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59" r:id="rId4"/>
    <p:sldId id="261"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4660" autoAdjust="0"/>
  </p:normalViewPr>
  <p:slideViewPr>
    <p:cSldViewPr snapToGrid="0">
      <p:cViewPr>
        <p:scale>
          <a:sx n="66" d="100"/>
          <a:sy n="66" d="100"/>
        </p:scale>
        <p:origin x="816" y="2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8416746864975212"/>
        </c:manualLayout>
      </c:layout>
      <c:barChart>
        <c:barDir val="bar"/>
        <c:grouping val="clustered"/>
        <c:varyColors val="0"/>
        <c:ser>
          <c:idx val="0"/>
          <c:order val="0"/>
          <c:spPr>
            <a:solidFill>
              <a:srgbClr val="0070C0"/>
            </a:solidFill>
            <a:ln>
              <a:noFill/>
            </a:ln>
            <a:effectLst/>
          </c:spPr>
          <c:invertIfNegative val="0"/>
          <c:cat>
            <c:strRef>
              <c:f>Hoja1!$D$13:$D$14</c:f>
              <c:strCache>
                <c:ptCount val="2"/>
                <c:pt idx="0">
                  <c:v>Imagen Grey</c:v>
                </c:pt>
                <c:pt idx="1">
                  <c:v>Imagen Color</c:v>
                </c:pt>
              </c:strCache>
            </c:strRef>
          </c:cat>
          <c:val>
            <c:numRef>
              <c:f>Hoja1!$E$13:$E$14</c:f>
              <c:numCache>
                <c:formatCode>General</c:formatCode>
                <c:ptCount val="2"/>
                <c:pt idx="0">
                  <c:v>0.61</c:v>
                </c:pt>
                <c:pt idx="1">
                  <c:v>0.64</c:v>
                </c:pt>
              </c:numCache>
            </c:numRef>
          </c:val>
        </c:ser>
        <c:ser>
          <c:idx val="1"/>
          <c:order val="1"/>
          <c:spPr>
            <a:solidFill>
              <a:schemeClr val="accent6">
                <a:lumMod val="60000"/>
                <a:lumOff val="40000"/>
              </a:schemeClr>
            </a:solidFill>
            <a:ln>
              <a:noFill/>
            </a:ln>
            <a:effectLst/>
          </c:spPr>
          <c:invertIfNegative val="0"/>
          <c:cat>
            <c:strRef>
              <c:f>Hoja1!$D$13:$D$14</c:f>
              <c:strCache>
                <c:ptCount val="2"/>
                <c:pt idx="0">
                  <c:v>Imagen Grey</c:v>
                </c:pt>
                <c:pt idx="1">
                  <c:v>Imagen Color</c:v>
                </c:pt>
              </c:strCache>
            </c:strRef>
          </c:cat>
          <c:val>
            <c:numRef>
              <c:f>Hoja1!$F$13:$F$14</c:f>
              <c:numCache>
                <c:formatCode>General</c:formatCode>
                <c:ptCount val="2"/>
                <c:pt idx="0">
                  <c:v>0.56000000000000005</c:v>
                </c:pt>
                <c:pt idx="1">
                  <c:v>0.57999999999999996</c:v>
                </c:pt>
              </c:numCache>
            </c:numRef>
          </c:val>
        </c:ser>
        <c:dLbls>
          <c:showLegendKey val="0"/>
          <c:showVal val="0"/>
          <c:showCatName val="0"/>
          <c:showSerName val="0"/>
          <c:showPercent val="0"/>
          <c:showBubbleSize val="0"/>
        </c:dLbls>
        <c:gapWidth val="182"/>
        <c:axId val="402204800"/>
        <c:axId val="402205976"/>
      </c:barChart>
      <c:catAx>
        <c:axId val="402204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s-CO"/>
          </a:p>
        </c:txPr>
        <c:crossAx val="402205976"/>
        <c:crosses val="autoZero"/>
        <c:auto val="1"/>
        <c:lblAlgn val="ctr"/>
        <c:lblOffset val="100"/>
        <c:noMultiLvlLbl val="0"/>
      </c:catAx>
      <c:valAx>
        <c:axId val="402205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02204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360914260717409"/>
          <c:y val="5.0925925925925923E-2"/>
          <c:w val="0.78505752405949258"/>
          <c:h val="0.8416746864975212"/>
        </c:manualLayout>
      </c:layout>
      <c:barChart>
        <c:barDir val="bar"/>
        <c:grouping val="clustered"/>
        <c:varyColors val="0"/>
        <c:ser>
          <c:idx val="0"/>
          <c:order val="0"/>
          <c:spPr>
            <a:solidFill>
              <a:schemeClr val="accent6">
                <a:lumMod val="40000"/>
                <a:lumOff val="60000"/>
              </a:schemeClr>
            </a:solidFill>
            <a:ln>
              <a:noFill/>
            </a:ln>
            <a:effectLst/>
          </c:spPr>
          <c:invertIfNegative val="0"/>
          <c:cat>
            <c:strRef>
              <c:f>Hoja1!$D$7:$D$9</c:f>
              <c:strCache>
                <c:ptCount val="3"/>
                <c:pt idx="0">
                  <c:v>Word2Vec</c:v>
                </c:pt>
                <c:pt idx="1">
                  <c:v>n-grams (1-4)</c:v>
                </c:pt>
                <c:pt idx="2">
                  <c:v>n-grams (1-2)</c:v>
                </c:pt>
              </c:strCache>
            </c:strRef>
          </c:cat>
          <c:val>
            <c:numRef>
              <c:f>Hoja1!$E$7:$E$9</c:f>
              <c:numCache>
                <c:formatCode>General</c:formatCode>
                <c:ptCount val="3"/>
                <c:pt idx="0">
                  <c:v>0.6</c:v>
                </c:pt>
                <c:pt idx="1">
                  <c:v>0.55000000000000004</c:v>
                </c:pt>
                <c:pt idx="2">
                  <c:v>0.56999999999999995</c:v>
                </c:pt>
              </c:numCache>
            </c:numRef>
          </c:val>
        </c:ser>
        <c:ser>
          <c:idx val="1"/>
          <c:order val="1"/>
          <c:spPr>
            <a:solidFill>
              <a:srgbClr val="0070C0"/>
            </a:solidFill>
            <a:ln>
              <a:noFill/>
            </a:ln>
            <a:effectLst/>
          </c:spPr>
          <c:invertIfNegative val="0"/>
          <c:cat>
            <c:strRef>
              <c:f>Hoja1!$D$7:$D$9</c:f>
              <c:strCache>
                <c:ptCount val="3"/>
                <c:pt idx="0">
                  <c:v>Word2Vec</c:v>
                </c:pt>
                <c:pt idx="1">
                  <c:v>n-grams (1-4)</c:v>
                </c:pt>
                <c:pt idx="2">
                  <c:v>n-grams (1-2)</c:v>
                </c:pt>
              </c:strCache>
            </c:strRef>
          </c:cat>
          <c:val>
            <c:numRef>
              <c:f>Hoja1!$F$7:$F$9</c:f>
              <c:numCache>
                <c:formatCode>General</c:formatCode>
                <c:ptCount val="3"/>
                <c:pt idx="0">
                  <c:v>0.879</c:v>
                </c:pt>
                <c:pt idx="1">
                  <c:v>0.79</c:v>
                </c:pt>
                <c:pt idx="2">
                  <c:v>0.77</c:v>
                </c:pt>
              </c:numCache>
            </c:numRef>
          </c:val>
        </c:ser>
        <c:dLbls>
          <c:showLegendKey val="0"/>
          <c:showVal val="0"/>
          <c:showCatName val="0"/>
          <c:showSerName val="0"/>
          <c:showPercent val="0"/>
          <c:showBubbleSize val="0"/>
        </c:dLbls>
        <c:gapWidth val="182"/>
        <c:axId val="394286024"/>
        <c:axId val="394280928"/>
      </c:barChart>
      <c:catAx>
        <c:axId val="3942860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394280928"/>
        <c:crosses val="autoZero"/>
        <c:auto val="1"/>
        <c:lblAlgn val="ctr"/>
        <c:lblOffset val="100"/>
        <c:noMultiLvlLbl val="0"/>
      </c:catAx>
      <c:valAx>
        <c:axId val="394280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94286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30004339022274"/>
          <c:y val="0.10875653199465796"/>
          <c:w val="0.78505752405949258"/>
          <c:h val="0.74369162757975982"/>
        </c:manualLayout>
      </c:layout>
      <c:barChart>
        <c:barDir val="bar"/>
        <c:grouping val="clustered"/>
        <c:varyColors val="0"/>
        <c:ser>
          <c:idx val="0"/>
          <c:order val="0"/>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(2)'!$E$7</c:f>
              <c:numCache>
                <c:formatCode>General</c:formatCode>
                <c:ptCount val="1"/>
                <c:pt idx="0">
                  <c:v>0.74319999999999997</c:v>
                </c:pt>
              </c:numCache>
            </c:numRef>
          </c:val>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(2)'!$F$7</c:f>
              <c:numCache>
                <c:formatCode>General</c:formatCode>
                <c:ptCount val="1"/>
                <c:pt idx="0">
                  <c:v>0.72450000000000003</c:v>
                </c:pt>
              </c:numCache>
            </c:numRef>
          </c:val>
        </c:ser>
        <c:dLbls>
          <c:dLblPos val="outEnd"/>
          <c:showLegendKey val="0"/>
          <c:showVal val="1"/>
          <c:showCatName val="0"/>
          <c:showSerName val="0"/>
          <c:showPercent val="0"/>
          <c:showBubbleSize val="0"/>
        </c:dLbls>
        <c:gapWidth val="182"/>
        <c:axId val="400163288"/>
        <c:axId val="400166032"/>
      </c:barChart>
      <c:catAx>
        <c:axId val="400163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00166032"/>
        <c:crosses val="autoZero"/>
        <c:auto val="1"/>
        <c:lblAlgn val="ctr"/>
        <c:lblOffset val="100"/>
        <c:noMultiLvlLbl val="0"/>
      </c:catAx>
      <c:valAx>
        <c:axId val="400166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manualLayout>
              <c:xMode val="edge"/>
              <c:yMode val="edge"/>
              <c:x val="5.0629519814868393E-2"/>
              <c:y val="0.879422289673512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00163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79047471546031967"/>
        </c:manualLayout>
      </c:layout>
      <c:barChart>
        <c:barDir val="bar"/>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(2)'!$E$13:$E$14</c:f>
              <c:numCache>
                <c:formatCode>General</c:formatCode>
                <c:ptCount val="2"/>
                <c:pt idx="0">
                  <c:v>0.76300000000000001</c:v>
                </c:pt>
                <c:pt idx="1">
                  <c:v>0.77200000000000002</c:v>
                </c:pt>
              </c:numCache>
            </c:numRef>
          </c:val>
        </c:ser>
        <c:ser>
          <c:idx val="1"/>
          <c:order val="1"/>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(2)'!$F$13:$F$14</c:f>
              <c:numCache>
                <c:formatCode>General</c:formatCode>
                <c:ptCount val="2"/>
                <c:pt idx="0">
                  <c:v>0.75700000000000001</c:v>
                </c:pt>
                <c:pt idx="1">
                  <c:v>0.75600000000000001</c:v>
                </c:pt>
              </c:numCache>
            </c:numRef>
          </c:val>
        </c:ser>
        <c:dLbls>
          <c:dLblPos val="outEnd"/>
          <c:showLegendKey val="0"/>
          <c:showVal val="1"/>
          <c:showCatName val="0"/>
          <c:showSerName val="0"/>
          <c:showPercent val="0"/>
          <c:showBubbleSize val="0"/>
        </c:dLbls>
        <c:gapWidth val="182"/>
        <c:axId val="397745856"/>
        <c:axId val="397748992"/>
      </c:barChart>
      <c:catAx>
        <c:axId val="397745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397748992"/>
        <c:crosses val="autoZero"/>
        <c:auto val="1"/>
        <c:lblAlgn val="ctr"/>
        <c:lblOffset val="100"/>
        <c:noMultiLvlLbl val="0"/>
      </c:catAx>
      <c:valAx>
        <c:axId val="397748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97745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0.84154</cdr:x>
      <cdr:y>0.28585</cdr:y>
    </cdr:from>
    <cdr:to>
      <cdr:x>1</cdr:x>
      <cdr:y>0.34837</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096979" y="914400"/>
          <a:ext cx="771429" cy="200000"/>
        </a:xfrm>
        <a:prstGeom xmlns:a="http://schemas.openxmlformats.org/drawingml/2006/main" prst="rect">
          <a:avLst/>
        </a:prstGeom>
      </cdr:spPr>
    </cdr:pic>
  </cdr:relSizeAnchor>
  <cdr:relSizeAnchor xmlns:cdr="http://schemas.openxmlformats.org/drawingml/2006/chartDrawing">
    <cdr:from>
      <cdr:x>0.686</cdr:x>
      <cdr:y>0.70371</cdr:y>
    </cdr:from>
    <cdr:to>
      <cdr:x>0.84446</cdr:x>
      <cdr:y>0.76624</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339742" y="2251075"/>
          <a:ext cx="771429" cy="200000"/>
        </a:xfrm>
        <a:prstGeom xmlns:a="http://schemas.openxmlformats.org/drawingml/2006/main" prst="rect">
          <a:avLst/>
        </a:prstGeom>
      </cdr:spPr>
    </cdr:pic>
  </cdr:relSizeAnchor>
  <cdr:relSizeAnchor xmlns:cdr="http://schemas.openxmlformats.org/drawingml/2006/chartDrawing">
    <cdr:from>
      <cdr:x>0.53999</cdr:x>
      <cdr:y>0.16972</cdr:y>
    </cdr:from>
    <cdr:to>
      <cdr:x>0.69845</cdr:x>
      <cdr:y>0.23225</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628900" y="542925"/>
          <a:ext cx="771429" cy="200000"/>
        </a:xfrm>
        <a:prstGeom xmlns:a="http://schemas.openxmlformats.org/drawingml/2006/main" prst="rect">
          <a:avLst/>
        </a:prstGeom>
      </cdr:spPr>
    </cdr:pic>
  </cdr:relSizeAnchor>
  <cdr:relSizeAnchor xmlns:cdr="http://schemas.openxmlformats.org/drawingml/2006/chartDrawing">
    <cdr:from>
      <cdr:x>0.42077</cdr:x>
      <cdr:y>0.59205</cdr:y>
    </cdr:from>
    <cdr:to>
      <cdr:x>0.57923</cdr:x>
      <cdr:y>0.65457</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048489" y="1893888"/>
          <a:ext cx="771429" cy="200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BDD03-0E6F-487B-B51E-FACD76F081BC}" type="datetimeFigureOut">
              <a:rPr lang="es-CO" smtClean="0"/>
              <a:t>23/07/2018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EA319-863A-4446-BA18-B485AB532671}" type="slidenum">
              <a:rPr lang="es-CO" smtClean="0"/>
              <a:t>‹Nº›</a:t>
            </a:fld>
            <a:endParaRPr lang="es-CO"/>
          </a:p>
        </p:txBody>
      </p:sp>
    </p:spTree>
    <p:extLst>
      <p:ext uri="{BB962C8B-B14F-4D97-AF65-F5344CB8AC3E}">
        <p14:creationId xmlns:p14="http://schemas.microsoft.com/office/powerpoint/2010/main" val="106935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a:t>
            </a:fld>
            <a:endParaRPr lang="es-CO"/>
          </a:p>
        </p:txBody>
      </p:sp>
    </p:spTree>
    <p:extLst>
      <p:ext uri="{BB962C8B-B14F-4D97-AF65-F5344CB8AC3E}">
        <p14:creationId xmlns:p14="http://schemas.microsoft.com/office/powerpoint/2010/main" val="382129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a:t>
            </a:fld>
            <a:endParaRPr lang="es-CO"/>
          </a:p>
        </p:txBody>
      </p:sp>
    </p:spTree>
    <p:extLst>
      <p:ext uri="{BB962C8B-B14F-4D97-AF65-F5344CB8AC3E}">
        <p14:creationId xmlns:p14="http://schemas.microsoft.com/office/powerpoint/2010/main" val="35066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3</a:t>
            </a:fld>
            <a:endParaRPr lang="es-CO"/>
          </a:p>
        </p:txBody>
      </p:sp>
    </p:spTree>
    <p:extLst>
      <p:ext uri="{BB962C8B-B14F-4D97-AF65-F5344CB8AC3E}">
        <p14:creationId xmlns:p14="http://schemas.microsoft.com/office/powerpoint/2010/main" val="386881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4</a:t>
            </a:fld>
            <a:endParaRPr lang="es-CO"/>
          </a:p>
        </p:txBody>
      </p:sp>
    </p:spTree>
    <p:extLst>
      <p:ext uri="{BB962C8B-B14F-4D97-AF65-F5344CB8AC3E}">
        <p14:creationId xmlns:p14="http://schemas.microsoft.com/office/powerpoint/2010/main" val="426041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22439BCD-C6B0-4846-81BA-D3B5F8F623A3}"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78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701CF76-4E91-46F2-BAFE-D347682F4FA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18396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29011FCA-C65E-40A4-AD48-28837BBA8E57}"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0595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5249A38-7807-45C4-B69E-D3AB54655A7A}"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3157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3CC6A4D-89AE-4B83-AC4F-36CFB071E8E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9866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9F80B06F-B185-43A9-A269-541B16F52D30}"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2863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DEC8A89B-2029-4A3F-AF95-3DCC9A5DC2F1}" type="datetime1">
              <a:rPr lang="es-CO" smtClean="0"/>
              <a:t>23/07/2018</a:t>
            </a:fld>
            <a:endParaRPr lang="es-CO"/>
          </a:p>
        </p:txBody>
      </p:sp>
      <p:sp>
        <p:nvSpPr>
          <p:cNvPr id="8" name="Marcador de pie de página 7"/>
          <p:cNvSpPr>
            <a:spLocks noGrp="1"/>
          </p:cNvSpPr>
          <p:nvPr>
            <p:ph type="ftr" sz="quarter" idx="11"/>
          </p:nvPr>
        </p:nvSpPr>
        <p:spPr/>
        <p:txBody>
          <a:bodyPr/>
          <a:lstStyle/>
          <a:p>
            <a:r>
              <a:rPr lang="es-CO" smtClean="0"/>
              <a:t>Simple AI </a:t>
            </a:r>
            <a:endParaRPr lang="es-CO"/>
          </a:p>
        </p:txBody>
      </p:sp>
      <p:sp>
        <p:nvSpPr>
          <p:cNvPr id="9" name="Marcador de número de diapositiva 8"/>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5393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9D52F26B-0A5D-4B2A-B20A-880B75E3484E}" type="datetime1">
              <a:rPr lang="es-CO" smtClean="0"/>
              <a:t>23/07/2018</a:t>
            </a:fld>
            <a:endParaRPr lang="es-CO"/>
          </a:p>
        </p:txBody>
      </p:sp>
      <p:sp>
        <p:nvSpPr>
          <p:cNvPr id="4" name="Marcador de pie de página 3"/>
          <p:cNvSpPr>
            <a:spLocks noGrp="1"/>
          </p:cNvSpPr>
          <p:nvPr>
            <p:ph type="ftr" sz="quarter" idx="11"/>
          </p:nvPr>
        </p:nvSpPr>
        <p:spPr/>
        <p:txBody>
          <a:bodyPr/>
          <a:lstStyle/>
          <a:p>
            <a:r>
              <a:rPr lang="es-CO" smtClean="0"/>
              <a:t>Simple AI </a:t>
            </a:r>
            <a:endParaRPr lang="es-CO"/>
          </a:p>
        </p:txBody>
      </p:sp>
      <p:sp>
        <p:nvSpPr>
          <p:cNvPr id="5" name="Marcador de número de diapositiva 4"/>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52863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61A93-B922-47DD-9273-B0D8A7C9C4BE}" type="datetime1">
              <a:rPr lang="es-CO" smtClean="0"/>
              <a:t>23/07/2018</a:t>
            </a:fld>
            <a:endParaRPr lang="es-CO"/>
          </a:p>
        </p:txBody>
      </p:sp>
      <p:sp>
        <p:nvSpPr>
          <p:cNvPr id="3" name="Marcador de pie de página 2"/>
          <p:cNvSpPr>
            <a:spLocks noGrp="1"/>
          </p:cNvSpPr>
          <p:nvPr>
            <p:ph type="ftr" sz="quarter" idx="11"/>
          </p:nvPr>
        </p:nvSpPr>
        <p:spPr/>
        <p:txBody>
          <a:bodyPr/>
          <a:lstStyle/>
          <a:p>
            <a:r>
              <a:rPr lang="es-CO" smtClean="0"/>
              <a:t>Simple AI </a:t>
            </a:r>
            <a:endParaRPr lang="es-CO"/>
          </a:p>
        </p:txBody>
      </p:sp>
      <p:sp>
        <p:nvSpPr>
          <p:cNvPr id="4" name="Marcador de número de diapositiva 3"/>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6022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EDC0D6E-7E5D-4206-8265-05D30B41BF98}"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363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94B520B-7D45-452B-8865-98E7B26D027C}"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7693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1B8A2-CDE8-4518-86C2-5916B0CF9172}" type="datetime1">
              <a:rPr lang="es-CO" smtClean="0"/>
              <a:t>23/07/2018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smtClean="0"/>
              <a:t>Simple AI </a:t>
            </a:r>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8F071-8424-4781-A5AA-387FBEE54CF5}" type="slidenum">
              <a:rPr lang="es-CO" smtClean="0"/>
              <a:t>‹Nº›</a:t>
            </a:fld>
            <a:endParaRPr lang="es-CO"/>
          </a:p>
        </p:txBody>
      </p:sp>
    </p:spTree>
    <p:extLst>
      <p:ext uri="{BB962C8B-B14F-4D97-AF65-F5344CB8AC3E}">
        <p14:creationId xmlns:p14="http://schemas.microsoft.com/office/powerpoint/2010/main" val="36597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hart" Target="../charts/char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06502" y="741862"/>
            <a:ext cx="6008599" cy="1832825"/>
          </a:xfrm>
        </p:spPr>
        <p:txBody>
          <a:bodyPr>
            <a:normAutofit/>
          </a:bodyPr>
          <a:lstStyle/>
          <a:p>
            <a:r>
              <a:rPr lang="es-CO" sz="9600" b="1" dirty="0"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Simple AI</a:t>
            </a:r>
            <a:endParaRPr lang="es-CO" sz="96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ítulo 2"/>
          <p:cNvSpPr>
            <a:spLocks noGrp="1"/>
          </p:cNvSpPr>
          <p:nvPr>
            <p:ph type="subTitle" idx="1"/>
          </p:nvPr>
        </p:nvSpPr>
        <p:spPr>
          <a:xfrm>
            <a:off x="1612811" y="4480288"/>
            <a:ext cx="9144000" cy="1085872"/>
          </a:xfrm>
        </p:spPr>
        <p:txBody>
          <a:bodyPr>
            <a:normAutofit/>
          </a:bodyPr>
          <a:lstStyle/>
          <a:p>
            <a:r>
              <a:rPr lang="es-CO" sz="2800" b="1" dirty="0" smtClean="0">
                <a:latin typeface="Bell MT" panose="02020503060305020303" pitchFamily="18" charset="0"/>
              </a:rPr>
              <a:t>Sergio Castelblanco</a:t>
            </a:r>
          </a:p>
          <a:p>
            <a:r>
              <a:rPr lang="es-CO" sz="2800" b="1" dirty="0" smtClean="0">
                <a:latin typeface="Bell MT" panose="02020503060305020303" pitchFamily="18" charset="0"/>
              </a:rPr>
              <a:t>Jesús Solano</a:t>
            </a:r>
            <a:endParaRPr lang="es-CO" sz="2800" b="1" dirty="0">
              <a:latin typeface="Bell MT" panose="02020503060305020303" pitchFamily="18" charset="0"/>
            </a:endParaRPr>
          </a:p>
        </p:txBody>
      </p:sp>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dirty="0" smtClean="0">
                <a:solidFill>
                  <a:schemeClr val="tx1"/>
                </a:solidFill>
              </a:rPr>
              <a:t>Simple AI </a:t>
            </a:r>
            <a:endParaRPr lang="es-CO"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smtClean="0">
                <a:solidFill>
                  <a:schemeClr val="tx1"/>
                </a:solidFill>
              </a:rPr>
              <a:t>1</a:t>
            </a:fld>
            <a:endParaRPr lang="es-CO" dirty="0">
              <a:solidFill>
                <a:schemeClr val="tx1"/>
              </a:solidFill>
            </a:endParaRPr>
          </a:p>
        </p:txBody>
      </p:sp>
      <p:sp>
        <p:nvSpPr>
          <p:cNvPr id="10" name="Flecha derecha 9"/>
          <p:cNvSpPr/>
          <p:nvPr/>
        </p:nvSpPr>
        <p:spPr>
          <a:xfrm>
            <a:off x="0" y="3167340"/>
            <a:ext cx="8610600" cy="814387"/>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013165" y="-569036"/>
            <a:ext cx="5178835" cy="5178835"/>
          </a:xfrm>
          <a:prstGeom prst="rect">
            <a:avLst/>
          </a:prstGeom>
          <a:noFill/>
          <a:ln>
            <a:noFill/>
          </a:ln>
        </p:spPr>
      </p:pic>
    </p:spTree>
    <p:extLst>
      <p:ext uri="{BB962C8B-B14F-4D97-AF65-F5344CB8AC3E}">
        <p14:creationId xmlns:p14="http://schemas.microsoft.com/office/powerpoint/2010/main" val="169837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smtClean="0">
                <a:solidFill>
                  <a:schemeClr val="tx1"/>
                </a:solidFill>
              </a:rPr>
              <a:t>Simple AI </a:t>
            </a:r>
            <a:endParaRPr lang="es-CO" b="1"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tx1"/>
                </a:solidFill>
              </a:rPr>
              <a:t>2</a:t>
            </a:fld>
            <a:endParaRPr lang="es-CO" b="1">
              <a:solidFill>
                <a:schemeClr val="tx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Images</a:t>
            </a:r>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59" y="148678"/>
            <a:ext cx="1207182" cy="1611148"/>
          </a:xfrm>
          <a:prstGeom prst="rect">
            <a:avLst/>
          </a:prstGeom>
          <a:noFill/>
          <a:extLst>
            <a:ext uri="{909E8E84-426E-40DD-AFC4-6F175D3DCCD1}">
              <a14:hiddenFill xmlns:a14="http://schemas.microsoft.com/office/drawing/2010/main">
                <a:solidFill>
                  <a:srgbClr val="FFFFFF"/>
                </a:solidFill>
              </a14:hiddenFill>
            </a:ext>
          </a:extLst>
        </p:spPr>
      </p:pic>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2" name="Gráfico 11"/>
          <p:cNvGraphicFramePr>
            <a:graphicFrameLocks/>
          </p:cNvGraphicFramePr>
          <p:nvPr>
            <p:extLst>
              <p:ext uri="{D42A27DB-BD31-4B8C-83A1-F6EECF244321}">
                <p14:modId xmlns:p14="http://schemas.microsoft.com/office/powerpoint/2010/main" val="3334034543"/>
              </p:ext>
            </p:extLst>
          </p:nvPr>
        </p:nvGraphicFramePr>
        <p:xfrm>
          <a:off x="419100" y="2138277"/>
          <a:ext cx="4868408" cy="3198855"/>
        </p:xfrm>
        <a:graphic>
          <a:graphicData uri="http://schemas.openxmlformats.org/drawingml/2006/chart">
            <c:chart xmlns:c="http://schemas.openxmlformats.org/drawingml/2006/chart" xmlns:r="http://schemas.openxmlformats.org/officeDocument/2006/relationships" r:id="rId5"/>
          </a:graphicData>
        </a:graphic>
      </p:graphicFrame>
      <p:pic>
        <p:nvPicPr>
          <p:cNvPr id="3076" name="Picture 4" descr="https://raw.githubusercontent.com/castellwhite/MoviesClassification/master/nnTrained/Images_mode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9292" y="1486629"/>
            <a:ext cx="3589564" cy="448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44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b="1" dirty="0" smtClean="0">
                <a:solidFill>
                  <a:schemeClr val="tx1"/>
                </a:solidFill>
              </a:rPr>
              <a:t>Simple AI </a:t>
            </a:r>
            <a:endParaRPr lang="es-CO" b="1"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tx1"/>
                </a:solidFill>
              </a:rPr>
              <a:t>3</a:t>
            </a:fld>
            <a:endParaRPr lang="es-CO" b="1">
              <a:solidFill>
                <a:schemeClr val="tx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Text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8" name="CuadroTexto 7"/>
          <p:cNvSpPr txBox="1"/>
          <p:nvPr/>
        </p:nvSpPr>
        <p:spPr>
          <a:xfrm>
            <a:off x="7667625" y="132329"/>
            <a:ext cx="4305300" cy="1569660"/>
          </a:xfrm>
          <a:prstGeom prst="rect">
            <a:avLst/>
          </a:prstGeom>
          <a:noFill/>
        </p:spPr>
        <p:txBody>
          <a:bodyPr wrap="square" rtlCol="0">
            <a:spAutoFit/>
          </a:bodyPr>
          <a:lstStyle/>
          <a:p>
            <a:pPr algn="just"/>
            <a:r>
              <a:rPr lang="en-US" sz="1200" dirty="0" smtClean="0"/>
              <a:t>“As </a:t>
            </a:r>
            <a:r>
              <a:rPr lang="en-US" sz="1200" dirty="0"/>
              <a:t>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a:t>
            </a:r>
            <a:r>
              <a:rPr lang="en-US" sz="1200" dirty="0" smtClean="0"/>
              <a:t>. “ </a:t>
            </a:r>
            <a:endParaRPr lang="es-CO" sz="1200" dirty="0"/>
          </a:p>
        </p:txBody>
      </p:sp>
      <p:sp>
        <p:nvSpPr>
          <p:cNvPr id="14" name="Abrir llave 13"/>
          <p:cNvSpPr/>
          <p:nvPr/>
        </p:nvSpPr>
        <p:spPr>
          <a:xfrm>
            <a:off x="5421999" y="1599602"/>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6" name="Gráfico 15"/>
          <p:cNvGraphicFramePr>
            <a:graphicFrameLocks/>
          </p:cNvGraphicFramePr>
          <p:nvPr>
            <p:extLst>
              <p:ext uri="{D42A27DB-BD31-4B8C-83A1-F6EECF244321}">
                <p14:modId xmlns:p14="http://schemas.microsoft.com/office/powerpoint/2010/main" val="2307184433"/>
              </p:ext>
            </p:extLst>
          </p:nvPr>
        </p:nvGraphicFramePr>
        <p:xfrm>
          <a:off x="6115050" y="1964237"/>
          <a:ext cx="5700712" cy="3574040"/>
        </p:xfrm>
        <a:graphic>
          <a:graphicData uri="http://schemas.openxmlformats.org/drawingml/2006/chart">
            <c:chart xmlns:c="http://schemas.openxmlformats.org/drawingml/2006/chart" xmlns:r="http://schemas.openxmlformats.org/officeDocument/2006/relationships" r:id="rId4"/>
          </a:graphicData>
        </a:graphic>
      </p:graphicFrame>
      <p:sp>
        <p:nvSpPr>
          <p:cNvPr id="15" name="CuadroTexto 14"/>
          <p:cNvSpPr txBox="1"/>
          <p:nvPr/>
        </p:nvSpPr>
        <p:spPr>
          <a:xfrm flipH="1">
            <a:off x="7469477" y="5538277"/>
            <a:ext cx="3250910" cy="584775"/>
          </a:xfrm>
          <a:prstGeom prst="rect">
            <a:avLst/>
          </a:prstGeom>
          <a:noFill/>
        </p:spPr>
        <p:txBody>
          <a:bodyPr wrap="square" rtlCol="0">
            <a:spAutoFit/>
          </a:bodyPr>
          <a:lstStyle/>
          <a:p>
            <a:r>
              <a:rPr lang="es-CO" sz="3200" b="1" dirty="0" smtClean="0"/>
              <a:t>+ </a:t>
            </a:r>
            <a:r>
              <a:rPr lang="es-CO" sz="3200" b="1" dirty="0" err="1" smtClean="0"/>
              <a:t>Own</a:t>
            </a:r>
            <a:r>
              <a:rPr lang="es-CO" sz="3200" b="1" dirty="0" smtClean="0"/>
              <a:t> CNN 1D</a:t>
            </a:r>
            <a:endParaRPr lang="es-CO" sz="3200" b="1" dirty="0"/>
          </a:p>
        </p:txBody>
      </p:sp>
      <p:sp>
        <p:nvSpPr>
          <p:cNvPr id="17" name="Rectángulo 16"/>
          <p:cNvSpPr/>
          <p:nvPr/>
        </p:nvSpPr>
        <p:spPr>
          <a:xfrm>
            <a:off x="7083815" y="4890119"/>
            <a:ext cx="2635658" cy="253916"/>
          </a:xfrm>
          <a:prstGeom prst="rect">
            <a:avLst/>
          </a:prstGeom>
        </p:spPr>
        <p:txBody>
          <a:bodyPr wrap="none">
            <a:spAutoFit/>
          </a:bodyPr>
          <a:lstStyle/>
          <a:p>
            <a:r>
              <a:rPr lang="es-CO" sz="1050" dirty="0" smtClean="0"/>
              <a:t>https://code.google.com/archive/p/word2vec/</a:t>
            </a:r>
            <a:endParaRPr lang="es-CO" sz="1050" dirty="0"/>
          </a:p>
        </p:txBody>
      </p:sp>
      <p:pic>
        <p:nvPicPr>
          <p:cNvPr id="4098" name="Picture 2" descr="https://raw.githubusercontent.com/castellwhite/MoviesClassification/master/nnTrained/Text_model.png"/>
          <p:cNvPicPr>
            <a:picLocks noChangeAspect="1" noChangeArrowheads="1"/>
          </p:cNvPicPr>
          <p:nvPr/>
        </p:nvPicPr>
        <p:blipFill rotWithShape="1">
          <a:blip r:embed="rId5">
            <a:extLst>
              <a:ext uri="{28A0092B-C50C-407E-A947-70E740481C1C}">
                <a14:useLocalDpi xmlns:a14="http://schemas.microsoft.com/office/drawing/2010/main" val="0"/>
              </a:ext>
            </a:extLst>
          </a:blip>
          <a:srcRect b="-1334"/>
          <a:stretch/>
        </p:blipFill>
        <p:spPr bwMode="auto">
          <a:xfrm>
            <a:off x="1074316" y="1328337"/>
            <a:ext cx="3341762" cy="4820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96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smtClean="0">
                <a:solidFill>
                  <a:schemeClr val="tx1"/>
                </a:solidFill>
              </a:rPr>
              <a:t>Simple AI </a:t>
            </a:r>
            <a:endParaRPr lang="es-CO" b="1"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tx1"/>
                </a:solidFill>
              </a:rPr>
              <a:t>4</a:t>
            </a:fld>
            <a:endParaRPr lang="es-CO" b="1">
              <a:solidFill>
                <a:schemeClr val="tx1"/>
              </a:solidFill>
            </a:endParaRPr>
          </a:p>
        </p:txBody>
      </p:sp>
      <p:sp>
        <p:nvSpPr>
          <p:cNvPr id="10" name="Flecha derecha 9"/>
          <p:cNvSpPr/>
          <p:nvPr/>
        </p:nvSpPr>
        <p:spPr>
          <a:xfrm>
            <a:off x="0" y="-1088"/>
            <a:ext cx="7667625" cy="137268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Final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Remarks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CuadroTexto 8"/>
          <p:cNvSpPr txBox="1"/>
          <p:nvPr/>
        </p:nvSpPr>
        <p:spPr>
          <a:xfrm>
            <a:off x="2075875" y="2649343"/>
            <a:ext cx="2770310" cy="338554"/>
          </a:xfrm>
          <a:prstGeom prst="rect">
            <a:avLst/>
          </a:prstGeom>
          <a:noFill/>
        </p:spPr>
        <p:txBody>
          <a:bodyPr wrap="none" rtlCol="0">
            <a:spAutoFit/>
          </a:bodyPr>
          <a:lstStyle/>
          <a:p>
            <a:r>
              <a:rPr lang="es-CO" sz="1600" b="1" dirty="0" smtClean="0"/>
              <a:t>Machine </a:t>
            </a:r>
            <a:r>
              <a:rPr lang="es-CO" sz="1600" b="1" dirty="0" err="1" smtClean="0"/>
              <a:t>Learning</a:t>
            </a:r>
            <a:r>
              <a:rPr lang="es-CO" sz="1600" b="1" dirty="0" smtClean="0"/>
              <a:t> </a:t>
            </a:r>
            <a:r>
              <a:rPr lang="es-CO" sz="1600" b="1" dirty="0" err="1" smtClean="0"/>
              <a:t>Stacking</a:t>
            </a:r>
            <a:endParaRPr lang="es-CO" sz="1600" b="1" dirty="0"/>
          </a:p>
        </p:txBody>
      </p:sp>
      <p:cxnSp>
        <p:nvCxnSpPr>
          <p:cNvPr id="11" name="Conector recto 10"/>
          <p:cNvCxnSpPr/>
          <p:nvPr/>
        </p:nvCxnSpPr>
        <p:spPr>
          <a:xfrm>
            <a:off x="773151" y="2657330"/>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36789" y="5895223"/>
            <a:ext cx="2648482" cy="338554"/>
          </a:xfrm>
          <a:prstGeom prst="rect">
            <a:avLst/>
          </a:prstGeom>
          <a:noFill/>
        </p:spPr>
        <p:txBody>
          <a:bodyPr wrap="none" rtlCol="0">
            <a:spAutoFit/>
          </a:bodyPr>
          <a:lstStyle/>
          <a:p>
            <a:r>
              <a:rPr lang="es-CO" sz="1600" b="1" dirty="0" smtClean="0"/>
              <a:t> Deep </a:t>
            </a:r>
            <a:r>
              <a:rPr lang="es-CO" sz="1600" b="1" dirty="0" err="1" smtClean="0"/>
              <a:t>Leargning</a:t>
            </a:r>
            <a:r>
              <a:rPr lang="es-CO" sz="1600" b="1" dirty="0" smtClean="0"/>
              <a:t> </a:t>
            </a:r>
            <a:r>
              <a:rPr lang="es-CO" sz="1600" b="1" dirty="0" err="1" smtClean="0"/>
              <a:t>Stacking</a:t>
            </a:r>
            <a:endParaRPr lang="es-CO" sz="1600" b="1" dirty="0"/>
          </a:p>
        </p:txBody>
      </p:sp>
      <p:cxnSp>
        <p:nvCxnSpPr>
          <p:cNvPr id="13" name="Conector recto 12"/>
          <p:cNvCxnSpPr/>
          <p:nvPr/>
        </p:nvCxnSpPr>
        <p:spPr>
          <a:xfrm>
            <a:off x="773151" y="5933315"/>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966858" y="1556166"/>
            <a:ext cx="0" cy="4377149"/>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6" name="Gráfico 15"/>
          <p:cNvGraphicFramePr>
            <a:graphicFrameLocks/>
          </p:cNvGraphicFramePr>
          <p:nvPr>
            <p:extLst>
              <p:ext uri="{D42A27DB-BD31-4B8C-83A1-F6EECF244321}">
                <p14:modId xmlns:p14="http://schemas.microsoft.com/office/powerpoint/2010/main" val="890244497"/>
              </p:ext>
            </p:extLst>
          </p:nvPr>
        </p:nvGraphicFramePr>
        <p:xfrm>
          <a:off x="695430" y="1060564"/>
          <a:ext cx="5531200" cy="15372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Gráfico 16"/>
          <p:cNvGraphicFramePr>
            <a:graphicFrameLocks/>
          </p:cNvGraphicFramePr>
          <p:nvPr>
            <p:extLst>
              <p:ext uri="{D42A27DB-BD31-4B8C-83A1-F6EECF244321}">
                <p14:modId xmlns:p14="http://schemas.microsoft.com/office/powerpoint/2010/main" val="3806004920"/>
              </p:ext>
            </p:extLst>
          </p:nvPr>
        </p:nvGraphicFramePr>
        <p:xfrm>
          <a:off x="1169077" y="3227304"/>
          <a:ext cx="4583906" cy="2598720"/>
        </p:xfrm>
        <a:graphic>
          <a:graphicData uri="http://schemas.openxmlformats.org/drawingml/2006/chart">
            <c:chart xmlns:c="http://schemas.openxmlformats.org/drawingml/2006/chart" xmlns:r="http://schemas.openxmlformats.org/officeDocument/2006/relationships" r:id="rId5"/>
          </a:graphicData>
        </a:graphic>
      </p:graphicFrame>
      <p:pic>
        <p:nvPicPr>
          <p:cNvPr id="2050" name="Picture 2" descr="https://raw.githubusercontent.com/castellwhite/MoviesClassification/master/nnTrained/Stacking_model_plo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119526"/>
            <a:ext cx="3132408" cy="59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41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142</Words>
  <Application>Microsoft Office PowerPoint</Application>
  <PresentationFormat>Panorámica</PresentationFormat>
  <Paragraphs>25</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Bell MT</vt:lpstr>
      <vt:lpstr>Calibri</vt:lpstr>
      <vt:lpstr>Gill Sans MT</vt:lpstr>
      <vt:lpstr>Tema de Office</vt:lpstr>
      <vt:lpstr>Simple AI</vt:lpstr>
      <vt:lpstr>Images Analysis</vt:lpstr>
      <vt:lpstr>Text Analysis</vt:lpstr>
      <vt:lpstr>Final Remarks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AI</dc:title>
  <dc:creator>Jesus Alberto Solano Gomez;Sergio Augusto Castelblanco Ramos</dc:creator>
  <cp:lastModifiedBy>Sergio Augusto Castelblanco Ramos</cp:lastModifiedBy>
  <cp:revision>14</cp:revision>
  <dcterms:created xsi:type="dcterms:W3CDTF">2018-07-23T16:13:23Z</dcterms:created>
  <dcterms:modified xsi:type="dcterms:W3CDTF">2018-07-23T20:47:54Z</dcterms:modified>
</cp:coreProperties>
</file>