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279" r:id="rId4"/>
    <p:sldId id="281" r:id="rId5"/>
    <p:sldId id="259" r:id="rId6"/>
    <p:sldId id="262" r:id="rId7"/>
    <p:sldId id="263" r:id="rId8"/>
    <p:sldId id="264" r:id="rId9"/>
    <p:sldId id="265" r:id="rId10"/>
    <p:sldId id="266" r:id="rId11"/>
    <p:sldId id="275" r:id="rId12"/>
    <p:sldId id="280" r:id="rId13"/>
    <p:sldId id="268" r:id="rId14"/>
    <p:sldId id="270" r:id="rId15"/>
    <p:sldId id="283" r:id="rId16"/>
    <p:sldId id="269" r:id="rId17"/>
    <p:sldId id="271" r:id="rId18"/>
    <p:sldId id="284" r:id="rId19"/>
    <p:sldId id="282" r:id="rId20"/>
    <p:sldId id="261" r:id="rId21"/>
    <p:sldId id="274" r:id="rId22"/>
    <p:sldId id="278"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8" autoAdjust="0"/>
    <p:restoredTop sz="94660" autoAdjust="0"/>
  </p:normalViewPr>
  <p:slideViewPr>
    <p:cSldViewPr snapToGrid="0">
      <p:cViewPr varScale="1">
        <p:scale>
          <a:sx n="118" d="100"/>
          <a:sy n="118" d="100"/>
        </p:scale>
        <p:origin x="11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110958005249344"/>
          <c:y val="5.0925925925925923E-2"/>
          <c:w val="0.74699453193350829"/>
          <c:h val="0.8416746864975212"/>
        </c:manualLayout>
      </c:layout>
      <c:barChart>
        <c:barDir val="bar"/>
        <c:grouping val="clustered"/>
        <c:varyColors val="0"/>
        <c:ser>
          <c:idx val="0"/>
          <c:order val="0"/>
          <c:spPr>
            <a:solidFill>
              <a:srgbClr val="0070C0"/>
            </a:solidFill>
            <a:ln>
              <a:noFill/>
            </a:ln>
            <a:effectLst/>
          </c:spPr>
          <c:invertIfNegative val="0"/>
          <c:cat>
            <c:strRef>
              <c:f>Hoja1!$D$13:$D$14</c:f>
              <c:strCache>
                <c:ptCount val="2"/>
                <c:pt idx="0">
                  <c:v>Imagen Grey</c:v>
                </c:pt>
                <c:pt idx="1">
                  <c:v>Imagen Color</c:v>
                </c:pt>
              </c:strCache>
            </c:strRef>
          </c:cat>
          <c:val>
            <c:numRef>
              <c:f>Hoja1!$E$13:$E$14</c:f>
              <c:numCache>
                <c:formatCode>General</c:formatCode>
                <c:ptCount val="2"/>
                <c:pt idx="0">
                  <c:v>0.61</c:v>
                </c:pt>
                <c:pt idx="1">
                  <c:v>0.64</c:v>
                </c:pt>
              </c:numCache>
            </c:numRef>
          </c:val>
          <c:extLst xmlns:c16r2="http://schemas.microsoft.com/office/drawing/2015/06/chart">
            <c:ext xmlns:c16="http://schemas.microsoft.com/office/drawing/2014/chart" uri="{C3380CC4-5D6E-409C-BE32-E72D297353CC}">
              <c16:uniqueId val="{00000000-1F43-45D2-B5EB-97A79707B27B}"/>
            </c:ext>
          </c:extLst>
        </c:ser>
        <c:ser>
          <c:idx val="1"/>
          <c:order val="1"/>
          <c:spPr>
            <a:solidFill>
              <a:schemeClr val="accent6">
                <a:lumMod val="60000"/>
                <a:lumOff val="40000"/>
              </a:schemeClr>
            </a:solidFill>
            <a:ln>
              <a:noFill/>
            </a:ln>
            <a:effectLst/>
          </c:spPr>
          <c:invertIfNegative val="0"/>
          <c:cat>
            <c:strRef>
              <c:f>Hoja1!$D$13:$D$14</c:f>
              <c:strCache>
                <c:ptCount val="2"/>
                <c:pt idx="0">
                  <c:v>Imagen Grey</c:v>
                </c:pt>
                <c:pt idx="1">
                  <c:v>Imagen Color</c:v>
                </c:pt>
              </c:strCache>
            </c:strRef>
          </c:cat>
          <c:val>
            <c:numRef>
              <c:f>Hoja1!$F$13:$F$14</c:f>
              <c:numCache>
                <c:formatCode>General</c:formatCode>
                <c:ptCount val="2"/>
                <c:pt idx="0">
                  <c:v>0.56000000000000005</c:v>
                </c:pt>
                <c:pt idx="1">
                  <c:v>0.57999999999999996</c:v>
                </c:pt>
              </c:numCache>
            </c:numRef>
          </c:val>
          <c:extLst xmlns:c16r2="http://schemas.microsoft.com/office/drawing/2015/06/chart">
            <c:ext xmlns:c16="http://schemas.microsoft.com/office/drawing/2014/chart" uri="{C3380CC4-5D6E-409C-BE32-E72D297353CC}">
              <c16:uniqueId val="{00000001-1F43-45D2-B5EB-97A79707B27B}"/>
            </c:ext>
          </c:extLst>
        </c:ser>
        <c:dLbls>
          <c:showLegendKey val="0"/>
          <c:showVal val="0"/>
          <c:showCatName val="0"/>
          <c:showSerName val="0"/>
          <c:showPercent val="0"/>
          <c:showBubbleSize val="0"/>
        </c:dLbls>
        <c:gapWidth val="182"/>
        <c:axId val="245671120"/>
        <c:axId val="245669160"/>
      </c:barChart>
      <c:catAx>
        <c:axId val="2456711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s-CO"/>
          </a:p>
        </c:txPr>
        <c:crossAx val="245669160"/>
        <c:crosses val="autoZero"/>
        <c:auto val="1"/>
        <c:lblAlgn val="ctr"/>
        <c:lblOffset val="100"/>
        <c:noMultiLvlLbl val="0"/>
      </c:catAx>
      <c:valAx>
        <c:axId val="2456691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45671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730004339022274"/>
          <c:y val="0.10875653199465796"/>
          <c:w val="0.78505752405949258"/>
          <c:h val="0.74369162757975982"/>
        </c:manualLayout>
      </c:layout>
      <c:barChart>
        <c:barDir val="bar"/>
        <c:grouping val="clustered"/>
        <c:varyColors val="0"/>
        <c:ser>
          <c:idx val="0"/>
          <c:order val="0"/>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 (2)'!$D$7</c:f>
              <c:strCache>
                <c:ptCount val="1"/>
                <c:pt idx="0">
                  <c:v>Random Forest Grey + Random Forest Text</c:v>
                </c:pt>
              </c:strCache>
            </c:strRef>
          </c:cat>
          <c:val>
            <c:numRef>
              <c:f>'Hoja1 (2)'!$E$7</c:f>
              <c:numCache>
                <c:formatCode>General</c:formatCode>
                <c:ptCount val="1"/>
                <c:pt idx="0">
                  <c:v>0.74319999999999997</c:v>
                </c:pt>
              </c:numCache>
            </c:numRef>
          </c:val>
          <c:extLst xmlns:c16r2="http://schemas.microsoft.com/office/drawing/2015/06/chart">
            <c:ext xmlns:c16="http://schemas.microsoft.com/office/drawing/2014/chart" uri="{C3380CC4-5D6E-409C-BE32-E72D297353CC}">
              <c16:uniqueId val="{00000000-1946-45B4-8417-0109B9D5EA8E}"/>
            </c:ext>
          </c:extLst>
        </c:ser>
        <c:ser>
          <c:idx val="1"/>
          <c:order val="1"/>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 (2)'!$D$7</c:f>
              <c:strCache>
                <c:ptCount val="1"/>
                <c:pt idx="0">
                  <c:v>Random Forest Grey + Random Forest Text</c:v>
                </c:pt>
              </c:strCache>
            </c:strRef>
          </c:cat>
          <c:val>
            <c:numRef>
              <c:f>'Hoja1 (2)'!$F$7</c:f>
              <c:numCache>
                <c:formatCode>General</c:formatCode>
                <c:ptCount val="1"/>
                <c:pt idx="0">
                  <c:v>0.72450000000000003</c:v>
                </c:pt>
              </c:numCache>
            </c:numRef>
          </c:val>
          <c:extLst xmlns:c16r2="http://schemas.microsoft.com/office/drawing/2015/06/chart">
            <c:ext xmlns:c16="http://schemas.microsoft.com/office/drawing/2014/chart" uri="{C3380CC4-5D6E-409C-BE32-E72D297353CC}">
              <c16:uniqueId val="{00000001-1946-45B4-8417-0109B9D5EA8E}"/>
            </c:ext>
          </c:extLst>
        </c:ser>
        <c:dLbls>
          <c:dLblPos val="outEnd"/>
          <c:showLegendKey val="0"/>
          <c:showVal val="1"/>
          <c:showCatName val="0"/>
          <c:showSerName val="0"/>
          <c:showPercent val="0"/>
          <c:showBubbleSize val="0"/>
        </c:dLbls>
        <c:gapWidth val="182"/>
        <c:axId val="240030376"/>
        <c:axId val="240031552"/>
      </c:barChart>
      <c:catAx>
        <c:axId val="2400303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40031552"/>
        <c:crosses val="autoZero"/>
        <c:auto val="1"/>
        <c:lblAlgn val="ctr"/>
        <c:lblOffset val="100"/>
        <c:noMultiLvlLbl val="0"/>
      </c:catAx>
      <c:valAx>
        <c:axId val="2400315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AUC</a:t>
                </a:r>
              </a:p>
            </c:rich>
          </c:tx>
          <c:layout>
            <c:manualLayout>
              <c:xMode val="edge"/>
              <c:yMode val="edge"/>
              <c:x val="5.0629519814868393E-2"/>
              <c:y val="0.8794222896735124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40030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110958005249344"/>
          <c:y val="5.0925925925925923E-2"/>
          <c:w val="0.74699453193350829"/>
          <c:h val="0.79047471546031967"/>
        </c:manualLayout>
      </c:layout>
      <c:barChart>
        <c:barDir val="bar"/>
        <c:grouping val="clustered"/>
        <c:varyColors val="0"/>
        <c:ser>
          <c:idx val="0"/>
          <c:order val="0"/>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 (2)'!$D$13:$D$14</c:f>
              <c:strCache>
                <c:ptCount val="2"/>
                <c:pt idx="0">
                  <c:v>VGG Grey + Word2Vec</c:v>
                </c:pt>
                <c:pt idx="1">
                  <c:v>VGG Color + word2vec </c:v>
                </c:pt>
              </c:strCache>
            </c:strRef>
          </c:cat>
          <c:val>
            <c:numRef>
              <c:f>'Hoja1 (2)'!$E$13:$E$14</c:f>
              <c:numCache>
                <c:formatCode>General</c:formatCode>
                <c:ptCount val="2"/>
                <c:pt idx="0">
                  <c:v>0.76300000000000001</c:v>
                </c:pt>
                <c:pt idx="1">
                  <c:v>0.77200000000000002</c:v>
                </c:pt>
              </c:numCache>
            </c:numRef>
          </c:val>
          <c:extLst xmlns:c16r2="http://schemas.microsoft.com/office/drawing/2015/06/chart">
            <c:ext xmlns:c16="http://schemas.microsoft.com/office/drawing/2014/chart" uri="{C3380CC4-5D6E-409C-BE32-E72D297353CC}">
              <c16:uniqueId val="{00000000-44FB-420B-BC5C-EDC9792D9320}"/>
            </c:ext>
          </c:extLst>
        </c:ser>
        <c:ser>
          <c:idx val="1"/>
          <c:order val="1"/>
          <c:spPr>
            <a:solidFill>
              <a:schemeClr val="accent6">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 (2)'!$D$13:$D$14</c:f>
              <c:strCache>
                <c:ptCount val="2"/>
                <c:pt idx="0">
                  <c:v>VGG Grey + Word2Vec</c:v>
                </c:pt>
                <c:pt idx="1">
                  <c:v>VGG Color + word2vec </c:v>
                </c:pt>
              </c:strCache>
            </c:strRef>
          </c:cat>
          <c:val>
            <c:numRef>
              <c:f>'Hoja1 (2)'!$F$13:$F$14</c:f>
              <c:numCache>
                <c:formatCode>General</c:formatCode>
                <c:ptCount val="2"/>
                <c:pt idx="0">
                  <c:v>0.75700000000000001</c:v>
                </c:pt>
                <c:pt idx="1">
                  <c:v>0.75600000000000001</c:v>
                </c:pt>
              </c:numCache>
            </c:numRef>
          </c:val>
          <c:extLst xmlns:c16r2="http://schemas.microsoft.com/office/drawing/2015/06/chart">
            <c:ext xmlns:c16="http://schemas.microsoft.com/office/drawing/2014/chart" uri="{C3380CC4-5D6E-409C-BE32-E72D297353CC}">
              <c16:uniqueId val="{00000001-44FB-420B-BC5C-EDC9792D9320}"/>
            </c:ext>
          </c:extLst>
        </c:ser>
        <c:dLbls>
          <c:dLblPos val="outEnd"/>
          <c:showLegendKey val="0"/>
          <c:showVal val="1"/>
          <c:showCatName val="0"/>
          <c:showSerName val="0"/>
          <c:showPercent val="0"/>
          <c:showBubbleSize val="0"/>
        </c:dLbls>
        <c:gapWidth val="182"/>
        <c:axId val="240708336"/>
        <c:axId val="244783424"/>
      </c:barChart>
      <c:catAx>
        <c:axId val="2407083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s-CO"/>
          </a:p>
        </c:txPr>
        <c:crossAx val="244783424"/>
        <c:crosses val="autoZero"/>
        <c:auto val="1"/>
        <c:lblAlgn val="ctr"/>
        <c:lblOffset val="100"/>
        <c:noMultiLvlLbl val="0"/>
      </c:catAx>
      <c:valAx>
        <c:axId val="2447834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AUC</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40708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490BA-B5FD-48E1-AA51-C1EC040FB44B}" type="doc">
      <dgm:prSet loTypeId="urn:microsoft.com/office/officeart/2005/8/layout/bProcess2" loCatId="process" qsTypeId="urn:microsoft.com/office/officeart/2005/8/quickstyle/simple1" qsCatId="simple" csTypeId="urn:microsoft.com/office/officeart/2005/8/colors/accent1_1" csCatId="accent1" phldr="1"/>
      <dgm:spPr/>
      <dgm:t>
        <a:bodyPr/>
        <a:lstStyle/>
        <a:p>
          <a:endParaRPr lang="es-CO"/>
        </a:p>
      </dgm:t>
    </dgm:pt>
    <dgm:pt modelId="{61579DDE-FA9A-4D44-9ECF-CFA2F7893D48}">
      <dgm:prSet phldrT="[Texto]" custT="1"/>
      <dgm:spPr/>
      <dgm:t>
        <a:bodyPr/>
        <a:lstStyle/>
        <a:p>
          <a:endParaRPr lang="es-CO" sz="1600" b="1" dirty="0" smtClean="0"/>
        </a:p>
        <a:p>
          <a:r>
            <a:rPr lang="es-CO" sz="1600" b="1" dirty="0" err="1" smtClean="0"/>
            <a:t>Image</a:t>
          </a:r>
          <a:r>
            <a:rPr lang="es-CO" sz="1600" b="1" dirty="0" smtClean="0"/>
            <a:t> </a:t>
          </a:r>
          <a:r>
            <a:rPr lang="es-CO" sz="1600" b="1" dirty="0" err="1" smtClean="0"/>
            <a:t>Resize</a:t>
          </a:r>
          <a:endParaRPr lang="es-CO" sz="1600" b="1" dirty="0" smtClean="0"/>
        </a:p>
        <a:p>
          <a:endParaRPr lang="es-CO" sz="1600" b="0" dirty="0"/>
        </a:p>
      </dgm:t>
    </dgm:pt>
    <dgm:pt modelId="{19B850CA-E226-4FCF-BFCB-1491F90EA42B}" type="parTrans" cxnId="{D29CCB6D-BDC2-44DD-8436-05549A58B639}">
      <dgm:prSet/>
      <dgm:spPr/>
      <dgm:t>
        <a:bodyPr/>
        <a:lstStyle/>
        <a:p>
          <a:endParaRPr lang="es-CO"/>
        </a:p>
      </dgm:t>
    </dgm:pt>
    <dgm:pt modelId="{AEC4B795-A237-4C88-9150-BA3D7E408159}" type="sibTrans" cxnId="{D29CCB6D-BDC2-44DD-8436-05549A58B639}">
      <dgm:prSet/>
      <dgm:spPr/>
      <dgm:t>
        <a:bodyPr/>
        <a:lstStyle/>
        <a:p>
          <a:endParaRPr lang="es-CO"/>
        </a:p>
      </dgm:t>
    </dgm:pt>
    <dgm:pt modelId="{5D7C5BD1-F110-4591-87C7-DFE2F6688937}">
      <dgm:prSet phldrT="[Texto]" custT="1"/>
      <dgm:spPr/>
      <dgm:t>
        <a:bodyPr/>
        <a:lstStyle/>
        <a:p>
          <a:r>
            <a:rPr lang="es-CO" sz="1050" dirty="0" smtClean="0"/>
            <a:t>CNN propia</a:t>
          </a:r>
          <a:endParaRPr lang="es-CO" sz="1050" dirty="0"/>
        </a:p>
      </dgm:t>
    </dgm:pt>
    <dgm:pt modelId="{9F4F3CC9-50C3-407A-9C3C-C6439E99D05C}" type="parTrans" cxnId="{598FEF2D-3DDC-4849-9EE4-02683C04F837}">
      <dgm:prSet/>
      <dgm:spPr/>
      <dgm:t>
        <a:bodyPr/>
        <a:lstStyle/>
        <a:p>
          <a:endParaRPr lang="es-CO"/>
        </a:p>
      </dgm:t>
    </dgm:pt>
    <dgm:pt modelId="{C25B6599-1573-46D4-9C36-9FEAC71C9C5D}" type="sibTrans" cxnId="{598FEF2D-3DDC-4849-9EE4-02683C04F837}">
      <dgm:prSet/>
      <dgm:spPr/>
      <dgm:t>
        <a:bodyPr/>
        <a:lstStyle/>
        <a:p>
          <a:endParaRPr lang="es-CO"/>
        </a:p>
      </dgm:t>
    </dgm:pt>
    <dgm:pt modelId="{C45ABF23-36D3-49F1-BA09-82F2D97843BD}">
      <dgm:prSet phldrT="[Texto]" custT="1"/>
      <dgm:spPr/>
      <dgm:t>
        <a:bodyPr/>
        <a:lstStyle/>
        <a:p>
          <a:r>
            <a:rPr lang="es-CO" sz="800" dirty="0" smtClean="0"/>
            <a:t>Calibración</a:t>
          </a:r>
          <a:endParaRPr lang="es-CO" sz="800" dirty="0"/>
        </a:p>
      </dgm:t>
    </dgm:pt>
    <dgm:pt modelId="{B45CCA40-7701-47CD-BBFD-C233A8E43FB0}" type="parTrans" cxnId="{4538B595-2725-43C4-90FA-8764A467878C}">
      <dgm:prSet/>
      <dgm:spPr/>
      <dgm:t>
        <a:bodyPr/>
        <a:lstStyle/>
        <a:p>
          <a:endParaRPr lang="es-CO"/>
        </a:p>
      </dgm:t>
    </dgm:pt>
    <dgm:pt modelId="{2F7A33FC-9128-4C7D-BB09-08F0A35FC804}" type="sibTrans" cxnId="{4538B595-2725-43C4-90FA-8764A467878C}">
      <dgm:prSet/>
      <dgm:spPr/>
      <dgm:t>
        <a:bodyPr/>
        <a:lstStyle/>
        <a:p>
          <a:endParaRPr lang="es-CO"/>
        </a:p>
      </dgm:t>
    </dgm:pt>
    <dgm:pt modelId="{35918C91-4FCE-4CB9-BC66-EDDC3DC98918}">
      <dgm:prSet phldrT="[Texto]" custT="1"/>
      <dgm:spPr/>
      <dgm:t>
        <a:bodyPr/>
        <a:lstStyle/>
        <a:p>
          <a:r>
            <a:rPr lang="es-CO" sz="1000" dirty="0" smtClean="0"/>
            <a:t>TF*</a:t>
          </a:r>
        </a:p>
        <a:p>
          <a:r>
            <a:rPr lang="es-CO" sz="1000" dirty="0" smtClean="0"/>
            <a:t>VGG16</a:t>
          </a:r>
          <a:endParaRPr lang="es-CO" sz="1000" dirty="0"/>
        </a:p>
      </dgm:t>
    </dgm:pt>
    <dgm:pt modelId="{B7DDBB98-07D3-470B-A587-C91A43773CF3}" type="parTrans" cxnId="{08A0F2B9-65C0-47C5-BB0B-840F0880EB70}">
      <dgm:prSet/>
      <dgm:spPr/>
      <dgm:t>
        <a:bodyPr/>
        <a:lstStyle/>
        <a:p>
          <a:endParaRPr lang="es-CO"/>
        </a:p>
      </dgm:t>
    </dgm:pt>
    <dgm:pt modelId="{486A97CC-99C6-4340-8013-E747DE7C30CB}" type="sibTrans" cxnId="{08A0F2B9-65C0-47C5-BB0B-840F0880EB70}">
      <dgm:prSet/>
      <dgm:spPr/>
      <dgm:t>
        <a:bodyPr/>
        <a:lstStyle/>
        <a:p>
          <a:endParaRPr lang="es-CO"/>
        </a:p>
      </dgm:t>
    </dgm:pt>
    <dgm:pt modelId="{BC79156C-C043-46B8-9850-6F5E1747B8FB}">
      <dgm:prSet phldrT="[Texto]" custT="1"/>
      <dgm:spPr/>
      <dgm:t>
        <a:bodyPr/>
        <a:lstStyle/>
        <a:p>
          <a:r>
            <a:rPr lang="es-CO" sz="1000" dirty="0" smtClean="0"/>
            <a:t>TF*</a:t>
          </a:r>
        </a:p>
        <a:p>
          <a:r>
            <a:rPr lang="es-CO" sz="1000" dirty="0" smtClean="0"/>
            <a:t>VGG19</a:t>
          </a:r>
          <a:endParaRPr lang="es-CO" sz="1000" dirty="0"/>
        </a:p>
      </dgm:t>
    </dgm:pt>
    <dgm:pt modelId="{35762CC7-FA38-4679-BD94-37AF8CF61C77}" type="parTrans" cxnId="{E69A8FCA-34E2-45D9-9139-B2F93DE18450}">
      <dgm:prSet/>
      <dgm:spPr/>
      <dgm:t>
        <a:bodyPr/>
        <a:lstStyle/>
        <a:p>
          <a:endParaRPr lang="es-CO"/>
        </a:p>
      </dgm:t>
    </dgm:pt>
    <dgm:pt modelId="{C0FAF92F-FEDA-4736-81A4-B4B63015CB26}" type="sibTrans" cxnId="{E69A8FCA-34E2-45D9-9139-B2F93DE18450}">
      <dgm:prSet/>
      <dgm:spPr/>
      <dgm:t>
        <a:bodyPr/>
        <a:lstStyle/>
        <a:p>
          <a:endParaRPr lang="es-CO"/>
        </a:p>
      </dgm:t>
    </dgm:pt>
    <dgm:pt modelId="{758B49DB-9354-467E-BE1A-36E88026E482}">
      <dgm:prSet phldrT="[Texto]" custT="1"/>
      <dgm:spPr/>
      <dgm:t>
        <a:bodyPr/>
        <a:lstStyle/>
        <a:p>
          <a:r>
            <a:rPr lang="es-CO" sz="1000" dirty="0" smtClean="0"/>
            <a:t>TF*</a:t>
          </a:r>
        </a:p>
        <a:p>
          <a:r>
            <a:rPr lang="es-CO" sz="1000" dirty="0" smtClean="0"/>
            <a:t>Inception</a:t>
          </a:r>
          <a:endParaRPr lang="es-CO" sz="1000" dirty="0"/>
        </a:p>
      </dgm:t>
    </dgm:pt>
    <dgm:pt modelId="{2183DC2E-BA5D-46A5-98BA-0C7A3E0999E2}" type="parTrans" cxnId="{A3A0FE71-D14F-4B88-9B7B-FD82E28A24AB}">
      <dgm:prSet/>
      <dgm:spPr/>
      <dgm:t>
        <a:bodyPr/>
        <a:lstStyle/>
        <a:p>
          <a:endParaRPr lang="es-CO"/>
        </a:p>
      </dgm:t>
    </dgm:pt>
    <dgm:pt modelId="{184BAFF4-71CB-46CA-B429-A51D2EA9CAE7}" type="sibTrans" cxnId="{A3A0FE71-D14F-4B88-9B7B-FD82E28A24AB}">
      <dgm:prSet/>
      <dgm:spPr/>
      <dgm:t>
        <a:bodyPr/>
        <a:lstStyle/>
        <a:p>
          <a:endParaRPr lang="es-CO"/>
        </a:p>
      </dgm:t>
    </dgm:pt>
    <dgm:pt modelId="{976F581F-2108-4AFC-9F64-0EF47F999785}">
      <dgm:prSet phldrT="[Texto]" custT="1"/>
      <dgm:spPr/>
      <dgm:t>
        <a:bodyPr/>
        <a:lstStyle/>
        <a:p>
          <a:r>
            <a:rPr lang="es-CO" sz="1000" dirty="0" smtClean="0"/>
            <a:t>Selección</a:t>
          </a:r>
          <a:endParaRPr lang="es-CO" sz="1000" dirty="0"/>
        </a:p>
      </dgm:t>
    </dgm:pt>
    <dgm:pt modelId="{B9DF678D-7B18-461B-A580-F1F8AB670181}" type="parTrans" cxnId="{38A34FA4-D493-47A4-8427-4AD23F6EFE6D}">
      <dgm:prSet/>
      <dgm:spPr/>
      <dgm:t>
        <a:bodyPr/>
        <a:lstStyle/>
        <a:p>
          <a:endParaRPr lang="es-CO"/>
        </a:p>
      </dgm:t>
    </dgm:pt>
    <dgm:pt modelId="{A8ACF102-6325-489F-9048-36C97EE7BB6C}" type="sibTrans" cxnId="{38A34FA4-D493-47A4-8427-4AD23F6EFE6D}">
      <dgm:prSet/>
      <dgm:spPr/>
      <dgm:t>
        <a:bodyPr/>
        <a:lstStyle/>
        <a:p>
          <a:endParaRPr lang="es-CO"/>
        </a:p>
      </dgm:t>
    </dgm:pt>
    <dgm:pt modelId="{45683772-E1C7-42DB-AE19-6A86BF5171AE}">
      <dgm:prSet phldrT="[Texto]" custT="1"/>
      <dgm:spPr>
        <a:ln>
          <a:solidFill>
            <a:srgbClr val="FF0000"/>
          </a:solidFill>
        </a:ln>
      </dgm:spPr>
      <dgm:t>
        <a:bodyPr/>
        <a:lstStyle/>
        <a:p>
          <a:r>
            <a:rPr lang="es-CO" sz="1100" dirty="0" smtClean="0"/>
            <a:t>TF*</a:t>
          </a:r>
        </a:p>
        <a:p>
          <a:r>
            <a:rPr lang="es-CO" sz="1100" dirty="0" smtClean="0"/>
            <a:t>VGG16</a:t>
          </a:r>
          <a:endParaRPr lang="es-CO" sz="1100" dirty="0"/>
        </a:p>
      </dgm:t>
    </dgm:pt>
    <dgm:pt modelId="{13085290-8399-415D-91BE-A548D25262E1}" type="parTrans" cxnId="{82A1C68F-E851-4D5C-BF7D-DE45DA8D5ABE}">
      <dgm:prSet/>
      <dgm:spPr/>
      <dgm:t>
        <a:bodyPr/>
        <a:lstStyle/>
        <a:p>
          <a:endParaRPr lang="es-CO"/>
        </a:p>
      </dgm:t>
    </dgm:pt>
    <dgm:pt modelId="{2497B1C4-39B0-4D2C-8156-C239DBB935DB}" type="sibTrans" cxnId="{82A1C68F-E851-4D5C-BF7D-DE45DA8D5ABE}">
      <dgm:prSet/>
      <dgm:spPr/>
      <dgm:t>
        <a:bodyPr/>
        <a:lstStyle/>
        <a:p>
          <a:endParaRPr lang="es-CO"/>
        </a:p>
      </dgm:t>
    </dgm:pt>
    <dgm:pt modelId="{87C790E5-7A1E-408C-B41D-596E8B38C506}">
      <dgm:prSet phldrT="[Texto]"/>
      <dgm:spPr/>
      <dgm:t>
        <a:bodyPr/>
        <a:lstStyle/>
        <a:p>
          <a:r>
            <a:rPr lang="es-CO" b="1" dirty="0" smtClean="0"/>
            <a:t>Resultados</a:t>
          </a:r>
        </a:p>
      </dgm:t>
    </dgm:pt>
    <dgm:pt modelId="{A6136DE5-1831-4EEB-BAE4-81118F8D9CFA}" type="parTrans" cxnId="{959FDC69-AA1B-42C8-AF38-040397356755}">
      <dgm:prSet/>
      <dgm:spPr/>
      <dgm:t>
        <a:bodyPr/>
        <a:lstStyle/>
        <a:p>
          <a:endParaRPr lang="es-CO"/>
        </a:p>
      </dgm:t>
    </dgm:pt>
    <dgm:pt modelId="{3F6BE040-0024-427E-980D-994D8813C49E}" type="sibTrans" cxnId="{959FDC69-AA1B-42C8-AF38-040397356755}">
      <dgm:prSet/>
      <dgm:spPr/>
      <dgm:t>
        <a:bodyPr/>
        <a:lstStyle/>
        <a:p>
          <a:endParaRPr lang="es-CO"/>
        </a:p>
      </dgm:t>
    </dgm:pt>
    <dgm:pt modelId="{3AE9A9C3-CBF5-49C5-A696-C1714970B2E1}" type="pres">
      <dgm:prSet presAssocID="{F66490BA-B5FD-48E1-AA51-C1EC040FB44B}" presName="diagram" presStyleCnt="0">
        <dgm:presLayoutVars>
          <dgm:dir/>
          <dgm:resizeHandles/>
        </dgm:presLayoutVars>
      </dgm:prSet>
      <dgm:spPr/>
      <dgm:t>
        <a:bodyPr/>
        <a:lstStyle/>
        <a:p>
          <a:endParaRPr lang="es-CO"/>
        </a:p>
      </dgm:t>
    </dgm:pt>
    <dgm:pt modelId="{C6CE04E9-B8B1-4CD5-949A-C0FBA810B31F}" type="pres">
      <dgm:prSet presAssocID="{61579DDE-FA9A-4D44-9ECF-CFA2F7893D48}" presName="firstNode" presStyleLbl="node1" presStyleIdx="0" presStyleCnt="9">
        <dgm:presLayoutVars>
          <dgm:bulletEnabled val="1"/>
        </dgm:presLayoutVars>
      </dgm:prSet>
      <dgm:spPr/>
      <dgm:t>
        <a:bodyPr/>
        <a:lstStyle/>
        <a:p>
          <a:endParaRPr lang="es-CO"/>
        </a:p>
      </dgm:t>
    </dgm:pt>
    <dgm:pt modelId="{9C3F27A2-225E-4280-B58D-33A8507802DB}" type="pres">
      <dgm:prSet presAssocID="{AEC4B795-A237-4C88-9150-BA3D7E408159}" presName="sibTrans" presStyleLbl="sibTrans2D1" presStyleIdx="0" presStyleCnt="8"/>
      <dgm:spPr/>
      <dgm:t>
        <a:bodyPr/>
        <a:lstStyle/>
        <a:p>
          <a:endParaRPr lang="es-CO"/>
        </a:p>
      </dgm:t>
    </dgm:pt>
    <dgm:pt modelId="{F89EC76D-3D2B-47A2-88DE-6714161A87B8}" type="pres">
      <dgm:prSet presAssocID="{5D7C5BD1-F110-4591-87C7-DFE2F6688937}" presName="middleNode" presStyleCnt="0"/>
      <dgm:spPr/>
    </dgm:pt>
    <dgm:pt modelId="{8B1FCB14-3468-46F9-9846-9A168335627A}" type="pres">
      <dgm:prSet presAssocID="{5D7C5BD1-F110-4591-87C7-DFE2F6688937}" presName="padding" presStyleLbl="node1" presStyleIdx="0" presStyleCnt="9"/>
      <dgm:spPr/>
    </dgm:pt>
    <dgm:pt modelId="{F9D7BD8C-7465-46DA-9C11-5BDDFB3967ED}" type="pres">
      <dgm:prSet presAssocID="{5D7C5BD1-F110-4591-87C7-DFE2F6688937}" presName="shape" presStyleLbl="node1" presStyleIdx="1" presStyleCnt="9">
        <dgm:presLayoutVars>
          <dgm:bulletEnabled val="1"/>
        </dgm:presLayoutVars>
      </dgm:prSet>
      <dgm:spPr/>
      <dgm:t>
        <a:bodyPr/>
        <a:lstStyle/>
        <a:p>
          <a:endParaRPr lang="es-CO"/>
        </a:p>
      </dgm:t>
    </dgm:pt>
    <dgm:pt modelId="{3FDCDEE1-20C3-499C-BCDF-9AC2664996F7}" type="pres">
      <dgm:prSet presAssocID="{C25B6599-1573-46D4-9C36-9FEAC71C9C5D}" presName="sibTrans" presStyleLbl="sibTrans2D1" presStyleIdx="1" presStyleCnt="8"/>
      <dgm:spPr/>
      <dgm:t>
        <a:bodyPr/>
        <a:lstStyle/>
        <a:p>
          <a:endParaRPr lang="es-CO"/>
        </a:p>
      </dgm:t>
    </dgm:pt>
    <dgm:pt modelId="{B41799E4-ECC2-494A-A59A-BC1E87C583D5}" type="pres">
      <dgm:prSet presAssocID="{C45ABF23-36D3-49F1-BA09-82F2D97843BD}" presName="middleNode" presStyleCnt="0"/>
      <dgm:spPr/>
    </dgm:pt>
    <dgm:pt modelId="{79B1EFBD-A2E0-4A9B-BFD2-F86573105DD5}" type="pres">
      <dgm:prSet presAssocID="{C45ABF23-36D3-49F1-BA09-82F2D97843BD}" presName="padding" presStyleLbl="node1" presStyleIdx="1" presStyleCnt="9"/>
      <dgm:spPr/>
    </dgm:pt>
    <dgm:pt modelId="{2833D9FC-8468-4247-9898-D79ADD4517FB}" type="pres">
      <dgm:prSet presAssocID="{C45ABF23-36D3-49F1-BA09-82F2D97843BD}" presName="shape" presStyleLbl="node1" presStyleIdx="2" presStyleCnt="9">
        <dgm:presLayoutVars>
          <dgm:bulletEnabled val="1"/>
        </dgm:presLayoutVars>
      </dgm:prSet>
      <dgm:spPr/>
      <dgm:t>
        <a:bodyPr/>
        <a:lstStyle/>
        <a:p>
          <a:endParaRPr lang="es-CO"/>
        </a:p>
      </dgm:t>
    </dgm:pt>
    <dgm:pt modelId="{71D03A16-48B9-40F4-B43D-2CA234CF521B}" type="pres">
      <dgm:prSet presAssocID="{2F7A33FC-9128-4C7D-BB09-08F0A35FC804}" presName="sibTrans" presStyleLbl="sibTrans2D1" presStyleIdx="2" presStyleCnt="8"/>
      <dgm:spPr/>
      <dgm:t>
        <a:bodyPr/>
        <a:lstStyle/>
        <a:p>
          <a:endParaRPr lang="es-CO"/>
        </a:p>
      </dgm:t>
    </dgm:pt>
    <dgm:pt modelId="{6C6800CE-9F2E-4EBE-A8E9-AD09E07C7064}" type="pres">
      <dgm:prSet presAssocID="{35918C91-4FCE-4CB9-BC66-EDDC3DC98918}" presName="middleNode" presStyleCnt="0"/>
      <dgm:spPr/>
    </dgm:pt>
    <dgm:pt modelId="{89107DD8-AA2D-44B7-B998-9CE3EE526C47}" type="pres">
      <dgm:prSet presAssocID="{35918C91-4FCE-4CB9-BC66-EDDC3DC98918}" presName="padding" presStyleLbl="node1" presStyleIdx="2" presStyleCnt="9"/>
      <dgm:spPr/>
    </dgm:pt>
    <dgm:pt modelId="{1D18B212-1EAD-48C8-B42D-8C26BD3870F4}" type="pres">
      <dgm:prSet presAssocID="{35918C91-4FCE-4CB9-BC66-EDDC3DC98918}" presName="shape" presStyleLbl="node1" presStyleIdx="3" presStyleCnt="9">
        <dgm:presLayoutVars>
          <dgm:bulletEnabled val="1"/>
        </dgm:presLayoutVars>
      </dgm:prSet>
      <dgm:spPr/>
      <dgm:t>
        <a:bodyPr/>
        <a:lstStyle/>
        <a:p>
          <a:endParaRPr lang="es-CO"/>
        </a:p>
      </dgm:t>
    </dgm:pt>
    <dgm:pt modelId="{AA595375-807A-4B9E-9DA7-4C1DDB61B818}" type="pres">
      <dgm:prSet presAssocID="{486A97CC-99C6-4340-8013-E747DE7C30CB}" presName="sibTrans" presStyleLbl="sibTrans2D1" presStyleIdx="3" presStyleCnt="8"/>
      <dgm:spPr/>
      <dgm:t>
        <a:bodyPr/>
        <a:lstStyle/>
        <a:p>
          <a:endParaRPr lang="es-CO"/>
        </a:p>
      </dgm:t>
    </dgm:pt>
    <dgm:pt modelId="{F1BE292E-6116-4582-8FF4-D6062F287A93}" type="pres">
      <dgm:prSet presAssocID="{BC79156C-C043-46B8-9850-6F5E1747B8FB}" presName="middleNode" presStyleCnt="0"/>
      <dgm:spPr/>
    </dgm:pt>
    <dgm:pt modelId="{2ACC6F5E-F408-4FAC-B65C-ECD663744253}" type="pres">
      <dgm:prSet presAssocID="{BC79156C-C043-46B8-9850-6F5E1747B8FB}" presName="padding" presStyleLbl="node1" presStyleIdx="3" presStyleCnt="9"/>
      <dgm:spPr/>
    </dgm:pt>
    <dgm:pt modelId="{FB0363E4-48F0-476C-BE02-BA56221AC401}" type="pres">
      <dgm:prSet presAssocID="{BC79156C-C043-46B8-9850-6F5E1747B8FB}" presName="shape" presStyleLbl="node1" presStyleIdx="4" presStyleCnt="9">
        <dgm:presLayoutVars>
          <dgm:bulletEnabled val="1"/>
        </dgm:presLayoutVars>
      </dgm:prSet>
      <dgm:spPr/>
      <dgm:t>
        <a:bodyPr/>
        <a:lstStyle/>
        <a:p>
          <a:endParaRPr lang="es-CO"/>
        </a:p>
      </dgm:t>
    </dgm:pt>
    <dgm:pt modelId="{4F817DC7-7D8E-4128-A29E-A34569C61B82}" type="pres">
      <dgm:prSet presAssocID="{C0FAF92F-FEDA-4736-81A4-B4B63015CB26}" presName="sibTrans" presStyleLbl="sibTrans2D1" presStyleIdx="4" presStyleCnt="8"/>
      <dgm:spPr/>
      <dgm:t>
        <a:bodyPr/>
        <a:lstStyle/>
        <a:p>
          <a:endParaRPr lang="es-CO"/>
        </a:p>
      </dgm:t>
    </dgm:pt>
    <dgm:pt modelId="{5D4EBA8F-9F1D-496C-8ED7-20F305437202}" type="pres">
      <dgm:prSet presAssocID="{758B49DB-9354-467E-BE1A-36E88026E482}" presName="middleNode" presStyleCnt="0"/>
      <dgm:spPr/>
    </dgm:pt>
    <dgm:pt modelId="{A9FD9DB1-EB6B-4BC2-8031-504893D2A109}" type="pres">
      <dgm:prSet presAssocID="{758B49DB-9354-467E-BE1A-36E88026E482}" presName="padding" presStyleLbl="node1" presStyleIdx="4" presStyleCnt="9"/>
      <dgm:spPr/>
    </dgm:pt>
    <dgm:pt modelId="{36E3A83E-E846-47FB-92E6-01B254BF7573}" type="pres">
      <dgm:prSet presAssocID="{758B49DB-9354-467E-BE1A-36E88026E482}" presName="shape" presStyleLbl="node1" presStyleIdx="5" presStyleCnt="9">
        <dgm:presLayoutVars>
          <dgm:bulletEnabled val="1"/>
        </dgm:presLayoutVars>
      </dgm:prSet>
      <dgm:spPr/>
      <dgm:t>
        <a:bodyPr/>
        <a:lstStyle/>
        <a:p>
          <a:endParaRPr lang="es-CO"/>
        </a:p>
      </dgm:t>
    </dgm:pt>
    <dgm:pt modelId="{E210141C-5172-4ACF-B0AA-E0B19BEEF69E}" type="pres">
      <dgm:prSet presAssocID="{184BAFF4-71CB-46CA-B429-A51D2EA9CAE7}" presName="sibTrans" presStyleLbl="sibTrans2D1" presStyleIdx="5" presStyleCnt="8"/>
      <dgm:spPr/>
      <dgm:t>
        <a:bodyPr/>
        <a:lstStyle/>
        <a:p>
          <a:endParaRPr lang="es-CO"/>
        </a:p>
      </dgm:t>
    </dgm:pt>
    <dgm:pt modelId="{3DB2C53E-BDE8-4FE4-A216-68381DA64272}" type="pres">
      <dgm:prSet presAssocID="{976F581F-2108-4AFC-9F64-0EF47F999785}" presName="middleNode" presStyleCnt="0"/>
      <dgm:spPr/>
    </dgm:pt>
    <dgm:pt modelId="{19444D2B-4659-40F9-9DED-E78A05EB938E}" type="pres">
      <dgm:prSet presAssocID="{976F581F-2108-4AFC-9F64-0EF47F999785}" presName="padding" presStyleLbl="node1" presStyleIdx="5" presStyleCnt="9"/>
      <dgm:spPr/>
    </dgm:pt>
    <dgm:pt modelId="{5398E038-713F-4F65-A596-947B9B2AE251}" type="pres">
      <dgm:prSet presAssocID="{976F581F-2108-4AFC-9F64-0EF47F999785}" presName="shape" presStyleLbl="node1" presStyleIdx="6" presStyleCnt="9">
        <dgm:presLayoutVars>
          <dgm:bulletEnabled val="1"/>
        </dgm:presLayoutVars>
      </dgm:prSet>
      <dgm:spPr/>
      <dgm:t>
        <a:bodyPr/>
        <a:lstStyle/>
        <a:p>
          <a:endParaRPr lang="es-CO"/>
        </a:p>
      </dgm:t>
    </dgm:pt>
    <dgm:pt modelId="{924D36AB-4962-4C93-AB52-629DF547085B}" type="pres">
      <dgm:prSet presAssocID="{A8ACF102-6325-489F-9048-36C97EE7BB6C}" presName="sibTrans" presStyleLbl="sibTrans2D1" presStyleIdx="6" presStyleCnt="8"/>
      <dgm:spPr/>
      <dgm:t>
        <a:bodyPr/>
        <a:lstStyle/>
        <a:p>
          <a:endParaRPr lang="es-CO"/>
        </a:p>
      </dgm:t>
    </dgm:pt>
    <dgm:pt modelId="{40358A59-7B0D-4666-9B2E-05F1425F824B}" type="pres">
      <dgm:prSet presAssocID="{45683772-E1C7-42DB-AE19-6A86BF5171AE}" presName="middleNode" presStyleCnt="0"/>
      <dgm:spPr/>
    </dgm:pt>
    <dgm:pt modelId="{B84122F3-9A2A-4FE4-999F-3665FAEBD9FB}" type="pres">
      <dgm:prSet presAssocID="{45683772-E1C7-42DB-AE19-6A86BF5171AE}" presName="padding" presStyleLbl="node1" presStyleIdx="6" presStyleCnt="9"/>
      <dgm:spPr/>
    </dgm:pt>
    <dgm:pt modelId="{9F56E754-13FC-4937-BD3C-D0568A1C7023}" type="pres">
      <dgm:prSet presAssocID="{45683772-E1C7-42DB-AE19-6A86BF5171AE}" presName="shape" presStyleLbl="node1" presStyleIdx="7" presStyleCnt="9">
        <dgm:presLayoutVars>
          <dgm:bulletEnabled val="1"/>
        </dgm:presLayoutVars>
      </dgm:prSet>
      <dgm:spPr/>
      <dgm:t>
        <a:bodyPr/>
        <a:lstStyle/>
        <a:p>
          <a:endParaRPr lang="es-CO"/>
        </a:p>
      </dgm:t>
    </dgm:pt>
    <dgm:pt modelId="{E887E745-A3E1-43D0-AE31-5AB7FEB5014E}" type="pres">
      <dgm:prSet presAssocID="{2497B1C4-39B0-4D2C-8156-C239DBB935DB}" presName="sibTrans" presStyleLbl="sibTrans2D1" presStyleIdx="7" presStyleCnt="8"/>
      <dgm:spPr/>
      <dgm:t>
        <a:bodyPr/>
        <a:lstStyle/>
        <a:p>
          <a:endParaRPr lang="es-CO"/>
        </a:p>
      </dgm:t>
    </dgm:pt>
    <dgm:pt modelId="{D62A886E-8A9C-44C4-A7E8-69FD64F1D20B}" type="pres">
      <dgm:prSet presAssocID="{87C790E5-7A1E-408C-B41D-596E8B38C506}" presName="lastNode" presStyleLbl="node1" presStyleIdx="8" presStyleCnt="9">
        <dgm:presLayoutVars>
          <dgm:bulletEnabled val="1"/>
        </dgm:presLayoutVars>
      </dgm:prSet>
      <dgm:spPr/>
      <dgm:t>
        <a:bodyPr/>
        <a:lstStyle/>
        <a:p>
          <a:endParaRPr lang="es-CO"/>
        </a:p>
      </dgm:t>
    </dgm:pt>
  </dgm:ptLst>
  <dgm:cxnLst>
    <dgm:cxn modelId="{6EB5ECB9-3D01-4329-B425-C993332F8E83}" type="presOf" srcId="{184BAFF4-71CB-46CA-B429-A51D2EA9CAE7}" destId="{E210141C-5172-4ACF-B0AA-E0B19BEEF69E}" srcOrd="0" destOrd="0" presId="urn:microsoft.com/office/officeart/2005/8/layout/bProcess2"/>
    <dgm:cxn modelId="{598FEF2D-3DDC-4849-9EE4-02683C04F837}" srcId="{F66490BA-B5FD-48E1-AA51-C1EC040FB44B}" destId="{5D7C5BD1-F110-4591-87C7-DFE2F6688937}" srcOrd="1" destOrd="0" parTransId="{9F4F3CC9-50C3-407A-9C3C-C6439E99D05C}" sibTransId="{C25B6599-1573-46D4-9C36-9FEAC71C9C5D}"/>
    <dgm:cxn modelId="{959FDC69-AA1B-42C8-AF38-040397356755}" srcId="{F66490BA-B5FD-48E1-AA51-C1EC040FB44B}" destId="{87C790E5-7A1E-408C-B41D-596E8B38C506}" srcOrd="8" destOrd="0" parTransId="{A6136DE5-1831-4EEB-BAE4-81118F8D9CFA}" sibTransId="{3F6BE040-0024-427E-980D-994D8813C49E}"/>
    <dgm:cxn modelId="{855068E1-9419-47A5-8281-776DADBA2F19}" type="presOf" srcId="{976F581F-2108-4AFC-9F64-0EF47F999785}" destId="{5398E038-713F-4F65-A596-947B9B2AE251}" srcOrd="0" destOrd="0" presId="urn:microsoft.com/office/officeart/2005/8/layout/bProcess2"/>
    <dgm:cxn modelId="{38C133F2-01AA-4B7D-9F33-E6D5B09A3521}" type="presOf" srcId="{C25B6599-1573-46D4-9C36-9FEAC71C9C5D}" destId="{3FDCDEE1-20C3-499C-BCDF-9AC2664996F7}" srcOrd="0" destOrd="0" presId="urn:microsoft.com/office/officeart/2005/8/layout/bProcess2"/>
    <dgm:cxn modelId="{A3A0FE71-D14F-4B88-9B7B-FD82E28A24AB}" srcId="{F66490BA-B5FD-48E1-AA51-C1EC040FB44B}" destId="{758B49DB-9354-467E-BE1A-36E88026E482}" srcOrd="5" destOrd="0" parTransId="{2183DC2E-BA5D-46A5-98BA-0C7A3E0999E2}" sibTransId="{184BAFF4-71CB-46CA-B429-A51D2EA9CAE7}"/>
    <dgm:cxn modelId="{63A78D92-F4E9-41CA-B9E3-F29AF3325FCB}" type="presOf" srcId="{486A97CC-99C6-4340-8013-E747DE7C30CB}" destId="{AA595375-807A-4B9E-9DA7-4C1DDB61B818}" srcOrd="0" destOrd="0" presId="urn:microsoft.com/office/officeart/2005/8/layout/bProcess2"/>
    <dgm:cxn modelId="{947B3E39-DB3E-4E8C-BA57-0490322DB159}" type="presOf" srcId="{35918C91-4FCE-4CB9-BC66-EDDC3DC98918}" destId="{1D18B212-1EAD-48C8-B42D-8C26BD3870F4}" srcOrd="0" destOrd="0" presId="urn:microsoft.com/office/officeart/2005/8/layout/bProcess2"/>
    <dgm:cxn modelId="{4538B595-2725-43C4-90FA-8764A467878C}" srcId="{F66490BA-B5FD-48E1-AA51-C1EC040FB44B}" destId="{C45ABF23-36D3-49F1-BA09-82F2D97843BD}" srcOrd="2" destOrd="0" parTransId="{B45CCA40-7701-47CD-BBFD-C233A8E43FB0}" sibTransId="{2F7A33FC-9128-4C7D-BB09-08F0A35FC804}"/>
    <dgm:cxn modelId="{08A0F2B9-65C0-47C5-BB0B-840F0880EB70}" srcId="{F66490BA-B5FD-48E1-AA51-C1EC040FB44B}" destId="{35918C91-4FCE-4CB9-BC66-EDDC3DC98918}" srcOrd="3" destOrd="0" parTransId="{B7DDBB98-07D3-470B-A587-C91A43773CF3}" sibTransId="{486A97CC-99C6-4340-8013-E747DE7C30CB}"/>
    <dgm:cxn modelId="{4E3C03F2-810A-4DFA-89F4-0219E8297355}" type="presOf" srcId="{45683772-E1C7-42DB-AE19-6A86BF5171AE}" destId="{9F56E754-13FC-4937-BD3C-D0568A1C7023}" srcOrd="0" destOrd="0" presId="urn:microsoft.com/office/officeart/2005/8/layout/bProcess2"/>
    <dgm:cxn modelId="{C4822522-6AC7-4212-89D5-E733D39F683D}" type="presOf" srcId="{5D7C5BD1-F110-4591-87C7-DFE2F6688937}" destId="{F9D7BD8C-7465-46DA-9C11-5BDDFB3967ED}" srcOrd="0" destOrd="0" presId="urn:microsoft.com/office/officeart/2005/8/layout/bProcess2"/>
    <dgm:cxn modelId="{AD5ABAC3-DDF5-4F62-A874-535BE28661BA}" type="presOf" srcId="{BC79156C-C043-46B8-9850-6F5E1747B8FB}" destId="{FB0363E4-48F0-476C-BE02-BA56221AC401}" srcOrd="0" destOrd="0" presId="urn:microsoft.com/office/officeart/2005/8/layout/bProcess2"/>
    <dgm:cxn modelId="{3A6AE27F-9786-47DA-AA28-5AC3FB90C8CD}" type="presOf" srcId="{758B49DB-9354-467E-BE1A-36E88026E482}" destId="{36E3A83E-E846-47FB-92E6-01B254BF7573}" srcOrd="0" destOrd="0" presId="urn:microsoft.com/office/officeart/2005/8/layout/bProcess2"/>
    <dgm:cxn modelId="{1FE2687A-4F6E-4D72-AB7E-35D5ED245A61}" type="presOf" srcId="{61579DDE-FA9A-4D44-9ECF-CFA2F7893D48}" destId="{C6CE04E9-B8B1-4CD5-949A-C0FBA810B31F}" srcOrd="0" destOrd="0" presId="urn:microsoft.com/office/officeart/2005/8/layout/bProcess2"/>
    <dgm:cxn modelId="{0B5CD342-1B87-4D7D-8463-9CE59CB748D0}" type="presOf" srcId="{2F7A33FC-9128-4C7D-BB09-08F0A35FC804}" destId="{71D03A16-48B9-40F4-B43D-2CA234CF521B}" srcOrd="0" destOrd="0" presId="urn:microsoft.com/office/officeart/2005/8/layout/bProcess2"/>
    <dgm:cxn modelId="{8C34CCB2-D3CB-48D9-A52C-FE5A39CB7544}" type="presOf" srcId="{F66490BA-B5FD-48E1-AA51-C1EC040FB44B}" destId="{3AE9A9C3-CBF5-49C5-A696-C1714970B2E1}" srcOrd="0" destOrd="0" presId="urn:microsoft.com/office/officeart/2005/8/layout/bProcess2"/>
    <dgm:cxn modelId="{D29CCB6D-BDC2-44DD-8436-05549A58B639}" srcId="{F66490BA-B5FD-48E1-AA51-C1EC040FB44B}" destId="{61579DDE-FA9A-4D44-9ECF-CFA2F7893D48}" srcOrd="0" destOrd="0" parTransId="{19B850CA-E226-4FCF-BFCB-1491F90EA42B}" sibTransId="{AEC4B795-A237-4C88-9150-BA3D7E408159}"/>
    <dgm:cxn modelId="{758100B9-1478-47DB-BA73-E46256CBAAEE}" type="presOf" srcId="{A8ACF102-6325-489F-9048-36C97EE7BB6C}" destId="{924D36AB-4962-4C93-AB52-629DF547085B}" srcOrd="0" destOrd="0" presId="urn:microsoft.com/office/officeart/2005/8/layout/bProcess2"/>
    <dgm:cxn modelId="{7ED3645C-23DB-4A31-A5F7-C59591DCF5AD}" type="presOf" srcId="{C45ABF23-36D3-49F1-BA09-82F2D97843BD}" destId="{2833D9FC-8468-4247-9898-D79ADD4517FB}" srcOrd="0" destOrd="0" presId="urn:microsoft.com/office/officeart/2005/8/layout/bProcess2"/>
    <dgm:cxn modelId="{9FD4D424-69B6-450A-9DA7-F92F79884733}" type="presOf" srcId="{C0FAF92F-FEDA-4736-81A4-B4B63015CB26}" destId="{4F817DC7-7D8E-4128-A29E-A34569C61B82}" srcOrd="0" destOrd="0" presId="urn:microsoft.com/office/officeart/2005/8/layout/bProcess2"/>
    <dgm:cxn modelId="{4655A813-AEC1-45D6-86E2-982DEE112FE6}" type="presOf" srcId="{2497B1C4-39B0-4D2C-8156-C239DBB935DB}" destId="{E887E745-A3E1-43D0-AE31-5AB7FEB5014E}" srcOrd="0" destOrd="0" presId="urn:microsoft.com/office/officeart/2005/8/layout/bProcess2"/>
    <dgm:cxn modelId="{38A34FA4-D493-47A4-8427-4AD23F6EFE6D}" srcId="{F66490BA-B5FD-48E1-AA51-C1EC040FB44B}" destId="{976F581F-2108-4AFC-9F64-0EF47F999785}" srcOrd="6" destOrd="0" parTransId="{B9DF678D-7B18-461B-A580-F1F8AB670181}" sibTransId="{A8ACF102-6325-489F-9048-36C97EE7BB6C}"/>
    <dgm:cxn modelId="{E69A8FCA-34E2-45D9-9139-B2F93DE18450}" srcId="{F66490BA-B5FD-48E1-AA51-C1EC040FB44B}" destId="{BC79156C-C043-46B8-9850-6F5E1747B8FB}" srcOrd="4" destOrd="0" parTransId="{35762CC7-FA38-4679-BD94-37AF8CF61C77}" sibTransId="{C0FAF92F-FEDA-4736-81A4-B4B63015CB26}"/>
    <dgm:cxn modelId="{4200181F-F18B-4271-B9AC-03E429189FA8}" type="presOf" srcId="{87C790E5-7A1E-408C-B41D-596E8B38C506}" destId="{D62A886E-8A9C-44C4-A7E8-69FD64F1D20B}" srcOrd="0" destOrd="0" presId="urn:microsoft.com/office/officeart/2005/8/layout/bProcess2"/>
    <dgm:cxn modelId="{553569BA-C45D-41F1-84D3-1090EF6C5E0C}" type="presOf" srcId="{AEC4B795-A237-4C88-9150-BA3D7E408159}" destId="{9C3F27A2-225E-4280-B58D-33A8507802DB}" srcOrd="0" destOrd="0" presId="urn:microsoft.com/office/officeart/2005/8/layout/bProcess2"/>
    <dgm:cxn modelId="{82A1C68F-E851-4D5C-BF7D-DE45DA8D5ABE}" srcId="{F66490BA-B5FD-48E1-AA51-C1EC040FB44B}" destId="{45683772-E1C7-42DB-AE19-6A86BF5171AE}" srcOrd="7" destOrd="0" parTransId="{13085290-8399-415D-91BE-A548D25262E1}" sibTransId="{2497B1C4-39B0-4D2C-8156-C239DBB935DB}"/>
    <dgm:cxn modelId="{C92C2527-B5EC-4F28-85AA-EA7FE65E3F87}" type="presParOf" srcId="{3AE9A9C3-CBF5-49C5-A696-C1714970B2E1}" destId="{C6CE04E9-B8B1-4CD5-949A-C0FBA810B31F}" srcOrd="0" destOrd="0" presId="urn:microsoft.com/office/officeart/2005/8/layout/bProcess2"/>
    <dgm:cxn modelId="{D6A3807F-BF25-4CBE-92C3-038F65BB8A22}" type="presParOf" srcId="{3AE9A9C3-CBF5-49C5-A696-C1714970B2E1}" destId="{9C3F27A2-225E-4280-B58D-33A8507802DB}" srcOrd="1" destOrd="0" presId="urn:microsoft.com/office/officeart/2005/8/layout/bProcess2"/>
    <dgm:cxn modelId="{E42B3782-6328-4839-BBC9-F9F7BBA7AA25}" type="presParOf" srcId="{3AE9A9C3-CBF5-49C5-A696-C1714970B2E1}" destId="{F89EC76D-3D2B-47A2-88DE-6714161A87B8}" srcOrd="2" destOrd="0" presId="urn:microsoft.com/office/officeart/2005/8/layout/bProcess2"/>
    <dgm:cxn modelId="{89B769CB-36E0-402A-AC3E-62903170E533}" type="presParOf" srcId="{F89EC76D-3D2B-47A2-88DE-6714161A87B8}" destId="{8B1FCB14-3468-46F9-9846-9A168335627A}" srcOrd="0" destOrd="0" presId="urn:microsoft.com/office/officeart/2005/8/layout/bProcess2"/>
    <dgm:cxn modelId="{399708E0-04B8-43B7-A8A4-8034CC6F57F3}" type="presParOf" srcId="{F89EC76D-3D2B-47A2-88DE-6714161A87B8}" destId="{F9D7BD8C-7465-46DA-9C11-5BDDFB3967ED}" srcOrd="1" destOrd="0" presId="urn:microsoft.com/office/officeart/2005/8/layout/bProcess2"/>
    <dgm:cxn modelId="{CD9C3242-3438-43C4-BFE6-8A399B2235BF}" type="presParOf" srcId="{3AE9A9C3-CBF5-49C5-A696-C1714970B2E1}" destId="{3FDCDEE1-20C3-499C-BCDF-9AC2664996F7}" srcOrd="3" destOrd="0" presId="urn:microsoft.com/office/officeart/2005/8/layout/bProcess2"/>
    <dgm:cxn modelId="{C49A125B-A246-40E2-8E22-2611A51761DE}" type="presParOf" srcId="{3AE9A9C3-CBF5-49C5-A696-C1714970B2E1}" destId="{B41799E4-ECC2-494A-A59A-BC1E87C583D5}" srcOrd="4" destOrd="0" presId="urn:microsoft.com/office/officeart/2005/8/layout/bProcess2"/>
    <dgm:cxn modelId="{E9EC7451-44A1-4FEB-A591-EB8EB6EBE1DB}" type="presParOf" srcId="{B41799E4-ECC2-494A-A59A-BC1E87C583D5}" destId="{79B1EFBD-A2E0-4A9B-BFD2-F86573105DD5}" srcOrd="0" destOrd="0" presId="urn:microsoft.com/office/officeart/2005/8/layout/bProcess2"/>
    <dgm:cxn modelId="{49EE6EDE-3D36-4747-9A45-DD32FC9847EA}" type="presParOf" srcId="{B41799E4-ECC2-494A-A59A-BC1E87C583D5}" destId="{2833D9FC-8468-4247-9898-D79ADD4517FB}" srcOrd="1" destOrd="0" presId="urn:microsoft.com/office/officeart/2005/8/layout/bProcess2"/>
    <dgm:cxn modelId="{C99B16F6-8ED6-44DE-B55C-39F39AE4F2D6}" type="presParOf" srcId="{3AE9A9C3-CBF5-49C5-A696-C1714970B2E1}" destId="{71D03A16-48B9-40F4-B43D-2CA234CF521B}" srcOrd="5" destOrd="0" presId="urn:microsoft.com/office/officeart/2005/8/layout/bProcess2"/>
    <dgm:cxn modelId="{3DFE4571-50BA-45CF-A801-F0F82998E954}" type="presParOf" srcId="{3AE9A9C3-CBF5-49C5-A696-C1714970B2E1}" destId="{6C6800CE-9F2E-4EBE-A8E9-AD09E07C7064}" srcOrd="6" destOrd="0" presId="urn:microsoft.com/office/officeart/2005/8/layout/bProcess2"/>
    <dgm:cxn modelId="{B65BB2E8-7969-4985-A3D3-81D5CE137C24}" type="presParOf" srcId="{6C6800CE-9F2E-4EBE-A8E9-AD09E07C7064}" destId="{89107DD8-AA2D-44B7-B998-9CE3EE526C47}" srcOrd="0" destOrd="0" presId="urn:microsoft.com/office/officeart/2005/8/layout/bProcess2"/>
    <dgm:cxn modelId="{9D147EFB-AB7A-46EC-AAC9-893C9568B2B9}" type="presParOf" srcId="{6C6800CE-9F2E-4EBE-A8E9-AD09E07C7064}" destId="{1D18B212-1EAD-48C8-B42D-8C26BD3870F4}" srcOrd="1" destOrd="0" presId="urn:microsoft.com/office/officeart/2005/8/layout/bProcess2"/>
    <dgm:cxn modelId="{5F72B267-93EA-464D-A963-64D44DC33E98}" type="presParOf" srcId="{3AE9A9C3-CBF5-49C5-A696-C1714970B2E1}" destId="{AA595375-807A-4B9E-9DA7-4C1DDB61B818}" srcOrd="7" destOrd="0" presId="urn:microsoft.com/office/officeart/2005/8/layout/bProcess2"/>
    <dgm:cxn modelId="{47A51552-F389-4854-89D7-64FAC4BE6AEC}" type="presParOf" srcId="{3AE9A9C3-CBF5-49C5-A696-C1714970B2E1}" destId="{F1BE292E-6116-4582-8FF4-D6062F287A93}" srcOrd="8" destOrd="0" presId="urn:microsoft.com/office/officeart/2005/8/layout/bProcess2"/>
    <dgm:cxn modelId="{5DFA4FAB-55DE-4647-A6CE-83F8CE1268D2}" type="presParOf" srcId="{F1BE292E-6116-4582-8FF4-D6062F287A93}" destId="{2ACC6F5E-F408-4FAC-B65C-ECD663744253}" srcOrd="0" destOrd="0" presId="urn:microsoft.com/office/officeart/2005/8/layout/bProcess2"/>
    <dgm:cxn modelId="{14E113DE-317E-4BD5-B208-F440429859DB}" type="presParOf" srcId="{F1BE292E-6116-4582-8FF4-D6062F287A93}" destId="{FB0363E4-48F0-476C-BE02-BA56221AC401}" srcOrd="1" destOrd="0" presId="urn:microsoft.com/office/officeart/2005/8/layout/bProcess2"/>
    <dgm:cxn modelId="{F3E88B84-0D55-43EB-B02C-70E0DF549B4D}" type="presParOf" srcId="{3AE9A9C3-CBF5-49C5-A696-C1714970B2E1}" destId="{4F817DC7-7D8E-4128-A29E-A34569C61B82}" srcOrd="9" destOrd="0" presId="urn:microsoft.com/office/officeart/2005/8/layout/bProcess2"/>
    <dgm:cxn modelId="{BB13FEF4-7C5B-4B46-A011-1C3DB89F9663}" type="presParOf" srcId="{3AE9A9C3-CBF5-49C5-A696-C1714970B2E1}" destId="{5D4EBA8F-9F1D-496C-8ED7-20F305437202}" srcOrd="10" destOrd="0" presId="urn:microsoft.com/office/officeart/2005/8/layout/bProcess2"/>
    <dgm:cxn modelId="{EE05AA7C-640A-49AD-8A0A-83EECE06352A}" type="presParOf" srcId="{5D4EBA8F-9F1D-496C-8ED7-20F305437202}" destId="{A9FD9DB1-EB6B-4BC2-8031-504893D2A109}" srcOrd="0" destOrd="0" presId="urn:microsoft.com/office/officeart/2005/8/layout/bProcess2"/>
    <dgm:cxn modelId="{3DEC3A61-FE67-4C24-9B83-9E63E63AE5C3}" type="presParOf" srcId="{5D4EBA8F-9F1D-496C-8ED7-20F305437202}" destId="{36E3A83E-E846-47FB-92E6-01B254BF7573}" srcOrd="1" destOrd="0" presId="urn:microsoft.com/office/officeart/2005/8/layout/bProcess2"/>
    <dgm:cxn modelId="{AF783B5B-2769-402A-B71E-11BD6C4F87C9}" type="presParOf" srcId="{3AE9A9C3-CBF5-49C5-A696-C1714970B2E1}" destId="{E210141C-5172-4ACF-B0AA-E0B19BEEF69E}" srcOrd="11" destOrd="0" presId="urn:microsoft.com/office/officeart/2005/8/layout/bProcess2"/>
    <dgm:cxn modelId="{E7E4141A-8FAB-4B46-9752-11E82C5EC5C8}" type="presParOf" srcId="{3AE9A9C3-CBF5-49C5-A696-C1714970B2E1}" destId="{3DB2C53E-BDE8-4FE4-A216-68381DA64272}" srcOrd="12" destOrd="0" presId="urn:microsoft.com/office/officeart/2005/8/layout/bProcess2"/>
    <dgm:cxn modelId="{6C9781BA-A382-4552-A589-8701B06F1C33}" type="presParOf" srcId="{3DB2C53E-BDE8-4FE4-A216-68381DA64272}" destId="{19444D2B-4659-40F9-9DED-E78A05EB938E}" srcOrd="0" destOrd="0" presId="urn:microsoft.com/office/officeart/2005/8/layout/bProcess2"/>
    <dgm:cxn modelId="{AD8CA804-ADD1-4E35-93EB-126BBCA39D9C}" type="presParOf" srcId="{3DB2C53E-BDE8-4FE4-A216-68381DA64272}" destId="{5398E038-713F-4F65-A596-947B9B2AE251}" srcOrd="1" destOrd="0" presId="urn:microsoft.com/office/officeart/2005/8/layout/bProcess2"/>
    <dgm:cxn modelId="{608ABA90-9735-4B56-9D41-D4E89DA36B8C}" type="presParOf" srcId="{3AE9A9C3-CBF5-49C5-A696-C1714970B2E1}" destId="{924D36AB-4962-4C93-AB52-629DF547085B}" srcOrd="13" destOrd="0" presId="urn:microsoft.com/office/officeart/2005/8/layout/bProcess2"/>
    <dgm:cxn modelId="{A2FD3435-4FF1-492C-B4DA-0B8BAFDEEDC0}" type="presParOf" srcId="{3AE9A9C3-CBF5-49C5-A696-C1714970B2E1}" destId="{40358A59-7B0D-4666-9B2E-05F1425F824B}" srcOrd="14" destOrd="0" presId="urn:microsoft.com/office/officeart/2005/8/layout/bProcess2"/>
    <dgm:cxn modelId="{74C74B90-760C-47D1-8B2C-72FC300D8469}" type="presParOf" srcId="{40358A59-7B0D-4666-9B2E-05F1425F824B}" destId="{B84122F3-9A2A-4FE4-999F-3665FAEBD9FB}" srcOrd="0" destOrd="0" presId="urn:microsoft.com/office/officeart/2005/8/layout/bProcess2"/>
    <dgm:cxn modelId="{B9466B1B-6D54-4646-8F52-969316C6F7BF}" type="presParOf" srcId="{40358A59-7B0D-4666-9B2E-05F1425F824B}" destId="{9F56E754-13FC-4937-BD3C-D0568A1C7023}" srcOrd="1" destOrd="0" presId="urn:microsoft.com/office/officeart/2005/8/layout/bProcess2"/>
    <dgm:cxn modelId="{68E59D20-EF63-40D9-B7B6-55D3E690453E}" type="presParOf" srcId="{3AE9A9C3-CBF5-49C5-A696-C1714970B2E1}" destId="{E887E745-A3E1-43D0-AE31-5AB7FEB5014E}" srcOrd="15" destOrd="0" presId="urn:microsoft.com/office/officeart/2005/8/layout/bProcess2"/>
    <dgm:cxn modelId="{3E7319CA-2340-4CA3-8CD2-871E45AEC194}" type="presParOf" srcId="{3AE9A9C3-CBF5-49C5-A696-C1714970B2E1}" destId="{D62A886E-8A9C-44C4-A7E8-69FD64F1D20B}" srcOrd="16" destOrd="0" presId="urn:microsoft.com/office/officeart/2005/8/layout/bProcess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6490BA-B5FD-48E1-AA51-C1EC040FB44B}" type="doc">
      <dgm:prSet loTypeId="urn:microsoft.com/office/officeart/2005/8/layout/bProcess2" loCatId="process" qsTypeId="urn:microsoft.com/office/officeart/2005/8/quickstyle/simple1" qsCatId="simple" csTypeId="urn:microsoft.com/office/officeart/2005/8/colors/accent1_1" csCatId="accent1" phldr="1"/>
      <dgm:spPr/>
      <dgm:t>
        <a:bodyPr/>
        <a:lstStyle/>
        <a:p>
          <a:endParaRPr lang="es-CO"/>
        </a:p>
      </dgm:t>
    </dgm:pt>
    <dgm:pt modelId="{61579DDE-FA9A-4D44-9ECF-CFA2F7893D48}">
      <dgm:prSet phldrT="[Texto]" custT="1"/>
      <dgm:spPr/>
      <dgm:t>
        <a:bodyPr/>
        <a:lstStyle/>
        <a:p>
          <a:endParaRPr lang="es-CO" sz="1600" b="1" dirty="0" smtClean="0"/>
        </a:p>
        <a:p>
          <a:r>
            <a:rPr lang="es-CO" sz="1600" b="1" dirty="0" err="1" smtClean="0"/>
            <a:t>Image</a:t>
          </a:r>
          <a:r>
            <a:rPr lang="es-CO" sz="1600" b="1" dirty="0" smtClean="0"/>
            <a:t> </a:t>
          </a:r>
          <a:r>
            <a:rPr lang="es-CO" sz="1600" b="1" dirty="0" err="1" smtClean="0"/>
            <a:t>Resize</a:t>
          </a:r>
          <a:endParaRPr lang="es-CO" sz="1600" b="1" dirty="0" smtClean="0"/>
        </a:p>
        <a:p>
          <a:endParaRPr lang="es-CO" sz="1600" b="0" dirty="0"/>
        </a:p>
      </dgm:t>
    </dgm:pt>
    <dgm:pt modelId="{19B850CA-E226-4FCF-BFCB-1491F90EA42B}" type="parTrans" cxnId="{D29CCB6D-BDC2-44DD-8436-05549A58B639}">
      <dgm:prSet/>
      <dgm:spPr/>
      <dgm:t>
        <a:bodyPr/>
        <a:lstStyle/>
        <a:p>
          <a:endParaRPr lang="es-CO"/>
        </a:p>
      </dgm:t>
    </dgm:pt>
    <dgm:pt modelId="{AEC4B795-A237-4C88-9150-BA3D7E408159}" type="sibTrans" cxnId="{D29CCB6D-BDC2-44DD-8436-05549A58B639}">
      <dgm:prSet/>
      <dgm:spPr/>
      <dgm:t>
        <a:bodyPr/>
        <a:lstStyle/>
        <a:p>
          <a:endParaRPr lang="es-CO"/>
        </a:p>
      </dgm:t>
    </dgm:pt>
    <dgm:pt modelId="{5D7C5BD1-F110-4591-87C7-DFE2F6688937}">
      <dgm:prSet phldrT="[Texto]" custT="1"/>
      <dgm:spPr/>
      <dgm:t>
        <a:bodyPr/>
        <a:lstStyle/>
        <a:p>
          <a:r>
            <a:rPr lang="es-CO" sz="1050" dirty="0" smtClean="0"/>
            <a:t>CNN propia</a:t>
          </a:r>
          <a:endParaRPr lang="es-CO" sz="1050" dirty="0"/>
        </a:p>
      </dgm:t>
    </dgm:pt>
    <dgm:pt modelId="{9F4F3CC9-50C3-407A-9C3C-C6439E99D05C}" type="parTrans" cxnId="{598FEF2D-3DDC-4849-9EE4-02683C04F837}">
      <dgm:prSet/>
      <dgm:spPr/>
      <dgm:t>
        <a:bodyPr/>
        <a:lstStyle/>
        <a:p>
          <a:endParaRPr lang="es-CO"/>
        </a:p>
      </dgm:t>
    </dgm:pt>
    <dgm:pt modelId="{C25B6599-1573-46D4-9C36-9FEAC71C9C5D}" type="sibTrans" cxnId="{598FEF2D-3DDC-4849-9EE4-02683C04F837}">
      <dgm:prSet/>
      <dgm:spPr/>
      <dgm:t>
        <a:bodyPr/>
        <a:lstStyle/>
        <a:p>
          <a:endParaRPr lang="es-CO"/>
        </a:p>
      </dgm:t>
    </dgm:pt>
    <dgm:pt modelId="{C45ABF23-36D3-49F1-BA09-82F2D97843BD}">
      <dgm:prSet phldrT="[Texto]" custT="1"/>
      <dgm:spPr/>
      <dgm:t>
        <a:bodyPr/>
        <a:lstStyle/>
        <a:p>
          <a:r>
            <a:rPr lang="es-CO" sz="800" dirty="0" smtClean="0"/>
            <a:t>Calibración</a:t>
          </a:r>
          <a:endParaRPr lang="es-CO" sz="800" dirty="0"/>
        </a:p>
      </dgm:t>
    </dgm:pt>
    <dgm:pt modelId="{B45CCA40-7701-47CD-BBFD-C233A8E43FB0}" type="parTrans" cxnId="{4538B595-2725-43C4-90FA-8764A467878C}">
      <dgm:prSet/>
      <dgm:spPr/>
      <dgm:t>
        <a:bodyPr/>
        <a:lstStyle/>
        <a:p>
          <a:endParaRPr lang="es-CO"/>
        </a:p>
      </dgm:t>
    </dgm:pt>
    <dgm:pt modelId="{2F7A33FC-9128-4C7D-BB09-08F0A35FC804}" type="sibTrans" cxnId="{4538B595-2725-43C4-90FA-8764A467878C}">
      <dgm:prSet/>
      <dgm:spPr/>
      <dgm:t>
        <a:bodyPr/>
        <a:lstStyle/>
        <a:p>
          <a:endParaRPr lang="es-CO"/>
        </a:p>
      </dgm:t>
    </dgm:pt>
    <dgm:pt modelId="{35918C91-4FCE-4CB9-BC66-EDDC3DC98918}">
      <dgm:prSet phldrT="[Texto]" custT="1"/>
      <dgm:spPr/>
      <dgm:t>
        <a:bodyPr/>
        <a:lstStyle/>
        <a:p>
          <a:r>
            <a:rPr lang="es-CO" sz="1000" dirty="0" smtClean="0"/>
            <a:t>TF*</a:t>
          </a:r>
        </a:p>
        <a:p>
          <a:r>
            <a:rPr lang="es-CO" sz="1000" dirty="0" smtClean="0"/>
            <a:t>VGG16</a:t>
          </a:r>
          <a:endParaRPr lang="es-CO" sz="1000" dirty="0"/>
        </a:p>
      </dgm:t>
    </dgm:pt>
    <dgm:pt modelId="{B7DDBB98-07D3-470B-A587-C91A43773CF3}" type="parTrans" cxnId="{08A0F2B9-65C0-47C5-BB0B-840F0880EB70}">
      <dgm:prSet/>
      <dgm:spPr/>
      <dgm:t>
        <a:bodyPr/>
        <a:lstStyle/>
        <a:p>
          <a:endParaRPr lang="es-CO"/>
        </a:p>
      </dgm:t>
    </dgm:pt>
    <dgm:pt modelId="{486A97CC-99C6-4340-8013-E747DE7C30CB}" type="sibTrans" cxnId="{08A0F2B9-65C0-47C5-BB0B-840F0880EB70}">
      <dgm:prSet/>
      <dgm:spPr/>
      <dgm:t>
        <a:bodyPr/>
        <a:lstStyle/>
        <a:p>
          <a:endParaRPr lang="es-CO"/>
        </a:p>
      </dgm:t>
    </dgm:pt>
    <dgm:pt modelId="{BC79156C-C043-46B8-9850-6F5E1747B8FB}">
      <dgm:prSet phldrT="[Texto]" custT="1"/>
      <dgm:spPr/>
      <dgm:t>
        <a:bodyPr/>
        <a:lstStyle/>
        <a:p>
          <a:r>
            <a:rPr lang="es-CO" sz="1000" dirty="0" smtClean="0"/>
            <a:t>TF*</a:t>
          </a:r>
        </a:p>
        <a:p>
          <a:r>
            <a:rPr lang="es-CO" sz="1000" dirty="0" smtClean="0"/>
            <a:t>VGG19</a:t>
          </a:r>
          <a:endParaRPr lang="es-CO" sz="1000" dirty="0"/>
        </a:p>
      </dgm:t>
    </dgm:pt>
    <dgm:pt modelId="{35762CC7-FA38-4679-BD94-37AF8CF61C77}" type="parTrans" cxnId="{E69A8FCA-34E2-45D9-9139-B2F93DE18450}">
      <dgm:prSet/>
      <dgm:spPr/>
      <dgm:t>
        <a:bodyPr/>
        <a:lstStyle/>
        <a:p>
          <a:endParaRPr lang="es-CO"/>
        </a:p>
      </dgm:t>
    </dgm:pt>
    <dgm:pt modelId="{C0FAF92F-FEDA-4736-81A4-B4B63015CB26}" type="sibTrans" cxnId="{E69A8FCA-34E2-45D9-9139-B2F93DE18450}">
      <dgm:prSet/>
      <dgm:spPr/>
      <dgm:t>
        <a:bodyPr/>
        <a:lstStyle/>
        <a:p>
          <a:endParaRPr lang="es-CO"/>
        </a:p>
      </dgm:t>
    </dgm:pt>
    <dgm:pt modelId="{758B49DB-9354-467E-BE1A-36E88026E482}">
      <dgm:prSet phldrT="[Texto]" custT="1"/>
      <dgm:spPr/>
      <dgm:t>
        <a:bodyPr/>
        <a:lstStyle/>
        <a:p>
          <a:r>
            <a:rPr lang="es-CO" sz="1000" dirty="0" smtClean="0"/>
            <a:t>TF*</a:t>
          </a:r>
        </a:p>
        <a:p>
          <a:r>
            <a:rPr lang="es-CO" sz="1000" dirty="0" smtClean="0"/>
            <a:t>Inception</a:t>
          </a:r>
          <a:endParaRPr lang="es-CO" sz="1000" dirty="0"/>
        </a:p>
      </dgm:t>
    </dgm:pt>
    <dgm:pt modelId="{2183DC2E-BA5D-46A5-98BA-0C7A3E0999E2}" type="parTrans" cxnId="{A3A0FE71-D14F-4B88-9B7B-FD82E28A24AB}">
      <dgm:prSet/>
      <dgm:spPr/>
      <dgm:t>
        <a:bodyPr/>
        <a:lstStyle/>
        <a:p>
          <a:endParaRPr lang="es-CO"/>
        </a:p>
      </dgm:t>
    </dgm:pt>
    <dgm:pt modelId="{184BAFF4-71CB-46CA-B429-A51D2EA9CAE7}" type="sibTrans" cxnId="{A3A0FE71-D14F-4B88-9B7B-FD82E28A24AB}">
      <dgm:prSet/>
      <dgm:spPr/>
      <dgm:t>
        <a:bodyPr/>
        <a:lstStyle/>
        <a:p>
          <a:endParaRPr lang="es-CO"/>
        </a:p>
      </dgm:t>
    </dgm:pt>
    <dgm:pt modelId="{976F581F-2108-4AFC-9F64-0EF47F999785}">
      <dgm:prSet phldrT="[Texto]" custT="1"/>
      <dgm:spPr/>
      <dgm:t>
        <a:bodyPr/>
        <a:lstStyle/>
        <a:p>
          <a:r>
            <a:rPr lang="es-CO" sz="1000" dirty="0" smtClean="0"/>
            <a:t>Selección</a:t>
          </a:r>
          <a:endParaRPr lang="es-CO" sz="1000" dirty="0"/>
        </a:p>
      </dgm:t>
    </dgm:pt>
    <dgm:pt modelId="{B9DF678D-7B18-461B-A580-F1F8AB670181}" type="parTrans" cxnId="{38A34FA4-D493-47A4-8427-4AD23F6EFE6D}">
      <dgm:prSet/>
      <dgm:spPr/>
      <dgm:t>
        <a:bodyPr/>
        <a:lstStyle/>
        <a:p>
          <a:endParaRPr lang="es-CO"/>
        </a:p>
      </dgm:t>
    </dgm:pt>
    <dgm:pt modelId="{A8ACF102-6325-489F-9048-36C97EE7BB6C}" type="sibTrans" cxnId="{38A34FA4-D493-47A4-8427-4AD23F6EFE6D}">
      <dgm:prSet/>
      <dgm:spPr/>
      <dgm:t>
        <a:bodyPr/>
        <a:lstStyle/>
        <a:p>
          <a:endParaRPr lang="es-CO"/>
        </a:p>
      </dgm:t>
    </dgm:pt>
    <dgm:pt modelId="{45683772-E1C7-42DB-AE19-6A86BF5171AE}">
      <dgm:prSet phldrT="[Texto]" custT="1"/>
      <dgm:spPr>
        <a:ln>
          <a:solidFill>
            <a:srgbClr val="FF0000"/>
          </a:solidFill>
        </a:ln>
      </dgm:spPr>
      <dgm:t>
        <a:bodyPr/>
        <a:lstStyle/>
        <a:p>
          <a:r>
            <a:rPr lang="es-CO" sz="1100" dirty="0" smtClean="0"/>
            <a:t>TF*</a:t>
          </a:r>
        </a:p>
        <a:p>
          <a:r>
            <a:rPr lang="es-CO" sz="1100" dirty="0" smtClean="0"/>
            <a:t>VGG16</a:t>
          </a:r>
          <a:endParaRPr lang="es-CO" sz="1100" dirty="0"/>
        </a:p>
      </dgm:t>
    </dgm:pt>
    <dgm:pt modelId="{13085290-8399-415D-91BE-A548D25262E1}" type="parTrans" cxnId="{82A1C68F-E851-4D5C-BF7D-DE45DA8D5ABE}">
      <dgm:prSet/>
      <dgm:spPr/>
      <dgm:t>
        <a:bodyPr/>
        <a:lstStyle/>
        <a:p>
          <a:endParaRPr lang="es-CO"/>
        </a:p>
      </dgm:t>
    </dgm:pt>
    <dgm:pt modelId="{2497B1C4-39B0-4D2C-8156-C239DBB935DB}" type="sibTrans" cxnId="{82A1C68F-E851-4D5C-BF7D-DE45DA8D5ABE}">
      <dgm:prSet/>
      <dgm:spPr/>
      <dgm:t>
        <a:bodyPr/>
        <a:lstStyle/>
        <a:p>
          <a:endParaRPr lang="es-CO"/>
        </a:p>
      </dgm:t>
    </dgm:pt>
    <dgm:pt modelId="{87C790E5-7A1E-408C-B41D-596E8B38C506}">
      <dgm:prSet phldrT="[Texto]"/>
      <dgm:spPr/>
      <dgm:t>
        <a:bodyPr/>
        <a:lstStyle/>
        <a:p>
          <a:r>
            <a:rPr lang="es-CO" b="1" dirty="0" smtClean="0"/>
            <a:t>Resultados</a:t>
          </a:r>
        </a:p>
      </dgm:t>
    </dgm:pt>
    <dgm:pt modelId="{A6136DE5-1831-4EEB-BAE4-81118F8D9CFA}" type="parTrans" cxnId="{959FDC69-AA1B-42C8-AF38-040397356755}">
      <dgm:prSet/>
      <dgm:spPr/>
      <dgm:t>
        <a:bodyPr/>
        <a:lstStyle/>
        <a:p>
          <a:endParaRPr lang="es-CO"/>
        </a:p>
      </dgm:t>
    </dgm:pt>
    <dgm:pt modelId="{3F6BE040-0024-427E-980D-994D8813C49E}" type="sibTrans" cxnId="{959FDC69-AA1B-42C8-AF38-040397356755}">
      <dgm:prSet/>
      <dgm:spPr/>
      <dgm:t>
        <a:bodyPr/>
        <a:lstStyle/>
        <a:p>
          <a:endParaRPr lang="es-CO"/>
        </a:p>
      </dgm:t>
    </dgm:pt>
    <dgm:pt modelId="{3AE9A9C3-CBF5-49C5-A696-C1714970B2E1}" type="pres">
      <dgm:prSet presAssocID="{F66490BA-B5FD-48E1-AA51-C1EC040FB44B}" presName="diagram" presStyleCnt="0">
        <dgm:presLayoutVars>
          <dgm:dir/>
          <dgm:resizeHandles/>
        </dgm:presLayoutVars>
      </dgm:prSet>
      <dgm:spPr/>
      <dgm:t>
        <a:bodyPr/>
        <a:lstStyle/>
        <a:p>
          <a:endParaRPr lang="es-CO"/>
        </a:p>
      </dgm:t>
    </dgm:pt>
    <dgm:pt modelId="{C6CE04E9-B8B1-4CD5-949A-C0FBA810B31F}" type="pres">
      <dgm:prSet presAssocID="{61579DDE-FA9A-4D44-9ECF-CFA2F7893D48}" presName="firstNode" presStyleLbl="node1" presStyleIdx="0" presStyleCnt="9">
        <dgm:presLayoutVars>
          <dgm:bulletEnabled val="1"/>
        </dgm:presLayoutVars>
      </dgm:prSet>
      <dgm:spPr/>
      <dgm:t>
        <a:bodyPr/>
        <a:lstStyle/>
        <a:p>
          <a:endParaRPr lang="es-CO"/>
        </a:p>
      </dgm:t>
    </dgm:pt>
    <dgm:pt modelId="{9C3F27A2-225E-4280-B58D-33A8507802DB}" type="pres">
      <dgm:prSet presAssocID="{AEC4B795-A237-4C88-9150-BA3D7E408159}" presName="sibTrans" presStyleLbl="sibTrans2D1" presStyleIdx="0" presStyleCnt="8"/>
      <dgm:spPr/>
      <dgm:t>
        <a:bodyPr/>
        <a:lstStyle/>
        <a:p>
          <a:endParaRPr lang="es-CO"/>
        </a:p>
      </dgm:t>
    </dgm:pt>
    <dgm:pt modelId="{F89EC76D-3D2B-47A2-88DE-6714161A87B8}" type="pres">
      <dgm:prSet presAssocID="{5D7C5BD1-F110-4591-87C7-DFE2F6688937}" presName="middleNode" presStyleCnt="0"/>
      <dgm:spPr/>
    </dgm:pt>
    <dgm:pt modelId="{8B1FCB14-3468-46F9-9846-9A168335627A}" type="pres">
      <dgm:prSet presAssocID="{5D7C5BD1-F110-4591-87C7-DFE2F6688937}" presName="padding" presStyleLbl="node1" presStyleIdx="0" presStyleCnt="9"/>
      <dgm:spPr/>
    </dgm:pt>
    <dgm:pt modelId="{F9D7BD8C-7465-46DA-9C11-5BDDFB3967ED}" type="pres">
      <dgm:prSet presAssocID="{5D7C5BD1-F110-4591-87C7-DFE2F6688937}" presName="shape" presStyleLbl="node1" presStyleIdx="1" presStyleCnt="9">
        <dgm:presLayoutVars>
          <dgm:bulletEnabled val="1"/>
        </dgm:presLayoutVars>
      </dgm:prSet>
      <dgm:spPr/>
      <dgm:t>
        <a:bodyPr/>
        <a:lstStyle/>
        <a:p>
          <a:endParaRPr lang="es-CO"/>
        </a:p>
      </dgm:t>
    </dgm:pt>
    <dgm:pt modelId="{3FDCDEE1-20C3-499C-BCDF-9AC2664996F7}" type="pres">
      <dgm:prSet presAssocID="{C25B6599-1573-46D4-9C36-9FEAC71C9C5D}" presName="sibTrans" presStyleLbl="sibTrans2D1" presStyleIdx="1" presStyleCnt="8"/>
      <dgm:spPr/>
      <dgm:t>
        <a:bodyPr/>
        <a:lstStyle/>
        <a:p>
          <a:endParaRPr lang="es-CO"/>
        </a:p>
      </dgm:t>
    </dgm:pt>
    <dgm:pt modelId="{B41799E4-ECC2-494A-A59A-BC1E87C583D5}" type="pres">
      <dgm:prSet presAssocID="{C45ABF23-36D3-49F1-BA09-82F2D97843BD}" presName="middleNode" presStyleCnt="0"/>
      <dgm:spPr/>
    </dgm:pt>
    <dgm:pt modelId="{79B1EFBD-A2E0-4A9B-BFD2-F86573105DD5}" type="pres">
      <dgm:prSet presAssocID="{C45ABF23-36D3-49F1-BA09-82F2D97843BD}" presName="padding" presStyleLbl="node1" presStyleIdx="1" presStyleCnt="9"/>
      <dgm:spPr/>
    </dgm:pt>
    <dgm:pt modelId="{2833D9FC-8468-4247-9898-D79ADD4517FB}" type="pres">
      <dgm:prSet presAssocID="{C45ABF23-36D3-49F1-BA09-82F2D97843BD}" presName="shape" presStyleLbl="node1" presStyleIdx="2" presStyleCnt="9">
        <dgm:presLayoutVars>
          <dgm:bulletEnabled val="1"/>
        </dgm:presLayoutVars>
      </dgm:prSet>
      <dgm:spPr/>
      <dgm:t>
        <a:bodyPr/>
        <a:lstStyle/>
        <a:p>
          <a:endParaRPr lang="es-CO"/>
        </a:p>
      </dgm:t>
    </dgm:pt>
    <dgm:pt modelId="{71D03A16-48B9-40F4-B43D-2CA234CF521B}" type="pres">
      <dgm:prSet presAssocID="{2F7A33FC-9128-4C7D-BB09-08F0A35FC804}" presName="sibTrans" presStyleLbl="sibTrans2D1" presStyleIdx="2" presStyleCnt="8"/>
      <dgm:spPr/>
      <dgm:t>
        <a:bodyPr/>
        <a:lstStyle/>
        <a:p>
          <a:endParaRPr lang="es-CO"/>
        </a:p>
      </dgm:t>
    </dgm:pt>
    <dgm:pt modelId="{6C6800CE-9F2E-4EBE-A8E9-AD09E07C7064}" type="pres">
      <dgm:prSet presAssocID="{35918C91-4FCE-4CB9-BC66-EDDC3DC98918}" presName="middleNode" presStyleCnt="0"/>
      <dgm:spPr/>
    </dgm:pt>
    <dgm:pt modelId="{89107DD8-AA2D-44B7-B998-9CE3EE526C47}" type="pres">
      <dgm:prSet presAssocID="{35918C91-4FCE-4CB9-BC66-EDDC3DC98918}" presName="padding" presStyleLbl="node1" presStyleIdx="2" presStyleCnt="9"/>
      <dgm:spPr/>
    </dgm:pt>
    <dgm:pt modelId="{1D18B212-1EAD-48C8-B42D-8C26BD3870F4}" type="pres">
      <dgm:prSet presAssocID="{35918C91-4FCE-4CB9-BC66-EDDC3DC98918}" presName="shape" presStyleLbl="node1" presStyleIdx="3" presStyleCnt="9">
        <dgm:presLayoutVars>
          <dgm:bulletEnabled val="1"/>
        </dgm:presLayoutVars>
      </dgm:prSet>
      <dgm:spPr/>
      <dgm:t>
        <a:bodyPr/>
        <a:lstStyle/>
        <a:p>
          <a:endParaRPr lang="es-CO"/>
        </a:p>
      </dgm:t>
    </dgm:pt>
    <dgm:pt modelId="{AA595375-807A-4B9E-9DA7-4C1DDB61B818}" type="pres">
      <dgm:prSet presAssocID="{486A97CC-99C6-4340-8013-E747DE7C30CB}" presName="sibTrans" presStyleLbl="sibTrans2D1" presStyleIdx="3" presStyleCnt="8"/>
      <dgm:spPr/>
      <dgm:t>
        <a:bodyPr/>
        <a:lstStyle/>
        <a:p>
          <a:endParaRPr lang="es-CO"/>
        </a:p>
      </dgm:t>
    </dgm:pt>
    <dgm:pt modelId="{F1BE292E-6116-4582-8FF4-D6062F287A93}" type="pres">
      <dgm:prSet presAssocID="{BC79156C-C043-46B8-9850-6F5E1747B8FB}" presName="middleNode" presStyleCnt="0"/>
      <dgm:spPr/>
    </dgm:pt>
    <dgm:pt modelId="{2ACC6F5E-F408-4FAC-B65C-ECD663744253}" type="pres">
      <dgm:prSet presAssocID="{BC79156C-C043-46B8-9850-6F5E1747B8FB}" presName="padding" presStyleLbl="node1" presStyleIdx="3" presStyleCnt="9"/>
      <dgm:spPr/>
    </dgm:pt>
    <dgm:pt modelId="{FB0363E4-48F0-476C-BE02-BA56221AC401}" type="pres">
      <dgm:prSet presAssocID="{BC79156C-C043-46B8-9850-6F5E1747B8FB}" presName="shape" presStyleLbl="node1" presStyleIdx="4" presStyleCnt="9">
        <dgm:presLayoutVars>
          <dgm:bulletEnabled val="1"/>
        </dgm:presLayoutVars>
      </dgm:prSet>
      <dgm:spPr/>
      <dgm:t>
        <a:bodyPr/>
        <a:lstStyle/>
        <a:p>
          <a:endParaRPr lang="es-CO"/>
        </a:p>
      </dgm:t>
    </dgm:pt>
    <dgm:pt modelId="{4F817DC7-7D8E-4128-A29E-A34569C61B82}" type="pres">
      <dgm:prSet presAssocID="{C0FAF92F-FEDA-4736-81A4-B4B63015CB26}" presName="sibTrans" presStyleLbl="sibTrans2D1" presStyleIdx="4" presStyleCnt="8"/>
      <dgm:spPr/>
      <dgm:t>
        <a:bodyPr/>
        <a:lstStyle/>
        <a:p>
          <a:endParaRPr lang="es-CO"/>
        </a:p>
      </dgm:t>
    </dgm:pt>
    <dgm:pt modelId="{5D4EBA8F-9F1D-496C-8ED7-20F305437202}" type="pres">
      <dgm:prSet presAssocID="{758B49DB-9354-467E-BE1A-36E88026E482}" presName="middleNode" presStyleCnt="0"/>
      <dgm:spPr/>
    </dgm:pt>
    <dgm:pt modelId="{A9FD9DB1-EB6B-4BC2-8031-504893D2A109}" type="pres">
      <dgm:prSet presAssocID="{758B49DB-9354-467E-BE1A-36E88026E482}" presName="padding" presStyleLbl="node1" presStyleIdx="4" presStyleCnt="9"/>
      <dgm:spPr/>
    </dgm:pt>
    <dgm:pt modelId="{36E3A83E-E846-47FB-92E6-01B254BF7573}" type="pres">
      <dgm:prSet presAssocID="{758B49DB-9354-467E-BE1A-36E88026E482}" presName="shape" presStyleLbl="node1" presStyleIdx="5" presStyleCnt="9">
        <dgm:presLayoutVars>
          <dgm:bulletEnabled val="1"/>
        </dgm:presLayoutVars>
      </dgm:prSet>
      <dgm:spPr/>
      <dgm:t>
        <a:bodyPr/>
        <a:lstStyle/>
        <a:p>
          <a:endParaRPr lang="es-CO"/>
        </a:p>
      </dgm:t>
    </dgm:pt>
    <dgm:pt modelId="{E210141C-5172-4ACF-B0AA-E0B19BEEF69E}" type="pres">
      <dgm:prSet presAssocID="{184BAFF4-71CB-46CA-B429-A51D2EA9CAE7}" presName="sibTrans" presStyleLbl="sibTrans2D1" presStyleIdx="5" presStyleCnt="8"/>
      <dgm:spPr/>
      <dgm:t>
        <a:bodyPr/>
        <a:lstStyle/>
        <a:p>
          <a:endParaRPr lang="es-CO"/>
        </a:p>
      </dgm:t>
    </dgm:pt>
    <dgm:pt modelId="{3DB2C53E-BDE8-4FE4-A216-68381DA64272}" type="pres">
      <dgm:prSet presAssocID="{976F581F-2108-4AFC-9F64-0EF47F999785}" presName="middleNode" presStyleCnt="0"/>
      <dgm:spPr/>
    </dgm:pt>
    <dgm:pt modelId="{19444D2B-4659-40F9-9DED-E78A05EB938E}" type="pres">
      <dgm:prSet presAssocID="{976F581F-2108-4AFC-9F64-0EF47F999785}" presName="padding" presStyleLbl="node1" presStyleIdx="5" presStyleCnt="9"/>
      <dgm:spPr/>
    </dgm:pt>
    <dgm:pt modelId="{5398E038-713F-4F65-A596-947B9B2AE251}" type="pres">
      <dgm:prSet presAssocID="{976F581F-2108-4AFC-9F64-0EF47F999785}" presName="shape" presStyleLbl="node1" presStyleIdx="6" presStyleCnt="9">
        <dgm:presLayoutVars>
          <dgm:bulletEnabled val="1"/>
        </dgm:presLayoutVars>
      </dgm:prSet>
      <dgm:spPr/>
      <dgm:t>
        <a:bodyPr/>
        <a:lstStyle/>
        <a:p>
          <a:endParaRPr lang="es-CO"/>
        </a:p>
      </dgm:t>
    </dgm:pt>
    <dgm:pt modelId="{924D36AB-4962-4C93-AB52-629DF547085B}" type="pres">
      <dgm:prSet presAssocID="{A8ACF102-6325-489F-9048-36C97EE7BB6C}" presName="sibTrans" presStyleLbl="sibTrans2D1" presStyleIdx="6" presStyleCnt="8"/>
      <dgm:spPr/>
      <dgm:t>
        <a:bodyPr/>
        <a:lstStyle/>
        <a:p>
          <a:endParaRPr lang="es-CO"/>
        </a:p>
      </dgm:t>
    </dgm:pt>
    <dgm:pt modelId="{40358A59-7B0D-4666-9B2E-05F1425F824B}" type="pres">
      <dgm:prSet presAssocID="{45683772-E1C7-42DB-AE19-6A86BF5171AE}" presName="middleNode" presStyleCnt="0"/>
      <dgm:spPr/>
    </dgm:pt>
    <dgm:pt modelId="{B84122F3-9A2A-4FE4-999F-3665FAEBD9FB}" type="pres">
      <dgm:prSet presAssocID="{45683772-E1C7-42DB-AE19-6A86BF5171AE}" presName="padding" presStyleLbl="node1" presStyleIdx="6" presStyleCnt="9"/>
      <dgm:spPr/>
    </dgm:pt>
    <dgm:pt modelId="{9F56E754-13FC-4937-BD3C-D0568A1C7023}" type="pres">
      <dgm:prSet presAssocID="{45683772-E1C7-42DB-AE19-6A86BF5171AE}" presName="shape" presStyleLbl="node1" presStyleIdx="7" presStyleCnt="9">
        <dgm:presLayoutVars>
          <dgm:bulletEnabled val="1"/>
        </dgm:presLayoutVars>
      </dgm:prSet>
      <dgm:spPr/>
      <dgm:t>
        <a:bodyPr/>
        <a:lstStyle/>
        <a:p>
          <a:endParaRPr lang="es-CO"/>
        </a:p>
      </dgm:t>
    </dgm:pt>
    <dgm:pt modelId="{E887E745-A3E1-43D0-AE31-5AB7FEB5014E}" type="pres">
      <dgm:prSet presAssocID="{2497B1C4-39B0-4D2C-8156-C239DBB935DB}" presName="sibTrans" presStyleLbl="sibTrans2D1" presStyleIdx="7" presStyleCnt="8"/>
      <dgm:spPr/>
      <dgm:t>
        <a:bodyPr/>
        <a:lstStyle/>
        <a:p>
          <a:endParaRPr lang="es-CO"/>
        </a:p>
      </dgm:t>
    </dgm:pt>
    <dgm:pt modelId="{D62A886E-8A9C-44C4-A7E8-69FD64F1D20B}" type="pres">
      <dgm:prSet presAssocID="{87C790E5-7A1E-408C-B41D-596E8B38C506}" presName="lastNode" presStyleLbl="node1" presStyleIdx="8" presStyleCnt="9">
        <dgm:presLayoutVars>
          <dgm:bulletEnabled val="1"/>
        </dgm:presLayoutVars>
      </dgm:prSet>
      <dgm:spPr/>
      <dgm:t>
        <a:bodyPr/>
        <a:lstStyle/>
        <a:p>
          <a:endParaRPr lang="es-CO"/>
        </a:p>
      </dgm:t>
    </dgm:pt>
  </dgm:ptLst>
  <dgm:cxnLst>
    <dgm:cxn modelId="{598FEF2D-3DDC-4849-9EE4-02683C04F837}" srcId="{F66490BA-B5FD-48E1-AA51-C1EC040FB44B}" destId="{5D7C5BD1-F110-4591-87C7-DFE2F6688937}" srcOrd="1" destOrd="0" parTransId="{9F4F3CC9-50C3-407A-9C3C-C6439E99D05C}" sibTransId="{C25B6599-1573-46D4-9C36-9FEAC71C9C5D}"/>
    <dgm:cxn modelId="{959FDC69-AA1B-42C8-AF38-040397356755}" srcId="{F66490BA-B5FD-48E1-AA51-C1EC040FB44B}" destId="{87C790E5-7A1E-408C-B41D-596E8B38C506}" srcOrd="8" destOrd="0" parTransId="{A6136DE5-1831-4EEB-BAE4-81118F8D9CFA}" sibTransId="{3F6BE040-0024-427E-980D-994D8813C49E}"/>
    <dgm:cxn modelId="{0ED2B059-7E99-4301-B0BE-BBA61727BD5E}" type="presOf" srcId="{F66490BA-B5FD-48E1-AA51-C1EC040FB44B}" destId="{3AE9A9C3-CBF5-49C5-A696-C1714970B2E1}" srcOrd="0" destOrd="0" presId="urn:microsoft.com/office/officeart/2005/8/layout/bProcess2"/>
    <dgm:cxn modelId="{FAD43B5B-4856-491B-A2B4-F8C6774CF3AB}" type="presOf" srcId="{61579DDE-FA9A-4D44-9ECF-CFA2F7893D48}" destId="{C6CE04E9-B8B1-4CD5-949A-C0FBA810B31F}" srcOrd="0" destOrd="0" presId="urn:microsoft.com/office/officeart/2005/8/layout/bProcess2"/>
    <dgm:cxn modelId="{23195BAD-EF28-4F8B-8CC1-3D7AA0DDDA73}" type="presOf" srcId="{5D7C5BD1-F110-4591-87C7-DFE2F6688937}" destId="{F9D7BD8C-7465-46DA-9C11-5BDDFB3967ED}" srcOrd="0" destOrd="0" presId="urn:microsoft.com/office/officeart/2005/8/layout/bProcess2"/>
    <dgm:cxn modelId="{C41B8ED4-025E-4261-B6F2-AC19EE83BB67}" type="presOf" srcId="{35918C91-4FCE-4CB9-BC66-EDDC3DC98918}" destId="{1D18B212-1EAD-48C8-B42D-8C26BD3870F4}" srcOrd="0" destOrd="0" presId="urn:microsoft.com/office/officeart/2005/8/layout/bProcess2"/>
    <dgm:cxn modelId="{0F3755E2-6D2D-4DC8-9890-26733A3D65C2}" type="presOf" srcId="{2F7A33FC-9128-4C7D-BB09-08F0A35FC804}" destId="{71D03A16-48B9-40F4-B43D-2CA234CF521B}" srcOrd="0" destOrd="0" presId="urn:microsoft.com/office/officeart/2005/8/layout/bProcess2"/>
    <dgm:cxn modelId="{B4BFBE4C-2A3B-4FE0-AF35-A1DCACEF138E}" type="presOf" srcId="{758B49DB-9354-467E-BE1A-36E88026E482}" destId="{36E3A83E-E846-47FB-92E6-01B254BF7573}" srcOrd="0" destOrd="0" presId="urn:microsoft.com/office/officeart/2005/8/layout/bProcess2"/>
    <dgm:cxn modelId="{EAFE4B45-1E14-4EFC-9716-F865634CAC3D}" type="presOf" srcId="{45683772-E1C7-42DB-AE19-6A86BF5171AE}" destId="{9F56E754-13FC-4937-BD3C-D0568A1C7023}" srcOrd="0" destOrd="0" presId="urn:microsoft.com/office/officeart/2005/8/layout/bProcess2"/>
    <dgm:cxn modelId="{A3A0FE71-D14F-4B88-9B7B-FD82E28A24AB}" srcId="{F66490BA-B5FD-48E1-AA51-C1EC040FB44B}" destId="{758B49DB-9354-467E-BE1A-36E88026E482}" srcOrd="5" destOrd="0" parTransId="{2183DC2E-BA5D-46A5-98BA-0C7A3E0999E2}" sibTransId="{184BAFF4-71CB-46CA-B429-A51D2EA9CAE7}"/>
    <dgm:cxn modelId="{E7E10A0A-1E35-4BB6-B516-2500663A6BC8}" type="presOf" srcId="{184BAFF4-71CB-46CA-B429-A51D2EA9CAE7}" destId="{E210141C-5172-4ACF-B0AA-E0B19BEEF69E}" srcOrd="0" destOrd="0" presId="urn:microsoft.com/office/officeart/2005/8/layout/bProcess2"/>
    <dgm:cxn modelId="{3EBDEA06-E5A3-4289-AB37-AC4B8A917EDF}" type="presOf" srcId="{AEC4B795-A237-4C88-9150-BA3D7E408159}" destId="{9C3F27A2-225E-4280-B58D-33A8507802DB}" srcOrd="0" destOrd="0" presId="urn:microsoft.com/office/officeart/2005/8/layout/bProcess2"/>
    <dgm:cxn modelId="{4538B595-2725-43C4-90FA-8764A467878C}" srcId="{F66490BA-B5FD-48E1-AA51-C1EC040FB44B}" destId="{C45ABF23-36D3-49F1-BA09-82F2D97843BD}" srcOrd="2" destOrd="0" parTransId="{B45CCA40-7701-47CD-BBFD-C233A8E43FB0}" sibTransId="{2F7A33FC-9128-4C7D-BB09-08F0A35FC804}"/>
    <dgm:cxn modelId="{08A0F2B9-65C0-47C5-BB0B-840F0880EB70}" srcId="{F66490BA-B5FD-48E1-AA51-C1EC040FB44B}" destId="{35918C91-4FCE-4CB9-BC66-EDDC3DC98918}" srcOrd="3" destOrd="0" parTransId="{B7DDBB98-07D3-470B-A587-C91A43773CF3}" sibTransId="{486A97CC-99C6-4340-8013-E747DE7C30CB}"/>
    <dgm:cxn modelId="{D29CCB6D-BDC2-44DD-8436-05549A58B639}" srcId="{F66490BA-B5FD-48E1-AA51-C1EC040FB44B}" destId="{61579DDE-FA9A-4D44-9ECF-CFA2F7893D48}" srcOrd="0" destOrd="0" parTransId="{19B850CA-E226-4FCF-BFCB-1491F90EA42B}" sibTransId="{AEC4B795-A237-4C88-9150-BA3D7E408159}"/>
    <dgm:cxn modelId="{E33AF1C6-F5F6-4D2C-83D5-15E9688B38F7}" type="presOf" srcId="{976F581F-2108-4AFC-9F64-0EF47F999785}" destId="{5398E038-713F-4F65-A596-947B9B2AE251}" srcOrd="0" destOrd="0" presId="urn:microsoft.com/office/officeart/2005/8/layout/bProcess2"/>
    <dgm:cxn modelId="{FE307CD7-B2D6-4835-A08D-AB59854004A1}" type="presOf" srcId="{C45ABF23-36D3-49F1-BA09-82F2D97843BD}" destId="{2833D9FC-8468-4247-9898-D79ADD4517FB}" srcOrd="0" destOrd="0" presId="urn:microsoft.com/office/officeart/2005/8/layout/bProcess2"/>
    <dgm:cxn modelId="{8665F2F0-34F6-4CC1-BA19-83D4691FF869}" type="presOf" srcId="{486A97CC-99C6-4340-8013-E747DE7C30CB}" destId="{AA595375-807A-4B9E-9DA7-4C1DDB61B818}" srcOrd="0" destOrd="0" presId="urn:microsoft.com/office/officeart/2005/8/layout/bProcess2"/>
    <dgm:cxn modelId="{304F2B0E-62B8-4A15-ACBC-8930EC377710}" type="presOf" srcId="{87C790E5-7A1E-408C-B41D-596E8B38C506}" destId="{D62A886E-8A9C-44C4-A7E8-69FD64F1D20B}" srcOrd="0" destOrd="0" presId="urn:microsoft.com/office/officeart/2005/8/layout/bProcess2"/>
    <dgm:cxn modelId="{38A34FA4-D493-47A4-8427-4AD23F6EFE6D}" srcId="{F66490BA-B5FD-48E1-AA51-C1EC040FB44B}" destId="{976F581F-2108-4AFC-9F64-0EF47F999785}" srcOrd="6" destOrd="0" parTransId="{B9DF678D-7B18-461B-A580-F1F8AB670181}" sibTransId="{A8ACF102-6325-489F-9048-36C97EE7BB6C}"/>
    <dgm:cxn modelId="{2815F2C0-5679-45E5-B36E-21FD95C76BBF}" type="presOf" srcId="{C25B6599-1573-46D4-9C36-9FEAC71C9C5D}" destId="{3FDCDEE1-20C3-499C-BCDF-9AC2664996F7}" srcOrd="0" destOrd="0" presId="urn:microsoft.com/office/officeart/2005/8/layout/bProcess2"/>
    <dgm:cxn modelId="{E69A8FCA-34E2-45D9-9139-B2F93DE18450}" srcId="{F66490BA-B5FD-48E1-AA51-C1EC040FB44B}" destId="{BC79156C-C043-46B8-9850-6F5E1747B8FB}" srcOrd="4" destOrd="0" parTransId="{35762CC7-FA38-4679-BD94-37AF8CF61C77}" sibTransId="{C0FAF92F-FEDA-4736-81A4-B4B63015CB26}"/>
    <dgm:cxn modelId="{E068F124-98DE-4653-8CD5-9F3E756EE40F}" type="presOf" srcId="{A8ACF102-6325-489F-9048-36C97EE7BB6C}" destId="{924D36AB-4962-4C93-AB52-629DF547085B}" srcOrd="0" destOrd="0" presId="urn:microsoft.com/office/officeart/2005/8/layout/bProcess2"/>
    <dgm:cxn modelId="{7A4BB3BC-4B63-4849-B7AB-02296DC8CCF3}" type="presOf" srcId="{2497B1C4-39B0-4D2C-8156-C239DBB935DB}" destId="{E887E745-A3E1-43D0-AE31-5AB7FEB5014E}" srcOrd="0" destOrd="0" presId="urn:microsoft.com/office/officeart/2005/8/layout/bProcess2"/>
    <dgm:cxn modelId="{82A1C68F-E851-4D5C-BF7D-DE45DA8D5ABE}" srcId="{F66490BA-B5FD-48E1-AA51-C1EC040FB44B}" destId="{45683772-E1C7-42DB-AE19-6A86BF5171AE}" srcOrd="7" destOrd="0" parTransId="{13085290-8399-415D-91BE-A548D25262E1}" sibTransId="{2497B1C4-39B0-4D2C-8156-C239DBB935DB}"/>
    <dgm:cxn modelId="{33386153-11E2-4520-87E5-E5E9FA3E60E3}" type="presOf" srcId="{C0FAF92F-FEDA-4736-81A4-B4B63015CB26}" destId="{4F817DC7-7D8E-4128-A29E-A34569C61B82}" srcOrd="0" destOrd="0" presId="urn:microsoft.com/office/officeart/2005/8/layout/bProcess2"/>
    <dgm:cxn modelId="{8A3F3E91-A4F3-4A46-8D77-F67E17309666}" type="presOf" srcId="{BC79156C-C043-46B8-9850-6F5E1747B8FB}" destId="{FB0363E4-48F0-476C-BE02-BA56221AC401}" srcOrd="0" destOrd="0" presId="urn:microsoft.com/office/officeart/2005/8/layout/bProcess2"/>
    <dgm:cxn modelId="{31A7B264-D9F7-4B15-BE0C-C4BD35135A27}" type="presParOf" srcId="{3AE9A9C3-CBF5-49C5-A696-C1714970B2E1}" destId="{C6CE04E9-B8B1-4CD5-949A-C0FBA810B31F}" srcOrd="0" destOrd="0" presId="urn:microsoft.com/office/officeart/2005/8/layout/bProcess2"/>
    <dgm:cxn modelId="{A3D44501-792F-457D-88B8-A394D0D5FE45}" type="presParOf" srcId="{3AE9A9C3-CBF5-49C5-A696-C1714970B2E1}" destId="{9C3F27A2-225E-4280-B58D-33A8507802DB}" srcOrd="1" destOrd="0" presId="urn:microsoft.com/office/officeart/2005/8/layout/bProcess2"/>
    <dgm:cxn modelId="{E78DBB2D-64CA-45EB-A80D-4E01F1DA64A4}" type="presParOf" srcId="{3AE9A9C3-CBF5-49C5-A696-C1714970B2E1}" destId="{F89EC76D-3D2B-47A2-88DE-6714161A87B8}" srcOrd="2" destOrd="0" presId="urn:microsoft.com/office/officeart/2005/8/layout/bProcess2"/>
    <dgm:cxn modelId="{B4388927-2364-4674-9888-E2BF65CF9FDE}" type="presParOf" srcId="{F89EC76D-3D2B-47A2-88DE-6714161A87B8}" destId="{8B1FCB14-3468-46F9-9846-9A168335627A}" srcOrd="0" destOrd="0" presId="urn:microsoft.com/office/officeart/2005/8/layout/bProcess2"/>
    <dgm:cxn modelId="{D8C294E8-8EE9-4FEB-9358-7B7E4C0617F8}" type="presParOf" srcId="{F89EC76D-3D2B-47A2-88DE-6714161A87B8}" destId="{F9D7BD8C-7465-46DA-9C11-5BDDFB3967ED}" srcOrd="1" destOrd="0" presId="urn:microsoft.com/office/officeart/2005/8/layout/bProcess2"/>
    <dgm:cxn modelId="{5EDC4712-8E4C-41EC-85CA-A5BF801FD489}" type="presParOf" srcId="{3AE9A9C3-CBF5-49C5-A696-C1714970B2E1}" destId="{3FDCDEE1-20C3-499C-BCDF-9AC2664996F7}" srcOrd="3" destOrd="0" presId="urn:microsoft.com/office/officeart/2005/8/layout/bProcess2"/>
    <dgm:cxn modelId="{CD203E20-E89E-4B68-B817-062A32C0AD9C}" type="presParOf" srcId="{3AE9A9C3-CBF5-49C5-A696-C1714970B2E1}" destId="{B41799E4-ECC2-494A-A59A-BC1E87C583D5}" srcOrd="4" destOrd="0" presId="urn:microsoft.com/office/officeart/2005/8/layout/bProcess2"/>
    <dgm:cxn modelId="{0BFEE1F4-0A52-4E28-95E5-F5607327E961}" type="presParOf" srcId="{B41799E4-ECC2-494A-A59A-BC1E87C583D5}" destId="{79B1EFBD-A2E0-4A9B-BFD2-F86573105DD5}" srcOrd="0" destOrd="0" presId="urn:microsoft.com/office/officeart/2005/8/layout/bProcess2"/>
    <dgm:cxn modelId="{27192F5A-432E-49BB-8236-BA970D602D21}" type="presParOf" srcId="{B41799E4-ECC2-494A-A59A-BC1E87C583D5}" destId="{2833D9FC-8468-4247-9898-D79ADD4517FB}" srcOrd="1" destOrd="0" presId="urn:microsoft.com/office/officeart/2005/8/layout/bProcess2"/>
    <dgm:cxn modelId="{1FD7D0C6-C7F0-42B2-BF39-0ED3DAF4FBD0}" type="presParOf" srcId="{3AE9A9C3-CBF5-49C5-A696-C1714970B2E1}" destId="{71D03A16-48B9-40F4-B43D-2CA234CF521B}" srcOrd="5" destOrd="0" presId="urn:microsoft.com/office/officeart/2005/8/layout/bProcess2"/>
    <dgm:cxn modelId="{ED31F93D-05DF-4995-9ADB-7C2ED1BA63A6}" type="presParOf" srcId="{3AE9A9C3-CBF5-49C5-A696-C1714970B2E1}" destId="{6C6800CE-9F2E-4EBE-A8E9-AD09E07C7064}" srcOrd="6" destOrd="0" presId="urn:microsoft.com/office/officeart/2005/8/layout/bProcess2"/>
    <dgm:cxn modelId="{FFA6EDDB-70D2-45D1-A8AA-32BE12FCFD21}" type="presParOf" srcId="{6C6800CE-9F2E-4EBE-A8E9-AD09E07C7064}" destId="{89107DD8-AA2D-44B7-B998-9CE3EE526C47}" srcOrd="0" destOrd="0" presId="urn:microsoft.com/office/officeart/2005/8/layout/bProcess2"/>
    <dgm:cxn modelId="{EC531952-84A7-47BC-B507-CB594C7C317B}" type="presParOf" srcId="{6C6800CE-9F2E-4EBE-A8E9-AD09E07C7064}" destId="{1D18B212-1EAD-48C8-B42D-8C26BD3870F4}" srcOrd="1" destOrd="0" presId="urn:microsoft.com/office/officeart/2005/8/layout/bProcess2"/>
    <dgm:cxn modelId="{1ED50491-9A59-430E-A979-3C31196B4F37}" type="presParOf" srcId="{3AE9A9C3-CBF5-49C5-A696-C1714970B2E1}" destId="{AA595375-807A-4B9E-9DA7-4C1DDB61B818}" srcOrd="7" destOrd="0" presId="urn:microsoft.com/office/officeart/2005/8/layout/bProcess2"/>
    <dgm:cxn modelId="{16CEA1EA-A3B2-4F50-8104-608FD6CD529F}" type="presParOf" srcId="{3AE9A9C3-CBF5-49C5-A696-C1714970B2E1}" destId="{F1BE292E-6116-4582-8FF4-D6062F287A93}" srcOrd="8" destOrd="0" presId="urn:microsoft.com/office/officeart/2005/8/layout/bProcess2"/>
    <dgm:cxn modelId="{8299D901-694B-4F0C-9C3D-97F168F12A71}" type="presParOf" srcId="{F1BE292E-6116-4582-8FF4-D6062F287A93}" destId="{2ACC6F5E-F408-4FAC-B65C-ECD663744253}" srcOrd="0" destOrd="0" presId="urn:microsoft.com/office/officeart/2005/8/layout/bProcess2"/>
    <dgm:cxn modelId="{1F446D1A-AE5D-40C9-A9E4-9777FB105F58}" type="presParOf" srcId="{F1BE292E-6116-4582-8FF4-D6062F287A93}" destId="{FB0363E4-48F0-476C-BE02-BA56221AC401}" srcOrd="1" destOrd="0" presId="urn:microsoft.com/office/officeart/2005/8/layout/bProcess2"/>
    <dgm:cxn modelId="{1CC7011F-AA2F-48F5-8004-8C28B6D65959}" type="presParOf" srcId="{3AE9A9C3-CBF5-49C5-A696-C1714970B2E1}" destId="{4F817DC7-7D8E-4128-A29E-A34569C61B82}" srcOrd="9" destOrd="0" presId="urn:microsoft.com/office/officeart/2005/8/layout/bProcess2"/>
    <dgm:cxn modelId="{1F738711-7EA5-4E42-ADD4-1FD73DEDEBE9}" type="presParOf" srcId="{3AE9A9C3-CBF5-49C5-A696-C1714970B2E1}" destId="{5D4EBA8F-9F1D-496C-8ED7-20F305437202}" srcOrd="10" destOrd="0" presId="urn:microsoft.com/office/officeart/2005/8/layout/bProcess2"/>
    <dgm:cxn modelId="{F26C75C0-A3F8-4133-8F41-16B0B1E36EFD}" type="presParOf" srcId="{5D4EBA8F-9F1D-496C-8ED7-20F305437202}" destId="{A9FD9DB1-EB6B-4BC2-8031-504893D2A109}" srcOrd="0" destOrd="0" presId="urn:microsoft.com/office/officeart/2005/8/layout/bProcess2"/>
    <dgm:cxn modelId="{E02B23E9-D78E-4AA7-8D12-E6B189C34817}" type="presParOf" srcId="{5D4EBA8F-9F1D-496C-8ED7-20F305437202}" destId="{36E3A83E-E846-47FB-92E6-01B254BF7573}" srcOrd="1" destOrd="0" presId="urn:microsoft.com/office/officeart/2005/8/layout/bProcess2"/>
    <dgm:cxn modelId="{C0126F25-1398-448A-A234-2057956EF5B3}" type="presParOf" srcId="{3AE9A9C3-CBF5-49C5-A696-C1714970B2E1}" destId="{E210141C-5172-4ACF-B0AA-E0B19BEEF69E}" srcOrd="11" destOrd="0" presId="urn:microsoft.com/office/officeart/2005/8/layout/bProcess2"/>
    <dgm:cxn modelId="{ECC57F83-E551-424C-B748-4DA1E0FD25E9}" type="presParOf" srcId="{3AE9A9C3-CBF5-49C5-A696-C1714970B2E1}" destId="{3DB2C53E-BDE8-4FE4-A216-68381DA64272}" srcOrd="12" destOrd="0" presId="urn:microsoft.com/office/officeart/2005/8/layout/bProcess2"/>
    <dgm:cxn modelId="{D1A92853-6DD6-46C4-A61B-C77A091A42F0}" type="presParOf" srcId="{3DB2C53E-BDE8-4FE4-A216-68381DA64272}" destId="{19444D2B-4659-40F9-9DED-E78A05EB938E}" srcOrd="0" destOrd="0" presId="urn:microsoft.com/office/officeart/2005/8/layout/bProcess2"/>
    <dgm:cxn modelId="{C8A58B9B-A905-4B05-93F0-27081AE91691}" type="presParOf" srcId="{3DB2C53E-BDE8-4FE4-A216-68381DA64272}" destId="{5398E038-713F-4F65-A596-947B9B2AE251}" srcOrd="1" destOrd="0" presId="urn:microsoft.com/office/officeart/2005/8/layout/bProcess2"/>
    <dgm:cxn modelId="{7B9944F2-8908-44B6-BD4C-C3E27C67162B}" type="presParOf" srcId="{3AE9A9C3-CBF5-49C5-A696-C1714970B2E1}" destId="{924D36AB-4962-4C93-AB52-629DF547085B}" srcOrd="13" destOrd="0" presId="urn:microsoft.com/office/officeart/2005/8/layout/bProcess2"/>
    <dgm:cxn modelId="{BE6176CE-3120-40CF-A46A-5F01895775D4}" type="presParOf" srcId="{3AE9A9C3-CBF5-49C5-A696-C1714970B2E1}" destId="{40358A59-7B0D-4666-9B2E-05F1425F824B}" srcOrd="14" destOrd="0" presId="urn:microsoft.com/office/officeart/2005/8/layout/bProcess2"/>
    <dgm:cxn modelId="{AFB104B0-58C5-4341-9A4B-2165E343BCE7}" type="presParOf" srcId="{40358A59-7B0D-4666-9B2E-05F1425F824B}" destId="{B84122F3-9A2A-4FE4-999F-3665FAEBD9FB}" srcOrd="0" destOrd="0" presId="urn:microsoft.com/office/officeart/2005/8/layout/bProcess2"/>
    <dgm:cxn modelId="{77031C24-4FD6-4373-889B-B6F1D3D31963}" type="presParOf" srcId="{40358A59-7B0D-4666-9B2E-05F1425F824B}" destId="{9F56E754-13FC-4937-BD3C-D0568A1C7023}" srcOrd="1" destOrd="0" presId="urn:microsoft.com/office/officeart/2005/8/layout/bProcess2"/>
    <dgm:cxn modelId="{5EB5426E-C05B-4F3B-97A0-16FB651DA3E0}" type="presParOf" srcId="{3AE9A9C3-CBF5-49C5-A696-C1714970B2E1}" destId="{E887E745-A3E1-43D0-AE31-5AB7FEB5014E}" srcOrd="15" destOrd="0" presId="urn:microsoft.com/office/officeart/2005/8/layout/bProcess2"/>
    <dgm:cxn modelId="{9B88ADB5-E265-4D87-9C79-CC6312E1FC4E}" type="presParOf" srcId="{3AE9A9C3-CBF5-49C5-A696-C1714970B2E1}" destId="{D62A886E-8A9C-44C4-A7E8-69FD64F1D20B}" srcOrd="16" destOrd="0" presId="urn:microsoft.com/office/officeart/2005/8/layout/bProcess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5C91E4-1C6A-4A19-B804-17658280C290}" type="doc">
      <dgm:prSet loTypeId="urn:microsoft.com/office/officeart/2005/8/layout/funnel1" loCatId="process" qsTypeId="urn:microsoft.com/office/officeart/2005/8/quickstyle/simple1" qsCatId="simple" csTypeId="urn:microsoft.com/office/officeart/2005/8/colors/accent1_1" csCatId="accent1" phldr="1"/>
      <dgm:spPr/>
      <dgm:t>
        <a:bodyPr/>
        <a:lstStyle/>
        <a:p>
          <a:endParaRPr lang="es-CO"/>
        </a:p>
      </dgm:t>
    </dgm:pt>
    <dgm:pt modelId="{87071C82-4A5A-4277-802A-6941D8888582}">
      <dgm:prSet phldrT="[Texto]"/>
      <dgm:spPr/>
      <dgm:t>
        <a:bodyPr/>
        <a:lstStyle/>
        <a:p>
          <a:r>
            <a:rPr lang="es-CO" dirty="0" smtClean="0"/>
            <a:t>N-</a:t>
          </a:r>
          <a:r>
            <a:rPr lang="es-CO" dirty="0" err="1" smtClean="0"/>
            <a:t>grams</a:t>
          </a:r>
          <a:endParaRPr lang="es-CO" dirty="0"/>
        </a:p>
      </dgm:t>
    </dgm:pt>
    <dgm:pt modelId="{51D2BDAD-AAE8-4818-84FF-DDCB7A4210C3}" type="parTrans" cxnId="{33592A62-8511-4DC9-91E7-32DE5B88AFDB}">
      <dgm:prSet/>
      <dgm:spPr/>
      <dgm:t>
        <a:bodyPr/>
        <a:lstStyle/>
        <a:p>
          <a:endParaRPr lang="es-CO"/>
        </a:p>
      </dgm:t>
    </dgm:pt>
    <dgm:pt modelId="{4F49718B-EB70-4C26-B4BE-7DB1FDB45200}" type="sibTrans" cxnId="{33592A62-8511-4DC9-91E7-32DE5B88AFDB}">
      <dgm:prSet/>
      <dgm:spPr/>
      <dgm:t>
        <a:bodyPr/>
        <a:lstStyle/>
        <a:p>
          <a:endParaRPr lang="es-CO"/>
        </a:p>
      </dgm:t>
    </dgm:pt>
    <dgm:pt modelId="{966DB39A-CEE2-4603-9B79-8CD1508B1F13}">
      <dgm:prSet phldrT="[Texto]"/>
      <dgm:spPr/>
      <dgm:t>
        <a:bodyPr/>
        <a:lstStyle/>
        <a:p>
          <a:r>
            <a:rPr lang="es-CO" dirty="0" err="1" smtClean="0"/>
            <a:t>Stopword</a:t>
          </a:r>
          <a:endParaRPr lang="es-CO" dirty="0"/>
        </a:p>
      </dgm:t>
    </dgm:pt>
    <dgm:pt modelId="{5BF53B92-4B4D-42D0-B28F-E839AE052E16}" type="parTrans" cxnId="{C9513285-1ED7-41C6-AE7D-670B7FDD7450}">
      <dgm:prSet/>
      <dgm:spPr/>
      <dgm:t>
        <a:bodyPr/>
        <a:lstStyle/>
        <a:p>
          <a:endParaRPr lang="es-CO"/>
        </a:p>
      </dgm:t>
    </dgm:pt>
    <dgm:pt modelId="{0FCCB532-580C-4B2B-812E-4838A2825F3B}" type="sibTrans" cxnId="{C9513285-1ED7-41C6-AE7D-670B7FDD7450}">
      <dgm:prSet/>
      <dgm:spPr/>
      <dgm:t>
        <a:bodyPr/>
        <a:lstStyle/>
        <a:p>
          <a:endParaRPr lang="es-CO"/>
        </a:p>
      </dgm:t>
    </dgm:pt>
    <dgm:pt modelId="{B45D10EB-D775-4A51-A38A-14D0A72ED402}">
      <dgm:prSet phldrT="[Texto]"/>
      <dgm:spPr/>
      <dgm:t>
        <a:bodyPr/>
        <a:lstStyle/>
        <a:p>
          <a:r>
            <a:rPr lang="es-CO" dirty="0" err="1" smtClean="0"/>
            <a:t>Tokanization</a:t>
          </a:r>
          <a:endParaRPr lang="es-CO" dirty="0"/>
        </a:p>
      </dgm:t>
    </dgm:pt>
    <dgm:pt modelId="{AD07507B-1E99-4983-BEE3-39889DFB1CFF}" type="parTrans" cxnId="{77985118-7ED5-4B04-829A-3FEF32DD2F34}">
      <dgm:prSet/>
      <dgm:spPr/>
      <dgm:t>
        <a:bodyPr/>
        <a:lstStyle/>
        <a:p>
          <a:endParaRPr lang="es-CO"/>
        </a:p>
      </dgm:t>
    </dgm:pt>
    <dgm:pt modelId="{5E701C8F-62B0-4E25-8446-A63353D8A379}" type="sibTrans" cxnId="{77985118-7ED5-4B04-829A-3FEF32DD2F34}">
      <dgm:prSet/>
      <dgm:spPr/>
      <dgm:t>
        <a:bodyPr/>
        <a:lstStyle/>
        <a:p>
          <a:endParaRPr lang="es-CO"/>
        </a:p>
      </dgm:t>
    </dgm:pt>
    <dgm:pt modelId="{B2ADE943-9947-4499-9C3F-0CC2530CEB53}">
      <dgm:prSet phldrT="[Texto]"/>
      <dgm:spPr/>
      <dgm:t>
        <a:bodyPr/>
        <a:lstStyle/>
        <a:p>
          <a:r>
            <a:rPr lang="es-CO" dirty="0" smtClean="0"/>
            <a:t>Datos Pre-procesados</a:t>
          </a:r>
          <a:endParaRPr lang="es-CO" dirty="0"/>
        </a:p>
      </dgm:t>
    </dgm:pt>
    <dgm:pt modelId="{C54D7717-EE55-43B5-B9C2-5CF19DD36B51}" type="parTrans" cxnId="{AD88241A-7177-459F-9FE8-758B2AB01A9E}">
      <dgm:prSet/>
      <dgm:spPr/>
      <dgm:t>
        <a:bodyPr/>
        <a:lstStyle/>
        <a:p>
          <a:endParaRPr lang="es-CO"/>
        </a:p>
      </dgm:t>
    </dgm:pt>
    <dgm:pt modelId="{3EF4442E-1D3B-477A-B3CD-5E0FB23D3189}" type="sibTrans" cxnId="{AD88241A-7177-459F-9FE8-758B2AB01A9E}">
      <dgm:prSet/>
      <dgm:spPr/>
      <dgm:t>
        <a:bodyPr/>
        <a:lstStyle/>
        <a:p>
          <a:endParaRPr lang="es-CO"/>
        </a:p>
      </dgm:t>
    </dgm:pt>
    <dgm:pt modelId="{E5E382AE-575C-4886-AEB4-C7001F681376}" type="pres">
      <dgm:prSet presAssocID="{ED5C91E4-1C6A-4A19-B804-17658280C290}" presName="Name0" presStyleCnt="0">
        <dgm:presLayoutVars>
          <dgm:chMax val="4"/>
          <dgm:resizeHandles val="exact"/>
        </dgm:presLayoutVars>
      </dgm:prSet>
      <dgm:spPr/>
      <dgm:t>
        <a:bodyPr/>
        <a:lstStyle/>
        <a:p>
          <a:endParaRPr lang="es-CO"/>
        </a:p>
      </dgm:t>
    </dgm:pt>
    <dgm:pt modelId="{06FC8D31-6166-42D9-9FB1-37ACF2DE30B1}" type="pres">
      <dgm:prSet presAssocID="{ED5C91E4-1C6A-4A19-B804-17658280C290}" presName="ellipse" presStyleLbl="trBgShp" presStyleIdx="0" presStyleCnt="1"/>
      <dgm:spPr/>
    </dgm:pt>
    <dgm:pt modelId="{16DE0D1B-2CE6-4ADB-930F-9CA6033D95F6}" type="pres">
      <dgm:prSet presAssocID="{ED5C91E4-1C6A-4A19-B804-17658280C290}" presName="arrow1" presStyleLbl="fgShp" presStyleIdx="0" presStyleCnt="1"/>
      <dgm:spPr/>
    </dgm:pt>
    <dgm:pt modelId="{AF81C72B-22DA-4AD7-8880-C59BC2C1AAD1}" type="pres">
      <dgm:prSet presAssocID="{ED5C91E4-1C6A-4A19-B804-17658280C290}" presName="rectangle" presStyleLbl="revTx" presStyleIdx="0" presStyleCnt="1">
        <dgm:presLayoutVars>
          <dgm:bulletEnabled val="1"/>
        </dgm:presLayoutVars>
      </dgm:prSet>
      <dgm:spPr/>
      <dgm:t>
        <a:bodyPr/>
        <a:lstStyle/>
        <a:p>
          <a:endParaRPr lang="es-CO"/>
        </a:p>
      </dgm:t>
    </dgm:pt>
    <dgm:pt modelId="{396F709B-9D3B-4F67-8467-652C723A4E09}" type="pres">
      <dgm:prSet presAssocID="{966DB39A-CEE2-4603-9B79-8CD1508B1F13}" presName="item1" presStyleLbl="node1" presStyleIdx="0" presStyleCnt="3">
        <dgm:presLayoutVars>
          <dgm:bulletEnabled val="1"/>
        </dgm:presLayoutVars>
      </dgm:prSet>
      <dgm:spPr/>
      <dgm:t>
        <a:bodyPr/>
        <a:lstStyle/>
        <a:p>
          <a:endParaRPr lang="es-CO"/>
        </a:p>
      </dgm:t>
    </dgm:pt>
    <dgm:pt modelId="{BE3CCE2E-6681-4956-9356-16B616F30E79}" type="pres">
      <dgm:prSet presAssocID="{B45D10EB-D775-4A51-A38A-14D0A72ED402}" presName="item2" presStyleLbl="node1" presStyleIdx="1" presStyleCnt="3">
        <dgm:presLayoutVars>
          <dgm:bulletEnabled val="1"/>
        </dgm:presLayoutVars>
      </dgm:prSet>
      <dgm:spPr/>
      <dgm:t>
        <a:bodyPr/>
        <a:lstStyle/>
        <a:p>
          <a:endParaRPr lang="es-CO"/>
        </a:p>
      </dgm:t>
    </dgm:pt>
    <dgm:pt modelId="{F1DC8D9E-55A6-4CFE-B67C-77A02E646BC4}" type="pres">
      <dgm:prSet presAssocID="{B2ADE943-9947-4499-9C3F-0CC2530CEB53}" presName="item3" presStyleLbl="node1" presStyleIdx="2" presStyleCnt="3">
        <dgm:presLayoutVars>
          <dgm:bulletEnabled val="1"/>
        </dgm:presLayoutVars>
      </dgm:prSet>
      <dgm:spPr/>
      <dgm:t>
        <a:bodyPr/>
        <a:lstStyle/>
        <a:p>
          <a:endParaRPr lang="es-CO"/>
        </a:p>
      </dgm:t>
    </dgm:pt>
    <dgm:pt modelId="{7A5FD540-FE3B-4A9F-8717-0052DE84E2CE}" type="pres">
      <dgm:prSet presAssocID="{ED5C91E4-1C6A-4A19-B804-17658280C290}" presName="funnel" presStyleLbl="trAlignAcc1" presStyleIdx="0" presStyleCnt="1"/>
      <dgm:spPr/>
    </dgm:pt>
  </dgm:ptLst>
  <dgm:cxnLst>
    <dgm:cxn modelId="{33592A62-8511-4DC9-91E7-32DE5B88AFDB}" srcId="{ED5C91E4-1C6A-4A19-B804-17658280C290}" destId="{87071C82-4A5A-4277-802A-6941D8888582}" srcOrd="0" destOrd="0" parTransId="{51D2BDAD-AAE8-4818-84FF-DDCB7A4210C3}" sibTransId="{4F49718B-EB70-4C26-B4BE-7DB1FDB45200}"/>
    <dgm:cxn modelId="{AD88241A-7177-459F-9FE8-758B2AB01A9E}" srcId="{ED5C91E4-1C6A-4A19-B804-17658280C290}" destId="{B2ADE943-9947-4499-9C3F-0CC2530CEB53}" srcOrd="3" destOrd="0" parTransId="{C54D7717-EE55-43B5-B9C2-5CF19DD36B51}" sibTransId="{3EF4442E-1D3B-477A-B3CD-5E0FB23D3189}"/>
    <dgm:cxn modelId="{E1D6CCAA-1D0D-442B-B3D3-5EB78BE05F4C}" type="presOf" srcId="{B2ADE943-9947-4499-9C3F-0CC2530CEB53}" destId="{AF81C72B-22DA-4AD7-8880-C59BC2C1AAD1}" srcOrd="0" destOrd="0" presId="urn:microsoft.com/office/officeart/2005/8/layout/funnel1"/>
    <dgm:cxn modelId="{886D00C0-951B-4869-9642-63F55F0358DB}" type="presOf" srcId="{ED5C91E4-1C6A-4A19-B804-17658280C290}" destId="{E5E382AE-575C-4886-AEB4-C7001F681376}" srcOrd="0" destOrd="0" presId="urn:microsoft.com/office/officeart/2005/8/layout/funnel1"/>
    <dgm:cxn modelId="{C9513285-1ED7-41C6-AE7D-670B7FDD7450}" srcId="{ED5C91E4-1C6A-4A19-B804-17658280C290}" destId="{966DB39A-CEE2-4603-9B79-8CD1508B1F13}" srcOrd="1" destOrd="0" parTransId="{5BF53B92-4B4D-42D0-B28F-E839AE052E16}" sibTransId="{0FCCB532-580C-4B2B-812E-4838A2825F3B}"/>
    <dgm:cxn modelId="{A9B6A9F2-4514-4817-9218-14EC4BFCBDCD}" type="presOf" srcId="{966DB39A-CEE2-4603-9B79-8CD1508B1F13}" destId="{BE3CCE2E-6681-4956-9356-16B616F30E79}" srcOrd="0" destOrd="0" presId="urn:microsoft.com/office/officeart/2005/8/layout/funnel1"/>
    <dgm:cxn modelId="{ACB265AF-43A8-4C99-AFAC-233FDD633BD4}" type="presOf" srcId="{87071C82-4A5A-4277-802A-6941D8888582}" destId="{F1DC8D9E-55A6-4CFE-B67C-77A02E646BC4}" srcOrd="0" destOrd="0" presId="urn:microsoft.com/office/officeart/2005/8/layout/funnel1"/>
    <dgm:cxn modelId="{AE7B50F6-B0BC-4E54-BE1E-2B21B2B438A0}" type="presOf" srcId="{B45D10EB-D775-4A51-A38A-14D0A72ED402}" destId="{396F709B-9D3B-4F67-8467-652C723A4E09}" srcOrd="0" destOrd="0" presId="urn:microsoft.com/office/officeart/2005/8/layout/funnel1"/>
    <dgm:cxn modelId="{77985118-7ED5-4B04-829A-3FEF32DD2F34}" srcId="{ED5C91E4-1C6A-4A19-B804-17658280C290}" destId="{B45D10EB-D775-4A51-A38A-14D0A72ED402}" srcOrd="2" destOrd="0" parTransId="{AD07507B-1E99-4983-BEE3-39889DFB1CFF}" sibTransId="{5E701C8F-62B0-4E25-8446-A63353D8A379}"/>
    <dgm:cxn modelId="{82561BDF-0D5B-4161-A68F-AF7B09F65931}" type="presParOf" srcId="{E5E382AE-575C-4886-AEB4-C7001F681376}" destId="{06FC8D31-6166-42D9-9FB1-37ACF2DE30B1}" srcOrd="0" destOrd="0" presId="urn:microsoft.com/office/officeart/2005/8/layout/funnel1"/>
    <dgm:cxn modelId="{985A0E7A-7C1B-4213-8F97-C4E90554A7DC}" type="presParOf" srcId="{E5E382AE-575C-4886-AEB4-C7001F681376}" destId="{16DE0D1B-2CE6-4ADB-930F-9CA6033D95F6}" srcOrd="1" destOrd="0" presId="urn:microsoft.com/office/officeart/2005/8/layout/funnel1"/>
    <dgm:cxn modelId="{8539183D-31E6-4B22-A5C1-E06D63B4EF4E}" type="presParOf" srcId="{E5E382AE-575C-4886-AEB4-C7001F681376}" destId="{AF81C72B-22DA-4AD7-8880-C59BC2C1AAD1}" srcOrd="2" destOrd="0" presId="urn:microsoft.com/office/officeart/2005/8/layout/funnel1"/>
    <dgm:cxn modelId="{2F0BEFFE-05BC-4306-A4D4-4DC8E031DCBA}" type="presParOf" srcId="{E5E382AE-575C-4886-AEB4-C7001F681376}" destId="{396F709B-9D3B-4F67-8467-652C723A4E09}" srcOrd="3" destOrd="0" presId="urn:microsoft.com/office/officeart/2005/8/layout/funnel1"/>
    <dgm:cxn modelId="{AA789D99-A29D-450D-8081-BBC723FD8D63}" type="presParOf" srcId="{E5E382AE-575C-4886-AEB4-C7001F681376}" destId="{BE3CCE2E-6681-4956-9356-16B616F30E79}" srcOrd="4" destOrd="0" presId="urn:microsoft.com/office/officeart/2005/8/layout/funnel1"/>
    <dgm:cxn modelId="{EDA8F1D9-1CCF-4680-A28E-F5688D5F0065}" type="presParOf" srcId="{E5E382AE-575C-4886-AEB4-C7001F681376}" destId="{F1DC8D9E-55A6-4CFE-B67C-77A02E646BC4}" srcOrd="5" destOrd="0" presId="urn:microsoft.com/office/officeart/2005/8/layout/funnel1"/>
    <dgm:cxn modelId="{F6774C05-3EBF-47CA-9EF1-2BD0BC14E184}" type="presParOf" srcId="{E5E382AE-575C-4886-AEB4-C7001F681376}" destId="{7A5FD540-FE3B-4A9F-8717-0052DE84E2CE}" srcOrd="6" destOrd="0" presId="urn:microsoft.com/office/officeart/2005/8/layout/funnel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E04E9-B8B1-4CD5-949A-C0FBA810B31F}">
      <dsp:nvSpPr>
        <dsp:cNvPr id="0" name=""/>
        <dsp:cNvSpPr/>
      </dsp:nvSpPr>
      <dsp:spPr>
        <a:xfrm>
          <a:off x="602419" y="2267"/>
          <a:ext cx="1094441" cy="109444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s-CO" sz="1600" b="1" kern="1200" dirty="0" smtClean="0"/>
        </a:p>
        <a:p>
          <a:pPr lvl="0" algn="ctr" defTabSz="711200">
            <a:lnSpc>
              <a:spcPct val="90000"/>
            </a:lnSpc>
            <a:spcBef>
              <a:spcPct val="0"/>
            </a:spcBef>
            <a:spcAft>
              <a:spcPct val="35000"/>
            </a:spcAft>
          </a:pPr>
          <a:r>
            <a:rPr lang="es-CO" sz="1600" b="1" kern="1200" dirty="0" err="1" smtClean="0"/>
            <a:t>Image</a:t>
          </a:r>
          <a:r>
            <a:rPr lang="es-CO" sz="1600" b="1" kern="1200" dirty="0" smtClean="0"/>
            <a:t> </a:t>
          </a:r>
          <a:r>
            <a:rPr lang="es-CO" sz="1600" b="1" kern="1200" dirty="0" err="1" smtClean="0"/>
            <a:t>Resize</a:t>
          </a:r>
          <a:endParaRPr lang="es-CO" sz="1600" b="1" kern="1200" dirty="0" smtClean="0"/>
        </a:p>
        <a:p>
          <a:pPr lvl="0" algn="ctr" defTabSz="711200">
            <a:lnSpc>
              <a:spcPct val="90000"/>
            </a:lnSpc>
            <a:spcBef>
              <a:spcPct val="0"/>
            </a:spcBef>
            <a:spcAft>
              <a:spcPct val="35000"/>
            </a:spcAft>
          </a:pPr>
          <a:endParaRPr lang="es-CO" sz="1600" b="0" kern="1200" dirty="0"/>
        </a:p>
      </dsp:txBody>
      <dsp:txXfrm>
        <a:off x="762696" y="162544"/>
        <a:ext cx="773887" cy="773887"/>
      </dsp:txXfrm>
    </dsp:sp>
    <dsp:sp modelId="{9C3F27A2-225E-4280-B58D-33A8507802DB}">
      <dsp:nvSpPr>
        <dsp:cNvPr id="0" name=""/>
        <dsp:cNvSpPr/>
      </dsp:nvSpPr>
      <dsp:spPr>
        <a:xfrm rot="10800000">
          <a:off x="958113" y="1238029"/>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D7BD8C-7465-46DA-9C11-5BDDFB3967ED}">
      <dsp:nvSpPr>
        <dsp:cNvPr id="0" name=""/>
        <dsp:cNvSpPr/>
      </dsp:nvSpPr>
      <dsp:spPr>
        <a:xfrm>
          <a:off x="784644" y="1661988"/>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s-CO" sz="1050" kern="1200" dirty="0" smtClean="0"/>
            <a:t>CNN propia</a:t>
          </a:r>
          <a:endParaRPr lang="es-CO" sz="1050" kern="1200" dirty="0"/>
        </a:p>
      </dsp:txBody>
      <dsp:txXfrm>
        <a:off x="891549" y="1768893"/>
        <a:ext cx="516182" cy="516182"/>
      </dsp:txXfrm>
    </dsp:sp>
    <dsp:sp modelId="{3FDCDEE1-20C3-499C-BCDF-9AC2664996F7}">
      <dsp:nvSpPr>
        <dsp:cNvPr id="0" name=""/>
        <dsp:cNvSpPr/>
      </dsp:nvSpPr>
      <dsp:spPr>
        <a:xfrm rot="10800000">
          <a:off x="958113" y="2624412"/>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33D9FC-8468-4247-9898-D79ADD4517FB}">
      <dsp:nvSpPr>
        <dsp:cNvPr id="0" name=""/>
        <dsp:cNvSpPr/>
      </dsp:nvSpPr>
      <dsp:spPr>
        <a:xfrm>
          <a:off x="784644" y="3139484"/>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s-CO" sz="800" kern="1200" dirty="0" smtClean="0"/>
            <a:t>Calibración</a:t>
          </a:r>
          <a:endParaRPr lang="es-CO" sz="800" kern="1200" dirty="0"/>
        </a:p>
      </dsp:txBody>
      <dsp:txXfrm>
        <a:off x="891549" y="3246389"/>
        <a:ext cx="516182" cy="516182"/>
      </dsp:txXfrm>
    </dsp:sp>
    <dsp:sp modelId="{71D03A16-48B9-40F4-B43D-2CA234CF521B}">
      <dsp:nvSpPr>
        <dsp:cNvPr id="0" name=""/>
        <dsp:cNvSpPr/>
      </dsp:nvSpPr>
      <dsp:spPr>
        <a:xfrm rot="5400000">
          <a:off x="1787423" y="3354681"/>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18B212-1EAD-48C8-B42D-8C26BD3870F4}">
      <dsp:nvSpPr>
        <dsp:cNvPr id="0" name=""/>
        <dsp:cNvSpPr/>
      </dsp:nvSpPr>
      <dsp:spPr>
        <a:xfrm>
          <a:off x="2426306" y="3139484"/>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kern="1200" dirty="0" smtClean="0"/>
            <a:t>TF*</a:t>
          </a:r>
        </a:p>
        <a:p>
          <a:pPr lvl="0" algn="ctr" defTabSz="444500">
            <a:lnSpc>
              <a:spcPct val="90000"/>
            </a:lnSpc>
            <a:spcBef>
              <a:spcPct val="0"/>
            </a:spcBef>
            <a:spcAft>
              <a:spcPct val="35000"/>
            </a:spcAft>
          </a:pPr>
          <a:r>
            <a:rPr lang="es-CO" sz="1000" kern="1200" dirty="0" smtClean="0"/>
            <a:t>VGG16</a:t>
          </a:r>
          <a:endParaRPr lang="es-CO" sz="1000" kern="1200" dirty="0"/>
        </a:p>
      </dsp:txBody>
      <dsp:txXfrm>
        <a:off x="2533211" y="3246389"/>
        <a:ext cx="516182" cy="516182"/>
      </dsp:txXfrm>
    </dsp:sp>
    <dsp:sp modelId="{AA595375-807A-4B9E-9DA7-4C1DDB61B818}">
      <dsp:nvSpPr>
        <dsp:cNvPr id="0" name=""/>
        <dsp:cNvSpPr/>
      </dsp:nvSpPr>
      <dsp:spPr>
        <a:xfrm>
          <a:off x="2599775" y="2607454"/>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0363E4-48F0-476C-BE02-BA56221AC401}">
      <dsp:nvSpPr>
        <dsp:cNvPr id="0" name=""/>
        <dsp:cNvSpPr/>
      </dsp:nvSpPr>
      <dsp:spPr>
        <a:xfrm>
          <a:off x="2426306" y="1661988"/>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kern="1200" dirty="0" smtClean="0"/>
            <a:t>TF*</a:t>
          </a:r>
        </a:p>
        <a:p>
          <a:pPr lvl="0" algn="ctr" defTabSz="444500">
            <a:lnSpc>
              <a:spcPct val="90000"/>
            </a:lnSpc>
            <a:spcBef>
              <a:spcPct val="0"/>
            </a:spcBef>
            <a:spcAft>
              <a:spcPct val="35000"/>
            </a:spcAft>
          </a:pPr>
          <a:r>
            <a:rPr lang="es-CO" sz="1000" kern="1200" dirty="0" smtClean="0"/>
            <a:t>VGG19</a:t>
          </a:r>
          <a:endParaRPr lang="es-CO" sz="1000" kern="1200" dirty="0"/>
        </a:p>
      </dsp:txBody>
      <dsp:txXfrm>
        <a:off x="2533211" y="1768893"/>
        <a:ext cx="516182" cy="516182"/>
      </dsp:txXfrm>
    </dsp:sp>
    <dsp:sp modelId="{4F817DC7-7D8E-4128-A29E-A34569C61B82}">
      <dsp:nvSpPr>
        <dsp:cNvPr id="0" name=""/>
        <dsp:cNvSpPr/>
      </dsp:nvSpPr>
      <dsp:spPr>
        <a:xfrm>
          <a:off x="2599775" y="1129958"/>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E3A83E-E846-47FB-92E6-01B254BF7573}">
      <dsp:nvSpPr>
        <dsp:cNvPr id="0" name=""/>
        <dsp:cNvSpPr/>
      </dsp:nvSpPr>
      <dsp:spPr>
        <a:xfrm>
          <a:off x="2426306" y="184492"/>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kern="1200" dirty="0" smtClean="0"/>
            <a:t>TF*</a:t>
          </a:r>
        </a:p>
        <a:p>
          <a:pPr lvl="0" algn="ctr" defTabSz="444500">
            <a:lnSpc>
              <a:spcPct val="90000"/>
            </a:lnSpc>
            <a:spcBef>
              <a:spcPct val="0"/>
            </a:spcBef>
            <a:spcAft>
              <a:spcPct val="35000"/>
            </a:spcAft>
          </a:pPr>
          <a:r>
            <a:rPr lang="es-CO" sz="1000" kern="1200" dirty="0" smtClean="0"/>
            <a:t>Inception</a:t>
          </a:r>
          <a:endParaRPr lang="es-CO" sz="1000" kern="1200" dirty="0"/>
        </a:p>
      </dsp:txBody>
      <dsp:txXfrm>
        <a:off x="2533211" y="291397"/>
        <a:ext cx="516182" cy="516182"/>
      </dsp:txXfrm>
    </dsp:sp>
    <dsp:sp modelId="{E210141C-5172-4ACF-B0AA-E0B19BEEF69E}">
      <dsp:nvSpPr>
        <dsp:cNvPr id="0" name=""/>
        <dsp:cNvSpPr/>
      </dsp:nvSpPr>
      <dsp:spPr>
        <a:xfrm rot="5400000">
          <a:off x="3429085" y="399689"/>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98E038-713F-4F65-A596-947B9B2AE251}">
      <dsp:nvSpPr>
        <dsp:cNvPr id="0" name=""/>
        <dsp:cNvSpPr/>
      </dsp:nvSpPr>
      <dsp:spPr>
        <a:xfrm>
          <a:off x="4067968" y="184492"/>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kern="1200" dirty="0" smtClean="0"/>
            <a:t>Selección</a:t>
          </a:r>
          <a:endParaRPr lang="es-CO" sz="1000" kern="1200" dirty="0"/>
        </a:p>
      </dsp:txBody>
      <dsp:txXfrm>
        <a:off x="4174873" y="291397"/>
        <a:ext cx="516182" cy="516182"/>
      </dsp:txXfrm>
    </dsp:sp>
    <dsp:sp modelId="{924D36AB-4962-4C93-AB52-629DF547085B}">
      <dsp:nvSpPr>
        <dsp:cNvPr id="0" name=""/>
        <dsp:cNvSpPr/>
      </dsp:nvSpPr>
      <dsp:spPr>
        <a:xfrm rot="10800000">
          <a:off x="4241437" y="1146916"/>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56E754-13FC-4937-BD3C-D0568A1C7023}">
      <dsp:nvSpPr>
        <dsp:cNvPr id="0" name=""/>
        <dsp:cNvSpPr/>
      </dsp:nvSpPr>
      <dsp:spPr>
        <a:xfrm>
          <a:off x="4067968" y="1661988"/>
          <a:ext cx="729992" cy="729992"/>
        </a:xfrm>
        <a:prstGeom prst="ellipse">
          <a:avLst/>
        </a:prstGeom>
        <a:solidFill>
          <a:schemeClr val="lt1">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CO" sz="1100" kern="1200" dirty="0" smtClean="0"/>
            <a:t>TF*</a:t>
          </a:r>
        </a:p>
        <a:p>
          <a:pPr lvl="0" algn="ctr" defTabSz="488950">
            <a:lnSpc>
              <a:spcPct val="90000"/>
            </a:lnSpc>
            <a:spcBef>
              <a:spcPct val="0"/>
            </a:spcBef>
            <a:spcAft>
              <a:spcPct val="35000"/>
            </a:spcAft>
          </a:pPr>
          <a:r>
            <a:rPr lang="es-CO" sz="1100" kern="1200" dirty="0" smtClean="0"/>
            <a:t>VGG16</a:t>
          </a:r>
          <a:endParaRPr lang="es-CO" sz="1100" kern="1200" dirty="0"/>
        </a:p>
      </dsp:txBody>
      <dsp:txXfrm>
        <a:off x="4174873" y="1768893"/>
        <a:ext cx="516182" cy="516182"/>
      </dsp:txXfrm>
    </dsp:sp>
    <dsp:sp modelId="{E887E745-A3E1-43D0-AE31-5AB7FEB5014E}">
      <dsp:nvSpPr>
        <dsp:cNvPr id="0" name=""/>
        <dsp:cNvSpPr/>
      </dsp:nvSpPr>
      <dsp:spPr>
        <a:xfrm rot="10800000">
          <a:off x="4241437" y="2533300"/>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2A886E-8A9C-44C4-A7E8-69FD64F1D20B}">
      <dsp:nvSpPr>
        <dsp:cNvPr id="0" name=""/>
        <dsp:cNvSpPr/>
      </dsp:nvSpPr>
      <dsp:spPr>
        <a:xfrm>
          <a:off x="3885743" y="2957259"/>
          <a:ext cx="1094441" cy="109444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CO" sz="1100" b="1" kern="1200" dirty="0" smtClean="0"/>
            <a:t>Resultados</a:t>
          </a:r>
        </a:p>
      </dsp:txBody>
      <dsp:txXfrm>
        <a:off x="4046020" y="3117536"/>
        <a:ext cx="773887" cy="773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E04E9-B8B1-4CD5-949A-C0FBA810B31F}">
      <dsp:nvSpPr>
        <dsp:cNvPr id="0" name=""/>
        <dsp:cNvSpPr/>
      </dsp:nvSpPr>
      <dsp:spPr>
        <a:xfrm>
          <a:off x="602419" y="2267"/>
          <a:ext cx="1094441" cy="109444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s-CO" sz="1600" b="1" kern="1200" dirty="0" smtClean="0"/>
        </a:p>
        <a:p>
          <a:pPr lvl="0" algn="ctr" defTabSz="711200">
            <a:lnSpc>
              <a:spcPct val="90000"/>
            </a:lnSpc>
            <a:spcBef>
              <a:spcPct val="0"/>
            </a:spcBef>
            <a:spcAft>
              <a:spcPct val="35000"/>
            </a:spcAft>
          </a:pPr>
          <a:r>
            <a:rPr lang="es-CO" sz="1600" b="1" kern="1200" dirty="0" err="1" smtClean="0"/>
            <a:t>Image</a:t>
          </a:r>
          <a:r>
            <a:rPr lang="es-CO" sz="1600" b="1" kern="1200" dirty="0" smtClean="0"/>
            <a:t> </a:t>
          </a:r>
          <a:r>
            <a:rPr lang="es-CO" sz="1600" b="1" kern="1200" dirty="0" err="1" smtClean="0"/>
            <a:t>Resize</a:t>
          </a:r>
          <a:endParaRPr lang="es-CO" sz="1600" b="1" kern="1200" dirty="0" smtClean="0"/>
        </a:p>
        <a:p>
          <a:pPr lvl="0" algn="ctr" defTabSz="711200">
            <a:lnSpc>
              <a:spcPct val="90000"/>
            </a:lnSpc>
            <a:spcBef>
              <a:spcPct val="0"/>
            </a:spcBef>
            <a:spcAft>
              <a:spcPct val="35000"/>
            </a:spcAft>
          </a:pPr>
          <a:endParaRPr lang="es-CO" sz="1600" b="0" kern="1200" dirty="0"/>
        </a:p>
      </dsp:txBody>
      <dsp:txXfrm>
        <a:off x="762696" y="162544"/>
        <a:ext cx="773887" cy="773887"/>
      </dsp:txXfrm>
    </dsp:sp>
    <dsp:sp modelId="{9C3F27A2-225E-4280-B58D-33A8507802DB}">
      <dsp:nvSpPr>
        <dsp:cNvPr id="0" name=""/>
        <dsp:cNvSpPr/>
      </dsp:nvSpPr>
      <dsp:spPr>
        <a:xfrm rot="10800000">
          <a:off x="958113" y="1238029"/>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D7BD8C-7465-46DA-9C11-5BDDFB3967ED}">
      <dsp:nvSpPr>
        <dsp:cNvPr id="0" name=""/>
        <dsp:cNvSpPr/>
      </dsp:nvSpPr>
      <dsp:spPr>
        <a:xfrm>
          <a:off x="784644" y="1661988"/>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s-CO" sz="1050" kern="1200" dirty="0" smtClean="0"/>
            <a:t>CNN propia</a:t>
          </a:r>
          <a:endParaRPr lang="es-CO" sz="1050" kern="1200" dirty="0"/>
        </a:p>
      </dsp:txBody>
      <dsp:txXfrm>
        <a:off x="891549" y="1768893"/>
        <a:ext cx="516182" cy="516182"/>
      </dsp:txXfrm>
    </dsp:sp>
    <dsp:sp modelId="{3FDCDEE1-20C3-499C-BCDF-9AC2664996F7}">
      <dsp:nvSpPr>
        <dsp:cNvPr id="0" name=""/>
        <dsp:cNvSpPr/>
      </dsp:nvSpPr>
      <dsp:spPr>
        <a:xfrm rot="10800000">
          <a:off x="958113" y="2624412"/>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33D9FC-8468-4247-9898-D79ADD4517FB}">
      <dsp:nvSpPr>
        <dsp:cNvPr id="0" name=""/>
        <dsp:cNvSpPr/>
      </dsp:nvSpPr>
      <dsp:spPr>
        <a:xfrm>
          <a:off x="784644" y="3139484"/>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s-CO" sz="800" kern="1200" dirty="0" smtClean="0"/>
            <a:t>Calibración</a:t>
          </a:r>
          <a:endParaRPr lang="es-CO" sz="800" kern="1200" dirty="0"/>
        </a:p>
      </dsp:txBody>
      <dsp:txXfrm>
        <a:off x="891549" y="3246389"/>
        <a:ext cx="516182" cy="516182"/>
      </dsp:txXfrm>
    </dsp:sp>
    <dsp:sp modelId="{71D03A16-48B9-40F4-B43D-2CA234CF521B}">
      <dsp:nvSpPr>
        <dsp:cNvPr id="0" name=""/>
        <dsp:cNvSpPr/>
      </dsp:nvSpPr>
      <dsp:spPr>
        <a:xfrm rot="5400000">
          <a:off x="1787423" y="3354681"/>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18B212-1EAD-48C8-B42D-8C26BD3870F4}">
      <dsp:nvSpPr>
        <dsp:cNvPr id="0" name=""/>
        <dsp:cNvSpPr/>
      </dsp:nvSpPr>
      <dsp:spPr>
        <a:xfrm>
          <a:off x="2426306" y="3139484"/>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kern="1200" dirty="0" smtClean="0"/>
            <a:t>TF*</a:t>
          </a:r>
        </a:p>
        <a:p>
          <a:pPr lvl="0" algn="ctr" defTabSz="444500">
            <a:lnSpc>
              <a:spcPct val="90000"/>
            </a:lnSpc>
            <a:spcBef>
              <a:spcPct val="0"/>
            </a:spcBef>
            <a:spcAft>
              <a:spcPct val="35000"/>
            </a:spcAft>
          </a:pPr>
          <a:r>
            <a:rPr lang="es-CO" sz="1000" kern="1200" dirty="0" smtClean="0"/>
            <a:t>VGG16</a:t>
          </a:r>
          <a:endParaRPr lang="es-CO" sz="1000" kern="1200" dirty="0"/>
        </a:p>
      </dsp:txBody>
      <dsp:txXfrm>
        <a:off x="2533211" y="3246389"/>
        <a:ext cx="516182" cy="516182"/>
      </dsp:txXfrm>
    </dsp:sp>
    <dsp:sp modelId="{AA595375-807A-4B9E-9DA7-4C1DDB61B818}">
      <dsp:nvSpPr>
        <dsp:cNvPr id="0" name=""/>
        <dsp:cNvSpPr/>
      </dsp:nvSpPr>
      <dsp:spPr>
        <a:xfrm>
          <a:off x="2599775" y="2607454"/>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0363E4-48F0-476C-BE02-BA56221AC401}">
      <dsp:nvSpPr>
        <dsp:cNvPr id="0" name=""/>
        <dsp:cNvSpPr/>
      </dsp:nvSpPr>
      <dsp:spPr>
        <a:xfrm>
          <a:off x="2426306" y="1661988"/>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kern="1200" dirty="0" smtClean="0"/>
            <a:t>TF*</a:t>
          </a:r>
        </a:p>
        <a:p>
          <a:pPr lvl="0" algn="ctr" defTabSz="444500">
            <a:lnSpc>
              <a:spcPct val="90000"/>
            </a:lnSpc>
            <a:spcBef>
              <a:spcPct val="0"/>
            </a:spcBef>
            <a:spcAft>
              <a:spcPct val="35000"/>
            </a:spcAft>
          </a:pPr>
          <a:r>
            <a:rPr lang="es-CO" sz="1000" kern="1200" dirty="0" smtClean="0"/>
            <a:t>VGG19</a:t>
          </a:r>
          <a:endParaRPr lang="es-CO" sz="1000" kern="1200" dirty="0"/>
        </a:p>
      </dsp:txBody>
      <dsp:txXfrm>
        <a:off x="2533211" y="1768893"/>
        <a:ext cx="516182" cy="516182"/>
      </dsp:txXfrm>
    </dsp:sp>
    <dsp:sp modelId="{4F817DC7-7D8E-4128-A29E-A34569C61B82}">
      <dsp:nvSpPr>
        <dsp:cNvPr id="0" name=""/>
        <dsp:cNvSpPr/>
      </dsp:nvSpPr>
      <dsp:spPr>
        <a:xfrm>
          <a:off x="2599775" y="1129958"/>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E3A83E-E846-47FB-92E6-01B254BF7573}">
      <dsp:nvSpPr>
        <dsp:cNvPr id="0" name=""/>
        <dsp:cNvSpPr/>
      </dsp:nvSpPr>
      <dsp:spPr>
        <a:xfrm>
          <a:off x="2426306" y="184492"/>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kern="1200" dirty="0" smtClean="0"/>
            <a:t>TF*</a:t>
          </a:r>
        </a:p>
        <a:p>
          <a:pPr lvl="0" algn="ctr" defTabSz="444500">
            <a:lnSpc>
              <a:spcPct val="90000"/>
            </a:lnSpc>
            <a:spcBef>
              <a:spcPct val="0"/>
            </a:spcBef>
            <a:spcAft>
              <a:spcPct val="35000"/>
            </a:spcAft>
          </a:pPr>
          <a:r>
            <a:rPr lang="es-CO" sz="1000" kern="1200" dirty="0" smtClean="0"/>
            <a:t>Inception</a:t>
          </a:r>
          <a:endParaRPr lang="es-CO" sz="1000" kern="1200" dirty="0"/>
        </a:p>
      </dsp:txBody>
      <dsp:txXfrm>
        <a:off x="2533211" y="291397"/>
        <a:ext cx="516182" cy="516182"/>
      </dsp:txXfrm>
    </dsp:sp>
    <dsp:sp modelId="{E210141C-5172-4ACF-B0AA-E0B19BEEF69E}">
      <dsp:nvSpPr>
        <dsp:cNvPr id="0" name=""/>
        <dsp:cNvSpPr/>
      </dsp:nvSpPr>
      <dsp:spPr>
        <a:xfrm rot="5400000">
          <a:off x="3429085" y="399689"/>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98E038-713F-4F65-A596-947B9B2AE251}">
      <dsp:nvSpPr>
        <dsp:cNvPr id="0" name=""/>
        <dsp:cNvSpPr/>
      </dsp:nvSpPr>
      <dsp:spPr>
        <a:xfrm>
          <a:off x="4067968" y="184492"/>
          <a:ext cx="729992" cy="72999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CO" sz="1000" kern="1200" dirty="0" smtClean="0"/>
            <a:t>Selección</a:t>
          </a:r>
          <a:endParaRPr lang="es-CO" sz="1000" kern="1200" dirty="0"/>
        </a:p>
      </dsp:txBody>
      <dsp:txXfrm>
        <a:off x="4174873" y="291397"/>
        <a:ext cx="516182" cy="516182"/>
      </dsp:txXfrm>
    </dsp:sp>
    <dsp:sp modelId="{924D36AB-4962-4C93-AB52-629DF547085B}">
      <dsp:nvSpPr>
        <dsp:cNvPr id="0" name=""/>
        <dsp:cNvSpPr/>
      </dsp:nvSpPr>
      <dsp:spPr>
        <a:xfrm rot="10800000">
          <a:off x="4241437" y="1146916"/>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56E754-13FC-4937-BD3C-D0568A1C7023}">
      <dsp:nvSpPr>
        <dsp:cNvPr id="0" name=""/>
        <dsp:cNvSpPr/>
      </dsp:nvSpPr>
      <dsp:spPr>
        <a:xfrm>
          <a:off x="4067968" y="1661988"/>
          <a:ext cx="729992" cy="729992"/>
        </a:xfrm>
        <a:prstGeom prst="ellipse">
          <a:avLst/>
        </a:prstGeom>
        <a:solidFill>
          <a:schemeClr val="lt1">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CO" sz="1100" kern="1200" dirty="0" smtClean="0"/>
            <a:t>TF*</a:t>
          </a:r>
        </a:p>
        <a:p>
          <a:pPr lvl="0" algn="ctr" defTabSz="488950">
            <a:lnSpc>
              <a:spcPct val="90000"/>
            </a:lnSpc>
            <a:spcBef>
              <a:spcPct val="0"/>
            </a:spcBef>
            <a:spcAft>
              <a:spcPct val="35000"/>
            </a:spcAft>
          </a:pPr>
          <a:r>
            <a:rPr lang="es-CO" sz="1100" kern="1200" dirty="0" smtClean="0"/>
            <a:t>VGG16</a:t>
          </a:r>
          <a:endParaRPr lang="es-CO" sz="1100" kern="1200" dirty="0"/>
        </a:p>
      </dsp:txBody>
      <dsp:txXfrm>
        <a:off x="4174873" y="1768893"/>
        <a:ext cx="516182" cy="516182"/>
      </dsp:txXfrm>
    </dsp:sp>
    <dsp:sp modelId="{E887E745-A3E1-43D0-AE31-5AB7FEB5014E}">
      <dsp:nvSpPr>
        <dsp:cNvPr id="0" name=""/>
        <dsp:cNvSpPr/>
      </dsp:nvSpPr>
      <dsp:spPr>
        <a:xfrm rot="10800000">
          <a:off x="4241437" y="2533300"/>
          <a:ext cx="383054" cy="29959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2A886E-8A9C-44C4-A7E8-69FD64F1D20B}">
      <dsp:nvSpPr>
        <dsp:cNvPr id="0" name=""/>
        <dsp:cNvSpPr/>
      </dsp:nvSpPr>
      <dsp:spPr>
        <a:xfrm>
          <a:off x="3885743" y="2957259"/>
          <a:ext cx="1094441" cy="109444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CO" sz="1100" b="1" kern="1200" dirty="0" smtClean="0"/>
            <a:t>Resultados</a:t>
          </a:r>
        </a:p>
      </dsp:txBody>
      <dsp:txXfrm>
        <a:off x="4046020" y="3117536"/>
        <a:ext cx="773887" cy="773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C8D31-6166-42D9-9FB1-37ACF2DE30B1}">
      <dsp:nvSpPr>
        <dsp:cNvPr id="0" name=""/>
        <dsp:cNvSpPr/>
      </dsp:nvSpPr>
      <dsp:spPr>
        <a:xfrm>
          <a:off x="1364550" y="158418"/>
          <a:ext cx="3143996" cy="109186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E0D1B-2CE6-4ADB-930F-9CA6033D95F6}">
      <dsp:nvSpPr>
        <dsp:cNvPr id="0" name=""/>
        <dsp:cNvSpPr/>
      </dsp:nvSpPr>
      <dsp:spPr>
        <a:xfrm>
          <a:off x="2636772" y="2832033"/>
          <a:ext cx="609301" cy="389953"/>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81C72B-22DA-4AD7-8880-C59BC2C1AAD1}">
      <dsp:nvSpPr>
        <dsp:cNvPr id="0" name=""/>
        <dsp:cNvSpPr/>
      </dsp:nvSpPr>
      <dsp:spPr>
        <a:xfrm>
          <a:off x="1479099" y="3143996"/>
          <a:ext cx="2924647" cy="731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s-CO" sz="2200" kern="1200" dirty="0" smtClean="0"/>
            <a:t>Datos Pre-procesados</a:t>
          </a:r>
          <a:endParaRPr lang="es-CO" sz="2200" kern="1200" dirty="0"/>
        </a:p>
      </dsp:txBody>
      <dsp:txXfrm>
        <a:off x="1479099" y="3143996"/>
        <a:ext cx="2924647" cy="731161"/>
      </dsp:txXfrm>
    </dsp:sp>
    <dsp:sp modelId="{396F709B-9D3B-4F67-8467-652C723A4E09}">
      <dsp:nvSpPr>
        <dsp:cNvPr id="0" name=""/>
        <dsp:cNvSpPr/>
      </dsp:nvSpPr>
      <dsp:spPr>
        <a:xfrm>
          <a:off x="2507600" y="1334614"/>
          <a:ext cx="1096742" cy="109674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CO" sz="1100" kern="1200" dirty="0" err="1" smtClean="0"/>
            <a:t>Tokanization</a:t>
          </a:r>
          <a:endParaRPr lang="es-CO" sz="1100" kern="1200" dirty="0"/>
        </a:p>
      </dsp:txBody>
      <dsp:txXfrm>
        <a:off x="2668214" y="1495228"/>
        <a:ext cx="775514" cy="775514"/>
      </dsp:txXfrm>
    </dsp:sp>
    <dsp:sp modelId="{BE3CCE2E-6681-4956-9356-16B616F30E79}">
      <dsp:nvSpPr>
        <dsp:cNvPr id="0" name=""/>
        <dsp:cNvSpPr/>
      </dsp:nvSpPr>
      <dsp:spPr>
        <a:xfrm>
          <a:off x="1722819" y="511813"/>
          <a:ext cx="1096742" cy="109674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CO" sz="1100" kern="1200" dirty="0" err="1" smtClean="0"/>
            <a:t>Stopword</a:t>
          </a:r>
          <a:endParaRPr lang="es-CO" sz="1100" kern="1200" dirty="0"/>
        </a:p>
      </dsp:txBody>
      <dsp:txXfrm>
        <a:off x="1883433" y="672427"/>
        <a:ext cx="775514" cy="775514"/>
      </dsp:txXfrm>
    </dsp:sp>
    <dsp:sp modelId="{F1DC8D9E-55A6-4CFE-B67C-77A02E646BC4}">
      <dsp:nvSpPr>
        <dsp:cNvPr id="0" name=""/>
        <dsp:cNvSpPr/>
      </dsp:nvSpPr>
      <dsp:spPr>
        <a:xfrm>
          <a:off x="2843934" y="246645"/>
          <a:ext cx="1096742" cy="109674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CO" sz="1100" kern="1200" dirty="0" smtClean="0"/>
            <a:t>N-</a:t>
          </a:r>
          <a:r>
            <a:rPr lang="es-CO" sz="1100" kern="1200" dirty="0" err="1" smtClean="0"/>
            <a:t>grams</a:t>
          </a:r>
          <a:endParaRPr lang="es-CO" sz="1100" kern="1200" dirty="0"/>
        </a:p>
      </dsp:txBody>
      <dsp:txXfrm>
        <a:off x="3004548" y="407259"/>
        <a:ext cx="775514" cy="775514"/>
      </dsp:txXfrm>
    </dsp:sp>
    <dsp:sp modelId="{7A5FD540-FE3B-4A9F-8717-0052DE84E2CE}">
      <dsp:nvSpPr>
        <dsp:cNvPr id="0" name=""/>
        <dsp:cNvSpPr/>
      </dsp:nvSpPr>
      <dsp:spPr>
        <a:xfrm>
          <a:off x="1235378" y="24372"/>
          <a:ext cx="3412088" cy="2729671"/>
        </a:xfrm>
        <a:prstGeom prst="funnel">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drawing1.xml><?xml version="1.0" encoding="utf-8"?>
<c:userShapes xmlns:c="http://schemas.openxmlformats.org/drawingml/2006/chart">
  <cdr:relSizeAnchor xmlns:cdr="http://schemas.openxmlformats.org/drawingml/2006/chartDrawing">
    <cdr:from>
      <cdr:x>0.84154</cdr:x>
      <cdr:y>0.28585</cdr:y>
    </cdr:from>
    <cdr:to>
      <cdr:x>1</cdr:x>
      <cdr:y>0.34837</cdr:y>
    </cdr:to>
    <cdr:pic>
      <cdr:nvPicPr>
        <cdr:cNvPr id="2" name="chart">
          <a:extLst xmlns:a="http://schemas.openxmlformats.org/drawingml/2006/main">
            <a:ext uri="{FF2B5EF4-FFF2-40B4-BE49-F238E27FC236}">
              <a16:creationId xmlns:a16="http://schemas.microsoft.com/office/drawing/2014/main" xmlns="" id="{6DA06F3C-5414-47E4-AEBD-3B66B6B642E1}"/>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096979" y="914400"/>
          <a:ext cx="771429" cy="200000"/>
        </a:xfrm>
        <a:prstGeom xmlns:a="http://schemas.openxmlformats.org/drawingml/2006/main" prst="rect">
          <a:avLst/>
        </a:prstGeom>
      </cdr:spPr>
    </cdr:pic>
  </cdr:relSizeAnchor>
  <cdr:relSizeAnchor xmlns:cdr="http://schemas.openxmlformats.org/drawingml/2006/chartDrawing">
    <cdr:from>
      <cdr:x>0.686</cdr:x>
      <cdr:y>0.70371</cdr:y>
    </cdr:from>
    <cdr:to>
      <cdr:x>0.84446</cdr:x>
      <cdr:y>0.76624</cdr:y>
    </cdr:to>
    <cdr:pic>
      <cdr:nvPicPr>
        <cdr:cNvPr id="3" name="chart">
          <a:extLst xmlns:a="http://schemas.openxmlformats.org/drawingml/2006/main">
            <a:ext uri="{FF2B5EF4-FFF2-40B4-BE49-F238E27FC236}">
              <a16:creationId xmlns:a16="http://schemas.microsoft.com/office/drawing/2014/main" xmlns="" id="{3A7565B3-86B7-4CE4-8CA8-D29D828473A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339742" y="2251075"/>
          <a:ext cx="771429" cy="200000"/>
        </a:xfrm>
        <a:prstGeom xmlns:a="http://schemas.openxmlformats.org/drawingml/2006/main" prst="rect">
          <a:avLst/>
        </a:prstGeom>
      </cdr:spPr>
    </cdr:pic>
  </cdr:relSizeAnchor>
  <cdr:relSizeAnchor xmlns:cdr="http://schemas.openxmlformats.org/drawingml/2006/chartDrawing">
    <cdr:from>
      <cdr:x>0.53999</cdr:x>
      <cdr:y>0.16972</cdr:y>
    </cdr:from>
    <cdr:to>
      <cdr:x>0.69845</cdr:x>
      <cdr:y>0.23225</cdr:y>
    </cdr:to>
    <cdr:pic>
      <cdr:nvPicPr>
        <cdr:cNvPr id="5" name="chart">
          <a:extLst xmlns:a="http://schemas.openxmlformats.org/drawingml/2006/main">
            <a:ext uri="{FF2B5EF4-FFF2-40B4-BE49-F238E27FC236}">
              <a16:creationId xmlns:a16="http://schemas.microsoft.com/office/drawing/2014/main" xmlns="" id="{A69D7A04-16A7-4A0D-B1DE-78DD51289CA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2628900" y="542925"/>
          <a:ext cx="771429" cy="200000"/>
        </a:xfrm>
        <a:prstGeom xmlns:a="http://schemas.openxmlformats.org/drawingml/2006/main" prst="rect">
          <a:avLst/>
        </a:prstGeom>
      </cdr:spPr>
    </cdr:pic>
  </cdr:relSizeAnchor>
  <cdr:relSizeAnchor xmlns:cdr="http://schemas.openxmlformats.org/drawingml/2006/chartDrawing">
    <cdr:from>
      <cdr:x>0.42077</cdr:x>
      <cdr:y>0.59205</cdr:y>
    </cdr:from>
    <cdr:to>
      <cdr:x>0.57923</cdr:x>
      <cdr:y>0.65457</cdr:y>
    </cdr:to>
    <cdr:pic>
      <cdr:nvPicPr>
        <cdr:cNvPr id="6" name="chart">
          <a:extLst xmlns:a="http://schemas.openxmlformats.org/drawingml/2006/main">
            <a:ext uri="{FF2B5EF4-FFF2-40B4-BE49-F238E27FC236}">
              <a16:creationId xmlns:a16="http://schemas.microsoft.com/office/drawing/2014/main" xmlns="" id="{0478992C-E718-4132-830F-7468C3B2010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2048489" y="1893888"/>
          <a:ext cx="771429" cy="20000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BDD03-0E6F-487B-B51E-FACD76F081BC}" type="datetimeFigureOut">
              <a:rPr lang="es-CO" smtClean="0"/>
              <a:t>29/08/2018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EA319-863A-4446-BA18-B485AB532671}" type="slidenum">
              <a:rPr lang="es-CO" smtClean="0"/>
              <a:t>‹Nº›</a:t>
            </a:fld>
            <a:endParaRPr lang="es-CO"/>
          </a:p>
        </p:txBody>
      </p:sp>
    </p:spTree>
    <p:extLst>
      <p:ext uri="{BB962C8B-B14F-4D97-AF65-F5344CB8AC3E}">
        <p14:creationId xmlns:p14="http://schemas.microsoft.com/office/powerpoint/2010/main" val="106935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a:t>
            </a:fld>
            <a:endParaRPr lang="es-CO"/>
          </a:p>
        </p:txBody>
      </p:sp>
    </p:spTree>
    <p:extLst>
      <p:ext uri="{BB962C8B-B14F-4D97-AF65-F5344CB8AC3E}">
        <p14:creationId xmlns:p14="http://schemas.microsoft.com/office/powerpoint/2010/main" val="3821294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10</a:t>
            </a:fld>
            <a:endParaRPr lang="es-CO"/>
          </a:p>
        </p:txBody>
      </p:sp>
    </p:spTree>
    <p:extLst>
      <p:ext uri="{BB962C8B-B14F-4D97-AF65-F5344CB8AC3E}">
        <p14:creationId xmlns:p14="http://schemas.microsoft.com/office/powerpoint/2010/main" val="1233075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11</a:t>
            </a:fld>
            <a:endParaRPr lang="es-CO"/>
          </a:p>
        </p:txBody>
      </p:sp>
    </p:spTree>
    <p:extLst>
      <p:ext uri="{BB962C8B-B14F-4D97-AF65-F5344CB8AC3E}">
        <p14:creationId xmlns:p14="http://schemas.microsoft.com/office/powerpoint/2010/main" val="874705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12</a:t>
            </a:fld>
            <a:endParaRPr lang="es-CO"/>
          </a:p>
        </p:txBody>
      </p:sp>
    </p:spTree>
    <p:extLst>
      <p:ext uri="{BB962C8B-B14F-4D97-AF65-F5344CB8AC3E}">
        <p14:creationId xmlns:p14="http://schemas.microsoft.com/office/powerpoint/2010/main" val="1215304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13</a:t>
            </a:fld>
            <a:endParaRPr lang="es-CO"/>
          </a:p>
        </p:txBody>
      </p:sp>
    </p:spTree>
    <p:extLst>
      <p:ext uri="{BB962C8B-B14F-4D97-AF65-F5344CB8AC3E}">
        <p14:creationId xmlns:p14="http://schemas.microsoft.com/office/powerpoint/2010/main" val="549163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14</a:t>
            </a:fld>
            <a:endParaRPr lang="es-CO"/>
          </a:p>
        </p:txBody>
      </p:sp>
    </p:spTree>
    <p:extLst>
      <p:ext uri="{BB962C8B-B14F-4D97-AF65-F5344CB8AC3E}">
        <p14:creationId xmlns:p14="http://schemas.microsoft.com/office/powerpoint/2010/main" val="1364650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15</a:t>
            </a:fld>
            <a:endParaRPr lang="es-CO"/>
          </a:p>
        </p:txBody>
      </p:sp>
    </p:spTree>
    <p:extLst>
      <p:ext uri="{BB962C8B-B14F-4D97-AF65-F5344CB8AC3E}">
        <p14:creationId xmlns:p14="http://schemas.microsoft.com/office/powerpoint/2010/main" val="3385231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16</a:t>
            </a:fld>
            <a:endParaRPr lang="es-CO"/>
          </a:p>
        </p:txBody>
      </p:sp>
    </p:spTree>
    <p:extLst>
      <p:ext uri="{BB962C8B-B14F-4D97-AF65-F5344CB8AC3E}">
        <p14:creationId xmlns:p14="http://schemas.microsoft.com/office/powerpoint/2010/main" val="1541354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17</a:t>
            </a:fld>
            <a:endParaRPr lang="es-CO"/>
          </a:p>
        </p:txBody>
      </p:sp>
    </p:spTree>
    <p:extLst>
      <p:ext uri="{BB962C8B-B14F-4D97-AF65-F5344CB8AC3E}">
        <p14:creationId xmlns:p14="http://schemas.microsoft.com/office/powerpoint/2010/main" val="2884719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19</a:t>
            </a:fld>
            <a:endParaRPr lang="es-CO"/>
          </a:p>
        </p:txBody>
      </p:sp>
    </p:spTree>
    <p:extLst>
      <p:ext uri="{BB962C8B-B14F-4D97-AF65-F5344CB8AC3E}">
        <p14:creationId xmlns:p14="http://schemas.microsoft.com/office/powerpoint/2010/main" val="194490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20</a:t>
            </a:fld>
            <a:endParaRPr lang="es-CO"/>
          </a:p>
        </p:txBody>
      </p:sp>
    </p:spTree>
    <p:extLst>
      <p:ext uri="{BB962C8B-B14F-4D97-AF65-F5344CB8AC3E}">
        <p14:creationId xmlns:p14="http://schemas.microsoft.com/office/powerpoint/2010/main" val="426041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2</a:t>
            </a:fld>
            <a:endParaRPr lang="es-CO"/>
          </a:p>
        </p:txBody>
      </p:sp>
    </p:spTree>
    <p:extLst>
      <p:ext uri="{BB962C8B-B14F-4D97-AF65-F5344CB8AC3E}">
        <p14:creationId xmlns:p14="http://schemas.microsoft.com/office/powerpoint/2010/main" val="350660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21</a:t>
            </a:fld>
            <a:endParaRPr lang="es-CO"/>
          </a:p>
        </p:txBody>
      </p:sp>
    </p:spTree>
    <p:extLst>
      <p:ext uri="{BB962C8B-B14F-4D97-AF65-F5344CB8AC3E}">
        <p14:creationId xmlns:p14="http://schemas.microsoft.com/office/powerpoint/2010/main" val="2844803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22</a:t>
            </a:fld>
            <a:endParaRPr lang="es-CO"/>
          </a:p>
        </p:txBody>
      </p:sp>
    </p:spTree>
    <p:extLst>
      <p:ext uri="{BB962C8B-B14F-4D97-AF65-F5344CB8AC3E}">
        <p14:creationId xmlns:p14="http://schemas.microsoft.com/office/powerpoint/2010/main" val="116862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3</a:t>
            </a:fld>
            <a:endParaRPr lang="es-CO"/>
          </a:p>
        </p:txBody>
      </p:sp>
    </p:spTree>
    <p:extLst>
      <p:ext uri="{BB962C8B-B14F-4D97-AF65-F5344CB8AC3E}">
        <p14:creationId xmlns:p14="http://schemas.microsoft.com/office/powerpoint/2010/main" val="354255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4</a:t>
            </a:fld>
            <a:endParaRPr lang="es-CO"/>
          </a:p>
        </p:txBody>
      </p:sp>
    </p:spTree>
    <p:extLst>
      <p:ext uri="{BB962C8B-B14F-4D97-AF65-F5344CB8AC3E}">
        <p14:creationId xmlns:p14="http://schemas.microsoft.com/office/powerpoint/2010/main" val="3120146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5</a:t>
            </a:fld>
            <a:endParaRPr lang="es-CO"/>
          </a:p>
        </p:txBody>
      </p:sp>
    </p:spTree>
    <p:extLst>
      <p:ext uri="{BB962C8B-B14F-4D97-AF65-F5344CB8AC3E}">
        <p14:creationId xmlns:p14="http://schemas.microsoft.com/office/powerpoint/2010/main" val="386881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6</a:t>
            </a:fld>
            <a:endParaRPr lang="es-CO"/>
          </a:p>
        </p:txBody>
      </p:sp>
    </p:spTree>
    <p:extLst>
      <p:ext uri="{BB962C8B-B14F-4D97-AF65-F5344CB8AC3E}">
        <p14:creationId xmlns:p14="http://schemas.microsoft.com/office/powerpoint/2010/main" val="3061582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7</a:t>
            </a:fld>
            <a:endParaRPr lang="es-CO"/>
          </a:p>
        </p:txBody>
      </p:sp>
    </p:spTree>
    <p:extLst>
      <p:ext uri="{BB962C8B-B14F-4D97-AF65-F5344CB8AC3E}">
        <p14:creationId xmlns:p14="http://schemas.microsoft.com/office/powerpoint/2010/main" val="4166497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8</a:t>
            </a:fld>
            <a:endParaRPr lang="es-CO"/>
          </a:p>
        </p:txBody>
      </p:sp>
    </p:spTree>
    <p:extLst>
      <p:ext uri="{BB962C8B-B14F-4D97-AF65-F5344CB8AC3E}">
        <p14:creationId xmlns:p14="http://schemas.microsoft.com/office/powerpoint/2010/main" val="3324910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58EA319-863A-4446-BA18-B485AB532671}" type="slidenum">
              <a:rPr lang="es-CO" smtClean="0"/>
              <a:t>9</a:t>
            </a:fld>
            <a:endParaRPr lang="es-CO"/>
          </a:p>
        </p:txBody>
      </p:sp>
    </p:spTree>
    <p:extLst>
      <p:ext uri="{BB962C8B-B14F-4D97-AF65-F5344CB8AC3E}">
        <p14:creationId xmlns:p14="http://schemas.microsoft.com/office/powerpoint/2010/main" val="343872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22439BCD-C6B0-4846-81BA-D3B5F8F623A3}" type="datetime1">
              <a:rPr lang="es-CO" smtClean="0"/>
              <a:t>29/08/2018</a:t>
            </a:fld>
            <a:endParaRPr lang="es-CO"/>
          </a:p>
        </p:txBody>
      </p:sp>
      <p:sp>
        <p:nvSpPr>
          <p:cNvPr id="5" name="Marcador de pie de página 4"/>
          <p:cNvSpPr>
            <a:spLocks noGrp="1"/>
          </p:cNvSpPr>
          <p:nvPr>
            <p:ph type="ftr" sz="quarter" idx="11"/>
          </p:nvPr>
        </p:nvSpPr>
        <p:spPr/>
        <p:txBody>
          <a:bodyPr/>
          <a:lstStyle/>
          <a:p>
            <a:r>
              <a:rPr lang="es-CO"/>
              <a:t>Simple AI </a:t>
            </a:r>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7877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701CF76-4E91-46F2-BAFE-D347682F4FAB}" type="datetime1">
              <a:rPr lang="es-CO" smtClean="0"/>
              <a:t>29/08/2018</a:t>
            </a:fld>
            <a:endParaRPr lang="es-CO"/>
          </a:p>
        </p:txBody>
      </p:sp>
      <p:sp>
        <p:nvSpPr>
          <p:cNvPr id="5" name="Marcador de pie de página 4"/>
          <p:cNvSpPr>
            <a:spLocks noGrp="1"/>
          </p:cNvSpPr>
          <p:nvPr>
            <p:ph type="ftr" sz="quarter" idx="11"/>
          </p:nvPr>
        </p:nvSpPr>
        <p:spPr/>
        <p:txBody>
          <a:bodyPr/>
          <a:lstStyle/>
          <a:p>
            <a:r>
              <a:rPr lang="es-CO"/>
              <a:t>Simple AI </a:t>
            </a:r>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18396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29011FCA-C65E-40A4-AD48-28837BBA8E57}" type="datetime1">
              <a:rPr lang="es-CO" smtClean="0"/>
              <a:t>29/08/2018</a:t>
            </a:fld>
            <a:endParaRPr lang="es-CO"/>
          </a:p>
        </p:txBody>
      </p:sp>
      <p:sp>
        <p:nvSpPr>
          <p:cNvPr id="5" name="Marcador de pie de página 4"/>
          <p:cNvSpPr>
            <a:spLocks noGrp="1"/>
          </p:cNvSpPr>
          <p:nvPr>
            <p:ph type="ftr" sz="quarter" idx="11"/>
          </p:nvPr>
        </p:nvSpPr>
        <p:spPr/>
        <p:txBody>
          <a:bodyPr/>
          <a:lstStyle/>
          <a:p>
            <a:r>
              <a:rPr lang="es-CO"/>
              <a:t>Simple AI </a:t>
            </a:r>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05956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15249A38-7807-45C4-B69E-D3AB54655A7A}" type="datetime1">
              <a:rPr lang="es-CO" smtClean="0"/>
              <a:t>29/08/2018</a:t>
            </a:fld>
            <a:endParaRPr lang="es-CO"/>
          </a:p>
        </p:txBody>
      </p:sp>
      <p:sp>
        <p:nvSpPr>
          <p:cNvPr id="5" name="Marcador de pie de página 4"/>
          <p:cNvSpPr>
            <a:spLocks noGrp="1"/>
          </p:cNvSpPr>
          <p:nvPr>
            <p:ph type="ftr" sz="quarter" idx="11"/>
          </p:nvPr>
        </p:nvSpPr>
        <p:spPr/>
        <p:txBody>
          <a:bodyPr/>
          <a:lstStyle/>
          <a:p>
            <a:r>
              <a:rPr lang="es-CO"/>
              <a:t>Simple AI </a:t>
            </a:r>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31576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53CC6A4D-89AE-4B83-AC4F-36CFB071E8EB}" type="datetime1">
              <a:rPr lang="es-CO" smtClean="0"/>
              <a:t>29/08/2018</a:t>
            </a:fld>
            <a:endParaRPr lang="es-CO"/>
          </a:p>
        </p:txBody>
      </p:sp>
      <p:sp>
        <p:nvSpPr>
          <p:cNvPr id="5" name="Marcador de pie de página 4"/>
          <p:cNvSpPr>
            <a:spLocks noGrp="1"/>
          </p:cNvSpPr>
          <p:nvPr>
            <p:ph type="ftr" sz="quarter" idx="11"/>
          </p:nvPr>
        </p:nvSpPr>
        <p:spPr/>
        <p:txBody>
          <a:bodyPr/>
          <a:lstStyle/>
          <a:p>
            <a:r>
              <a:rPr lang="es-CO"/>
              <a:t>Simple AI </a:t>
            </a:r>
          </a:p>
        </p:txBody>
      </p:sp>
      <p:sp>
        <p:nvSpPr>
          <p:cNvPr id="6" name="Marcador de número de diapositiva 5"/>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9866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9F80B06F-B185-43A9-A269-541B16F52D30}" type="datetime1">
              <a:rPr lang="es-CO" smtClean="0"/>
              <a:t>29/08/2018</a:t>
            </a:fld>
            <a:endParaRPr lang="es-CO"/>
          </a:p>
        </p:txBody>
      </p:sp>
      <p:sp>
        <p:nvSpPr>
          <p:cNvPr id="6" name="Marcador de pie de página 5"/>
          <p:cNvSpPr>
            <a:spLocks noGrp="1"/>
          </p:cNvSpPr>
          <p:nvPr>
            <p:ph type="ftr" sz="quarter" idx="11"/>
          </p:nvPr>
        </p:nvSpPr>
        <p:spPr/>
        <p:txBody>
          <a:bodyPr/>
          <a:lstStyle/>
          <a:p>
            <a:r>
              <a:rPr lang="es-CO"/>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28631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EC8A89B-2029-4A3F-AF95-3DCC9A5DC2F1}" type="datetime1">
              <a:rPr lang="es-CO" smtClean="0"/>
              <a:t>29/08/2018</a:t>
            </a:fld>
            <a:endParaRPr lang="es-CO"/>
          </a:p>
        </p:txBody>
      </p:sp>
      <p:sp>
        <p:nvSpPr>
          <p:cNvPr id="8" name="Marcador de pie de página 7"/>
          <p:cNvSpPr>
            <a:spLocks noGrp="1"/>
          </p:cNvSpPr>
          <p:nvPr>
            <p:ph type="ftr" sz="quarter" idx="11"/>
          </p:nvPr>
        </p:nvSpPr>
        <p:spPr/>
        <p:txBody>
          <a:bodyPr/>
          <a:lstStyle/>
          <a:p>
            <a:r>
              <a:rPr lang="es-CO"/>
              <a:t>Simple AI </a:t>
            </a:r>
          </a:p>
        </p:txBody>
      </p:sp>
      <p:sp>
        <p:nvSpPr>
          <p:cNvPr id="9" name="Marcador de número de diapositiva 8"/>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539325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9D52F26B-0A5D-4B2A-B20A-880B75E3484E}" type="datetime1">
              <a:rPr lang="es-CO" smtClean="0"/>
              <a:t>29/08/2018</a:t>
            </a:fld>
            <a:endParaRPr lang="es-CO"/>
          </a:p>
        </p:txBody>
      </p:sp>
      <p:sp>
        <p:nvSpPr>
          <p:cNvPr id="4" name="Marcador de pie de página 3"/>
          <p:cNvSpPr>
            <a:spLocks noGrp="1"/>
          </p:cNvSpPr>
          <p:nvPr>
            <p:ph type="ftr" sz="quarter" idx="11"/>
          </p:nvPr>
        </p:nvSpPr>
        <p:spPr/>
        <p:txBody>
          <a:bodyPr/>
          <a:lstStyle/>
          <a:p>
            <a:r>
              <a:rPr lang="es-CO"/>
              <a:t>Simple AI </a:t>
            </a:r>
          </a:p>
        </p:txBody>
      </p:sp>
      <p:sp>
        <p:nvSpPr>
          <p:cNvPr id="5" name="Marcador de número de diapositiva 4"/>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52863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BE61A93-B922-47DD-9273-B0D8A7C9C4BE}" type="datetime1">
              <a:rPr lang="es-CO" smtClean="0"/>
              <a:t>29/08/2018</a:t>
            </a:fld>
            <a:endParaRPr lang="es-CO"/>
          </a:p>
        </p:txBody>
      </p:sp>
      <p:sp>
        <p:nvSpPr>
          <p:cNvPr id="3" name="Marcador de pie de página 2"/>
          <p:cNvSpPr>
            <a:spLocks noGrp="1"/>
          </p:cNvSpPr>
          <p:nvPr>
            <p:ph type="ftr" sz="quarter" idx="11"/>
          </p:nvPr>
        </p:nvSpPr>
        <p:spPr/>
        <p:txBody>
          <a:bodyPr/>
          <a:lstStyle/>
          <a:p>
            <a:r>
              <a:rPr lang="es-CO"/>
              <a:t>Simple AI </a:t>
            </a:r>
          </a:p>
        </p:txBody>
      </p:sp>
      <p:sp>
        <p:nvSpPr>
          <p:cNvPr id="4" name="Marcador de número de diapositiva 3"/>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60220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EDC0D6E-7E5D-4206-8265-05D30B41BF98}" type="datetime1">
              <a:rPr lang="es-CO" smtClean="0"/>
              <a:t>29/08/2018</a:t>
            </a:fld>
            <a:endParaRPr lang="es-CO"/>
          </a:p>
        </p:txBody>
      </p:sp>
      <p:sp>
        <p:nvSpPr>
          <p:cNvPr id="6" name="Marcador de pie de página 5"/>
          <p:cNvSpPr>
            <a:spLocks noGrp="1"/>
          </p:cNvSpPr>
          <p:nvPr>
            <p:ph type="ftr" sz="quarter" idx="11"/>
          </p:nvPr>
        </p:nvSpPr>
        <p:spPr/>
        <p:txBody>
          <a:bodyPr/>
          <a:lstStyle/>
          <a:p>
            <a:r>
              <a:rPr lang="es-CO"/>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303637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94B520B-7D45-452B-8865-98E7B26D027C}" type="datetime1">
              <a:rPr lang="es-CO" smtClean="0"/>
              <a:t>29/08/2018</a:t>
            </a:fld>
            <a:endParaRPr lang="es-CO"/>
          </a:p>
        </p:txBody>
      </p:sp>
      <p:sp>
        <p:nvSpPr>
          <p:cNvPr id="6" name="Marcador de pie de página 5"/>
          <p:cNvSpPr>
            <a:spLocks noGrp="1"/>
          </p:cNvSpPr>
          <p:nvPr>
            <p:ph type="ftr" sz="quarter" idx="11"/>
          </p:nvPr>
        </p:nvSpPr>
        <p:spPr/>
        <p:txBody>
          <a:bodyPr/>
          <a:lstStyle/>
          <a:p>
            <a:r>
              <a:rPr lang="es-CO"/>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mtClean="0"/>
              <a:t>‹Nº›</a:t>
            </a:fld>
            <a:endParaRPr lang="es-CO"/>
          </a:p>
        </p:txBody>
      </p:sp>
    </p:spTree>
    <p:extLst>
      <p:ext uri="{BB962C8B-B14F-4D97-AF65-F5344CB8AC3E}">
        <p14:creationId xmlns:p14="http://schemas.microsoft.com/office/powerpoint/2010/main" val="276930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1B8A2-CDE8-4518-86C2-5916B0CF9172}" type="datetime1">
              <a:rPr lang="es-CO" smtClean="0"/>
              <a:t>29/08/2018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CO"/>
              <a:t>Simple AI </a:t>
            </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8F071-8424-4781-A5AA-387FBEE54CF5}" type="slidenum">
              <a:rPr lang="es-CO" smtClean="0"/>
              <a:t>‹Nº›</a:t>
            </a:fld>
            <a:endParaRPr lang="es-CO"/>
          </a:p>
        </p:txBody>
      </p:sp>
    </p:spTree>
    <p:extLst>
      <p:ext uri="{BB962C8B-B14F-4D97-AF65-F5344CB8AC3E}">
        <p14:creationId xmlns:p14="http://schemas.microsoft.com/office/powerpoint/2010/main" val="3659741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png"/><Relationship Id="rId7" Type="http://schemas.openxmlformats.org/officeDocument/2006/relationships/diagramLayout" Target="../diagrams/layout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9.png"/><Relationship Id="rId5" Type="http://schemas.microsoft.com/office/2007/relationships/hdphoto" Target="../media/hdphoto1.wdp"/><Relationship Id="rId10" Type="http://schemas.microsoft.com/office/2007/relationships/diagramDrawing" Target="../diagrams/drawing1.xml"/><Relationship Id="rId4" Type="http://schemas.openxmlformats.org/officeDocument/2006/relationships/image" Target="../media/image8.png"/><Relationship Id="rId9" Type="http://schemas.openxmlformats.org/officeDocument/2006/relationships/diagramColors" Target="../diagrams/colors1.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2.png"/><Relationship Id="rId7" Type="http://schemas.openxmlformats.org/officeDocument/2006/relationships/diagramLayout" Target="../diagrams/layout2.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Data" Target="../diagrams/data2.xml"/><Relationship Id="rId5" Type="http://schemas.openxmlformats.org/officeDocument/2006/relationships/image" Target="../media/image9.png"/><Relationship Id="rId10" Type="http://schemas.microsoft.com/office/2007/relationships/diagramDrawing" Target="../diagrams/drawing2.xml"/><Relationship Id="rId4" Type="http://schemas.openxmlformats.org/officeDocument/2006/relationships/image" Target="../media/image5.jpeg"/><Relationship Id="rId9" Type="http://schemas.openxmlformats.org/officeDocument/2006/relationships/diagramColors" Target="../diagrams/colors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2.png"/><Relationship Id="rId9" Type="http://schemas.microsoft.com/office/2007/relationships/diagramDrawing" Target="../diagrams/drawing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1.png"/><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71258" y="264067"/>
            <a:ext cx="6008599" cy="1832825"/>
          </a:xfrm>
        </p:spPr>
        <p:txBody>
          <a:bodyPr>
            <a:normAutofit/>
          </a:bodyPr>
          <a:lstStyle/>
          <a:p>
            <a:r>
              <a:rPr lang="es-CO" sz="8800" b="1" dirty="0">
                <a:solidFill>
                  <a:schemeClr val="accent3">
                    <a:lumMod val="50000"/>
                  </a:schemeClr>
                </a:solidFill>
                <a:effectLst>
                  <a:outerShdw blurRad="38100" dist="38100" dir="2700000" algn="tl">
                    <a:srgbClr val="000000">
                      <a:alpha val="43137"/>
                    </a:srgbClr>
                  </a:outerShdw>
                </a:effectLst>
                <a:latin typeface="Bell MT" panose="02020503060305020303" pitchFamily="18" charset="0"/>
              </a:rPr>
              <a:t>Simple </a:t>
            </a:r>
            <a:r>
              <a:rPr lang="es-CO" sz="8800" b="1" dirty="0" smtClean="0">
                <a:solidFill>
                  <a:schemeClr val="accent3">
                    <a:lumMod val="50000"/>
                  </a:schemeClr>
                </a:solidFill>
                <a:effectLst>
                  <a:outerShdw blurRad="38100" dist="38100" dir="2700000" algn="tl">
                    <a:srgbClr val="000000">
                      <a:alpha val="43137"/>
                    </a:srgbClr>
                  </a:outerShdw>
                </a:effectLst>
                <a:latin typeface="Bell MT" panose="02020503060305020303" pitchFamily="18" charset="0"/>
              </a:rPr>
              <a:t>AI</a:t>
            </a:r>
            <a:endParaRPr lang="es-CO" sz="8800" b="1" dirty="0">
              <a:solidFill>
                <a:schemeClr val="accent3">
                  <a:lumMod val="50000"/>
                </a:schemeClr>
              </a:solidFill>
              <a:effectLst>
                <a:outerShdw blurRad="38100" dist="38100" dir="2700000" algn="tl">
                  <a:srgbClr val="000000">
                    <a:alpha val="43137"/>
                  </a:srgbClr>
                </a:outerShdw>
              </a:effectLst>
              <a:latin typeface="Bell MT" panose="02020503060305020303" pitchFamily="18" charset="0"/>
            </a:endParaRPr>
          </a:p>
        </p:txBody>
      </p:sp>
      <p:sp>
        <p:nvSpPr>
          <p:cNvPr id="3" name="Subtítulo 2"/>
          <p:cNvSpPr>
            <a:spLocks noGrp="1"/>
          </p:cNvSpPr>
          <p:nvPr>
            <p:ph type="subTitle" idx="1"/>
          </p:nvPr>
        </p:nvSpPr>
        <p:spPr>
          <a:xfrm>
            <a:off x="1612811" y="4480288"/>
            <a:ext cx="9144000" cy="1085872"/>
          </a:xfrm>
        </p:spPr>
        <p:txBody>
          <a:bodyPr>
            <a:normAutofit fontScale="77500" lnSpcReduction="20000"/>
          </a:bodyPr>
          <a:lstStyle/>
          <a:p>
            <a:r>
              <a:rPr lang="es-CO" sz="2800" b="1" dirty="0">
                <a:latin typeface="Bell MT" panose="02020503060305020303" pitchFamily="18" charset="0"/>
              </a:rPr>
              <a:t>Sergio Castelblanco</a:t>
            </a:r>
          </a:p>
          <a:p>
            <a:r>
              <a:rPr lang="es-CO" sz="2800" b="1" dirty="0">
                <a:latin typeface="Bell MT" panose="02020503060305020303" pitchFamily="18" charset="0"/>
              </a:rPr>
              <a:t>Jesús </a:t>
            </a:r>
            <a:r>
              <a:rPr lang="es-CO" sz="2800" b="1" dirty="0" smtClean="0">
                <a:latin typeface="Bell MT" panose="02020503060305020303" pitchFamily="18" charset="0"/>
              </a:rPr>
              <a:t>Solano</a:t>
            </a:r>
          </a:p>
          <a:p>
            <a:r>
              <a:rPr lang="es-CO" sz="2800" b="1" dirty="0" err="1" smtClean="0">
                <a:latin typeface="Bell MT" panose="02020503060305020303" pitchFamily="18" charset="0"/>
              </a:rPr>
              <a:t>August</a:t>
            </a:r>
            <a:r>
              <a:rPr lang="es-CO" sz="2800" b="1" dirty="0" smtClean="0">
                <a:latin typeface="Bell MT" panose="02020503060305020303" pitchFamily="18" charset="0"/>
              </a:rPr>
              <a:t> 2018</a:t>
            </a:r>
            <a:endParaRPr lang="es-CO" sz="2800" b="1" dirty="0">
              <a:latin typeface="Bell MT" panose="02020503060305020303" pitchFamily="18" charset="0"/>
            </a:endParaRPr>
          </a:p>
        </p:txBody>
      </p:sp>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mtClean="0">
                <a:solidFill>
                  <a:schemeClr val="tx1"/>
                </a:solidFill>
              </a:rPr>
              <a:t>1</a:t>
            </a:fld>
            <a:endParaRPr lang="es-CO" dirty="0">
              <a:solidFill>
                <a:schemeClr val="tx1"/>
              </a:solidFill>
            </a:endParaRPr>
          </a:p>
        </p:txBody>
      </p:sp>
      <p:sp>
        <p:nvSpPr>
          <p:cNvPr id="10" name="Flecha derecha 9"/>
          <p:cNvSpPr/>
          <p:nvPr/>
        </p:nvSpPr>
        <p:spPr>
          <a:xfrm>
            <a:off x="0" y="3167340"/>
            <a:ext cx="8610600" cy="814387"/>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013165" y="-569036"/>
            <a:ext cx="5178835" cy="5178835"/>
          </a:xfrm>
          <a:prstGeom prst="rect">
            <a:avLst/>
          </a:prstGeom>
          <a:noFill/>
          <a:ln>
            <a:noFill/>
          </a:ln>
        </p:spPr>
      </p:pic>
      <p:pic>
        <p:nvPicPr>
          <p:cNvPr id="12" name="Picture 10" descr="Resultado de imagen para universidad de los andes logo"/>
          <p:cNvPicPr>
            <a:picLocks noChangeAspect="1" noChangeArrowheads="1"/>
          </p:cNvPicPr>
          <p:nvPr/>
        </p:nvPicPr>
        <p:blipFill rotWithShape="1">
          <a:blip r:embed="rId4">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1904421" y="2329589"/>
            <a:ext cx="3542271" cy="646331"/>
          </a:xfrm>
          <a:prstGeom prst="rect">
            <a:avLst/>
          </a:prstGeom>
          <a:noFill/>
        </p:spPr>
        <p:txBody>
          <a:bodyPr wrap="square" rtlCol="0">
            <a:spAutoFit/>
          </a:bodyPr>
          <a:lstStyle/>
          <a:p>
            <a:r>
              <a:rPr lang="es-CO" sz="2000" b="1" dirty="0" err="1" smtClean="0"/>
              <a:t>Movie</a:t>
            </a:r>
            <a:r>
              <a:rPr lang="es-CO" sz="2000" b="1" dirty="0" smtClean="0"/>
              <a:t> </a:t>
            </a:r>
            <a:r>
              <a:rPr lang="es-CO" sz="2000" b="1" dirty="0" err="1" smtClean="0"/>
              <a:t>Genre</a:t>
            </a:r>
            <a:r>
              <a:rPr lang="es-CO" sz="2000" b="1" dirty="0" smtClean="0"/>
              <a:t> </a:t>
            </a:r>
            <a:r>
              <a:rPr lang="es-CO" sz="2000" b="1" dirty="0" err="1" smtClean="0"/>
              <a:t>Classification</a:t>
            </a:r>
            <a:endParaRPr lang="es-CO" sz="2000" b="1" dirty="0" smtClean="0"/>
          </a:p>
          <a:p>
            <a:pPr algn="ctr"/>
            <a:r>
              <a:rPr lang="es-CO" sz="1600" dirty="0" smtClean="0"/>
              <a:t>Deep </a:t>
            </a:r>
            <a:r>
              <a:rPr lang="es-CO" sz="1600" dirty="0" err="1" smtClean="0"/>
              <a:t>Learning</a:t>
            </a:r>
            <a:endParaRPr lang="es-CO" sz="1600" dirty="0"/>
          </a:p>
        </p:txBody>
      </p:sp>
    </p:spTree>
    <p:extLst>
      <p:ext uri="{BB962C8B-B14F-4D97-AF65-F5344CB8AC3E}">
        <p14:creationId xmlns:p14="http://schemas.microsoft.com/office/powerpoint/2010/main" val="169837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10</a:t>
            </a:fld>
            <a:endParaRPr lang="es-CO" sz="1400" b="1">
              <a:solidFill>
                <a:schemeClr val="bg1"/>
              </a:solidFill>
            </a:endParaRPr>
          </a:p>
        </p:txBody>
      </p:sp>
      <p:sp>
        <p:nvSpPr>
          <p:cNvPr id="10" name="Flecha derecha 9"/>
          <p:cNvSpPr/>
          <p:nvPr/>
        </p:nvSpPr>
        <p:spPr>
          <a:xfrm>
            <a:off x="0" y="-1089"/>
            <a:ext cx="11353800"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0" y="269259"/>
            <a:ext cx="10434034" cy="974487"/>
          </a:xfrm>
        </p:spPr>
        <p:txBody>
          <a:bodyPr>
            <a:normAutofit/>
          </a:bodyPr>
          <a:lstStyle/>
          <a:p>
            <a:r>
              <a:rPr lang="es-CO" sz="5400" b="1" dirty="0">
                <a:solidFill>
                  <a:schemeClr val="bg1"/>
                </a:solidFill>
                <a:effectLst>
                  <a:outerShdw blurRad="38100" dist="38100" dir="2700000" algn="tl">
                    <a:srgbClr val="000000">
                      <a:alpha val="43137"/>
                    </a:srgbClr>
                  </a:outerShdw>
                </a:effectLst>
                <a:latin typeface="Bell MT" panose="02020503060305020303" pitchFamily="18" charset="0"/>
              </a:rPr>
              <a:t>A</a:t>
            </a:r>
            <a:r>
              <a:rPr lang="es-CO" sz="5400" b="1" dirty="0" smtClean="0">
                <a:solidFill>
                  <a:schemeClr val="bg1"/>
                </a:solidFill>
                <a:effectLst>
                  <a:outerShdw blurRad="38100" dist="38100" dir="2700000" algn="tl">
                    <a:srgbClr val="000000">
                      <a:alpha val="43137"/>
                    </a:srgbClr>
                  </a:outerShdw>
                </a:effectLst>
                <a:latin typeface="Bell MT" panose="02020503060305020303" pitchFamily="18" charset="0"/>
              </a:rPr>
              <a:t>NN</a:t>
            </a:r>
            <a:r>
              <a:rPr lang="es-CO" sz="5400" b="1" dirty="0">
                <a:solidFill>
                  <a:schemeClr val="bg1"/>
                </a:solidFill>
                <a:effectLst>
                  <a:outerShdw blurRad="38100" dist="38100" dir="2700000" algn="tl">
                    <a:srgbClr val="000000">
                      <a:alpha val="43137"/>
                    </a:srgbClr>
                  </a:outerShdw>
                </a:effectLst>
                <a:latin typeface="Bell MT" panose="02020503060305020303" pitchFamily="18" charset="0"/>
              </a:rPr>
              <a:t>– Imágenes blanco y negro </a:t>
            </a:r>
          </a:p>
        </p:txBody>
      </p:sp>
      <p:sp>
        <p:nvSpPr>
          <p:cNvPr id="14" name="Abrir llave 13"/>
          <p:cNvSpPr/>
          <p:nvPr/>
        </p:nvSpPr>
        <p:spPr>
          <a:xfrm>
            <a:off x="7983389" y="1873657"/>
            <a:ext cx="471488" cy="4145496"/>
          </a:xfrm>
          <a:prstGeom prst="leftBrace">
            <a:avLst>
              <a:gd name="adj1" fmla="val 67857"/>
              <a:gd name="adj2" fmla="val 50368"/>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18" name="Picture 2" descr="Avengers: Infinity War art">
            <a:extLst>
              <a:ext uri="{FF2B5EF4-FFF2-40B4-BE49-F238E27FC236}">
                <a16:creationId xmlns="" xmlns:a16="http://schemas.microsoft.com/office/drawing/2014/main" id="{FFB4C043-1F6E-4B91-9B16-1B7097B4B4FD}"/>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09076" y="2140191"/>
            <a:ext cx="2483175" cy="331413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a 2"/>
          <p:cNvGraphicFramePr/>
          <p:nvPr>
            <p:extLst>
              <p:ext uri="{D42A27DB-BD31-4B8C-83A1-F6EECF244321}">
                <p14:modId xmlns:p14="http://schemas.microsoft.com/office/powerpoint/2010/main" val="1383084918"/>
              </p:ext>
            </p:extLst>
          </p:nvPr>
        </p:nvGraphicFramePr>
        <p:xfrm>
          <a:off x="2872272" y="1927501"/>
          <a:ext cx="5582605" cy="405396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CuadroTexto 4"/>
          <p:cNvSpPr txBox="1"/>
          <p:nvPr/>
        </p:nvSpPr>
        <p:spPr>
          <a:xfrm>
            <a:off x="3840603" y="1414048"/>
            <a:ext cx="4142786" cy="307777"/>
          </a:xfrm>
          <a:prstGeom prst="rect">
            <a:avLst/>
          </a:prstGeom>
          <a:noFill/>
          <a:ln>
            <a:solidFill>
              <a:schemeClr val="tx1"/>
            </a:solidFill>
          </a:ln>
        </p:spPr>
        <p:txBody>
          <a:bodyPr wrap="square" rtlCol="0">
            <a:spAutoFit/>
          </a:bodyPr>
          <a:lstStyle/>
          <a:p>
            <a:pPr algn="ctr"/>
            <a:r>
              <a:rPr lang="es-CO" sz="1400" b="1" i="1" dirty="0" smtClean="0"/>
              <a:t>Pre-procesamiento y Selección del modelo Final</a:t>
            </a:r>
            <a:endParaRPr lang="es-CO" sz="1400" b="1" i="1" dirty="0"/>
          </a:p>
        </p:txBody>
      </p:sp>
      <p:sp>
        <p:nvSpPr>
          <p:cNvPr id="11" name="CuadroTexto 10"/>
          <p:cNvSpPr txBox="1"/>
          <p:nvPr/>
        </p:nvSpPr>
        <p:spPr>
          <a:xfrm>
            <a:off x="56644" y="5880654"/>
            <a:ext cx="2290047" cy="276999"/>
          </a:xfrm>
          <a:prstGeom prst="rect">
            <a:avLst/>
          </a:prstGeom>
          <a:noFill/>
        </p:spPr>
        <p:txBody>
          <a:bodyPr wrap="square" rtlCol="0">
            <a:spAutoFit/>
          </a:bodyPr>
          <a:lstStyle/>
          <a:p>
            <a:r>
              <a:rPr lang="es-CO" sz="1200" dirty="0" smtClean="0"/>
              <a:t>*TF: Transfer </a:t>
            </a:r>
            <a:r>
              <a:rPr lang="es-CO" sz="1200" dirty="0" err="1" smtClean="0"/>
              <a:t>Learning</a:t>
            </a:r>
            <a:endParaRPr lang="es-CO" sz="1200" dirty="0"/>
          </a:p>
        </p:txBody>
      </p:sp>
      <p:sp>
        <p:nvSpPr>
          <p:cNvPr id="12" name="AutoShape 2" descr="data:image/png;base64,iVBORw0KGgoAAAANSUhEUgAAB9AAAARlCAYAAADh11wiAAAgAElEQVR4Xuzdd5SkWXnn+e/rwkd67zPLV3tT7aEb1wKEa4yAkYRQCySQ3RlJuzMac3bPkbRC2pFmRpojxJE0QmLwrvFtoWkDtK8uX5VZmVnpfXj3uj33RmSZ7kYC1EBX5hOQp6oiI96493Pfjn9+93muEYZhiDxEQAREQAREQARE4EUS+E8f+gx3f+tZfbUPf+hOrrl89EW6slxGBERABERABERABERABERABERABERABERABERABERABH68AoYE6D9eYLm6CIiACIiACGwXgSAI+IP/99Pc//CRs1OWAH27rL7MUwREQAREQAREQAREQAREQAREQAREQAREQAREQAS2hoAE6FtjHWUWIiACIiACIvBTF1Dh+b3fPkRISBCGWIYpFeg/9VWRAYiACIiACIiACIiACIiACIiACIiACIiACIiACIiACPwwAhKg/zBa8loREAEREAEREIHnCZxfea7C88VKntZIgphpS4Au94sIiIAIiIAIiIAIiIAIiIAIiIAIiIAIiIAIiIAIiMBFJSAB+kW1XDJYERABERABEXhpCbxQeF4JPHpjTRKgv7SWSkYjAiIgAiIgAiIgAiIgAiIgAiIgAiIgAiIgAiIgAiLwAwhIgP4DIMlLREAEREAEREAEni/w/cJz9UoJ0OWOEQEREAEREAEREAEREAEREAEREAEREAEREAEREAERuBgFJEC/GFdNxiwCIiACIiACP2WBfy48lwD9p7w48vEiIAIiIAIiIAIiIAIiIAIiIAIiIAIiIAIiIAIiIAI/soAE6D8ynbxRBERABERABLanwL8UnkuAvj3vC5m1CIiACIiACIiACIiACIiACIiACIiACIiACIiACGwFAQnQt8IqyhxEQAREQARE4Cck8IOE5xKg/4QWQz5GBERABERABERABERABERABERABERABERABERABETgRReQAP1FJ5ULioAIiIAIiMDWFPhBw3MJ0Lfm+susREAEREAEREAEREAEREAEREAEREAEREAEREAERGA7CEiAvh1WWeYoAiIgAiIgAv9KgR8mPJcA/V+JLW8XAREQAREQAREQAREQAREQAREQAREQAREQAREQARH4qQlIgP5To5cPFgEREAEREIGLQ+CHDc8lQL841lVGKQIiIAIiIAIiIAIiIAIiIAIiIAIiIAIiIAIiIAIi8HwBCdDlrhABERABERABEfi+Aj9KeC4ButxQIiACIiACIiACIiACIiACIiACIiACIiACIiACIiACF6uABOgX68rJuEVABERABETgxyzwo4bnEqD/mBdGLi8CIiACIiACIiACIiACIiACIiACIiACIiACIiACIvBjE5AA/cdGKxcWAREQAREQgYtX4F8TnkuAfvGuu4xcBERABERABERABERABERABERABERABERABERABLa7gATo2/0OkPmLgAiIgAiIwHME/rXhuQTockuJgAiIgAiIgAiIgAiIgAiIgAiIgAiIgAiIgAiIgAhcrAISoF+sKyfjFgEREAEREIEfg8CLEZ5LgP5jWBi5pAiIgAiIgAiIgAiIgAiIgAiIgAiIgAiIgAiIgAiIwE9EQAL0nwizfIgIiIAIiIAIvPQFXqzwXAL0l/5aywhFQAREQAREQAREQAREQAREQAREQAREQAREQAREQAReWEACdLkzREAEREAEREAEeDHDcwnQ5YYSAREQAREQAREQAREQAREQAREQAREQAREQAREQARG4WAUkQL9YV07GLQIiIAIiIAIvksCLHZ5LgP4iLYxcRgREQAREQAREQAREQAREQAREQAREQAREQAREQARE4CcuIAH6T5xcPlAEREAEREAEXjoCP47wXAL0l876ykhEQAREQAREQAREQAREQAREQAREQAREQAREQAREQAR+OAEJ0H84L3m1CIiACIiACGwZgR9XeC4B+pa5RWQiIiACIiACIiACIiACIiACIiACIiACIiACIiACIrDtBCRA33ZLLhMWAREQAREQAV70M8+fa9obayJm2nz4Q3dyzeWjQi4CIiACIiACIiACIiACIiACIiACIiACIiACIiACIiACF4WABOgXxTLJIEVABERABETgxRP4cVaeb45SAvQXb73kSiIgAiIgAiIgAiIgAiIgAiIgAiIgAiIgAiIgAiIgAj85AQnQf3LW8kkiIAIiIAIi8FMX+EmE52qSEqD/1JdaBiACIiACIiACIiACIiACIiACIiACIiACIiACIiACIvAjCEiA/iOgXaxv6ejZgWEYevhh6Ov2vZZtoJ5qPE0YBgQh+KFJCJiGiWkY2CbUahX1RsIgxDBCTAxCLAht1FUD9e/65QnV6wwI1f+MoP5b9bvG+/SLzPqL1XX0exrvNdQHY2GYFob+rUFAoK/pe77+N6b+EP2m0HAJTfXp512k/lGYoXrheQ/9IZsfpMZVf6j5XPAydSlLze/5j3OG9d+qcVl6jo1HaKrRNq67OTeNoT859ANMNXb9wfX3qWvq6+rxNsan5u2Xz76m/rv6I9zEqkNghCZWYBOGJr7SMkwM7Rvq8akRWYHyqH+eH7UJNj+mcU11P6if5z4cJ9YYk/qdGndIEHoEgX/BHPS41P3QeJWeV2Num46bH3n+v9W8g4aHbVlnb8YLXqvmYNbvSX39xlife111b6j7VVs1bPV9GIZ1j/PuT7XkRmiwPj/zvDnLEyKwVQV+UuG58pMAfaveRTIvERABERABERABERABERABERABERABERABERABEdjaAhKgb+31vWB2XX076uGjCrdV6GqEOjCth+dno0kdoKsctR6g1wNJFV6qEFy/V4Wd6jmVRhqGDm03H2EjiD4brqpf6CBTfZ6ONxuRuMq+6+G953r1cZ0XHddTfavx2nMB+uZnqmvpcaj/mzoZbgTo52ai0lI9sgtS8OcE6o2B6+md91BvqQfMz4/Q6599dsb1cBYfQ/1pmIQqqD0/qNdOWkAHtoHv6ddeOOP6WjQi58afIaalR3Le8xq0MazNzQB1B7WNQY1Fr58Oi9UGAPW7UAf29Z/6uKtnI/5zk97cGHChhFozFYrXw3i9K0GvZSPnPrtxQN9R1LdVXLjxYPN+0yNvfL7iqd8NajPEeWsZbm49OPuJejhqbOo+1J+ud2uEWCpQv2DTRX1TReDXg/36Bo76w7Ks+pqd95zeiBGGEqBfuODyry0s8JMMzxWjBOhb+GaSqYmACIiACIiACIiACIiACIiACIiACIiACIiACIjAFhaQAH0LL+5zp9bRO6QD3s0q4s3fb1Y/60C6EbDrIFgH5fUQXb2m5p0foKvnLVRgXg9eG5XLjYBVVQjXI+PzQtfAxAgboXgjDNXZ8nmh6maVth6IqqJuhKeqQrkemDc+rxGgq/fq6vTNIPU5kfdzq6zPVXerF55LzesbBM5/hJjPqUpv4FxQpX22AlpV1ut0WlmpazUq51WaXY/xCdTmAb154Vwl97nxnL994FxpuBeqzQUXbC3Q465vejg3ZuVsh369g4Cq6Na/bnQECFW4b1wQoGM5z7vz1aaHzUrws79UwbwVafzzXHV6fQ71WT1H7QWuW79v9JKetz4q1FYdDs6G2nozx3ntEBpX0rM/rwJdXylo3Isv8N+v7iagP0ip1C3PiTaq3VXQru5t02Rt7swLXEWeEoGtJfCTDs+VngToW+sektmIgAiIgAiIgAiIgAiIgAiIgAiIgAiIgAiIgAiIwHYRkAB9u6w00NE7UK+QDkM8z9M/9Qr0ekBeL4quh+GWWQ9h68XmKohtVFWr4LEeE9dLkM1G63H9bFBPw3WbcBVdNsrYG8ZGYKB+6iHz5vsg8M8P3+slwvUK+Ub42QjLdStyU4XH5+LQekX8uYj0bGdzXRltEDwvBN+sDn9OrKpD7/Mfqu5a2Zyf7tdLqFUL+/ocNpNZ5aPmrua7+aT606xT6IS4fv168XTjtSoAP6/AXT+vX7QZSr9QqL4ZMD+/kt7CI8TXAX19GHWneoW8uuy5MfzAt71eixfadLG5qPU2+vV131yX85uvN6rLNyeqX9PYmGHWK9vrezrq66juR101rwe+2XJd1+6ft+711567D853UrPf3KDQWIvG5WzbxrJsTFWdH6gOAyFYplSg/8A3g7zwYhX4aYTnykoC9Iv1jpFxi4AIiIAIiIAIiIAIiIAIiIAIiIAIiIAIiIAIiMD2FpAAfRutf9fAgK74dT2fSrlCuVTWZ0nXE0wVZqpAV6WNvj4vWlUzN8p060o6RN8Ea4Sbht14/2YorNpnqyS0UTmtgmP9nnNhsaqGPj981tXE+vpns9V6iKrD63ob9rOV0fXu8Y223/VW3oauhD+/jby62IUV8WdLkM+GvOfNQ/918/3n5qjCc+tcr/azd4rvb246aDylNiVYag71DQP6fHI9fBNTh8T1s7Y3H546O1zPrfGZZ3+3OWdl2XBUrzmLdTaxv3C86sJ6c4HicBuI6hqNz1TrGKpxqPPqG5sSwsb1zysJr5s/p4RfZ+Pnf27DdrODwHOqyjdPtD9bmd8I8L/ff2abFeeb3QV0//kXapuvHDc3BTRa91/Yjr3+CfXtHRdWxWvqIMByHOKJBFHH0RsafB2gw/rC7Db6FpCpbjeBn1Z4rpwlQN9ud5vMVwREQAREQAREQAREQAREQAREQAREQAREQAREQAS2hoAE6FtjHX+gWXQN9OmzzVUkXau55LI5bNNhcGgMT1WBB+D7HnYkgq9ah58NYBtnSwcBdjRG6Lr46gzqaJSg6oMdrVebBzUC1UbcBNUgPLRsfNfHCtVZ1VYjm/V0iO97LqZt6wC/3vJcn7BeD/Ab6asK8dWjfqZ2vYW7bvldf/KCMD9ohLyqujhABdQG+B6mber9AYHrYToWtVoVO+JAo+rdsBw836+3o/d8TEsFtZYOXA3dhr5R6dz4vPpJ3+fCcPV7nc8qL1sF1PVndBdx5aVapauW6q6HbTuo8NyyLdxalVgiRblYAVO1MletxX0ijoUf1CCsacdAfZYKlVU7e8MkUBsGlEejI4A+FzxQ41YnoNf/7ns1nJijK61d18VUtfSWQ+irwan5KUNPv7beSKBeka0Hr89vb1SEN6app65D+PraqHGotdFZN2CbFr5qHe95mI3W8HWGRtt2PTc9E72hQIfl9RsRJxLR96IyUmea+2pMDeF6uF5f7M0q+k3v82vcN28H/TudlqsqfLWHw8V2bLxKhcXFJWzbIpVKEbHseqW+aeCFIRuLEqD/QF8g8qKLTuCnGZ4rLAnQL7pbRgYsAiIgAiIgAiIgAiIgAiIgAiIgAiIgAiIgAiIgAiJQP1r4BUpshWZLClwYoHvkMnmi0STXXHMd8/PLVCtVHR7bKmh2K+dOjtZBeog6I9t2IjrT9FwVTjq60FwFs/VW5yGGZWA7Jp7r46tQ2zOwownCwCLwq2A3SsjDEHUGtu95KlWtt/DWCei50PVsgH/+ajRC7QsWyHR0pXwYehj6WgGhV8NQgbYJtl2/flCrEZiByqsJXLdeWW2r870NAtVaPgh0wGuYKtg/v4b6X7gdVOZsqXbtHnhe4xxvUEeiq6haOXluTfuosfh604AK0V1i8bR2V+GxCn9DwyMSUUF5Rb9HtSNXbcfr4XmApTYimGoDRE23h3ciUf184AXYdkRvNPDcKrZdr9yvujViyTSVsoeBg6Xmq4Pqemhdb72u5re5I6HRDr3RRl//RlWrb55NfnYDg3q9VW+1r9esft66qrp/3qNxfr3anKA/yvexo1G8mjJphPXKRG9eUJsl6o/6dTdfcu7vm8+d38r/3GeqDQYuhh3BUgsQ+rQ0N3P44NNYlkEqndQBunpeO5jIGehb8ttOJvXTDs/VCkiALvehCIiACIiACIiACIiACIiACIiACIiACIiACIiACIjAxSggAfrFuGo/4pi7BgZ1CK5O967VAh2gp1KtdHX1MjkxiePEdWGwjsIjTqPquFGFHQY4BLi+p6t41Wu8WoXQDTDV/3Rhc6irqFUVsWlFqKl0kghBYBOGNqZqDa9K0xvhtI7MVWWyqvjWJcWb4e25yuPNYL1eDF8PuZ/7CFRVta0qsENdBW3Y6qx1H1udzx6GuG5FV2OrH8tWY1SV0jaGqoZuVHgHqjrbcvBdD8MPsGMpfN/XP2dLrRtDaPQSb4y33oo9VG3Bla0KbVWsrKrfjZCIbeD5HjHH0oG4+r1X8zCsKJYVoVQoYVpRHMcmCKqEYQ0nAq0taWKpCNnMmp6TqvhX1fq1aq1ehd5o664rujGIxxPUKupMex9CD5VFRyIO8WSSoZERpqeXSDS1sbK0SqXq4RqN+StPNUd1Jn09Bq93BNAbCerrYKh28jpfVxXuAaHv6/wZtdFAPa1a2qvXq3umrDZemPo6Z1vPq80B/uZGCRWge+gBbla0W6Yeg16LxgaIei/8zfPT69dv3CTn7pPNjgX6htgsl1fvqzuEapBulZF9u5g8eRTTNkin4jgqyFf3napAJ2RDWrj/iN8o8raXqsBLITxXNhKgv1TvEBmXCIiACIiACIiACIiACIiACIiACIiACIiACIiACIjAPycgAfo2uj+6+ocaLcBVgO6TyxRpbeums72L8VOTNDW3Ua24RNNNVIxQh8cqhFQVyCqmjdkmtUqJm2+8jtbmFrLZddLxGHFVVe37ODGLWCKuz5p2A5idW+P4qRk2Nko6SHdVy+5kDM/ziMVi+j2qfbdqQ34uA91s265CTpWxNlq3m6qFuaoUf26AbhAYJrFEQlcVV0olbNPENgL9p2OoDLWiW8a3tjYzMtZLa3sTfX19pNPNVCpVqlWPhflFTp+eYnFhSVd1RyIxcuUqNS/QGwJ0C3EdMl/Yvn3z9olE1OYDtRkgwHcrGPg0pxJ0drZy1RX7aWlOa8fFxXnW1jJkNnL4vsHkxBkd5qtW6yEukQjs2j3Ca1/3atraU9x395fZWF+jXC7rMWxsZNjYyOpKeduy8Twfx4nQ19fP0uISnucSjVjEYjaRiM3wyAi//Cvv59Of/wr7L7uGI8dP8Z3HD5Kv2aq2Xc/JVKG1rsL3dUCuKsXVc6pDgFobJ2rqz1Znv6u1U90F6sXhBr4XUNWhfn0jhW5dr5z0T70Zu/6dZRL4yjI426pdfYZuB98Yg7of9PpudiM47/z0sxsoLjgf/QXWwvfx3Ep9IwEetfUVRvbuZOrkEUwrIKkCdFu1DFCbHVTVvyEV6NvoO3A7TPWlEp5LgL4d7jaZowiIgAiIgAiIgAiIgAiIgAiIgAiIgAiIgAiIgAhsTQEJ0Lfmur7grLr6h+shL/bZAN0wIlx66ZWcPHGadKqVatXFTiYpqCPNQx8z9HFMA8cMSMejHLj6CvbuHmXnyAjpdJKV+WmSUZNUKokdtVnZWOXM7BxmNEFLax/Tsyt8+9tPMDWziBuaOKkmfM9nZHRUB+izs7NnQ/GzAbUKVFVVOqoqux7W1ivILX1G+3MfZdUGXrVr91V1vU8yGsOvljF91fI8ZMfwMKOjQ1x2yX46e1uYmTvNocOHmJtdwDRs2trauf3215JMpJiYmOTQ4SOcPj1JtuzqMW8Gu5th77nW4efairuuj1ut6cLqWMRiZKSfq6+4hH17dvLMM4/x5OPfYefOUXbv3sW+3fuJx5IcPXqSE8cnuOfu+0g3JanVKgwOdfPq17ycciXLoUNPUimus762QqVS0VXmqm27Cv3VGNS4SiVV8Q2dnZ1kMhu6fXtLc0q3gdfnvTsO6eY2ym7IHW//eXzD4QtfuZeNSoxKVZ1DbuDoFvN1V9u2G7xq40Ljr0Z9A0G9P0B9bRwnqv/lqQ0GXqA3AKiW9BcG6Iau8lahfFdXF6VSibW1dRKJuH59NBbT1ytXyjQ3NenrFwuFs5sVzl/nFzpo4lyoft4rwxDbCKmU8oSBSymzwuBIPzOnjmDYIcl0VAfoamOIbtdvGKzOTm+jbwGZ6lYWeCmF58pZKtC38t0mcxMBERABERABERABERABERABERABERABERABERCBrSsgAfrWXdvnzayzb1hX/Kp24OrM78xqhkgszdjYbo4fOUlLe48OrX3TpmZGIXSJGC4xw2NsoIf3vefnsfHYWJslm12kVN5gY3WZ0AspFAoYto1p25RUwGtHqboGQ6N7GBvbzyc++TmIplgveZTKHu3tvVRdj9W1VWzbolwuYRomjhXR52irjurJdIpsLo8bBMTjcR32+mFIvbO4qiL2CMIADwszEsEMQ5qTSQZ6OilkNwhrZa65+gpuuuFaHU5PTp3m4OHD+vztVDKhW4+X8nndEjyTyWCZFpddcRmXXXE5c7NzPHDfw6xu5FjZyIMTxTMs/EB1H7cI3RqJiK1bxRuBCo5dEskYPb09XHvtlfT2dvDUE99j/NQxNjZWCL0KgV/T1dXqHHPXU3FxlPe/7zf44l1fplwtsmPHADffdBVdHc36HO9Pf+oTFEp5VpYXsSxHn4Xu2BEdpqtAWz3K5SLVWoVYNIppOnrDQUtLE7GYw+ryMqnmNK2t7Xg+3PHWt7N7/yUcPTnJ947MMDG9QrkKpXKA5xs6mEe1a1cbEXzVql03VacWeFi2Va9IN9UYbL1WqnuA57raTa2NqkzXbfF1lwAVzqsz5Q39vqamZl1Fn9nIk0gkVb9/sNTvDH0dfU49AVV1trvaEKGcLNX23yBQc908ov3sXb35RL1TgbopLNOmq6uTWDTC1OkT1IoZ3MwKwzsHmJ44gmn6pJuTurW+DvbV/0Kkhfs2+g7cylN9qYXnEqBv5btN5iYCIiACIiACIiACIiACIiACIiACIiACIiACIiACW1tAAvStvb4XzK6jdxjLMnE9FW6abKxsEEk0MTw4xqnjk7R29hP4Bp46qNxJUC1t0JIwuGb/KO980+sprS0zPzNBsbCIF2RINRmkEinmzqyTzeV0O2xV316uuRSLNVzfoK2jh9/4jX/H4NAIDz9xiOmVLKtrJfKFgLVMnrmFedY2VvQ55VagWoBb+FUDw7FwVTBtR0g2NbG0vIrlRDBsFeI2WoQHrq7C1sG2YWCH0JxOMtzbgxHUuHTvTm57+Y00tSRYW1vkwYcfZGpmnebmLhzHolIo4FXLWFaoQ/yVlSX2X7FPB+GxWJy+tmE+9YkvMLO8ynKujJNqJrQdwiAkYVvsGxtidW6KUnaDoaFOdu8e5fVveB1fuOtz3Hf/vQShSyxqUyuXCH1XV/NHbJtsfoOW1k58P8rrXncHjz35pH7vG9/0Si7ZN8yf/OH/TW59nXwux/LqOoVymURcVai7VCo1arWaHq+qWlfBcxC4Ogi27Qgry2v6jPr2jlZdXd3b20Mul9UbEJaWFrjyyis5cOPLWHUjjJ9Z54FvPkE2Dz4R3apetTa3VJeCIMAJ1bnyJq4K1RtBuArDbbPe2l1VkauW7hb1kFw1cVdButrUEASeDtANfRSAp4N3FYh7rjrGPtSV8b4ZEItHicWi1NwqtaraZBAQqDPZfdVUwNabKdR55aFRb92vKtzrj/qJ7erzwlD9qVrBWwwODRKLR5iePEk1t0pp5QxjOwaYPHVYB+hNzWl9LVOdd6/OQTdC1udnttG3gEx1Kwq8FMNz5SwV6FvxbpM5iYAIiIAIiIAIiIAIiIAIiIAIiIAIiIAIiIAIiMDWF5AAfeuv8dkZdvQO6KCzHqBbbKysE0m0MDy4g1PHTtOiA3ST0IzgGQYtKZuXHdjHG159E+tzkxx87Lu0NsWwTI9iaRnXz2OEBpYRJ5cvkM1mdeV4qeZSKLn0DwxjWBFWVnO8/OWvZOcVV/KFu++lo2uYWKyVaKIJO+LQP9BLtVJgYW6R+dklNlZyZLJ5NrI5fQZ5oVzFcGJUXB/LsXUwXH+oSvqAaDyBp6qePY+oYxI1YbCviw/+6p30dLVSrRWJxC0+//nPMTExr899V0Hs+vo6KvYNQ69eAW+b9A320d3fo+eSdprobOvnY5/+LAtrWXzTIjBtEvEYRuDR0RSnoynF5ft2sXffGE8/8xjPPPMM84tzOqRtbk2TjEaYOzPdOEc+0AH6jbfcwCtf9TNcccX1fO3r3+S733uMK67YQ6W8xsb6LLmNVQK3yviJU6ysZ3TFvGOrCnOLTCarw31VrR2Px0imEjiOaqXusbaWpZAvMjQ0SLoppVuz5/M5IhFHV61vBunv/oVfYu+1t/D0oSnuuf9xjh6dwYk3644AKgO3VBt0TGxsXdWtDpIvV0v1s8zVueG+Cp5VK/fGmfR+/XnVv16F2fXKbl+tDioJ3zy7XrV9V/eX6oLQ0dVBJSzp66oz3FUbeLUxgMAAzyD0DMzQJlQDUmtkuPWq9sZD15+rbgSm2kCgxmNSc11aWlt0rl7IrUElR3l5itGdw0yfVhXowfMCdDXstbkz2+hbQKa61QRequG5cpYAfavdbTIfERABERABERABERABERABERABERABERABERABEdgeAhKgb4911rPs6Os7L0A32VjOEkm0MTwwxqkTU7R1DhD4FqYVoVYrsnd3L7/3O+/l2NMPMn7kGUZ7u2lrSjE3P83a2gKxhIVb8zBU6B4aupo8Go/rINeKxvTZ28dPThKPN+szs+/8nd9ian2Fxx47jGWncAOD9Y11Km4V0/BpbmrlhgM38sqX3057WzePPvwY99z/AM8eO4kZiVMLTTyV0OsAXVUdhxDWq9FVgGzbBulYFPwKt95yI//n7/4OG2uLRGM2K+vL3H331zh2bILmdAfxaIxcNqvbeevzuwOPjXyWK66+mngqRiaX48yJaX7ujnfxyc9+joWVVXzDolpz9XnvqsX6q297GW98/Wv45n1384mPf1S3I0+k4mQ21rEjNlgwPDDAwuwMlWKepKq0rlT5yw//JaOjO3jXu95LZ9cAoyMjHDhwOQeffZTF+dM69D/41FMUc0Xml5dJJJv0+SXb4jsAACAASURBVOe2FWF2dk5Xk0ejUaLRCPF4FMMMdfisziPPbORIJlWL9ICWlhY8z9VdB1TYrKru1VybW9sZ3HUJl13+Mv7qbz5BLUyxkakSS6Xqtup88MDEDC0M0ySWjFAqF3W1v9qA4buebtOu/q4eRtAoC7dMCC1C48IAXY1VjU9VoRPaeuz9g31kahtsZNaIRCIEfohXDeqhuafOs7cIXBWOq8AdAqusg/l6CXqIGapKdjWG+lnwtmXqTQJWpN4hwDI8LL9EceE0Y7uHX7ACXVXKq07yEqBvoy/BLTbVl3J4LgH6FrvZZDoiIAIiIAIiIAIiIAIiIAIiIAIiIAIiIAIiIAIisI0EJEDfRovd0dddD9BVCI3NxnIGJ97GyOBOTp04Q2fPEGHo6Jrf1rTDv/2dX6KSn+ah+z9PUzQkbhokYwndPDuby6JSzIjjsDq/RCweJ5vPoeqON7J5OrvVGechpapHsVAj1dTK/uuuZu+Bq3nk0afIZGt4oUnFc1nfWKVUKuhg2jHjlHJVolacHaO76RkY5NCRUzx56ChWNImHSYilK5Prlej6lGws08D3aiSjFnHH4Jd+4V3s2jnM4EAPQVijWC7wxJNP8MB9D+rK6qamJlzX0+GrymXLbpVCpcwrb38NHiFTU9NUs0WK2SLt7Z08+sgjtHd00N3Tw5VXXsbIyCCTp09w8OCTrK0u41iwkV0jl8/T2t6K5/tEHNW23KScL1Atl3EsC69WI9WaJp8vUSrW+PlfeC8R2+TaA5fyyENfZ3FhEpW9FzI5pqdmMGwHw7KJxZKsrW0wN7ugg3IVnLe0NOsW7p7v6Vbkqr17GBgkkwkSyTixWEy3T19eXtFh86WX7tOV9r19/dx48yvp6B7jz/7i71hcc6n6UULLIVQV5qqaXzUpUC3cVUW56eKHnv4vRZ+DrsTVa8JQr4GtUmjADfx6SK7XJSDEb1SH65fqc9zV2fW+H2JGLVyzRhD6dHW2E3geXsUldFWAr0J6k1o10EG6uiEDy9efoUP0zUeo1j3UmwTUuefValn/xlRmuJhukfzsKYbGBpidPv6CFejSwn0bfQFusam+1MNzxS0V6FvsppPpiIAIiIAIiIAIiIAIiIAIiIAIiIAIiIAIiIAIiMA2EZAAfZsstJpmR38Hlung+qoVttMI0NvrAfrJWXr6xnSFsAqgX/uqa7nump2cOvoQhY0p1hdOY3oee3ft12FuW1sHQyPDuvJ3evw0kWhUS6oq9KoKxXN5VlazLK1lqNVC/bmkY7zjV+7kySePMnF6ASeWouRWdRA/PX2a1pYWYtEmsusFHMOmq62LnXv24eLwpa/fS8VX4b+p4nICQ5+8XW8d7rs6hK4Uc6QSEXo6W/j93/stnnnqcd70ptfpFu2qIvypp5/mrs/fxcaqOge9RYe/ruvjRCK4QchGPsfb3/1u1jYyLC4tsXB6EtMLuPaqqzhx+AhDA7287a138O0Hv8m9D9xDqjnJwtIifuhSrRQplwvs3LOHpeVliqWSrlZvb2vTFduqcDqzvk7EjlALPULD5n/8t//J4uICqUSU+flTnDj2BKmkycSpEziWQ7FQIRKLkckX8FyfyclZXYW+2RJdnR1erpR0SN/d3YmBo9dA/T6VTrC6uqrbvKvW7WqzwO7dO/SGAdUyvaOjl9e/8Z0cPjbHZ77wAIHdxEahos+YV90EVHBuoD5Ldfv3dKW2qmLXwXlQD87VWeXqz3gkqp8v16q6bbx60+YY9fnlutW6um695br6Kavzzh0TP6jR0daCXy3V19FSzeNNAtegUnF1BTqGOi9dhfQGoaHWv/5Q11Pn1+uNE/E4bq2MurVVgB76VV2BnpsbZ3isn5nJY88P0NWZ70bIxsLsNvoWkKluBYGLITxXzhKgb4W7TeYgAiIgAiIgAiIgAiIgAiIgAiIgAiIgAiIgAiIgAttPQAL0bbTmnQNdulW2YdrU3JB8poQTbWHn2H6OHTpFd/8uHDvGtVfs5a2vvY7s+mnmZ57l0FPfpKM5xrWXX8lVl1/LyMgu4skUhXIJr1IlqNXIF/J4gcfa+jr5Uoml1TWWVzY4evwUng/ZbAGSSX7mre+gUA554qljhKajTsgmMD0KxRwL8wsM9A7j2Aly62skVEBc8/k//t2/57/+j7/m9MwSoRnDsGIEmHhePchV55jHIzaBVyFihVxz1SX88nvfzcGnH+Pmm2/Asg3iqQTzC4t89a4vcc837iGVTBEEIbYdxYlEiSVSZEtF3vTWO5iendOV1jMnj+MXC/zRf/nPrM7OEFTKfPrjH6dSKVKslCh4FXKVEpF4lIhtYDsWiysrGKZFLfBJpptoa+2gpaWN5cVlZs7M0NraSq5c4doDN3DzDTczPXWaS/ft4PTpg9Rqq6wuz2IZBksLy5SKFTp7epicntZzLZeqlIpVUqk0uVxet3CvVEu0traQSCTwPXQbcxViqzkXi0X9mlqtqoPzkZFhVKCtWrvbdoTLL7+RvpHL+ewXv8WRk7MEKtz3A1RGrk5A92roFu6G5RJPqGp2n3K5rDcDqPPPlb0KsTdbuBuqvXvgqTfVz0jXYbmF56lKdB/btvXnq6p4teGiUvOJRm0Mr0TM9hnp76S/r4tY1NLXX13bYGVljdX1EvmSAVYEVzUMMC1MJ6LPvVfX1R0IdDV8vT49CFXJek0H6PmFCcZ2DHH65LPYEYNUKoHlmHhqjqY6rz2QAH0bfQduhaleLOG5BOhb4W6TOYiACIiACIiACIiACIiACIiACIiACIiACIiACIjA9hSQAH0brXtnf2+9pbYKeBsBejzRzkDfKKeOTdI/sptiweX6q3bzex94G9MTT7Ewd5Tjz36HfbtGedsb72BoaAeloktoGpSrZfKZLBFD/b2izzMvV6u4qm346jqFcpUlFYCubTA5NYNrRdl71fVcfeBlfOmr9xEYEXwDVHF6uVJkenqKjvY+UokWyoUMUKVUDXj3L97JUwePce8Dj+KHqs14RDUT162+VVgc+h5RW52bXaWjPcVrX/Ny1lfn6ehs4jW3v0ofl55ubmZ+YUGH51/83OfrleuBQa3mEo3G2L13P5lCgWtuuJ5csUilUubk048TD1xefuAAacOguLLE2sI8S0sLhKp1uuPgRW1KtRq1ahHHMii7LoFl6db10VQa24kwMDRGsVDSLdhdz8ew47zv/b/Gw9/+NomoxW//xp187J/+Gt9dZ2F+imqlSjyWpJAvsbqxih2JsrGRwbZihKrtfaVKMpHS4bWqQFeNzVUoHosmmJycpLm5Gc93G9XnRVpaklSrVTo7O+rnh5smIyOjuEGMq659FYeOL/DoY0dwTVtXkZfKFRwjhm1FsW2HWNxix64dnDlzhvX1dSzD1Gepq5BbPdR55OoR6KPpVX24CtYb59SrlvthSCSiquNVu/WaDq11CB8YGIHLcF8zN1y9j1tuvIKudrWxoYJphrolfLlS4/CxKR5/aorDJybJ5CsYToJAVao79VDf8zxMX7WPV9m9pUrmz1ag5+cnGNv5fQJ0SwX9oZyBvo2+Ay/2qV5M4bkE6Bf73SbjFwEREAEREAEREAEREAEREAEREAEREAEREAEREIHtKyAB+jZa+87+gcaZ1BY1zyefKRKLt9LfO8LE+AyDw7vwXIM33n4jt1zZxcLsMU4de4rejiZe96pXMjo0RjrVRi5fJDBCCpU8brmMOp7aDwJy+awOUTO5LOu5nA7Oc4UK2VyB8Ykp1osVYs2d/NZv/1/80ye+QDUwMR0bD5dMbp2FhQWSiWbwHWxbnaHt6lbn5WrI+z/w2/zV3/w9a+tFDDOKZUZ0W3gV5qoDtm0D3GqRkaEubrv1er721c9x/Q3X8M53vUOPKZVuZnZujgceeIDvPfo9atUq+VyBwAsIg5Adu/bQ0t5OR0+3Pr07n89x6unvEKkU6Ewm2NPVQ3llieWZM6STKWItzcxlMqyUy5SDgLbmOL5fxXAiGJEImWKFkh9ix+LYToJsvqTbqCdSzVxx7c3s3bufr3/pS/R0NvOOt/4Mhw8+xOzMceZmx4lEYrqavFiukUzHyBfzquyaajXQoXoQGKSSab15YGV1WQfUTU1p3dI+l8uRSqWouZV6Vboagz6WvF59rf5sbWtjaGSUaLyD2159B3/3j3fxyHcO0r9jF+uZDJVaDUe1b8fCrfkYVkhvX49uCa8q3JW5r0Jr3VZdbWWoB+mqA0GgegqYFoaqQkdVnKtKb1NX9LuqXT8hTsRUi0VL1GRsqJvbb7uRPWNd5NZnmTj+jD6/PBqL0tzayq49eylWTbKVGPd881EefuxpakGEXDkgMCP6/lAV71Z9SwWh7jmvNkdUMb0S+flxRncMMXnq0AtWoKskf31+Zht9C8hUL1aBiy08lwD9Yr3TZNwiIAIiIAIiIAIiIAIiIAIiIAIiIAIiIAIiIAIiIAISoG+je6Czb6hRgW7WK9CzeSKxJgYHx5g4cYbOnkFamtt5/y++hSZzjunxw8yfOcVrXvFyDlxxDS2pdqKxJKZl4Rkua5kljCCgmivpM79VSBqYAeuZDTL5PLPzS+SKZQzDZm5+kScPHcFJtvLeO3+du+97mEyhQkIFv47B5PQElWqFaDSFWwmxHQPD8imWavihzdvf+R6+99hBjh47rc/EdlR1tGUTqoLnAFy3hmMF7N8zxPXXX8m3v303ff1dvO/9d2Latq4EX15b51vf+rauBm9Op1leWqVSLLG8tEQuW+Blt92qW4CjzlMvFXnywa8RrxXoiESJFAr0qbbvhQJdnV2YiSQTy6vM5gsQj2IHVbp72ogkkxwZnyCMxGjvH2R8egYfh1ypyvDwKG9689tY3Chz+NAxVubn2DXazx/8/gf4+lc/weTpg6yvqvbxNm4NZheWicTAsE2SiSbyuRKZTI5KxaMp3aKrwGu1GslkkqXlRV2Vrqqx1fMq0+7t7aatrVW3TVfBeS6Xob29HS/w6eob4NZXvgHDbudvP/p5VrMuJdfDD1SVuEfEsEmnWnGsCEurS3h+PTBX11FnoKvqcxXcq4c6t1yFezWvhhe4mJaNZTmYKtzW1ejqdarFunq1arPuETWr3H7dXt76plfTkXJ49Ftf4+ATD+GWsvT39ei29wEG+y69nFRbD2WSJFq6+MuPfJQj4wsQaaJQVYF5BMOM6Cp4X1X/ByFONELoV+oB+tw4IzsHmTp1WFq4b6Pvuq021YsxPJcAfavdhTIfERABERABERABERABERABERABERABERABERABEdg+AhKgb5+1prNv5LwA3SefLRCNNTHQP8LEKRWgDzAyPMYH77yD3Nz3WJ6dxC3lee2rX82esT0kIs04TpSFlQUKlRzFWpZaqUQtryqLobO7g9X1NZbXVqjWPFY3NtjIFWhWYWhg8MDDj1J0fd7xzvfw9METTM0t09rRQa6UY35pls7OTl1lnVkv0Nvfy8raEpYdo+LB2I797Bjbz5e/cje1WoDq/W5bqgrdwrIi5PN50qkI/b0t3Hrb9Xzus//Ent1j/NoH3o8Tjan4Vp+3/tDDj1Iu1xgcGGBjdZ21lRVWlpeZGJ/gjjvuYHltlZrnUsjlOPXUQ4TrS/SlUrT4Lt1OhHiANkh2dJMJQk4sLpL3fOK2Syxm0dHXS67ms1aqcOrMHFUsmjt6eOe/eQ9NLS1857tPMj61iucGbKzO092W5M/+5D/ykb/+U9zaOuXiOh3tnayuZllcXsULivr8dlWZv76eoVyqUSxWMQx13niAYzs62F5ZXaKnu49KuUwqnSab26C7uwvbtvTZ4yoUV+3TVXv3WDxOYDm8932/xZETC3zhyw+ynvf0+edYJtVyhUqholu4W4alK/j9wNfV5LqiXNWmWyaB7+lAPWZH9FgqtbLqno5pOVimCs8tfZ66+rvn17BUW3ZVed6a5oard/CeNx4gRkVXnT/27XvJLM9SK5aJ2BaJZArTitHe2UuspY32gVFe8do3ML9W5JuPHuTkzDqPHzxJxVN92yMYoUHoqwGC5VgEngrQi/UAfccgU+PPDdBDTEtV0EsF+jb6Crwop3qxhucSoF+Ut5sMWgREQAREQAREQAREQAREQAREQAREQAREQAREQAREQJWHhptlpMKx5QU6+0YJAlVJbFCulCnmqlhWmrGxvYyPn6G3t48dO0b5nV97J6ee/Ar4FZYX5nj7W+5gz67dhB586Stf5dkjh1lYXtRhqUXA3h07uPrqq/DDgO89/jgzM7OoLNawHaKxGHv27KOpqYXP3vUVQjvO1dffxMnpOabmlmjr6GZuZpZYPMbg8DC5YoljJ8cZHhvC9z1isQRuNcAPLX7xF36Fj/7D/2ZxaYNaVQW1UWKxJJZhU62WcWLQ3dvEq151Ax/7x49w6a4d/OYHPqhO6cayo3ghnDh2BEIfKxYjmy/qkHppYZFyscyBAwcolUtkCjlOnjzB9DNP0huJ0BWL0GFDbzyG47k6Ra5gkvEClstVcrUqPU0mYyN9lAOLg+NnWKtA9+hebr39DUQSLRw8dJQjR4/iuyERHGrVLMl0jUsvG+RnX/8KPvq//g6v5tLe3Eprc4KTpw5TLGd0GF5zfdJNzczPr5AvlIhGE5h2hGK5ojcqqE0E5XKFrja1AaFCEPhEow5dXe2q87tutx6JRXGcCJlMho7OHso1j8uuuJ7OnjE+9dlvsLJRoVB08XUj9Hr79ba2dhaWFoilI5RKFbWgRJy4PqOdwCXiGNhGiF/zCLz62eo1I8BwLEwVvIcmoW/gqIDdrRKPBHS2Rnj5y67mjtffRHX+ME999xEqpQLzZ85w4ugxoqqaXQfz+rR2kskUTe3tNLV3csstL+fSS69itVDjmVPzfPhTXyHjRagZCULfJm4nCEKfMHAJ3BKGW6K0MMXo7iEmTx7BjkAqFcNyTLwwONuCXlq4b/mvvot2ghdzeC4B+kV728nARUAEREAEREAEREAEREAEREAEREAEREAEREAERGDbC0iAvo1ugc7eUYLQxbKhWCxSyrnYdjOjI/s5dfI0AwP9DA718R/+7S+xceZJxo8fplYu8d73voeujnYOHjzI3PwCd99zD0srG5iOQzoR48A1l/Kzr389DzzwTZ586ikWl1fo7enHiUZVt2927txNZ2cHX/zSN6gR4YbbXsnxMzMcm5jCtuOsLawy0DdEU2srlcDj5PQkiWSceCJKc7qZYq5IGJi85c1vZ2pynrvveZCQKD4R3c48YkRIJeOUvCzDu3q4+uo9PPzA13DzGf77n/05tXKV7v5hHRovzU1z+SV7aent5PjUHDPzC8zNzDE7NctAXz8rK8ssra9w+NgR5o8codOyaHUsOqMWHbEIlufi2DZTswvUnKg6XF2fm94W9VicPUMxtFkvB/zuf/kTiDXz1Xu/xcz8EpmNLKlEgoHeXtoTalNBN33DUa46MMKp8WN86pNfYnZ6ldZ0O01ph3xhlp07u3WHgImJaZxIVJ89v7aRw3JiGFaEtfUcmWye0DCpVV2ipqNKxbEdk57+bpqa00QiNummJs7MzRONxMjnC0Qicb354NZbX83w6B7++iP/yPJKgUIpADNGurmdlZVVTCdKe0cb6Y404xNn8DyLttZuSuUCxfw6Jh5mWCOoeeCZuvLctUMM29Jt8w3U+fQmfs0lFTUZ6mnilS+7jBsO7Ca/MsFDX/oklmHQ1tLKyRPj+rz11uZm3ZZehejVSplsLo/rezixKLdcdx3XXn0N0WQrXTsv4yN33cdn73+cbMVm1/5rWJhZpry2hpNw8GtlnLBGYWGK4dEBpsePYKvlOhug+40A3ZAz0LfRd+DFNNWLPTyXAP1iuttkrCIgAiIgAiIgAiIgAiIgAiIgAiIgAiIgAiIgAiIgAucLSIC+je6HFwrQo9E2hgb3MDE+yc6dO+nt6+L9v/izLI9/h5WFWbxamd///d/TZ4IfPnyYQ4cOE43HGZ+YIt3SSjoZ56rL93P99dfxjbvv4d5779UtwxcWl0mlUlr3siuvYHR0jK987X7Wiy4/86Y7uOfhRxifnsV2Ehge9HYPYEccSp7L3MoSru/S3NyE6h9uhqY+U9sxY9z5Kx/gQ3/631nfKGFHUrheSNpK0JqIs1ZcpXeohWuu28cD93yZlGPyoT/6Izo7Oql4IV39/Tz2yCPsv2QfAzsGePiJQ2RyBZbnlzkzMU1naxvr66tky3kOHT3E8ScfpjPh0BaL0uxEaLIcwppq714EM0K8pQPfiVD1fXJrSzQ1NxNNNXH7G97M4kaepw8fplgs0NPZwSX7drNvzw52DQ/S3pYimQ4IzCyF6ipz8/P840c/w9J8gVSihXTKIt0ccvNNlzM1OcvS0iqReJJYPIXrhlRqAYVSlTNn5llbz1IoVahUqkRVRX7EwTAhEncYGxtjdGyEnt4+7vryV/W56YVCQR3yTj5X5D2/9MvcfvvrefrgYSan5zk9OcfJ8SmWV7JkM0VK5SqxRDNEUmRyFfzA0S31VSv4kBphWMb3qliqbTqObpMfmIE+s90wTSzDVC0usEKPjnSUt7/xNm69YT/PPHEfjz74dZqskHQiRbFQoKerhxtvvJne7i5839ddAiqVErOzZ5hdmNddCWYnp7n91a/BMyJcdtOrSI3s46/+913c88DjDO+5irWVHLFonKhjsrI4j1vMUFqcZmh0kDMTLxSgW7oF/drcmW30LSBTvRgEtkJ4LgH6xXCnyRhFQAREQAREQAREQAREQAREQAREQAREQAREQAREQAReSEAC9G10X7xQgO44rYwM7WF8fIp9+/bS3tHMe995O5HKDCeOHGR5aYE/+eM/xrFg+sw0I6M7WVpZoVJ1GR4dI6dagre14BoGd3/py6yurrBrz25yuQxnZmc4ceIEPT3dDI+Ncve9D7OSrfGe93+Av/jwR1jayBFPNNHR1I6JTbqlhfVCjny1zOLSEp0dHbQ2tVLIFTANE9eFt7z5HTz4yPd0y3nTSVDIV2lzUiQNC8+uEUkFvPvn38KH/+d/5ar9u/iL/+/PyBUKrGxsMLxzFyuLy7S2ttHW38Wjjz9DoVhh/MQ4TgCh6+v5VL0qD3/vYU4ceYjmlIkdmNi+SVMsiRmYNDe1EYYmmXyJmhdQKJfpHRzl1le8iutuuJ77v3m/digU13nlrddz641XMzrQQWs6SilfP9e87GVJNFmcnp5gaTnDPfd+j0rRwrbimGaVkbF29uztp1Qo0dHRzfziSr2leaKFpZUMi4uruiq8WvVY28jqynLVYl892jva6enroa2tlZ6eXnbt2cvf/v0/YBq2Pke9t3eAqO0Qi8VIp1NccdXlXHX1tSSSafLZIoePTPD0M0c4enScM7Nr5CsR3CCOaj6vKtQxQwLDpeaV8L0KtqnOPI8Q+CGGFej26/qh2qSHPlGq3HTtHt71ptt47Ft34VdXKWZXKOUK+uzy/t4+3va2t9HT3YtjW1SqRR3Mq1b5mew6i8tLTEyf4f5v3EtzuoORsV3EuwcwOvrwUz18/K4HmJnNUKuZNDV10NLawpLa/FHMUF46w/DY4PepQJcAfRt9/V00U90q4bkC7401ETNtPvyhO7nm8tGLZg1koCIgAiIgAiIgAiIgAiIgAiIgAiIgAiIgAiIgAiIgAttbQAL0bbT+37+F+z5OnZxg585dpNJxfvU9b2CoucpXv/hZYpEIf/iH/w9erUI8HqdmmIQ1X7cNzxSKtDU16wrkIAx45NFHOHLkMDt37aSpOcVGZkMHyV7g6ar0Bx58nHhzL6/62Tfyl3/39yytZ3E9g5H+YbLrebp6esiUC0TTKWbn5jACaG1uIfRDapUaxUKF6667mXiylXvv/xZuYOPYUVJGHMsPCG0Pzyjw3vf+HJ/5+N/x67/8Ht5xxxvJZ/NEYjE8DDwD1rI5ugYHePb4cWbOzPH040+xo2+IUiZLKZ/DDT0e/u5DTM4cwjBrBB60t3bS1tKBW/EoquC8WsVzPfZfcgk33nQzHf07OXz8JJOT47S3pnnZLQe45opd9HenSDpVSrkFYirgN30CSuRL6+SKedYyeQ4fmyGTDclmQ1aW12lpjbPvkkGGRzqJORau51EqVanWAnK5MvlilZXVLIsLq1hmjIXlFSqlKmsbGWLRmD7jvrWjjbGxHQwNj7B7914+/dkvMje3SKVcY2RojN7ODor5LNNnxmlqjtHT08GePXvYuXMf3d1DtLX1Mb+wzpNPHePxg2d46uA40zMrYCXAtnH9Gh4uYRhiG1FMHILQwHD8+p9BiBH62FRpirj89vvfTrNT4oGvfZKUXWP2zCRe1aevp5+3vOUt3HjjTRCoc8mhWilSKhVQrQk8t8J6LsOxE6f55gMP4nsh3b1DFAKbPdfdyNClB/joZ77BQ989SizeSb7kYapz1L2abuFeXJxmYKiP2cljL9jCPQxhY2F2G30LyFRfygJbKTyXAP2lfKfJ2ERABERABERABERABERABERABERABERABERABERABP45AQnQt9H9sRmgm1ZIqVQ6ewb6zh2XMX5qkt27VYAe44O//BYO7Gzi0x//R0rFPH/6539KbnUNx3EolytYTkS3De8ZHGF9cYmopSqb13nkO4/oIN2yDEbGhimVirqFeSaf0eH7408ep7VnjGhzC5/7+t0srefIFypcsvsS1lY2dAv0cuDR2d/L8aPHqVaqDPT24bmuDsET8SS9fcPccsttfOVr97Gayel25LWSR9yOElg1mlsjvOOtr2Ph9DFece3VfOf++/n3v/t7ROMxnHicjWqRY5PjjOzZw8TsDLPTc0ydHIeSi+2HBH6NQinHAw99i6nFKaoqiI1EGRwaVceLMzFxmnQyQX9fNx/81ffT3dnGM888w/xamWiyie6uNt52xxtojhvYRgm/ukbULhOzqpSKy7jVPGZQplwpKmROKQAAIABJREFUMLewzPjUIp3du3j8qQmCMMnE6dPs3beTsZ3dDI10kVlf1LbNzS20NHdw6IgK/RfxfJNMrgyhzeTpM5imavveiu3YuK5LV28P/f39JJIpLr3kKg4ePsLRIycxsHTFeFMsTjazzPLiNKZVJRYzGR4axInECPwIl1x+gGuuuon+4V3kXYu7732UL37xPg4eniBfdfFUxb4BphnBDCMQRggNm2pYJcRWp59jGeqk+jLXXTXCH//nX+ern/objj/zEMeffpqWpEM61cyb3vRmbrr+RtLpJkwzxHNrhIFLpZzHD2p4ngrQs0xMz3LsyCmOHjtJd/8I86sZrrzpZq5/1ev41mPH+fhn76NKmloQxbIjOkA33BKFudMMjAwwN3UcKxKSSsWxHAM/9FG97tUGgMzi3Db6FpCpvlQFtlp4LgH6S/VOk3GJgAiIgAiIgAiIgAiIgAiIgAiIgAiIgAiIgAiIgAj8SwISoP9LQlvo9x29IziOQc2t6OBwY6VAJNLK8NBeJsanuPTSSxgZHeA3f+UODj74GW69+XoefeQhfu7tbyUMAh2IO5EIGBbJphY8L+TJxx7ni5/7Iq1tLczNzeF68IY3voae3m5K5RLZXIaaCkXDgMmZNTwrzdU33cL93/kuD333CSpVj46mDpLxNOvZLD1DA6zls7jVGrPTZxgaGCAeiVIoFMlmcqjjsf/DH/wX7GiC1fUs5ZpHJlvimWcPsbg0Szwe8pvvew/jB5/gZZddxurkFCO9PQz09hOYBnmjSi6o0Dk4yOTMLOVShdnT00wePk5rPE46naBQKvCdx7/LzOI6hZqHaVuYtoHlmLzs5Tdzy83XMzoySOBX6GhpolmdfZ5sJhJL0NqUInBVcF7Ac3OYYYkwKBAERSrVDKFXIbcyQ3Yjw/TMEol0F+mWQf7hY19gdHQ/TizKjl3D+EGZvoF2/T4Viq+srJJOt/DIQ98jHm9mZWWDTCaPbcdZXVlnz979bGTzTE5P4fkeXT3dRCJRhofHGBndgR+aPPP0IdZWN0jGkwx0d7MwP8XUxFEc2yOdipGIO7R3doERJxJtZnTHfvZddiW9I0O0dw4yPrnEI48+y70PPKwr4NU596qFvu9aWCTBcihbgQ7Q/RpEHXUyepH3vOvVvOn2K/nMR/8bRx5/iNLqKpft2cXLbrqRHSM76O/r15sz4rGobvteLhfwvDK1Wol8IUu1VmVxPcOzh0/yzDNHyRVrjO7exdjevQzs2kffjiv587/5DM+eXCFbBj80cCyDoJKnvDLL4FAv82dOgVGlrb0FP/R0+I+hu8RLBfoW+o67WKeyFcNzCdAv1rtRxi0CIiACIiACIiACIiACIiACIiACIiACIiACIiACIiAB+ja6B14oQLesJnbtvIzJ0zPs2bObW2+7hTfffg2ZyccYHezh3nu+ztvfegfFfJ5YNErFc4lGY7R1dutzwE8eP8lTjz/B5OnTzM/PU/Oq3HzzzYztGtOV0BuZNSrVqv778kaFhfUS/+bO9/O3H/8EmWKFI0dP0Z5uo693kPVMhmg6CRGbWqWCVyqzurLCQH8/XrXG6dOnaWvrZGBklAPXq1buTSQSaVzD0mHqP33sfzF1+gRvvv0VHPrOQ/ynD/46lw2PMjsxwVfv+jLZYp5bXv9KLr/lemItzUyemaFYLPLVL3yJlBXhzMmTWEZAW0cbi6srPPDtJylVfRLJOPGkzeVX7OEP/uPv68ronp5OYlFbV/Kr9vSFQo7hgUG8Sgk8l1Jug7bOFrxylo2NZWaXzuCHFSqVIuWVBb2h4MTENAPDe7CcNB/75Be45PIrGR4epLk5pTc5jE+eJN0SJx6PUa65pBJppk7P6DA8ly0yPT2L54Y0NbWwe/ceDj57RFdVq5b5ff39LC0t0dLayp69+xjdsUdXqh985hCR/5+9+46y66zv/f/ee599ep9eNEWjNuqy1WXZkpuMMS7YYDAudLBjmsEECLmBhFAuyYWQACEmhhAwNmBwwbgXWZZt9TIajab3enpvu/zW2ebm3vwu949cmoUeraW1Zs2ac87zvPZz9j+f/f1+bSrlYo4lnW0cPLAPs1LE43LQ0FjLotZ26ls6WLN+M/VNbaAqFIwcpqnS1r4KWfJZM9inZ+YZG5vkqcefYn46Se/JQXzBGuJGGQMXellGr1RoqnPy5x+/FY8S4wf/8lVmh/qx6zZueet1rOvusmaxNze14PcHkEyTXC6DXm0PXylbDxFoWpl8scB0NEZv3wijkxFOnOzD7qyG/UHWbd7O5dfezCPPneLHD+8nWZIwAadDpZJNkJ4do73awn28XwTo59C97mza6p9qeC4C9LPpFIq1CgEhIASEgBAQAkJACAgBISAEhIAQEAJCQAgIASEgBITA/y4gAvRz6Dz83wL05cvWMTY6RWdnB1e96Q1cdcl6POVJBvtOkk4lrfnnF2zbjiSBTa226pZQ7E7mI1FOHD3O7OSE1X69VCpZIXdjcxNr1q5F03Xrd9VZ6NWgWpOc7D/Sy2f++m94+OnnqKDw7HMvohU0GuqaiMRiaDK4g37QKyi6TigYprW5kWDAT0trK/lckbKms6i9E8lmR3W6rTnqdU1NxBIRTvUco725jh/fcw/f/tKXWL90GV6vl1ImQ65YJKOX0Z0q6WKB3qFByuUy6WgcI18kPjNDsZBDtkvMRyP86skXaKxvZtu283jH299MV1czqgqKTaZQKlEuG/T2DTIwMML2beexrFqp7feDplmlzXohh5ZJkcomsTkUykaZufk5UrEZZmanrer5uqZW5iIxEtlUtbCfFSuXUSoVGRkeoae3l6GJKTwePy63kyWLq3sJkM3kKBRKxONJbIoDXdfxeHyMjU3g8ngplQo4PS5isagVTAdDNWzZvh2H3c3hw0et+e3FfJracIjTp3rw2J3U1tRZc8iXrejGVBzEMlmm5iNk8jluvOktxOIZXnrxELV1LSxq7aC5qYFyKY+k6Qz1jzIxPMHjTz3HZLralh9M3UmpUKa1xccX/+bDvPrizzj26tPYKmWUssKff/Sj5OIzYOi4nB5cLg/hYMiqQK+OACgUcmBW0PUKs/NzJAsFJmYSpHIax072MTs9jiRX2LhtB5svupLprJt//cleJqM5XC47HreTciZOfGqYjvZmJkerAXrx/6hAr5ahx2cmz6G7gNjq60ngTzk8FwH66+mkibUIASEgBISAEBACQkAICAEhIASEgBAQAkJACAgBISAEhMB/RUAE6P8VrbP8b39TgC7LPpYtWcPExKxVgb59xxZuuWEXjY4Ur770PA6bwlNPPcE1V72RcDhMuKYWh8vF/lcOWm3TZdPAocg0tbQQrQbRhkH/4ABNjS10LV1CKp22gt5qgB5J5li39UK6N5zP//jn7xDPFCiVDcyygSLZSaRSVgW6qSq47AqUy6xa2c2lF+9i5wUXWJXekWgMTdOZjyfIF8oUSmXQZYr5khUa+0IeNp23jit2X8S1l+/hrz71KQI+H+lshqHxUVzeIBVTImdonOrvp1TR0AoFAnYng729xGMLqC4bI+NjHDl8mG/949e48vILiUcmkYxqOGvDMBUk1cN3732Anz30FIrsxKVU2LS2m89+8pNExqd4+IEHiM7MIOk6TqedVDZFLJnkgl07eest13Oi9wSDIyNINpmx6RHqmoM0NIdYsnQxsViMV14+wNTkAqPTacYnZpBl2ZpzvmJFN+1tHQz0D1IuVfB6faSSKQzDpKJjhen5QpaKUbbaoofCYavF/PadO2luauXVVw8RiUTwB5yUCyVGBkfZvGEr27bsJJ8vk8oV0BUbc8kEkWQcWVXZecEuWls7+P69P0SrGOhagdoaD3d/7IMUUjGolMmn8vj8Ie7/5ZMcONDH4MAcuWyJzsX1fPnLH+XJx75Pz5F9NIfqqXHVct0br+HA/scxdY1oJMb8fJSAL0hnewerV3ejqgoL87NEIvOcPnOGSDqFzR3G6WsgXNvIC88/id+j0NjSzPU3f5C+WYOv3vMoecNBqZzH46pWoCfJzoyyqL2Zmcmh31CBLiFJErHpibP8my2WfzYK/KmH5yJAPxtPpVizEBACQkAICAEhIASEgBAQAkJACAgBISAEhIAQEAJCQAhUBUSAfg6dg/8coEMikkFVg7S3LWdiYoa169ZSVxfm9ndezfoONw5Z59Cr+/nevd9l984LaGtvZ0X3SuYXIrxy4BBlQyfo9ZKMRsnlsmi6QSqTQZFteLw+/IEgyDKDA8Pk8wVUT4DVm7fTuWIl37jnX4kkM4Rr6tGLOpl0zmo/3rF8KfOxKOGgl83r11JfW8v01CR7X3iuOrKaq6+5hsbmFp55fi+FYjWgXcrSRYuhbNDTfxp/TQCP38PDP/upVQ3+d1/5Cm3tbRS0MtORBZKxHF5/DePzswyOjqIZ4FBU7JikoxHm56bIFnMc7zkKep5nHv8FlUISvZTEKOew22RGR2f47vd+wuBYDEkN4w/Uc/WlO7FV8ux76inyC1GaAgFsmo5qQrlUxOl2YQCabJIhx6YLt9C1tIu8luXYqYNUSLNlx3pWdHeRSWXoOz3AwMAkqYKLiakFZmaqYXICmyJTX1eL3+ez9m8aEqViyZqHXqmG24aB3a7g9rkIBv3kCznrulUr0Gtr65ianCYUCtM/cJpXXj7I0o7lXHXFtRgVlVLFxJBsjExPkjc0Yvk085EYDpsfnydMPBIjHAxSG3KTTk5iV/Lc8rarKWYSFDMZq3V6+9JV5LI2ek9NcvT4KUypyEc/chNf++qnmZscxKu4uHjHFQTcfgwtjt1uI5vOMTM1S6FQJhgIcvHu3UQiCzz68EMUS0VUpw2nP0BBV0nmTa674Ua++Q9/R3O9D7vLyfXvuJ0jI1m+dd9z5HGiV/JUn7+ozkDPRqZob2tkamzg1wF6AN3Ufz0DXQTo59Dt73W11XMhPBcB+uvqyInFCAEhIASEgBAQAkJACAgBISAEhIAQEAJCQAgIASEgBITAf0FABOj/Bayz/U9rmtswMaxZ05WyRjaVR5bdLO5cweRMlOUrVuF0e9m9Yx1vvHAlLfU+FC3LJz9yOyGvh5XLVrB50xam52as1t7LVi5DMkwyiSzz0RjYHAwODZFJp2htbmBubtZq9z45u0A6X2LNxh1sufBiXj54kOdf3E9JM5BQKBZLaBWdZcu7CdXV4nS5uHT3hTz9xCO88sqrOBwOHHY75XKJeCKBz+fD7nBSzBfRNR2vy01ndS76tu0kMhmOnjyF0+Xm8KHDfObTf8Guiy7gRE8PHZ0dRBai+Hx+kvkSfQODxFN5DN0gk07gkiW0SoGh/lMceHU/dU2NfPtb32Tj+m60Ug6nw85ff+GLHDx8kqImEfQGKeYLvO+22+h5YR+z/f0k52dYVBPCaRj4XU70YolKqYLN7kaXZHSg5DBRPHY0U2fPVZeTKER5/uAThJpdvP2W6/F4nCSjCUYHJ+gfj1AowfT0nBVgL13WRUtrM+0d7Rw/cYrjJ/sJBZs4erQXVXWSTCRQ7TKNTfU4HApNzU1cdvmluN1uJElhdHSMVSvX8q1vfhdDk7njg3fgtnvxuPyMT0wTiSdIFwqMTk9STaFnY1FmEwmryr6ULbOuex2lbIZCOs6yriZ8bpM9l17A8PBpZmeqM+o9LF7cTTjQSkWXqakJYrdpPPjA9zj06j4o6dxw3dtwyXYq5SzVieVTU1NommF1OFizeq211unJKb7+ta8RCAZp62zHkGXKsouJhTgf+ujH+NIX/gq0IrJs5467PsdTB8f58eNHiGXLeOwS6CXMco703DhdXa2MDJ3Gpup4/S4kVUI3DSRZRjJl0cL9bL+xnWXrP1fCcxGgn2UHUyxXCAgBISAEhIAQEAJCQAgIASEgBISAEBACQkAICAEhIAT+Q0AE6OfQYQi3LgLDREaiXNLIpfNIsoPOzhVMzcbp7l5vBb2LmmvZuWk5dQEFt5Tl5/fdg5HPUBcIsn7dBhxuF/F0giUrlpCMxRno6Sdb1LC5vOSKBfw+NzUBN32ne0llc0xHk3Rv2Izi8nPe1p384qFHOHPmDHaHy2pBnsvnyWSz3HDDWyiVK2zauJF7vvNN5mYm8Pn9Vuv2RCKOotistuSSCbIkYeo6DrsDWZEwZWhqbuemW97FTx96FJfbh6yoHDh4mL/5/OdpbW5CwrBCeAOTTK5Ez5lBkpkcxXKFcqlAMZshHZvnpeeexKEqpIoaF1y0m4/eeQeqIjMwPEpP3wAHjx63Prcu4ObmG97E/id+yfihE2Rn5vA67DSHg/hVxWoNLxmgVsN/zUC1uygZBhWnRBkT05Spb2pg2yVbeKX3JRYKU9x46zUE/E4SCwsMnxlhPlnA5Q1TKmlk01lGRoa44srLWN69gqeeeYHTZyZxexrI5yEeiaLpFeshieqs9lAowKK2Fjo7O6mtrWV0ZAxVtXO6d4DeUxNc86Y3s+eSy0jGksxOTjM+PonN4cBUFCSngxOne4nn00ykYmQyeXx2Hy3hZhKzMSrZLD6XyuKuJrpXdbJydReHD7+Ax5GnqaGZxsZ2PO4gi1oWkYovcP+P/o3+Uz2sWtbNtk1baaitt86JXbWTSqWsFvXVf9U29dWfp6am+frXv87111+PrMgcOHSIiUiCis3ODW+/iaeeeIywz48su7j5vXfx9//6CE8dHEbDjlPSkPVqa/8CiZkhOjsXMTZyuvp8B26fE0WV0aggY6Naip6YnT6H7gJiq39MgXMpPBcB+h/zpInPFgJCQAgIASEgBISAEBACQkAICAEhIASEgBAQAkJACAiB30ZABOi/jd5Z9tqaRa1WxW01gH4tQC8gyS46OlYwNRNjzdpN1egVr9uJ3y3RVG/n/bdczUM//g79Jw4R8ripCdeiGyYef4CV61ejF3JkInF6zwwhOVzU1NajqjJmucCZwT5SuSIz8SydK9Zw2/vv5Jnn9/PU00+hKDKbNm+mWCjQc7KHiq6xZ88e2toWWcGpqZUJhXzE4nG8Xi+ZTMaa710NoOw2FafDYQWtdlW1ZpynMilUuxt/qI7b3vM+fv6LR1m6bAX9A4O0t7Xx7ne+ywrQi8VCNX0nXyzTNzDCfDROIp0hnaq2aS+QjM6x95nHsckSus3FslVruf7aa1mxfDlHj/dwZniMZDpDLp3gzW/YRWpmiGcf/inafBwnMmG3h/b6ZhwyuFSVZDxBbV0NuWIel9eDL+wn2FKDrNo5dqSX7pXrGJuf5Kq3XcmzBx9n84Wr8XoVJoYHScVShBo6MWUXR44cZ+DMIDabzCfu/hjJTIoX973K+FSM5uYVaIbKk7/6FV6vmyVLOqlvqEXTS6RSCVasWIHL5bJm1E9Pz3DqVD/Llm3kPe98H1quQGIuSjqWZGx0AlORCDbUc/4F23jwsUcZm59nOpUiupCgq7kdM1uiEE+jGjqKZGCzw7pNa3jDm/YQT0yRjQ/icjgIh+rxeoK0ty5idKif+37wPYrpDNdf/Sb8Hh/NDc2EQn48Hh/ZbBZFUV6bcR+JEAwGeemll3nkkUfYuXMnF1+8i+GRYQ6fPsPkQoyipuP2eTE1g92XXElG8/CNf/slc3kX2YKGwyyjmBqKUSI2NcjixYsYHX4tQPd4nch22ar+lyWZ6pMXidmps+ybLJZ7Ngqca+G5CNDPxlMq1iwEhIAQEAJCQAgIASEgBISAEBACQkAICAEhIASEgBAQAlUBEaCfQ+egpq35tQDdkF8L0FOl1wL0zm4mp6Os37CViqYgSTYMs8yiJicf/sCbsZsRvvX3f0td0Icqq8SiSfyhEMu6uzGLeeymTiJTwOUL4vB4WZifZXRogEg0QkWyMT6f4PwLLuXW9/4ZswtxvG4P4+Nj7N69E5tN4Xv33oOha6xds4bHH/8lr7zyihUUV1umJ5NJ/H4/iUQCp9OJWW0/X6n8R+Dq8XjwezwocrUZuIIp21m9dgP1Ta3Mzc5bLcD379/P3XffzcbzzmdmZhrZplAxTAaHJ5iYnmZmtjp/O0+lkOfwK/tIxyMUC3lUbw3nbdvJhvUb6B8cIhCs43hPH9u2b2Wk7yRvvepCjNQEbiPDqVcOUOsJcuClA4S9IVyqEyoaHo8Lm0NGcUBzWyOeoIvHnn6CcCjIZz/1RX724BMMjk/ia/SzfFMn3jqJgF9hfKSPulANhi1Mb98oJ46fYmxknKamJnbtvhCXz83+lw8wNZtk3foLKJdljhw6wNx8dcZ5gA0b1lJXX2NVrAcCAasC3ev189JLL5FIFth18dVcsGUn6fkI0YlZ7IbE/OyC1Zq/vqONHXsu4eUTR3n8hb1MxDJU8hVagzXExibxmDI2U0dVFYp6hXVbz2f1pg2sWdvF6WNPo5XzOOxOvC4P3ctXkI5E+eVDP0c1Td5z681Mj41ZYwQ6OjsJh+usByGqnQXy+aJ1nWOxOGNj4+zdu9cK/9vbW1EdMobqIJ4rcfBEDx6/n77+ET7711/hnh89yuH+KJMpk1Qyj2pWkLUKdqlCcmqIziXtjFUDdLv56wBdQasG7LJijRCITU+cQ3cBsdU/hsC5GJ6LAP2PcdLEZwoBISAEhIAQEAJCQAgIASEgBISAEBACQkAICAEhIASEwO9CQATovwvFs+Q9wouawJCQTYVyySCXKoLkoqtrNeOTUdat34Jm2DAMBd3QaayT+NidN7CszcH3/vnvmBrpx6k4MQ3ZaoEerq1FK+RxyAbFikHZkNElCUOrBtwyYxOTzMXTeOoW8aFPfY7Dx/roHxyjo62VrsUdrFq5nEwqTrGQIZWI8uDP7md4qB/D0K3gOxaNYWg6TqfDCsyrs9AlSUa2yVZFdbUVe6Wi4bY7rCp0w5Ao66bVvv2OP/sw9z3wE97whqv45je/yTXXXssN119PLp+jWnhc0WFkfIKJqRkmJyeZn58jk4hxYP8+bBgYhkZOV7np3R9AkVV6evpYvfZ8xiZniMcWeP9tN+CXklyxbTkP3Pt1crE4lE2OHjqFW/Viw05NMERDUx3rzuvGE1IpamlC9V5CtW6GzkzQUruCnhNTPLP3VcItdVz0xu1k9FlCNQp6JYHH6eLIiXGOHh8kHkuTjGcIBgNWMC6pMiOjE2RyOm5PPRVNxm6DVDpOsVSgq6uDVau6UWwyIyMjrOxeZbVH7+npZWx8llvedScBpw8tlSM+NkXI6UHSoaRpyAEPnetWEylkufcnP2EmViDoCSJl0qQnpwjJdnxOpxW2m9WW7143F125h5tuuYFnHv0uC3PjyJiEAn7OX7seu6Rw6sgx0rEYl+zYRioWoVIuUtfUjNfnx+P2WCH64OAIP/7x/Sxa1Mbx4z1Wm/5qgL5x03qgTFmCSDKLptiJZvLsP3iC2+/6C7730yfIyyH6xuMUChW0TBrF0HAoGvMDp2nrbGZirB/VLv1HBbpuGMjVVvVIIkA/S+5fZ+syz9XwXAToZ+uJFesWAkJACAgBISAEhIAQEAJCQAgIASEgBISAEBACQkAICAERoJ9DZyDU2mhVoGPIaCWTbKqAiYulS9cyPhlh7dptaIZiBehOhw2fu8BffPIW6kMlTh/by4M//jf0oo5WMZGw4w8GqZQK+LxuK1Av6ZAvFMlmM1RKRbTqrHXJwRvechsty9Zwun+cxqZ22hc1M9Dfx3PPPM7OHZu5dPeFfOzDtzM63E845CMc8GGA1VI8FAyQTmcIB4OvzTtXbdXp4ZiyjKMarNtsVitvl92B2+WlUCoTT6a4++5P0z88xNq15/H1f/hHKprGJz/5SRobGzFMnUKxzOjEOLOz80xPTxOPxzh04FWSsQiGVrLakEueMO9634foO32GEyf62LZjF5FYklwuye7ta9h1fjsBIiyM9dAYDnLm9BA9x/o5eqiPzvYuVMXGB+54D1uvv4LsfD+qrcBsZIJcNkJ8LovdaCA+L/Mv372fDTu2sP3yzcwkBgnXSdTWqMxMT3D85BSHjw6AqdLcsAiv10NNbYi+wX6GRyZIZSuYkpO6+hY8LpliKU8stmD9Xefidrq7u62q7ppwHZpmsG/fS2i6zG3vvBO/y4/XkFkYnqAa+TtsNlSnk5ysE2htJqfo/OBnP+dE/ySL6lvITE1BMoXXkHAqKoVKGXs4TFG1s2HXLi6+fCczg/s5c/owplGkrjbI+evWYzdsVpv/0TMDGMUcy7sW4fe7cXiDBIMhvF4fHqtzQZR4PMHU5DRPPPkUmXSWNatXEw77cboVZLud0clplqxex+BUhLFomkuuvonv3v8oac1FLKeRSeZxyRIqJk5ZY+jkERY11zM1MYBNrbZwd2OzS2iGAYqEZErEZybPobuA2OofUuBcDs9FgP6HPGnis4SAEBACQkAICAEhIASEgBAQAkJACAgBISAEhIAQEAJC4HcpIAL036Xm6/y9qgG6TVbRygaSYSMRSVkV6IuXvBagb9q4k4quWFXqklags93Dn3/8ZupDGoX0FAM9x9n7/IucPtWHVjEwTQlFteFyOdEllVypTLmsWQF6Lp3FH65h886LuekDHyNWgPsf/BXtbV04HBKJWBSXKrHpvDWcOn6Ar//9lwj6nNgkHYdNoVgsUSyVURUFv9eHIskUikU0XUNSFHzBABUMPD4fesWgkC1aLd6rVcXlsk5Tcws3veM2SmWNn/3iYYZGxti2bTtXX/0m7A6V+UiU/sEBq1X49OSUteaRoUG0chGHqhDwB9i4YxctbUs4cugo/WeGueCC3cwvxHC5bFz1hh0sbXGwdU09Qyf2U8hmmBifYWY6xuFXT5DNlHG7PXzkrju45G1vxMzPkEiOk85GyOfSxGdzdDRs4ImHj/DLR/dR19bKDbddy3xmhPpmOzYlx8TEMAcOD1LRHGyodgcoYYXhpXKB0YkxJqdnSaSLeH21qA4fpp7D63Ohqjai0QV8fg9I7kWoAAAgAElEQVTLly+nsbEJm6KSSKTZ+8I+HA4vd3/ir3DbXNTYXZw5dJxVnUvJJlNIdhslySBtlpnJxNl/9BgjU1FqvEEmevvwVSv8DQmX3UlJ17GH60iasOuqN7LmvFWY+TEOHXgOh0vHrpps27gFBw4WJhaseesnD73CquXt1NYGaGhqtToN2O0u69wMDw0zMjJmzUWPRRP09p5m/fr1yNVnPiiRTKfIlSq0LevmlZ4BarvW4m7s4r6Hn6EkuciWqnPZbaimjKJVrDM8deoYLYsamZkeRZFNfD43Nke1hbv+H99WEaC/zm9cZ+nyzvXwXAToZ+nBFcsWAkJACAgBISAEhIAQEAJCQAgIASEgBISAEBACQkAICAExA/1cOgP/KUA3ZRILaRTVR+fiVQyNzLBp4wWYshPF0OloDPKmqy5gcYcHn6uETcpBucSxQ0c4cvgYo6OjVpgryTKS3U6hrKHrUMjnqZRLtLW20r1qDWs270QJNPPwMy/z1lveC5KNB3/yANl0HJ9T4eYbr+MD77kZs5JD0ku4bBJetxOfzwemRH24hob6BqtNe7FYJJ5IMDo1gey0kysXqRgGgWCN1bq7mC9Y8741TUex2bn4kstAVtn/ykFiyQx1dQ3sufIKisU8uVzOmq8ei0aZm5lhbGyMWDRihbU+j5uGhgZqm9pwOtyMDQwTn49zySWXWWFvKp3g2hsuw+vIcsmObo6+8gSJaIzZqQXSqTzFvIEsq1ab+Yt2b2PbReeDlCGZnSGemCUyHyGXgO2br+NTt3+BUtFJPJ/jgx9/H5qaRLJnCIUVjh05yHy8QEf7SjCdRObiJBJJFJvCbHSO8fFJ4qk8Xn8tqXSB2hovxVKWQMBPpVKy9rds2TJr/rnD7iKdzvOrXz1JR1sXn/nEXyFVZFYtXsLA8ZMsbl5EMZsllkqQyKUZmBpjcmGO+tYW9h04gF1W6Tt8nNZgPUa2hMftxeUL4KipJSNJ7NxzOYZcZsOaJg4ceAZZyaFrWRZ3dLC8bTUDPaMomkEmOkvf6cNcvGsboVCYUDBsheZzc/MosgObTaWhoYmJ8Wn27n2RZctWEAoHiMYWSGdSKHY7HStW8/j+Y7z1gx/nhRODPPbCQUzVaT10YVfs2CQbVMooWpnxnmO0tNYzPT6EooDX50Z12NCqh1XCaucvAvRz6S74h9mrCM9fc25y+nHKNv75K+/m/LWdfxh88SlCQAgIASEgBISAEBACQkAICAEhIASEgBAQAkJACAgBISAEfksBUYH+WwKeTS8PtTS9VoFe0a1W7omFFLLqYXHXKkbH59i0aSdIdrxOO5ddeD6QJpUYQzIybDlvLYvbO1iYnWPv8y8wOTVORStZ7cIzuTz5YhETGZsi0xAOYVcUdl50Me5wIxsuvJJTo3PMJvIkMnmK2TQnjx+hIezlzVft4f3vfAc+u4Sk56kLBdhzyS6WLl1KfV0d9eFaQj4/sgmZTIa5hXkmZqc5ePwY47NTzCzME6hpolSRSMYThEMBqsmobkBbWwe7L9nDPff+G/lSBWQ7bR1t2O02JEmikM9ZoXk0EqFYDf4rJev3qs2Gz++3WotXCiUcpomRLdKxqIPOzi6ypTxvu/V6TvW9wttuvIz+3oPE5+aZnZwnHk9RLJSpztj2eFysW7+C9eetoKHZj6alWYjMMjwyhc/eRGra4JlfHWNhNgcOO9ffei2qvwJqFkUuEI3O4wvXMjefYnY6jiq7CQbDaHqF2YVZ5iMRTNlBPFkgnkwT8DmwqRKSZFoPABQKeWs/TU0taJrJzPQsBw8eZfWKNXz4nR/h1LFT3PjmG6zgvG1xF0PHj9Pbe5J4KsnwxBgjE+O87/b3YfeqfOdb32GodxCP7EbR7dTVNbFy7XpCrc0MTI+zdO1qes6c5N3vvIZTvS8RS47i8yo4bE42rNpOOSvx5MOPc+VlF3Hk0PMEvAorupYiSwovvPAiqs1OIFCDocPMzBzzc1FSqTSybLPa9nsCfsxq6/1CDsPhYTKl88V/uY+v/MuP2He0F1NWMPQKTocTXZMwykVUo8JY70namuuZGOpHVgwrQLc77K8F6LIpAvSz6QZ2lqxVhOf/60L9zwD9LLl0YplCQAgIASEgBISAEBACQkAICAEhIASEgBAQAkJACAgBISAELAERoJ9DByHU0vzrAF37dYCeQLK56Fy8kpGxWTZu2o5uqtQFvdx609UcPvQippFlfLSPeCRKfbiegN+Py+UgmYxhd0J9TZDp6XFGR8ZRFIWGuhrCPi9+l5OOxcuoyA5Wb72Mx/YeYHg2TvuS5eilAhNjQ/gcMpfu3MKnP/4RypkYAZedTetX8e7bbqW+poba2iBhbwBVtoFhkMtkWIjFmJ6fJV0u8OOf/4zJuTkqsgvVGSCdTOK0q+i6bgXHsqRy96c/y70/uI9DR0/i8weZj0asIFZRZCTTQJGxfq4G9NX1V19X/Vf92dA13LKEX5Fp9PhwKw6mZmbYc82bePed7+GeH36bW951Pad6DhIZn6KUKVIsl6xK+Hgqis/nYufOzbQuqsPrVdD0PIlEjL7+WTasupD9Txyj9+gUA2emeOstNzEw2cvl1+2ip+8g9fU+PG47YzOTvPzyEWyKm3xGJxKJ4g/4sbtVFqrBvyZRKJrkCxWrZXpNTRBZgZqaMCtWLKdUqlaL+5mfj9Db2080Eue8Nedz160f4YEfPsA73vF2asM1tK1axWM//hHjYyPEo1Emxl7rMLD9wq188CPv5D3veS/paAGjJONy1NDS2smS7lW84dqr6Bsd4FjvcaKpCO9671sZnTiGQZxSOUk+U6atqZtlbWv54ue/wntuu5G5mQFS0UnWd6/A7/FhtzuQsFlrnJycoaW5jUw6z4EDB63fzUZiuEM1KGh4fB5UT4CpjMnbP/wX/OOPHqZ/agFJNnHZJbxeL6UyFDJpzFKOyZ4TNDfVMTM+iqKY1mx4+/+sQK9edNkUFejn0D3w971VEZ7/Z2ERoP++T5x4fyEgBISAEBACQkAICAEhIASEgBAQAkJACAgBISAEhIAQ+H0IiAD996H6On3PUHMrNkVBq/yvAN1m99CxeDnj47Ns33ERTreXuho/b3vLVTzz9C8ZGOjF63FRKpZYmItRKVWoZsy6UUCWy4SDbqtiPR6LUykVWdy+iOWd7dQEfLh9QQq6je6NF/L9nz1GomjSvfY8Tp86jl0y2LVjM0df3ceD9/0Ap6xDqciN172RKy69mObGOiuM99idGJqOQ7FRLhWJxOMksilShRxPPP8sT7/wAumyTKCujWI+h11VMQ2N6iJV1cnKNRtYsXodP3nwYUxsVgv4TDaFYWg4VDuqIoFpYBo6hmlYV061qa8F8IZGjctBSLXRWVNLfaiGRCKFMxzk/Xf9GV/91lf59Ofuovf0MaYHRimkMsQSUcBkZm4Cj8fOpo3rWNndhdttwybr1lz3lw4O8MbLbuSh+57g5aePsLRrDbOxCM6Qg3ffeSuPPvETOruaMPUyjz31GAsLaXKZErsvuozFi5dac+DTuTT9g0PkSzrxZJaOzmVgFnnhheeob6hD0zRWr15thdOVcoWpqVlGRyYxTbj0wsu488bb+dH3f8iWrVtoaGxg1aqVPP/cM5zu7SE2O08qFiUejaHa4dKrtvPkk0+Rzei4XbWYhhOHM8CaDRu4/aN3MjA2wHfu/Q7JXIJ33HoDgToJzYiQL0bJZ0oE3a0sauzmG3/3T1x95aVMjvcQ9tuo9/hY1FI9kzYy6Rzj41PMzS5YP1cqJtlsjqbmVsamq90L0piVMkuWL8MVqGHrFW/mySP9PHnoFPFi9UEICY9Twu12UyybpONxzGKW6VMnaW5pYHZiDEU28FUDeIcNXTcwpGobdxGgv05vV2fdskR4ftZdMrFgISAEhIAQEAJCQAgIASEgBISAEBACQkAICAEhIASEgBAQAv+HQKc7LCrQz6VzUdvUivzrAB2qLdyTqHY/XR2dZFJJvvylz9HSUovLabPC5SeefoqXDx2gffES+odGmVuIYpoSZkXH0KrzpiVsSrWPgUYmEaMmGGBZVztrV3UzOzXD1h0X8sKrh7jtAx9mfDbG3pePk8kZ1Ie9uJ06HW0NfPXLX2B8ZAi/S6WYzPKhd76Fy3ZupaG+Drc3gNOhYqsOqsa01qhrr4XHo6MjzMxN84uHH2EmY6DZQ0jV2dfV5agyiipjmhX8wTB/+Zd/zY/ue5DenkEqmsbKld3Mz88Ri0WJRWNWK3qfx4VDVazZ6DZrXxL26qeWSvhVBZ+q4vf4yVcqdK5cyZvf8Ra+8/1/4sv//XPWTO+xgTOkolFKpSK5Qp5UKoHDrrJ4cYf1UEF7eyvxeJREMkNJbWHN6i08ct/9HN77Mre+/Va++Pf/SNeyZdz1F5/gwLEXyZUX0PQsuWSKjvZO8rkKE1Nz7L74UpKpDNNzCxw4dJRIPIXD7sYfCrEwN4nT6WDz5s2MjIxY1erNzS2k0xmGh0YplSrIssLNb7sNL0F6jp5k0/nn01BTw/IlS8glEjz7xFPEFyIkIlEyqbQ1d74sFSiZOqrTjWxzohsSCiq7d1/Ch+6+i/7hQb78jb9ncmGKa667ijUbOzDkGMVSFL2sY5bcdDSt5Mj+I+TTC2ilCEGfjbC3hsXtnQS8PuprwpSLJWZn5unvHySRyFp7LJdNYpksC7kCss3Fnqtu4ILLr+KlY708+PTzJCo6yWIZzXpmohqM68iyjFQpUMlmmK22cO9oYWL4DDbZxON3ozpVNMOw2rfLkkR0avxcug2Ivf4eBER4/ntAFW8pBISAEBACQkAICAEhIASEgBAQAkJACAgBISAEhIAQEAJC4I8gIAL0PwL6H/MjqwF6tV15NUTGVKwZ6E67j0Wtiyjn0tx805vIpmeorQnjcHlZiCWYjcWRnB56+weo6BKmYaKVNCqFPFR0TKqzpA30SpG6oA+tVKChvpa6ujqc3iDxXJlcWadzyQrWnncB+/Ydpj7oorUpgNst8bd/+3ny+QzZZJqw084nP3gbW9euoKmxCZcvgM0mU43PqxXG1ZAqnUyQTCaYnZ6yZqLve3EfLx4fIGk4qrXjaAYoDpm6hrBVYVwNtDdv2s76NVt5ce9BJmdmyOazeNwuKqUyoWo7dEWimM9areUdioQim1bVe7VKuVQsYtM15OpwbslG2YSOVav41Oc+w1e/9kW+8LefYW5mkGOHXmZhdoZ8Pk+5VCKVSlrv0dTYyJIlXWjV15tY1eLXvP1OxocneOynP6ISj7Fj8w7+6Tv3sXr9Ot575x0cPX2AM8NHaG0NYtNN2ha1kUxlSSQy5IoVCiWNaDzF/EKCTL5ApVzdtEJzYw3NzY1UKpoVmufzBet/Jp0lmUxhs6k4HE4+9uFPMDeRZqhvkBVdS6gPhdi5eSsuReXRn/+c6bFJZiamrJny+WKBglZGU8C0KZSNavcCiYA3wG233sblb3wDLx0+zE9/9QjzqTjbL9zGniu3cWboFQJBmXy2gJ5Xaa1ZQmtdM489dD+TYydprA/gdgbpaGmjNhykJvBaC/65mTnyhRKJdI6RsWnmF+KUgVixjL+mhVs/8HGypot/++lDjEUXqEhQ0HQkVGTJgaYbKDaQtRJaNsX0qRN0tLcwPtSHzWbi9ruxVQN089dt/pGITU/8Mb+W4rPPcgERnp/lF1AsXwgIASEgBISAEBACQkAICAEhIASEgBAQAkJACAgBISAEhMD/JiAC9HPsOPymAL06W3tJVxdzE2O84+1vQivHrRnhsuognsyQK1eIpHPMRqI4nT5kmw3FlDHKJbRSmXK5RMUoY7fJ1Ab9DA+cxu10UldXjydUw7YLdvHsvpcxZZUP3H4Xzz21F79bYcvGVRw+8jK/eOhBylqRfCpL2GXnbz/zMXauX41qk/H6ArhcLlRVwTRNqxo6Ho8zMzVFNpsll8syMzPHT3/1HKPzSZDtr4XchkZ9cw12l4osS7idAT75ic/yzNMvcaSnh3Q+y8rly5mdnMBRnXGu2illUoQ9bmymQcDtolgoUJIVK5ytVtdXS5wz+SI5DZqXLeXzX/0iX/jvn+OvPvdJWpoDnDh2mCMHX2V8ZMSarZ6KR0mlUtTU1lBf30K6+sCBrNK9ai3LlqzkwIv7OH3wFa6+9FImR6Z56NHnWLpyFe+64/28dOh5soV5crkF2lta8HkC6KZJX9+QtYb5SJxcQSOXq9pLVlt2m8OO3QYul5NKpYLX60NVq7Pqk0QiEWxKtZ5eJhAI8Oef+Axeey3jg2NEZmetNvl7dl+MUSzz+MOPMjM1zdT4hPUgQLa6bqAimRjVBw301wL0upo6br/9Dlo72vj+/fczOjfN2q0bGRwa5MN3vYvR8aN4PNDWsojkfJ6Ao5bFrZ3c971vc/zoC6iyTjjcgt2mWm30w/6A9XBHtUV+WTNZiMbIFzRGxyfJV3S8dQ2s3ngBF+55Kz/4xZOcHJmiotowZAlNr6BgQ5FUypUKslqtQC+jZ1NM9hyjvb2Zid8QoINUbcFBYnbqHLsTiO3+rgREeP67khTvIwSEgBAQAkJACAgBISAEhIAQEAJCQAgIASEgBISAEBACQuD1ISAC9NfHdfiDreL/FqB3tneQis6x68LzScTGaWioI5pI4fEFaWprJ5kvMTw2wUI0SaWsWTPUHTYFj8OJgUk8nUQ2TbxuO7NTkzjsCg6Hi6bWNrrXrOfVQ0epb2rhk3d/licfe5JSPsH6tUt59JcPceToIQqlEqV8juZwkI+852Z2rFuFyy7j9/txOp3k8nk0TScQCDK/sMD8/Hy19zYLCxGrwnr/4RMc7uknEk9jSiqGBIEaP96gG8MwCYfqWL3iPK5501v41nf/lWypSDGbYfvG84lPTVHjcXPJli08+rMHcCsKXruKIsvMlyp4a+vIZzJUU+pUNk+2+uZ+P7fc8QF+/thPMaQCy5e3snXzJiLz8wycOsn4cD/lfAaHQ0Wx2QnWN5PXZQL1LdYeQorByf0v0BIMsW7Jcv793vuYjWVp6ejkgx/9EPsOPI+ilhga7qGUz7N+3Xrm5hes9u9zkTiaLjE5s0AmW/j1QwMy1entQb8Lr9eLz+fDbrdbNrFY3HrwwO3yWnPRa2vr+MD77yDkakA2FF589nncNjut9Y1MjY4zMjhEKp4gHotZc+SLpZLVzr+ka5h2GV2qxvCy1c6+WlG/fPVKCtXOAEaZTTt2MDw2wl0ffz+l8gJnzhzl29/4Jm0NXezZdTmLW9roPbqfgb5D9Pefwu2uwR8I4nG5qh9lrS+RyuBweojEEtbP2UIBbzCMqTqpa+nmmptv5+/uuZ+MZCdvVCvvwdQrOKVq/wGFiq5j2BQUrUIlm2Ki5yjtrU1MDJ/+/1WgWz3fkQxEgP4HuwP9aX2QCM//tK6n2I0QEAJCQAgIASEgBISAEBACQkAICAEhIASEgBAQAkJACAiBqoAI0M+xc/CbAnRVcbOyeyVnTh/nrdftwdRTFPI5EpkcmVwRbyhEfXM7xWoldrZEJvNaO/Bq4F0pl0GuhqoSiiRht0mYWoV8Nm21Ha8YJo2ti2hsbuPyK65k08bNDJ8ZYLCvB9PIc+TIQZ557hlKFZ1UIk6tz83mlUtpCrgIeRyEQwE6Ozupb2gklc4Qi8fp7x8imkgQjcVRbApulweHx8fo1BxDI5Nk8xVkpwOXz4XskKmvr8M0ZALuGu768J/zysEjHDp8xKo0bw4HWLtsKflYhI2rVhJyuzDyOYrZLOMTE7gaGvGEa3jx+ecwdJOCbjKbylHx+li8YTVXXLuHz37+z/nSF/8bbrebgf4+Rs704JINa/3VgG12IUo8V+HqG2+lrm0J5YrGsz/+FpuWtlHrDjJ8coDv3fPvlEyZS668kiWrl9Nz5hjFSppyMcXU5BjBYIjVa9ajKCqtHUs4MzBMb98gA4MjpDJ5gsEamltb0Sp5wuEQ5XKF2dlZpqenrUr9aqheDdSr1fxOh4v3veeDJOdztDS08twTzxDyBhg4dZpUNIGMRDQSweP1kMqk8frcmEUdxa5aVej5SgmXw4XH6WHnzp0Mj42xbO0aFnIpujdsIJFK0dnZwIM/+wF+n8z02BjTwzOk5hO89dqrOX/tCiILw8zPz9B3ZoxEOo1cHUYuVb+MCnank2yhRDZfwJRtOJxuipUKkuLg4qtuZPX2q/jiN39IxR1EU21gaphaHpcEblm2AvSypKAYmlWBPnriMO2tDUwM92OzGbj9rl+3cNeQqgG6KRGfmTzH7gRiu7+tgAjPf1tB8XohIASEgBAQAkJACAgBISAEhIAQEAJCQAgIASEgBISAEBACr08BEaC/Pq/L721VrwXoChWt8toM9EgKGSfLli61Asa3veVKOtpqaGlr4dnnX2R6dt6aKR6qa8KQFXRNRrZV26LLaOWSVaWcL1WIJhNWhbZNkfA47SzMzeH3emlsbeXiy/Zw+Z43UFtXz6LmOgqZAodfeYkTRw8RS0S474EHyGSLYOg4ZI0tq5ZT57FTSMWskP68jeu5+eZbGBoa4Vvf+Q6FYoW2jg76B4bw+f1ksznC4RqrPfroxBzT0RSmakOTNEK1IUwMGmubkHU7H//opxnuG2bw9BmcNsWqur94x1ZSkVkckoleLmCUytTX1dHc3GzNO+9avpQzPT3MzswRzRRYKJaZzZdpXrWM225/p1WB/sMf3cuKFcuRJZ1UdJbh08dJR+fJZXPYXV4CDYvoWrORis1Dc0sLW7t8hNAZPjnISO8o//7vP8dRnf/++b/k1NBpBkf78PqcFHJJEokIkUjUqtTu6FhitdZPZgpEY2nGJqaIxlLYHU4am5txOhSrkrtQKDA2NkY6nf51C3zVCvNramqsKu933vpu8okKqqTS39PHprXnk5hPIGkG0YUIA4MDSIrE0NgIAb8Pv82NLxRgNhYhnkricXsI+kOEgiF2XbKbkiwzMDmGbrfRuaSLrVs28Ln/9kmK2QS5RJw6X4j5mXmuueIylnY2UxN2MTo6zNjkHANDI6TSaUxkytXqcaBQrmBzOK1Z6NVW9NUqeJc3wIc+9QUiRQ8/fPRFFkogOZzoZhm9mMFp6jhN0zqvNp8fm6FRSsUYPX6I9kUNTI70Iys63oAbxaFQ/SSz2tReBOi/t/vNn+obi/D8T/XKin0JASEgBISAEBACQkAICAEhIASEgBAQAkJACAgBISAEhIAQEBXo59wZqGteZM2ZrmiaFaDHF1L43CGaGpqYmx7j/PVLuOG6y1m5bhXPPP8icwtRq532oaMncXv9KIoT1e6w2qkbhsZcNSgP11hz0athra6VcaoqXo+bqalJOju7uOW22wiGwyxbsoxQMIhTlXnil4+w74VnWbW6m//x9W8Qj6etQL7G5+Cayy7Ch8aipjB2u2K1cK8G8IcOHWbvvn2EwjWsXXceg8NDVgv3eCKJz+MhmcoyOrnA6ZEJ0uUKDq+Lil7BlKCprgGb4eTSi64gObFAejbKks423HYZp81k+bJOPG4HKzZvRK+UGevvZ2ZmhvTCAkY+i6FX8HkD6DYng3MRSm4fRbvM9bfcwKoNK3jyqYexKRBdmCERmaXv5FG0Ys6ao65LCnUtHbhCjRSxY5gmG7sCLPL7KCd0FiYTHDl8Ek8wyHW33MChk4fAplMq5UnHI7g9TpLJBKOj49jsLqsSO50rWPPB84UyhbJORTOwqXZCAR+qXSGTSVnXozo3vvqvWoFerbYOhUJoWoXzNpzPpbvfwIG9r9LW0EqNp4YtGzbz0vP7eHnffo6ePIJNVa326Lt3XYRXduH1+zjW28PxUyfx+QKgmyxZvIQ169dR27aIfUcOMDI9yWc/95eMjg5yz7f/iWwySj6ZoD4YIuRxc966VbQ019DaVEuxXGB0fIaJySlO9w+QzRdRnU50qm/9Wut4rVLdl4rdYScYruPOuz9Pz1iaHz2yF1u4gaJpki/mMfUSqlbBpah4fAEqsoxN10lHZhg9/DJtHc1Mjw0iyWX8IS/YQLK99j1QkEUF+jl3J/x/37AIz//f7cQrhYAQEAJCQAgIASEgBISAEBACQkAICAEhIASEgBAQAkJACJwNAqIC/Wy4Sr/DNf6mAL3awn1p1xJmxodZv3YxK5e3kilkuODiS1m5cg3FUoVnn3+JialZIpEkLrebiqZTMSrE43HsDhemJJHP5azqZ6/XjdPuwOdx0dbWxo4dO2hobCSXydHb18dA/xnOX7eKsM9rhfD/8t17OXrsJFqpRGutnz9799vxUcbrUqmpDdPY2EhrayuP/epxisVqRbIXh8tNMpWiUChaAXs1qD5zZojJ+RS9QxPkdRPZ7aSkFXE47DhVF0FPDXfd+XEe+/dfUO/yUxsOUMjG8PtcBAMeWhY1s2nLFkJrV0OxhGazUR4dZuLEMXpPHCObyRKoa6Jvag4lXMdCMceea/awYu1ihoZ7GR/rY2F+ilhkntjcrBV6y4pEqawhqy6S2SLBuiar0nzzmk4afUHUipfHH3qOyEKSS6/aQ9faJRzvP0IqFyMejRKqzjK3ydZ7ZXI5srkipYrJ1OwCNtVlzUIvaSalUhlJsZHLpLDZZKvavNppoBqm67putW+vXpdqgJ5KpQiHa9lzyZUUsyUa/XUsjM2ze+tFPPfEsxw7egzT1CmbOh1L27npxhs5dfAEM3NzSA6VvS/tQ5YUtFKFRa2LCNTWUNPawsmhM7zl5hvZtmsb//C1r3Hk1VdJRaMYxQJ2WcKhmLjdNi75/9h7Dyg5qjtt/6nQ1bl7ck6aUc4IoYBAAhsDAgMGG4NNMmAb57TriNd5vc5ex3U2tjG2scnG5CQQCOU8Gs1oco6du6u7wv9UjcD2t/4+SyD8l8Stc+a0ZlRVfe9za2qq73vf9/eadcya2YjXqzI8MsLI2CRTiSRdvX309g9imEkUzNkAACAASURBVGDZktv+cCRIMp6grKKcYKSUL33tBzz09E5+e8+TFLQwnkiIVC6LbZquEG4XQFI8aAE/5HPo8TE6tm+ivqaMwZ4OJKVApDh4WEDHXXggBPRjeIM5yU8lxPOTfIBF9wQBQUAQEAQEAUFAEBAEBAFBQBAQBAQBQUAQEAQEAUFAEBAEBAFRA/3Vdw38IwHdp4WZ2dLCQNchZjSWUFsV5u3vfgdrXnMOmsfHoc5uursGefTxJ3jmmefJGQUsC/whP/6AH58/gObx4tU0UqkkhUIBWZaoLC9l5YoVVFZWsHXLZlr373fj3pctX85QbxfDA3186AMfZHRsnE9+8tNuzeqa0jDvv+EtzK0vJ+T34gv4UVSVivIKnt6wgVw+RzQcpaq6inw+70bJO9uunbvoHxxld2sPHYPjzFm8jM17d6IbOtgWXkXjnHXnce66c9m7cSc+Q8KjSmBmCfs1fH4PHo/KijWnM2P5aSjFxZAtgJ5G7+ng0K7dbvstx4HeP0zMlph5ymK8EQ8jY728/qLXsG3L46SSY/T09TExMcXk1JQbJ+7w8Hk1PJqGZdnUVFexbu0qMpNZ7rztQaaGchSVVhIqC3Hupa+hrWcvo5ODqIpCRVGJW08+n8vh9fvJ5kxsSaGtvZupeIp0RieZ0d0FDf5ACLOQcyPanYUMTn9Uj+wycsRoR1gPBPyu2O71elm04BTWn3MB+7fthZSFGS8wNjDKQHcv4WiYxpZGwqUR1qxeRev2vfT2D9A8ZzZ7D+znYFs7+axOJpPFG/DjjUZomDeLq95xLb+49Ue0tR5gdHCUgOqlqqwE2SoQDnuRJQNbtpg7dzZLlywiEvS5CzScvvQNDtPW3snwyLh7XgkLPZslHAhiOSkCjU3MW7yauYtXs//QMM/uamUsmUS3QTclLNuDVwujenwYlo7lONOzcdq2baKuqpihnvb/JaA7SQqKpDIx0PvquxmIHh8VASGeHxUusbMgIAgIAoKAICAICAKCgCAgCAgCgoAgIAgIAoKAICAICAKCgCBwwhIQDvQTduheWsP/kYCuqUFmNDYx3NfN7JlVvP6CtTTObGLZqtUUF5eTTmd5ftN2LFum9UAHnV3d6IbBZHyS4dER8nqeaKSIyspKV7QNhYKuYFxVUU5zcxPhQIBHH3mYnTu2kymYnLJiJXNbmtm3ayfxqUmuvvo6Pvyhj5DPJJnbWMV1b1zPomanTnYR/nDEjR6f0dzM3Xf8CVVVyWbSrFpxGpbpxJzrjIyMMDg4zMHOfnYf6GYsaeAtKWXLnl14Aj6i4SCpWIpP/funMLM22zduJ+ILsHDOLEqjQaZGhxjo7aK+oZ6yymps2cfS5SuobG7BGBsiMznK1MgwPV3dZAo2e9q7GM/lySmwbPVSBocPccrSWYQDWbq7DtA/MsrIRJxYKks6m8XIFwj5NQKagoLBG99wMalshi3P7eOR+zahWGFOW3EGuw5u58Offi+bdm1gYmqEQNCLZnvwSDaSU19e87kO9FzeYnwyTjqbZ2oqyXgsST5vEo5G8CgSuVzWFdEdF7mNebgGuuqK6o4b3+/3uwK65guyculKzl65jntvvZv0cJLMZAojV2DBorkMjgxSN6OWK6+4gtZte9nbeoDKhlqefnYjquIhGUu4TCRVxV9WwsVXvInRzDiPbLiHTCqDioYmaVSVl7Fk0Vwqy4tYvmKJW1vdEcSDAT9hr0RfXz8FWyISLWN0fJIDB9rZuWMXqXgcyTLANMjqOlUzWnj2+V1IniLe/5Gb8YSL2Lx7DzsPtJMxVAwlRDJtEwhHUCRn8UMWSU/TuuUZGqpLGOh26ro7Ee5/60B3nOuKiHB/abeTV81RQjx/1Qy16KggIAgIAoKAICAICAKCgCAgCAgCgoAgIAgIAoKAICAICAKCgCCAENBfZRfBPxLQ/b4oDbV19PW0U18V5ZSlM7nirW9mYHSc/a1tNLfMBtstGo0/EOaxx54goztCbo58wcnMllw3uGRLpNNpAn4/fq9K84wZrF27hqKiCPfdfTeHDnWSM2zSBYP6mmpqqyrc962trWPzps3ce+ftRDW47rLzWdRSQ1VVJZU1DWzatJHSkhKe2bABPZfF79O49ppriE1OADa9Pb2MTsTYvqeNgdEkU7pFW+8gWSyiJcXoeo6wP8hvfnErB/d38OhDTzAyMIQHk/JomKqSCCWhEKl4gpkz5zJzzkJaWw/h8fopL4tg57NoiuzGxOumzZObtiCHIhTXlFNSUUxZRZDHH72Pj/3bdTz22P2Mx5P0DY8zODZORtfdOHsrnyHiVVm1bAkrVyxn38Fu7vrTo+zc2k5NpJ6Zs+eyff8WPvPNT9E/3smh7jZUWSKfzlFIJymKRpEVj+toTyQzJNLOwoEJ9IJJMpMjr5sEwyF34YIjoJtmwR0TZwsE/Xg8CsFAAEWR8fl9WJaJYUNtWQ3veMs7eOK+x2nbeoCoJ0x5cakbnf7Yk49yzfVXU1VZweTgOM9uep6WuXNoPXiAvt5+GusaiScSTCbjGB6Fy6+9it6JPjbvfRpDNygKlRAORJjT0sySxXNpO7iHQ50HGY9Nki8YBALOAoG8uwDCiaV3artXVdUwd858zlq7jgfvv5/h/n7GR4fdFAIpEOJQ1yDJrIU/UML8paewYs2ZlFQ3sL9ziG2tvcTzHlJ6Aew8ciGPrKfY/9yTNNaV0991AEnWiZYEsZ30AVVyFxrIyEwN9r/K7gSiu0dKQIjnR0pK7CcICAKCgCAgCAgCgoAgIAgIAoKAICAICAKCgCAgCAgCgoAgIAicHASEgH5yjOMR96KqtpG8UQDZiRaHVFIn4AlRVVHJQF8nLTPK8Wp51q8/l57eAfbvb6OiopqegUFammdz6qkr8Ggedu7cRW9fD/m8DrJCRXU1mDJBLcjo0CCGnmH27CYuvvRCcvk8T27YRFd3nxtjHotPMTY+TlV1LfPnL+CstWcRCQX48HtvwiflOX/tapYumO26wwNBH6PDI/R2dbNvzx7CwRALF87nta89GxubkdFhRkdH2LOvgz1tPeQMiOUK7OnoxFI9FJdVuiK/bUkkY3E+9tGPMzmR4KmnnqAsGsbOpWmpr0GzLIqCQYLeIJmkTk11IzXVdYyPDLlO8NKKShSf340Mv/2ee1n7unO49y/3MbOlife97ybe/9538sEPvB1FNXh2y7Oks3EOHNqPz68hSYpbP720qJyf/ejnPPrIk9zzwDO07upgqL2Tcm+IUxYtYtO+5/nOLd9n28EdjEwMoWfTRP0BCpmkW1dd9qjoukEwFGVgaIhYPIlp2yTiaQzbwucLUFZWTiwWIxabxOPxEI0Wu25zN85dkg+L66bbroKVo6qkirNWvY6oWswvf/BrZjfMYeWyFezdtYuZs5tp72hlfGKUaDDC6MgYtg0zmpqJxxNunfJwaRH72g+iqxbXvevtPLzhMbSwj9LSUhTbYs3pK/FrKt/+769jGnn8AR+JdGa63Yk4RdGAWwc96A+59dxTyTQ+j8bZ69Zy1RWX89D993PoYBuTExN4/UXsOtCGHAhjGBZloSiybrBw3mJec+GlhBpn8fCOVp7Zf4iU5UEpWMjpFK3PPEZDdRGDPfuQlSzRkhCGE/2vetz68KokiQj3I76DvLp2FOL5q2u8RW8FAUFAEBAEBAFBQBAQBAQBQUAQEAQEAUFAEBAEBAFBQBAQBAQBh4AQ0F9l18H/FtBzUFBYtHAR+/ZuZ0Z9CaqSdd3BlgmTUwk0nx89b1BWXs3ixUtZsGABg4OD7NqxjZHhYbRgEMUXwK/4aW5oJptMoimw/LSF1NRVk7dMNm7aQTzp1Cy3OdTRSkbPIysaZeVVnLJ0CYsXzOP2W3/Jgd3bmd1QxZsufj1e1SSTnMTv9VJRWklbaytmwXBjyMsryvEHAyRTSbr7eugZGGdiKksqX6B/ZJyu4VGUQIDqmgaSqTTJZIpwMEhjXQPnnHMOG556goVzZzGvuZ6WumoS4+MopkFFtAwzbzEyNM6SJcvZvOl5LEmhf3SMrfv2k5NkJlMpSqsricVjrrv+U5/8OB/9yIeprSnimqvfxLYdm+js2k8qPQmSiSVJyLKXC19/GWefdR733PMw7Z3jPPvERuK9fdSHItRUl7Hr0B7efP2VrDn/LB549EE0RcEu6Eh2Hk1TiCeSZHI5pqZi7phMTE6RyebI5nQcoc8Ry/VCAdMw8agqPr8X27YxDcuNb5cAr+ZF01TXuW9JeWRbZdXSM6guauTJv2ygPFTJmavXko7HiEQCDA31MTY+QuuBA+RzBSpKKygrLndrrifTaWpbmnj8uaepaa7nunfdyB/uugNTligtLWbJ4gVk0jF+/atfoMq47fEFA0xOxUnnssQTccJBL3pOxzRtt/2ZjE5iaorSoiinr1zBhee+juef28hQ3wDjEyk27d4DPh8ej0ZVKEK1L4iRLRAoriQfLeeCG2/iZ39+lOGcgseQIJHg4NNP0FhXzGD3XmQ1Q7Q4SEFWQfFiWo6AbgsB/VV2HzyS7grx/EgoiX0EAUFAEBAEBAFBQBAQBAQBQUAQEAQEAUFAEBAEBAFBQBAQBASBk4+AENBPvjH9f/aosrYRwzRcB3o+b5NK5PB7wm5cek/XQebPrkNVMni9KkbBIqsb5AsWpiO/2jKVldWcd955NDc389jDD7LhqSfxh0PMWryUxfMWUxwuxsjqVFeUsnbdCsanxqmqqeHxDc8zFc+xe/dOPKrFxo3P4QuFSKdy+P1ezli1mlMXzeXrX/o8NWUR3nDheZi5BKqUp6+7B5/mI5NKEw1HaGhspLu3B4/P57rbh0ZHiKcK6KbMWCxO1+AIummhhSOEIkXYFhxqbyfk93P66av59w99gEwyRiGb4pnHHoBCFj0ZJ+L1oSETDRVRUV7Fm6+7ka4DvbR19fHYMxvpHh5lPJ0hj4o/GmZ4dJSqqire95738POf/ZiDrVv58hdvpreng5HhbkaH+/B4ZDTNh+L38/Z3vI+evhF27Gqlt2+Cx+97GG9OZ2ZVFanEBD2Tw5TXlvKV73ydUFGYBx94kEwqjuKxiCfjJFMpIuEok1OTGKZN2oluLxQwLMsV0YPBoFsvXpZlN6I9m8u43zsOdMMouD8L+gNoztgaBopHRsHDnMb5zK5bwM5n91AcKKWlbgahQIB9e3YSCvvI57Ps3LPXHf/aqhq8Hh9jYxMEImFyVoHRxCSRihKuvP4qbr/zDirrqikvL2Xu7Bb+68tfQHXi0rEJhoJEioqZmJoilkyRTMXRZBtZVkins5SUllEomExNTBIJhcAymNXUwE033sCjjz7O7t1t7D7YgSErqIpKRTBImddLdUkF6QKYxRXc8NFPcetjz/D8oSF8eLATSdqeeoLG+jIGuvYgq1mKikMYkoytCgH9VXb7O+LuCvH8iFGJHQUBQUAQEAQEAUFAEBAEBAFB4O8I2EwvXxebIHByEzhlbiPrls9lxYJmFs6qYzKe4qwbv/w3nRa/Byf3FXBkvQsFfNzwhrVc9trltNSVu2U5nc0p7TgymeDJLa18/Zb7GRyLiXvnkSEVewkCgoAgIAj8CwkIAf1fCPt4eKvK2gYM00RSnLrlNslYhqAvSmVFJb3d7dTXRNA8eQIBDUXWiCXSaL4AqWwOy5Jc5+8pS5ey9owzCAf8pOIx8GlMZDLoyQKa7GFOSwvx+AQd7fspWHla29sJF1WyeNkqZrU009/TQUdHJ3v27yc2FadQKDC7pZl33fA2Hrn/bh79y32cumQBa1cuobm2jGw254rnjrNa9WiuE3tschLZozE+OcXA8AjZvEkyZ9I/PMSI45oPhlAdQdzrxzJNCrqOV1VYufw0PvKet3Pvn37P1PgwGgU0yaSyJIKt6/g1DSNXQEKiu2eAptnLmLVwOZLXz8Gefrbs2U/HwBCSx4ekaEQixbzuda9jZHiIJx+7m/e+520kJ0fZtukZLD2N5pExLJv6GTO58LI38/SmrYxOxLn1lt8TlBVmV9fiMwwGB3uRZQtPyMua167lkssuc0XivXv30NHfQSaXIh6PkTcsSsvKGBgYRFY9BEMh/P4gXp+PkuJiUpk0fX29pNJJVyTP5TKucC4rIMuSK6g7ddBVVUFyqn/bGqtPPYP5TYu587Z7qIxUMqd5Dq2796Dn0lSUlzA+NcaOPbvJGyYl0RJqqmuZGJ/C49UIlRQxODFMbXMjN7z7Hfzxrtuprq9i6dLF/M8Pv8/w0JC7iEBVVfyhIEUlJcQSKcanpojHp5CsPD6fn1Q6TSAUQpU9ZNIZJNvGp2lossQF68+jOFrMb2/7I0OTcUxZdqPko6pKVJYojxaRtxTU0io+8Jkv8D93P8DukSk8tgdSWVo3PEVddQlDPfuRlZwroJuSDIoH07JRZOFAPx7uTcdLG4R4fryMhGiHICAICAKCgCAgCAgCgoAgcPwS+N1X3s3rVi98sYGxZIaPf/v33PHolr8XEJ04OLEJAicwgTlN1Syb14gjmM9vqaWhqpSSSBCf1/N3vWrrHuL0az7v/syZezr8DyGKnsBj/3Kbfvm5K/j49RfSWF3612viH5zUuX/+8A+P8q1fPzB9vbx42xT3z5c7BuJ4QUAQEAQEgZdHQAjoL4/fCXd0RU2DG1stqTJ53XIFdMnSmNUyk46OfVSVBygr8ZJKxpBljXS2QDASIZnOoCheFEWhpXkG1197LaWRCE889ijP79rGpJ6jLFqJZEhUl5fT1dVOZXUJldWVPLt5M5GSavyhUiwjz1uveCNezcdtv/8D3d3drnO6KBTkqjdfzh9u/RXjI4OUFYdZc8o8li2YiZ7LMTE2TjabdUVjW5KZSqTpGxhiYHiUZCZHzjRJ5QpMxGNkCyYefwDF68WneSnoeXyKxKJ587jmLVfyyL13khgdQLEKKHaBoqCGYuo01FVTGo1OR517vXR397LzQB+2FmXO/EW0LFyMJ1TEXfc/xHg8Q2VNI2vXvZalS0/liSce44EH7+Bt11xOXWU5v/rxD4l4PRh6jmhRMaesWsPS089g4/Yd7Ni1j42PPkFLTQ1STme0+xDp+JRbl/zq666lqLiIXXv2IikeLr3sMrRyH89v3czg4BDDI8NoXi9V1dU0NDTSNGMGAb+fQND58OIjkUowMTXBoc5Otm3ZzMTUuFv/XM9nXGe6LTmOb9yFEAFvmOryes5YeTaZWI4/3/EgXktj4ZyFjA8NU1NVTjIep3+wl/2dHeTzBSLhCEXREnQ9T94wCJdEGZ4YYf6SBbzzfe+mp78TxSfx61/dwu5dOykpLsKyHfd5CGSJaEkp6XzBXQAxNTmBV7YoKSmhb3CAcFGRK6A7dcmTiQRWwcSrqFSWlXLzp/6Dz3/py/QNjWLYEoqqouRzVEdCeCUwbZlIVQOf+vLX+MuO3Ty8p5VsXMdM5Gh9bhP11aX0d+9HlR0BPYLlDLIjoJuWu7hgYqD3hPtdFg0+9gSEeH7smYozCgKCwMlBwHGO/PzzN7Lu1Lmoiux2yrQscnrBLReT1QuMTibcf/cMTZDO6u6z2q626b+vU8kMjzy39+9gOJOwsxoqX/zZkjkNFEeC7veKLNFUU/7ixKxP81BeEkY+PBmreVScL2dLpnP85v6NfOYHd54csEUvBAFBQBAQBI57AuesXMD3PnkN5cXhF9vq/A2854lt3PgfPzosAMnTgpGzeFuI6Mf9mL5aG+iI4wtn1hEO+lg6p4Gg30tLXQXRkJ/SohA+r/bis98/Y9TWPcjpV31merfD17704vUvhNB/xu9k+/+3XXImN7/9ohef7/9Z/xxH+h8efI4PffU37n1z+v7pXDfi2vln7MT/CwKCgCAgCLxyBISA/sqxPS7P7AjoNrYb4Z7LmaRiGUKBYteB3nmolYoSLyXFGpl0AkX2g6JiILkOdFXV0DSNS15/EYvnz6Vt716G+nrZtncXSbNAaVEFRtbAq3qIT43x7x/9IM9ueZ6de/eRzJrUNc0m7zjBPTLr16/HsmHDhg1MToyjpzNccuEFzGisY8eW53ngvntYf9ZqFs9uxLJNbMtyRVUnSj6VzqKb0D80ytDYBJOxJBPxOJlCHhOwJNl1p/sDASTbQpNllsyby+UXX8yjDz1AfHAARc8iY2LnM+6H3ubGGjySjWQZRCIRvD6NQDBM38gkbV39rmhbXFFNXctsTjv9LHqHxvEGiti8ZSd33HkPU7E4y1adwqnLFrJ0/nw++eEPomEh2zaBYIQ3vPlKyhubaO8boLO3D03PM9jVQWfHQRTLpNTnYcWSxSxauJC+wUHa2rvwB0KESkqYt3Ixq9atdh3ojnBdVBSltLSUcCTsJKO79egV1YPP50PPZ1E9Koqq0NV5iC1bt9I/1Es26yQJaOT0HOFICI+iMaNuNsuWrMAuSLTu6WDf9jZi4zFUS2HxgoVoErQfPMDQ6DBjqRg5PU/AH3TF93AwjC/op7uvm4rqKuqb63n9Gy5kweJ53Pq7X3LnnXegyIo70e3RNGRVxeP3ofr9+MNhBoaHiMfjBL2KG4PfevAAgUDIFc+dGHezUEBBRpUUNEXlpne+i81btrF1+y7SWacmvEY+lUDKZ4n4vciSTPPcRSxathpfYxO54ig9hwZp39POsw8+QnVFGcODHShynnA0gCRLIKvuRL/zeU4I6Mfl7epf2ighnv9LcYs3EwQEgROMwJnL5vDDm6+luqzouGz5/s4B1r7tS4fb9oJrRUy2HZeDJRolCAgCgsBJQOAbH7mSay86w015+9ttbDLOe774Ux57bg/OSm3JWa0tKfxVRDwJOi+6cMIS+Py7L+WCM5e4c2BHI4wfaYfbugZYdcXHXdHTueYlRXXnXSTJ+T0Qz2VHyvFk2M9ZZPStj76VmvKj++yg5wv84HcP8Z8/uXv63uk4gFxHurh+TobrQvRBEBAEBIETkYAQ0E/EUXsZba50BHSnnLlkk80apONZfN4ITfWNtB3cTXVZgKKoimnkyWVMvMEwtqIylUpSUlbOmtWn09zQwO9+dQuKaXLzxz7Kf33zvxiOTVJdWUfYF2awfwDL1PnOd7/FHffcybNbtiF7w6jeiBs3bli6G0N+wQUXcKijg41PP0M+k6G6qpI1q1Yxo6GOT33io9SXF3PxeWdRU1ONI25lsykKhsHw6AS9A8P09A8zNplgKp6gYNvkLQNblvEGAi4hyzBwym/XVZbxgZtuYuvGjbTu3klIUfHaMph5NNmiorSIopCXVCJOQ30Nkjy9wKCyshLdMElkMuxrbaO8qhbFH2TGzHksXLqCH//0V2zbvoeCIRFLpglXljN3wVze8qY38vF/+wh+5wOzabnc3vq2GzjQ3Uvf6BjBcJitjz0GuRSGqaNJNhXFQS4+7zyy8SQbNjyDZatES8vB56VufjPnXbSe01acxsT4uOu4ymQyriN/amqKrs5O1wWmaR4qKyuoq68jlU65QnohX+CpZ57iwMEDlFeUUVFV4S4OmDtnAUXeEg62ddLZ0Us4UMzuHfvJpfMkp5LUVVVx1plnuOJ1W0cbuzvaGB4dcWPla2vr3Zrl/QN9aJpCUVkxM2c3c8FF62nr2M9vf/dL1/Vvue5u1XXMS6qKpHnI2aZjKyNSGsXrRMAH/G6qwa49u0inM26cP5ZTFcCHZEp4JAXLsFm2dAlLly7jnvseIB5PuR/GcqkkGFlsw4nn9xCNlqNoYbKaStn82bzhkisZ6hnjy5/6LM2zmunqbEVRDLc8gaopWG69eEdEN5kc7HsZv1Xi0BOdgBDPT/QRFO0XBASBfwWBH958HReeucR1Jh0vm7MQzol8/MkfH+Nrv7zv7x1/YrLteBkm0Q5BQBAQBE4qAi31Ffz2y+9i5t+kqLzQQcuy+cP9T/Huz/0QSfYgqR43WU6SVeGkPKmughOvM6sWz+Qnn7n+qAXNo+npgc5+Vr3xA9PuYff616a/3Ot/OsFIbK8OAnd+6wOsPXXOS+rs0Ogk7/78j9mwo10sQnpJBMVBgoAgIAgIAseSgBDQjyXNE+Bc/0hAl/HSPKOZQ4f2UxpRCYfAMg1MQ8HrD5HM69Q0NPH6Sy6iOFrEd77+dSSjQHJ8gvfceD0rTz+V//7hd+lo76aiuJLJsXHOPON03v2et3Pbn/7AA48+jqSFiRRXkdbz1DTUucKv45i+6PUXcf999zE+MkIuk6a+ro53vv3t/PjH/0Pbnp0smT+bmS0t6Pm0GxulKBL9A8P09g/hPFTlCjYFy4nwtlG9iivYOisUJWz0XJaK4ihvv+atZGOTbHr8MVTbdkVZ50tTFLyO4O6UbbIK+L0qXp+H6uoKiktKUDUV0zIwLMcVbeD1BzBd37pKQ9NMBvrH+OMd99I5OMqieQvY3N5ORXUts1taeOLxR9E8HmzDRNP8LD5lOZLmIxCOsmPnTgqjI5h2msa6Gjwekysvu4S+g22M9Q1y8EAXRSVl6LbMirPWsea8s6lpqHWvrlw2TT6fJ5GI09fbw9DgAKMjI/gD/uka6Om061Cva6gnnkgxd+4cVygeGRshEo2i+bzU1NWxZdNmeg/0EZtM4NH8JBJZjDykUll6u/vIplKsXrGS5qYmunu7SJp5Eqkk/X0D2LZEJp1mYnKc6tpK6utqWHPGahqa6vjK1/6TfCGFIsuuOC07K0ZVFS3ox5Bs0GSaZs9k5ZqVNMxowONRiMXjPLPxaXq7e+nv7yeXzpFOpKFgE/aGMPMmtdXVXH/dtfzutj8Rm0qRzeoUCjqp5DjYBl6PRlAL4/WEMDSFpGoQ8Jdw5ppzufU3t1McCdM/0I2smgTDmhtr76QVuLH2ti0E9BPg3vVKNVGI568UWXFeQUAQOCkJ2Da2bXHuqgXMb6nhrNPms2ROI5HQ9OLFV3Jz/l4Pj8fY3dbD5t3t7Ovo5aGNO923lF6olehO2B52+7mvIvbxK9E09QAAIABJREFUlRwTcW5BQBAQBF6NBD509Xl89Lr1eLW/r//8Aou+wVGu/9jX2bqvE8njQ1K90yK6cOG+Gi+X46rPV194OjdeupbmugoCPu3/WZP6pTT8wKFeVlzyLlcwnxbPfcge37QL/QUn8Us5sTjmhCLwxnNO46sfejNF4Zf2+cBZiHTLnY/wb1/7FZKiuUkG7iIMsTj2hLoORGMFAUFAEDhZCAgB/WQZySPsxz8S0DVPiMa6erq7DlIcdYKzUzgStEcNogVCVDU0cuU1V9HeeYiHH/gLuVSKqeEhpLxB1Ovh9j/9FgudHVt30d56CL/m4+yzzmTuvFk8vfk5HnvqabbsbMWWA9i+ALZXIxjwuxOw8+fOIxoO88fbb8fRV0OBADd/6lN8+MMfJpVI4FUVIuEAPp/qSteWbZDJZkmldHTDQlYD2KhYWIQiAbc2thMNbjnuckVi+aKF3HTdNfzqf76P1zbIJRNoXr/74VVVFNeh7ijHZkHHo8rUNdRRV1dNpChCY1MTDQ0NbpS7U4szncnQ3dPDY088hSRrXHvNDfzyllsZH4sRDBfx0HPPkygU0PM6ect00tUdZd/9sCwrmlsLXHM+PJhQJqssWjCLGXMaSOsxVHTmNjaw9amN9B7qo37GLBYuX8EFb3oTvuIQg0MDOA+Rup6hv6+Xnq4uMpkUknNOr0bA5ycQ8NPZ3e3GpjsOf0lRWLrsVHz+EKvPWMMzG5+lp7+fpUuX8vSTT7P7ue0EvEFyBYOxiTgNzTOZnIgzMRljoH8Ap95oU30DuqG7zvFEKuXWYZ92lstutH4g4GX1ytN4//vfxXe++2127NyCbJuu69wRpw0TDNtC8WnYmsyM2S288ZrL8QY0/OEA8VQK0zIZGh50Y/pTsQTxyRj7du5lpH+E1FgCI29RW1nJ5ZdewrYtuzELEoWCjSUZJNIxens7mZqYoiRUQm1JHVrAQ0ZOk82BaQbYf7CbmTNm09HVjuQxCEW8KB4F03LqwU+vghYO9CO8gZxkuwnx/CQbUNEdQUAQeIUJ2OAI6M4zjlmY/rIMQn4P//Het3DVRWcTCvqPeRsc4XzvwR6++pM/8ucnnp8+v/uQ9Tfb4RqJ7oStO8nmccsQCbHimA+HOKEgIAgIAq96An/+3odx3Lz/t81Jzfv+LXfyue/+BsnjdwVESXFEdOFCf9VfPMcDAHcxpElNWZizT5vPuacvZuXi2ZQVh1+2oH6go4fTXn/j9IIRjyOeO9e/UxrSSWE4HMV9PDAQbXhFCTji+fWXrP1fJS6O5k13tR5i3Vs/5i7CcBdjuNeQWBx7NAzFvoKAICAICALHhoAQ0I8NxxPmLP9IQPd7o1RXVdHX00FRWAYr4brDG+tmMXfRYl6z/nwefuoJ/vLAA0TCQfLJJEo+j2bZrD71VG68/kqiRRpeOUA0WOwKrD6fx41qn0jE2Nd+iLvve4Stuw7giZaQ1zTKSotdkd4yTa56y1u484476Ghv5/xzz8Pr9XL33feQz5uMjI7h9Tj76ZhmnqDfQy5XQFFkkDVsPCB5CIYcId10a3wbhTwSJhGfxrtueBuDHW2079pOScCLbBYwJDAchxJOzXMLQy+gKhIlxUW0tMygvKqMhYsX0twyk1C4lGCwmFQqTj6XQ9NUWltbuf32PzkJ8Ky/8GJSiSw9/YP8+Nbb0KJFjEyOkzMNdNvCcAq9I6OgElB9GIbB6UtWceqsWchSnr2dezjjNSuRyJIZG6Nn/wH6O0dYd85redt738dkLkcqm3bF8x07ttLV1YmeyaCoEkWRCD7NWYwQcPvsLAjIGyaZXI5cLkd5RRUzZ89jZGzcjY57zevOo8SJhXd8WqbNFz9+Mx3th0DRyBYK1DQ1Y9oSk7E4I8NjYJuUl5a5AvfgxDDpTI6cruNxnPW25c5ea6rE1Ve9haVLF/K5z95MLDZOOOjH6/FiWLh10/O2iS8cQAt7ue6d11PXUosa0IhlEmSNgjsHPjU1jmxbpONpVBviozH27djH3q378KnOuFnceO3VJKZSTE1kMAyZkakRknqSeHKKkf5BrIxJZbiKqspiDCWFnpfR8346ekapaWjgQMdBZI9FMKKhOOkCpikE9BPmznXsGyrE82PPVJxREBAETnYCjoBuYZuOgJ7HNvLTr6bh/vzrn7qJG6+4wE2hOZbbjn3tXHjDJ0mls39/2sO1EKfd59LhWrOHHU+HhYq/RuYeyxaJcwkCgoAgIAi8WgkcqbOyvauPK973eQ4NTLgCoutEFy70V+tlcxz1+/Cz3AuLId1nuekFkW+//Dzed+0lNNVVvWQh/UBHN6ddeMNfBXQtePjad2LchYB+HF0Ir2hT/viN93H2afNe1nv0Doxw3b9/hR1tfdMLkRRteiGGUwpA1EN/WWzFwYKAICAICAJHR0AI6EfH64Tfu6KmwU29sbHJ5g7XQNfC1FTX0t/bQdBvEQjYtDTP4NJLriRaUsJd99/Pwa5D6G59apN8MoGdybJ03jw+8aEP0tRQQSTsIeiPUMga5LNZJMkinpgkkc3Q1T/AgUN9/OXBx5nM22RUD4FA0CnETmlpCXNmzeKsdWsZ7O/D5/Pz85/9gu7ePjzeIPFEGlV2ostjqKqEmc+6UWkezYtpyVimjC8QxsYiFpvAtbGbTny3xikL5nHFJa/nj7+5BSWfwS/ZBBSFnGSSx0KWZMx83q3X7ff53Pj46tpqFi9ZxKKliwiFw4QiNSieIJl0ElPPEY9PuPH2f/nzAwwODaOqPk4/fa3rQP/iV79OsqDTOzxCspB3EshdoTafLyCZMl5ZRbUlzl3zWmqiRSxeuoC0lGHz7udpaanBa1m07diJX/LwthvfQcOcefSMjFBUXMyvbrnFjWsvLSlCZnp8ZjQ1ui5xJ458YmICnDrx+Tz9A4PEEkmQFEpLKzFsCY/mo6q2jgULFzNr1mwUj4e+rl6+dPOnaTt0iLkLF2M6rnyPl0wuz/j4JLFJx8nvOOkt4slJd/ydevOa14ff70eWoLq6nJveeQMPPfRndu3Y6i5ccER91eMhXzDJ5goUDke3rzprNedfuh5fxEfOypE1c0wk4m40vxNJr0oSeiaHmS0wMTTOSM8IO57bgWRI+BWVd157Nf09Q+zZfYDiskqGJ8ZI5TMYZp7J0VHsnE1IDlJeEqKxuYyCobGvdYDxpE5JRQ2H+rqRNZtQ1IfikV0BXZIk90s40E/4W9tRdUCI50eFS+wsCAgCgsBhAi840A1sZwGcqU+L6JbhutJPWzybW77+CeprKo4ZsXQmy39846f89LZ7p895OJLd+dvt1tI8/OpOpsnK4chQ7+F6m3/rVDlmTRInEgQEAUFAEHgVE3BqSF/6mlP/qcDoLCT/yg9v5du/uAtJm3bh/rUWtCgv8iq+hP5/7rqTJGS583rTiyH/9lnOYG5zHf/92Q+wetmCf3qN/6OOOAL68guudw0crvtcC7jipxvDLQT0/5/H/l/39i+n/vkLrRwcGeemT3ydDdsOIGsvLEJyriPHhX5sF+v+68iIdxIEBAFBQBA4EQkIAf1EHLWX0eaS6npXEFVlhbyeJzGVxu8rprq6hv7eLqJRjXkLmrj4oguJREq58+57GRweIqvnsE2LXCaFXNAxkkmuu/JyPvL+92EaeYIhP36f18nMRs8kKeQybuy4aRiuA3psKsaePa088txWrHA5Kd1E9YcJhaMYeoYffOfb/PRHP+Cuu+4iGCkiECkhHkthuw5uMAo62WzGfQ+PRyaVSuF4oAOBkCvmTk3F3ch3TZMxDZ2m6nLe8/a30XeojW3PPkNQU1EtwxWfFVXBtC0cEa2Qy7s1sEuLiqmsqsIb8HHDO25EUhUqqqqR1SBYCvl81l2ZaxVyZDNpxiYn+fePfYLr33ETA8Mj+INhyssq6R8cZNe+fTzz3POk8xZerzbdB8PEskyXz/L5i/n5j37Cf//wB4zpSS58y5uIp+NMjY/Tum07py1YyOvWncXU1IQ7Rtu27qK17QBDQ/001Ndw2rKlNM1oIOI6vR03uE0mkyGdSjMyPuqK3MMj44yOTaHrJkUl5QRDYZpntlBcVszCJYupb2pEL+Rdof1/fvgjujq7kFEJBSJoqo+RoXEG+0ewLMldOKCnJ9BzOqls3nXve/1BfAEfLbOauPzyi/nm1/8TVbXALrjCfd60sWSJZC5PzjKJVJbx5mvewvylC/D4PaT0BLlClqnEKLqec/tpGQaFfAEzaxAfjdN/qJ+uA92kJhOEPD4ues3rKK+o5Le3/Z5oSSmz5s1hbGKC2OQUsYkp4hOTWHmT4mgYf1CjsrKB8XiO1vZeKuub6OzpQfbKBCJeVI8z/obrQJdsmcnB/pfxWyUOPZEICPH8RBot0VZBQBA47gg4DnTL+SqAG+PuiOfG9ESsbXLvT77AupVLjlmzd+1v57yrPkgqnZlO0HGF8v+zzvnh718Q0B13iuKZrrcpXCrHbCzEiQQBQUAQeLUTWD5/Bj/93A3UV5YcEYpnt+7h/Os+Nu2edER01ScclEdETuz0yhH423I8L6QJTZfleeFZ7vIL1vHNT7+XokjoqJsxLaC/zRXMXQHdKwT0o4Z4EhxwLBzoPQPDXPehL7K9tWt6AZIWQFZfKIUh0gxOgstEdEEQEAQEgROGgBDQT5ihOjYNLalpcOO3FUlyxUpHQJfxM2NGC12dB7niyks5c+2plJUXc+utv2NweIxEMuFOQDqTpJlkkkIqQUCFT//bv3HJBevdaHVfwI9XUzB0nYKedh++U/E4mUzaFWkdobO9vZOHnt7EhKmSNhQMyYvH63drnM9trifo9XDX3Xfj0fyogTCZdI6gP+hGhjt1zQ2zgGkWXMe187NcLks4HGJsbJx0KoOsevCqEpGAxupTFnH5JRfw0x98ByObJuz34lVlUom4WyfdEbZdQTiRpLioCL/PT01dLWvOPINZc+dQWlGO7PHg9YbRNL+7SMDI5ZDs6Takslk+8tFP0DRzFp/9xjfZ8sxGdu/Yw+RkjKraWrJ6nsHBEfKGgeKwc4qBmwWG+/toqKtnanyK0poq4maBM9afy6p1a/nDbbcx0tvH9ZdfgUeysQs6iUSMO/90L0NDQ0QiIU5bvpRTliyktrYKj6pgFwrk84YrnqfTKUamxhkZHSWZyDIyOsH4ZIJgMOI69uubGigtL6W6ppKVZ5zOeCZFzFl0oHqcQuV87tNfYHhgBFX2EAkWMTUeB1t2I+Oz8XE3Jr5gS0geL7JHwykgf+a6NdTWlXPP3X8k4FMZHRvC5/WjeL2kdEdsl8grMqesXMGpp6/EE/BQWVNBKpciFPExMNpNIe/E7htkUxn3VTZk0lMZDrV20tPWjZ7O40dl5ZIlrDnzTG697Tb8wSC6UcDnD2LmDbKZLLHxCRKxuFuvvqamBp8/TCJrsLvtEPVNM+nq7jssoPtRPQaWnUd2JtstRQjox+b2ctyfRYjnx/0QiQYKAoLA8U7APhz96ZRyOSyaT79Of//FD17Fu956gVtW5uVuzj37F3+4jw995puueD4tnDv1zZ065y+I5I7r3HGiKIfF9cPfO3/fXxTPHaef2AQBQUAQEAQEgZdH4DM3XcK73/xa93P4kWzxRIpPf+Nn/Pruxw/XQn/BhS4clEfCT+zzChE4XAN92oXuLIQ8LJ473zumD8tkw++/xZL5LUfdACGgHzWyk/KAY1EDfee+g5x52U3T6QUvphk4pTA0sUD2pLxqRKcEAUFAEDh+CQgB/fgdm1ekZY6A7jihHZHRyBskYhkioQoaGxrJ6yl+8tMfYFgJNm58mo0bNzE2MUUsHndFa6cGuCOK55NxqkujfO9rX2Ph3NmosoTmU/F6NNf9XdAdodl0HeNjYxNu9Hc8maand4Cnnt/K7s4+POFSxuI5vIGgG0teWRTida89i3vuuYe+gWFQNYaHRymOFrmx7s65dD1LPq+7rmHDKBAOh6mtreGZp592J0+dmHJHhK8qiXL5xesZ6jnE/p1bCTjuc9vEo8gUCjkkVUVVVfRsFiNfoKy0DFmRqa6ppmXmTExnmtajUFxSwprTX4PfF3Drc2seGWedY1ZPu336yte+SSKd5n9+81vyiSQdHb1s37aDnbv3omoaa04/g1AoxOjoKKmpSbwehdKiCEMDgy7H2Qvm89zu3RAMkMymGegdYNnChbzp4otRkcibOl3dXdz1xzvQszkWLV7A6atWUF9bTTgccOuN+lQNVfWQy+juIoPekT4GBgeZmkoyMRlnaHgc07RpmTkL2aMyb8E8d+HBrAVzmLlokZOij0dW2bdnH/fccS9DA0MkYwl2bd9DRVmFK4Zn4knkgkU6nSZn5MGjInlk/OEg73rPO9nfuo/t27cwMjyIz+/FLOQJRiKYkkQsl8NWPZRUlRMpL0bze9x+zZ47E0mF0sqIu0jAmSTHktAUDz7FSzqWZfeW3XTt78Qq2Ni6QUtNDV/40hf46je+QSyZxLBMt2a7My2u2LIrosenptwSAi0tLdioFGyVLXv20dQ8l45D3UJAf0XuKifGSYV4fmKMk2ilICAInAAEHBHdKQbkiOaHBXXn1fn+qgvX8JWPXE0w4HvZHUlnc3zmaz/ix7fe6UY1viicO+4TVTscB/qCeP5/RrofrovuPiWITRAQBAQBQUAQeHkEQgEf9333QyyaVX9UJ3royU1c/r4vHK6D7kS5+0RCylERFDsfewKHXeju4kfLTRBy5pZe/Ldl8vP/fD+XnbfmqN9aCOhHjeykPOCN5yznqx+6giJn3vIlbM7czc9uu4ePfOG77qJZ574pa0Ekj2/6M4DkPP+LZ/yXgFYcIggIAoKAIPASCAgB/SVAO5EPKa1txDQNt361I6An41k0NUJdbR2J+ATXXHsF/YPtDA31EYslGRmbRPNqeH0+sqkUhVwOM5NkRl013/3KV2iqrXHrjXu8Hlc4ddzozoO3LNlYpk1HVzfprI5umK4je+vuvTy1eSuRijqGJlN4/SHXDV5fVc65r13Ho488wradu8noBYqLS9GzGddt7uzjOKydZ6R8oYCiyJSVlbrx5fv37sXrCxDwBwmoMssWzeP1r1vHbbf8DPI5183tkR3HvY7P78ewDPIF3XXgB/1O9Lwfr8/riueRoqgb3z4wPOTWLl+6eDmnLDmFWS0zMQo5UqmkK97nC3mefHojTz61gfd+4P3MaJ7Fb3/7J1pbO6iorKK0tIxMOktXZyfVVeXUVVWiOTXcjRwBr5eqinLimQw7DxzAlFVQFIb6Bnnrm69kRmMDBbNA2sixbed2Hrj7XspLi1i9ehUrlp9KRXmpy0N2okxNx5Mlk83mSMTjjEyNMDw6wuDAMIlUhuHRCRKJFA2NTaDIzJw1i9KyUmSPQtPcuezZv88VnpcuXkpiKolf87Jl02Z2bd/O1PgkI0PDmLpJ1Ffqck9m42SNLJ6AxrxF87n6uqv5zve+x8DAkOsedxxnsmQSDIfxBgN0DvQRLS9nzuL5jI6PovpU/H4vHZ3tNM6oo6ymlJLSYgL+gBt1H5+MYes2uWSOQ/s6Ge4dQTYlZMOkuqKU//qvL/PnBx6gvbOTWCJOLpfHME3yzmvBIJNOk04mqCqvIBQpQVL8PLdtF/UzZtPZNR3hHgz7UTUDy5p2oGMLB/qJfE87krYL8fxIKIl9BAFBQBA4SgKHhXTnKOd5zJl8PWv5XH746RuoLCs6ypP9792dZ5h3fuw/eXzjNnehpOs6V33u5Nl0hKMT0/7CBJoT7/7CRNoL4vnLboI4gSAgCAgCgoAg4BK44Q1r+ey73kDQ7z0qIqPjU7z75m/y6HN7DtfxfaEetBCAjgqk2PkYE3Ce29wnuBef4dwfuIK6xbc+fi3XXXLWUddBFwL6MR6mE/Z0NtN10Oe+pB509w9xw4e/wOZdrYcFdKcMxuFyAEJAf0lMxUGCgCAgCAgCL52AENBfOrsT8sgXBXS3rrhBMpEjEiyjrKycqclRli51hM5uYrFJdL3gunvC0QiWaVLQddc5bWXTzGtp5Kuf/Sz11VUU8hn3wdqpTR4OBd2H8GQyycMPP4olSTQ0NVNcUcP+/Qd48ukNtHV2YSg+CoqfZM5A83opCQe44NzXUl5Wyp/uuofh0XHXWV3Qs+4DvenUVs/n3FdHDAsG/RQKBcbGRt2fKZJKcaSY8miIq664jMzkMM88+hB6JoFq2xRFwm7d9HC0iGw+Q7agoyDhUVQ0TaOsrMx1tjvic7goiontxoDPaGhh0bwFNDc3Mzk5yb59e+np7SYYDDLmRKRPTXL+BetZtGgprQd6+PkvbiMWi5FMJN04+9KSEibGRkim4kT9Hpoaall//nkURZwIcoPNu3aTyunkcibnn3s+y5cuIxaPUd8yg4N93WzdvZXnNzzF4vnzWb58GYvmz6eqssKtLe8I337Vh9cbcB3o4xNjPLvtWTo6OiguLmEqlqBvYAjFibb3+QmEI5SVlzN7zhwUzYOlKpSWl3PLLb9yXeqjwyNc85aruPyNb6Rt/35++bOfMDY8zOaNW9DsYmRFIVdIESz2s2zlElavXcPQ6DC333EnyWTebcfE+CTlJSFCzjWjwEQqwaqzzqSqvpaHH3vIXYDQ29nLsuWLqKypJKknmT1nluvSH3O+hsYwsgUkQ8bO2pgZyy2rrmJTUhTgnHNey7z5C9izfz99g/1MTsZJpzPu9WbZFoWCQTw2BQWDefMXI6lBnt2yk6raRrp7piPcXxDQMfPuhLyNENBPyJvZETZaiOdHCErsJggIAoLASybw10lYR1h49CefYFZj1Us+2wsHupOw66/9q/tc9b4oPsiKBsrhGueOy/xFE4pwo7xs8OIEgoAgIAgIAv+LwE8+cz2XvubUoxYUnc8iv7z9fj78pR9N10F3avmKOr7iCjtuCPz1Gc6V0w8viPzkjRfxgavXo3nUo2qpENCPCtdJvLPNOSvm862PXkVNRfFR9TOn5/neL/7A57/10+nPAIp22IEuBPSjAil2FgQEAUFAEDhmBISAfsxQnhgnKq+f4TqoJdt2HdiphI4qB2lpbqG/r8utZ23aKZLJGLpuUFRShoVNXtfduulOPHY2PsWpC+fxtc9/joBHJTY1xtDQIOGwc54Zbsz6gQMHONh+CElR6RkYoqd/BNXjdSPUM3mdsaROuLKBofGYK6CXlxQT9Cp88P3v51vf/m9GJybdyPBIKOgK26l00gWsKArpdJJ8Pu8K4kZBx+fzoaDi07ysOmUR117xJu76/a/pbtuLX3XqjxcIhcJkczn8gRCZfBbd0LFNC01V3Zh1RyBfu26tG3+uBfzknYj4oigaKrOaZ1JaUsq2bdvYv38/nV2dLFy4EM2j8fzm5znr7LM559z1oIT4xje+z1NPPQWGRT6TxTJ0TMugLBQiGgpQXBykeUYTy5YtJZFJMTI5SXtXH4uXLOPM1WcSDoTQTYOCYjOpp9i5dwcHd++morSEysoKoqEgVZWVNNTXu9Hzdh727ztA56Eut066Tg7N58UwDGwkJmNxpmJxfL4AoWgxgWCQOXPm4g+FiJSXUFZewTMbN9LT08/4yBi2aTJn5kze895309t2gB/94Pvs2bGX+AR4vT78IZVVZyznPe9/J60drXznB98nlshgWB4SyZxb711TLYpKi8mYeYIlYa649ipa5s1i175dbNu62XXKT41NUFQSYcmKZagelccff5zenh7y6RwYMvlUgcpoORQkV0z3YFFWEqGqupJrr72Wx594kmQ6jWHZpDIZhkdGSGbSpDMZYhMTmHqe+QsWE4lW8vgzz1NT10RXTx+OWS1cFEJR826ZAcu5qGSVif6+E+MXWLTyqAgI8fyocImdBQFBQBB4+QRsm8d/9gkWz2542efasGk7F1zzoen65qoHWXXcJ363DqLrRv8b9/nLfjNxAkFAEBAEBAFB4P9CYPn8Gfz0czdQX1nykhg5n/eveO/nODQwcdhF6dTx9YgY4pdEUxz0ihI4nC5042Xr+OxNlxI4ysQFIaC/oqNzAp18ukzA2y5aw803vYHiSOiI2u6I57/+45/5yOe+fXgB7bSALmqgHxE+sZMgIAgIAoLAK0RACOivENjj9bQVDc1uhLsTzaTndNJJnVCgjIrycgYHeykrj5DOjBFwa1cq+AIhV5R03L2SZTE+MkJx0McZK05lbn09jz/8EDOa6li//nwqKsqoqqrAq2k88cQTFBWV8Ls/3O7GuKd0G8OwKS+PEggFmczZFNW2MJHUKVgmfo+CJtl8/jP/wf0PPsjWbTtdEViVp93njhCWTCVcd7cTKeWkdDrCulsTXZKIBiOURKKcf/YZ1JYVseGRP1NITP5/7J0HnFxV3f6/c+fe6TM7O9t7yW56J40ECAm9WagCIoJY8EVBFNS/r/XVV1Sw4PtaeH0VAUGQVxSkSAuEkAQI6WWT7b3M7sxO7zP/zzm7CUFQkt0kBL2Xz5KF3HPPOc85995zz/N7nh+qIUs2ncGoaWQyBqlWiiajqGYjyVhckugej4err76a+fPnE4lFCUYj0tJd2NanEklMikZBQQE9PT3s2d3Eyy+vx+v14s53EQoEmT1jJh+86GJmLDqFn/zo5zx0/wOER0MkEhEh86fI6aamvAyzSSGbTUnL+ymN9bgKCggmEnT293PKSatZMH8hNpOFzt4eVIeFXt8Qu5v34Bvoo6KkBMiSSSbJpFPMmjWLhfMXMNQ7KHPVDw+NEIvF6BropqyifExVX1xEb/8AQ14vkWiMiqpaqUQvK6ugqLSUvAI3NbV1bN66gx07dtHf1088FsNpsXLLrV+gwGHh17/8OY8/+gRBXw5PQSH5BU5OOfVErv38Z/jKjTewt72VRAqSSSSRbrJYMBnBZDOTMmaomlrDORdeQHVDnVT+b359k0wFUODOp3Fao8wVv6+lmUceeUQYT0vLAAAgAElEQVQq/EO+AKWFpQSGAjg0F2F/ELNiJZuI4XZaaGyYwjlnn8ve5ma6e3qIJVOyT2IOdXR34R0ZlvMh6POT7ymismYqL738GuVVtXR296Gq4C5wgSGBUcmSyWZlDqWhrs7j9ZbV2zVBBHTyfILA6cV0BHQEdAQmhcDkLBsPrvrx59Zx2ae+MmbfLtR62ph9o54/dlIDpBfWEdAR0BHQEThMBL72yfdz/aWnoanGwyw5droghW772X388Nd/RNFsKCaRx9eMQaRyk+lHdPeUCQGrFzpKCOS49MwlfP9zH8Ih9wUP/dAJ9EPH6p/+zFyWXDbDOctn8c0bLqW+qvQfOniM+APc/vN7pfpcPheF+nz8G0A6d4hvgP3PTUXRn5v/9BNI76COgI6AjsDxg4BOoB8/Y3FMWlJcVUcmm5EEejKRJByMY8TKtGkz2LNnG+58O2ZLBk0z4nTmEY4miCfiGFVV5j8X5KdVAY/Dik0xkowEKS8tobyyjE9/6uO4nA6Zm/zFNc9RVVXDw398hJ6+AYzaWK5Kp9NGe3c3faMxFFcJBkseI6OjmI0KqViYlSevwJ3vZvPmHfj8PlTFIAl0Yf0t848L8l9QyVnRRlWS6EKVnkumqC0r44qL38/uTevpad2Dx2HB29+DzWKTRGsmqyAkyDljTirhk/EUxUUeXE4nn7v5ZjwFBThcLoxmjUQqSSKRIBIIkowlKCopJpXJ0dzcQmtrG6lkkgcfuJ/aqkrcTidnnHUWDbOWsre1m7t+9nO8PQMoafGxHGFu/VRcdivxWBgjQvWco6i0mOLqClICV1XllFWryc/zEA4EGfX7sDhtjMbDbNm2hVwyiX9kmIrKcoJ+H7FoiNNWn8aSxYvZs323JPR9vlH52a1aLURiEfoH+ikuKcFqtxGNxenrH5AEulE1U1BQhGYys3DxAmxOB8FInEf//DixWJJEPE5nawvLFy/iCzd9hq/cejNtze34RuMyJ/1JK5Zz4omL2b1nJy+ufZFUJktKqMAjcVK5HJrIzW40EEnFMdhV5i5bwMxFs3EW5knC3mo2k06m0AyKjEhVVCPbd+zghTVrKC4uJhaIMtTvJeANYEyr5OI5XFYXYZ+PYrdDLsDPO+98KioqefKpJxGLbIOqYtBUEtk0I34ffr+PVDxJKgMVlVPYs6+D0vIqunr6DxDoBhIYjVlSmQw5g8pIX88xuf/0So4NAjp5fmxw1mvREdAR0BF4OwTu+89PcvaKuZMG57d/eJx/+8oPxjfPLOPWt8K+cT/pIDbP9ENHQEdAR0BHQEfg6CEgCMTH7ryJOY1Vk6pk8869nH/tl4kkc2PBYKpF7k0YxHexJNH1Q0fg+EFgjEC/TCfQj58hee+1JJcjl8uQy6Swa3Dthau4+OwV1FeVYbNaJJmeSKYY9I7w/Mub+O6dv6Z3wHsgqEiS5+IZuT+IVqa/MI07UOnfAO+9CaG3WEdAR0BH4L2LgE6gv3fHbkItL6yoJUcWg7BljycJBeKYNSeVlVX093ZSUubBoMTIz3cRDscJhqMyIFrkvxb5zwWJbibL9PoaLj7vXFxWC8lEDIfLxrlnn0M4PEpRvoedO7ZKIt1kttLc0kLfgBejaiIcCbNh8yY2N3XhS2lUTJlB36AXVairE1HmzZnFqlWn8pe/PCWV04lYjHA4gtlswmQykkgkpepc5EB3Op1SdS2Uy267nXnTGrjgrNW8/MwTdO7dQaHLSn9XL2Ui13YkTiyZwWi2YlBy+Pxead9eU11NdWU1c+fNZeasmTInuFDIx1JJAsEg7S0tVFdWUFxSRiKVkUrueCxJLBblkx+7jplTp2DSjJywcBFnfOAyRvxR7rjtByTDMXo6Ophe3UCRy006EcesKqTTCVLpNPlFhZjcThxlJTTMn0fdjKlEQlFETHtgeAjvsBeTVWPbjh3EQhF27tiOyaTKnPA11ZW8/wPnM2/OHJ76yxN4vcN43IV0d/cIx3N6ensZHBog3+Omdkq9/Cjv6u5FNVmx2fOYPn0mLa3trDrtZJxuNzX1U7n77t/R1+8lHonS29VFyDfMjLoaSos8bHz5ZaI5WLJwIatXnU5nWwdbN2+VgRUiyCAQDpFIp7DYzMIWgKyqMJoIodg1lp6+gqoZtRisClanTdrlB3x+nBYbhZ4iuWjesWMnL720lqlTGmQu+4GuQbx9w/j6RjCkjDhMdkLDI6ipGCuWLWNoyMvXv/4N1q17mRfXrWM0EiaRyZAiSzKTJplJEQ2FGQ1GcLmK6Rv0U1PbQFtntyTQ8z0uFEMCRRk7P51TGB3sn9D9pBc6/hDQyfPjb0z0FukI6Aj8ayHw41uv4MPnrZh0p98g0NWxnLEyd6xN3zybNLL6BXQEdAR0BHQEDhWBaz9wCl//1AewH6aV9d9eX+wjfPX2X/G/Dz+NQajQ30QG6Sr0Qx0P/bxjg8D7T13A7Z+/nHyX/bAqFHt7H7/lu6x9baec44p5PG+1sOHWVcOHheV7/+QxG/dcNk0unSSbipNLix+RTjMlxTHi70H87D+E8twwFlikqHLNL4KNDJpFqs/1oKP3/qzQe6AjoCOgI/BeREAn0N+LozaJNheU14Ahh4jXExbuoWAcFSv19VPo6mxj+ox6rLYcsXiYoaER0lmDVJ8L1XpodBQyGQypJKtXLOUbt96CirBmT+Ip8sj83OlkAnehmw1rnsdmsZDvdhNLJFBNIv95hn1trTz/0sus29LEYAyqps4lazDS3dmOVVOoKC3missv49VXt7Bx4yukEimMRhWTScOoKhgMOWnnrqpGUqmkzJMucqDXlpWwaM5MCh0WdrzyEiP97diMWUL+UfJcLpIZA5FkBpPVQSwRIZtJ4M5zY8jmWDB/vrRxnzlrFhVVlbjy3WTI0dS8j/aWfSxdsgRPgcgNL1AzkkpnaNm7l1u/8HlmNNZjUTUaG6dQUDuNsy78EHd+5zZ2vrqFKRV1qBkwZnKQTKEqEAwFSGcz2PLzKKmvY+aJS5hywlyyZhNtbS0kQxGcZpMk3MV4DAz0E4ulGBkZoaysBKfDgsth5dRVJ5NJpVjzzLOSxJ42dTqZdJZBX4CBoUGGhgYpKSumrLKcnp4+2to7CUeT1NU3UlBYwsiIj8WL52GyWGmYMYenn17D7j2tpFIpEuEo7Xv3UFnoodiTR1vrXpaeciJms5WL3n8Jv7/vIZp2NpGKp4glYsQSUYxmA6rJIPO3R7JZorkkiktlyRkrqJxeQ9qUxel2EQqFZH54YeGuGTTsVjv79u7jlY0baWxspLSolFgwTvOufex6fTckFayKmVQogksBl90hxy3f4+F9F7yP7t4+1qxbR8/gALFMklA8hsVmIZ1KMTQyilG1E4qkqK1rpK3jzQS6sHAX1u9ZRWO4V8+BPonHynFTVCfPj5uh0BuiI6Aj8C+MwI9vvZIPn7d8UggkUyl+eNf9fPsnv5G5D4Vtu1DsyfznQn1iMOqKvUkhrBfWEdAR0BHQETgUBB647XrOOHH2oZz6juf89YWNXHLDt8bIc0EuaiIAXVehvyNw+gnHHIGTF07lZ//vasqK3IdVt06gHxZc//wnj6vQyaTJZpLkJIm+n0AXqUUz5A6Q6II4f8O6XZDl0rJ9/49Qoyv71/+6a8c//+TRe6gjoCOgI3D8IKAT6MfPWByTlnjKqyUJLfJECwV6MBBDU+zUVNcSCQeYOWsKA0PteIf6MSgaqqahGDWi8ZhUQgsFtF1VqC0v5hc//iFVJUJFzFi+clUhEY/hyXPy+qsb8A17mTtnrlSdq6omz9m6azdrX9/Kxm178SeNWD1lMj91y74mrGYTRZ48LrzwQnp6+3lp7TppxS0k8IJAV4wih7jIW50hEPBjNo8R9OLvPFaNi889i/6OZjatXwOxAP4hLxVlHiLhqIxYzCgqqtlONp3E7xuSauj62jpJnpeXlVFSUkp5VSUOl1MSy5s2b2L9+nU0NtRTP2UqU6dPR9UsRCJRnnrySe7+1d0snDdD5oavq60hbbYza84J2DQLr778Gk7NSm9rF0XOfJlX3NvfL+3ZhSW9wWqmYcFc5q5cgVqUz1BYEOtpcok4lYWFRAMBXl3/MsHgKLPmLKC8vJxoLERpcQGNU+qw223s2L6FdWtflOM4Y8YMKiurZZRmLJHCZrfQ29fD8IiX9o4eBoa8jPhClFVWY3e4UFUTFRXFmG02ahtmsHtPGy9vfA0jKulkkr72VtRMkk989CM89NB9XHzVJUybOoP+jn5++4vfQhLikTjpVAKD2YBiNuCL+AnHwmRFsIQxh7nQyqLVyyiaUoaWZ0Y46Av1fbGniHUvviSJ8xVLV+D3+ehs76Cuto4iTwnxQJR9u5pp292K3eyARI5sNE6eomJTjZgVDYfVypS6ek4/4wz6/D7+9NST7O3qQLHbZBuEY0F/nxdFtZHOapRVVNM1ngNdKNAxJFGVDKlslpyi6gT6MXn6HN1KdPL86OKrX11HQEdAR+BQEfjeTZdyzftPQVEmvrn1BoF+95j65GACXaiYdMvbQx0O/TwdAR0BHQEdgQkicPrSWfz0y1dRlO+c4BXeXGxo2M/1X7mDZzfskGlJZFCYJIX250I/ItXoF9ERmDQCOoE+aQj1C0gE9qvQM2NKdKE830+gZ1LjBHp2TIkuuHMh9RLW7VJ9rskgWhk4K9NdCPJcT3mhTywdAR0BHQEdgWOPgE6gH3vM39UaPeWVMsLPYMiSjKWIhJIYDXam1E9h2DtIRWUBI/4+komQtDgXJHo6Z2A0ECKbyUgb8mwiTqHDxJ3f/zZLFsxBE7nQ42m5mSnMd2wWEy+seU6S3I319ZQUF+L1ehnsH6Bz2Mfzm7bR1NpBIJbGZM+nccZMBgaHCYbD2G02Fi1azEknn8R9v72H4aEhjKom11PCeF4opMPRKIUFBbjynBgNRhkQUG41cP3lF/LYn/+Pph3byHOY8A71kp+fTzAYxFNYwmgwhMPhxGm307Jvn8wFvmTJEjkeVquV0tIyCgqLqKuvo6ikhPXr1+MbHqCjs4OiklJWrj6VeCJJMBTiv376C/r7Oyl0e0jFE9TX1pJfUIp32M+Kk06moryS/t4BjBmFIlc+BVYXr63byNaNm0jFEmAxMPvERZx8wVnEbSq9I8Ky3YyKQjaZZGTIS19/n1xwnnv2GZQUFpLNiezpOew2C9u3b2P3rp00NzfjtFmpr6ujqrISjztP5mcPhyIMeYfp6x+kt2+Qzt4B0gYj8xctoqOnjzyPB5tFw2pzMmPOQtq6Bti2cy/RSAyTaiQTDTO9oYqbb7qBf//SLdx4yy3SDv8HX/sPTNE0xmgas6aRzmaJK1mCpBgI+YhmUzitNhK5JAaHkUWrFlHSUEbOYkS1aiiaiZLiMkmMi3zyG17ZSEdbO6qiUlFaSVF+ESFvgObdLUR8IZn/PBmLo+UUTOkcLoOROk8BLhRysZgMflhy+mqavIP84YXnGUzEiaeTWIxirojc7BnSGYXa2qm0dXZJ9wW3x44I9k+lYxiNYs4a8XZ3vqv3pV755BDQyfPJ4aeX1hHQEdAROJIIfOna8/jsFWdi0tQJX3Y/gf6dO+8e2zwTSj2TXRLp0r5RtwGdMLZ6QR0BHQEdAR2BQ0PgSASEHVyT+Gb5zUOP87lv/0IS6GM27mZJDo3lQZ944Nmh9Ug/S0fg0BDQCfRDw0k/61AQeINEl4rzbGqMSM+kx23chZX7+OPPIFxHRe5zFYxj+9Hid508PxSc9XN0BHQEdAR0BI4WAjqBfrSQPU6v+/YEuo3a2jq6OtspLnIRTwZRjWlUoyLctkmmsoSjcfk5l0unMZHCZTbymeuu5ryzVuOwWLCZrTJneNOefYRCAV55ZSNKDmk1XldXy/DgEN6hQfb2DfLi1t30DY4QjqdQLQ48RSUUFJWyeft26urqpZX3eeedx/899Aea9+0DFJIpkas6J9sjlOIWs0Y2m5E50i0mjfnVhVx25incd8/dDA8NkElFMJCWivVQOERd/TQGvcMyL7hQLzc37cXtzmfFihVomkYmm5MEuqhbqLutNptcw5kUA6lknCwQFeRsIsW2nTt55JFH+djHrubxPz/OYF8/ZaWl2GwObE4nUxoacLk9VFXVEAtGWffcWlYuXk5XUyvbX31d5kePpeNUzWrgozfdwO6+djImIxa7jdERP/29vRQVFjIaCJDNZVi5fClV5eX4/T48BYV0drRxzz13Szxj0RjFBR6WLFlMSXGRoN+lpbsg0EeG/QwO+egfHCaSTOEPRph9wgn4Q2EMRgWrqlFYXMr0OQvpGBhhx55mhkd8ZLJpzLk0t9x4PY21ldx1551c/v5L+On3fkjUFyAxPIrLbCMYCGC0mumPjNIVHCFjUUkr4LHaiSaj+JIBGhY20DCvkeLaMozWsehRp9OFw+4mnc4yMNDHplc3MeobxW5xkI6lSAYTtO9tIxGK43G4SSfTGHNgM2oUalbyMlkaCosoy3MTj8dQ893MWbWSO+67h7ZggKHREUyGLIrBTDwBiWSOmppGOrp7wJAlL9+Oahkj0BUR3YrCiG7hfpw+sd65WTp5/s4Y6WfoCOgI6AgcSwSOBIEeicX52g9+wV2/e3SMQBdEg2k8Z6zYVBMKFJ1oOJbDqtelI6AjoCPwL4WAw2bhsTtvYk5j1RHtd3N7N5f92zdo7R0ZT01iOUhdqRPoRxRs/WITRkAn0CcMnV7w7RAYt2nP5bIgXCBl/nNBoAv1udhtHc+DLgn0N1ToCDJ9f9CsDDLSDx0BHQEdAR0BHYFjj4BOoB97zN/VGv+eAr2+vl7aqHs8DlDimMyKtNhJJNLEk2nSGUFIKhgBNZtAy6ZYtXwJH7n8YgryHNRWVmI1WWhta0Wohl7ZsJFkMsHceXPJy8ujt6eHlpYWdnX00tQ/zGg4SjSeQrM6UUwWGqbOoLd/gEw2S2lpKTfc8G+88PwLbNu2g8HBISLRKHaXW+YiFxumgtTWhBo+nZIW6u87eSHOVICN69cTj4ZJxcOkUnE0k0Y8kaC0tIKOnm5JvtdWVdDa3IJJ01i6dKlUuNtsdqlWt9mseDwFUqXv8/tIRyPkOZ3kud3YXXl09/byvdvvkAEHZ511Ns88+QypZJpkMklOybFg0UIWLV5MfcNU9u7Zy2N/eowTZi9gduN0nn7kcQY6e8kmkqiaEWdpAVOXLuT8Ky6he3iQXfuaGPX5KfQUEI/F+Mvjj7P69NWcseJENGFdbjJLLHfv3iEDFFLxOH29vXLxuWDBfIqLi4jHIkSjEfz+AENDPoYGh/EFw8RTOQZ9fk5atZpwIi6Jd6dmprSiktoZsxkIRNm4fSeRuMDVSDo8SqHVxA0fv5YdL63n/YtX8aP/uA2/d1haxgurftVqIZpL0xMcoT86StZqwmQ2k69Z8AVHUN1mQkQon1bJstUnkVENJHNZkskM8XhKLoxtFivhUBjvgJfRIT/JSBJv7yCh4SAmgxGn2UFK5o83YlFUiqwOTOEI+QaVmqIibFYrjfPmMm35Mr77q//hlX1Nsp5waBSj0UIyaSCWyjGlbrpUoAvnhTyPA1Uo0DNjBDo5QaB3vav3pV75xBDQyfOJ4aaX0hHQEdAROJoIHAkCPRyJ8rlv/IjfP/rcmHWjZhsn0MeIhjECXT90BHQEdAR0BHQEjg4C137gFL7+qQ9gt5plBdlsjr3tPUyvrxzL0zvBQzja3faz+/jhr//4RmCYeM8dsHGf+LUn2CS9mI7AWxDQCXR9Uhx5BIQSXXDl2fG852Pk+VgO9LHDIH3cx/Kgi5+xnOi6O8eRHwv9ijoCOgI6AjoCh4OATqAfDlr/BOe+HYFuyJppbJxG8749eAocKMYUijFDKpmQZGcinRkjGrNgNICSjmPMpGmsreFjH72UedMaKBPKbpsNu90hrcZHhkfwjfqJxRIMDA7S2dVNZ0cnLQPDtA75iMaTJDM5TDaX3BjNyy+U9t6xeBTNqHLdddeRTKZ58omn6R8cwu5yoZltxGJxVFUlm0mTSkSJBAOUlRRx3YVn8cyDd8v2DQ30YxT5tpNxma/coBjQzCZGwxFJztdUVWA1aQwMDFBSUoIIHlAURf4uLMF7e3t55JFHiEWT1JYVS6L6zLPPoa6hkXUbNvCH/3uEadNnMmfOfHbv2kN3Zw/nnX8+S5efQM6Q5YGHHmLmjNksXryEv/z5Uc449XSGuvpZ//xaEqEoas4AmSyq3cKck5dxzmUX8uqubYRjUWk3b9ZMvL55M5u3b+WSSy/mpPnzsJvMuPPycLlcMk+Q6OPg0IDMIx4Kjsq2W20WUqkkgUCAIa+XgcERvF6RlzyBQTPTOzjEgsVLcBUU0NrSSl1RKVW1tZQ0NOJPZlnz2msMeIfJxOMU2+0UaQrXfuhSQu09tD27iabXt4FiIKMYiKQTpDQD/QE/o+k4cWOOaCYlAxDcRgvheIScDWJqkvzqQuYuP4GCimIsLiedvX00Ne2TxPlAVx8mzYzL6sCQBkMK9u1qxYQRj8OJSTFJC3ej0UhG5E+3OShUNQiGyTeJPOh15MxmLrjqKv77gd+xcfdOfLEw0USYTEYhk9VIZAzU1Uyls6dX2v27PQ6M5txBBLqB4R6dQH+vPd508vy9NmJ6e3UEdAT+VRA48gS6eUylJxToB6xudQL9X2U+6f3UEdAR0BF4NxB44LbrOePE2QeqHvIFuPPuP/GF6y7C7XJMqknrN+3g7KtvHU9PYkUR9mgyx6+e33dSwOqFjxgCOoF+xKDUL/QWBMaJdJGgclyZ/sYphoMClGRSdN1xSp9BOgI6AjoCOgLvOgI6gf6uD8GxbcDbEejkLDQ2NEoCvbjIjWoSeaNjhMNh4a5DJmeQNufCSltkjDarOZS0yHVt5cOXX8y5py6npthNMhaTuc6HhobYvn0H4Vgcd76HsvIKBrw+duzeTfewnw7vKOlMDjQTRtWCarGBomGz2+ViKZ1MMGfObE5ZeRprX1rPsC8gyfZEKkNO5kFPEg0FyCTjqAosmjeHpY1lbHzyYamSD46OykhG38iIzJ2eFmQ7YLZZpf1PRUkxtTVVjI6OIgy8hcV8ntuF2WyWQQBlZWXs27ePZCJB0O/n9U2bWLFyJZXVNTzy57/Q2tHFvAUnMGP6bLZt3cHWrdu55iNX4/ZYmTV7BhabjV/e9T/S1n1KTR193b1Mr59Kf3s32zZtIZtIy1znOaPCBR++DFORm/bBXvzBgCT1Pe582rs72blnN1dceQUXnLqSVDgi1dYW1cTgYB+tzc0MCBJ9cBCL1UxlZYW0e48n4tL6fXhkhBFfEF8gTNZgRDVbJXFdUFzK7HkLGOjvJ99sZebcudhLSugNhnlu/Ub8Iz6ZW3xGSTmLGxoo0UzsfHE9ya4RCvI8dA72ETNkSKoG+kZHiJEmmk6RyGYwaEasZjMuzUYkHiIr9gHyLWgeKw3zZ2AvdJE1acQyKQaHvAz0DZGNpYmHo9g0K7lERir0vb0+bEYTbqdTpgZIxJMi5l8GnloxUGS14TGa0DI5qUwvKi/nk1/8Eutf38RfN6xnT2czHYO9MvWAotiIxNJUVNTR1duHQRkn0E1vEOi5rAFfX/exvRH12iaFgE6eTwo+vbCOgI6AjsBRReDKc0/kPz97yQHV3kQqe7MC/WACXSjQ91u4T+TKehkdAR0BHQEdAR2Bf4zA6Utn8dMvX0VRvvPAiS++upP3ffzfefLX32b5CW8Q6xPBcjQQ4vPf/m8e/uv6g2zchQrdqDusTARQvcwRR0An0I84pPoF3xaB/WT6QX85CYcPHWQdAR0BHQEdAR2Bo4GATqAfDVSP42vml1VIklrYs+cyEPBFUAw2pk2dTtOeHRQVu3G6TITCPsKRmCSsM5kcRqNKOp0kl0pi1lRIJ9EMBpYtWcinrr6C6VXFePv78Q4P0VBXj8FoYF9zq7TNjsSShKIJWto76Pb6GQqL6yoYVE1auBs1syR58/JchEMhMukURUWFXPGhq2hp62THrr2kDYpUUiuCQO7vxWE2oRlzFOfncfKJi/EQ4YVHf082ncHtyqOnu1eqykOh8Fj+dAOoFpO0WzdpBsyaEU1VyaRzqEaVmppSamtqqCgvx+PJp6+3j0g0IiMiM7kc8xYupG9wkHvvf4hEKsvSZcu58sqPcM/d97LupQ0smDuXUV8/tbUVXHTxJVitNv7nrrvoaGunpLCYc844C5fFLnOve/uHyESTKCaNi665irRVYyjkZ8TvI5PJMCKIf4OBV7dt4aSTlvPZq6+mdU8TqqIwPDDEX598goG+Xpmjftjno6S0iLop9RSXlBCLhWUec18gIC3yhVW+zZFHJJHGHwjKts+eO4+a6lq8/T3UNU5FdTrpGw3w0vpXSMcSlNnyOG3uAiptDp67/0ESw35UERWvGUmQwRePMhQeJW1EEueJZEIGJjjtDkyKkYyw/CdNXmk+YRIoeRqWAifVMxswuewyT7rIctTb3Ud/56BU5SfDcYJeP8O9I5gxSEW6ZjBit9lQFFU6OInwCWMqhR2FQosNU1YEW6RA1RAzqqimmiWnrGRfXwd/evYJ0lkDtbXT2bR5JxUVtXIuij0JZ54N1SzGNSnniEi55OvrOY7vWr1pByOgk+f6fNAR0BHQETi+Ebj0zCV8/3OXIfLHTvR4g0B/XjoVyfznQoWu6gT6RDHVy+kI6AjoCOgIHBoCt9/8IT5ywUkoypideiKZ4nt3Pcwdv7yfmz92IV+8/kosZtOhXextzhJ7DA8/sYaPffF2FM16wGEF+d0rHFZ0G/cJg6sXPCII6AT6EYFRv4iOgI6AjoCOgI6AjsA/AQI6gf5PMIiH0wV3aTlGo0Imk0LJGfF7gyiKnYYpU9m3bxdlpR7y8q14RwZJpbNkcznSqYy00M4K0j2VlCrvXDqJSVGw26xc86EPctbJS41kB4oAACAASURBVHHnObBbzDz79F9paW7GarMRjiUxqGYiyTTtXb30ekcIZWDEN4qnqBizxYFmsTIaipDnckrbeGHVrapG3nfBB5kxfQ4P/OH/GI3GMSgare2dFBcX4DCpuCxjP1dcdjHbXvwL3Xs2S5V8cHRMOR+NxEhnMgTCMUmCm2xi09VAVBD46Qx5eWapYA4GIpJEXbxoFs3Ne3E5BR4NVFZV4SzIx+JwYrU7+Otzz/Pyxlew2pwUFpbyocsu5/VNW3jtlddIRhNY1SxGQ0aq5z/+8U/w7LPP8vJLL8v+zJo+g1OWnyQV2l3tXQz3DJFX6OHyT1xDc18XO/Y2UVRSjCAHd+zYgc3loHugn/yCfL76+Ztp27WbRDTG8089zcL5cxkZ8qIaDbS0tdHS3kI8nWTRokXStt7nHyUUSxCOJvCFQhSXVeAfV6IPDAxTUlrGzNmzyXPYQNOYt3gxjzz2OBvXv0KZq5Bl02ZRbXHQuv41vHuaEZ/ww8a0VJ0HhM18MoZiMSGc6FPpNCZFJc/hwGm2oSkK3X39qFYT+aUe4koaR5kbb8SHpdBFxZQaHIX5Uq2uGc00bd1HW1MrAx3dRPxhzFkDhU43mkElFU+Q786XUfiJdAJNU8mmkhjiSawo5FnsOGwOcoqRrKaSM5kY9Pu59GNX8cwrayksLufEE0/lE9d/lrraqbS2d2DUFOxOC6o5S86QljZ5ugL9cJ4g7+65Onn+7uKv164joCOgI3AoCBx5Al0o0K1vqPRknljdwv1QxkI/R0dAR0BHQEfg8BAQwV+P3XkTcxqrDhRs7uzn8s9+h32t7TRUl/Lgf3+TxrrKw7vw35zd1TfINZ//Lpt2d4yR6JpFBowZDEKFrhPokwJXLzxpBHQCfdIQ6hfQEdAR0BHQEdAR0BH4J0FAJ9D/SQbyULvxdgS6wWBnypQptDQ3UV5WSH6BjUA4QDSRlIR0IpFAeKEL1bpQeAsFei4zRnLHozFmNtTwqY9ewYmLF5KKRfDkOVEVg8znvbupmV17m9nb1kl7Vw/DwSgpRSUUjVNRVUMGkZ/cKu3ULRYL2WxG1iXyjpcUl3LZZVdK9fpDf3yMVM5AQXEJhmwGmyrY2ygz6io5/5zTuOe/v0825EU1mEgns4yMBAAjFqsdZ34+iqYSTcSJJxNkMykCPh+JWGRMgZxJy5zpIp+23WolL8/JqM9HKpPi/EsuIZ7LseGVV1i7bgOpTJZsNofBoJLnzMekaqRjSZIiUCATx5PvorS4hMapU8mk0lgtFtKpFPFonNmzZ0m7eCNGmeNbtZkxOmwE0nGG/COomkY8FpP26qrZzL72VkKxMD/5wfdo2bFDqsMN6Sy7tm3DPzJMIh6ju7cX1aKSV5BPQWEhAd9Y3vlYOsXwaIBIMkVBcRmd3b0yh7x/NAw5KK+oYOqMRlnPeRe8j7vvvpdtr21hVm0DZy1ZTsuG19n2/FpcWYVwNEyPMUVEycg87XanA7PVKsl+k1HFZDBiSGfIJVJSQR9KxNAsZjzlxZhcZkrrK4nkUowkgkQzcVxFHmxuh2xnX5uXjqY2fAPDqGkoc7nxCMV8MEQoFKSspELiEktESWaSOG027CI/XDpLJp4im8lhczjIGg1kFSMOt4tTLzib6UsXMBqK0trayzf+4zbKSqto6+h6C4Eug0FyBkZ6dQv3Q32GvFvn6eT5u4W8Xq+OgI6AjsDhIXBECfTHhALdjKKNK9A1MwadQD+8AdHP1hHQEdAR0BE4ZASu/cApfP1THziQhkR8+//2kWe56Vv/JUUE4mP6R1//LNdcfM4BhfohX/ygE0Ug+n/95mG+fud9kkAXgWIGo3k8TYkg0HUSfSK46mWODAI6gX5kcNSvoiOgI6AjoCOgI6Aj8N5HQCfQ3/tjeFg9eDsCXWSWbmyYSnNzEx6PnZJSN4rJyNCwX+YPT8YT8vMtl0kRDUfGiO5MRlqgC0JdNWSYUlnKZ67/OFPrazArObLpBJFwWBK3u/e1sG1XE929AyRyCrFMDndhscytLmzcnU43Pb09WCxmqdY2ZLMYFQN5zjxSyQwfuuJqXtu+C4wm/IEQiiFHOhqg2GXlvNNXkkkE+evD95BvMRKJxBjsG8Fuc0t1eyyeRNE0QvEY4WgERTPitNuk8lw4smWSKXK5DA6rGafDRjgUpKqiHO/QACaTmTlLl7F59262b98ur+V25xONxpg/dz6GNOzesRMyWYoLipk1a4ZU6TvsdqZOnYpqNJJKpohExjAT5HI4HCKdTpNOJknmsiw/bSXzly1h994motEog339+IdHKCgtpmdogDUvrOGWmz9DeWERFlVjsKeP8MiIzM/uGxkmGA6RyKXIKgYMioFYKExCEOjZDMOBEBank1RGYVfTXgyKCZvNQTyWxGyxUFhSIK3f582eS9Af4PmnnmPRrLnka1Z69uyjbdsOYiN+wokwPiVHTlj3A4WFhZI4DwWD0v7ebrJgBJnXXZDd/kiInAKazUrKmCWv1ENazZJfWcxQcJiW7jbSSo7AaJh0xEgyksCSNeAwmil05GHXzERDEUYDfhxWJ3n5btyePIZGhkhEo5iNGlbNIn3gTcL+X+S3t5jRrBZqp9Rz5aeuoWmgm3gqSyJh4NOf/RyNU2axr6X17xDoCiO9XYd1H+knH1sEdPL82OKt16YjoCOgIzAZBI4KgS4s3DUbBp1An8zQ6GV1BI4BArmD6tAJwGMAuF7FEUbggduu54wT38hxLpzybvnur3jwsWdABPsbDJy5chk/+9aNFBfkTar2bbubOeejXySSzL3xjjMKFbqiq9AnhaxeeLIIHBkC3YJismOQwSH6vJ7smOjldQR0BHQEdAR0BHQE3h0EdAL93cH9Xav171m4T6lvoLVlL2aLAU+BHXehm4yw0U4mCQdDUhmdjEYwmUyS5BZksLBH1zQTSi6HkklSV1nKiqUnUOx2QDpOPBalt6+f7v4hfIEIGYMRo9WBLxLD5nARjSXILyyWeb76+vpwOuwy53gunZKKcJOikZ9XwPJTVqGY7exsapZ52QWBno2Haawu4exTTuSh3/0GNRXARIJwMEYiliERz5HOKGSzBmKpNBklh2oxY7FapCW5alBQRC74TBpNM8ocZplEDLfLSTIekznUrTYLKcWINxCSVmrRWBSTpmE1W1m18lTOXHU6P7vzp9TX1BIKhAhEIpgsZqk6t1otGHIwGvChqRomsyB6c6RSKZkzPDDqx5bvoqyuhobZM5g6bRrhYFAqr3OZrFRwh+JRXt28ifw8Gx/76NVE/UEsRpWKoiLi0SjpdIruvl6aO9sYCfiIRKNE/QHisYTMTR7LQmllNTv3NuMbDRKPp6moqCYSjo4FQJhViouLWTBvPtPqG1m75kVqSsvJtzl54k9/oq1pL9l0SvZDEO9CrS/cASwmMyZVFb9iNIh0ABmSwno/M7ahkBL++aqC0aQRTsbRHCawGEmqGYqqSlHtGq3d7UQiceIhA4lQDGMyg0MxUeYuxJxTSETj+Eb9Y3VoqiT7LSaNdCYlFfzCP164IyiKEc1kIr/Aw8JFi1h52ipaBrrQitzsbW7ntde289TTL1BYWEZHV/dbCXSRFD2nMNzT+a7dk3rF/xgBnTzXZ4iOgI6AjsB7C4EjQaD7R4N89mt38Ken18m859LCXRLoFgzi3T1BC3dBiuQ7bRLQ8uJ8ptaUyt/dDhsVJfnydxFUWSDWsuOHCIi0mLU3DcLG7S2cf8MPx/6f5AjfmSg8feksLjp9EfOn11BakIfNasIoc91COpMlHI3T2TfMpt3t/P7JjWzZu39t8s7XPpQZcvLCaZx/yjwWzqiluqxApl06uF9iDR5PpKQDVVf/CJv3dBzUjiPThkNp56Gcs2B6DSsXTUf8WVNWQElBHlazhklT5c/fHplsVvYtnkwxMBygo9fL5j2dPLV+O3s7+g9p/A6lXcfqnPIiN+edPJ8T5zUwpaqY0kLRf5PEwHCQ9fPBY9o35KepvZ8XNzXxl7VbCcfiE+q3qFsodFctnkFtRREO4aglHL1yOekwJup44MkN3PvYunE4DId8j0wWv2m1ZZy9Yg5LZ0+hpnxsXojvh7+9f/fPB5Hmq2tghG17u3j4mVfZ0nR8BdResHI+py2dJed5RXH+W/oiMI8lUtJ1q7lzgLWv733PzunJjv2RKi+e0z/98lUU5TsPXHLDlibO/uiXyGWS8lvYYFSlM8pDd36FM09aMKmqI9EYX739V/zvw09jEE4rwspd2LhP4j03qQb9ncLi/VFW+EawwLxp1eS7bOPvTg/5Ljtup41QJMaN37uPZ1/Z9cb9fxgNEvifv3I+i2fVUVbkxmYxo4qNISHmGH9H+UNRtuzp4NEXt/B/z742oefYYTTpsE4Vz6BVi8feTY3VpRTmO3HZLVJY8bfPof19EvdwMpVmcCQg1wC7Wnt5Yt02tjSJNcC79+498gS6eD+9OT3Bt2+4mMvOWiLnjnh3CRzEe9rrC9Ez5KN7wMfWvV2EInF2tvSMv6/ffkgOnqP713d2q/nAGkH8Lt6RIkVlS9cgX/rJH3hp8943XUzMv/+44SIaqople8S6QbzXWnuG2N3aK98VwUiMNa81yTXb/kOkfRDj7rJbEfdGZbFHvpuLPa4Da71ILCHn6823P3BYc+rtThbz69yT542tASqLpVvG377/Rdsj8cSB9Zx474/199jNKXE/zG6olOIocTTWlMp32f5DrEWdNov8T3Gfi3f2/vtdrCvEPbOvc4AVH/mPsSKHuN6eLMBiPM8/ZT6nL5vFrCkVlBS45Pv34PXl/nXEsD/EnvY+ubZ6/KWt9HlHjynGk+2rXl5HQEdAR0BH4NAQ0An0Q8Ppn+Ysd0kFRtVwUA70AJrmorq6jraWZjQtg8kiFOIeiisqUQVRmslKhXE6kWBocIBgQNijQzyeQFGECj2FSTPgNKs47CZcdjO5lMhlPmYBb3fmSfvwYCRKJCWUzGa5GC0sKiG/sIjWtjZMqolsThDfcQy5LGaTiVw2h2rQuPyqq4km07y+dRugEPH7cFlVrrvqUra8vIb2vTswk0I1ZOntGSQYiGG15xGPZ4nEU1idTqnQ9hQVsPTEZcyaMZOM3GwIkRML9WRSEt2dLS34B/tQMymmVFeS73TS5w2QyGZxuVyS5E8mkphNZkhn0YwaPq+XirJyWprbKKmpZmTUL4lmi2aSivKUCAYwKmiaJnOGC4v6eDKJ3WUnmo7jCwVZvHwpH73mGgb6++jt7JZKc7uwwbea2PjqKwSCI5xx2mnMmT6DbDxFeVER4eCotDgfGPbS3tPFSMCPz+cnGY6STKTIGhQMJgs1DY08+uRTON35RGIxptRNJTgaIJPJkkoJrHOsXnU682bNkZbz/d09rFi2nFs/dzMdHe3YrGaMWbBhxGG1ywCKWDQuzxVkueiPWDxmxJ/C3l4EQEhFuEXa5gciIak+n7NoLgOjXnIWA87ifELxMHabk6YdXYRHAmQjcZwGC7VFZdiMGvFwhGgsgkE14guOkhH/KDlZv1g5q0aTdAMwWSxYrFY+eNGFMgf8ho0bOXH1Sv79B9+msrqek085gw9f+THKK2po6xD55cDutKKZpaUCMlIDg06gH6dPOJ08P04HRm+WjoCOgI7AP0DgSBDofYNePn7Lf7L21e3jBPq4hbsqLNwPjUAXG6Hf+rcL5SbmfqL6SA1cn9fPJ775v2zY1vIGYSmJyzdvTAqy8TOXn8EHV58gSfmDyc1/1Baxtuod8vO7v7zMLx9eQziamNDGodi8vP7S1Zx54mxJCB1q/fvbJtohNpp/9/h6fvbgc8d0A/NgfMRm5kfOX8H7Vi1gWk2ZJG0Pty9vh7foX793lBc27eHnDz4/tjl/jDZoD3cuirn0iYtWSYJYENf7N5kP9zri/EQyxe62Pu55bB33PvbyIY3ropl13HD56Zy2ZCZWi1iP//1DEF0iAOP//eRBGRAiQJXj9Tb3yETaf3CZ/XP81EXTJeE20XtdtHlkNMxT63fw8wefY2+nCKwQx7EjG0RtAufrL1vNyhOmk+ewHvY8F3NaBIg8uW47dz28hr5hsZn/Rj/EvXTXV69h1ZIZNLX3cd03f01r99Bkh+Gfpvz3brqUa95/ygFrdnGvfO+uh7njrvtl4L2Yw8JmXdEsXHfZOXzjhkuxW8cIoIkef31hI5fc8K3xPOgiWMwCinpMVOji/vnGpz7AsrkNR+S5Kuzuf/PntXzxR78/CI799/7bIySebbd89DzOWTHnsN6T++/ZPzzzKt/79eNjhOa78Py+6vwVfGD1QuY2Vh0ggic6F/aX29+3dVv38Zs/vcTLW/Ydc0eCI0qgi+BHERhyEIG+dE49v/zqNVSWeCYL12GXF3uR3/vNX/jpA8+86Rl/+80f4ur3nXTYz91DbUD/8Cif/s5vJ0Rki2f3TVeeyYWnL5Ik9OG+68Sc8gUjsm45p7bue8s77taPnsunLl0tgzq/+fNH+N0TGw6pa+K9dfNVZ3PCrNq3BGce0gX+wUliXbb8qm+OLR/kDT7+Tj4oWHCydewvv3rJDP7tQ6fL97AISjjcQwSACML/j8+9xq8feektgYriefuTL14pA2xe2NTEZbf89+FWoZ+vI6AjoCOgI/AuIaAT6O8S8O9WtQUlNUIHDQahGk4RCydQVSdVlXW0NjejmRUMSgqDCqpNRBI7UTWj/DMWjhAJBggHA1J1Ho/F5cItKwlvI1a7+OAzolk0XHlOaZGuGRTMqpFcKiNtucPJNHFUHA4ndrud4WGftER3OV2SgBVEczgclqSsaraCqnL5FVfIZdJLL7xAPDRKRYGbs1auQEtHeeXFZ4j4h3G53BgMZva1dpFI5YhnwGx3YXO7Ka+uZc7C+SxbvgzFaKCiuByXK59gOoc3kqC1tw+rzcZARxtdO7cQ7W4lM9BDLjRK1mChsLSKoaEBvENDCDn22P6PQjAYQjVZMFmshCNxbB6h2s9htdqIhMIoRoVUKk06IVTuGvn5+VL57R0Zpqq+moGhQWKJOO58F6edvpplSxezbdsWAoEAeW6n/Ono7GTXnj3U1VZz8vIVVJeXExr1Exj1MTw8wkggyJDPRygSIRgIkU2KyHgDqtlCNJWmvnEaazdswGS1SPv46dOnydz0QiVvUlRJpldUVrNo4SKWLzuR1qZmqXL/3d1307JrD7lUErvFSiKTIJlKSReBrMFIWhDlBkXmd9cMRhkwkMtkpP1+KpPBZNQk1prFRDybYMnJSzHn22nuaSNuSFFYXoTbXcgzj71EdDhExOuj2JRHZV4BZfkeUnJuwcjoMMlMgs7RIYKaqBuMRqO0bm+cPo0Z02dI5bk7z8PA4AAlZWU8s+YZ5i89gbnzl/DM0+v46te+TXVNLZ2dbSjCUt7jRFWNJFNZVJNK1pDF293xbt2Ser1/BwGdPNenho6AjoCOwHsTgeOFQP/hFy5HbGwfCaL1b0ciGI7xhdvv5f+efmVMDS8CF6WafIwoEBudX7nuAi45c0xZNdFDbHh29A3z/V8/xkNPvzrel3dW9K6Y38hnrjiDkxdMxWx6s3p+Im05QIje+RCv72p/gwg9ymTF/s3MJbPq35G0nUi/Di4jNj43bGvmh/c8yctbm8fHcv+G7WSvPvHyh0NcH24t++fXb/60lp89+Ox48TeTXYLc+ub1F3LuyXMPey7t6+jjCz+4dwxPcY+M3ytHguQSc+OmK89i0ay6t3UdOFwsDj5fkKZCzX3HPU+wadf4N8JR2Kw/uM7J4Pz3+ioIxade3s6P7n2KvR0D8rRrP7jyQH5vfzDCF+54gD+v2fzGJY7yPT2ZcTnaZcVz+7E7b2JOY9WBqrr7h7n2i7fzyuYdkMuCSAMnyUALTpeLv/zsS8ydWj2ppom0edd/5Q6e3bjjAIku7a7FO2WCbiuH2qDzTp7Hj269Eo/LfqhF3vG87Xs7WXXtf4y/J978bjy48P735GVnL5XK3Yke+59jP77vKRnsNfYePrrP7v2BLsKJYzJtP5Q+i32xXS093HHPkzy+dusx6Z9o19Em0EUdn770ND592WlS4Xs01mp/i6/AUiiG//jcJm7738eIyKCLcVLWANNqy2VAyfL5jRMiUP/ReAoF+hMvbeMLd9z/lnrfKVDrs1ecyacvXS0dDY7EIQjybXs7ufP+p3l8rRApwZTqEn73n5+iobqENwJhHjykd8OPb72SD5+3/Eg07S3X2Nvex/Irvzo2TvJnfC0xvt4+EpWK+/nL153PivkiDeeY48Vkj5FAmD8++xo/vf+ZMVW6Ab72yQ9w/aWnoalG6X7zsa/9atxpYry2o/zcmmyf9PI6AjoCOgL/ygjoBPq/2Oi/lUCPQ85KbW0jbS2taCYRVZ3GoGSlVbcgsYTqNxGPUV1dhcmk0dnZTjQclupjq9UqLd2NYrNQqKZNgnlXUC0amqZizAm7dDCms6SicWLpHNGsgXRaqJazUq1tNllk7myZT9tmZ3R0VFqd5xUWYbbbqa6upq6qinUvPI9NVVhxwlxOmNnI5pdfYOfrG5lWV0MokmTrjn1U1k6huaMHi6uA6inTOe/CC1mwdCm+gJ+W9lamTZ9OcWEZ0WSGV3buoW1whOrps6QV+syaKmaUFbFv3fM8fvdd5AI+HBYH4XBU5kYX+c0VxYDFbJZqbpF722Z34Q+FsIvc3R63VI7H43EUgypxE/nObTYbw95h8j0e+acg67NksTos+P1+Bgf7mdJQz8evu5ZA0E//QD8ms1Him5eXx/adu0jEo5iMRm6+6SbWrnmOvU1NchEmrNljySQDQ15MZqu0VE+lM6QyOSx2O43TZvLihpcpKS0hGBjF5RKBCzaZp72koITAaJBQOMLUxqlYzBZOP3UVDpOFL3zmRmxGE5FRv3QrGAn6iCTiJLOQMWokUkJtjsxbrwlFOKApColYDJtmJeAfRTUpKCYjrgInU+ZMp7KxBn98lL1dbdTNaKC8vIp7f34/cV+U6JCfMls+1Z5ilLgIOkhQ4HFLjHJKjq5RL1sGe4klEpSVllJbW8vHrvs4DqeDQa93bL7kubn3d/fy2ZtuZOrMaXz5K9+iaXcnO3fuo7yikq7uVhRjDrck0DVJoAt7+IwhrSvQj7PnoE6eH2cDojdHR0BHQEfgMBA4Xgj0o6lAF8TUF773Gx58ct2YokpY+grFoGLknJPnScKxrqLoiG0IxxNJ7n3sJb704wfHNw/3b/i+VfE+UbLzUIZ4YHiUb/7sYUnmj21iHh1V8dHYzDyU/olzBHn66Aubxza5Y8ljRlb8bfv2E6pCcf5Oiu9D7dvfO08QUCJ44Js//yObdnccCNT49GWn89krzpjwpr247ouv7eSqL95JJC6+L1VJQI4R6aI1h6/uPpZzQwTK/OqPa/jO/zx6UPDK4bf5ncbnmvefzC0fPVfa/R6NQ/Tj8bVb+N8/reVbn75IkkPikCrMXz/Gnff/9cDu/RiJ9Y8Vw0ejjcfDNUVqgq9/6gMHiDMxf//49HquvfX75NLiWYBU0Y7ZrFswGDW+9umL+PRlZ0hCZKKH+O75zUOP87nv/EJeW6YrEW4rRvWouDb8bTsF8fXJS1bJlCaHq2p9uz77g2Fu/u5v+POaTWP3+/i78WAHClHnTR8+S9prHyniVDy7f//kBm7+we/G300Tf878vbE8GoEuhzpvBOn58pa9fPknD0mV69G+T48cgS7S74ynJvgbC/exvueYVlPKDZefIVOTuBwTD6b4e1gK0vyuh5/jlw89K1NCHjjelpSVTWJaTQnnr1zARacvltbjE5mnIjBvV0s39/x5Lb999MWxZ8j+5+v+4Mt/sI4S77vvfOZiFs6omVD97zS3xJx6dUcrv/jDcyydM4WPX7TqQECacDH58Jf3K6THXWT+zrtBBG1+9ZPvZ1Z9xRFfr+xt72XZZbeOITf+PJFr7v0Bee/UyXf4+/933QVcd+HKoxYII+beA09t4NmNu/j+5z6EUKGLQwSwff72+8eek6J3Mljq6Af/TBIuvbiOgI6AjsC/LAI6gf4vNvSe0mrICfuxcQV6KEE2a5LW3m1t7aiayNSdwKIa0bLCqTwztlhTDeQMOTyFHnyBUVByJFJJmYuKVFaqlG12O4og0I3IP4Wtt5LJYshkJIFuyORIYyRtVOUHu1iYCjJZLhRyY8ptm9XG6GiARCJBeVUVU6fPYNTnY/EJC9ny6kYqiwtYvWIp7bu30rVvD8O9HTRUV7KvrZu0aqWrz4tqzaOgvIaLrriakXAMbyBAzZR6lixbiqIqhKIpdu5rJ22y4CqrIprJybb7B/pwpONMybMR6mxm3eOPsvv1TSRCQchm0FRhxW5kYGBA5jS3WuzY8/Lo7R+koXEqwXiMKY0NeL1eorG4vKbd4ZAkejqTlv/d2dlNXp6L/qE+qd42qkYyMg+7gRtvvBGH0y7V7olEDKMIRFBVduzaLRey6USMT153nVSgv/D883T39DDs85MVUZKKJi3yBXmvCjW4QaGopIzqujpeeW0TJSXFspwgw+tqaigoKMDpLJDK/UQiLsnnhfPmk4zF+dZXv0ZNeSUl+QUM9PTiG/aS0wwkMmlyiorFmSc3iru6e2Qf0okkuWQKh8VMMhrF7RDuAwYyhqwkp3MalNVXUDuzgazFwOamHZJAL/QUcf8vHyAdTGGIJMkG4jQUV+GxuRge7Gc07secNeEpLsBU4ObVtiasNgdnnXMWp512mhwD78iIzGvf0tLC1m1bufzyK7DYLbS2t/HAg38i4E/S2dFPcWkp3T1Cgf5mAl3YzGdIMdJ7fOU8/Bd7LL2puzp5/q88+nrfdQR0BP4ZEDhyBPp3xy3czSimw7dwP4ClcM3JZTl5YSNnLpvDBatOkJahE9kM3X9NsVF/x68e5vt3/QGM2hipYjTxnZuu4MPnr5AKO6TD1AAAIABJREFU9CN9pDMZ/vjMK9xy++8Ix4Wb1H4Ce0wtIwiJW685D7HBfzSPviEfN932W54TOW4NghwRJMVb7esn2gZheX/jlWcelnLf6wvw0BMv8deXXmftq9vk98n7Tj+R81ct4fQVCylwHx4xKcpvbergSz/+/Tih/Ia7wET7dTjlhHPBl645j5rywncsJubF9r0dPPj4Wh57fiPBUJhLzz2Fay8+i1mNh7fpPjQS4Nt3PcKa1/bw3Rs/xNknzZu0Gkso/L7+k3v53z8+j1TVGrUJ21N//iNnS/XWobg6COJiZ3MXDz+1juc3bKOptYvp9RW8b/UyLjz7JBpryw+JLBQB32te3cXnvn+fTO01GfL/7QZTWIaLe/cfOUXE4kk27WrhqRc3sWHrHjbvbJbfztPqKlm2YDqnLp3LvBn11FSUHFKf9rdDkCeCUPraT8dVhuI+PhDgcOTu6XecxMfJCQ/cdj1nnDj7QGtGQxFuue1XPPjoM3IvQDxzFUFsm6woqkV+Dy+aVc+vvnEdVaUFk+pFc3s3l93wDVp7feMq9DGC/m9zRk+qkn9UOJdl+fwGbrn6XE6UKsyJBwSIZ9Iv7n+cf//xfWP3vLDuln0ZU9R/97OXSHeYt8sJPtn+ifv1iRe3cMN/3k04njyIlJp84It4Ln/1E+8/rHdsMBzl8TWv8qdn1vPUWkGU5ThlyRw+eMZyzjp5EeUlhx9A0N4zxFf/+2GZpuFoBrwcMwJ9fI0m7rFzTprDtz5zGfWVJZOdCgfK727t5sb//DWb5HNT/G/5r//P3nWAR1W03bN9N9n03kMooffeBQGlKCIIiKAUlSJdQUApIkWkCAhKERFBQAFFEVBQeu+hJYSEJKT3zWZ7uf8zc+9uNiEhuwu2/9v9Hh6fD+7eufPO3JnZ97znHPZD1YPYIg/r2kcLuxgwZhMYs5G++9Pf6IeJr/WGp9w+RSFyhiAKLHNW7cAf52+Ub5fYQJB3gRaW2BaVlZ+jZL7Ne7s/gv29qowFtdlJzcLhU1dw9sod/HbqMt0b3N2k6NauCTq3aoRWjeogNiYcMqljkuQEWH/+7cVcnOzcG7ix7Nm2PvVn7962EWJrhD7RehKf/BBtBkyiayEpKmKLi4hCB0k6c2czJ2YLOaevfX84Vdd5XOEQeYfPXL2L305dxflrd+hZgsS4WYNaaNesHjq2bICm9WshJMDHod8Vaq0OC9bvxaY9R20KfiwFhk++XjkREtdXXBFwRcAVAVcEHhMBF4D+PzY9fIIjwCPez1YAnYDgEtSIqonUBw8gkRFfazUEJgPE4IEPPqJrxqBeo/pQaTXQGPTIzs9BgaIQ2dk5MBlMlDnuKfekLHKICOtYCKFYBJPJBD45eOqN4BmMEDB8GMGDjqqfsTLcBH8nXuFSqQweHh7Uj1yrJX+0qFOnDga8NAAJ8XcRFhSIrLQU1K8VjSZ1a2PL+rUQmXSQCUwUWE7NLkTLTt1x6MhxGAQyDH1jLIJqxGL/oaNo3KoVmrdqCd+AAGh1Ggqqn7lyHeG1Y+EZFEo92TVaLYyqUribdChKuocWNcMh1qlxePcOXPjzdwgEPAh5DIx6HbRqFSQSCYQiCZWZzykoQHRUDRQqFKgVG4vCokLwBUIqzy6WiGlcBGIRhCIhDCYDQoJD6P1q16qF9PR0PEhJgsGgR5s2rVEntjby83Mpe79169a4evUycgsKYNBpoVWWou9zvRAWFIRrVy7jzNmzSM/KhokvgIevD+LvJ1GfHTOPx3rM+wcgLCIKimIF/Hy8wWfMUJcqqaR+UGAQImvWR8NGjREeGga9QQulogR8Hh+ffLwIaoUSdWJqIz01DXI3N/ClAnj7+0ModYNGb0R6VhYKCovp4VGnUoFnNsKTqBHo9IBBT9n3OQXZKNGUQOojR9O2zRAQHQKjmEFuaQEia9WAl9wbJw8cw93LtyEXSCHQmBHmGQwZBBCY+VZvep1ej/DYWuD5eSIiMhJDXh2C3347jIcZ6Wjdpg0kYjH0JiPCwsPAmM24E38bJ06ewvmLN9CgXktcunADoeEuBvp/Yalzgef/hVFyPaMrAq4IuCLw+Aj8+wB0szURypgMgMmAZTPewPD+3SF1Ut6cgHOrNn+PRetYgMDTywdfLZmC7u0aOQRgOTqXSLL0h8NnMX7hZmvi1cPdDQvfGQgS96ch127PM127k4wXJiyBSmdik8+UVWYB0u25Q+XXzHnzBSpT6kg/bt9LwaiZy3D3PpvULJccBxAW5I818yehW/vmEDgozUmYY2PmbcC91By2WOAvYtzbRsMRcIkkdkkhx2db9tC+k/+x/WeTr8tnj8WIAT0hlTzes9y2fXLPYqWaAoJPUmRie8+Dxy5g6NSlLPjIJb9ZZqp9yW9SFLLyvVdB5JKrY8gS4IIw1uas2IqjZ64C5HcvmRd0brAfEqd3RvTH9DGvwM+n+uIKcs/zNxIx/dPtSEjLeWqg3OezhmNgj9ZVFilQZYDr8Zj32XZcvHGX64uZLWCv5NOpVSNMGTUQ5L/2jvn2n09g4seb6N3ou/wEBQ7Ov/n//DcJ03PT/FGIsPFjJoUpz4+cBWWJgs4fCt5QhrisDMDh8fD5rBF4pVdbq2+6M73RaHVY/Pm3WPPNfhagp4xdCQsSPcUCpcqfjX0/CFhI9shJr/bCtJEv2g0WVnbPg8fOY+iUJbQPpNiA/NfDQ45N80ajW5v61b7HzsTQ8h3rPvnxFnaftNpHOA9KvfFiJwqeeznAjs7MKcCk+Wvx++lL5dYfy3PK3WX45P23MbhvN4dtKEgh29RPtuHohTvcOvrk+2/FmPdq3xCrZ7zmsAJJZk4e3nxvCU5eukXtDkgBZNUMdMvcM9G5R/4827YBVs95ixYXPOlHoVRh7upv8c1e4nVOFn/LPskxqsncIMUd1uIudp8nRZcg5BH6THp6hvxwwhBMeO2Fags/yPw7euYaRs9aRZUs2X257GMFz7niSx5f9EghIplvxAbI5zHWCmQOLPlyN7btO1Lt3kDOQVNGvYyBvbvYXVDIMr9n2r830H2JO29zY8mYjBg7uBdmjRsMLw/nbCKS0zIxcNxcJKVls2sitdDgQHQnz50EPP/6ozHo2rJuleccUgh06MQVzFy2GRlZuayFh3X+PDozX+jeHlNGv0zBdHsKkMjviNXbDmDxhj10jadKHWRO/C1r/pO+Wa7vuyLgioArAv97EXAB6P9jY+4TEk4PhDyYYdAZoSnVQwAxIiNr4GFqKry9ZTCZlTDq1Ajx8UOd2FgkpzyAWCqB2E1KPb3VOg0kblLoTSYq8a5UqqBW6SlITMBzvkQEgVBIj4oCswkmvRFmrQ4ConnOF0BvZiioTM4gKhUBz6XUE10ulyMrK4tcBKPBiHr1YjF44EAkxifAy10GMc+Mnt064cedO/DwXjxg0CAs0BfJiQnIVRnR6pleuHEnCXUat0bzjs/ix9/+hIEnQf1mLVG/cSMoShQQS8U4c+kiWnbsDImHJ/zDg/EwqxBqjRrQ62BSFKJBRCh8hIBYr4Eu6wG2b1iHlKQkGNSl4DMm6LVa+gOQBwFlemsNBgglEugMRtSqXRvpGRnw9fVFsbIYAcFBiK4Vgxq1akLm7gZ/fz88SElFdGQEjv9xFAKBEA0aNIDBqKPe3s2bN6GFB5mZmXi+b28c+f03JN5PglQsRGlxMerGxKBz23a4GReHG3E3kPggBTowyMrLQ16xAlrGDIOZgUJRAsbMh7e3D+rWqYMuHTvA080d9xPuID01lXqyd+j6HAJDQuHr6wOZTAIvuRyXL17E6pWrIJe6Q6PSomG9BnRMeGI+PLy9oSVS/AwDlVaPwqIilJaUgNHr4SmTQkoKKAw6lBYWQuYug0AiwP2HD9ChRycYRQx4cjHc/D0QGBEMiacMEqEYglIzrpy5jLyULGgKVJDoheAbALPOAJPBDIlUAolYgibtWqFW8yZo37kjtm3dim+++QaePh4YOGggQkND8Xzv5/EwPQ1Hjx7F6TOnkZebj8ioWLRs3gnLPv0MUVE18CDlXqUS7maeCXnpLg/0f3opdIHn//QIuNp3RcAVAVcEnk4EnjqAThKwBLQgSVgroGCvRyEBBcyUQUSToEYdmxA1G/Hlwsl4pW9XpxL5FEDftBMfr92GerG1sHreJLRtWj4RR1mjd5Jx+ORVnL96B1duxSPE3wtD+3ahoCZhizoDUFJw4NBpjP9oM2JrRWH5e8PRvkntSu9FpJsJc+bgiUv448xVZGTnonPLhhjaryt6P9MG3p5ypwad2AVt3HUIH6zZySWfLUxJ55P4zgAUJDn+4fJNVP7YJj3NMR3L5OUJULHjszno2rapQzEnQOWxi7cwcPIKVk75L2TnkoTup1MH46XuLe1ifROge/G67Vi/7Uc2sUs+FGgjzDaLRyjw5aIpeKWPc/PcElMSh7h7aVj+1T6EBXhj1thXHEqGHz9/DS+MmUNlr1n/aAuDrHqPZwJsLp8+FA1qhto1dmxBxae4m5jCxcUCXlj8U8uY1T06tsCa+RNpkUV1HxKDk5fuYPjsdVBRBYgnY4pVVyxC3vO9h89g6sfroVQqrcl7a4EEB6qWFXWU1Y6Qd/vj6aMQExlSbcz+PH8DA8axftU0eU/Zwhy77y/2364u5n/nv899+0WrNy1pl6xx67YfwLyVm0FAIDY+YvDFnHw7iRMnudu9TX0Kogc8oQT/b8fPY9CEBWwbIjfwRRKqMscyt50Hf6uPIwdiUsCQ7JN6fDB2ICYM72d3IUbFNm7fe4B2L42nYBfZvz2I1drSiejcovw+SexQTl2Jx4FjF/HzH+ehVJag3zOtMPC5jujevjnI2u3Mh+wNC9btxtb9pzgpfOffV2IHQwp4HFF3YYvsduPjNVtttiaOeUzWaKuFBYMNi6bjlb7POFzgRRQ2Rn7wBZLT8yvsTc5E7NHvOHuWcw5AN4IxGrgzmg5T3uiPmWOHQOZA8VdlvT5+/jpeGDOb/ScK8JZJZNMCLgpairniLjGnjsKj50bGzD2PUU/PjXKZGAe/XoIm9WpWGWCyT5A2h03+GKUqdfnrrP7dNkxquheWB03tmW937qdh0oJ1uHj9ts3ewDVX2d5A+w9alLBm3jt4pn2zakFeUgAyevZnOHct/lHmd2V7g1VJgIylHmbuvA2zETtXz6FnTmc+mTn5eGvmJzh58SZ4Igmn0PE4S4DqW1k3ewQG9mhV5flfqzdgw3cHMHfl17R4gj1jlRUnWgpGWTl+rj2yjILBmMG9MXPsUAT5+zz2Qchc+ebHPzBl4Zfs+0uUrIRkDv4da371MXJd4YqAKwKuCLgiUD4CLgD9f2xG+ISEcQdIAgQboC01QMCTIioqGlkZ6ZBKzBCJDdDr1QgJCqTy402aNkWAvz9lXRPvbIVCgZtxN6FSqSASCqExmfEgOxcQCqDVqOEZGACDyUwBYYlASBnKfCORejfSv9PTf+OjqLAIIpGElROXe1LGcX5hIcQiMWVCN2/WFK8PH46461ehURShTbPGiLtyAXGXLkLKM8FdJISXhwypyclIyFagYYeu4Ik9MHrSDGz8dh/uZ+ZD6O4Dr4AgBIWGUlBXUVIMX38vhEeFI6JmTeQrSigATpnvJcWIjYqElxC4dvo0fN3EaBNbA9fPnMDWzZthVqthUKtg1GvgJpNBQJMMAuiMRpjA+rr7+vohPTMdvn5+1P+774v9IHV3o/LieYV58Pb3RVZmJjzciFy9DCUlJdRDngDunbt0RkREGCLCIxAWFYkv1q2lxQXBoaHo1qULku/FQ11QhLq1aqIwLx/x9xJwPzUVBj4fJ86dh55hkF9aCoFIDL3OCJOZgaeHB1o2a45hg1+Bj7s7cjIeQlFYAG8vH7Tu3J0++x9Hj+Be/B20bN6U/rDY8tUWCHgiKBWlCAgMopLwIqkEickPUFSqhNzDGxq9AZ6ensjPzaMqA77ubvB0d0dJQR4MGjVEUiE8fLyQlJmCNye9Db3QDJOYgchTCpFcCj1jgNlkQox/GAoy8pB8Jxk3zl1DdnImZDwZhAwPjIlBdHQMevbsAbVBB5XJiD+PH4NKXUoVDnLzcjF48GD4+Ppg6LBXseCjBbh27RrS0h7i5Zf6o2nTdtiz51ecOnkBNWJq4n7SXfAFZnj7ekLAF0JnMIFIuJt5RpeE+z+8DrrA8394AFzNuyLgioArAk8xAs4mXW0fwZqAvRjHJeCJhLuFkWfxhbXnoRmAJkI5JhFN6JFkqBGxNcKwc80HqBnFnY3tuR13jd5gwMqN32HvwRP4culMNG9YxwpUUZ/Sq/FYtHEvLt2It7KqSBLRkogjYOkXi6ajb/cODifNySMQT3SSeOvSmshjhj0CkhHg/PtDp7Hq6x+p1VC5BCCXA2zVOBYLp41C22b1qgXZKgtNYko6hk75BEkZBRwgyiWBnfBPJvH4Zc0UNKod4cAoAGcv30SvYZNoXpwFElk5VlYatTwrvnOrhtiwaApCAx1jtVEJ8rXfYcuPx0GYYmXem09P4pr0f/m0IXipewu7CjrMZgY/HDyGMe8SeVULKMBJ0VKgn2O0gQ+5uxS/bJiHZvWrTvo/LuhExnrdjoNYvnkvfW8IqPDFR5MwpF83uxm3x89dRb9RM1k2qoXBS4EDboyq8EInQMLiSQMREx5o17zIyMnHpHmr8fuJCzZFBVwxAWW8284JVqZ31MCemD95hF0FAWzxyhmM//grdi7Qggp23jnyIeO8bMrgx7ILr925jz6jZqFUqWSLgLhxZud3WV+svqn0ATgglDEjNNAX6xdOQtc2TR77fl+4Ho8ew99l5XGpvzdX4EClhe1TCHCk7//Gaytbfx5m5WPUzOW4cPUmy+7kC1kmNZVvJ8C2xYOXBea+WzoePds3eqLu5eYXYdycFTh6Lq6MtWstZvgbAHRaaMYybt0lAuxZOwttm9Zzqk8U9Hr/EwqOe3j5YcfK99C5ZX3rXKTqCjcSMX/d99w+yYKUlPXL7ZV9urXFig8nIiw4wKlnOH89HoMmL4NKb7Z5Xx0vRqgo7W/PwxBJ/kFjZ+P+g3S2z5Z31nZvoq8sg1qRIdi2ciYa1I6259bWa2iRx46D+OiLvZxyhPNFApU17OxZzjkA3VLkyBY6ukuF2Lt+Hto2q+9QTGwvJgzi9dv2Yc4nX3J/zRZRsQUp3BoqEFHQki3qstiLsAx0ut/ZFF6SM9xnH47HGwOfq3JNvXs/BSOmfIT4+6k2eKvlbFIm284WKxFFFlKsZDmv8CB3k+GnzyajaWxklf0uUpRi+qL12PPrn5XvDUQRyFpEZ4vusnZGBAyeP2UExg574bEFCsQaZ+K8NTh04jL7nKQYxhKnylQxKgLoJh1AiiLMRnzwzjBMHvmyw0oLJAhkLXnzvcU4eekmuz+R4iLye0Bgq9Bh/zQhFkHEqqIqCwmyNh0+eQmDJ8xni2+5AkVWOcCy99q8ayQWnDWAJb6tGtXGqg8noGGd6Mfuv/sOn8LIGcvK9he6/5LiLIvyiP39cl3pioArAq4IuCLw10bABaD/tfH9192dAug8wsRhrAC6p5svggKJR3QSfL2lRGQdfsEegIBIyfCRk5WDmtHReL5nLzRr2ASecjnSHqTg+527kfogFf5RESjm83D33j3KUlaolRBLZDAaTRQoZnQGGNU6CBhAyOdDKBaiqICVOSegvI+3L0QiMWWzE+9wTw9PFBYUYty4cYi/exs8swH1asUgyMcTP+7+Dq0aN0DS3dsUzA4O8Mfd+LtIyC2BPKIW+r48AtkKPa7dS4eGJ4NI7gO5jz/EMgk8Pd3h5SVHSKAHakQGwzsgkMqsk8M18QE363XwkkmQkXQfuWlp0JUqMOqVAVBkZ2DpwoXISU2BsbSUAsbEQ4gvZA+nap0OPKEQegNJbvAgdZNQgPeF/i8gMiYKZ8+dwe34O5C5yeDhTfzB+bQ9EV+I/IJ8KoGvJXLvIiJ7b8TAgQPh6eWJtLRU5BcUQKPXQVlSAjeBEAN690btiEgUFRbg3r1EFJSW4m7KA9xPS0GeogR5ShWtECWJNcbMIDQoBI3qN0DvHj0QHRqMe7dvoUG9uggNDYGnfwh+2PMDvv56Mxo1qA+ZVIQWzZtTef1fDxyCmeHTIgGpTA6DicGdxPsgPdQZzcjOzYW3lzciw0Jx/fIlRIWEwkfuRjj5UCuVVKo+KDIUCan30a5bB7Tr3hGQCcFIeDDAQP3RzSYDvCRy+Ml9oSvRAmozftr1Ey6dugghBJDL5Hiu13No1rQptAY9vty8CcrSEvCFQvj4+MDL2xs9evRA5y5d8O6Md6EoKcXDhw8xYcI4CPk8/PHnWYQExeCHH/YjMCgYqWn3KQPdx48F0PVGMx1DwkDPz0j9172r/ysP5ALP/1dG2tVPVwRcEfhfiYCzSVfb+DweQLeAbvZE9FF5UBbIZsHsr5dOw4DnOtlzo3LXEAD9869/QNvmjdCuRUNrgowA28RTeMHnu1j2EgUjWA9NSxLOciPCrPt1yxI0a1Db4far+kKZ7+a3OHr6CgtI2DJnKMBsYf3yUDcmnErPE69sRz+kr598uROrtv5sI6lZ5nPryP1G9e+MeWP7w11mv0cnTY5v3YPZS9dzSXGO1cV57rIgOgEAyR8yD8zY9PE7eLlXB4cKBkhM9x4+jTEffM6x1CxJ9qeX4KyODVUxlqnp2Rg5fSEuXrtTVjhgyx6mQAAH7jIMRg3ojgUTh1BfVEc+CcnpmL5kI05fvm0twiDzuEvrxtiwZLrdxQh7f/0Tb0xbBJ5QxEpgi904D+mqmVYdmtbGp9OGoE5UsF2PTBQflq7/lha2WOXauWQ3y/CzFD/YSmKzPreLpryGt4b2hoj8tqvmQ5hpq7f+jE+2/GwDWtk/FwhYu3vZBLRpFFNlS2Ruf/HtfswmwA8Bb8mHAj6ELcnKvFZWJGK1MCBFQ4wJcpkIXy2Zimc7NK+yMIP4ubbq9yYr304KHGzH5n8EQB/6fFssnjgIHu5l78fvp69h0IT5lEnJhp+bu1RavQJDn7xj/Tth3rgBDq1hFScA+U1E1DSmfvwlBYisMu5kvP9qGXcbH2pLwdnCSYMxdmjvapmqlU1kwr6d9tEa7Pr1JDYunYlBvTtZ5yApMtt39CLeXbaV5jjKZLLJXskCfBabgtFD+mDB1NHwckItRVmqxsxPt2DnwbMVlBXsL34iRTxrZw1HgI9HdUtDuX8na97rUxZwRV3lZcLp+8upF1j2pnnvEHnwfnatQbYNnb16B33eWmj1mS8r7Hjyggtnz3KOAeicrDpZ52wKOMicGNH/GSyc+oZdxU2VDQ45p322aRc++mwzPQdYAVCyhlrksql8O9kbyB7BAdnkZvR9IKA+W3xJz40mI2aPewVTRg6oFAgmNgxLP/8GKzbssCpGlIGu7NpNi9u4Ndy6L9ko23w0YQDeHND1sfPgwvU7eHboZJsiMQf2BvJuEUa12YiZbw3CxBH9q1R5KFVpMG3hWuw6cJxVj6HFQ1IuVpUVV1V93n7tha74ZMYYh88gZChsfw/QNZHsUU4C6LHRIfh20VuPLcoj+ei5K7/Chm9/LF+4xs0Vdp5wBWa26zK1iuHWL7MRsVEhWP/RRDRvWLlCFOkbVecZNavsbFTOusOxwjyHFijXxa4IuCLgioArAg5HwAWgOxyy//YXvENDwSNJJDOsALpYKEN4UBiKi3IhFuvRskU9KDQFSMtKh8logpenJ/UvF/OEiAqPxLjRb8Lbwwu3b97Cd9/ugIIxQhwSiPScHBQWF0Pu7QWFUkmTVm4iKQwaLaBnICNJE8YEpVIBHy9vhIeHU8nziIgouEllUKnVlDUtk0gp+E6Y4ZcuXkBESBC6dWyH8yePITo0CO1bNMPH8z5AgK8vakQRgPosMjQ8SCPqYNioCdj50xGoee4wiTxhFrnB3csbAqEAPt5y1K4Zhbo1AhFbIwQGE8uIJ5LpWr0GBo0GRq0Gl86egZAB8rIyMHjAi4gMCsDKJUtw4vBByHiA2MxQnoTRZASfSNHzeWAEfOjJWZQxIywiDB07doROr0VSShJEEiHy8nPBF/BgZkwwGI3w8fWlPu/khzJpn0iqE0Y/67nEoH79+tRH3M/fD0VKJdJSHkBfqkK3du3QpU0bqJWlSM/KREZ+Pq7F30WBshSleh1KtAbo9AYKoBMJ9jo1a6Fju7bo2b07CrIykJp4D3VqRiP1QQr4EhmO/nkEbqS4wMMNnnIZYmJq0NyLzN0Dv/3+Jzy9fVGrdn3E3U5Awv0HyMnPg4kBlCoV3N3c4eftBb7RCHVxEUL8/VC/biy0WgMSk5Mg9XZHsbYEIg8pRk8YA6FcDEbIwMQzwsSYYDTo4S5zA2MAxIwIEkYMRZ4Cv//yO/Izc9Gvbz+0btESeXl5VDlgxYoVyMrORtu27aAsKUW7Du1RWFSM7KwcxN28BZncHXPnzUdqyn1cvXKJSrjn56mwZet21IttgLvxceALGfj4ekIoFNGiAFLEYeIZkJ/uAtD/iZXNBZ7/E1F3temKgCsCrgj8tRFwNulq+1TlAHQLqOOUhLslEUqSWiYuccj9lzFhzthBmDTiBYdZMSQxm5Gdh+jwMolkAqyt33EQC9d/TwF6C1Bvlde2SmuXJe8JODF34jC4yRwDNisbQerTfD0BUxdvZOWrScKX2jYR9hsBzknCj0sQk4Qtx/p9qUcbLJ/xOnycAChI8u/FN+dyKgE2zFUHJYdXz3wNrz7f1iFgu0hRgkkfrsCPh46zIAVJSlv9dokMNQcis798aGJzWJ8OWDrtNYeTuEQWvP2gyWUS5LYS108orfzWy13xwVsvwk1qn085OeNv2f0LpsxdwflmkuQ5x2YTcR7jNow2Fggw4/CXs9C6sWPFGgSoJ/7yl24kWKecBRD4aul0vPxcx2rHTKXW4INlX2LvDxn+AAAgAElEQVTzTgI4ExYbZ8dAmFbk/1cyV0iSe+PckWhQ0351iKu3EtB7+DSUqlS0oJn182bleS3sQitwReYL54VOADvCdvx5/Ww0q181qF1+fSrA5EWb8MfFuw57httTLMJaROzCx6u3sAl8Ap5bCiSs8vdsAp9loNt8LEAot965S4TYvnwaLXqozDIiLSObMiav3k5m5XEtfsVVjM1fu3v8M3cnc+2lbi2s8VFptJi3+lts3LGfgnp0faHsfOLlTOZtxcIPBnKZBD+vmYrGdapmjtrTO8JcJszHpIxCTsrd0p79RRr2tPPoNVR/2MpQJXvY4J5t8OmMEZQV6+iHerqv/QZeXp545/WXrWxPouKw57fzGLdgg1UunrVVIYUiFewW6LrN4Id189CrS2tHH4HmVLb/dAQTP9rgdJHX+6P6YtKrPRw6I9C+r/ma2rxQxQjKcubWZvr+cr7sdG9iQbeuLeth/by3EFyN7HPFIBDVjTGzVuF8HPv+ltkv2F8kUFVgnT3LOQyg2yhnUBCdA6vJvNi/fg66tGns8NhbvmAtZODOQFa/c2pVYQHNOXsWS8EduzmUexcsSkaz3xqAya9Xfma8ejMevYdP4aTbWSISe+Yi+3OZzzoLpFtY52UqJjUjArFj8VjUigx6bH+Pn7uGfm9MZ6+xeLhbWfQso/3xe0OZKtOH417BhOHE1/3R8wedx59/g9Vb9rJnPHv2hgr7j6V4tH+3llg5a7RT58xHCmoJgE7WYqulk/3FIhWtOioLNC0cWPAZdu7/nbPEscirWxQDLAWKj6pZWBjodD0jSldRQWyRap3K1SWu305Ep4HjrfYg7B5DmPXsGuH6uCLgioArAq4I/Hsi4ALQ/z1j8bc8iXdoCJsu4wB0XakJUoEbQsNCkJJyD906tUBuXhZ69+mAtPQ0SMRipKWmobCwCFKRBDqVFmGhoZj0ziTqU376zBkcOn4C8JZToPr6zTgEhoaAyB0ScFpRVIwgbz+oFSoYtTq4S0RoUD8W9evWR6PGjXHt+g0cP36cXkfaIHLxY8eOQ1hIKM5evITfjx5F7RqR8JQIoSstxuSxbyLu8kVsXPc5NCoVmjdrhvtJyYjLLEbdTs+jTZdeOHzqKnKVRpQaReBJ5JDI3CCTiuHj7Y6YqDD07tIKzeqHQaM1wk0mhJFIuGu01F8u8+FDnD55Cin3kxAVFYmmDevhxed7YtumjfhixUoI9FqITEYK+BcriiCWSiGUSamvO08shn9QIAYOGgSVSokzZ05Bp9dAJBJS9ntxSTEF0gODAiGXe1L2PQHRSZyIlDsBrnU6PfWCT01NhYeHB2bNmYPE9GScOHYMmuISNKtbFwP79kVudjYtAPhm5y7oeDwoSWWsSAyBQAqFopQWPqhUGtSLrYsO7dugfcsW0KmUkImEUCkKseeH3Uh5mA4PDzeIBQxatGiK3Ox01K1XF5cuXcIz3XohJLIG4m7dwfGT51E7tjFOnD4LjU4Hosb/MD0d7du2RfOmzeDjJoMyPxcmvRZqpRoGMw8JSUko0SkRWTuayri/8fYoBEUEwwQDGJjB4zHQGrSUAc4HkfqXQMqTgtGaITQK6HiEBYcgNycHGrUGyuIinDpxAj/t/x0vvtALXZ7pjgO/HKQx+/3oMXTs2AVz5szB1WvXceDXn9C2XUvo9Dzs+m4/8vNK4BcQgPTMB0R10wZAJ+QcPgyMHoWZD/+W98/VSFkEXOC5aza4IuCKgCsC/z8j4GzS1TYaTxVAp5lQmonnEqJswpokumaM7Iepr/eFRCx6osGg0s4HT2Ls3HVsO5ThwwEC5WTFucQ5B7rWjAjCdyumoXZU6BO1T726z9/A8HeXoVRZak38spLmLGPV8qe8jzcLUOxcNhE9OzRx+Bko+DZ1Ma4lpJYHlyxS2Xbecd/KSejcItbOq9nLklPTMWDMTNxPSWf7aJEYtTB4OJDCalDJMOjUvDa++HA0QgIe701Z8UGIhOjbs5bj5NUEG1YoSVRX7+H9uE4Rf+8Nc0ciKsR+WfnKCgeotDSVNpWCL+B8XPllAAqZ63Pf7o/xQ3o6xHAk8+rHwyfx+rSPWaDWZh51adME6+eNRVhQ1c9Ovv/nmUt4ceR7NFb2AOiEof3Nx2+ic/PYasF5S2yJGgJh/i3/cjtrcUvkT62gFYkL5zPLSduWmZayhRXkXZ0y/Dm8N7o/pHasBZb37eWJS61+7o+8V1UM/PbFb+O5Do8HhMj9v917CONnL6Nxt8r9UgldCwOQVeJgrZTLAASWucutcYTNazaiRf0obF74DqLCHpXCL5PHvUXlca0gyf+IjCx5BzfNH4WIIF/riMUlpOD5UbOhVBTT+UEBMM7Lmy3GqATcYBi8P6oPJg3r5RDYWnGa0Lm8fjtWbfmRlYu3Mt7/DkCl/F7ZqZlz6yXpEyky2/vrMfTu3h5eHnLaTTI3T16+i+EzV3PMc1a2nTB92WlsI61tw9AmgOX7Ywc75Yd94dod9Bwxky3csdoTsCqC5daBKt7Xz2YMw2t92ju0N+UVFGHC7GU4eOwctzcR6wpujaagX4WxpKxVE85u/4hasjjyoUz/j7/A94fPsn0k9gKPFHg4cseya509yzkOoLPnM7bYi2PxckD6iH4dsWDSq06z0BMfpGHQ27ORlJZlLaaiY0H2ScpE59ZRy3yzrqWVnxtnv/kiJg57/pF3nL63a7dyexAnFW85l9DCPk4ino5NBYl1rs2JQ3tg5sg+VUqLW0aGFEg+88p4mm+17nOcvDpsivsevzdYGP967Fw+Hb06lxUQWdqhVkWbdmLR2u0O7A2Vx61T81h8MXeMw2cv8ixVA+gVlEDsmOZ/bnofjes83iqIFLARJZuPV3/NKbMQb3LL+0vaJAA6u36wQ8ftv2T+0qlsYaGzlhgDnm2F5TNHw8eLXQdtP/H3U9Cq72gOQHdj2fWkLbrHPHkRjB0hcV3iioArAq4IuCJgZwRcALqdgfr/chkLoJMf0zzotUYQAJ3PiFC3dm2kJsejWdNaeOedN/DnkV/hLhZR2XF//wCYeTwkJCQiNTUNSrUaEpkMffr2pYeKvft/RqnZBDcvD+hNRty6mwDfAH/4evmipLgEMqEYitxCtGjaDC0aN4ROU4o7t+/i1s2bFJAlXuBSiRR6vRFqrQZqlRZ+vn54plcPtG7bDonxt9G5TSv8efgAZr43Dbu2bMKub3fQw2WHDh2Qk52LCyn5aNrzJUTHNsOun4/CJPFFkYaBu5cfGB4PUokQ/t7uFIzv2akFYkL9qH+6RMyHQaeDTqOBRqPG2TNnkfIgBdevXkefPn2gVhZg1PBhuHzqFJbO/RAlWVkQmoxwl0pQoiyBkSRJBXwIJFJEx9bBM88+C4Nej4uXz3P3VFHwHDwi+y6FWCxCYXERJG5uEIpECAwIQG5uHgICAiiA7+7ugdzcXGRkZECj0aBVmzZ4tn8fXL9yGdcvXEKQhyeG9O8PsUCA9IwMfLl1K6S+PoBUTL3odWoTShSl9CBHGOyNGzZCq5bN0a1TB2Q9TEWnjh0w/Z3xKMrPRXBIAIqK8hEa7Ac3mQjhoUHQaFQgP/pq12uAoPBoBIdEYPeenxEcUhPx9+5DUarC9bib6NixA+rWrYuCnGzkZWRg0Iv9KHPfbGKQkVOExNRUKLRKNG7ZFKevnMXIN0eifuN60BrU9FApEPGhNxtgFpJDJg9uYnfwDDyE+AYj1C8IZ0+eAc/MwF0mo95ORBq+KDcfvxz4BeHhkWjRohX27PkJJ06ewcg3xqBNm464l5iI/PxChEUE4dzFU0hNy0J2pgK5BcWUgR6fcJPzQPeCkJPcJwC+CUYUZKb9f3nF/xP9cIHn/4lhcj2kKwKuCLgi4FQEnE262jbGJswW4+TFm2Wyws4y0C03psASzW6xiVoweIUw7Ka/CgLaPcnnZkIy3nh3Ge6nZbHy0dSUm5NdtpF9ZP0TLbLi7LNsXzoBz3dq5nTzJOF8/Px1DJu8EIQ5Y/2UYyaxSb8yZpItuMpgzIAumDd2AFUlcuRD2MXvLVqH7fuPcWxJNoFvlbeswtu6YhvOAOiHj53DwLdmWhlYtF3KTCLJR+JRzHlU2jRGgOSz385FbLRjBQusHPFa7Dp4qryHN/Wjtg+IqSyum+ePxotdm9kNFJN7XL99Dx37j2GTtxaGtQUcIn23+J/bMuMZBr3aN8RnM4kUsacjQwzqyzxrGY6cucp5tnIenQIRRr70DD4Y+3KlXt5kXt5KSMLIqR+ByISzjHAxN0/YcSqT2S8DgD948wWMH9zdIRAylRRyTJqLK3EJ5dUIKGDGPa9VnrciW40trKkZ5o9dyychJvzx7D9L8DTEwmDDbqz+9iDbBmUz2srDPxpmwjDc9cl41Air3tM5JT0Lo6YtxKW4BDZuVLqWyIez7xdti1YLVGjHssxZCoaInLvZiLcGPoO54wc/8o5TsG/Opzh04hLn8W2Rx+WYjE+osODQZPsHLq7IMCYKD1v3HcXUj9ay0s3kPROKbAqELKBNhcAzDGqGB2DH0nGoFWmf7UBV3T17+Saee31G2btiAUWfYK1xLLTsHhYTHkjtBmqEP1p4Ud39yPtPQEVie2f5ZOQUYPyCDTh5MY6TbSfguUUlhVNZoOxZyz5JvIUZdG1dH+vnve0wO5u0S4u8pi3Gtfg0rjjEMUa/MwD6jTuJ6PXqRJSqic0fC75RyWmL6obl3bVGhl2Dflw1BZ1bOuY5T9UqNu/G4i92c0UClVgMVDdYVfy7s2c55wB0y/GMLQCiTF6ydpkM+HHtu+jSqqFTvVCWqvDex2uxY/8f7FnSWkjBFZpZgXNy+8qYzLaAMAOilvNa346PPAsL1M/C/QcPOdl+dr9j2+TUeSgoarGWsazdZW1umjeKKmFU96FS8eu+wcpNu+lZhy8m4K5lbyD7EHcmqXZvYNn+dSIDsePTqagZGVKuaWqT880ezPl0s+N7Q4XzdtN6Udiy4E1EhvhX171H/r1yAN3SX/stnXq1b4TVM4bB3w47hqs3E9B7xDSotAau+IUrwKEFijZny0pjXKEQxGQAscN4a/BzjxQwJqdm4OW3ZiEpPZfzdufOsBaJeDvP0A4H1fUFVwRcEXBFwBUBhyPgAtAdDtl/+ws+oeRgRA6kfCrhTgB0L+KB7ucHRVEm+vbphLAQD+jVxfAQSSmwGxAUCANh0QiFuHz9Os5duoxCZSk8fX1Qp24DJCYno6CoEFE1YsAIBLgVHw/ibSXkCRDoFwCVshTtW7ZG+zatsWPL1yjMToW3lxy+3j5ULkhRrGCL/xmGSmsXFZdAozMgNTMfPv5+2LJ5IwpzspGWdA8jRo/C0N49YdRrqIx5kwb1ERYejnNJ2Yjt3A9ZSjPupRcjq0ANvVkAkVQOvlQGmZsbvOQS1KsZjr5d2iLIW4bISB8YTUTqXA2duhR6lQZnTpymnuNJySmoXbcucnKyMWn8W8hNScKC96bhwa048PV66gNPDtkqrYbGxj84CMPfHIO0jHRcuHgRHp7u4PN4yMxMg6enB6KjIymgTTpKpAXT0tPh5euDoqIiCHl8GuewsDCcPXse7u7uyCsooJJBWoMOZjEfy5Yswsa16xAVFIzhQwbDSDw2N21CSmY2eFIxVCYT9AwPQp4EqlI1+Hw+Avz80LRxIzRr0gRecimuXboAjbIEiXdvw00mhofcDQF+nhAJeYiJDkNxcR59nti6dZGWlYPgsEjcS0pFaEQMWrR4Bnt++hlavQ7BwcHo1Kkj/vzjKH784Xu0at4cIYEBGPLyAFy6dBVmiHHoyFHkFOejTsP6iLsTh+FjRqBO/VgoNUowMNJCAgOMMIv48JB7waw3oWndJrhz4zbu3riF40f+wPix46g6ABE3c5OIIDAYkZOVDYVCiQO/HkJUVA3IPX3RrVsPbN32HcLCohAcGopTp/7AzZsXERgQBg+PEMTdvAe53AsPM1PAE/Lg7eNBfd51BiMEYj4YHuOScP8blzUXeP43BtvVlCsCrgi4IvAPRMDZpKvto7KgzjIcOn6R814koI6tZOOTSBtyCBMDvNKzFZZNG/pEADrxS5y/agu+3P4zyxihf2yY3xxjkQWVWdDLIqVMQIY5Y17AO6/2dAgwtI0VYSONmLIA8UkkcWtp2yL5zMnGcqwkK3hvZc2wyeG2jWti49xRCA10jJnNJlj34oPlX1WQ5uZYVnaCbz8sfwfPtLIfOLCyvTbsqILZXEX7DIMz2z4EkQh35GORI169dV8ZSPEYCXJ77v1k3rrzbQoHpJUwVSsyl1hA7OTXH6C+A7LopB/Ul3n3AUxduM7qg2qRRCfzvFurepg5uh8a1IqgYBmZ07kFRTh07ByWrN1KrQ5YRrgQfKoSUJFVW/asfTo1wYrpQ+1KcNvG+Nc/zmDw2FmcdHtlagQcuM3S0x8dHk52dvuSsXi+Y1N7ho9eczsxBa+/twJJmYUcsM2BF1Uwx17s2hzLpw+ptOCgYqO0MObcVbw6cQFUOhPrTU5AEqu8qx3sNI7NScAoAkR9t2wienUsX7BBikOmLvgMu37+0yrTa/XedlBJwu7A/YsuPLB2Kto2rmV9otxCBSbM/Ry/HT/L+s/zBRz7kMxbUphjA1A9MmhmfDptCF5/oTP4VAHCuU+xQonpi9Zhz+Fz1sIkVpr7yRQvHH4axowz20jBkWPrZWXtaHUGfLb1JyzdQCxOWA9mCp6Td4X6QhOZa7Zoo3whCrEeNOPUtwtQv2a4w10gih2T56/GT0cv0CIICmRz7dgjkbzy3aEY3reD3UVOZL3csusXTJm30qqMwoLnhFlaFTucXZ/3rZyMzi3rOtRH0t7mnb/g3SUbuPWBA/qeAgDn7FnuiQB02nsbOwGzCaP6d8L8Ca84bL1C70TVPA5jwoerWPCcypDbV/BUfiDYZ9q3iqjllB+jcrYqVFXd5vxF9ztWWr+8Ssmj64M97GjLM5F9ddLcVThy7kbZvBZY1DGq2xu4ogBOiYnsDZNfew4zx7z0iJT7Nz/8inc+XFXJ3mBhSNszXdn2nDl7kbs/LQDdXoY/adNkMmP3L0cxdvYKJ8+2FkUFVuHGXcLH/s/ff8QmhijAvDVjCU5eus2e4zgGOlWR+NsKpuwZQ9c1rgi4IuCKgCsCLgD9f2wO+AYHsz8AGB50OhO0JQa4yTwQ7hsAlSITH8yagNSUG3CXEPA7GL4+3nB3JwC0FAwfUBtN2PfrIdxKTIJJLINSY4CnlwdKFcUoVpQgpnYsBEIRbt++i9CQEOrpSDy4vT3csOmL9QjxckPjmmFo3bwZakSEwKhTQ61QoLioGAVFCph5ImiNQHpmDnILSpGdV4zgkFAsW74S58+eRVBAAJYtWgi9WgmjRonWTRoiJMgfD0q0aNR7KH4+k4ikXD0MejOMahXc5Z7QCd0h9PBBcGgg/NyA3m2bwFMMCD2E0DF66LWlCPb0QkHKQyjzi2jSp0CtgZu/P3Q8CSJCQtCuQQzWfDwLpw7uhxufYZk1jAgkcejj7YPWrVrDOzwQpy9fQEmJAmKJCGqNCjJ3NxiNBkSEh8PTwxMatRY5OXnw9Q9AYWEh/P18kZJ8H2EhwdBptVT2h7BJSBGBolRNfcOyczLwYr8+CPL3R4CPD2KionH1yhV8/8NeKh3vExAENy9vJD1IhZAkVhhAIhEiOMAfvbp3Q3h4CFLu30NpcSHOnT0NAY9BoL8fgvx8aCFCndo1oFYrIRWTxBYfEqkE2bm5EIqluHTtKlq16Yjuzw+mrKaL588hPzcbN29cg0atglAooN71LVu1Qvfu3fHH0T/hLfeFzM0dR4+dgIevLxVtD6sZjfFTJiIjLxMagxY6kx46kw5SNynkMjl83L1x8MdfcPL3Y2hQpz7UyhLUrBmDyMhweHp5ws/dHVKjCakpD3DkyBEkJz1AZHQ0hgx7DUmpD6HRmyFyl2PPvp/xIDEeXVs3RWZGDuSegTh9/hoiI+vgfkoqGCEPXr5eYHgm8ESA0WykhQ756S4G+t+xFLrA878jyq42XBFwRcAVgX82As4mXW2fmgV1VrGgDmVvPU0Avaylp/GshG323GtTUUrkNDm59jK/Yi5Ra5VUJQAIab9M8nFYn3ZYPOkVuDvI/rb0giQ4iVws2zb5wwERHOuJSnoTprLVa7pyAPHPzUTa0nH/3h0/HmaTjBaveupN6Zi0pj2+lLbz43ZCMoZN/BD3H6SXeZ9Thi4LUpRJLD/a1zPffOAwIESlTDfuxKLPv2XZSGJ3junuPEt3+bQhIPK0jgBt5Dk+27QTH636yiotagWkrd7MVXglEyBhMQGIHfeTJUUa3YZOhlrP2ADgIurNTe0QTEYwJh0YgxZmow6gssxExpQoMZCCkfIy5FZPcvJ9DtAmKhDfLnoLROrVkQ8dmw07WL9wrh0qgWqRvybAI2H+VQWeWxpjGMwe0xfvDLW/mIWwPz/bsgeLN+y1sgwpq74SX3fSjCMJfAv4c/XWPcxYuhFX7nIMWiv4Vx1IwnWMk3QnoGWfjo2xYsYIBPiWqRCUA9At77AN090ekNGR8fo3Xfvys63wyZRXaJ7C8vn99DUMmjAfjFFP/4qu5RXlv6vypmUYdG9TH5/PKh9jR/tMvbv3/YYJ89ZSwNfq9/u3y/oyYEE9x/eFin0+eSEOQ6cuRmmphpVsZxjOFoLkH2y9hVlgzlJkxr4HzrGzyXepesiCNdj16wlOxaFq9YvKxomAt/PGvmT3/syCfYtw4vx1FkDnbBGql+InAPqj4Kw9c2fbnoN4Z+5qJ4G+qltw9nz05AB62drFMtENOLBuBto1dWxvsPSM7l+vToFaD6dUCCz3IXvUkQ3voXYFhQmSOxw78xP8fuIcO3epdDvLdqfjX65wwub8ZxP6ZnWj8NWC0YgMtt/OJa+gGEu++A5b9hEFIMu5ywHpb5u9geR+f1g5FW2a1Ck3IawAunVvcLaQlcGZbxwvXiQP87QAdLLWj3zR/uImAqL/efYKJi38EtlFmjIFiSr290ffJBtbAqIC83JXfDhuUDkVGAuAfuISsVCxFHjI2H3H7nbsWSVc17gi4IqAKwKuCDxpBFwA+pNG8D/2ff/gEIDPA2MmALqRAugysRwRwYEoyknDW6NehpBXgvDgAPh6+yPA1xtublKIxCLoTQYY+QKcvnwF+349DC1PCEYgRalaBcKnefgwG3Ua1IWPvz8S7t0DnwF6dH8Gz7Rvj/kfzEZMRDjqRAQiOsQbTerVRbCfJ/gkyWIwQllaDIOJDzNPAIXKgMISJQxGIXLzFJDJ5MgrLMLI0W9ixYoVyEpPh16lgLo4H94yETq1awOD3Bv1ewzAvtP3EZeipKxyk7KE+p/rJZ4wyTzg5e0Bb5ERnZrWRu/u7eAb6o3b9xLBGHTYvfUbdGjSAmatCTkFRRD5+0FpZiDxDUaAny/qBsqxfdUixJ04ArNGBalICqmbB4QiCdq1a4cPFy/CJyuWYO+B/fDz96Vy7BKpGEVFhTCbTJQB7yaRQiwijHslhBIisciDRCREfk429d6Uy90glhBZeTHSMjLp/XV6HZSlJYiJicKKZZ8iMz0d9+Lj8ftvvyExKZkC8Y2aNsefp04jMCgERrMAWjWR7zThpRf6gWcyIjoyFGs/W4kWTRqjMD8Heq0GwUEBCA30h5dcBoYxItDfFxKpCEplCTKzsxAaGY5r165DZzRBUapDp2f7ozC/EPv2/YAmDRsg42EKBHwe5B5yZGZn0+eoUzcWBp0RtaPqUvD99z+OokChRLsuXZHwIAnf7NxBtA8Qn5yAnKJcmBkTjEYdasfUxKpPVuLY4d8RERiODq3boKS4GM2aNkHt2jXBFwsgJJ7uOXk4feoELl++TN+6yBo10PeFF0G8nq7euoPde/ahXqNmMGlVUORloV5sQyQ/yMK1uARERtXB/QcsgO5JkkY8IwXQTYwRAr4QuWkp/7E3+b/3uC7w/L83Zq4ndkXAFQFXBJyJgLNJV9u2/isAusFoxNot32Pu8o1ssssiU00AAats5+PZr0Rae/WM1xxm3ZJ4seAh8Wq0gIdc4tbWr7FcIq5qVuS+lRMfYVbZM/7Hz15Bv1EzyuRRLUoBAgKw2qcUEBsdjG8XvU0lg6v7KEpKMW/5Bmzeub8KFjaRuK5c1pMwTTfOfQOhDnqgWwH0tdueiqUAkfLesXgsakXaJxduiQmVzF+4BgQwofLtpLjEknS1Fg5UDaw6mkC2tFuiVGHqgtX44fAZG0CPlcClH4b1+iSgI2PifI0Jy9QCoBNAgcrNc0BZJXLnk4f1xHuv967W/7Xi/KBqFbM+4fyGOdlcq5e3I3LNDIb1dryY5cbdJPQePYeCM+UkmithoVeUC69urlv+Pa+wGOu2H8Dq7YfLWNA0uU6usIPpbAVKjNg4bzQGPNvGClCyAONq7PyZSBwTiX0CMBKWZiVezfY+8H/kuopFLDq9AZ9s/AErNuwEYzaw64sNEMaCGlUUqLAvAp3z3y0dh57tHS9UsQ1b4oOHGDxhPpIyCp4I9HvSoXB2X7Btl6zZH67YjK17fiv7a0tRjcjiD/0Yhi7DgEqp9+3gcHcsa/fidTs4gJmAmhaA6nFjyTYld5NQGfs2jWpW2zZRRlm7ZTcWrNzMzR1ivUDWaI71TIpfqpw/RCFkDurHOOaBTh6KgpxzP+OKu7j31+qFbcf6UEXPnD3LPTUA3WK3YzZj8rAemDHqhUcY0tUOCgCyb364fDO+2nOEe5c4FYLHvsuP3rkqBZHfTlzAwLfep2x3tliMKK2we7O9bHdSOLZ+zgiE+Hvb0yXrNWTO/Xr8Iuau/R7ZRSpWzcER4NUGRKdM//GDyjH9yVljwgcr2b2BKjg4vzccXDcdrRvGONQ/cvHTAtCdsWMgY5qSnoNVW/dj+8Fz7NhWY9VSvoM2THSTEQfWly8EsYDZXwQAACAASURBVALoF2+Wna1IAVu1e43DYXR9wRUBVwRcEXBF4Akj4ALQnzCA/7Wv+weHEmVwykAnHugapQGMSYB6NWOgKcnF68NegJ+vEEF+nvB184SnhxwikQBCIR8GsxFqnRE37iXi+58PQKEzQSL3gsFshsFoQkLCfTRp2QwQCeEulyMt5QFGv/YaNq1ZjRrBIWhUpzbkYqBOdBDq165JWe4GTSkMGhWtRCbVmibwodYbodKaoFCoAEgQEh4JmbsnCopLkJh4H3HXrlP29Mk/jiDA2wM+njLUaNQEzwx5ExdS1Pjiu0PQlmrhzmcglcmhEXqA7+GFsPAQNKsbgWBPEfKy05Bfkg+1uhRuIgHc+EKoCksgEkoRWbc+stRqBNWqg+ScQkj4QMMgL6Sd/xO/bPkCviIRPNw9kF9UDImbO3hCIeYtnIv127YgIfk+RELC/mFQWqKAn68P9FotDHoC1ArgJfeiiY784iIEhQRBUVwIqVAEmVQEtVoNqVQKrV5PWUx8gYgC0SUqFcwmM37e/yPOnz2Dc+fO4MSJExBLJAgKCaWsIombHEUKJYxGAUQiMeRyGcaOHo0v169FblYGvD3dYNCoEeBDDuUm+Pt6w8tdito1a8Bo0EPIN8PNXQaRSAiNVotCRRG0egPaduiAHbv2IjWzGCYzA7NRjwA/H2hUJYiKisDlK1cQGBwMbx9f+AcGQ6vVo05MI/gHBmLfT79AUapBjTqxuHozDlIvDwx8ZTBad2iNiBqRUCjyYdKqkZeVjXWr10NVWIQ6NWqha8eO8HCTITgoEAn37oLHM4MxGBB//SZu3YxDQX4+gkNDEBUTg6ZNW+Ly9Rv48cBvCIuOgruHD2QSMcQ8Bnn5RbiXmAadXoDA4DA8SEkHRICXjycYvoHm/ExmI/0h62Kg/7UrmQs8/2vj67q7KwKuCLgi8G+KgLNJV9s+/FcAdCvb7Ny1SmQ7CXhnw8SuQs68U/M6WD/7dYQEOJY4JfGicZq3Cjv3/271mGYZbyRB7JhMqTPJRfIM56/eQo+hk9i+Oi1ByWBQj1b48K3+j5WRJ9LGKzZsx6pNOzm5bk4qtaI0axWJcUcktG3nIwvCfIdFaywAuoXtTmJMGF/2FQpY7jn0+bZYPHEQPNylDr26BMieMm8Fvj/wJ02wskxrW8/qx/uBvj+qDyY5YRdA+r96824s/Hw7x8blkuhccQZJMrMgOmGiG6zyzGUMdFbCnTLzqBoC95w27POfPpuMprGOM12J3VTnl99GqVrDMf8sRQWcR6p1fKoHkpxZuwg4M3fl1/hq7x9sbCjb0NLH8m06C6CTSUJiHJeQgoVf7sWxS/Gsf7zFMsJOEJ2wOft0aowV772GAB+WhU4UxlgA/SgHkjzZ3HZoQv+DF1dWxJKYmoUhkxYhMekBJ98u5ABQy1wiRUHVMP8ZBhOHPouZo/o6BfZZQkJtKtZvx6otP9pYNFRdHPRXhfJpAOhnL8eh12tT2XWSssttJa4JQ9fGj7qK+Dpb/FNePYSb2xRAr8LL/pFAMmjfpBaWTR1ClUtsmfG2lxKbj2++P4B3F662UaIh/tQsYE+AdPrOViHL7AwD2dJ+1TLb9vtDVzZ/nFkPyX2eHoBOVz4q4e8uFeKXz99D49goh6c6WTv3HDyG0e+vLLPCIAVnDlpUVLZ+0/f0i+1Y8cV2FkAnRZSUrW2xKiG2D1WPu6UzFECfPcKpcyC5R15hCdbvPIw13x3hpOItdiXV73tknyZ7g1wqxPfLJ6NNk9rWGG/bcwgTPiAKQwRA5xjS9Gzp+LnH2bXknwTQLYEgqqOnr9zF4k37ceVuKjt3qlO1sUaRA9HNJpaFPvZlKwudBdCX4sTFOHavoQUKzhV4OPxiuL7gioArAq4IuCLgUARcALpD4frvX+wfEk4P/oyZgV5nhKZUDwlfhvCQIDx8eA9jxwxBk8YxCPJyh59UDgmR9eaZIeADRjBQ6Qy4cvM2/jh9DhmFCqiNgNTdA+DzodRqkFtUgNhGDSBzk0EulcGNx+DmufNo26ARwvz8EeInh4+XCLExMXCT8MEYNNColNDrNTAzgNFohpHPh0ZnRIlCDX//YBQWl6Jx0xYoVGqQnZ2LkydPYdiQQVi9YhUyHz5EsI8MobVqYsDoyXigluPjtTtg1BkhMOrg7uEFs8wHRToTmjRrBJ6mADmZSYiMCkZAgB/8vL1g0mqRmpCE/LwixMTWg8g3EHp3d8SlpKJVt2eRm56GdpGBSPjtZ1z9ZR9U6WnU291gBvUf18GI10a/jou3buDIsT8QHOgPnU5F2d1GrRbhoaHIeJgBmUQGIU+M4uJiQMyDWCalFZ5FBfk02RQSHIRmzZsjJ68A6emZMJjMKNXooTMLaYHCjBnvIjc7Axs2fgkfHy9ERkWB4fMpWJ2ZnQuTGfD0CqTS5S2aN0WPbl0xdfJEeLlLIABDK6iFYBAQ4AupWASeUYuo8DCEhgTRKnudXgMfHx/qdXjz7h0EBIVQD/qbdxJw+kIcBfhJvIhneu3aMdDrddRrvURZCpVWB7/AQLjLvZGfq0aHjl2wd99+aPQmtGzTDn+cPAm+SASd2QipuwwNmzTE/A9nIe7SWSxbvAQN69bHq4MG48Lpc4gOC0VBfi6dd3Fx1+jcEIAHdYkKiuJimExGBAcHITQiEjG162DT1m1ITstG4+bNIZTI6Et680YcvL390aBBMxz+/TjCw6ORnEwY6Az1QCcAOjn3GwlbBgIUZqb/91/uf2kPXOD5v3RgXI/lioArAq4I/EURcDbpavs4fxeA7iyganlWAh4/O3h8hYS51MbvtHIgzbavVcmC2jM8j8rFEtlQziuZsN0oC9w+qWdnAfT4+ylo2XskeEJRJRKU1TP82H6yCcYQfw/qCd+tTSP4+XhAwOdTL8qComKcPH8N67fuwcXrt61e81apVJtkNZvYJcnNRz8fjR+AtwY+AyH5YePAh/rMfrcf0xeuZeXpOSYWlXN3IMaWJp19jrLxvsEC6BZ5ZzsZSyzDepDdcsS2Idrx429Uqp/6uVq8hC0gFB1CNglPJd0p+5zoTnEfztrAYnFQMfE8qn9nzBvb36nnOnn+KnoPn1KmRkDGpOLz2Vng4MzaxYIzxzFm1kq2Xao8YZH2Lz/PngRAt4SSJPLPXruH5VsP4MyN+yzb0N5EPh0jE9bMfA1Deneg7xcF0D9awwLofHZOsVYIzoEkDrxW/+ilYwZ0wdy3+8NNKqbPQXyMt+47iqkfrWWLQEhUOdDIylgm1ddVFEKVdYZBzbAA7Fg6DrUqSD072uGzl2/iuddnWEEVqwe7IwxTRxutcD0rK+6cdDa5FQUYP/8Gyzd8Z6PSQvYK8p6Sd4UAmZzf72P2qicp/qH2G0Q9pJycukVhoTqAsQzAnTmyD/o90xIhgb4QCgQUMC0uUeLqzQSs/Wo3jp6+yBV2ETUa0kdurbT207IfPtomOx9fhJtU4vCI/frHGQyZMJezu7GAnE+uIOHMekge/ukC6Ja9xUTjM35IL4iEle/vjwtccmoGBk6Yj+SMQhurF/vPR+Te2xe/jec6lFeWSEzJwCvjPsT9ZFbNkLV8sFd1oOyJnxRAZ7dgBimZefhi1xF89dMprtjDAqRXM624veHV59ti4URia+FOv7BtLwHQV9LiNAruWm1y7FcYsrTs7FrybwDQLX0gBKNDJ6/h062/4l5qDlcUREf+8QG2UYHZs2IyurZuQMeHAugzP8GJizfonusC0B1e/lxfcEXAFQFXBP62CLgA9L8t1P+OhvxDItjffQyg0xqgKTVAACFqRkYjJTUeYaEeqFHDH32f7YJ2DZvCTSym4CpJiOhNeqRn51K57Ku3E1CsMSIlMwcGhke9z81CHnKL8+EXFICAQH+0a9EC965dRUl6BiK8fVAnJALenlLUqxsJby8PKp3OgwE6TSm0KiUg4EGj00JvNMFoYihDXq8HpHIvBIdFw8PHj4Lphw//hud79cT2rVtw89pVmmDz9fdHp76DwAtpivXbDyIjIxOMVg2pzB2Mux/47l6IjgxDTuodKEpzYYIRUqEQZr0esTVqQiIQIzy6Fi7cvIuOfV/A1ZRUSP0DoObxkJWSiP7NG8J49wZOfbsVcp0WjMEINw/irw4U6Uvxxtgx2PXTPhQpFRDABIFZj5rR4ejZ7Rno1CrAyIOvty9yc/JBKpQzC7Kh0qgQ4OeNyIhw6j9ep1YtSGRSKEpVSExMxq078UhMToFSJ6CFCx98OBs7dmxDQWEeQkICUSOmBgREAr6gCOmZWfDy9gWP506KdPFs924ICwrEnNkzEejrBU1pCXy9PCAR8uHlIYebRARfDxkiw8NQoiiEt7cn/Hy9odPpkZh0n7K7GR4fpRoN7ien4vrteHrI8/X2RGxsbXh7eVLPxsycbBQWFkOp1kBnNMDPPwwNGraBXO6LX349RFUEmrZojfOXLiGaqBzodPD09kT9hg0hYPQ4cegXhAUGwN/XHyWFCgry801maDSl1EPRy9MNRoMWypISFBQqoNUSeXogODiYeqD7Bgbh6o1byMgrQHBYFM5fvgK5nEjf69GrZz+o1EZs2rQVkVE1kZqSBnAAOng6kHyn0WwCwxOiIP3hv+MF/X/2FC7w/P/ZgLq644qAKwKuCNgRAWeTrra3/rsA9CdJWrKg6k+YtuAzCtgS4JYFBWwAbDsZTs74cpN4lbFvdSygastgoeAmYfzZBxY7C+6xAPobXPs2Ho6PlautZCJxwCuVAjdoYDZoqKc2ZTVznrnWb5Xzmi/zGqXJ6ypiTgoVWClexyVEyxjoW1kZcgvTngLoYruLFCzPv2neKLzUrYUdb1P5S9hE8mKcvHCdk4kl8Wb92MnBtip2o+UuT/JuHj93Ff1GclL9FuDeIvNtTR4TgJYUQ9iA5zS3zBZxsOzNRxP6O5eOQ492DR2OB/nCjn2H8PbMpbTvrHSuZQ46It/ONu1sfG7fe4B2L43nPJYJC50bjwpA55MUMFQMDpEbP3UlHmu++x1nrifaCZawhSruUhE2zh2Fbm0b4e79VLwxbRESUx6yIAmVHWYZs2xxiH3rh1OD9w9+qeKcK1aq8N6Szdj9yxGAFIDw+GUAaDkP4+oAV5JnMePTaUPw+gv2++1WFgqiuDF90TrsOXzOymRmmdP2r+tPGmJnQS9Lu4nJaRg0dhbup2SUY56zKikW7/PqfZufDED/DovWfmtjv8EptNi1P1vYo0ZqUWHWk31JQ/MUMJO9iRQNMWx3Ld7tVGmDMHYJgG5RLyDy7SwDv7LP5vmj8WLXZlUy3B83jiwDnchscwV0VgUax1nCtu04ux4+dQCdY6HHhPnhu0/eQa2oEIenNcm/LVm3Hau3/WJjifD4MbFthChW7PpkPGqEBVj/mux12386ivGzl1nXDNuim+pUB2zv/ySFlBWDQZ4rISUTW/adwFc/nbRzb2DXLVL8NuON3hg3pCeMRhOVvt+27xC3N1jOt87tDc6uJU8LQJ89ph/eGfIsxCLOesbhWVT2BaIWevj0Daz89hALpNNzDV0Eqr4rV2QYGxmANbNeR7P6MTh29hpeenMWHSO6HlrOVo6en5+gL66vuiLgioArAq4I2BcBF4BuX5z+31xFAHSBgLA5TCCG1EV5JXCXeSMkOBhpKQkIDfOGiVHAXy7FxBEj0axxI/AYEwoKcqHV6XArPh5x8YnILipFanYe0rLyIZS6wQQG7Tp3gtakwcOMh+jYoTV6dOmCbV+sR7SPH6J8/eAvk6NLp3aQyng0EUaAZjBGmAxalJQUgy/gUQnxnNw86HQ6CP+PvfOAk6q6v/h3+uzO9t6XZSlLB6kizS723hWxJEaT2Es0sUTF3ls0RqOCGruoCFYsVEV6h112l+11ep/5f+6dmS3UmdmF4D8znw8fC2/eu+/c++59c8/vnCN+BCi0ONx+8kv6kZKZy/qNW2htNUrVdm11JVs2rsfvdmFIiOfo085FXzKBf324kK1btqH2uvChwK40kFnQB5fThq2lCp/Gi8VhIT89E6fZik6lxpCYwtGnnM6QCRP59tc1VButmD1+djTuJFWnYHiinhFxKpbMeRNVWxtuhx2nz4ciIY4Wu5EZ11zFd0sWsXHzBmkpn52azJFHjKdfcQE6tYr05HTUai1etx+VVkdDWxNKlY+kxES0GqVUwqgUSpxOh7RiFzaEK1euZsPWCnY22/EoNcyadR9z3nkTs9XMKaecyKKlP+FyOjGbrZIwttndGBIC2fWXXHIRrU0NPPPk46gUYqNELYlpQVAL8jter6GsbyF6jUYWSCQmGEhLSaZ6506K+5awees2ElNSMVlsvP/hpxhtNoqLCpgyaaIk770eD4uXLpK27Y3NrWzctInMnFwsdi9HTDoBh8vHgvlfk5Obj1oTh9cPcQYDpf1KOWz0KL799lusxhb0XjsVW7ei1WpJTkjCbrVKgl9YygsFusNukQUS4gVeuBII9b5ao0apUpJfUEB8YjLCVcHicFHX3Mr2HdX8umoVp5x2OjqtgaqqBj786DP69S1je3kFCrWPlLREkRqKSuPDI6oNFNqYhfsBmOFi5PkBADV2yhgCMQRiCPwGEIh207Xrrf0WCHSr3cFdj/yDl2Z/1GmfHlJCS4vY/avPQ/ccLYG+av0WJp1+ZRf79q7kYfibw6IdPSbQpeJuV0vxcBSbQRRCCmafG5/bid8jCladgUztUJ52aH9SFCwIkkKtCeaA6wJEtrS13jNJEW3GtrhkiEC//5l/o+wgacMnrnd9bHu2kSwI9NW7K+GFOnYv9sCh6/fk2ZRZ9zNv2e263e1pBdkUulrHv3RuKu9hg/mY8UN49i+XkJkq3s8j+wg1tnAluOOhFzqtc8WzJ3O89XKM7A+TrleM1hmgvqmF39/+KAt/3hAkn4MWrLsQdMdPHMbTt15ERhT3ujdkXG4PP6/bzlOz5/PtchF9tecihY7v7/qcdZCBXmn9Kyzoe6IyjKwH/ztH7ylveMnKTZxw2e1yvhGEqJy/ZSFBHMdPGUNqshifYZDnwVvKzUzmuguPJykh4I4WzafDevq2xzvdJiJ0Fonmul2/E60zSegcH3z+DTOuvzfo0iLmbEHyCiIuFHcQXmZztHNXR/GTUKB3EMzxAbIqXBvqoDo3UNzlkGuTXKN8Iq6iO4EuXTZEMZNwLxAuDoJEl8VNey8SOOPo0Txy/XmkJgVUv5F+JIEeyqnuoUq467Wjxbz3CfSgCt3n5bGbzmfGadOkkCPSj8gqP/eP93euDxHYuO8pdqXdZOWmB17g3blfBorG5PwZHNvSFaZLhE8YjY02I3xvpw4o0pt57aOFPP+fb8JfG7xuWSDSWSjSO2tDz957HuSH5Wv24CIRfkxBT1we9oax3eHim2XrePbtr1ixQbgQ7IdIDxWKelzBecQecDwRa05Xx5MYgR7GExM7JIZADIEYAgcXgRiBfnDx/q9fLT23UNoeeTweVH4FTQ1tkkDPzy9gZ00FpQNyMVsa8TtMpGviuffOv6BU+nHYrJTvKGf9pi00GS2s21JBu82JT6XD4fHKfGytXkVxaREpSQaGlpUy86ILufuWmykrKiQ/OY0xw4ZTXJCHx+eQMewqpQKvx4HbaaO5uQmVWoUhPp66+loSEhOxWGwoFGocHgVZeYUI8r+uoRmTycovy5eRnGhg5S/LcdqtOO02pp9zCQkDJ/Pnu58kLi4Ba2sThqQkXOokRow9gqGD+rNx5U9sKt+EQ9i7KzUU5+SRlZ3DbXffjjIphRVb6/hy6S+s2VaJR6nG5bWjdZkYlRrPtLxMFrz8It6mBlw2Owlp6djw0uo0c+JZp7Fw6SLcXidpCXHkZ6cxedwoSovySYqPR6vRB8hzmVeoxWg3yoJ+jVKBUpDF8nXLj83uwO3xYHO42LR5O2s3baGi3oImIZmLL7mQVWt+ZWvFVvwKL01NjaSnZ1BXWy9zz4uK+pKQmMlho8dS2rcvX82fx9JFP5KbmYa5vVVWTYsf/7k5WSj8HvoX5aMRF/b7yc/LkZuTzc3N6OPipKJc2K9v3b6d9es3UTKgHwPLBmKI02MyG3G5HGzfXo5SqK20OtIzs2hobgWFjmOnn828L75mw/qNDB8xSqrp+/frz5gxY8jIyuTjjz+kX/9SqrZupq5iMzq1GoMhSSpW0lNSMBjiSE9ORKXy01BTJXPifYiNDA1mi0X+YMrLz5MOABpdHJ/N/5IRo8eRlpODISkNlVpNdfVO3G4fp51+PmefcyEF+X2prKwGtTdAoCtcKNV+vDEC/YDMSTHy/IDAGjtpDIEYAjEEfhMIRLvp2vXmfgsEen1jC7+79QG+XbyiM3u5w0o8ZH8cnn36D6/dyeC+eRH3ryA1T55xQ/D6AbWbsICMhjzsOYEuCKeABaVUscrN6QgI9KCNu3gflUSFIM7FJq7Hjd/n6VQ1BzN0Zc60UPlJQkm719xpAaogaZ+45ULyosiZF9/vINCf/nf3LFBZKBEeAdS1c7/95+0MH1AYcX93KtAFgR7M1xUKdEkG7d+OtifPZoBAvxmksjI0zuLCUr7v60ajHXfinEKF/diLb/Lgc68HCE9pgSpIz2BG+z5Iq13bNGZwCS/+dUY3hWG4HSRy0G954Hlmf/JtUIUuLNCDfdJFcS9UhvNfuJmyksgVlPtri/hNs37bTl78zze8++WyfZMlHW4PLlmkElDTuoM2+IH+jYhg3F/jDrG/F1bQfzj36KisoA/2rWytqOa8a+9he21r0B0gcmeFnrS5JwS6UP3OeuZVnvznO4GxJWI+OmyKA+4d4eZQRzt3dbqHBAn0oHuImCvCJtBDa5NwQ5HrkivwT7FOybUppEBXBovZNIF7CxU77KOwS+Sqv3zXTIaU5kfdTQECXeRUhzLXg+8AYawJ+7potJgfEAJd9oGP0WVFvPL331GYkxExXsIu+/d3PM6Pv27pLBIKs8jqsRvP59JTJnUj7pet3sSxF97QGfkQsm8PRmBIV5gI4hZEcdWFJx4elQvBvsAQe2wiI/2teYt5cvYCrHbn3mM/dlsbHNJpAcTz27O1Idq5pLsCXRTgGAKOHBEUQAh8Jh82gBfumBF1zvy+MJaFbOvLeerN+Xz388a9E+kdBWyeYJGCKMgRRVs++S7VEW0hx064EUgRPwqxL8QQiCEQQyCGQBQIxAj0KED7LX8lNbdI2nh73R7xGkRTQyvx+iSKivpQXVfFqDGDaDPV0VhdQbxXwaTxo5k6ZTJtrS2s37CehqZmquqaqGs1SVW0+IHt9oPdaZX23rjtTJowmvPPPIVEjZpX//E8A4qLycvM4NhpRyGKRYWiXfzQ8Pm9kjRW+H3YbTY2blxPY2MDFouJU045le3l5ah0eraWV2NxeJl85NEUFJeyZdMWvvn6K2bMuJgH770Lh8WCy+1i9FEnUjj+NK6/90kSk1PR4UPk1Hj1qYw7Yhr9+/YhVePmux++o7JqB0U5eWSkpDLpyGkMGjcGt8HAF4t/4deN26mubZb568kGNVNH9ifdYcS/dR3fz3kDjc2Cqd0Iag1urZp2p40xk8bh06nYvGUjSXFq+hXmMHHMCPIyU8nJyJBZ4XaHsIPToFJrUGlUeGSFuweNSikxEBZgbpcbtU4nVfg7Kneyat0mdjTbSUjP5OTTTubHxd9jsVvRxekwmtrRa+MwGc14XD6Sk1NRaROoq2/kuj9ey8/LlvDtlwtkQYPbYUHh85KWlMiA/qXSMn9gSaHsC7VKIW3knXYHDocDt9eD0+1nZ00dK9esoWzwUHbW1eJyOjjl1JMlcb9p00bS0tKk0qe8uloWNqRlZkkC+4KLf8+sBx/F2G5kxLCRtLW2ceL0E+XxWzZvoLxiGw0NddTvrMSgVlBS3EeeR2TPFRUUUtq3hKyMVJR4cTsdNNTWsGnTBkx2Gzq9DoPBIBXrmVlZONw+tu7YwbyvvmPQsBFMnDSFmtpa+vYp4sijjsNocnLiKWdKAr2qqgbUPpLTkvELC3c1MQL9AExmMfL8AIAaO2UMgRgCMQR+QwhEu+na9RZ/CwR6p326o8M+PRr7dnHf0Spz5nw4n9/f9mCAQNcErMxlhmIHORAegS/aEC2R2WHh3tGG+GAbIiXQA0Wd0kbUL0h0QVYIhZ9nl0xthVQVy3sOKfuk2j+kPO+uTBPEqCDPoylQCI3J3ibQo3UcCBRtzOK7JSu72BF37e9922335Nn85qefOe3yW6PKXt/X9LWnXNlwpzs5T9zzJG9/8lXwGdi1gGPf6jShRB7aL58jRvZn/LDSqBWgYnwIkvCB52bv10L+QJEkIczCUh122cTvJAM9AfGcVM8GHB3CJTfD7a9D5bjeVnoeyPuSGeIvzObJVz8K2vt2JY7Cn9+jbWO0pJe4XoD4eoDvxXwlC54EwRu0gY7QFj/auauTQH+9Y84MOCxEQqCHcrh9wfUosDaJNYqu8SLC/SEY5yJz3cVmg1IVJMIEIt3XJlHQ9fwdlzJp1IAekabdCPSuDhwdCvvI1dqitdFifmAI9JAK3cPLd1/BmceMixgzIVJ57t8fcs+zb3WJRAiPqNy16M3t8fL8G59w12MvB4ooZIFIqLhs1wLC8PC/4ITxzPrzuSQa9NE+rvv9XrvZxrwfVvLgvz6jrrl9d6L3AK4N0c4luxPoXd8xw1egC3ucwLt22X5xivaAjkK2d7/hvS+X74FID0VCBAtFg8U4IQcDOYZUukBhYgTFF9G2N/a9GAIxBGIIxBAIH4EYgR4+Vv8vjkzNKUanEQS6K0igtxGnSyK/oIiq2kpGHz4cm6uVmortqO0eqQ4+47QTaW9roba2luqaWiprW1Dq9fg0OhxuSExOwtrWhMGgI0Gt4KqLzmX61Eko3Q5qqypoa22UpGf/Af3RqkXwtCDQwe12SyW8xWJmxS8/YzGaUatUEkobOwAAIABJREFUJCbEc8yxx/LTkiUotDrWrN+I269i5JgJHD/9ZJYvXcYvy5dy7lmn8cQjD1GUn8/qtesYdeR00kccxz/eX4Dd6Uav9GO3u7D69YwafwSZqSlMGjGQpoZaGurrMba04nY6SS/MY9qZp7PD2M6Pa9azo7qJyvI6+ub24dhJo9BY6+kbr2Tjgrls+eEb9G43VouVdqudhMwM7F43Rxw9hQsuu5hb/3IzGtyMGdqf0cMHolf7KcjJQR8Xj8erwq8U6hC13CD0+z2oVUj7drE56PN48fl98uVbWKnXNzazrWInv26tZvyUaYyfOJ6vvl2AV+GnvHIHXq8PjUqLx+nFYrai18WzZVslo0Ydxp13/IWPPniPyvJtlG/djE6jQKtUkJKYwODBZViNbYwoK8Vtt5GclEhKSjL4/BgSE1i1ejWt7WbWbdhMVk4u0446hu3l29i4cQO5eTmSCBf2gK3tbShUKqrr6mkziQx0D0p1PBdeehWvvPwvSZxPGH84g8oG4bLbWL9uLQp8VGzfhNlsoqgwD6/TzugxY2WGe0paJqNGjEStVrNqxS+SQB81ZBilJX3YsWM7JpuZmpoaWWjg9Xux2RwyPmDTtnLazDbGTDyCnbX16HRqrr5yJlabi5rqFi6ccQUlJWUyy92vVpCclohf4UZ0hXBOUKCJWbj34uz24LNz+XDez/jxU+8w45BVy7FPDIEYAjEEYgj8ryAQ7aZrV3z2TKBHklsaHto9yUD/YemvnHjJ9YENc7lxGiDvZOapIJ8i2PyKlkAXG+fX3vFIF/Wt2Fjsunkbfn5xtP0mCfTpMzqIN6lAlyS+INAj2dwM9lkHiS6scb0d5LnM1g4kaQdyZEPEhCDT90KezzxtMrdcdiJZaUnhDYi9HLU7gS762iAV95H2tbhEtAReiDB+Z+63gTEXwjpkV76fvOpo+1hg/9p/PuXPdz0RzPYN3r+0qQ2PgNgTtHvKle1RR+3hyx6vD0FCio/4nanXaXr7EkGHgrd54Lk3A8RchwvD7iT0GUeN5pEbordrDrfxos9qm9r41wcLefqtL7so0jufM5nfLApVZJFK4H1dPLOC/JMOD/8PFXBnHTOWh68/l5TE+HCh/K8ft/iXtZww49Yg6RdQF+8rrqI3Gxwt6SXaEIoYCdmaB56NgC1+5/oQXhFAtHNXrxHo4oZC5GJoXZL27cInr8vaJPPpxTMUWPsCa1Ng5er6mT5pOPf+4QzpeBGIXYj+s1cCPUx19d6uHC3mB4xAF0j7fJx9zGgevvFCUhIjt7xftWErU867oYtTjpij950Vf9q0w6R1fFeL/cZWI9f89UkWLFwi888DRYwBBxRZwBiFBXdCnI6Pn7qOkWXF0Q+GML8pMrzn/biK+176ZBcivcs4l2uDcFnw9sraEO1c0uG8Iyzcgw4W0b1j+rnuwuPkO6Fepw0TqegOC+TQ1/Hiu18z5/MlXYh0gW8wb75roahYi0PxD2LtjcA9J7oWxr4VQyCGQAyBGAKRIhAj0CNF7Dd+/O4Eeit6XRI5eQWSQC8bVoobK26bhbptOxnYr5C8nCyZTb2zpobmtnZEerlHbJZoE/Ao1Pj8HpR+J/FKOKx/KbNuvwmfqY3cjCSZY718xVKS0lLIKShAr9Gi8Slwub1S7WwymamqquKH73+UNuaF+fkcPn48KckpLFz8E2pDPMlpGTS2mvH6VZx48qlSAf35xx/T2lSLqaWJqZMm8dn8+ZQdfixlx1/M7HmLiE9IpKGmEq/XT6PZy5jDp1Ccn4va3srYESN48/U3SEtKYuIRE/EZdBg1Cr5fvxajT0l1VRMp+nSSlDoGZidSkqokxW1i3Zef0r59IxqXE5vNSV1TK8mZWYw5YgKjx4/BkJ7Io088QlqilqkTRlFSkEmSQUtmWgrxhgS8BMhzn/in1yut8YUiXxlU4YufTkK96xFtbm2hubmFhjYzP6xYz9jJkxk3cTy/rFzBj4sXYbHbJIYuh4eMlHTcTi/trUapPiobNIg7br+dZUsW8ePCb2VOvMrvJjE+TqrRB/TvL4nzIf2KpBI9Iz2drIwMmaduMCRQU1/Hp599wcQp0/ArVPQfUMZPi39i4MD+vPPO24wdMxatTkNrezvJaems37SVqp11ePww/oipDCgbwY6KSgryCxg0sIy5H3/Mti2bcdmttLbWo1b4ZY56fl42DQ2NTJ12FEt//kXauo0YPorly3+mrnonXpeD4YMGUVJUhM1mQRevpbi4EIfDjs1mo7a+gbjEJPwqDTa3j4qqaoaNGsP4saPQKb3gVdLcZufsCy6loKAf5ZU1kkBPEpuoCjcKjUJmoCtjBHqvzmrrNu/kmttfQ2RC2bwuGpyWXj1/7GQxBGIIxBCIIXBoIxDtpmvXu+pOoAvVmiANBDktco2jIGX3AllPCPSA+ntW0D5d28U+PS7i7OVoCPROUve1vahvI7FPj15ttmcCvYfFDpIsF8WmAbWO3HHssMkNkhHSyl28Pe9OUFx++hTEn4F9cnpMToirdSfQAw5cPSHQo+lv0Q6r3cFdj77Ey3Pmdlegi5zd/ZAA4vvRPpsBK+bXePKVd4JuC0GnA1Eo0QMCfU/ExKE9u+25dSEr+YdenNPZL3uzkff7eeWeKzjtyMN6ZWzuDy9JpDe28a8PdyHS5RfFMyZUtd7AP8U2vyT8AlbUslAlgtzv/bXlUPj7PVkxHwrt2lcb2k1mbrr/ed6fv6SLcjZUnNEz8nV/9x4t6SXO2+mQInLBO9fIaAqPop27epVAl49MaG0KZZ+LtSnwLHU8L5I4Dz47u5DjJ00ewZ8vPI4RA4sCIope+HQS6KKQL74z47uHBHq0ltcHjkAPEo8+L28/fC3HHTEiYvQCz9KLfPDVssA7m0aHUFXsq+BRFNzMPG1KN/v2BT+u4Jw/3BW0bw9EDcrCEOluEFyPRTFFJPOn389VZ03jb787jfg4XcT3Fs0X9kikh9YGWSDSdW0QxYuC3N2z28/+rh/tXNKbBLooUvjPo9cyfli//TW3V/6+G5H+2eIua2ro/dYrNoA7i3DkuitcK0IY90ozYieJIRBDIIZADIFeQCBGoPcCiL+lU6TmFqNVCf7Wg9IHLU1taDSJ5OcXSgK9sDQfp99EnFpFU3Uteq2OwoI8LCYjdXUN+PxCQ6xApY/DixqnICA1CpIS9PgsZs45/jiuueg8ktU+bK11aDV+Vq9bS35xEZkF+TisNnRKFU6nE7Vai0atp7W1ReZpV2wvJzUlleOOOZYdFeWs2byRbdWV1Na3Y7TYOOm0M5hw+CR0Oi1zP/oIS1srCreD5sYGapqaic/tywU3P8Dzb89Dl5hKZWUVHo8fl1fH5GlHkp2WjLOtgU0bt6DW6MkRhQE+D/1GDefH9Wtp8/tpNdtwmp1kaA0MKSjkzMkjqF27iJVfzcNWsRVvWzPixauhpYV2p4Ps4iIumTGDb777BpvHhtneRlFeDqMG90evUZCTkUpmZjp6vQGvXylf0gVlq/AK+3qhxPfhcTnRaLVoNBq5UWhsb6e5vV3auIv7XrJyIx6FEkNyAsNHj2T7jh2s27wJp9NNakqmzFdvaWjFarXj9amZMH4cN9/wZzauW83zzz0FHhcuh4XMtFRSk5Mo7dsHpc/LgIJcHDYLmVmZlJT0oaWlVRL4drud739YxGGHjSUrOxeVVsuK1SukDX1tXS0F+fmBLHKVCpvLRWVVPTUNjWRk5XDdTbcxb/63tLW1U1mxg4K8HCxGIzXVlWSkp2KzGLFazZSVDSA5yUBLczNlAwexaOlSaRmvUmtl0cORU6fxy1JhewTJiYnEx8cxYGApebnZ0qHAZGzDZDJittrwCC2SOo7UrGyGjRrLB++/w6B+fRhUNhST2cOFl11JSZ+BbCmvxKtWkJKWhE/plUYAMQX6gZm9BIl+7V9ew2YPkOiNTkuwNv/AXC921hgCMQRiCMQQOHQQiHaju+sddChtPxVK264EenhEYbhoREugi/elV976hBvvfSqo/u6ZfXo0hGo3Al1s3oaUr1IVHFJ/h0+uRNtvB4RAD27gdhATe+xQsZkr/iJwjyJL9g/nHsUJE4eRnpKwGzkp3rFXba5kQFEOhvjILFL3buEenQI92o1k0Y6n/vkO9z39WlQW7hedeDiz/nwOhgg355ta2qTTwbzvlgQV6CECvWcK9D9dcCy3zTzpgKjCw50DeuO4nXWNMkrhh2WhbPogibXHbHo/A4uypQ3xkH4FvXH5sM4hxn/FzkaenrOA2Z8vCmzQBz8Bd4cgEdhRmBJ0egjr7L+Ng4TjwZxZV9OvKPu30eAu/TP7wwVce/ezkkCXJKkcW6EiqfDn+UhvvGdz1dv8/cl/dRSZSdVoiGCM0F482vWpe9FRF9eOSC3cuwHXhTQPY20SVu2/O+tITjvqMAqyUve4Nm2rqic5MZ6stORIu4gDpUDvOYG+tjNWRroOCGeeHuY6B10Arjh9Mnf/4ayI13Ix170/byFX/uWpsItRdrVvFxGRD7/0Hx7/x5wO+3ZJmktCPnifURV6BhT2L9xxKWcfPwGVJOAPzkdYu7+3YCn3/3NuMCM9cN3ua0OwwCrkAhRh06KdS3qPQA8UYBw9bhBP3noxeVlpEd5B9IdLa/et1dz38id8u3xDxxywK77SY0lGQfz/K16LHr3YN2MIxBCIIXBoIBAj0A+NfjhorUjLL5IvDkp8uBxubCYHel0yubn5VFRtZ9DQfjS0VJKYGE9DbSMJhkRpDV67sxatRpCbPvkyp1QJ6bRIMPfiFprquDj0KDh52jTuufGP1G5Zg729mtI+uWzetJHSfoPw+NSAB5VC5ASJlwOlJH3b29tw2J3Y7Q5yc3PJzMhm8+bNNDQ3kpmXw9oNW6htbGXY8DEcPmkqSclpPPn441ja2plx4Xk8+tCD2Nxe7GodM2/+GwtWbGJHq4t2iw+3Q0FpcT+MzU1YjS3SFlyTkkWLzUVecQF9hg1BlZzMknXr8an1mFra8RlbKE0xMGFAH/rFWfjkH09gcHhI9SrA5cKr8FJjaaXBaSY1N4tHHn+Uf7/6L+ISlKz4dRmjR44iNyuXOK2e1pYW4uLicbk8JKYkkZqeRmZ6Jjq1H6/HjU4fh9sjcs+11NfVUV5RQeWOHdgcdtIz0iX+zc0WdtbVU9/cyINPPMr7H3+M1ePG7vDg8ysxm+20tBhlBJfb4WfS4Ydzw5+vYfEP3zD3w3fA68Bqbic7M53ExEQKCvKJ12opSE5B4fNR3LcIu8tBfLwBs8WMx+1m2dLl9OtbymGjRtPWbmR7XSVmW8AtICMtHbfbK23p65tb8aPB4nBR1KeU4pL+mG0e9HotTz3xuBxnOpVS/ndWViaFRcW0tbazedtWigtzyU01kGRIwOlwYTRaqK6ulWPC6fGh1ulRabTo4+OltXyiIZ7iwgLSk+JITzGg8vuI0+tQaLVs2lpOSlYuA8qGsmTZUlatXEVJST8SEtP5+8OP0rdPGdsrd+BTKUhJT8WvEAS6AmHrKNrfUlN10J7B/5ULxUj0/5Wejt1nDIEYAjEEuiMQ7UZ317OEFK9PvfpegCjUBG3Bw1Tahtsn0RLou6m/QyR/lNbl0RDoVpudW+57hjc++KK7KjjKjepo+23pr+s45rxrd7Fw76ECfY8dGLDJDXwChFFCvF4qzc88egwDirPRasRvjd0/QiH87vzFLF21iYdvupQEQ1y4Q0Qe19sZ6LfMmM4Nl5yw1/buq3EffP4tl914/17yfPe96Rptzv3in1dz3IV/6hJXECTQo7SwD93f3685k9+dfWSvKTG74iY2rB0OV4eyK6wODw6x5jYjFpu90/Ug5H7Q5SQidmtHdR0NTS18OG8hPy5fFbA/FyRRcL4SVtvSGWBXJaLcxC/jyVsvOaib+KL5Hq+Xhcs3cMOjs6ltMu5BBd+9MCUs3H4jB4m54u6rT+8oIJE5xrM/4+4nXsHndgbyrf3+IIERUOLLPYug6+7+bzM4gDqmKj9jRwzitcfuoLggZ/9f38cRWyuqOe/ae9he2xog6eSzF318QriNiZb0ChXBvf3JV50OKfK56GrfHj5BGO36tNfYix4R6F3R231dCv3tJScfwQXTJzCsXwFx+j1bRou9iIXL1/HSO/N55s4ryY2C1DtQGeiHJIEedKMx6DV8+txNDB8Qud15VW0DM295hBUbqzrjBPZSjLInl5Sq2iZm3PwQK1atk84dHfbtHc9lZBE+3Z5Fvw+DXs0bD1zNlDGDD4pLSej6oSKru174gC9+Wt2tyKrjvWsPcQQHei7pXQI94Lpy2akTuevqs2XRysH8yHfRBUv567PvY7E7d+nfYCFUDyMdDub9xK4VQyCGQAyB/yUEYgT6/1JvA2kFhTLruiuBrlMnygz0yp3l9B1QJDPQ4+J1bNm4hcyMHKwWu3B2w+cNWbuJ35N+qUhWqf2IrQkPShLUWo4dP4HnH7qXzSt/YlCfTEytdTidDhIMqVjtHhSCuPQ70Wo1uD0+zGYzFosVj8cn/3vY8OG0tbXh9yv47ruvKSgqoKXdivjROPywcQwoG8aA/oP4dO4nzP/0M3kffo+TxuY22p1upp55ESOOPoVn/v0urRYFxnYnCVoDXqcDtcInfzAffvQJLF2zAU2SntLhw/Do49nW0ERLuwm70YzWbqYkRc+kwaUUq9p49+lHyBJ5O+1WtAolLr+HZreVRqcJTUoyTzzxMO+//y6t7bXU1FQysP8A8rLz2LJxMxaThfb2dnl/CUmJtLS3kpKczJiRQynIzcFksVJTV4fRZGTj5k0IiIXCWqfXk5ycTJ8+fWhoMrO1vAJtfBx/f3AW3/ywEF1iIpXVtbSbrFTvrKe93SSE5sRrDUw+/HCuvmomP3z7JfM/+wCFz4XP6yQtWSi54yWJnp2RTn5yKj6PG41Oi8PtxOX2oI/TEafXs3zZLxw2YiRlAwawvaKCdruwhxdkvRmLyUxcnAGjyYrbL+wk3Wj0BkYeNpYBQ4azfuN2rr/xFoYN6o+5tRm/30tKUiIjR41CbGZV7KiSGe9FhQX0L86mf58+DBs6nERDEosWLWbHjiqaW9qlul2hVuPyeHG53GjUSpISDaQlxZOXmYpa6ZfFHPr4OPxKHXUt7egNiQwbPpI5b7+F0WTD41GyYuVasnMK2FFdg0+tJCU9OTBiNQrcXpFapo4R6AdoHoyR6AcI2NhpYwjEEIghcAgjEO1Gd9db6rBdffaNQ5JA70ZeK9Wd1p1S/R3K1AxfFRgNgd6NoFAJ69Y4lLpQBnvkxEq0/bZw8QpOnnHjQSDQO0eIyDG+8MQJjBvSd6/EhDhabAjvqG3iyX/P5c2Pvmba2MG8+Pc/kZOZGtET1NsE+jHjB/Ps7ZeQGUU2u8gVnnzm1YEM9Ajtep+4+QIEqRNJ5q7ID3/o2X/z2EtzAgSxGN9CBSuVpHoQJF6kVrVB9KMl50KdF3A/uFQWVMg2iBxaSVgHLVClUi6Mrg5aMEsb8+AfmfsasjbfA4G+21kF0RrER5KEgizcK4EuNvG9TJ84lIduuICCnIwwGtm7h2zZUcvNj81m0aptwazmPVtO9+5V/7tnmz3r95xwxPCORogc42vveo4FCxfL/YSAXbHgzHtXAfjUPdcx89yTu1lAR4qEfA5fmM2Tr360hxzx8InoSK8b7TNa39jC7259gG8X/xp0rRD50MH1KQolcrTrUzc3G5VwswkW//Qagd4d0WPGD+GikyYydcxAkvZTqNXUZuKFOV/w5GsfStL0u9kPM6AkcleKbgR617lHJeIDo1eyHpoEemdG918uP4k/Xzw94kI08Sw9/OIcnvj33EBxpia4ju3BNntP9u0ffrmYy26ahV9svonVRx2MdZHFi6KwpQfOEFJh7yU3PYHn7pjJ1LFDIlqvI32+93S8yWLnyTc+55m3vuzVtSHauaRXCfRgAYbf6+F3Z03l1itOJzU5oTdgC/sc4r106Zqt3PTIHDZX1QcLFf7/Fq6FDUzswBgCMQRiCBziCMQI9EO8g3q7eakFhSi6EuhGBxqVgT4lpWzZup68oizUWre0CxeEtrHNJAzbpSrY4XCikpS1D7/Ch0alRKNRglaHzelCh5ppo0fz+L13gK2ZFJ2HloZKNGoFPp+wa9Lj89jxeSyoVGo0Wj0ej1fmWdc1NJGSkkpaejrx8QnU1zdSXVWO2WrELbKsjTZU+gROOvkM+vUbyLxPP2PzhvVsXLeGmuoduF1eDCkZaHOKePCVOTzw7Kv8sHQ98fpUmutaMMQZSElJ4IQTjsOr1tNssdNiNVEydBBGv5+fN23CbHfjtlrB2MyY0kJ05iaOHJCFtXwjv3y9EK3Dg9NkQaPXYvQ5qDE2o4zXc8PN11NesZ0tW9fQ1FJH36I+9OvbD5VSQWX5DtmFIuu93WTBbG1Hp9ExoLSE8WNHU1Ozk0WLl0hiWaVWoVSryMjIlOqAtLQ0icXqjeW0mS2gUXHL7bexYftWqmrqEOoIo9lKXV0zTocbl9NHvM7AcUdN4/IZFzP/s4+Z/9lH0kpeo0Lmn6empsj2ZKSmkh5nkGpzH15S0jOk+j0nN0fa6C9buoQEfTxTJ0+hvrGeJlOL2JOS1vtWixWlQi3tnVw+cHkUVNbUc+Mtt/PJ51+w4KsfyM3Px9LeRnNDHUkJ8eTmZONwOti5sxZR7Z+ansnJJx2Py2bC3NbGkMGDmTp5Kj6Xh5qaWmobGtiwaRNr163HaDGRkJAoFSRel4vS4nyGlg0A3Bj08Wj0evwKNfUtbXIj7+jjj+eVV1+lqrKO5lYT6zduJTe/mJ019fhVComBX+lBqRYEuhcvSlprq3v7UYudL4hAjESPDYUYAjEEYgj8byEQ7UZ3V5QOdQK9O3kdysSOnhzoGYH+dZBM7ZkqONp+2zOBHrQYjsrGdM/Py/4s2nf9ltgEfmfej9z33DuYLSbEhumUsUN46YEbyctOj+ih3BuBLooWoiOQ/QT6vCyidoiDpZ36Xx9j/ve/BOyQxR9BAIgc1/0Q2e899keOHDsoomtuLa/inKv/wraKnd3iCgJWzD0jC3YlNCNqGBBwP7gm8DWZO6ySau+APXkkG9Ih5XAwlzS4yS7JdPkR/3/PrQuIxYKEq8gulYUNwspXvw8yxR/IPfV5GF1WxEM3XsSowX0POlEiSfRH32TRqq2dRQc9INwi7b+DefyYwSX8857LKczutO39/ud1nHrlX/F7HHJ+CIyjAOHYOyR6YNAcO2ksL866kaz0yAp3dsVn8S9rOWHGbR3W04HnPphJHFalSOSIR0t6lVfu5MyrbmN7Ze0u+eeh2IfIMn6jXZ92i4MJudl0WOD3vPhgfxbtu6IuVKifL/yFvz71JrV1DXIeEAU7yz9+gbLSoog7ad8EevT31zsEuj6YyS7eCXrBwj04H4sJuW9+Om89dC39inMjxmzxinVMn3nHPm3XhcPNp89cz7D+hR3nt9oc3PXUG/xzzkeyz8RaE4gZCrlCRF5A2b3xIh7AL+cjg1bBrOsv4NwTJ0dcJBAxILt8wWSx8cTrn/PsWwt2KUgLpyJtz1ePpoBPnKl3CfRQAYZXFkBMP2Io9113IX0LIx9DPcFYkuirt3Djo7PZUtkQfH8Rc2LwfaInJ499N4ZADIEYAjEEDggCMQL9gMB66J50VwLdbnSQlJRFSnIqNbWVFPfJZfCwvpxw0vEs/WUF3333gyRnhSLcYrPhdot/98nKSHWIQNfoQGRXW+yMHlTGM/ffi9ZjQu01ovLZpPrZ4/aj0ybisJnwegQpr5TksNjoESrslpY2UtLS0WiEAjoem82O3W5k2bLFGBJTMdo9WJw+Tj7lDPqPHs8Td/2NttZm7BYzmzesw2t3kZGVhzIjhzsef4GlGyqZ/d58GhvMKNEwaMBgvH4vZUMGk5CWSWObiaqGWhLyskgsyGNbbT3rt21D6XSRjJvDSvKpXr2MuOYK7r32Cp5/6HF8ZitKjw+bw4Zfp6KivgaPCs445yyGjxjGxq2rWL78J4ryC+lXUsLQwYPRalSUl1fI+zEkJGB12NFptYwZPpyc7Cw2b95EfV09TpcTj8dNYnKyzEM3mkwkJCVRU9fI2s2VrNu6ldHjxjBp2hR+WbuWDVu2EG9IoqXNLC3c3S6ftMHXKDScctIJXHLheXz47jss+OxjMlITZdlDRloK2dmZeL1uEuLiSYmLQ61UkZSSTHxiEm+8+SaDhw7FEBdHc1MThjg9yYlJ5OXn4lP68Phc0k3A4/bS1NyG2+fH61NSVddITkEJEyZO5o833MSEiUdywvQTeeyRh9CJggCR5eXzUlVVjcPlwmAwkJAYUNdv3rgGjVIpVfl33Ho7JUXFtLSKnPl4mltb+GLBApYsXSrJd0NSElqVCr0GEuPjSDLE069fP7x+P7o4A0lpWbS0GVHp9DS3tfH9wkX4fGpWr9tIQWFfqnaKH/CCQBcW7m6UGiVurwefQhFToB/gKStGoh9ggGOnjyEQQyCGwCGEQLQb3V1voYNAf+YNFJpDz8K9U123slN9FFLXRWGr+/FT1zFplCgODP8T2FR8gO+XrUYpVMGCtNMa9qmm2tfZo+23A02gHzVuENeef8x+1eahe7M7XHzxw4pu5IQkK/1epo4bzksP3tIjAl0pLbqDCmyhOBMqvygU2JeLDNerz4g4j9zn8/HK23O56YEXuufL7mfcCTJg/gs3U1YS/kaxUOo98dIcZj37WmCDV6VBZr1K0j46K+auYzCawpGu3w+MvRs6COwQgS7bGiIUO/b7w9n4D2Ubi6vshTHf40MUJNBDCnSZhysyqgWZEsr83eX68ve0D7/XLYmSB64TRMkU9Lo9Wz2HPzNEduSy1Zs554bHsTq83cnY/2c2stdffDwiOkGn1UiABIn58Mvv8/jLb0kiRVq3i+dYFEFbhyiyAAAgAElEQVSE+qxLTnx4Vga7Yt9ZmPHuc3/l+MljIuucXY5uN5q56YHneX/BkqCNe8jxpIe50vtoVbQE+vrN5Yw/eWYw1iBEMO7DlWE/yES7Pu2VQO+FOBhRlPGH846SRUn7U5uL2xNuf4tXbuSBF97h51UbJQEr1qWA64Wf5XNf6gUCvWvOvFCgH0IEerf5sEePQoBk9nt57MYLmHHa1IjdHdpN4ll6kQ++XBZYz8ScvUvchnC6EQr0lC4231srazn/T/exdVtFwL5dpQ4Ukglngx46snQgErw3sTYIZ4zLT5/Krb87h+yMnhXgRIp4U6uJmx55jc9/WBMg0cW8GGX+ubh2tBEyvU6gd1Gh+70uctIMPH3HFRx5+EjUKnGPB+cj1pyPv1nOFX/7R3fnnBiJfnA6IHaVGAIxBGIIRIhAjECPELDf+uGCQA9ZuLsdbgSBrtMkkZuTR11DNWedfSrjJg6jubWJjKwcHnz4UTS6OJpb2mTmtdFoDGwoKHwiAh2VeCdXaYhPSsfRbiIvJYU/XHw+R00YjtNUh0HrAZ8TnSYOl8uH12VDrXSjFoS7D8wWi8zYbmxqxeXxsXLVGrKycwJZY14HfYrzcXqQ5LlKl8BJp55JSnoWs994gwljDuOdObPZtG4tKfEGnE4viYUlDDx8KqUjjuCFf71NVXUrTrsfm81JbmEhLp+PxIxc4pLSMDqtDBozEn1WJpuqq9lSUYHS42F0aSE016A1NZNiquaGi8/l+SeepqFqJ4l6vbQx1yXEYXbaaWhrYejIEZxw4nQ2bV+LydyM3+2mqCCfksIChg4uw2q10NrSJn+Up6SlSst6u8XKyOHDWbd2DeI9LTcvD7fbhcvpwuX14nS7MZotrN+0lZWbd2Bze7jh1ltY+svPbKnYjtFqlZsyO3c24HH7cDo9eN0+4rRaTj3pRM4+83T+M2c23y34gtysdKyWNvJzs0lKSkClUpKakoxeqcFms6LR6mhpbSc1MwOL2YLX60Gn1mCzmuV9pKalYDS34nI5KSgoYOu2bfIlr7XdhNuvQqU1cMXVf+K9Dz9i0bIVDBs5jva2Nj6b+zEqfJQUF6HAR2Njk1RveIHiPiVUVlai1alR4CcrPYNLzj+f3MwssrMy8bhcksRftWYVS5ctoXpnjbSwF3npwvRAFAQI0j01LZWCgiI02jg2bNrCEVOmMWHyZObNX8D8+V/LfPNff11L374D2FaxowuB7g0o0H1u/ArR3bEM9AM9t8VI9AONcOz8MQRiCMQQODQQiHaju2vruxHoQXWPIIclKSU2OXuwKdz1OtFmoIfI6x+Wre6irhPtC+XSRqauW/T6XxEK60g+3dsgSM0QqRtSI0e2ERhtv3Uj0GWxgyHqnNuu9y+I8xsuPoGxQ/uGlZEt3Jt+WrGBB55/m+WrNwbst4UNt1QRCyJLwdQJI3npwZvJy4pegd5JoAeKFYSqLiqbXL+P9x77E9PGDopYeSyirc695i7Ka5pl0YQg9LuTtbuPpD2RAfsab2JzV/TtBdf8VeaBB+zJNcHiAUGeiz+RRwV0vWZPCfQflv7KiZdc36nekmpcQSYGVei7bUTvx9J9tzjjcEj3gGpZqt7FdUUbRJGFLKxQB///ns4TVBqKcRokSqYfMZz7briUvkW5EY+JSOaOrscKF7RX3/+KWx+fHejfDgyjt36Oti0H8nu7jrXqumYuv+1xlv26RmafhwpEOvqto/Ah1Kowx0K3m+gk0M8+fiKP3jpTOsJF+xHP5OwPF3Dt3c8GnSeCRSw9sYzeT2OiJdA71wXxPAgCXZDnwqUlujU82vVpNwK9h+0QcAni/I8XHMOxE4Z0FGTsby5ds3kHf392Nl//tCIYDREizoOuBwolyz/5B2ViHyrCT0CB/kTA/UIU8oUIYWnhfvAJdOmScuejfPH9z4E1MoR5bxLoQRL06LFlPHfnZWQKwUYEH/EsfTBvIVfc8XQwgifkjNBZjPLyXTM546jRHXOx+M6cud9xzV+fQBCvokhLrruaYDyBmPd75f1097UhN93A03f+niMnjjqoJO/KDeWceu2DWJ3eHq8Nhw6B3qlCl++JHic+UahwxpHcdvX5B7VQQcYJvPIhT785P2D9v893hggGeOzQGAIxBGIIxBDodQRiBHqvQ3ponzA5vwCNSoXX7UThVWBsNqNRGCjt0xenx8b9D97Na/9+npr6Gs674CI++uRTjFYbza1t6HRxeBC27m2iCBGDXg9+8X9U6OOTSdDE01pTw9ETxvDg326irWELKfFKmXnudXnAr0Lhd6P0u6SNt83upN1oklaEflT0G1BGVXUtLa2tfPvdd3idNnRaBeMnTsWr0kqV8wknn0ZtbQPbt22jckcFPy78jsR4PRNGHEZtTSPxuXloMwvIHzicbZUtvPraO3i8GrJyClDodPjVWpIyCknOyKXJ2IJV6aVszGFs3lnNzroGUuN0pCrd0FRDssvEAI2T6eOGM+eNN2ltbQWPF8H8q7XCrlNLRXUVCWnJXHrFTBrb6mhtbWD7ls2MHzeK7NQUMtJTyM/NkdnjKrUGnU7LmjXr5WbK2DGjWbtqNXa7hdzsbAwJccIcH69fQWNLK1U7a1izfjOrt1WTmJHFrbffxlsfvMP6TVtISkmh3Wyluakdt9snM+o9Tg9ZWalMHD+eq6+6iheffYYfv/2GZEMcOo0KrUZBWloSGRnpuJwO8HqwWx1SmZ2YkkZbWztqnQ6P00l2dhbN9bWMHj2KxIQ4/AovuXk58piAO4CT+pZ22i02jjzmJCYfdRyvvj6bVWvWM2joSO65+2/8+P333PmXW0nQ6yVRL9wLNBotbp+Pvn370WoyUlm1Qyry+xTkM2LIEPr3KSEnI4PGxgYWzP9CFh/k5GZTsaMCr0JJXJwehc9HvF6PTqdDrVaTkpyGWqMnLiGJy2bOpKa2jvlffcXIkaNZvPgX5n6+gKycfHZU1qBQ+aWFu08UgKgVeP0e/Epoqg5Y7cc+BxaBGIl+YPGNnT2GQAyBGAKHAgLRbnR3bXt3Aj2wKSw3hns5tzRaAr2mvomZN/ydJb+uQ6HqQl5HqUCKnkCfhSTxpSq60847lAMdyXiItt8kUXLZTYHN1eBGcqc6OZQFGn5LhFL6sRvP55SpI8MmJ3bUNPLEvz7gjQ/md5LmHfbbAXWwxESlZtmHz1LWN7Kc2a4W7r1HoPs5evwgnrzlYvKyIlOWuT0e/vHmx9z5+Gtdno19b94LTC89ZVLYSj0xxv905yN8+cOyLsSwKJCIC6rtdlfshd/LgSN7SqAHMtBnBGzbxfgTZIYggSWhGLRxFxeSvHmIAA2DCN2jan0v3+tyrCTRQ0q9UA77vizRRWWxUKHLYg+hNnRh0Cn42zXnc8EpR5GUGD3ZGklfNLUaueGBl/n8x+Bc8v+MRBe51M/+5RIyUxM7YPnyp5Wcc+29gexzhPpcI4neDoJX9F9HDEDoa2GMnY4rdFZjCOItIU7HZy/czvCBxZF0zW7HiuKZ8/54D9trWoMqdFG0JayxIyvaCrcR0RLon3+ziPP+cGdwXeh5YVW061NvE+j3//FsLjxxQliKc4GxeLaee3MuT/3rvT2vTcG5SxBnc1++l6njhoXbNR3HHWoEusT83qd459PvDiCB3kmCznnwDxx/xIiIi46qahuYecujrNhYGXy/7LRfLy3MZs6sq+lXlN2Bs9h7u3nWy7z76VfSYl2IY8Q7qbRvF++mvWZRH7g3xM6gt3NtEFETF586jZuuPIc+BTkR32/EA0sEJnq8vPzOF/z1mXcC99eDteGQItAFGEEXGLEn6vO65Fogsufvu34GJx99+EFzg9leVcdFNz/BlqrGMArvounF2HdiCMQQiCEQQ6A3EIgR6L2B4m/oHMn5+WjVajwuJyqPgrZmMymGDDIzsjCZWhg9bji/rPwJs9nEtKOOYvTYCbz93vuYbDYcLjdOrxuvxyOdCuN1WjQqQUIqUan16JVa+ucXMH74YM46cRo4mtCp7Si8DqTO2KfA63KgVPhk5ne70SKJWL9KS1JSKs2t7RgtVtrbTfJH4DdffUFudjqlZYPx+DWUlA1mwqQjmffFAk499VSee/pp1q5dzU3XX0f1pm00N7URn53L2h07GTPtWEaNncodd9zH5m3VmKwuMvML0RgSSc4oIiu3GIvLRrO1ncySPuxsaabNaCItTouroZoSgwpXTTnDEpWMG9CHpT8vZ92GDbLi0+VwSmvzrKwc1m7eiNXtYsT40Zxw0nGsWvML61b9yuiRQ4nXq+jXp5CU5CQyMzLQ6+OwWEVmeSNuDxw+cQIV27bS2lRPTk4miYkJ1NXXS2K81WimsqaOnfWNbKpqoHTQEKYdcySfzZ+H1emQ+fTtJittbWY8bqHWV8gsvbg4FePGjOb+e+7hqcce4+svFqD0eUhLETbuXtQaBaWlfUhIiKe9uYmW5jYsdidGoxWLw8Hxx5/E8uWLUfp9FOZmk5KaSFpqEglJBozGdpxOl3QPEJbptQ0teJUapp96JjmF/Xj8qWeoqq5j4hGTOeH446gs38b3333N5g0bpHrd5xU572qpsO9b2g+Xz0tLaws+r4e0xCRyMtLJSUtHq1axbt0amhub6Ne/nxxrm7ZtwePzo1KpSUxIwO1yo1QqUSlUxCckkpqSTlZ2LmPGjKW2tobW5hYuvvQyPp/3NY8+9jTZuYXsqK7Br/aTIjLQBYGuUeARig8lNO+s/A09xb/tpsZI9N92/8VaH0MghkAMgf0hEO1Gd9fzCsLhtf98xnV3P9mhXuueuRy9qqrrdaIl0EPEnVTlyszjoOpLqK12sQHdH17i73tOoIeIzaBFriQQD6ICvZcIdKHse/C6cxg5sCiszWGhOp+3cDm3PfgSNXUNwQ1RsfEs3LKCqmBJaApyVRCrGpa++xgDS/LD6ZaOYw4IgS7a6PNx2amT+NvVZ5LcxSY2nMYJgvvP9zzD10vXB9Wdur3moAtcX7prJsW54SnvjSYLdz/2Eq+8/UkgD7pDfa7vTtpJtV0kpGL3O+stAj30HAZIDGGdLpTUXW2tu7YxjPZ2OaSTeN9Hr4QwCJHlUgEftHXfXza1tOv1BR0TAiS6UDeKPvvzjNM5bsrYA76RL9WY83/kyjufDRTBqLSy2ERa4vegf8MZxwfjmLt+fxp/OPdoNOrAnBiwb3+Px196W+ZPy7lCqKTF+JEK6d1jGcIYNbvdSrcQAL+Pu64+g2vOP66jHdHcu1AsPvTCbJ589aOgsjc45oPOC9Gcc1/fmT3r95xwxPCITytIXaFCDsQ+BFXIgmiUKuTI541o3yu6E+gBpXCA8IxMCS9yzp+45UJp166SkR37/ohnavGvG7jriVf5edWGwDMeKuqSa5MqUGwTcn1Qafj4hTuZOnbI/k6929//LxPoAtOzjhnNwzdeSEqEBUeiEO251z/inmfflmMiYMEemPeuPGsad/3+dOL1nZEawkVg+mW3Yza1B+zblUJQI+aMuEB0jiSXuxRuRdyTu3xhT2uDKLLSq7jx8jO59MzjyUxP6elV9vv9rTtquOCGh9leK0RU0a8NhxyBHrJyl1EqHvC68AXX36PGD+Xmq85l/KjBB1zxL8bh82/O5d7n3wtGvwScYKJyNtpvb8YOiCEQQyCGQAyBaBGIEejRIvcb/V5ifj76XQj05Lg0crJy2VmzA7/CiV9hlet1RnomN9x8K+9+/An1LS00tYvcay9KhQKPyyHzqOP0ouJZJV+mslLSufqyy1m5+EcMSgcXn3M8WqUNhdeCBqFEV+J1u3F7HDJTXaiGLVY7zW0m2kwWBg4aylv/eZ+4OAMms4X6mirycjMo6NMPi8vLpGnHkpaVy6fz5nPO2edy3333cuxRUyVZ+5/X3yI7s4DMviW4tTqWrFzP0SecSuWOev5+/xOkZuSQkptHVn4RxSVDUKl0bNyyiQ0Vm1EnJ+LVaKgsL6cgLZVslQe9uYkjBvTBu2Mz6Qk6igf046O5n9Da3kaCwYCl1Uzfvn1Zs3EDZpFdl57C4KGDmD79ON556w18LhujhpeRnpZAYV4u2ZmZknz2eDyoNHo8SjUF+YVYTO2Y25qkQlyjVdNuNFJdW09zu1mS5zWNLXg18Zx3yaV8Pn8eO+tq0Rniqa6tw+nwYDLa8PuV+H1KabuemKihIC+Hh2fN4vVXXmXJ9z9ibGlBpw2o/zOz0hgyZCBJifGycrq5qZXvvv9JqqdycvPZuHkH/fsXosLPwH59GDigLyZTG3GGOJqamqipqaGwuC/VNXVo4xLJKehDYnoOmrgk3n7vI1pbjZSW9uP0U06S9yZI9MU//URDQz0+OXZUUoFeVFyC3hCH2+vGYbej8HjQa9QU5uRhNrVht1oZ0L+/tLzfsGE9O+trsdocUqGfnJSM0+nG5/WTaEjEr1QxccIkhg0fTlVVFds3b6FfcSEnn3wGrWY7Z555LmmZuVTW1uJXQ3JaSIEuDAU80sK9JWbhflBntBiJflDhjl0shkAMgRgCBxWBaDfJdm1kYFP48QNKoE8bU8bzd1xKdnpk9p/dCfSAPW1PbFOjIdB7uw3REhS9pUAXFvbCMnVIaXjktiCS/jFnLnc99s8gOREkzgVhGVIkdyHOReSU2JRc8vYDDOyTF9EzcWAI9KACyufld2dO5farTic5QgJg3eYKrrj9cbZUN+/Txv2Ve67gtGmjwipKMJmtPPriGzz5z7eD0m2RfR60YQ6RBWpB1vecLIhW3RrqvO7ZqMEiEpnNHswel+T1fmzbdxsJe6ZK988j76JwjyTHNKRE9ws7d0/A0l0q4lwcNWHYQdnIr65tZOatj/LLxiqUMr9dEIwBO/zfOon+7T9vZ/iATmtsYd8+87bHWP7rWlGFLsdyBxEWGtvyvncdHJHQ6F3oc/mvfkYP7sMr91xJYU54hSx7m6QW/7KWE2bcFiCCg+Rdh3X0/gdqRHNftEUu3Qh00UaxRoaezSgKM/50wTHcNvNk9LpAhn24n845Ym2nlbx0s+kyvvdzMuGK8vr9VzHlsIFhzaFCKPLBvO+57t6nZXRfJ3EejJaQ61JnUZcs2FCp+fiZW5gyZlC4t9Zx3P8sgS4fK+Hg4eOz527i8JEDIsZu9cZtnHj5nVjdov6sMwpl9oN/6FY44vP5+feHX3H9vc+A1y2vI4tBBPEux3VoPPVy9EXH2iBIXrEudK4NeRnJ3HnthZx67KQD6lYibcZfeocnX/8sME+GimAiLBaI9rdB72egdx0mQbv8UBGbjFMJFLGJP+edNIU/zTiToQP7hvXsRzwAg19YvXE7J111F1YnHUVcshijBxEM0bYl9r0YAjEEYgjEENgzAjEC/X9sZOxKoLc3m9ErExgwYAAbN60hOSEOm7NF/jjRqLUcddwJJKSm8e1PP9Fut9FmNqJRq1ErCP4RqmANxX1KOXX6KXgsVuZ9+C5HTRzBqccdTnK8F4XHht/tEhQ6SqGDFjY5CiVKlY6W9nZajRaEw3ub0YJWH8+iJcskEatUeHA7rAwaMRqlPoFTzzqPLeXVrFq3jsmTJvPhh+8zbvQoRo8axRdz55OekYsyIYEWuwOLy4dKG8/RR53ECy/8i1/XbESXkoZfp6MgsxCHxY7R3E6DuRWHz4NCpyU5MZEMnZYclZdCrZfBmSlYyrcxoLiQ/qNH0Gi1UF65g+rKamoqqomPM7Bu22YsXhdujZqcnBzOO+8cPpv7ASkJWkqKssjNSiE7M4MEQzwOuxOlUs1n8+ajSUhhyrRpbN+6ie2bNjBh7EjSM9JEPD2NLW3UNrXRarbRYrRw598f5IWXX6aiqhKLw4rJYkUXFyet7+0WtyxM8HkVJCYmotd5SU1J4O933cO3C75h5bKfqdxeLl+2M9KTKSkpJDcvQyreczNSqa2tY9Hi5bS2W0lISJYK8YSEBAYPGkD/0kIM8Tra21ow26w4HE52VFaRmJwq89mFqv+iGVeycPHPZOQW8c33iyTJrcbPdX+6FmNrM+tWr2Luxx/idjnxer0IpZDT5SU5OYWE5CR8PhdNzc0kxulJS0khOy2dPkXF0mZdoVSwZcsWNm/dgtVux+v34ZWCImHlHo/Pp5QW9AMGlnHlFb+jra2ND97/AL1SwdihQxg6ZBhxhjROPf9cior6U15VhVejIClEoGvA4/PK88Us3A/+RBgj0Q8+5rErxhCIIRBD4GAgEO0m2a5t6yTQd1F49zDXs+t1oiWNu5PXAQtPmUUt1a+RZ7T3jEAPZC53kvhigzPyNkSLRW8Q6IKg+Pip66TyPJyP1+vj9fe/kA4FHeSEJEoDVu3y/qXivNPSO0QwLZ59b8R58weOQA+qj71uzj52DHdfcy552eGTa0LluG7LDm6c9U9WbKqW469rhqbA9YE/nc05x45Fq1HvF9q2dhOznn2NF1//IEAehjK9ZfZ5UH3eTeG9fyXmvi768PXnMvO0KWHbyu96LuEe9ue7nuDjBT91yVkOEOgBHHqRzAibOw37wO63Iy17/QGb51Aueogs8bo5+cix3HDFOYwc0v+AKOLsDicPvjCHp9/4NECSyLiMkJK/Z/2834F3AA8465ixiHGW0sXhIWDffo8kSkJEWICMDpFDwcKBXm1XgKh5c9bVTJ80okdnbjeZuen+53l/wZJgrnio3b1PuERDoIvf+y/8+33uePgfKNRCpStIRlFktnvOdLhA3H75Sfz5wuPCmse6nrM3CPQ5D17NcYcPDYtAE3Pylz8s57Ib7w+Q53KAibUpFDMRcEIRf0JFXYFCFRUfPX0DU0aXhQtJx3H/2wR6YA29/qJjueXyU9FrIyuwEPPew/94m6de/7SjCHLMsP68cs9VFOakdWAsxD7X3/ciH837Fr9f7B8J96Fg8aScNzQHzrGjy9ogHTO6Fll53fJ95ubfnceJR06Qe44H4jPvu6VShd6TtSHa3wYHlkAXaHUl0UVBRqhQIUSmu7nqvOlcecHJlJUWhzUPRNoHbUYz1//9eT75bkUQ494pUoy0HbHjYwjEEIghEENg7wjECPT/sdGxJwLdoE2mb58SNm5ZQ2ZKMiZrA4Y4PR6Xh779yzjj/PP59MsFlO+sxmi1yJcMvVaN3+0mMy2V4cOHS0X4z4t+ZtHChfisJiaNG8JZJ04mxeBD43fgdzsR7KcgiAVhKVTDgkg1Wu0yu1qjNeBXKFm/cSs//7qKxMRkPG47O6srycgrYthh4xgxZgLvfPAJh40di14fz9o1K5kwbizr1q7GYfUSb0hjXfk2PDoNTrcflDomTphCSmou3/ywhI++WEBRv/44mttxtRtxK9yYbGY8aiXp2Vn0yS9A67Sjaa1nZHYqSW4LhYZkqYY3K7yYlX5JtOfl5TFpzOFUbN/Bqk0bWFuxjcqmerKycjnxhOP54P23yUqNIyczkdKSfDLSUmR+UUpKKiUlffn88wV8vfhn1Hod5pZGBpSWcMF5Z8gNk9r6eqxOD1V1jbSZbQwYPEzmtb/z3nto9TrqmusR2YtOrxez2YbT5kHhU+Fx+8nISEOhsFNUkMtdd/6VT97/mG+++AqbqZ3kJKGEzyY7J4PkFAN9S4pI0CnZXl5BUVFf6pvaqKqqlQrxIyZNxOd2oNeraGmpx2Y109DYTFJKqiTRG1vbpOJ98jHH09hqxmT3MHHqMbzx1ruIHyFNNTs5+8zTaG1q4MeF31JZUY5GpZTqe5fbg9snNocgLl6P1+ckIz2D4sICHFYbptZ2+hQXo1KraGhspM1klC+pTrcbu9OBV3wXUKv1aLR64vUJwv2SU089DZfDxY8//khqnJ7B+XnS5SA9u4Ann32R+JQ0qhoa8GogURLoXhQaZYBARxGzcP8vzYMxEv2/BHzssjEEYgjEEDiACES7SbZrk7oS6N3yvXfNN+7BvURLGncS6CL3+//Yuw7wqKqtu6b3lkx6o1fpTVQsIOgDEcXf3gAVARuiWBEUUcGOvWDFggUVBQQFRJRepbeQ3nsyvd3/2+fOTCYhJDOT8MTnHR8feeSWc/Y5954ze+21Fp9EZQABk/+NHLxuPYBObWgdiB9tLNoCQCcVgP8bOSgsaVwa7gNHs3Dj3bNxPDvPj08EvKf9PtjSEPCcSerzgBjtKTd+OvvMAdADiVs/YJpkUuPVx27DRUP7RASSkqLXuq178dnyjVi77TDzeB97QX+Mv3ggOqcntJjwJdDnSGYOHnnmdaz5c7sf9CHAh+TvCTxX8F6vAYCRPYOtB6fvuX4kHp44JmJWaeCRJynuF99ejPlvf+73oqXnkIDQwHPY+ja24vUS4amUxOeT+fWS7sRGr2ekE/PxsuGDcf9t15wWIP3zH37B1FkL65nNjQoyIuzQGXE4qVpcOXxA8Bmg76KvfvwD5r32MStUCMq30zucSTgTEHaaWPcch0lXDMOcqeOhUSmijg89r9+u/A23PfKyH5z2M2Db6LkMbVg0AHrTBUe0Pkbv194mADqt1TKScA8w0FuWkn/8jssx7ZrhUIQJzBaWlOOOmc/i9y27ePsLek+GKKEwdQw/gF6vGsCvTd+9ct//MIBOxROhLO2op//JJ3I+dEgx44v509ApIyniC2/auR//mfR4sBjl/gnj8NDEMQ3G/K/DWTj/mvt4djI4ts9j6yF7b/C2IW2xJjbd+ObWBmJKuxkrvmv7ZDw4+brTAqQTienC6++HzU0MaZK7b1isF07Qo/1ucPoBdH7dpQInerfyqgb+QgUC0z3uIKh++zX/wR03jG1zIJ3WpYUffoN5by057UVR4YyVcIwQASECQgSECJwcAQFA/5fNCmNyGiQSEQO/RR4ONZV10CmMSIxLQHbeceiUUsgUXsilYoi8Esg1alx6xRUQqZT4fvlyVNZUwev2QiVXIsFkwv+NGweZTIaVP6+EtcYKo0YHkccOs16O6dNugcs30usAACAASURBVE7hhFJsh1zshsdph91BHurElJFBoVTDR/7p5BkklSEvvxA7d+1BZVUVpHIF5FIZ5Aol6tw+jBh9BdwyBT775nvcdOsk7Ni+HQmxcZBxwIljR6HSGnA0Jx9eAmpFEjhcHnCQIjUpDaPHXM4Y1Lfdfgc8Ygk0EhU4lxdKjRx2l41tdttlpKNdYiIqszLR3qCGsq4SPVKT4CqvZQzvckcdfEoZUtqlMxlxYud37NQZ7bp3QUltNfIqylBUXoVYsxlLvlwMjUoCmcSHuFg9enbvCrPJxHwOa6prcOjwMfgUWuzZuw9xZgMykpPQLj0V7dtloLS0FDU2G45kZuFEbj6uueFG7DtyDEcyjzG2vttDuj58krC8vAYul5cH0D1ATEwsxGIHunftjPlPz8Oit9/D+l/WQKuQQy4VQaOWIzUlCYlJ8TAaNEgwGxkr3OsTo7SkAj169oZUKoXb7YbRoIVEwmHnji2w2q0oLi2GTK5AZWUtlBoDTOZk9BkwBMuWr0b/wefAnJiMb77/kTHDLVXlKC8pQXV1BXRqDepqquHjvLBZbSwvRIoFbq+H3Yu+a+i1WuYPX1FeCZfDAY1GA4lEDDGpHDBpKB/sDgfcnJsVYEjkStjsbsjkasTGxmHcmHHo2akb1qxahSP7D0AjBtLjzFAo1FDoTXj3i8VISe+E43n58AQk3MVeiKTkge4BIBYk3P/G96AAov+NwRduLURAiIAQgdMQgWgT3Y2bQsDs2IkzeTlmJgGr8QN4AYA6SqZnyI2iBY2DAHpA2pr5qoYm5SNjbLYaQA8F8aNkwUcbi6YBdIpFeF63V44YgOenXwuTXhPWbAyyG+e/xR/PmH28Fz1jnFP/2b0JROeZfUEmMgHon8w6gwB0ytsGAFMCSl3wuZ247Py+mHnH1Uw2lPbEp/NTXVOHJct+wZMvvQ+LzVYfU4obAT0USwaeU1wjT5o31/ZLzumFhQ/dCLNJF3UXP/9uFaY89gLPBgwFx04DmBh1IwF0TIvHojmT0K19Mn7bdgiT534Ii83uv6T/XcaKEvxgCSXxg97oARDdz4zzeTD2osGYOeV69OneqcUCiXDbvX7zLlx+26N+tQE/4EnjzwDl0zsPw21jJMdRzJcsmIb2KXHB08oqa3HPU29g5do/GVDCFCuC6grRqXeE3yYOHVPjQYzmTumJ4Z/WxJG5hSWY+OBz2HEwp754i95/bQz+twZAf+a1j/0y1/z6GCxQiFD6mbof7b6iAQPdP87hAugDe7THu7MnIiMpfFWQpSvW4dbpT/mXJvI55/NepLzIv0v5tSm0qCsAvH738j3/mwA6ey+fTgCd1lAvnp52Fe64egRkUklEzxZTdHjmHSz9dRsrSPnhzUcbSOnTnuOdL1bgsQXvMiCVyBf8vtRfsBWwDGnFO5LsTK69ZAhyCssx641vsWbL/ijXBje6tUvGw1NvxJgR50CpqPdwjygojQ6mwpA7H3kBG3Ydrgd42dpAe6zw9uJ/J4A+rH9XLHz4RiTE6PHV6q2Y8cIX/Fob8OkIWK4E2P5s7eWBdB5MD2Gle924/drRuGfCVWiXltRm6++n3/6Mu598gy+GDdgCnNbCjNbMCOFcIQJCBIQI/PsiIADo/7Ixj03JgI98uEUcvC4PLNVWKMQqZKSkIyv3MAxKGSRSJ2MMy8VqcHIp0rt0xk233YY3F72P8soquJ1uxOlNmHTDLdi7fSf27dsLkUQMmUTKQG8RvBC5rbhizEUY2Lcd5OJaSEV1kPissFl8qK7yQCyWQWcwQq3VUw0nVBo1qqtrkZOTy0aEQNyKqjp4xUrIDEYMHfkffL1iNdr37I3NW3fCaXUj2RQHicuHqtIy5FWUoJZzw2iMhVyphdcrQn5eAXp064FHHn0Qn3z0Pha9+wasVgvk6jhojQmwWS3M6zshxgiTRolkgx7W4gLI7FYkarWQe7yQu71INsfB6/NAqpBCKpfAI/Kh41ld0L1vP/gUMlh8bjh9HBI7dsa2PX/h1ddehUJOku5xEMOHLp06MonymvIy5GVnw+VyA+QfnpyKnOxswOuFVCJGakoqtHoNVGo19h08gPKqKlx62Wgczc1hrOnde3az9tvsdkilcricXnh8lHeTMga6WEqqAA706tkNL8yfj2fmzGES7iatChqVHHIxkJKUgISEeMjkMiQnxjO5dqvVyuTPCYDX6fVsD+zz+phn+ebNm1FdU4n4pBjU1Frg4WTQ6uNx0cix2LhlJw4dOYFhF16E+MREfPHFl9Ab9HDabVAqFMjPz2dy/bW1tbDbbHC6XOB8VLErYvtVj88NiUwMqYzffHu8HPsjlYhYAYdCIoaU85HoP6RSwCtyQ67SwOEF6uxuuF0c9NoYPHTvDOQeOoqdG/4AZ3XAUVuNhFgTUtq1h40T46sVK2FKSUN2aQmcnAcxcTEAMdBFHOsjAehlhfy8Ez5/TwQEEP3vibtwVyECQgSECJyOCESb6G7cFh5Af7BhAl6mahPv5cC9WgUa3zrD7w1NEu6hAHrk8r/RgLpNgvitYMG3KhYTHqgHogJs/DAB9C/nT8XIoWeFPRXJo3v6nJfw9U9r6sFzP3DOy4vWAxRMGjfogS0CJVHfevwWJJmNYd+PDjxtEu6BVjAQ3euXZnXB53GC8zhx2YUDcfu1YzCkX0+oW8FYbdxZYlnlF5Xhu59/w1uffIuCopL6ZH2gIIF59AYKEvzgTwN2bnhJ8+YCTRLzq956EN3aR84aDFx3z4GjGDZ+Sr2c7n+FERjR9GEH3z7+Asy+8wqolXKQR/KSn7fg3uc+4ZP4ZD3AwJcQv/ZQNjpjxPnnB5OXrQfUSVr27lvHt0kin94pgy67PQgoM9CLeftGrqoReYTa/ozpN12Cmbf+pwGTdOtfRzHq5gdZsQpjCEvI/iJUvr1lVnKrWspxeHf2BIwfMahVwIvb48EbHy/Fk6995gfy6N3X9j7MZK1xXr/IvKUD78tnXvuk3iearQvRr9/R7itOBtD9YG5wXp/6PfbijOtwy9jzwraYCChiPPfGJ/wz7bcR4YuP/Ox7Kuyhgq8Gzzvfhmj2AXTeGS3hTv1m+6PTCKD72cMDuqdj0VMkvW6O6BGl9XDpz7/jtkcXYtSFQ/HWnCmIi9EHr1FaWYNps1/DL79tYu9hVrAXKLppA/n2xoU++4/nY9IT7yEzr9i/NtD8oCImf5PCXBuGDeyBh6bcgHMH9Y5I0aap4FmsNsyY+zqWrNzgL1Tzj2cEdkF/J4A+d9p4TP6/i1jOlZ7ThZ+vxoIPfvSvuX6liKCqDs9GDxY3+hnpgXWXgek+DzRKKabedDmm3HgF4mIj21M2FeP6AjYqGA4odpxGa4CInhLhYCECQgSECAgREAD0f9kcIACd8wPoJNFOALpRHYPkhCRkZx2DSSeBl7Mw5q/HKYJMrYLeHItzh1+ItIz22LXrL2RkpGPowMFY+cNy7N+zF3V1tUxeXKNRQ6VQQcQSQHbIRU5Mm3w9kuPlqCnPgcNWiqS4VNRUOlFWVsm+PMQnJCEm1gyb0w3amNXW1cHtcjOQuKC0Cn0GnwdzahqO5BVi0+59MCamYOXPaxCjj0VijBmcwwNrdTWK66rhkHDQ62Og08XAZnchJTUDo0ZcBKNei68+/wS/rVsNt9MOjSEJNRZiQEvQKSMdcglVgyfjwI6tkLkcSNBroBNJoJPJIHU6kWSKgdftQkJcDCqrKtClexeI1UqkdesCuVGPnLISJHXoAKdMhQ1bd+DnVT/DbrdCrVYwAL19eiqqy4pRXlQIg1bDpMbL6qwwxyeioqIcJqMRPo8XPp8POoMeyampOHjkMDR6HS4eNRLrNm9C7379sG/fHuZZbnfaoVAowfmoVEHM5NQdTjeTMhf7vAxAf/KJJ/D6Sy/hr+07YNKpIOa8iNHrEBtrhMlkYIwGc0wMDHo9A7irq6sZ8zs+Pp5JrTscDiZhlJubi9q6apjMBri9gMMNDDlnODp27YO5856HwWRG3/4DYY6Lx4qVK+DxuJCenoqSkhK4XC7YbDb2s91uZ9ekPgY+PqrmFPngg4gVUdAXAyoMkIjFkIrBAHSNnIoy6HceiEgZS6KE3cuhzuGGy+mBTKLCnRNuw8Htu1CSlQN7ZSWkXg90SgVS23WAXSTBsnXrEJOSgZzSErhCAHQxFZGQZCYnQnkRLwEqfP6+CAgg+t8Xe+HOQgSECAgRaMsIPHb7WNx93cURe5U2bsOGLbsxhoHUDRnovG+oH2xqZcNbBxrP4FnOfh/Melbb3wigt4IFf+PooXj23qsjlham5P1dj78QImlKSgG8DzUPvJ0aoLh4SE+8/ujNiIuAgcwDIs/g98272TwIgrzMZ5f3Ig36XzeSGb9wYDeQXHxCrCGimXPaAfRQD04GjhKITtKsLiYZe+kFA3DXzVdGnQinPb3F5kBmbhG27z2Cz7//BTv/2s8zq/yMK15uOCCFT/OaGPyhrEkpAw7aWqb2/TkksT0wovEIPZh80O+b/Qp+WLPZr1TBM135edA274moGxdyYmPwoLyqDjOe/wTL1+/kQRK/D3JDBnFj6V6/tCyx4mie+MF0SuTPufdm3HjFyFZ54DIAfcwkHohlqh8EepLqQNu9c9siluFeY/nr9+Ps3p2Ch9Nz8Ml3a3DvnFcBmvtMuYKUCwhAD/hznyb59kArOA7XXToEz913DXQaVbhdafK4vw4ex38mPFwvq0yqfsR4bkMWejSgbgMAPcDUDbAqmaVG5M9l6wD057Bh214e9PQD+fWFIU2vTwRqfv4sKQUkhD1GlMu6/8lX8OUPv9SrojD1joCtBM88Z4oojdjKVEz067sz0TkKZYIzG0BXQMTUgwLFOOEzlsMOPB3oL0J7b/YkjL94cMTFKUzRYeYLGDtyGO666bIGLPbNuw/j0lsfYkVtTL5dImtknUBJqugVOhoX9rk9Xrz/zRrMem1JK9cGvtjqlisvZtLuxJaO9sMA9KcWYsmKDVGvDa0H0PdFvd8mhv9NY84Jdv9EXglufPg1HMkqrF976b3UYM/YUNadLD+ogCKw7jLpfJ8byWYjnn5wEi4fOaxV33sIQB876WF+/xIsOqF9dOTfKaIdZ+E8IQJCBIQICBE4dQQEAP1fNjt4AN3NGOgel5cB6DqFAQlx8cjNOw6jWgYfZ4FCQYC4ERKpFGkZ7TDsggvQp09frFpFXwjE+HX1r5BADI/bjfiEOFhsVsjlcmjUWsgIfHfZIPbZkWRW445JV8NSXQj4rPA5nFBJVKipsyIzKwc1NTVQaw1Q602wu9ywu5yQSOTMazu9S0907jsQJeXVeHvRBzh72HBs2b4bhw4dhVqtRXyMGSaDkUGvpTVVcIqA2Jh4aLRGjBhxCdLSM1BTWYHa6kps+uM3HNy/G3k5WYgxp0Mi1cDn9aBzh3RkpCTBZamFtaocCQYtvHUWSDxu5Bw7BoNcguQYI4xqLZx1tVDJZTCZjDAmxEGs00Js1IPTqnDeyFG454m5OJZbiBjy2Oa8qKupgl6rRKxBh6KcLPTs2gVdO7aHgtjj4OBwuyCRSMB5fCgpLUNVdTXyCwuYF7zT50G7jp0wcMgQfPbVVxg8ZAiOHD2E4uIieDli8JOnuI8x0AEJvF4fxMQU4YD05GTMfvxxrFm5Emt//hkGjRIinwcpiYlQKWXQkzy7WASdRg2dRouKigrU1dUx8Jw+er0+CHgTAO7xeeCTcCguq4BSZcKddz+AvQeOY+n3K6DS6FkRBH1pyc3NQb++vVFRVc6k6Ak4Ly4uZkA6KQpQX6nd9CGQ3ut1+9XLJEFvc4lYAolIDLlUArlEBL1aBY1CxtoglopRWWuBVyyBTywD+T1KxXLcfO0NKM3Jx9G9+1FbWgaTWgUFOMQmJMEnV2LVxo2IT22PE8VFTQLoPk6ECgFAPyPehAKIfkYMg9AIIQJCBIQItCoCjRNV0V6MMaxHT2RALCVfeUaGH+SIIgHfVDvaDkDX8AyrIAMw/GRqtInzpmXkNSHAdfhtoNhEm9wMAuiUVD4p8dc8gB7KCgp3nhzNzMH5V93JAGFeur0eAGO+nLQfPoWsaLRFAgS8ffTVT7h39isQN7YUkMrbCFQOYTz5PBgzrA8mXHEh+vfoAINOExYgQMwqt9uD8qpalFfX4mhWIbbvO4bNew7h8PFc5pXK/vgo8evlvT4ZAZp8egnYkfDxI1au36sXVMBCoNxJyeVwR6z5426/8gLMnjIOamV0ntBUnPvhV8tx/9NvhrwneAA9EnnZtunNqa/S+PmiOfXD2q2Y9OhrvJICY6tSnE/hL99AWpZP5BMIHGSj+9wYfnZvPPfQ7ejaIT2s+dK4tVS0NPqWGSFzvHW+1ac7ps1d/6qLB2HB9Gtg1KmDh9nsTsxZ+CneXfwdm/tUjEXvLP7dHZBvp8xC69UVTt02DlqVAqvensnk/FvzsdrseOKlRfjgmzVB33o2j9oQcGkLAJ2sFRggFChwalTYFE4Mot1X8AVXjQH0li1GQhUjwmkfHVNcWoHJDz2DdZt28SArzSm2d+HZ580VN0Rb3EX3Xfvndlxx2yP8Xon2SQ1UOCLbB4T2lQG7j92CpLjI2LWMif/OZ5j/1uchRQstxzzcODd9HL9+XjWiPxbMuAFGXXiWMIFr+XwcPvpmJc7q1hFD+nQL3oLA7DcX/4jZLy3yy7eL+T1WoCCErY+tAzibUsYh9vmND7yEI9lF/LrAnmtpkDFdH4Om/NFD1gZWZEUgrwELHpmM0cOHRsVGpzzg5IfnY/0WKkShOR0oOgrfNiLaPWbDZ5j2e5Hvtxu/P2hc3/tqNWa9+jmz+mG2Cmzv2IRdSXDtDfij++PL1l8+vsRKv/nKEXh02k1ISay3DIlkTn/+/SpMeZTsaEIKfUi94lR7gkguLhwrRECIgBABIQKtjoAAoLc6hP+sCzQFoBs1sUiKS0RuzgloVWT3YoVap0Z8YgrGXDoaZw8eghOZJ/D1l18xhrnH5wUJaxMYWme1wGKrgyHWCKfDybzBCURXyaWorSqD11mLjNQYjLtsBFRyoKq4AGKPmwG2FZVVKKuoRK3FDouLlyOXK3VQaLRM3v38/4wFNAa89eY7KCkpx+Qpd+G9dxYhJzcPLrcHao0GSpUKMgLujSZ06dETF4+4hGdEm2Oxdu0GrFq+AnGxJuTnHEdxfg5yc7IRF5fG/MMT4s2YNPFmdGmfDrPRgMwjB7Bt05+wV9eiMCcbIp8XSpEL7poqdElrj5LsbKTFJ0AulSIpIx1SvR4OpQzte/eE1GjEw/NfRbXdg4SEOFRUlMEco2dxkMKL2ooyjB45HAaNGg6bFVqDBh7OxwoV3E4P6iw2FJUUY/O2HYhPSkKVxYJrrrsBew8exOGjR9G1axcGUJeVF9N3L8YOJ1Da6SEmgggejxcSqQxSiYwloKbePhkycPj8o4/hddigVSlh1GtY240mPSv81imVMOh1jPXP+XxISUlhwHdMDDH47bBZrUyyknIIFpcTOQXFOPeCizH0vIuRV1yJ/fuP4q99B1nhhFalhk6rQb9+vbFj1w4cO3YURqMRlZWVTB6+sLCQjZNcJmNtJ+91JlUp8kFC0k/kdO6lRJ4IcrkMWpWKAegapQJatQoujxsurxcujw81NjvsLg/kCiXkciUG9x2Awf36Y+emrSgrKIClvBw+mw36mFgY45Px8/oNMCWmILesNAigc34Jdy/nBSd4oJ9RLzEBRD+jhkNojBABIQJCBCKOQLSJ7sY3qgfQ/WwfuYYlYxnjuI0Ydq0D0E8lWx5ZMjVaWfGGAHrrZeSjTW62BkD/5sW7cdGg7hHNMb7ft/De5owJRmwdv2dkC8nsaAD7QOP4fr54GgF0uhOHSVecz/50bde0tyYVzVZU1yAzOx9HT+Ri977DOJadj9+37OYBYwLC2Z9Qpmcg8Uu+nrQHpwpcpgPLy1gTAOA/hwdyA3/oGqGM1rYHFjumxuHz56ZGxPRsPGGOZeXhmmmzcaKg3A/Uqfn3RJAxH9EUOy0HN/V8lVbU4K45b+DXTXt4UIYY/wxEPwXTnyXy6Xsg8/AC6HsMY8TVe7QmmQ14Z959OH9w74hB9BVrN+LaqY/zBRR+ti4rWorQ6/a0BDDCi743m5QNBjSIQWFJBW576Hls3L6Hn/eBYpigYkZk7+4Im1R/OJNxn4jxIwZGPEaN77lpxz5cOuGRhr65UbK8m+pP6wF0hR9s+3sA9ILiMkyc8TQ27z4EKrDigXwCc0Pl7k/u+csPXo+bLzs3ovEJysVv/Yt/hwaARik9Q1TQ0wQ45781D9hHV0jE2908dMYA6LwCwZd45vVPI2L9R/08BU5kUts+LH/jAQztG5ntAF2CfL41ahUrWAt8ikorMfnxV/D7ph0N5dtZkYKy2YK9cPvTVKFCALh/8vUv/Co7tD40UxwTUJJhTHxaH3jbj8b+3U/ddwum3HR5xN7olAe85d4nsevgiajXhmj3mCcB6CcpGrRcJNLU95Jj2YW4fvpzOJ5fCrFfbefURS6NChX8c40vYuMl3envgT074rU5d6Fnl/bhDj87jgoBF32xDA88/Xojlv1/q7ArouYKBwsRECIgROBfGQEBQP+XDXtsSnqIhDsx0O3QKvRIMCegpDgfPTqlo2//rug3sB9sBOzW1GHbn5sg9vigJtlwrxdl5eUwxsYyBrXFbofVaQMkHDRaLcDRBkYMtVINmRRw1FXDaa9Bpw5JGHPpSDhqSmEpy0dBYSHq6ixwuj1wuH2wuXyQKNQwmBOhM8ViyDnDkF9Thx9+/Q0H9+7Dpx99gldefAXHDh+HTKaE3emA2+eFw+tGl+7dMGDQ2Rh1yRhUVlejvLwKe/cegJiqmz0eSMHh+JFDyM3OZHKITjsHlVqHdumpuOWm63D2wH4oLymCTqPE0cOHUFpczMDj0pJiFOQchbWiFEovB2+1BRqRGLF6I5RaLVwyCXQpSRgy8mLszcrC658thQNSuFwOmGNN0GkUUMhEkBBj3ONGl/YZSE9KhNfjxImso+Dgg4lAXoOJ5UDyCgqxe98BmJOSUedwYPZTc/HBRx8iOyubyebX1FShtLQIcpWMJb2I2e3h82FwOt3gRCLG5FbK5Lj4gotw7fjxWLzoAxw/fJDJt7tdLphNJqSmJbM2quUS6Pwe6ARo04cAffJFJ1l32sgRA93qcEAkl8PNSXDHtHtx7EQhyqos6N17INau/Q252TnQqtXQqVU4kXUcxRUl8HL8uVRkYbFYUF5ezn4mhgsB6MRGl8ulbDxIsp0JuIsAYqAr5XImu0//LpNIoNNo4HJ7UWtzwMNxbM4QmE7XIv/25IRE/N+VV8HrcCEuJgb7t+9A5sGDqLPYEZuchpXr1yM5rSNyi4rhBO+BHgDQSSmANspledn/sjfBmd1dAUQ/s8dHaJ0QASECQgSai8Abj96M6y49u9VBCibNtu+vZ5YyH822Y5ZGwzKjjlHC+rJT+n5HBsL8mwH0DR89jh4dImNhnsjJx/g7HkFmTkGIvH+IOkEzxRWfPXsnLj23d1Rz82QA3e/p20aWAsMHd8esO8ahV+fUk0Ab2jsXllZi6ao/8Nn3v+Dw0Uw+YcuskShZTnigX4LdD9LwcuyhUsl+X89A7/0ywg1A9wDLLQjiBuSGTycrl8ML91+HWy8fFrbXcOMBZH7QH32LOQsX8xLNDby7T2fbw59KTYEHjIX+y0ZMmEmsM7KqUDKQr0UZ7kaMOB4sqWejd81IxAfz78dZXdqF3cBAAn/G3IXBwhQxK1r65wHop3qn/nXoBIb9390sVsz+IcA+D8q3nyZ56cajwHG4bfz5mDPlyqiVFwKXrK6twwPz3sK3qze3uW9utAzkhhLuBKA3ZkVH/kxGW5jHF+JN8DPC/XLiYfhxR1PcVVZRhbseex4/r9/mB7OJpesvHGAs0lPbA5BawsRx50f1DuQB9JlB4O3vZqAHx//1xX6v8PB958N+YTV5IMfWxOk3jsLMSWOhlFPOrHWf1X/sxNXT5jCGMVtm/UV7wSIM5gEe+XwObdWpnrPMnELcMP1ZHMkpiXhtOJV/N4G878y9G9eMuRASScvAc6Cdew4cxXlXTg4pWgwUolBBa3jvzWgB9BM5BfyeL7eoiYKM8PbbTb0/qEjh3S9+wuMvf+JXi/Ar1zSrKNAUkN5QDebiob2wcPY0pCSYw558docTz772EV794Gv/c6zirQ+o0IfsaFo5x8JuiHCgEAEhAkIEhAicMgICgP4vmxwxyakQk1Qf54XL4YbD4oZOaUJ8bBwDM1994RnkFx7DvGefhsZgQF11Lfqf1Qec08WD6H55vaqaaohlUuhNMSitLkV5TQWMJjNkciU4TgyfTwSJBFDKpHDZLbDUVWJQv94YOqAHCk8cgMNqZb7bBISSdDvB3DKlBl179Uen7r3Q7axemD5rDv46ngmXxYb333oHDz84E7VV1Yx1TL7p5TU16NKzO26eNBEmoxkFhSXYunUbtm3bgV69ekGv1UGtUGDD2nVMxqmmvBwelx0x5kRIZUr06tEdE2+5HqVFBSjIPYGYGBN69+6FotISaLR6lJWXoaqqBF9/9gmcVTVwlVdC6vTiiv+MwZp166COMaH72YNx+733YNT48ci3eFHr9EBv0KG2ugrJiWaYYwzwuWyQ+XzQa5TISElmPuV5BZlQKOWQyqRQKTSwOxwoKq1AZV0dIJMjPjkZj82ajWfmP4fqinIkxMehurqSeasTgC6TSZjMOoud28uAc4+XJN05OG129OzaDQ/cdx/Wr1qNHVu3MLY5Sfxp1Gp06NCBMRaUEsBmszAgnpImxEAnOXcC0enjdDpZAq+4rBwihQr3zngY+tg47PzrIH5dtxGdu/RArCkW2ScyUVNagaOHD+DoscNo17UzDh09zKTgVSoVY5sTA5080HnmOcf+dcGVwwAAIABJREFU3WDQQQIONlstVEolRF4vlEoljAYDVDIZFEoltEoVk3v3icQor7HC55eZNMWakJOby5jvWrUGSoUCMga+K3D5pZdAK1fi0JFjOJ6Vj8U/fIfU1E7IKyyGR8IxAN1HnuoicrHywSeWoDxXANDPtFehAKKfaSMitEeIgBABIQLhReC7l+/F+QO6hndwM0exZPTjL+Dn37c3lHBvQzZktAm9A0dOYMjYSby0ddBXNSBRGl5CL9D10wOgNy+d3lTYo41Faxjo0bAbG7D8mLx/iDxwM8zLgT3a4/0nJyEtISaqucmzc2c1sBQgawGSgWby5q2QfX5owmhMuWY49E14ItO++Y+dhzB1zpvsuw7zRfcznlgVLQNTyVOXusUDNEGP3QBITr8KJGCDwDkdS0z1gO85sc39Mu6s6NXfJ3bdtmee1w8Ch4E92uHd2ZOQkRR+wrnxIGbm5OP6e+biSG65n41LftCtH5umJgsVOzx911XMr/i3HYdw7cw3W5xTp3q+qmp4AHTpL5v8Xsl+lY1wZIEbsw79jEOaH3deMxKz774eapWyxbbRAXUWK2Y+/Ro++351q0CSsG52mg96ccZ1uGXseSeBkd+t+gMTZsxj30Xp3c2ktUMBzlY+x5F0q1/XNHzw1B1IT4qN5LSTjqW+fL9qAyY89EL9OklrZBvI/rY9gB49mzLawryGAHqot3DzDPRo9jEBD/QlP/1WzyIN+p/7AfQmRptsXH56bTp6dU6Lai4QuDls/JRTAG/hg6SNb97q8ScAnSxWWFFTgPUf+d4koqBwPnRIMeOLBXehUxR+8qH3cjjdWPDul3jp3S959jlZbbD+hMiXt4HKyaniTGozH3y9EjPnL+KVdgIKTBGsDfR+YPuE4NrgQdeMeHz+8kx0TA+veJGusXjpSkx77IWT14YIlF4eu30s7r7u4oh9woPPcIP9dmSWSacqwMnJL8akh1/EzkPZvGJEOAVsbJI0ls73F7H51WDm3XcDJl8/GjIpr7TZ0qfhvrZtVDtauqfweyECQgSECAgRiCwCAoAeWbz+8UczAB0+iHxcEEDXK2MRYzTBabOhR5d0FBaTNA+paUsArw8ij5exmtOTkuFxONhGgGS7q2uq4eM4mOJjUFJdhppaC6RyJfTGGCbHXltTB6lYwny3nXYr813v0j4B5w7shpKiIsbwFosliEtIgFytg9MrgjkpHXsPHcMd0+7Bh18swZo//4SluhofvPcenp+/ANs2b2ZJHIVaiw6du+DGCbciLjEJhw8fRVFhKWPH9+zRA1aLFYcPHsCxQ4eREGtGbUUF4mNjoFEo4fIBpvg4XHTeORg2dDD+/H0t9v+1m32ZNsbEILVDeySnt0NCcgrsHifysk5g07q1OLJzD0wKJZLMZpQWlyKlXQaGXToKiz77FPllFcguq4VbJIVCLkOdpQaxMQbotWpolHKIvW7oNWr4XE7ImL0gRzY7cNgd8HiITe5GjcUCn0gClU6HwrIy3HnXXQwkX/frKmg1KibH5PE64XDZWUKAAG6rw8Vk2ymOBKY73HR9KdRyBe6bdjcslRVYt+oXVJaWQsxxiDeb2djJZRK4nTYYtCSDLmcgdVpaGmN0y2Qyxh6nfy8rK2Pgdf+hwzB85H+wa99BVNTaYXf6UFpWyfzbCfjeuWUzKooLWcLOAi+Ky0oZWE6MELlMDq+XAGsRxBIJk2qXymQw6LWQiUXwehxMWl7M+RBvjoVCKmMxVKs0jKlOXx6cXh/qHF6UVZQjLSUFNTWVTF4rPSWVgf9OJ11DDqfDgbhYMyScGL37DURBUTnmPf8C0tK7ICe/oB5A54h5wMEr8rHkoQCgn5mvNgFEPzPHRWiVEAEhAkIEmovAyjcfwOCzOrQ6SCwZ/dSroGR0vbd220ozRwsa8wm9W5lvokgWnSdjIEDRep82L+EeeZI62uTmfxtAJ99fAvoWf/dLI8na5sEZksedes0IyKSSqOYmrzrwYAMAnbFzmSLCqZmFLd3s8Tsux7RrhrO9b1OfnMIy3D7rdWzfc8gvx+rhbZAYeB7AtglAbwSeM1CdV39i4LkfEA/KCAdAcnaMn61OP/vP4zHz0wmch/SW45hf9YQrzmcKVNF86PvANyvWY/LjC/0ARwRAdAQ3vHrUYMy58wokmg3srKLyakx75hP8setIyFVOjts914/EwxPHQKk4eZy37DqA8VPnwOYCb0cQdhLff8sGjHRe1r1jSiy+evkBdEhLDKt3x07k4uopj+J4Nq/s8E+VcD9VoYzH68Xbi5fhsQVv8/Lt9P35JLWC6OZeWAFufBCpD7x6H87r3/pis9LyKkyd9TLWbCG1loBvfeveS9TccRf2x4sPXAeTPjI/aWIgv/r+Ejy98KNGrOjoAfRoAG3qw38TQGf9XkT9/sTf7/C8msmyY86UK6BR8SSGSD/Ux0FjJvH3pDWplX7zgftHC6AH5ajnvdkEgB5ZgWGksQgwr2m9n3bdqKjXe7pvbmEJbrn/Wezce4g1g9lr+FUrePn21j9jdN1+3TLwwVO3IT3x5GKasspqTH/qDazYsMfP5qfCsFBblRYi1MTaQAVWHzw9FeNHnRNWeGnPNev5d/D+F8v8ADp5oPtVfyIoaG21ikQrAPRTKTywAqTVf2Diwy9FXsDGohcCpJMiENmqeD245Jyz8NqsOxAXw+8TWvps2r4Xo264h7ffaVB0Ev07s6V7Cr8XIiBEQIiAEIHIIiAA6JHF6x9/9MkAugcSrxI9unTDoWMH0LN9OyQk6RkAXFxSCo1GxVjLZcUlMBl0yEhORU1VFeRiCUx6PewWC6QqKWQGDXLzC+Fwe5ineWx8IuRyFfO/JiBVKiblI5KWq0Xvbuk4f9h5OHaYNqMcampqEJ+YBKlSg47de+PbZT/DGJuAC0aOYFLt3377Lfr168dY2F8u+RLZOXlQqTW4c9rdOHvoedixaw8sdVaYDEaYzXFYsWI5VCoFtm3ajA4ZGSjMzUWM1oBzBg9CaVEJlAYT0jt3wKgRF0Lh8+CHpV8jK+sY82W3OV2IS83ABSNHokfffiirs6JDhwxkHj4OzmZDUqwRuceOo1PHDujQvRuGDBrM5BGtLjdqHR5wYimcLgccTgd0ejVUCjmSExKYDLnXZWfMakqpSGU+qDUquJxO1NZaYKm1wuqwQaZUQSKX4VhWNnwiYOrUqfhl9TJIxWLExBqZEqPNYWXJMJvNDpuDgGlKfEmYpL3b54bH64Gjzoqrxo7DjVdfjReenQ9rTS1cdhvcDieTVB87djQ6t0vFh4vexTnnnMMAdJPJxNjo9IfAcwLRCwoKwInEGH3ltUhMzcA33/+EUZeNQ05eEXbv/osVEtiqqiH1umDSaHHs+DFUi30or6pm1yQwnvzZ6aNUKth16fo0J6gogIoKOI8TEhGglEuQHB8HH/nbq9XMi91qtbMKei/F2CNh41pZVsq85TNSEhAfGwurtY7dh5QJyHOd5N59nARSqQqHjpzAtl170KlzTxw5likA6P/AN5gAov8DB01oshABIQL/6ghEwypuKmBN+mhS0q4Fn+tIgh8taNwAQGfJrvAS5U21LVof9rYG0KNNbi5dsQ633j/XL5EbyvALZUE2PSrRzJV6r8g3ggA6n8xV+lmXJ4Ng5Ce++JnJ6JAaH8n0aHAsrzpwmx9AJ895krf2g7RRAugTxg3DE5PHwaBVNdkun4/Dx9+twYxn3mY2WjxwTnJM9D8/aM9Y4/6fAyB64Hd+1nkDRnoDYD0A/PtZ60Em+38JOA/0muPQITUOH869HWd1io6FSZeqrbPiyVc/wYffr4uQTRbetCAQ/L4bR8GoUwdPOJ5bghsffRuZeSUhF/EXLYT8S3PPucvtwesfLcXcN7+IMolPN2rMiPPgu1cfwAWDerTYOQIRvl2+FhNnzOVVCZiyQ9vM8RZv3sYHnIp9TjF+ZdFXmLfwI1ZMEvTDZnLe9K46zcDeSf3k8NID1zOmPHs+W/Ghd+KXP67FtNmv1TPqgx7f0RcFRLs2UVeosOruWS+dWQA6va8ZuExj3vYMdOo3KZVcd9ecsKWmiX3+1fN3YUiv6IsOyed90gPzsHnP0UYAeoD1Ht38ihZAD47/Ey+fgoEe/Zxs+THhrUoGdE/HoqfuQFpi9KomS3/+nSlW8Gsusc/pvUjgcYD93Hr59kB/mtsL/b51D264fz5fYBUJCz0YrJPXhkduuxz33TwmLDZ4fXFVYavWhmj3mG3BQH9k0hjce8OoJvsb3Dd8t5bfN8giLFJgcebnHc/450H0zV/MQ9f2KS1OWSIcvf7hV5j94nu8qlWgSKOBasPpfGZabKJwgBABIQJCBIQIABAA9H/ZNIhJToEYHEQ+H1wODxwWD1RiPdJT0lFYkIsBvbvD6aqBzV4DjVqLMvL/VqkgU8hhqatBgtkMqZeDSa2B3AcoRWJ4xBw8SjEglYPkZ6wOJxwk967Rw+F0welysqSPQiaDVOyGpbYE7TNS0b1zJ9gsNZASE0QkQUanrsgvqUCtwwtTXCLzXFfKJEjJSMOa9etw0cUjkJmdhU1btmHwkKEYM2Yc9u87hIqKGnTt3AU52Sewd99e5ObmoKggH+3S02HSGZB7PBMd09tBKZUgKS4RCnMsegzoi5S4WOzcuAEH9uyCTq2E2+tFldUGiVqL/ueci0vGXomDeSXIKy6FWiHFji2b8ef6tcjLyoSlphouqwV6rR5SKfmeu2AwmJiRNwHxXp8XSrUKMeYY1g+FTA4R52OS5cSqdntsUGk0cFN8bHb4PF64PC7ojAYUFhejtKoCMoUCM2fOwMGDu1FSXMCAYgK1OREHqVQGt9sLuVINt9sHp8MNH5mIyzg4HXYoxFIkxsZh5vTpKMjKxjdffgWvyw2n3QGpRASpVIR2qQlsE0lgNbWf/iZp9ePHjyMhIYEVPxAjXa3R4qw+g2B1uHH7Xffgjfc+hDEmDpmZWawg4Oi+/dBIRHDV1uJ4TjZqJBJIlcqgjzqB5fSH+k0S7fQlnzaXxMBg7HzOy/5OjI1BXKwRbpcTPq8PcXFxKC4pg0KpgT7WjIIqCzwuJyQ+D9KTEzGgV3fYLXWoralm4DwVFFhsdng4MQ5n5mL/gSMQS5QorahGSkp75OYVwksS7uYYeEHFDhw4kY8pLVQIEu5n9JtQANHP6OERGidEQIiAEIFgBFqTcG0cRtorfPT1ctw3Z+FpYzG1LqFHDPRAsitUojQyICZakOJMAdCDfvDE6JRGBqCve/8R9O4SOWBKYPZN9z6JzPyyEH/dppk6BFB8Mu8OnN+/a6uAqpyCYtxy71PYdTCTT6IrAr7r5AEaOQM9HFDfanPg4QXv4dOlq/xS7USDE/NMOCZXT39LeOn1IHO8Hrzl/83vzxr8m560AGDO/1xPNI8OaGmTVyDnw4TLz8UTd46HIQSgjvTaBcXluO/pt7B26yE/2EAy7gGP1uj6R3PoicmX48bR5zRgkDtdbiz8fDUWfLCMVwNg4Qyw/hvOiZaec1JyI/D/IwL/gyz0aBiOPFhCymXfv3Ifzh/YvcUQlpZXYsrDz+GXDdv8DDjyY+dZhkGm5X9R3rzFBp/igIuH9AS90wPqAKGHMQD9/SWY99pH7LmhfvHe3AEVifB8fKNtW1Pnzbz1P5h+86VQyMKT+W3u3oUl5bjz0Rfxx+6jPIhOKgattJeYeeto3H/zJWGBbI3b1hBAb72fb7RrRQMGehBAb1nJ5rNn78Sl5/aOeLhpHCY/vAAbdhxsJF3e9L7gzcduwf+NHBS18gY1sKqmFvfNfgU/rNnMj32Agd6MpUk4HWvNfo6NfwBA97eJ1Hp4a4HTDAYyINOL92ZPwviLB0e17hPr+okX3mOsa2aLEmA/BxUeAkU30a0pjePfHIBOaoxfr/gNU+e8xReARKpQErxZYG3w4tFJY3HvTZe2+GwzcPeDALjLF1dFuza0br89oZFlUmQS7s0B6BSe+n3DwSiLFPxBDjD+fV5sWvwkurZvWSa/gfpLG9hChfNsC8cIERAiIERAiEDkERAA9Mhj9o8+IyYlhUl5hwLoUp8Kndt1Rlb2cZw9oDe0WgnqaisZY9wn4lBcWYa4xAQUFuVDKZMhJSYOyUYTXOVVUImlUOg1sIo8cHEcKmstTF69muTIxRJwnAgkmUZ+6xZLHXw+B+LMOlhrKtG1YzukJSeirrYaarUWeUWlqKi1oc+goTDFJyJGo4G1gvy3pUjukI46px2/bdyI2XPnwWZ14MTxXBTmFaNdWnts3rgJy1f8CLmcwGwn0lJTmHS8nJjIPg5GrQ4GtRZSiND17CHo1r8Pjh/Yj2VffQ6tQo5e3bsxJnnH7j1gTs1AVlEJ3v7oU1R4FUjp2A0XDDsXQ4f2xssvvYJtmzegtqwMCSYjqsvK2fUJmFbJiAHCweF2s2sRmN6xY0cmw04S7Sa9gUmvE6BuI190uZQB6JTyItlGr8eDyqpKKDVqHDl2DHGJ8XjooQexZs0ylJYVwuV2MoBbo9FSCQTcLh9sDheqqy1MBl6l1aDGVskqIFUyOaQ+4MJzzsOkm2/GO2++hcwjR6FUKFkb4uNiYFBLGVhN7O3a2lrWTvI/1+l0jHlOnuUjRoxgbA6tPhZdevSCMS4RP6xcheNZeYxNnnMiCz6rDX06dUBlURHKaqqQ73Ch1m5nEvPx8fEoL69gADq1i+5FBQf0kUnFjHVu1GgYkyMtKR7xsSbUVdegsrIcPXr2QkFRCQPRIVPCIZGDElg6pQxd09NQW1mKWL2WJRQJmHd73CDlpL1Hj2PPkSxUV1mh0RpRUFSKxMR2KCkpYwB6rDkGHj+A7vNLuAsA+pn/WhNA9DN/jIQWChEQIiBE4MbRQ/HsvVdHLUXaOIIEzo6d9FCInyiBlm2XhH1/ziRcOXxAxAMX9CvcttfPFokeQG9O2rm5hhHrbOL9c7F598FWt4Hu882Ld+OiQS2DbU2N0WUTHuA9hQPysUFWZ/NS8tHGn3mDLvkRDz77Tn0yl/zIGaBc70dO+8bXH7kZo4f1bhVAQX1mHtHz3sDny9Y2ZOdGIGEaGrtwJOUtVjtmPP06vlz2KzuVJfGJLUv3DPgchzLQGRIeAMT5xD5Pbg1N8vt//m9KtIfzhPlBjwXTr8XEKy9s1XgVlJRj5vwP8PPGfRDLFLwXehRFDtRskgR/5p7/Q//uGQ2AGK/Ph29/2Yqpc99n/rJBPX0aj0BhQ6BoAUBLADrdiyXx576FNdsOQCwlgIDA/yhZjhyHdYuoQCW92egzCduff8Mt9z3Jg/+hErIEFhGTmXzHQvoSznD+Hcd8/twUjBp6VpOAGQHoCxd9hbmvfsgXoAQKBOi90UqgOdq+hjMnwr12PQv9db4Ag7GsQ0G+yIG+aBVaqM1s7Z4482RZ8ShB3WjUSqgdR0/k4vyrpjAiAPORZuByywD63GlXYvL/DYdUEhnYS8/TqvVbcO09T7P7BL2/m3iGSFb6pjHnnNK+I9yxJ7UeKg555o3P+bFvo8KX1gDo/Pg/5Le48Ut+U4Edi0NkMQ03DvXH8Wzgq0YMwIIZ18Ooi8yCgK5zLCsXV9/5OI5n57M9BS+PTz7kNH9at6Y01Z+W5jeRkt5cvAzz3lnK9nutWxt8YOvsFRewvGBzn8zsfFw79TEcPp7jl7D3e9rT+yU4nv59RwsDFe0e83Qz0APN3n80C7c/+iqO5FX4C5BIKj+KwiqOQ79u6fjgqTuQnnSyLH9omKhA4Z1Pl+LR597kCyGpEJWx4P2qSlHuLyN/ZoQzhAgIERAiIESgpQgIAHpLEfof+72JPNBFHEAKgE4fLLU26BUmJMYnoqy4GAMH9oLX6wDnc8HrcEIql6OwrBgiCQeVWgmr1YJYAqPlCsSotfDanSD9bVNyPBRqFVQ6PdLbdYBWb4RUIUd1bR1KistRUlKM48ezkJN/HBzngkohg9jnRYzJyCrkq6tr4PYB8Ulp6NqzFyrrLLjw7CEozD4GSlCodWrExJnhBIftf+3DZePGEwQLa50dGqUWc+fMhVIuhd6ghdNmgVqlQM/u3bDxjz/Qu0dPeJ1euOxOnH32UHQdNABQK/Dj0m+x/tfV6N+7Ny4ZOYoxvmmDtmbDJlTbHCitroNNIkdKh85Q67To1bcP+g3oh6XffcM81e0E/EsksFZVoqK4GDVlhRD7PGzGKOUKJs/epXMHuJwOOOx2tpE3GnTMN97LASqVGoT40lcIiVjEAGwiL3g5DjkFedAZjHjk0YewatV3cDp5mXKDwQiL1YLSsnI4XV6I2aZKCpeHrumDy+eACD5wHi80ciXapaTjpuuvY9LtH773Phw2O3R6PRLMMdDIwQB0klq3O91wu9xMZaCiohxSEXDVFePgdFgRn5CESpsH/c8+FzUWO2odbmTnFeDQ4SMoLixCbUU5qoqL0LtbF+QVFMNNbHCHEzV1tTCZYmC32eBxe1j7iFmu1WhZX6mdBrUCKQlxbOwy0lKg12mgUWuwb/9+xNGcrKhGYUkpm1cQSZkk0oXnDkFpYS5EXg+TpTfodTAaTJDLFcjKzsWevfshlivBQYo6qwsnCgqRntoFuYXF8IoJQDfDRwC6yMcKREgqvyIv53/sSf/f7I4Aov9vjqvQKyECQgT+dyJwKp/BaHt4IqcAV01+tBHTmAAdWZsAOtH6qhaXVmDyQ8/ity17Wg3uR+vD3hDED8jIE+AVkE6PLEnN/Hj7dYl4qIIM9CaZM80D6C2xgpprjN3hxDufLcOTr39e78fJPEn5hOfwwd0x+84r0LNjSlQMtMb35oHG9bj1gWf9Mq6Re4CGXnPlmw9g8FnNy/byrNkvedlpllzlpbWDMq5+MIKBw8FPSEI8+GPk4FnEE6HVJ/Cgh0YpxafPTMH5A3u0atyqay148/MVeOmTlSxuLH4RgOjJcUYm106e53pNQ4l9mgsbdhzCzY+8xpTHCECnf2NAC81Bdr+GPrXhgqUHjmVj+tPvYMfhPD94HQr+hz+OxMZ+/ZGbEBejb3ZksvOLMGn6U9j210Fevl1ChTB+oOhvkzePfDLRWBFjuimP+cDVlq78DRPuf5oHlgNAI5PrpUKF+sKbyO8e3Rnhzolwr07fm6fPJb/k3fUWBq3waX7j0Ztx3aVnh3v7BsftOXAUw8ZPachYJdAtCgC9NUAuv04+hw3bqZgmfAn36y8dgmfvvQY6jTLi/hN5ZOnK3zFj/gewEa8iMMf87x8qynn8jrE4p2/nVhUKhTZsy679GH/nLFhd4C1l6J6tLAy56uJBeGHGtSe9/8IJyIYtuzHm1geDNis8c/q/BaBTPRMHzufF8jcewNC+ke1rqBjlw69+wvTZL9crvgR8qRlwHN0eq7m4tQSg07k1dVY89/YSvPvtukZrQ2R7PSr2Wv76DJzdu1OzQ0l7rPlvfIyX3v3cHwfafyj8KgeRW19Eu9+m7wHj73gEmblFYVsjNO5YOHtNWsP/2L4PU558B8WV1obWHhHabEy6YhjmTLmyxWLiXfsOY/TN00HFkryiFW8TwBf6tH2hRjjPrnCMEAEhAkIEhAg0HQEBQP+XzQxDSgpkIik4NwepT4qK8nIYVQYkJSSiqDAfffv3ZZJHXpcDcp8PIomYSYuXV5RCp9fCYqmBUi6HRqmEOcYEsY9DXHwcBg0ZhG49e8DlIhZ1NfILCkCbLpKUUihU6NO3LxRqDQ4d3ovlK5cxue2S4mLExMQyljrJn9tdbvTu2xe1Fhti48zo1D4NdeXF0MhkyDuRhYz0DCRlpEFhisHbH32MhW+9jeysXLz71iLs27UHieYE9Ot7FnZs24yEBDOqKsuYnGFsbCxSUtJQWVmDs3r2xmVX/x8OZR7FyhXLcfjQIdx66wSUlpbj48VfwGr3wGhOQGx8EiRyBWrddlRY69hGRh+XgNvunIqDR46hc8d26NIpCSIX4HO7MG/2LFTkZyPv2BFICMB2OqFRyKCSiKFTyZlkutdDYLUbUrkMSoUeEomM+eMQ8xxU1ABAa9CDkrJlVdXQ6PR4/qUXcHj/dhQW5kJv1OPI4SMsQVNVVweJVIayykq4PV6qh4BebwQHL+xWG2RiMeg/tVKJnt17YOaMGdi2ZSu+/fob1FZXQ62Qw6SVo6a2BjqDCeUVVSgpLoNcLoNOJYNKyqF39y7QyMSITUhEYZ0b10+4DX8dOIS0dp2wddceZGfnMmY5AeEuh50B2gTC64xGlJaW4fDhwygqKoFGrWYJMGKke0kNwBDD/j/ndULkdiAxzsyKMzp37gifx4cYcyz2Hz4Ch9ODOqcLHi8HqUQKvVSKTh3bQyTyojAvG0ajjnnNq5UqNo+Uci0O7D/AQHU1xVipQY3Di/XbtiMtvRtO5BfBJwbMsXEsThRzipxX5ENFQe6/7E3wz+2uAKL/c8dOaLkQASEC//sRCAcUjCQKjPX7zJv4Yplf1jiUWRUBGHaqe4aTtGzqXJL3nPn0a1j83eoQeXlNCFsz/IRmtLKWFqsN9z/5Cpb8xCdTednW6Bn60caieXZQ8wD6wB7t8P6c25CWGBPJtAgeS0DF1j2H8NmPv2PFH3thMBpw2QUDMeb8vhjUs32rmX2NG0UssM++W405CxfD6hbVe6FGyFKixPV7syeCQNqWPqQ0cM+sl/Drxl31yWsCgoLMJJIKp6uED662dM+/7fd+FnpSrBZvzZqEYQNaB6JTEfb+ozl46ePlWPHnXl7KPeAPf4pOkrT+1GuG4z/n9UasQXvSUUHw/OGFqKutBed1g/MXUDPwnBjbftZ2KHstErD0RG4RZr26GKs27mPXqgfjwx/nd2ZNwPgRA5tlGFrtDjz54rt4+9OlvKw/Y5/7JXoZ09IPwrXBu/Z0zikqFnh55g0tPk+5BSWYMONp7Nh/PISBroRILOPV4/7Lz1BrGN6niifzS57+HGxuUeukiAGSN9rfAAAgAElEQVREW1RFbQv6cu8+zINBrWBFj7uwP1584DqY9JEziSkXde/sl/HDLxsbWYw074GuVSnw4+v3o3fnyC1GqP/0njhwNBuLaW36cy/q7B6MvXAALrugHytUI3WUtvyQKsvK3zbjoec/QHGVnc1vVijSime3NYpCtC8YNGaSHxAkqwT+fcIXP4a/P4o+RgSg+zCdCmsmjYVSLgv7UtU1dZjx1Cv4+qe1/qIoeif6LR8Y+5viGgUzuZkWhLv/IqD1nSU/49n3vm+0NoS//k8cNwxP3Dmu2cKIBsokJ60NKv/8ioyhHW4fG4epuIwKVp/Db5v3nFYAPfDc7j6YiYdf+hQ7D+XxBXERWsDQs734mcmgwp/mPmUVVbj3iRfx069/+AsUyAZJ4X9WTk+hRtgPgXCgEAEhAkIEhAicFAEBQP+XTYomAXSlHkmJiSguKmQMa7fbBYetDmKXC3EJcYxJXFVVDolMAomYg6WuFn3O6sX8qIcMHIS+/frA5XGivKIcmVnZTA5crdGxL6Gx5jg4nE7QF3QCOVPTkyGTS5Cfn8cYzPSnY4fOrOquts4CqVKBhIRkSGVStEtLRGVRHsx6PcoLi5Gamsq8wRM6dAKnkCO7oBAXX3wpFjzzAuRiCeJjYuFxO9GpYzvExhigUikYYC0nv3AXMcMlMMWa0b1fX1gddmSdOAGPx4s1a9fiux9+hFKtY1JEDpcPnA8QqbVIaN8Oad26wAMJqi1OnD3sAoy78lJs334Ahw8ehNthQbxJj/69eiD74F9Yt/In7Nu6BT6XAyKfB10y0uGw1EDEueHj3MQvZ3FRKTQQ+cgjj4PX62HJDblSCZlCiazcfDjcXiaBP/ziEbjpuitRXFKAZct+gMPlgkgsAnnuWWxWOFxuiCQSON0e5gMu8fmYjD3n9cHndjPgOcZoQqcOHXDz9TciOSkJG37/HYcOHIClpgIqpQorVv0CqUwOl5e8yBXo1rkDKooL0L1zOnQKCeQKBSxiNbr16oeU9HZwc2IcOZ6Nw0eOsi8VCrmCRAjgdjrgI6l2sQjl5ZU4ceIELBYLRJAw/3OVSgmlUs3+jfzViU2ulcugkEthMOiQEB/PCis0Oi1sLjeqa63sb4lcCbfTiX6dO0GnVYODB+YYI1xuByQSETQqNQoLi5B5LBvlZeXomJYGtUwKhUoHq5vD18tXIDWtK3ILS+AJAdBZ7Ok/MYfyfIGB/k96FQog+j9ptIS2ChEQIvBvicDkqy7ErMnjoFbK26zLlMT7dsU6THpoQYisoV/auJUJzEhAzMYdIuD2rY+/xePPvxsErwPelJEmiKMtOiDZ1pff+wLPvPZpkOXFy8VGzvJiDL/Hb0GSuWVAt3EseG/wOdh1INMv1xoqZ988gE5MqDcevQXXjBrSopRoaydVVn4pm5sJUfSx8b3tThe8Hi+USjmkEgk8Xh92HcrG/S98gSPZRS02NVJmn83uxNY9B/Dd6o1Yt+0Qiqps9eyoM8XDvMVeh3MAz0In5mCXdDNennkLzu7bOu/6QFK8sLQK2w+cwIadR7B1XyaOZBczpQICzIf06oihvTuiX7cMtEuJO6VscwA8n/bUO8xmivNSJbWHZ58Te5tJ6yvq/adDwKsLB3YD+R0nxBrCCQROzaCn05sHS8gWgryrGzPnQ29M748vvl+Nux9bwKt5kHy7vwCAScgy9vmZL99O40fFKKQ00dKHxunHX/7A1Fkv+5m6fhWJVrC0W7rnqX5PIMtXz09jc68tPw38kmkcA17oEQKpHdPisWTBNLRPiYuqeZT7mf3Ce3hvyfKGih0hKiHhXjhamxO6PhE6nn39Y7z6wTch4FuoUsspniWOA2Ot3hidB3y4faPjisurYXe40D41PpLTmjyWckQkC03KhQqZlCk5ZuaVYvab32HN1gMRXT9aGXu6SX0BxZEQtYeTbVYialCkB3M+dEgx44sFd6FTemLYZ5N6wnlX3M4XFZHdg4QKFP2sYAI4o1BRaOnmkRSr0P7z59934tFXv0RRhSUidZVz+3bGCzOuQ5eMU8eD3pM79x7GlIefxeHMnKAyCS9j718bAnEI09qD9jykUEW2jZF+GjzDgWJRttcNFMG0XJARaTFIYUkF5r//HT5bublJS5bm+hCONQMVwL72wRL2bjq5eI0KFPhik7Yu1Ig09sLxQgSECAgRECJQHwEBQP+XzYamAHSDQscA9JLiIvQf2B8Ohw2WmiooRCKoNWpU11ZDoZLBZrdCrZLDUluHrp06YfDA/ujbuw/27tuDguICJmGn1mggFkuY9DtJdcvkSsjkxMCWw+XxwON1MiA5OTkVTpcHq1evhlKlYYz1mJg4dO3aDSazGcXFpejZpQMKs48DLjc6pKaisKgYpTWVMCYnodblwkWjLsGPP6zEhJtuxfEjR1FXVYWu3TohLS0FDzxwP5Nzd9hsSE5MQvduPdCpUxeY4xKQ2q49aqwWBqC//fY72LFzFzycCJxEBqdPBI0hFtVWO4wxZkgMRpQUlaLzoCFIa98Jbk4CjdaAouJiZGdnok/P7lArJPA4bOjdKQNJMQa8ufAVFJ7IhJvY+lLArFMjOTEWdksNysqKIZdKIJfImfc5Bw4uhxMKpRIavY5JsR/JzIIbEkAqY6BzSkos7po2FTq9Dlu3bsXe/fugUCh5yXa3G1abjYHWxAL32C2smIB8xpPiE5CcmMwSUfFxcWiXlo5rrrse3y75Ert27EDvs87C6DGXYd6z87Fh4ybIFXIoFHIkxJkg8tpZFb9aLkFyUiKskOKvA0dw7vkX4uxzL0BeYQlmz34GPvAS9HHmePTp0wdOhx3JqUns5/Xrf0eHDh2Rm5uHHt17ID09HTt37kR8fCJWrVrF4m+zWMFxfAFBSnISnATC0/USEpmkv0ypRnllDc4/7xz07tgeKpUcR48eglwqxvHMo0waPiE+Dj169MQfv/+JrMwsmE1GJMfEQK7SwuLw4oPFXyIprSOy84t5AN1sZsA5Rd/HfuJQUSgw0P9pr0IBRP+njZjQXiECQgT+lyMQLgMwmhgQS+O+JxdixfqdjZgZAQZQ+Myb0PvfPv4CJvEdLeC/acdeXHLjfTzIFKXvaGuSitSXVes3M5/OQGIzwPJq7AXeUtxbEwuerfUqvlm5vt6LndhvYXnVcyAW+ruzJyEjydxSM6P6PSWDt/x1DPfP/xAfzpuGHp2a94SO6iagrysevLJ4NV74ZGWLl4iEjdzUxYgJT6B9eXUdrHYXU4TKzC+F202FukBBaRWO5Rb7TxWBQLX9x/NPDe6f9AhF90y12PFwDmAsdB8DppNitHjlkVsxfGifNpM6DqcJTR1D4/vNqk145MWPUVfnZ557qUCbYwA0sZgZw5Ix0AMSv/XesNHIUDMW67FcLFq6DouXbwoBSqiFJ48RfXd7aup4jB7Wu1n1BQJgvlr2K+586Fn+MgHvc2KsEtOSPb9nfgKf5PUfmTgGGcnhvzuCTN0FxNS1NWJph+flG+0cCj1vzpQrQEVnigiYseHel8Z3+dotuPvp92Fzc1FZGLRmTaB2BovfZs5vBKCH+rKH16P350zClcMHhHdwE0ctW/07brrv6RC1mHDAN7KTkGPZwuno261d1Pdu6cSj2YV4YMFHuP/WyzD87D4tHR7V72ksFi/fiBkvfhn2+VSYQizaDlGC+rRGzX/zU7y8iAoX/B7ojBUfakkRdnOiO9C/lrw44zrcOq5lv2+6CV8c+Q0em/9WCCuYpP/Jl5qKN8MHbSNpdDTy5mWVtViyciPeW/obCstr/WoDTa8N9K/33jAK064ZDrOJiE5Nf2iu7D+SiYnT5+JwZnabrA1kWUAKIT06JEcSkgbHrt+8E2MnPnQKtaWW39vR7LloLmzbewzvfL0GK/7YV2/zcQo5d+rno7dfhnP7djllER51igoCXvvwKzz98qIGxWuMfc78z/37CGbR03Lfog6qcKIQASECQgSECEQUAQFAjyhc//yDmwTQ5TokJiWgrKSEAegWSx3qqitg0GpYAsPr80KpVTDWODG7vW43Ljr/fIy+ZBSW//gT8gtzIZaKoFQSw1gJp8sFpUoJjVoHc1wc89wWS6TQaDTQ6jXMR93r5aBRa1FdV4cNG/5k4DhJuV9w/gUs+VNTXQu1XAy5yMN81tulpqC2rhYJqSlY9cfviElOAieWYcigoairqsXIkf/P3nVAx1Vd2z29d416s1wk924wxsY2EDqmBAIEPiUhEBJKCoGQBEJ+CC2BAKF9uiEQusEG4wY2rtgYG3dbVu8jaaTp/c1f974yb0bFki3xbf6btWTJ0pv37j23nDtnn73PGVi/bi3+/ebrqKo6jPyCXHg8blpPW55MQqlUoaiwCHqdASqNAedduIjWJT948CCWLV+OxhYXoNagOxBFQiZHQekoRJgkzLmFsOQVYPfXOxBXanDSvAXQGI2orqqFRqOCz90Jh8MCq8kIeSKCyy5ehObaaiz/6EM0Vh1Ey+GDUCuSKMpzYvSIQujUCrhamhENBKGUyRAOhxGLx+iBLMowCEcT6PIHkZApEYzGYbRYEPC6YTRqMfuUOThlzhxq4zf/8xY6OjqgUimp5D5hnyfiMeSYTSgfVYYpUyahML8QJr0RZrOJMrgJMp1XUoKNa1bjvXffh0Kpwe/uuotK0j/898dgtlmg1qgQj5K2xVBWkAOjXgWr2YiESgOFUouDlVW45PIrMWXKDDz3wsv4cMkyuLv8MJuNGDNmDH5w5hkoLi3Cc889h9raOhQXl+D666/H64tfR0tLC/R6A5zOHJxxxumoPFyFXXv20broXm8XbBYTPSSqVSpkk/GVKWC2Z0Gp1mHGtElY/v47qD58CKFgAHq9BgwTpyC4xWKh0vH/dc21qKw8jKDHA4tGC73eDF8whlfffAeFpWNQVdfI1UB3IgEim0/gf4bWnHc3N5z4i/v/YQ8IiP7zu15GOBJDMBGFK+InYUzpJVlAsoBkAckC35EF+qsTPJRNaHF14oF/vYE3ln7JguhpssaDB/sI++/FP98AAvwf7YsEiJ965V385cnFNODFyqcT0IkHCPoOZJK/DIY52VcbSRsWv/cpfvvAs6Ig9eCBrxf//BMsmj/1qGpOk4Dr5u27cft9/6SsXsrU4oOAhKl1JOZjksHtV52JO68/H1rN0KkXEJsR0POdzzbi939/jSb6vvnYnTh3/qyjHfJ+3xcIRXD/cx/i5Q/XpcDNPgKtZ50yEU/87sf9BrKHpZEZNyXnJxIkJkpWLrcXrk4PDtS2YMu3h/HFtv3wByOpd3yXMvFJhgXRE3Ew8Qj+dseVuGbRQhgzapF/FzYiz2h2ufHQ/7yPxR+uopLtpF2EJS8Gz1npcy3kpP45YS3SeZ9ixmUC6GTdfLXzANZt2Y7Lz1+I0sK8PtcfuZYkS3y9txobd1RSBv2OA/X0cxNhzZ88aSTOOHk8/bk/1jnpCwneE8n2ex99jjMfK91O6iWzAXyyl5E9hGOfU4WDwe+xwzk2hEV561VnYu7UMUcFQBN7ksTqx15egjc+IdLemtSYDXN/+SSH8+ZNhlqlHDYzsX1sw+OvfYw3PtksSGez87J/3zQUgBd5gsfrx32PvYSX31+VAtGJfxwEMESSJAgT2mkzH7WtvL4AHn3+33ji1SWp+sICg5bYoy8WOoOLF0zFI7+5CjZzz3IOR90goknIMPhiy27c/tfn0dTiwqN33YCfXH7OsCixkHJ/z769Bn95foloP+97TZPxf/D2yzClvPiozgT8QwgL/Td/fRrLv/yGSvizsvKDl8Q+ejuziiYXnjYF/7jz6gGVAHB1uHHzXQ9h5ZdfsSUtSHuFBADufHekM81RNDgTQG9xuWkd9vknT8FJ0yZQpZu+XkTtYX91M9Z/cxBb91Rj1ea9dE6TvYaUC1gwcyxOmTKa/p+UUezrRfaMtZu/ocxzMnY8MzrdN3ClAY6whsmzFs4ah7PnTBySkgWENPT2x6tx18MkKQhsHfZBqGtkAuhk/a1YtxVVtQ244sIz4HTY+rQLubalvQtf763hFGyqcbCOKA3JqEz79HGltJ/jywqgO4ICV5fHh789+QqeXfwee06kyXds7XOiHsUmrxHfK7HPj2IZSW+RLCBZQLLAsFpAAtCH1bzH3817A9DNKiPyCIDe7sL0GdPh8XTD53HTD+DRaAQqjZoQWeDqcGFEaTGyHHb85le/wqZ167BxwwaEQn4QFU0FYVar1RTgtdlssFptFDS32+3Q6/VQqlRQKZUwmky0Hjap363WaBEIhrFh42Y0NjQjLzsXo0eNQVN9A4xaNbIsRpCKRUQOnbRDbzOjqrUZeaUlNNP/B2ecjffeehc7d25Hu7sNXq8PnV0diEZjUKkUkCvkYCJRWMxmlJWWIB5LoNXlRiAYQUlJCc46+2zYHA4sfus/qKpvQCgGBOIMQlFSCz0bReVjEYMSpWWjsW/XbnS6PRh/8mwwSRmVIY8GfIgzcRTkFyDOJFBclI+Fc+ci7HHjg7fegKuxBt2tDYj5u2lfRhUXwmYxIh70QymXIRQKUdsEw2FUVtcAcjW8oTA6PAGoNDokZEmYDFqadEDAZyLXTurEX3bZD/Huu++gob6W1qs36LWYMLYC558+H93tLppsQNjZZaVlKB8zGlqNBgf2H8DhQ5VgkgxUShWmzzgZBrMFhSVl+MN996Oqphrdvi4U5ueiuaEKo0oKYDaqEA4FMKZiLCxWK2rrGtHS1oHpM0/BlKkz8O3u/Vj9+TpUVVcjJ7cA1113LT5etgQNDY1gGIYy4fV6I5UR83g8kMtYdrxcLseVV1+DDz76hH4gYEiALBGHyWSg41IyYgQUKjViTBLO3HwsfvUltFQfhDPLQW1RWJhPa7m3tbXCarUgHoshOzsbixYtwo6vtkEeT8CgM6OzO4C3PvwYJcWjQOrexWVJOJxZYJJxJOUEPk8iKZNJEu7H31Y14Bbt3FuHW//wmgSiD9hi0oWSBSQLSBY4NgucOXsCZk0ow9xpYwYUMDq2p6XeTYA+UlP0o8+3Yd32g9h5qJGVluQZGkJcsPcAIQHNF8yswLSxpSAA5ujinGMKDpOWkTZt27kfH6zciE++3IFWd5AGwkACrxQ8IwGydLCCBBZ/dNZJuPq8U1Cc5zjmNpCgJ0kwWL9tN1Zu2oVVW/YhECEldQiIx7FXMmzDy1bPmz4GM8eXHTGwOpAxJCDF9j2HsHLDN/hi2wEcaugQgTbidmSMD1f3+uE7foSrL5g7qFql/QWCa5tceOzlD/D6h6tZsDOZwK9/8kPcdfOVQw7UEzb4eyu34BcPvCIERWnwuQ+w6ljlkQcyHsd6DQkau7v92LqnCh+v3YH3Vm1NzSdhSg8XsMpLuZOyWjEk4xEsnDkW9/7ySkyqKDvmNTNQ23j9QSz9fCseePZtKtkO0hY6l4heFsfcJoFuAgoKzHMCEPGgXLp9xDVgSamq3/7tObz90WdIJuL49Y1X4PafXgGHbWAS7wPtA38dDxr/7clX8daSz7j2k/i9gt0rlOTzvpYF0AVAeWjr/A62zeLryb5JFDsWLZhGmYxDAT4TmzS2dmD15t346IvtWL+jkmVcDtCnDLQ/gwVZBnrfgVxH+kgSQDbuOIhVm/dg5Za9VLUiNQHYxTzUgBffNpLEtPdQDT7fvAufbtiJHYeaUpLIvfhH8j7iq8+fNwVXnXMyZowfMSRjTX31twfw7vL1eHflVgSihJnPrVWip9dbUgFJ5GESuPXKM/Dra8+H2Th4+enexqjd7cHTbyzFP1/5kN1PmAR+eO5c/OMPt1DiwlC+KCi6bR+u++Pz8AfDLGDXy9nkzNnjaRmEhTPH0UScIwGBA21jMBzB+q27sGTNV/jky2+p3VPnI9HZaLgStLjzxbJ//QazJ485YrPXbtqO86/9VYp5zcmWp5foGXpW8D9/92N6JiQvhkni1fc+w+33PUZ9wxmnzsBf7rwJEytGDpvvI+e31z/4DHf99Ulua+DmCe8bKCs6xYzOlBYna/au68/D+adNoaWAlIojy6ofcTAyLqCJZF0erPhyO5au/Rqrtuxnz5j0vN37WZe/Bfm88sw91yLPyZYpamhpx3W/+Ru2bv8WBp0Gf/71T3H1pefAaBiaNZ7ZN9L2b/cfxu8ffBrrt+xI2ZjYVyidwtuY7EsS+3yw80O6XrKAZAHJAsNtAQlAH24LH2f3txcXA/Ek5IwCiVAcfq8fFq0Jjiwbujo7MWnyJPh8HhqsUJK61rEoQtEwcgtyUFtbg4qxo7Hoggsxa/p0vPbyS6g6VIlINIikLEmBUMIGJoAw+W6xmGE0GimIbrVaWTDdaqMygwazGY3NLXB3dcNgMqO2th7Njc1Uij3PmYeQP4ARBGw2GSBPJBAOBuDIzkJXyAeN3YKKSZNQU9uAlZ+uQmtjE6xWM1ydzbSOuj8UoDXUmWSSKJvTfmhUapQUFlDpdLPZjpqGJrg7CbPbjJ/9/CaUjBqFlxe/gTXrNsEfZxCXKSjYG0MSoyrGQa7SYEzFeHy7Zz8adu/GxAULkeXMxaFDB6FQyCnr3llUCn84DKfNivPPOh2Hdu3A6k+WIO7vQjLkAyIhaGRAYW42Jo0dDRmRYI9GYbfZ0N7ZgW3ffENrn3tCEfhCUSShgEqrgyLJUHn1QCAIo9WCLnc3Jk2ZiLPOPAMb169FNODB6QvmYfrkSVi/Yjm6Ozsok7y0pBSlpSNQXFwEnVaLxoZGVB48hMaGBnovndGCCy66BJOmTENjewd+87vfobOrE2PLR6OlqRZKWRzFhTlobaqHQatFcXEhikvLYLbYYLXnYP+BSoyqGA97Vi527d2PYDBCwegPP/oAwWCASrYTto/H46Oy/rFYHDqdDjnZubQO+quvv4FPV61FPB6FzWSiGdcmow679+xCa1sbfIEwRpZXYNqMmfh621dYvuRd6HVayrwnSRlalZq+d//+Spw0ayqt/T5lyhQ4bXZsW78J2Vl58AaieOvtD1BUUob6JheiiMOeZUdSxiApT9Lsb9LmziZJwv0426oG1RwJRB+UuaSLJQtIFpAsMGgLEEbSP357JSpG5P2fSylnNp7U/Nyw4xB+/8Q7qG50cX9mmR2EYf6XX1wCAlgqCKg1zC8SpP9mbzXueHgxDtaRGssEjJHjjJMn0PrwFSPyhyWwmNktwkj64qt9+MXfXoGfgiUkGCrDY3f+GJedOWvIguP9mZOAj++u2ILfPfYmx0IXA1NiYDFJIsZIMnHc89MLcNPlPzgmpjEJBL/18Rrc/+Ri+AMhtokc4DmqtACvPXYPJpaXHfNMIAFRjy+Ab/ZV4ZX3P8cnX36TYtvTcSfAJBfYFTGR+Qf/z5+ux8WnTx+2gPgxdzDjBl5/CF9s24tn/rMGX++ryQhYDwOQniSaQmw9dML6JvXGCZD+o3Pm4JarL8SEMSPoZ7ChfrFBei+Wr/saDz3/HzS1tFOAiyh+kXnKs85p8g4NfBNGLQHQWdl2yubug8X8+Qt3Y9KYItrkdVv34MKf3gMmFhbqqFeMKsHvf3ktzllwCvQ6zZB1jazFD1esx90PPgOf18v2gbSSzEta45eA50R6ngTwSX++S5bokbtJaspedc7sYd+3yNiTetQPvvgx/v3JJg5s7Cf5p5+mX7RgGv5000UozrUfV2uc9PFwfRv++NQ7WP3VPtx1w/m48dIFtDZxf+zUI4/SwK7o9gXw/Dur8cgrywT/yK8Xoixw/y2XYMKowmH1k+Tzf3unB/96awVlZkPO+uke65YvJ5GI4bpFc3H3jRfDaT/6BBeiGLPs8834099fRlNbB7sO6T7Hvpa88AAWzD46JZgeZ4BgGHsO1+OtZV9i8UdfclLR5FykoHvU/b+4DITdT+S8v4uzkbh9xA4kzrN6yx7c/cTbVOkkHQAdSn/C2pio3Pzuhgv6VaygsvNPvYq/P/8GV/ebK8vB1/0W1IWG3u+QPe76RfNoPIywz392z2NYu3Gr4BsIsPuL6y7Fz358EbIdtiFbq+TMumXHPvztqdfw5ebtIt9A2FHEx/G+gfgHjhlNfFyGtPi9Ny3Czy8/HSpl30z5ge0QA7+K7GVkHu3YX4N/LP4UG3dWCmfdzLVMkkJeuv8nKM510ASFtz9Zh5t+/wg9UySpXwfmnTQFd/78asyZObTqICRh5pV3PsV/P/4ie46gvpdbi/wZgrDPuSQ8Nvm1H2WMgZtIulKygGQByQKSBYbQAhKAPoTGPBFu1SuArjHCmZOFjjYXxk0YR2ugy2QMZWqEI2GEwkEUFOejrq4Wp80/Fb/8+S1oaWrCG6+9ioDPj3A4RGtJqxQqCpTr9VrYrBYKltrtNlhMFlhtVmjUalhMZhgNBuhNRjS3udDZ3cXWOx8/CZ9+/Aka6+phN1kxafxEbNm4AVOnTEQ44KcguEqnQUwJTJt3CprbXfh0+QrUV9VBycihVslR21CDpAzwBgl7m0iOK+iBOUpAbasZ+Tk5CPn9sDtykJQpsX//ARjNZlqvfeEPfoBZc+ZiydIVWLpiJUJRUhlbjlg8CpVahey8AugMJpSMHImd3+xCNJ7A7HnzUN/QBJerHVApoc8pglyrQ8DTjRmTJ+KMeafgpWeegKu+Gka5DBFfF2IBHxQMA5uFyOMnUFZaioKCPHR1udHZ1UUlFCtr6tDp8UOmJEEYJaE3wWg0cQC6FZ6uLqi1atxz951gYiHk2Mzo7mzDgT3fwt/RBpVcBmd2NnKys6HX6mjtdKIK0N3djXZXO1UaIKA2kW0kh+I58xdi0Q8vw4HDNXjokYfR5e6AxaSHq7UF0yZXwKhTwahWoqiwABMnTUJzcyuKSkegrb0LjS3t6PIFkZWbj1PmzsPjTzyF2rpqmlCg0+qoIkAoFIbTmY28vHz6/5aWViTicdxw489o1mfl4Up0ulphtZhgMgodJmsAACAASURBVBooq1yhVEKpJmOoRhxJxKIRaFWkznsEHo8XZrMFRp2OHpLDIT/i8QiyshxoaenArbfciJaGZnR3+KDRmfDGv99FYVEpbWuMAug2MHICoJPyBKQKvVwC0E+EzesIbZRA9O/BIEpdkCwgWeC4tcDdN5yP2646c0iYYMPRyS5vAL95ZDE++oKAmCQwxYK19/38Etx82cLvNKhHAP3HXv0Yj778McvslMvxxN3X4erz5wxH1/u8p9vjxx0Pvoxl63bSNsydMR7P/vF6gYHzXTSGMB9v/NMz2LyrigUWafC+N6CCAOgMBUkXzhyDu2+8FFPGjexXtlTcfgp6urvxyeeb8NC/FnPgBC89zSYPUDltuQJXXHA6/nz7fyE/xzFoExD568aWNmz6eg8+XrUBqzbu4BhQ7DjzCRN03CkIqWRBdL7PoicS+el/3fNfKMjuWzp00A38Dt5A5jdRW7jvmffQ3O4hqRkpcKaXutzH1CQxiM7EkYyzIDr5fuq0CvzkR+di7qzJyLJbjglQIPOHMMJ37KvEmx99jnc/XUtrONPECzIveaCLZ2/y0r6EtU0l29myDewc75udSFiGRH2irrmdlhVYuW4TkrEwJwfPMtrJ+yvKinHr9Zdg4SkzUJCbdVR9SyUCbMO/XvsA+w8dZqXnOcCOzEkK+IvZ8zxAwsvPHyfS7WLm/jHNpwG+ed22vbj4tr9za5qMKQewDsIej/32Slxz/pyjGrsBNvOoLyOs8Cde/xQPvfgR1i3+MyaMYpM6vqsXte+tj3D+MWXff951tcDC/S7aQlRKrrnrSeytbhHGOh244pUwEnTPmT62CHfecBHmzZo4KBUTktS1ZsM2PPXqe5QFT1/cPpEC0hQ4deZk/P2em1BRVjjoeUP25bZ2N77etR+ffL6ZMu0FH8TtKzSpS6HEabMm4dl7b/xOzwK9jSdp86MvL8Xjr38qSrI7comBQc+NZBLTx5bgxft/iqLcvv1+XWMr/uu2e7F990F2P6dlOUhNaj0ta0GkzIcL2PzxubNx380X08SRZ978BA8+/TqSMQLuxlPzRSan6gw3XnkBLjtvAcpHlhz1mZycZb769gBeeGsZPl6xTgDq6dTkfFmvvqGPBLH/6/3ui6/24NI7/sH5YNFZTLRnv/3ILZg/cyx27KvGL+/7Fy1jSc6cNImFnhHZxI25Myfhp1dcgNNOngK71TzotUjuwaubfLBiA55b/AEljpHYOvsoGXsuFKnXsOA5YdP3LP8y6PkuvUGygGQByQKSBYbFAhKAPixmPX5v2huAblYbkJeXi5bmJpSPLQfDJKBUyWi2v9fvQzASRG5eNlpbW3DZ5Zfgt7/5DT589z0s/2QpmFgc4UiE1i1XK5W03jlhCTtsLJDudGZRwJww0onUmkGjpXLnOQV5aGxpQU19A9o7OxEJx5CMMVjz2SpkWWxwWhzw+z2wEOBdIYOKfBm0OO2s0+EKevHOhx9g9+49YCIJWLVGxGIRuDraIFep0B3wUfCVHIJIRq1Oo4ZOqUS2zYqw3wuDxQFGJqc1uckBJhAMoaC4GD/52S3ILijGW+99hCVLP0EgEoMcCSRIrTu5nDK1W1ztOG3BQmzavBWuzi6MqRiHTncXwvEECsdPgT+WoActvUaBUSWFKMrJwmvPPQ1FNIwEAc/jMXg6OhEI++B0OtDR7kKSSSI/LwcOhw1JyFBdW4duvx9yIgEKhQCgB0NhytwPBIOIhkPIy7XjtReeQ9X+XVj16Udwu1pgM2rBxOOUsW62WKHX6dn66EwCXe4uRCJRKJRyKORKmtAQiSTQ6Q3AnpOHB//+OJ5/4SWsWLUCXZ3tNDnijPmnQJ6MIdduxqRxFTBbLdi+/Rto9DpY7U58u3sfDDYnZc1PmTYDG7d8hS/Xb4BOr0M8Hkc0EqfgPQHPI5EYfD4/Zd2Tr3A0Br3BTMeO1DT0e7vpnDMZ9IgnGYRCEeiMJnj9ASrtThI55FCwB88kSZpQwmQyUfl2Z5YNobAfCSYOu9mGyZOmYv3ajXBm5WHV6nUoLBiBltZ2ykC3OQmAnqAM9DgNjkkA+vG7Yw2uZRKIPjh7SVdLFpAsIFlgoBYgErSEIcPLnpOEP+LXCbOCfNU2t8HvD2Ln3sOIxqKUsdnc6sLaTV+n5I451qP4mYRVc/qpM+nZkbwKcp00KEheJLGuKC+H/pydZaeMTKJoQ6RFeaYcywIO4v2Vm/DbR15NsX454PLM2RPx8K+uoCxA8gpFonB1elHb1Ibmtg7sOVSLzi4PgsEg1qzfSpVzhNrGImYY3+bTZk9Dfk4W/e/UCeXIybJj1IgilBTmwmIyUmWb7bsrcft/P4cDda0cQKXCxWeejHtuvAhlhdm07cR+JIDZ1tFN5ddb2904WFVHZaLd3R589vkmkd1AZSVZO2lQkJtNbWTQ61BalAeTUQ+n3QqFgtiGZa2S8khLv/gKN9/7NNcGAvCq8Mid1+DSM2bBYtTRdhDGFand7ersRl2zi9pi74FqdLi7cKiqFl9/uy+tHeTe4raQ8/6EijIqO11SkIccpx0Ws5EC36R/hOVzxwMv0Jq35Pms3GYKbBbmAgdWsmzjCJhYBHOmjMKPzp2HWZMr6Lwgc4RnHCcSDIKhEC0rtOdgNd79ZA2WrvwyQz6dA80J+EWBQhbUJgBCQU4W7rrxUpw6fSzynHYKhojnFGk7KQfV2t6Jmvpm7DlYBSLtum7LN2yTeUCNMsx5pjkB6DnmOa0nzTKT2XrYvUhhJ5NUGvhX15wDs5EkhZ5YL1Iv/ZGXP8IrSwi7UZwYQQ00dJ3JBNEJG50A6YSRztUjLy8rwLkLTsbJ0yZgRFEecp0OqNUquh7ErFqyX5CxjccT9HPc4dpGyr5bu3kHvtlziLaZ5YOSzweiLtDYOgnKk6A3N5eVnHQ7qQXLB72PVD9bxGglSdDki/SFAvW0FioLJpIPO7QGPJPAtPGjcP7pp2D6pAratyybBVqtOi25hPSLrOVgOErX8a4DNfjk8y1Y+eVWCsDwMtHshygyPGS8iGw7Lz/PseiFuXp8sd/EDHRSLqHL40ezqxNV9S0UNNy59xBVzdv09S66h7KMQhb8rBhVikljR9G9g+zZNouZ1ps3mfTIdrB+hZQa06hVFPQgiRTP/2c5Hn7hA3bt8nsHXcMDt0tv6ifEP5BxIs/x+oLo8pIk8DgO1zXRz8ZNzW04WF1H203qVm8m/aG1iHu+yHwYU1ZM/2DQ6TB1YjnUKhWsFiP1m0qlgq4D8l3sG0gbiN+76d5ncLC2FX/4+eW46fIzYTLoQGzrD4aoXyK1eomfJO3asfsQAoEABYCof/pic48G8X6hKD8Hk8eNxqgRhciyWylblpSSI/Zn7evH8299iode+IADkMgcJHLFClx9/qkgyXq5WekJMYQl6w+E0drhRm1DCxqaW7Fj9wHUNbZg3WZuTwZw9vzZsFlNGFNWgsK8bDrOxB8Rv0TGl8RE+FrSZBw++WIrfvKHp7h2sOtakBfngTdhLcbBkOSdWBjlxU7ccNlZmDVlLEYU5sFo1Av3JX0ksuWklva+Q9XUVq+8vbSX0h7cehf5JjLXiB1/dd0FOPe0GSjMyaJl+sR7GNm/iKofuX9Dcxv2V9bg841f47O1ZEy4mso0WYxTw6D+j9u7KGinpvG6f9x9Pc6dO5XKV7P7R4zOR5L0VtvYRsdp5/7DiEVJ2Yo4Pc+t2/Q1uy/1cjYiE4L46dkzJtGERX5OkhjPyJIiKk3vdFjpGJD4HBnT7XurcPtfX6BqPSxoK9pLB5GsckRnw43hG3+7GefMndLr5cQG7y1bg+t//RdOvp3sjxpau53WpabJRcMoq821kfq1WJjzDRHON5Ax7Okb8rPtuOCMOZgzcyLGjCiiZ1MNiXtqSAwx9SKJCuSrtaML+w834Mutu/CfpWu4826cVVYZgG9gSyb1vgeK9zs5PVvG0NbpwcGaRtQ0tGLn/ip0dXvx2bqvqCw9UTtFglN24eYTv35Jy/mzpUKuQG62g55xbVYzLESdlJx1uTNb2p794oesnbjkxR5qMLQkA5uIR30v+UpwCQp82SUy70jSHKc4M++kSTh3wWxMnTAaxQW5sJqM1P+KVRvYc0UU/lAY1fUt2LmvCm8vW4vtu/eziQl82RdypuD9PAee03MiVa9hz6Yp+w7hGeqIC0S6QLKAZAHJApIFBmIBCUAfiJW+R9f0CaDn56Khvg7jJ4zniDsMGCYGj9dLa3zrjBr6wfSOO27FBeedh/fefhtbt2xGV0cnYtEEZfKSDyR6vY7W186yWWE0GWnNao1GiSy7AwaDHlajiYKdepMZkXgch2pq4GrvoLLkY8dUYMnb7wPhOEaVlKKhqREKjQpZVjMFsWfOOQkyvQofr/4M2/fshtfjhU6hQWFWLlqbm+CjwLka3cEwZColrSuuVijoQcduNsKs06CztRXmLCegVMHn8VI2MwM5ykaWYVT5WFx1zfVo6ejG2+9+gJVrvqAs9nAkgBjDQCFToKh0JJVpd2TnoepwDcxZ2ZArlZTpnDCacOFll9HajePKR6DT1Q6zVoWXn/kXwl1uRL3dFEBPxuJo73ZTNoMsmYBGpaAHq6Dfi3CU1KaSU1nxBA3cyKBVqKCQqxBLMFBptLDZbYhHIxhdVoRrfnQplrzzOoLd7TDr1VDKkjRYpDcYYDAaoVAoqUIA+XCupoxu0p8IggEfmCiRiZcDKg1CcTnGTpqGc867EI898QQqDxzC3DmzUFNdiRGF+Sh22jG2fBRc7S6UlZWiobEBXT4fWjrcaG7vhEJrxJnnnIu33n0f3367F3n5BDCPIBwOw2Z1wGKxweVyoa2NfBCPU5l/8mHe5w9AqZRDq1ZALZfRD4kkiKQ3GhCLx6ktvD4fEpDRpIhYjEEwEEI0FKXvNxmNyMl2IhYNwmazoLWtGQ5HFqZOmYGlH30Kg96CA/urUFhQisamVkQR4wB0hrLQqY0lAP17tMMBEoj+vRpOqTOSBSQLHFcW4NlYcTYAxgNYIoCGB33Y7yyIwbI3j6YjmW8iTGIW/KEAJgmUCUEvDsDjAsQss4OTIaaIEZGCJm3mwTciCR2jZw4+uJWqbcy3d6CNTjFwWTCVb1uqtmGKCUaCc5wktQACkgBbnGWn0EAm9zVYkwnMe5ZpTQNxXFBakJnm6kXS8aD2iIKh7YiJAn3H0g7eFqmALw2M8+NBg9AErFP2IZeboCxZhpPrpgwsfp6RseoneE/NJWb18eA2kSEl4L0gTc0FwZkE23cKYpLnxI58/8xncEzdFPucZfgJNS2PAKCT/txy+QLccc25cFhNgx3x//PrCQj1r38vx99eWMKBH2Km7hAGgHkQnYw/Db5za5lKu/Nrmcxbrj45BSNYCfhewR4OnBFkg4VxZT978Uw0oR42DziTeStKBmEBn8H0OVWugAfjWAYcOEYaF0CnVQdIfwi4kRmA55nqfEmEDECDT0bh9hEKBAiAFwva0XYLa5KXbOcSW2g96CEcu6GapdxezQIgRIWAfBFwj+xdHOBB+86N+0Cfy6tTUHWBDN/CS/PztuKZ+QO9tygRgt/H6Hyl45qar6l5y/lMjhDJPmYwY8Glf1Cghn+naE/mfQKf9MPvVRxwTBM3GNGaoooFXDvp2hqkbQU7pfsFdv5x+6TYxpyMOnt+4BQn6P5Pvrh1T20n9pFcZ/sdE9E14j2bgswiP80BWfx+zt6SP/eQswI5P/Bzj59/nO8W5l4fDaHzKyOpS7wOecUSuvZJ38MskEoSbMj/j+T70nwTt4aFEiKsOgabNMMBdsQ38ck6tF/cWqJjztqX/86WsODPJgM9F4nsID6b8GekzHHg2bjDVT4iydCEtbtuuKBX9QASk7rzv5/AGx+sYM+XSpIEp4NcraMsdHpu4VRmBrr8B3cdWXvsvGe4sWfPqP34Bm59smdGbqvg1lCqraL9I8038GPKj2e6b6BEHuEcPUDfIEo2Ecqu0P2OlD8RzSHh54Hs15l7WsZ+JpxzOQUY7qzHKsNkJC/yPoRPUohHaLvYzxNkT1JQRR3hcwz1vaIEA36NCYoOvK/kbcztFfznH8o4T+2ZwplcPNf587AYwB/Unj+4WSZdLVlAsoBkAckCR28BCUA/etudkO/sC0DPzctBfV0tJk+ZTOIAiMbCVBbbFwxAo9MgnojA6rDhsUcfRkFeHt5+6y3s+XYnfN0eRKMJRGIMlDIFVEryYT4Ju80Kh92O7CwHid1RAN1sMNLs09ycLPjDISg0GrR1dqK6pg7ebh8WnXshXnr2fxDs8sJhsiAYCSEhB4w6DfLyczFl1lS8u+xDtPq6UN3QQMHvbKsdyWAcfk83lVs3Wa1wdfsQSzKUuWwm7HejAVkWEzTyJNytrVAZjXB5u+HzBOFwWEBYLA67EyedcipmnjQH4yZOw3tLluJQZTVWr1sLvdlAsygJO4nURXfk5sNosaGuqZW2VZ+TB7PNDmteDi7+0WW47Px5MFn0qKtzoa66Dq66Wqxb8RmYQAA6uRzd7i64/STDt4WC54lIGLFIAA67hWZ5h8IBBAJEFh80Y5sJkQ8yQEKmAJMEZs2ahebGejz9xKN467UX4W6pgzIZBhMNUbsrlUqaSe90OpGVzTKdSN35WCJOa48TdlU4FEAyEqD9CifkcHuDMNpycPOtd2DDhk2oqqpCdeUhGA1alOTlYcqYETDo1MjJccJkNuCrrVugMRrQ7OqALxJBdmEJCkrLcP8DD0Gh0GNEWRnNVG9qaoJBb6JM8YMHD8JgMEGjIQwyJW0nQzNPY1AiSbNKVXIgFPTTzwAEIPcGglCRDFOFCu5uPxQKkvFJ3quGp8sLcsw1mvTIzctCKOBDR6cLFyy6ED5/FOs+Xw+zwYaDB6sxonQU6uobRAx0BgkFK+EuSyolCfcTcjfru9ESiP49G1CpO5IFJAscHxYQB8cIg4OCjlxwVwB+ubrFRw2ai7vKBfboN1HQNk36lK9PmwKtWUYHX6uRgKWE0ckC5XwdZcpgTQtK9wG0Ddjy4gA9JyEvyDxztSNJgI6yWzgGDAegs7LKInAiFc/knt4XgJJpH+46+o0N7KXXOGYD54SZxgIlPBDFARQi8DEFuIn7xRsjsz29JEjQS3g2HJfoQOSuqUylRiRTmVELXWBhcSAOJ9ctAPyixAyaFCEATXzf+X5zzxSDnRz7nAXJOICSAuhhFqzgA720Xjp7bzZeKmqj8HOqTADLShUldPCADA2McozGXiTcBWAmEafSwPfceDFOmTb2qCVZBzxVh/hCAqI/TkoWvLKUC0IPF4uKD06T7xyox4GRbLCeAyUpc4wLXHNjyW4ffQA/aWOaPq6CugC3lllWJwHc2HIEg5f2FiUhEcCKBPI5iV62fjoLyNMXAYX5AD4FD3m2nggsEcZSFMCnXc1IHhAALC7BQ5ijnCpEX6UVhniuHP3tRFLaFPyIUP8DHozuFdgV74eiJ2fMhTT4lZff59YznwjTX+3ffvskVhzgk4IoICpiXpJrekn0SK9HLt6DuL2VPjhz7+XAprTfixwK8Ql8gggPqPI1eEnAhi4tbl5m7Ic911CmffvyC+J1lwGk8+C5uLYyBbBESWbcOSOlokBKKojXM+2ROGMgNSSisc5oBSfZzAHLQh1iLsGrRykG8fzj7CNSwUgH2bgzkJDEwJ9RUucCIbGNByiFch/krMID6CzbnT1nESA1dUbo2zeJk/lYv8TuUSJ/yPkluteQ+U7ORnRuis4B4rIVaXNTNN+E4T7SeUA8//izCTteLKAoLiWRUsLorxTGUe0jySROnToaz/7xOuQ5e5ZN+XZfJc666lb4AyEh0YAyzykDnZxZhk++ne1PL76BjDtlLPftG1i/l0p6ENap2K+J18tgfQMP7B5JXYXzOxR8TsRSSZA0OVMM1ovP2r345LRfpf6TeWVqzWfuKSRZkk/U5JJoaVIB6xfZvYVLABbUX+SphFvR5wU2yZQH0bk+COuBz1DqeYblnyVkNfD+V1A04fyukCxCEl5TJYeOan5Lb5IsIFlAsoBkgWG3gASgD7uJj68HOAryICOwY1wOxGTwdnmgV+pRWJSPxoZ6CqDH4zFEYiEEwiEEAj4qLe71uTF16kQ8+c9/osvdiTcXv4Ha6mpay5pIbYeiUQpmkiOERqGE0WhAXk42shwO2Gw2yBUyMAwDu92EktICKu1N5MmJfHp1bQMCoTCmT5mBrzdtQUNlNSw6A3wBD2RqOTRaDebMnYtIMo5lK1eguqkBHr8XpcVFcFgs+HLNGioBVFE+hoLOzW1tCIRCVCaIgLI2i4XWJSfMcPIBJIwkuoMBwmmmWYFyWs9IgTmnnobx4yfirLPOQSLOYMXK1Vi5/kvsPVRJD68E1CZnJr3ZAoVSi6KRY3Cg8jAi/iCUNifmX/pDFJSNwKIzT0WhzYqRDj3CniC8zW04tHMH2lta0N3RSSWrSI1yfyiEQ9VV2HNgL1o7XPAGfIiTD0dyGRhSu51InYdJcICBQqFCnBzgAMw/7TREgl7ccM0VWLvyU3Q21yIR9sFhMUGpInKFWgpYE9k0O5GmI6oAKjUisQg63W40EeA/4EPI7wETZwC5BgkoEUwk8YPzLsQl11yDh/76V2zasB4WgxGlBfkYVZwHlUKOkaPKkEjEsXvPLvqsLo8XcrUaGp0eJ50yBw888g+0uH0orxhPpVz37z/EJcWSD8MkIUANhUJGZdSUchmyrEZEgkEqG0c+GKoUCshBbO2DXmfgeWsIxWLwRWLwBsIIRxNQqHRUnlSpUtNSAYTJr1fLKRP9zrt/j4+WrcDWzV8j256Pg5WVGFlUgfrGBiTkSZhsZiRVDBJExp3MWEaScD++dqmhaY0Eog+NHaW7SBaQLCBZQLBAJoCe4AGMDPCXB0/5oDYX2x6wJYVIGQ8CsTz2VFAq4048KNBrIFbBgskCAz3FamPrEfYMy6Xw0oEw/7hQfg+AjmWbCcxrwobhg/I8A51nzxLgWhykFgU+2R97awcbyBbswgUHe9hYAIII6MdJkHJACc9A5xm8fTLcerSHb1NffecBPK41nISsUO+xLwY6O8AcuM8xEHlmnJi1yQMJAmgmCmSmAdkipi0vZ0uCwQSgoY8iwAGvSCBmE/IStQKCnhqDtOQNEUAh1D/nAUpejpaXPOUCuJkDJAR0iUJVBHMmj8QNPzwTc2dOPOa63gNeb0NwYXNbJ25/4H+w5qt96fKpPCA5BM/gNgAOB+fYeiJ2rFiqnJVfFQXthbnSU5o9xTjnAB0e1MlUkxDJ9aeY6Rw4Npj+cWPOKlGw7FXaBqGGenqwn2UqixjLmWCEAJam7Qbs7psBCAvAHc8AFsoPHO/B+z4ATKrcwa9X8T6Q2jNZwFiMNWf6kl4UR3jAg1euoMzklCT2gIdbBKDzah9pigJpSR2ZiToiJQThgRxYLCY88vsmfw3v03qd8+wcYecFp1CSptZCpiOn7sDbtrc2pikUZLSJawfbjF5szZ0LKEOWK+shqIMIDHRWiSSdtZ/hJwWKfcpOPJSeenIfzxeyJsRJZnxJBh50y1zbojnIKWDQBA4ueYeXfAaJRgl95+aeAGSnpNUFVRoKqqWSceiZREj2S5WqYFVqMu7NLvJU8gDxf9QuXCIZJ93OJ3ixqj29gLGipAnhXJTKTutjunOKQOJzHrcXpSU49CH3zm1QXD1okRrBcDHQubPFp0//FrMmjkzrE4nNPfPqe7jnoafZhANagkXDgedEvp1d/9Suw/kSfAMH3CYZdjyHwzfwgHhm8h/vG+icHCSwm8ZAJ0kZrKqBUFKjV9ulVm2vcHna/OkFcOfvKZTV4VQWBNUQcfmcdD9C1xmJBopY7IKz4FRN2MSdVBmUHkoMQvvS/S97dOcY6nwZIX79cUA6W0qF24uPR9WX4Zzr0r0lC0gWkCxwAlpAAtBPwEE7liZn5TuhlKuRjMkhZ9Rwd3TCqDKhoCgPTY31GDuuAjJ5EtF4DIFIhH5gj8fCAKI464yFeOKfj2HNqlX44N334O3yIkLrvQQgowB5AgqGMMZ19LBnt1iRlZVFmdBMkoFGq4XZaYRKK4PdYIOaALcJGQ4erqbA6PyFp6O+pg6rP14GDQMYjCpojRq0dnbgv274KbZs34Glyz+jB414PEoDSxaTFuvXroHNZMKUyZPhdrvh7uxEIBRAOByhEvLkPOLxemjNccJ6bnC5EIjFEY3F4fNFoVApqcy4RqXF+eedh4njx+LM0xfiqy3bsPzLL7Fh2za0NLto/e4EgXcVSphtWbBn5yIQZWjtyECcwcwLLkVWXgHGOO2YVzEK88rL8Oa/nsK+LZvhbm6C1+sFIwOtTZ6MEll8A+afdRZKxlXg7WUfY+vu3ahpbgCUCjBgKMOesLUJmzxK5NAjIRg0akyZOAFF+dk4a/5crP9iJVxNtZAnotTuSoWSSriTpAerSQ+rxUJtoFApqG1Irfbmlha0tLRSJgMTjkMhVyPByGFyZCF/1Ej89v77cO+9f8IXq9fAabFRCXeVPImsLAcKCwtx+PBhmgxBPuDV1tVizOgx9OeLLr4YP/vlLxGQaZBXUIJYPInODg8aGpqRTMphNpugUStohrPFaoBWJYc2GYZKroDNbKa1CtVKFWLROJWoJ8dJFZc4EIhG0ebrhj8Shz/CIBBPIhIn9eGStJZ7PBqCCgwmjBuDvMIi6E12rPx0NfzdQcgSSuTk5qGmuh5QyqGz6ACNDHFZAnK5jNZTb2+oPZZlJb33OLWABKIfpwMjNUuygGSBE9QCmSAGJ/vdK4BB+UUi4HEQXU4D0Ameyv8ig7mSBlqLWd+cPDEJzgvM31RN4bSawEKzMtgkvMRzP81ONbO39nG1DglAJQTI2WAkL9MptINnyQpAef9t6fW5FDEQt4NruAAEieqLytlatCwrP84CLmLb7QAAIABJREFUFRSUFjNbewFzhEBlBqAvfm5v7eijDX0Ho8UymCzTOE3Kmp5BuRrHovFLl8cVAdgicCKN1UYlank2UoaEfa+JFWImoQhs5QO3Qj/ZerMDA1kzWGdxwqwljPgopo0rw/kLZ9P6pqT2ps1i6lHTexCralgvJfPpsy+/xpW/fpSTymeTNdh6nsMBOnAJJPzeQ5Nh2LIRApDF/07Yn3hVAXEQnpNVFsAEfly5UgyC5LWYzSkCrI5KajVD5pUHGQWQLbW+UhLK3JwXsdD5NZxim9PFJ2LiiuohZ6okiGWUB8IsHNbZM8Cbi8EZjhlI5XcFgDcTQO8vAap3XyL4GiEpi695f5S1mek+wqufsMC0kNghbnea0kXv+39aIhUPtmSCSz1Aaz7JiUtGE+/PvEJJD0CVl5ZPl/5npzrPOhfbtrffiVQQhGeKExW4uZkG6HLJRnQ68CVXROBVL3u+0KZ+E3WOdG7gzg48qEXs0Wete1GCV5KMZ88yC2LJZnZmp6TbhbIzVGlCVGaFSxxgEz248hMC+1WsrpHp97hzFs9e5eW7xcAdvwcLpSZ4Vjo7bn2eR9hMC/4gkZHHl3k+EK3hHucBfl8SfU/bgvmzGwHRebuIQc8B7g8DuSzJ4IPHbse8GRVpV7s6unDz3Q9i5bqvWKl7Ar6qiHy7HjKVlv0/9ekDSaocSEP6uibTN5DxFsn+i56f7hvIOuEl93tJHMtM6BDUgcRJgHxJJJHvEyepDKhb6UkmqWQh0f7TYw/pI0GUf16P5FRxEly6L6fjwytriNeYeNx4PyKUSiL34JQQRGeVlH8V+15yxmDPyuzf+X6J95iMhM60hLzUmhfOhyeK/x3Q+EsXSRaQLCBZ4PttAQlA/36Pb4/eOfKzOQBdBoUIQM/Ny0ZrSxOKSwqh0iiQYBh0dnXD5rCguCgf06ZMwNxTZ6OkqABrVq3Gzm++QXtrOwL+IBgZybhLIBGLURl3o05P2eg6tQYFBQUwWyyQKxXIcjqhs2kQjPmRl5WLgCcIhVyDNncXGLkKJ82eDb1GC3dzC5qqalFbdQBd3k7IVBos+MFZ2HewElu2fY0uTyfkYKBWAH6PG3JZHBqFAkw8gWxnNrrdbsq2JjXY9TotZWSTuuEFhfmIx+KobWtFc6cblZWH4Xb7kGQIE0UOh92BivJyLDrvPMycPg3BQBBbdu/Chq3b8PnnaxEKxxCOMUjIlMjJK0KXPwBnfjFiCSAOOYrGTUZhUREunDcXKk8H3nn6aQSbG5D0eWggjNSIJ3mkSo0aBpUGiSQDXziMnOIizF64ADqHDe98vAS7Dx1AMBqDzmREq6sNRcXFaGxsRCIWgdloQGFuDhbMOwVTJ1Sgvuogqg7sQTzopYxulUYHg15H2edmk56OAWFoExWAUDQCr88PV0cnvH4/Aj4vwkFS91EGuVyD7MIiZJeU4Nbf/gYPPfoIvli1Grl2B+wmEyJhH0aMKEFDQwNCoRDKy8vp9+LiYpokUVNTg/nz5+PXd/8e3XEZTPYsRKNJVFc3IhQmfVdRVQI1KXmZiFJlAJNWDqtGBpNOj2xnFv07OcDKSXCZz7hNgtZwJ3L8zZ0daO/2oSsQQSghQ5iRw+dn67vHYxEUF+TBZCDJA04suuQyPP7oE/B3BRAMRlFaNBLV1bU9AHR6Tk7IJAn37/E+KIHo3+PBlbomWUCywHdvASH4xNdFJQE+8sUGitlvYuD8GAKOAwAHMqAwrh4xFwgkwXkhOCUKTAr1PVPvFliKYhB7QNYVtYBrL8++EqRyxQArR4UUasSTQFwGwy+FU4iC1z3aksHEEZ4tbg+PpXEBWD6AzvUxxaRhGZyZ/FUxm69n4JijdKa1KxXYTGOgsRACC6QOuF60GCAV1WOlpQJEdSU5vDAlFy+ScBc/j5+fGYFUoc4rD0z2Cs5zc1ssfyxm9go/p1i8KeavaF30GTPnkzv4ut4iOd1EHOUjCnDZefNx2slTMaasCFazKV1WfkDzdPgvcnV24ZY/PYnVX+2FXKkVygX0DUYNRZtSoJw44M2CUDwzmZvfmcCOaE6k1ioH5ohYnGwpBJ4lNoDxHEi3RJLjpN3smu8FmOeuE/rG6jungvciiXrx+k3bz8TAvLh266DBkYF0bDivSd/DKfBH+8+7H3a/FPat/sCujL2avjFtfvC+jMhL84BjZr3bgfRVvI+JQS7RPi24yHQguv/9t7dn97L/9kiqyvAbfNKPGBzkk6v6s60wXzPbwXemN7/I/Y7/E90uMxJT+DUgboNQi7uXtgu+pZ912etY0wFnG59Wm5xXDOlvnfPzkF2LbDkJcc1wDlQT+aa05C7OL1EATdhnxM8T35+fM6KyFGnnhd58E+cDRUlBaf5R2Pd4E/D+h+sDr2ghmpepH3s7z4l/lzFGgjoGb+2M8wnffMqyPpZ1NpC1yK7xDx6/DfOmpwPoK9ZuwaU33pWSSyflZnj5dsJEF0prHMN5doBNTIGybPLowHwDm6iT8g0iFR26LfRx1u3hG4jcfy9+aKBt5/dRYc0e4Wx5xISEvs+U6Xt2ygewa62/8ioZZwaxUkvavia+jrOn4Hu5RBYRiC7a1lKfO4T9lTv/EiIWn+wiAeeDmVXStZIFJAtIFjguLCAB6MfFMHx3jbAXZEMl1yAZhQCgmzWkLnkOGhrqUFSSTzP35SoFOrvcOPvss3HavFMRDnkxc8Y0fLVlIwXPI6EwWppaKTNap9MiEg4jQWu5MTBq9XBYbRQIJVLlhLUcIRLvKiU0FjXi8ijMBguYKIN4QgaZWos2txs5+flod7kwpXwsRhWVUJny6urD2PjVNpw6bz5qGptQW1eP3Xu+hVqZhFmvRSzkw+nz52L/7l1obW7BJRddgo4OF+QKOaw2C63DTljZiWQcHo8HDfUN6Az4EIgncPDgYRw+XAMmKYdWo0NOTi4Fn396/XUYO2YMQoEA2v1+CqCv37gZ+w9WIalQo9sfRlZ+MRzZ+aiqbwQDJSwWG+bNOQ1nn74Q36z7ArvWr4Xc44aJcMkDfiphRNjvUKooE5/gtrFYDHqDAd0+H6xOJ8w5Tiw87xy89J9/43BzI312nIkjt6CIAtfkYKxRyGE26HHdNVeiODcLsngYlft2oan2MJRyOWXD6/V6WmveZjbBaNTROupGkwn+QADhWIzK27e2taGtw4UkrV2vgtViR9mYcTA5Hbjy2mvx4ssvY93q1bAZjVAmk7CYDYgnYujq6kJRURGtB3/o0EHceuttyM/PR0NDPT3vH6iuxidfbqJ2iieSqKpupHXLk0wSVouZ1lFHIgy9TgMVYijPd8LpcMBsMlL7yBUKKJUqJMmHAC5QGQ6F4A8G4Q340djsQnOnB92hOMIJGfyhGBL0cypDAfixFaPh9/rw0suvYPFLb2DxK2/A3eFBcUEpGhqbewHQZZAxMnQ01n13i1B60nduAQlE/85NLj1QsoBkge+tBbigEg/8ioCgdIoSz8IYAkP0xkChgTrhHz56xtU15VikPQJUKZZIGqtdxCJNBSsH2W4KQPf+SgUkueCriLWSJnPLB7ZTvTky46nX52a2hAcAM5Ib+HYI98hg82R0p0/bpAEU4jf1SG8QgYQDDESntZEbP9HvhKfxWQc9gG0aEe3bjpkAZRqjKBWUTfVKdC9RokiqXnE6CDawWSQCTLia13OmjMLVF5yGOdPGIi/bDgVfF7uXGxL52bZ2Nw5V1eFwbQN27DkEj8+PNRu2wR8Iit4hQ8WoUkwaO4om5E6dWI4xI4pQXJiHHCf5vEQSTo7+Rdrx7OtL8MfHX4ecsPY4EJ2VJxYl1Rz9I/p5p5jdKmKaC3NFvFdw16YyVXqwtgXWKL8m064dwg6Ik4T6e0YG4J6qfS0C6zIYzSnGMMf2pUvhGMGRIez60d2KH2cuiUA8rBn2S8elxXtvirPOtqEXUI9vHDXdsSZPZLS5h9/i9ijRt97KdqS6l7F3DmT/7cuH8kxU8R4p9gcCCCwyyCD8Qron6s1DihUg0gwgsDvTGN39tCfdPpnAW19+KdWvQQOHYt/BJbakq0Fk+A9hHvXTZ6GZvSUG8WtdnHzBzwWx30kxYNN9dh++qd9zQMaY8F0SzNaHH+9zTmasN6G/fZxRjm6T6PNdRr0Gq57/HUYX5wrXBENh3Pv3F/Dc6++z6RhEvp34L8pA10FGSs5wKjZD3Jz+bzekvoG3Oz8H+HEdJt8wiLNlXyfBvs7Tmbt3TyMOZH1x9kg7ovbTEn7/TNsbxb63hyNKnTk5nyvsL4If/k5nk/QwyQKSBSQLSBYYAgtIAPoQGPFEuoW9IAcquRpMFFByDHSL1oTsHCeamuvxw0suBmQJqNRKxJgETj/9dGzeuB6fLl+KH5x5Bg24bN+6FQqFgkptEyCY1K2ORSJgEgkkojFoVWoKyFstVhgIY7qwEMFQCNFEHFqjGnKtDFajBfEog26PHwq9HkoiP67VYNmyj1GSk4eygkJk2WwoGzUS7Z1d8AZDcGRn47333kMg6IW/uxNFeQ7kOizIzbKhtbEZrtY23HbrbZQJT1jxWq0G0UiYyo272l1wd3Wiy92NDp8X3cEQGhtbsHvPfir1YyFy8w4H9BodfvTDSzFz2lTs2r0LUClxuK4B1XWN+HDZZwgzCniDMZgc2Zhx0hzs2n0AHl8AdosdN1xyKZxaNf7z6svQJWJQx8JQREJQJOKkrDmVYk8wScgUCgqiR8OE/c3AaDDSeugaoxGjpkxCxUkz8OTiV7CvvpbWa9fqjfD7/VAq5YiHQzDptLj1FzdhREEO4iEf2pvrseOrjTSRQaUxQK83CFKXaqUcJqMBRSXF6OjsRH1TE+JMkrZDpdPA7/Ei6A3BYrZj7MRJUJvMmLtgPpYtW4atGzfCpjNALZdBa1Cj091Bgwg+n48F//V6Cp5feumlcDgcaG1tRVZBAe74w700ycAXDMPd5YNSqaEAepbDRhniskQMBq0KGlkc4wtzkZPthEqjovZRa0iWr4KC9aQOPMlMJ7XfSaKG3+dHW3sXalva4eoOIpKUwxuOQ601UFZ9Xm4utFo1zj33XPzkhuuw+pPVYKJJ/PEP96Morxg1db1IuCtkkCcVcNXXnEjLWGrrUVhAAtGPwmjSWyQLSBaQLNCXBXplcwpR1b7tdiTctO+oWTrQ0e/IZEjg9riWe0g6ZaSPO/bX4H4aOwDgIQWCiR7d5+PEf+jXSL3HF/sE5zJsMYAhHPCi6Injc2890iTo7QligJQNVorjy2xMMhNMoL8dQHMz7y0uG8C+vWfygOi+6UjdAJ7X+yVGnQY3XDQXPzr7ZIwqzukXNA+GI9i9/zDe+mgl/rNkJU2STb16A0rY32USvngbGg06XLHoTFxx4ZkUYCcKXkfzWrPxa1x8070CAEFBdCp/y7N3j+aug31PXxKvPcc1fd6IJv8QjelgW37k6zPX6xH2gtTs5SfxkR9xQlwhHuOMBg9kyYvfciQT9pfYMChb9TUve2nwYPvQx5bZ89e9g9jiaUJ/7jMbbFAdTr+4n0f3vU/34Z/Edx6Mrfob66Me53T/kUrO6813ZAKYR7Jn//fuc/8SnJZoT+v3Uf3YeTD2HUB3+rzkqO1/pIem/r5o/jT8/TdXwGYmqofsq7K2EZff/EdUVtdRtQkKmKu0VL6dKKmA1mQnEc+hNMTA2zzwK4833zBMc+pI+7Uw94djvPo+W/Q9TuJk4uFo08BniHSlZAHJApIFJAscmwUkAP3Y7HfCvdtWmAOlTE1KmlMAvaujEyaNEfkFuYiEAnjyqcfg8bopgEk+ABCJ7n8+8ThcrjaYDHoUFxagtaUFWo0W3d3dYOJxqJVKBL1eyJKATqWmdbttBDw3GJCblwdnthOJZBLBUBAyRRIyOYMsqwNtre1IyuTQWy3whMOw52Rh/fp1yLXZoVcoqRxWbkEhyseORxyA3mTGh0s+QEN9Dbram3HOmfPR5WqCzWiATqVCXXUdbrrpJuTm5iIQ8NMoUXt7G5Xwa21tob/r7vbA1e1BTCajcubLP1sFrc6ACeMnwm63o66qGr+85ecwm3S0lnpbZwfC8SSqG5qx7dt92PrtXsSgQUKuRvGI0SgsKIXX60e+Mwc/njsXi594HPFQAImQH0alHEw4BDVRrEwmKUBMAkgKpQpQkNrbSciZJDTk/0kZIkhCZjai/OSZSNqtePatN+DyeRGDDEwiSZMaKICu1+Hmn16HsaNK4XO3QS1jsPyj9xGPx6A3OjB6zBjY7Sb4Pd3o6minbG7CGm9pa0OrqwM5eXmwOR3QGY2oqa5BTWU1jHozZsyaDYPNivLx4/HZ8uXYtmkTTAoVBezlGjmSsiQCgQCi0ShNiqioqKBA+5QpU2idezJfysaOxc7DNXjy6deQnWtHJMYgFIlBpVDCpNdDo0xCwcSR47DCpldjVK4dFrMRKrUaeqMBSpWKjlskFqWqBaTePfl/Ih5HxB+E2xNAVX0z6tvciCSVaHX7oDGYYM/KRoTUtY9G8cH776GzvQX1h+shi8tx2y9/jfy8QjQ1tUoS7ifcjjW0DZZA9KG1p3Q3yQKSBSQLSBaQLPB/Y4F+0ZghaNJw3z/VRKNei7uuPw+XnzULDoux37b7AyEsX/cVHn3239hfWSOSs+ffxtfbJYHalKQ8z0bODN+yxCoxszGJghwn/njbtbjwB/NgNqWAhoEY9cDhOsy84MYUg4/I4Cr/jxh8vTb4uxvXgdhLukaygGSB75sFhnOPGY7Mhu+b/fvuz8N3XI7rF82DnMSXiLYjk8Sr732G2+97jK1tTepnKzVUvp1ln2vYuuzDrqDy/2cMpJ5KFpAsIFlAsoBkgRPVAhKAfqKO3FG221KQA7VCAybMQJ5QwOvuhllrQG6WE11dLsyePRPxRAQxJkoBcsIyjsWisFosCAWDUKvVMOj1lBEcjgQRDoeRjMahTMqgSAJ6nY7WHDfoDRTMLC4pRjZho2c5sP/AARTkOsFEo1Tm3e8NwO7MgkKnQ1QB5BTkot3VgqbqahQ4s2nd65qmJljtWZg28ySUjxuLZUuXYs3nK6BIxnDx+WfDrFfim21bcNL0Wdi9czeuvPIK2Ox2mjidiEfhdneiu7sLHgImd3UhFAqjoc2FsjHlUKo1eP+DJaivb4BOp8fkyZMp6/3cc84CEw1TAL25rRUKlRbt3gC27z2ITz/fgChU8IcScDoLMH3aDMiSMlx89nnYs3QJWvfuocA1qfOtYBJQIA6dUgGjRgeVTEEZHVqtFoxCDiYRRzwUAROLUXBdaTBAm+MEYzGjfO4cPPn6q9hbWwtfKAKD2YJg0A8VKRHFJPDrO36JLJMeJp0Cna1NWLf6M/h9XhSWjKaJAHq9GiqZDBq1EvX1tZg+fTr27t9Pa72bbTYq0e8JBbF/zz5EQwzsZjN++KOr4A0GMHnGNGzasBF7tm/HpedfAIfFjC82bcC0adOwdu1aVFdX49prr6WM8xdffBEzZszAddddR2Xdk0ol9M5s3PfXB9HY0oZgJIaWVhedFxq5DDolYNFqkJ/jQEGWFXk2E7RqFTQ6LdRaDQXQCfOcVAQlXwmGyPwnqKpAxB+ALxBBXXMbDte3IsIo0B2MIcwAzrxCCqL/4U/34uC+PVj12TL8+Q9/xhP/eApL3l+K/JxCNDQ1gyHS/3YL4ooEZCoZlcgnDHRJwv0oN5QT8G0SiH4CDprUZMkCkgUkC0gWkCzwPbTALZefjtuuOhNZNlO/vSPn4Y3b9+IvT76BrTv3kg85tOQWW4OXI8eJ61vztU0z6+CSp/A0dJ5+LkgRp+p8kvuePmcaHv79zzGmrHjAlq+ua8KlN92Dqsb29BqyFIQ4EVh8A+6qdKFkAckCkgUkC5wgFiCJakufvAMTRxcJLXa5PbjlD49jxdpN1JeSWucyFQHQ9ZSFTpO/aD1tiTl8ggyz1EzJApIFJAtIFpAsMGwWkAD0YTPt8Xljc0EONAodEpE4FHE5vG4PzBoDsp02dLa3YurUSejudiEUDoBJMlCrVDCbbRTgbWhopOzyUSPLEAwG4A94aQanLJ6APCGDVklqaVtgMplgsVgQjbAM4oLiIphsFni8XoS9PpTk5iHsC8Db7UXZyJFodLWB1GZfcMYCfPzRhzCqlTCrNYglk2jq7KR1vQkDfeTocsw6aRYefvgBBP0eXLroPPi7XZAn45AngHmnnoaamhqcunAhvB3tdAB8fg8F0ImMe01NNXw+P1o63Rg3cQqc2TnY9s0ORCIR1NXVU8b8qSefhGynHXqNGrt37aJ1x0ldQV80iRZvEGs2bEVbdwChaBIF+cUoyi3EhPIKTC0fi01v/RuhpgYEA37IZUkoZQy0FDRWwqrTwmmywGG2oKiwEDqrFZ1dnWhqaIDH3Qm5SgmdzYKc0aMRs1igKyjA7sYG/HvJRwgmGGgMRtTWVkORTFL58xtvuBaF2XZaR7y5rgo7t21BY0MT5s2fjz2792HatMmQJePodnfCYjGhsKgIhyorEWOSKCgsQlIuw9e7diLPmYfPV25CWUk+Lli0CHKtBmdfcC4+WboMWrkc08aNR+WBA2jr7kZJSQneffddOrZz587Fpk2bcOjQIZpkQf4/duxYtHZ2Qmk0wxeKYvnKVdh3qBLhaBzxaAyFOVnQyhk4TSY4zDrYTAYYtWxSgclspgA6ZZsnEqxUlkyGWDxGgXR5UgZft4ey2du7fKhvaUeHN0gl3G/99V2IJWWIJWQoHzceb735BiIhD8474zy8+tJibN22HWUFo1Df2NQDQI8l4rQGuruZ1JiXXv9fLCCB6P9fRlrqp2QByQKSBSQLSBY4/iyQ77TisTuvwvwZY6FUEGC571c4EsVrH67G7x78H65EU4Kqa1HwnNRsJcF9Ak4T9hwJ9hMZWhr0Z8/S7N85RjoF1HmJZl5ilWWgU+lh7r5JwsZLJjBj4mg8/Zc7UDFyYCB6c1sHfva7B/Hltj2QEQlcwuRT6U4gGdzjb65ILZIsIFlAsoBkgWOzwA0XzcN9N18Eg04j3GjF+m9w2S33IhmPUh/I1j/XsfXPVVqAAOonhHz7sdlGerdkAckCkgUkC0gWkCxwZAtIAPqRbfS9usJUyAHo4TiUFEDvRpbJBrvNjNr6QygvK0M44odCSYIpDJUct1mzEApFUF1di4KCAowdW4HW1mYKomt0KiQIizocRzKegEathtFkovXEbTYbZEolOrrdGDFqJHykjncSyLPaYdUbUV1ZhVZXG1raXZgxZxZu/uXN2LB+LZU/L7Jno7m1FQa7FZ5AEFV1jVAb9Bg/cSIOHTyArVs24o/33Imq/bth0muQn5sPvVZPa7OTFwHDE4k4EkwCbW2ttI52a0szurq70NDajpknn4LRYyrw2ao1aGioR0tLCyoqyjFp/HiEQz6Y9XrUVB+G3+uFNxCCOxhBU1cQuyrr0er2IhiOwW52wG4w4vqrrkEyEMCuFSsQ6XAhFPRDlmSgAAOtQg6jXA6HTosiexacegNGjxwFucmAKJNAIOinQLon6AejVaNk0iTAakO9z4/c8grc//DfsePwYQqg+3weKCmYzOCn112N8WPKIIuHsHfndnS01MPd0YlEEhTIdtisIPXPvZ4udLndKB1RSusj+oIh5OUXUEn9xuZmmsTQ1dGF7KxsGM1mjJ82FZdeeTnWrF4FbRKIB0OoPVyFERXjsW37dtTW1mDmzFlUnaC2thalpaUUQF+/fj2dGyarFXKtARZHFk5beAYeefyfaO9ww2jQo725EQVOGwwKoDg7Cyp5EvYsK60/r1Qp6ViRqB6TIAFBBnKFAnKZAvF4nILqJBAYjsVRXVuPLl8IjS43ElDij//9AN58532MLp+AQDiCXbu+xaQJY3DKzDl4+p/PYNuWHcjLLUBTc6sEoH+vdrNj64wEoh+b/aR3SxaQLCBZQLKAZAHJAoO3QHlpHp66+2pMrSgR1W3v/T5Esv2pxR/hwWfeoBKzLHCeZNXZwYHmcgKak0C/gjLoUgA6B6yTWxMgvZcariyEToDzlIw7ZbYzDCiIziRw0xVn4b7brhlQXXTCQP9f9s4DXI6yYNv3zM72vmdP7ye9d0ILPUgRQURQEQEFRUXlUxHFgorKpyLYQJoFUJEiAtKC9B4gJCE9OSen990928vszM5/zZyA+P0ihKKSvOuV68Qw7b3fPVvmeZ/nOfHsr9LVP2oJELLDi2RF4Zo1VsLJt/vPFrGHICAICAKCwFslcNP/fpqV+8195TC5QpGLfnoj1/zhDoyKWZgoWfHtk+L5q6tHXl589lavQOwvCAgCgoAgIAgIAu9mAkJAfzfP3pu4dl9THQ6bC2OXAz0TNyPcfVakdn9/J1PbWtH0Im63nbJWxG53Yre7Kak6ExMpq/u6qamRrq4dqFoZp9NGKV9Ay5WgYlh/zO5yl9tNvljA5rRjdzrx+H1U19aQmUhiFMu4bHZS8QRVkQjZUp6apnoOf8+hUFGpCwZpCEfIZbMU1BIjsTi5osZ4Kk1DcwuRqjCPPfwgn/nUJxjo60JXi0xp6yAYDFuR8ubD4/WgqkXLXa6qJeLxuNXjXigWGBgZZ8GSZeyzfD9u/fPtPPzIIzQ0NNDW2kxNVYTWlkYSsTFGhgbJpdOoFVi/tZOkJrG9f5Qd3QMY2PC5vExtaOKCcz/Pw/fcS7q3l0IiTqmUt2482aQKHtOBrunUuT20RaqocbtprKnFVVODZoOSplLQCpQVCd3jJNzahq+xiTR2UmWdK357Aw88u5qC2TXvUCwBvVJWOefsM2mIhgi4FV545gkMtYDb4SBaU4PP66UqHCQ2PsKWDRuxKZIlbudLJYZHRmloaiZaU2v1PmmlMvl0lvGxOIrbxbwli9j/0BX09fViNyqM9Q+g5oqMpwus37AJRVGsjnkzvt0UzquqqqzEgTvvvJP99tsPbDIkkFQqAAAgAElEQVT5kmYtOmifNsNKETjajIEPh/nwBz/AtKZ66oM+bFoJm00iWFOF2+OxRHJZlqmJVluLIMqqat3MkyXZioY3F19kCgWr5zwWn8Dh8TM0FuOo406wIt3jqRxLlx/Abbf/hapoFeeeew6XXnIpkm7j2Sefp7G+mZ6+fhHh/iZeM/bkXYSIvifPrhibICAICAKCgCDw30XAFM+v+daZzJnS+LoXVtZ0rv7DXVz4w6teJZxPusklSbG6Wa1+Vtk++XdTSJdMF7rpPJ90n+9S2ndlvL/WKf/RiW5+/n7Z4W6K6D6nnb/99jvMnPL36NvXOtLWzh6WHnPGLiefa5cL3YNke7kHXUThvu7Eiw0EAUFAEBAE3jYC7z98CT867xTCAe8rx3xpWw9Hf/xCMsmklbby6v5zK75dLPp62/iLAwkCgoAgIAgIAnsCASGg7wmzuBtj8DbV47Q5XxHQU/EkYbeH2mgVI0N9zJszjUIxi2zT0TUNt8eLVq7gdvso5FVLIG1sbLB6tStUcDhtKKYDQjMsB7q5etPldBKNRq2u9NUvvkCuUMAd8DFv/nxSySR93d3MmT6L/RbvY2236uFVVDfWEqkKcshB+5EcGSXosOMy3eQVg77BUUYnUsgOF27TJT13LtdefSVf/J/PsXPHFnweJ42NTRRNV3gkYsXMZzJp/H4f6XSSdDptxdEPjwzT19fHjp29zJ67kJNOOYWdXd385ne/we5ysmL//RkZ7Gf2rOn0dndZMe4Bb4DxxAT3P/4UFbefZ9dupmdwDLvNjsfuZPm8hXz9vPP4w3XXkR4ZpZBKUioVqGhlqwPdI4OzVKTW4aLFF6DZHyTg9lDV3kJJhpwpnksVlJAPT301cjhCxRMg2NjG8xu28Mzal7jhrrvImoIyFeyy2TWvc/pHP4y9UmZaWyPr16zGUPOE/D7q6xqQzZ502RTaS/T29BAOBZk+czqjY2Ns3rYdp8tFbW29JYDnUlmGB0ZwOJzY3S5mLJjLkccdy7q1axgbGiA2MIgNme7BOF09fTQ2NFAoFCyR2xTOzVh382H+m7lYYd26ddQ0NJEtqNicTsI1tSxcvISj33Mk3/vWN6yodFNAdxg60eoo7qowisNhPdf0sobd7FB3ua1518plVFWdjJSUZTRZwpBkaxHARDrLnPkLOfzIY/jqNy/iZ1dczQ8vu5yxWIIvfvFL3H3PnYwOjJKKZ3jhuXVEIlEG+of/fwHdjHA3ZOKDfbvxWyQ23ZMICBF9T5pNMRZBQBAQBAQBQeC/l8Ctl57LIUtnvq7z3BzB2o3bOeb0L5PNZicHZEWx23YJ547JftZXxPNJ5/nLPeNWbPvkTn+H8Vra9S79fLJM3Xy8HOc+Geluiuh/+OHnOPqgxa8L9tGn1/DeM760q0t20oEuWw5081rNHnQhoL8uRLGBICAICAKCwNtG4Lpvf4LjD1n0yvuuuTjtij/cw0U/+TWGXrLe+izB3ExNsdznzsnFaa9Un7xtlyIOJAgIAoKAICAICALvUgJCQH+XTtybvexQU7MpdyNrFUv0zsYz+F1+aqPVDA/1snDhLEqlFJVKCcwobbOHumwQDEUoqWXMHr5wOMTERNy6T+Ny23HZHai5Eh6HC7sko8g2HIrCRDJJRZbIl0t4w0HmLpjPgfvvw6OrVpGeSBMOTbqXo7XVePxeMqkEKw85CEMt4rJJFEslikWVoaEhRsdijMYmqNjsrDjsCFb97W8sXTiX/u5tNNZXMWvOHDPcnIA/QC6TJRjwk0xMmH5txmMxevr6eH7Nc/QPDFnjaGnt4MOnnsqcOXO4466/sm7dWubOnk1zYyNTpnSQSsZJp9L4vD6Gx2Lccd/fUIIR7v7bo+QKZSta3IWNg5btw3cuuIAbrr2Wob4epLJGfiKJS5Io5bIEPHaUcpmQZKPW5mBqMErYpuAOSJTlCq5AGM3ro+z3Epzeiru5gSTQOmMOG7bu5P4HHuXXN99C2SZTUSS8XjfFbIYzP/whgjK4pQqFbIKh4V5cHid+j+n0j+LzuMmk0vT39eHxeGlvbydfKNDd3Yuq60zp6MBWKZNOpRgeGbNuyHn8IfY58EBWHn0U11//OwrZjNWhPjw4gqrbrNj6slaiXCoxe9YskhNx3n/CCTzz9JNMnz4Nt9vNLbfdxlAsSU19HblcnoMOPtSK9TfKZcaGBkklxqiPhC1xP5XLgMeNy+XCaVPoaG1D0iuo+QIet5tCIWe55H1+H0Oj44xMJJlIpXA63RQ1janTZjCWSLBo6XIOW3kUPQMDqJrB0888xbp1L1DRFNScxPMvrqejeTrdfT3oik6oKoQuVzAUmYoZUanrJIYH3uyvlNhvDyAgRPQ9YBLFEAQBQUAQEAQEgf9iAl849UjOP/0YXE77616l+X3rf6+4gUuv+r21rSWImzHt5k1+8+a+4kC2OeEfnOdv1HH+eqc3hXNzm7/3ov/sgtP46HEr/uWO5oLX3978Vz7/rcteJaB7kB0vO9CFgP565MV/FwQEAUFAEHj7CPwz93nv0Dhnfe1yVr/4EujaZKqL4tzVf+6aXJwmKkfevkkQRxIEBAFBQBAQBPYAAkJA3wMmcXeGEGlqRdI0FMlMS9fJTWQJOMM01jcwNNzPsmVzyWZHSSbGcCoOSqUyqm7gD4aYbKYGh12x4tUVGzgdNtxOFwG3H4/DCWWNSCCEDYma2lpUXaN3aICiVGHW3DkcvfIQytk0w8MjlHUst/hEIoVkGIwOD7Jg9kwa6qK0NTbQPTyEWjEY6usnnZwgkUwTTxd4z3EnsqWzk2jETyo+wBMP3Ucmn6N1yjSWLFxkCf+zps+wBOQHH/wb6zduZGR8FEOWKZRUyyFvOuqXLFnCmWeeaTmne3t7eeaZZ6yu7ZNPPsX6mclkiY/HidbUcdVvrwevn7tXPYQh23Ha3ShahSMOPICvf/GLXHfllby0cQPtzY3Eu/uwlzS8DoViMYvHrhBQFCKaRKvDS6PLg9eWsvrjXeF6Ug4PWjRKw74LSXpl7LVRypKCWoK77ryfX91wA5LLheR1M33ebHp37OCwZUvZf/os+rdsoLWllhfWr0bxOHA5Ferr661u8q7Obh5//EkmJnLMnz+LfK7E8PAQS5YspbWpAUnLMjY2Riqbp6hBfXMrjc3tHH7ESh56+GHWr19v9cdXV1eTSOYZG4uRzaYtd/3C+XNJJRPMnD7FEtTnzJrO4OAAG7duJVnWrJ71xto6Zk6dTrlQZPUzz+B2KlZMlvmciUariKUmGM1mqKmqRq7YWDJvNsVUBgVQ7DKpVMpyn4dCIV7csAlVtlsR9WvWrLH6682FAGWtwqc++1n6hka4/obfk8rk8YfcYJQJ+uvZsW2YLZ09NNd1MDjcj6aUCVeH0MybkTa7tcACXWd8qHd3fo3EtnsgASGi74GTKoYkCAgCgoAgIAj8lxC4+xf/w77zp76hq5nsEr+Azu7+yZv7rxLPzW7xSYecfTJ21oxrnyxFf52o9jd06n/caFc3+rUXfYL3H770Xx7A7JT91o+v4urf32E5463rdLxaQBcd6G9iBsQugoAgIAgIAm+SwO2XfZ6Dlsx4ZW/TnHH9Xx7ivIuvwCib7vOKtRBNVsz3K9fkTyst5eUalDd5YrGbICAICAKCgCAgCOxRBISAvkdN5+sPxhTQ0TTsppOhVCaTzOG1eWltaWF0eIB9ls1lPN5HoZAFHav7vKhquH1enG4PZbOr2iZTyOUsIdQmgw2I+MMEPF4krULYH7CiuM1O63Q+R7qQw+HzsvyA/Zja1sxA5w7y+QJef8DULq2I9bHREZob6jlw+TJcDoW4+f87OjAUia6tWxkeHCKeTJPKqzRPm0HrlCl4PQ66tqxjYOcWsvk8Q2NjBHx+Zk6bwfHvfS8b1r/EI488QiaXxRPwE4yEJmvadcMSx/WKwSmnnEIwECKZTHHzrbfR39fPj358KYNDQ5aIbtMN8kWVx1c/RyxfpLN/mBdf2kRZ1SwH+lGHHcJnPv5xfv/rX7OpaweSUSEkOzDSGRRNw+NQqKgFfEiEDZmQatDs9lLvrqA4FPBHkesbKVaFCM+fzqithL+pFtnpRcbB00+9wLU3/pGMVqbitpMp5Chmspx31lnYzY748WEWzp3Gs889gW7TrY7yKe3tVNfUsGN7J3bFaTnQTfe5avbe22wkU0lam5porAuyxRS80zlSuSId02aSzBb48vlf4cYbf88zzzyNz+cjncmSSheIxxN4PW7sikxLUz0Ou51wyIz2z1m98aFAgFBVFQPxGNu2b7fi72dOm0lbYzN33fEX0sk4DptMNBKxov8dbhcFdKJV1dbiC4dZAKDrjAwM4XE5re56WZZoamkhmctR0CUSyRQ2h53h4VFrYYch2Tjg4EN58unVlCuGda2+gPk8zdPbPQ66l8GBBOFoDf39fZQVdZeAbsbCmw4gM7egwuhAz+v/8ogt9ngCQkTf46dYDFAQEAQEAUFAEPi3Ezj+kMVc+qUP/UMH67+6iMefXcsxp33BEsTNbvOX42UlxYyYNcVzx6Qj3Yp13+U8f8dGZXDvFV9mn7kd//IMO3sHJkX/nsFdHejuSfe5FYkrHH3v2PSIAwsCgoAg8C4m0FAd4vwzjuWQZTOpj4ZQbLJlosjki6zd0ssVf3qQh5/fvGuEb7wG5JMfOIRvfPJ4PC7HK3SGxyf41Dd+wWPPPI+hlyffY82KEYd7ctGXVTdiLvYyF6aJhyAgCAgCgoAgIAgIApMEhIC+lz0TTAHdjKy2PkaWVHLJHEFniLpoNcV8mhNOPJIXXnySXC5NIa9R1gxKZQ2n10sgGKakla0uvEwmhVMxBXTJ6j73uzxUhSLUVkXRVdP9G6BYLFruc28wgGrolgO9ub6Wkd4eEomk9cF4ytTplgtaRqK5oY76aIS2librg7NOBUOq0LNjO6Mjw0ykc2TKFaKNrey/YgWZdILGaj+5xAjxZNzqx5YMCZfDxYxpU9m6dYvlwG5va6O1o52x+DjZbN5aBJDP5UlMpDjgwIMsgXlsPEbnzh58/iCnnfYxKzreMOO9iyUG+gfoHR3nyt/eQKiugcFYnBeeX0N1MMgRKw7mpPcdx19u/hM7xocoloo4VR1XSSNoU9CzWVxm6mKxQI3djb9sWHHurW4Fh9n1HY6itDTTWcoSXTAdX3strkgAp8uDjJPnn1/Hlb/5PX2xccqyRFVdteWYPnTZMha2t9K57nlW7LuYtWufRtVNwdlOR1sHDpeT2Ni4tahW1TQ6OqaQz+YYHRmzUgTUUoEp7fUMDg2SSGcxb8i1tE9j49bt/Ognl/Gzn/2MfN50nY8xOjJOMpmmUoHq6iowdKsfPhIOUSxkaG1p5pijj6S7eyd9A/2kiwUcDge5TIGqSDWHHHAQN/3+Rkt4d8gSqtkJXxvF43eheFzURGvJJCes+HbTrT46OIzH7ULXNYqFPA2Njdg9bgy7E7fPR9/gMD19A5R1mZNO+TCbtnWyect2NMOgpraOx596DF/AhVpUOO0j53DBhd+mtXkq/f29qLYSkZowmtnpKNsxzJ9UiA8KB/pe9lL4msMVIrp4JggCgoAgIAgIAoLA20ngwrOO49wPHWGleL2Rx5/veZjTz/u2dRPfcp+b8bJml7jdjWyK52Z0+78pYnbF4hlceeHHqK8Ovealm9/pbrv7Ic784sVWF7spQphdspMC+suixC6n/BsBILYRBAQBQUAQ2OMJfPDIffjmJ4/HFNFf65HNF7nyTw/yo9/ds2uTlxeOvTYen8fFHT/9AgtntLyykek+v/neJzjnG5djaKrpqrFSXCzh3Ow/V1xg1qQI9/ke/7wTAxQEBAFBQBAQBHaXgBDQd5fYu3z7SFO7tdrSYZbblcrkk1kinggBrxdFqvD973+Nvz10J2vXrSWT0yipFbSKgd3lwhsImW14KIqNXCYDFQ1dVy3B3G13We7v9uYWCtk8wUCA4eFhK6a7taPN6kKfu3ABRxx0EH07Oln74lpS6QyRcNj6kGq62GurozjsNkJ+Hx2traSyE3g8diZicWJjI3T3DzEYm2D63EXMW7wQr9eJWy6jGEU0rYTLFJ0lGU1ViVZFGRoa5N5776Wuvp4FCxaQzmbJZDOoqkYsPsHI6CizZs1BcbhxuX08//wahsbGwZAplyskEglK8QQ2WSaRL6A53MxatJiugUFeeHEt0VCQFUuXWgL6XXfewdq+buxuF1K2gLus4y5rBMyxlcrYigVCsp2QYsdZruDVSkTq6kk7XGzNpOgppXnfxz9C3dQmZLuEy+mmobqJx594lh/+8ipi+QIt06aSLeStjve5He18/hNncPctN7LvotlsWLcarVzAobioqa61HOcVvYJit1ssAsEgqWTSis4fHxvH5/PgcJre6wrZgorbH6KusY14Ks1ZZ3+SP/7xj9ZzIJVMkcnkMbsYTae4Od9mBL7f67J61qdP66CxoY5kIkY8EScYCuL2e4jF4oyPJ4iEo6w89Eief241PV2doJexyxJ+v4uqaAS3z4PH48Fld2BoGv09PeilMpFIyHoujI2OEg5HCEWrKOg6uiQxHk/ROzhCrqjxiU9+hqdWv0D/wDCxxATx+ASyA+weG6d95JOkJ3S+9rXv0tLcQd/LAno0NCmgS4o1/go6iaH+d/lvtrj8t5OAENHfTpriWIKAICAICAKCwN5N4KdfOZWPHrv/G4bw53se4vTzvoskm1FfphhtOs9fFqPt/1aH3Lc+dTyfPvlw7GZ312s8xmIJzrngEh54/LlJx7zpOLdPxreb12655c2xTObMi4cgIAgIAoLAXk7gjONX8PWzjntDySxm5eDFv7qd3975xN+TV/5F+sp3P3siZ594yD+8b1nd5xf+lOde3LDLfT5Z6WctTLOqUUz3uRnf/k6nuuzlEy+GLwgIAoKAICAIvAsJCAH9XThpb+WS/5mA7pU8lou4oua58sofs6NrPY898TgvvLiFfKlsRZ1Ldjsut4eSqhIOh6noGhW9TFktUSmrBL0BKrpOVSiMrmoodsXqsPYFA7S0t1Esq7RPncLB+x9I/7ZOq288FovR2NiILEmWY3x0eAin3Y4iS4SCQZxOG+GIj+GBPuLjY1bMeKEi4a2qo66pkWOPPZLcxAiDPVsJ+jxEI1HK5bIVHW/2gG/evJk/33ab5WBeuHAhlUoFTdcpFErs6OxkZ08fU6bOQNMNZsyYwz33ruLFtRtIZXOoaplQIIRflvG5PcRyWT5z/lfpGhzi6uuvt6LCHYqNFfss45zTP8a9993Di309HPbeY1j/zGrGOrsJyTb0iQkiNgc+Q0Iplgi73JjB4cViDs3lZaRcZtQm07poNpf87Eds2fYSuVSC5tp6JNVg9QsvcdHlvyCrV2jpmEqxrFmLGCStzDlnnIqeieO1ldm+8UX0QhabZCfgD1rufjMa3+x2b2pqwm63o+sVstmsFU3vcjlxum2Wa7+o6oSitSxcui+h6hpGRka54467rPlT1SK5XB6b7MDlcqFXTC4BqKi0tLSweNE8MqkkVeEg+XyOhsY6xmOj9PT2oyguCiWd/fc9gMH+QeJjIxSzadRizop+93nd1NRU43TarWOmkylioyP4fT6qqqpwOx30dndb115dW0tOUxmfSDKRLjAST5LKqXz4o5/gL3fdTb6ksnbtS9TW1pJIxzj51JOIj+Xp3DbMo4+tZkrbDLp7d1KWS5MR7q8S0M2Ug/hg31v5tRL77oEEhIi+B06qGJIgIAgIAoKAIPAfILC7AvqzL27kiFM+u8t97tjlPv/3i9Ez2uq58fufpKOp5jWpmd+vbrrjAT51wQ/+j2PevF7TNe8UosR/4DknTikICAKCwH8rAfO95ZpvncmcKY1v+BI3d/Vz+oVXsnNg3HKO/90p/o8Ls45dsYCffOnDRMP+V45d1nSuuXkVF/74WgythBWtaC32cv79fcpyn5vx7WKh1xueFLGhICAICAKCgCCwlxAQAvpeMtEvDzNY32xFrxtqEZtmkE6kCTgCtDU1YZMNbrz+Snr6NvPkU0/xwN+eYHgsZgnM3mAQ3cz+liVL8HQ57VbEuVosIFUqOOxOnIodr9uDVi5bMek2xWbFhwfDIQwJ2qd0EPT4GejqtrbR1BJ1tdXMnD6d+Pg4sfFxwuEQPo8Xv39SpDWMIsVshkKhQF7VSOZV/NV1qBisPOow9l06jzVPPUx1wI/LMdlvZPYBVtdUs3HzZm6/9TZLzF9x4ApLrDej20fGxlmzbj39/YNWZPvsWfMYGY3R2zfImjXrrPF6vH6cigOfXSGdSlLT0sYXv/ktPn/BBfQMDaMbBooksXzhPC780pd47NGHWbXmeU4+/WNMaW1l20sv8cz9D5DuH8BT0oia7otsDp/NjG40mLDDaEWnbdESZh9wAO5oiOXLFtK9eT01fg8Bu4tsMsu6jdu4+FdXkzMkamobKKg6tfUNZLNp2pvr+NgpJ1DJxHnm4ftJjw3hUZwoNsXqLk8mk5TLqrWYoLq62lpAMDQ0ZDnrJVlCtsvkCyX84SoCkWre9/4PsK1zJ/c/8CAjZtR7pcJEIm7FnJtfJkyupnPdjPCvq42SSSZpbqxl6eJFuF0OfD4v6UySkZEhUpksuXyZ6tomqqpqrYj++NgYxx17FNde+XNCAS+hgIfqSBC/34fX4yGXyxIfj5GciBONVKFrGhOJGLXRamrqaslrGumiSlfvEAVNIhitZ/mBh3LHX+9h3UsbKKllWpqbOeZ9R7F8xT78/ne38eSja+nsHKC1aQo9/d0YikYg7KdiJn/ZHJQrZQwbJISAvpe9Er6x4QoR/Y1xElsJAoKAICAICAKCwGsT2F0BfWh0nLPP/wGPP7dhV3y76eY2u8Rdu9zn/x6H3B8uOYcj95s76fh7jcfGrV2c8T/fYWtn76SAbrNPOuZf7j+3OmVl0SkrfkEEAUFAEBAELAJvJNnk/6IqqmV+dO2f+emN9yLJ9r8nm7yqr/y1hPmNO/o44yuXsqOrG0MrW2EoVt+5le7invy7eZ9OuM/FM1QQEAQEAUFAEBAE/gkBIaDvZU+LUEOT5Zw2SiUUHZLxNF4lQH1dDS5F4umnH+b5tU+watUqunb0sG7dBnSwXNl2p9sSXi0B3eXEbpMmO6Q1HafNjtfjtQRbs/vc5/dTU1tLT08Pw6MjVh+eL+CnPlrDe488iueffRY1n6e6OsKhBx/ExvXrSSYnUFUVp8NFKBTB7VbQywWSsZh1vt6hYZyBMPVTprN+0yZWHLQ/Z37iwwxu30A+HifgdltiecvCRaSHBtm5s4u/3b8Kp8tFJBhixvTp5HI5Nm/fwboNm8iks1RVVTNzxmyGB0fYunUHmzfvQHEo1NU3YGgGE7GY5bhvmTGTJQceyA9/cQVjqZR1I8khw+LZM/nJD77Pqvvu5cl165kyfx7Hn3g8RkVDy6S59de/pX/tBhpdHvSJNHXBEJlcnm1GnkXHHs1Rp3yEssPJ4PAgc9pb6Vm/hoUdbegllb6efjZ07uTnf7yZvA7RaL2Zus+MOfNQ3A4Uh0RbYzVHH7gPN171CyqpJAGHDbtss/g7HDYrMcAUqGfOnIlh6Ly45kVrTnx+H4rTRTqXIxKtobljOke85xh+ecWvGI0nLAd+YmKCbCaN2+WyvkwEfX6KxTxVkTCyVKGilamKBDnk4INQC1mr9zyRGAcqFEplevtHqKppIpMtUltTj1NROOnE91kCermUozYSoDroJ+D3UDEMa8FFPB7D6XQS8vvRyqrV2+5QzKh1A9nhIp0v0TcSY8n+B+GL1nPPfQ/xxLPP4vJ4rKj9r5z/Zbr7d7Kzv5MPvP80fnP1n1h1/2PUVjfQP9D3ioBuLugwOyRLlTIVm8HEoIhw38teCt/wcIWI/oZRiQ0FAUFAEBAEBAFB4J8Q+O5nTuSTJx2KYjNjzF//YaZG/fpPd/Kli6+YvMFvRaF7dkXMmg65N3ac1z/Ta29x+fmncsp79vmXve2pdJaLLr2a626604pnNwWIl/vPJYdbdMq+lQkQ+woCgoAgsIcSePjarzJ/evNuj+7eR5/jI1/6CbLitBZrvbqz3Ow9v/SLH+L9hy+x7gu9/EhnC3znlzdx3U13Yegvd58rwn2+2/TFDoKAICAICAKCwN5LQAjoe9ncR+qbcNplq7dc0iVSsTQhb5SqcBXDw31873vf5OSPnsi651fz5COP8diTTzEwMIhhc6CWNUtcNj0IsmxgV2Trpoop2LoUp0UykZywIsKjNTWW2G5GceeLZgx4zlrQuWzRYtqamunavp3+7i4WzJ2Ny2Enl85QKqlWj7bZnefzBUmlEigS2CWDuroatu3spXX6HEqKnaHxcY497ijamqtYMKuDLS88j8dms+LGW6dOoVgq8MTTT/HAfavwen3YZZmVhx+OaYVfv2kzm3d0UcgXCYfCtLW0W2L19u2dxMbjhAJBIuEqK2I+XyoSqa3jQ2eeyQ233Mamzi6yJdUSeyVdZXpLEz//0Q958bnVPP3MGry1UU49+wwy5Tx22cCWK3Lvb2+k7/m1NLh9eJFI5fPUHrwf7//C57AFIlYs/GB/H45Cnia3k/aaKEgG23t7ufvRR/nDPQ9aK2ybmzooqDKzFi3FWxVG8dhpa6rm+JUHs+rmP7DpmaeQsimqIwF0o0Iw4AfDIJlK4va4rcj9UrFoidF2u4NcoYTD7cHp8nHIyvcQS6Z5+tnnGB2PEYsnyOdy1pyaiyKqo1HMryEet8uaC5tkWML2+PgQKw48AENTLQd6KplgIpkgX9Io6wrV9a089MiTSMjURCMcc+RKokEvDz1wDw50mqIhqqsiKC47pbJKyUxGkGXr2KaAbj5P7TbzRqEN3VCIpTPEMkU+9YUvccV1v2PVw4+TKRTweD3MmT2DI1eu5JHH/ka2lOXA/VJehi0AACAASURBVFYS8TdxwVcvYmrLDHb2doFiJiL4McMUzJ4rtaJhKBAf6N3LXgnEcHeHgBDRd4eW2FYQEAQEAUFAEBAEXk3giOVz+MVXP2p9Rn+jDzMF7NxvXMbfnnlpl4BuOtDNOPR3VkA3RYjvf+4kPrhy2b8Uz7O5PD//9c384Be/new2f8V97pzsP7c6ZV++3n+PY/6NshXbCQKCgCAgCPxnCCya2cqvv/MJWuqqdvsCdvYN8cFzL6ZrKGEt0Hp1b/kVF57OSSuX/YN4rlcq3Hr/05zz9cupmNHtuvYq9/mu7nPhPt/teRA7CAKCgCAgCAgCexsBIaDvZTMerW/EvktAlys2kuNmb7aL1pYOYvFRFiyYxYJFM/jEmR9Fz+X4zncvZvPWHRTLZUqahmy6gTXNivF22GW8HhdOuwOHzW51c2cyGUrlMoYkoaoly4UeCoXwer0oyqTYLplR3Ik4Aa+bxtoaWpsaSMYTZHI5NE2zhF1dN9A0nWwqSSQUsCLhi5rOvKX7UdXcSriulttuv4l1LzzP9dddToPfy9MPP0xVTQ2Ky8HI6CgvbXiJ1c+uts7dUFfHwQcciENxsH7zVnbs7KNYLFnR4TXVNXRu72Swd9DqYDe71DVVY2xsDNnr5sAjjsAdruKq311PRtWoyGYgOaCrtEQjnP+5z+KSZbq3drOttxdbTYAPnXM6RbVAlcPJHVddS9fjq+kIRmgKhNjZ24sxtZ2zL/o2kZZ21m7axJ23/JlEz06+/flzUfQSE8UsUsjH1370EzZs70IrSzTUtZMvwbz9DmTO8uUc8b73kE2N8NBdd3D4ogU8cdftpPo60YoZS1A2Hz6vh+kzplvR+Ll8htj4GCOjI6TTGSqGDZvdhWGz8+lzv8Azq1/g1r/cYUWhZ/NFSoUCsmyO1KCmOmpF4OdyGVqaGolGgmzbutVyki/fZxm6WkTTNWuRhBnjPjyWoK5pCtm8zvpN2ygVNStif+nCOZz/hXO56BsX0FQTwa2rhEMBXH4P/UODlHWNYNCPQ7FTLhUpWl3zdny+EIlkjnRJI69LnPPFr3DBt77DwOgYObVEJBKiuamBk0/+AL/+zTUsWraQIw45jnwaPnba2XS0TKend+crArphwjEXhaBh2CXifT172SuBGO7uEhAi+u4SE9sLAoKAICAICAKCwMsE/vCDT3Hk/vP+ZRz6/6W1rauPL37vSp5a37Urwv2d7RNfOrudi845gX3nT/mX11kolvj5b27h4suvm7xkSfp7X7spnJuRuLscgqJTVvwOCAKCgCAgCLxMYMXiGVz59Y9RHw3tNpRiSeWHv/ojl/3urle6yxvravjf8z7EUQfO/wfx3Dz4ps5+PvG1n7Jl2w4MvQyG2X2uINvNhV67alHM5BTRfb7bcyF2EAQEAUFAEBAE9iYCQkDfm2YbiDY0WG4CvaQhVSQmYjkC3ijRqnqyhQxL95nPzt6tHHLAMk479cMEnG6+8rWvs3nbNtKZLLIZ/252YhsVFBlsNskSnQPegOU413QdmxW5bf43GafbhcuMAK8Y1Jpiuj9Ab1cnPrcLc6v3vmclo0P9DA8OUqkYFM3rMj/EygrjsQSGVsGolK0I9/mLlzJj/mLWbN7GL6+7holUDL9bYtmiudz822t5/O57CERC2J1O7r3/Prr7exns6yedyjC1o4Pmhkamtk+hc2CQrt5Bq4fdLtlwO52sX78BB2ZMedDqYB8eGqKiV1BCAQ446j1s7uzm2XXryBRLk1FRhmZt315fw9GHHcp7DjqI5x5+inVbNpFQygyV0kQboozu3Ik9nqFN8dDo8LC4fSqZbJbVw0P0FUo4w1UYTjep8ThzW5o4/5yz0bU8A+k4CQUuvPQyMrkCat6wBPRMAWYuWc4+K4/grHNO5ZY7/8rDd9zGjJoqPnXKB7j8W19GL2aw2WxWlL4/4KW9vc3qRNc0laHhAcbHx5ElBVlWyOdVKjYHC5YsobV9GjfdchuxiZSVGGD2zsuShN/rJhgMEAlHLKE6HPTj9Th57LFHcdll2lpbqW+oIZ/NImEwGhtDM+wsXLo/Nqef2/5yD+mUuVADZk/r4NST38+qe+7Erqu4jRJBs/M9EqakldHRCQSCVqd6paxZXNRCEbfHz0RWJVPQCNTUU98+lVvvvo+B8TF0CWLxcQ49dAVHHnEYjz3+EE0tjaTjKmrBzq03/5Wm+tZ/KqCXDDPCHSZEB/pe9kr45oYrRPQ3x03sJQgIAoKAICAI7O0Ejlg+i8u+fCoNNeHdQmE67r5x2Q3c9/RGK7b21ZG1u3Wg19n48x85ks+cfBjRsP9fbplMZ/nJNX/k8mv+aCVdWeK5ZENS7K+KxHVNdspabnnhPn8750kcSxAQBASBdzuBp67/BmZf+Zt5DI7EOP8HV7FzOMFHT1jJ+1cup6E6/P8t+hoaS/CF713LA48/i2G6zyuVyfcrZVf3ueVgFykpb2YOxD6CgCAgCAgCgsDeRkAI6HvZjEebGpDN/1VkynmNXCqP2+6lpq6OvqE+mlvrcLgVggEfbU0tvO/441mwcAE/+9kvuOuuv1gd5WZ0u6FrVrR2OpMm6PPicjit7mpFceD3h7Cbsez5PKpapGLoVg93bV01LruDoNdLKhFjn/nzaKiuIj4ywujIiHUPpqBqDIyMWqKx0+OzxPQlCxewbMkiHn3kMVY9/NBkR3fFwO52MJFOEY2Euen6azHUPJvXrmPbxg0Ui1k0rczw+Bj9g8N4vF4MDerqGrEH/IwlJnBKNrRciUIyy8jQGPWRKlxuHyW1xFBsHI/Ljea0s+8hB5HOZXnq6WfJFQvU1tXj83iojVazdMF8DtxvX0I+Dy8++QSdO7YynkwwOD6KppdRczmCioOAJBPQYWZDM7VV1WhuPxt7e9jS1Ykn6MXtdnLgiv1pbW8jXF9HVrZx8/33ccMdd6Fix6jYqKlpIFvU6JiziJq2dmYvWkxPdycbVz9Bvc/Bp089iWt+8gMqxYIVVd9Q30i5VMDnc1p96MgGuWzRGuP4WILR4THKWpF0qcLHzjyREz5wCj++9JesX7eFbCaLquZxu20oNmhubGdiIsnsObNM6z2aVqJrZyduj4O6mmoam+pJJOLYFYVEPGGt6P3EOZ+ndeoczv38lxgYGCI3kWTGlBY+dOLxlNJxXnz2caqCDrwuB2632/qjy+CwuuztoFcoZfOUs3lUTWI4o5MvlVi0ZDHDsTgvbtnKsCn2lzXS6TQdbU186uwz2bJpA4FgmKA/ys8vu5rRkQmqqxsZGhqmYjcIhQNUJANJsVHWdXRZdKDvZS+Db2m4QkR/S/jEzoKAICAICAKCwN5JwKhwxvsO5Jufer+1eHR3Hulsnj/d8zjfu/oOcmrlbROmzbj2j59wEKcfdwAt9VWv6443xfwLf3Q1dz/wOEwWIiGZfew2O7IpSii7InEVh+Xys/6bJaCLhyAgCAgCgoAgMEng1kvP5dBl5n2ld+aRyub5zi//xG9uvucfo9tlO9Iu97lsc7xjC9LemVGJowoCgoAgIAgIAoLAf4qAEND/U+T/Q+etaqlH0iTsOFEzRfLZAgGvn0g0Qu9AN76wD5fXQU1tHbpup7m5ife9972c/MH3ceUVv+JPN91Eb+9OKqZbWNNoaqqnr28An9uBz+3H6XQTClbh8wcIhYJ4fW5qa6O4PU6rNz2dSiHrOlJFY8HMmWj5nFmyTbmkMh6L0TcwgiZJlHUDf1U1ixYvw+20c8n3LrYEcbVYoFLRsTkdVBQ78Wze6jH60pe/wJkf+SBfP+887KrK7OkdGBWNeD7Npu2dxCdSu2LQmyjKBvFsmojbT3J4nNJEDrdkx+8NItsUekeHwKbg8npx+zw0tzRyyoc+xJo1a6ivr0dxOKyfHdOmcv+q+3n88cc56cQTkQpJdry0lvRYHDVTIJ/N4HQ4rO7xSqmIvQIN/jDNNbUsXrof27o62bBpPZLDwBly0zZnJpHWNsItU8jJDi6+7Kc8/9IWyjanJfQ6XE4MSaFlxmyijW3kChpoKkYhyZJZ7Ry0ZC4/v/QS4qNxS+Av5YoU8iVmTq2jWMqh2CUSiSy6LmO3eZANG5qRo3VKPce+/1jmL1zGc89v5DfX3oSqlsnnk1RHzdZ2DacjiF1x4PN7cbldOJwKw6ODVly72SluMsrnJ3vui1kVX7CKb3z3EjZs7aStYwbnfvZzODBYOn8O71t5GPGhHu6/+3ZcXvC7XYS9ASKhMJ5QALffD3bFitHPxpNkxhOksiq9aRWHS2HlYQdxyy23kEciUShbke5m7L/dVuHolYczfUo7mzZuY86cBVx3ze/Ysq2LaVNm09nZS8UuEYjsEtDtshU7bz6B4sKB/h96RXp3nlaI6O/OeRNXLQgIAoKAICAI/McIGAaGofO5Dx3BF08/loBv90R0wzCIJTOsenI9V978INv7xnZ1j+++QG12sn/o6H1ZsXg6kYD3dYVztaxx14NP840fXcXgkLno2RTPTW18l3huus1NUeLlTlozresV8Xz3r+8/NkfixIKAICAICALvOIHzTj2S8884BqfD/rafyxTPL7n6Nq76/V2W89xMs8Ts7zOrJBUnslkz8nLFiEhJedv5iwMKAoKAICAICAJ7IgEhoO+Js/ovxvTPBHS/x0e0Okr/cC+h6hA6ZVweD05HwHKO10SjLFq0gDNPP41NGzfyne9+i6GhQfKZtBUVrthk8rkcdpsdp8NFJFRFMBgmFAzgctmpioQw0C2neCabZnR4mDNO+yi2cpnsRILsxIQVp57LF0gkM+RLZWLJJCsOOYw1a9az+pmnSKdTGJUKppHabrqTFTupQp6yLFMqa1RVh/jR9y/ihcceY1ZzM3opRywxjuxQGEkkmEhlKasGfm+A7pFBhuMxfDYXo70D2MsSjdE6bLKNeGKCjFrEsNstF33Q5UbSVI48+ihGxsas/YpamVQ+j83lsOLDx2Ixjj3mGOY01TO8YwfxwWH0bIFiJmOJ/qa7XCsUMPJF3BWJlto6FixaRm9/HyOxYSo2HXfER/Os6bTOnY8tUsOWwRF+fMW19I6Y59OsOHwzIt/mcFJR3FQ3tVHf2EoxlyE9NsBZHz6BOVOauP3Pf2DtC+uxyXYUQwddpyrsYfbsadTWh6yo+v7eEew2L4rNT7aQIhD1EKwKst/+B1HfMI3LL7+K0eEYZTVHJOwBSUMvS9TXN5DJZqitrbFc6IpDobNrB5GqMDNmzrAWMgyaUfzlCiUdUNzMW7CU5tY27r7zr6w8ZAXJkQHG+3YSG+jBaZfwh734nE4CHi8Bn49QtAqH14vssCNLMrlkjonhGBOpNMPZPIVilou+eSFd3d1s7e7nmZe2MBRPIztdZFITzJ09jTM/djq33HwrPm+AQl7jL7ffQ3VNPT09Q0JA38te797J4QoR/Z2kK44tCAgCgoAgIAjsaQQM67sMFY2TVi7lok9/kIbaqjc1SL1SYTSWYkPnAJu7BtnRN8qOvhHWbu37h+MtmtnKtJZaprXWMX3Xn6aasFWV9EYepmj/0tZufnT1Tdz1wGOga5j/Zj4k2fxuokxGtZtihCmgm383xXMhSrwRvGIbQUAQEAT2SgI+t5M7fvoFFs5sfVvHPz6R5ru/vIkbb38AQ1et1MzJ3nPb5PuT3YlsLvSy3qsUUTHyttIXBxMEBAFBQBAQBPZcAkJA33Pn9p+O7J8J6B6nm7r6OnoGupkxZxqyAwaHR6iK1GGzKXg9bmqqozQ1NfK1r36FQiHLKSd/kB07tlvd5GaneqlYpGi6gM0Id/dkpLspvOdzWRw2GYdiRvzBRCrBx886i47WFsYGBinnstiAVHyCbD5POpOjWNawORw0NLVx3733k04mSSbjeB1OfD4PhiyRzhcsoVs17+HY7Lh8CoeuWM6y2bNZPn8eXofM8MgggyND7BwYZGRknHKpgtflI5ZJsb2rEzVbQEtrhL1uqoNVluu6f3zUGrPTjKV3uwjKduqCQXoG+wnVRNFkGc0uU9B18lQYGB1lbCLHggUz+N8vn8+mp54mPjDMaE8Pdq1CcmICj8eJQ5ZQ0zkolKj2hywxOlvIYSgVKopB09R2WufOonHWHGJleHrzDn7xm+tJ5EuW697lkFEU8yaVnbGJLJ5glMbWVorZDGE3fOGs0/A7K1x/0/X09vaCBnbJIOR10FAf5JijDmbe/Fl0de7k0UefpqdrFJsSIVc0GRYoakWWLtuXUz58Frf/5T7uu/dBtHKRiqYiSTp+nxe/3495w66pqcnqUa9varB60g859BDGxsd49tnVliOltq6JDZs20zc4RigcQS9XWLxwPse/5wju/NMNzGyuJxMbYmR4ENOC7ne7qYtMLrioikaQXU40c5mwpGCUDBKj48TGY6TVPL3dO2hsrCOWSLBov4OJtE7j/kefYSyZQauU8TgUTjrpBLZt2caLL64n4Ivy3JoXaWmcwsDAmBDQ97LXu3d6uEJEf6cJi+MLAoKAICAICAJ7EAGjglHRMfQy9WE33/38hzn20OW4nG9M0P53kTAd5xu393D1H+/mpjtNIUKDirk6djK2HUm2xIdJ8XyXgP5q8dzaRjjP/13zJc4jCAgCgsC7ioBhcPjyWVx+/kdpqAm/5Uu3Fntt6+Hrl13PE8+tt95jzcVqVkek9X5lRre7kM3FXopTVIy8ZeLiAIKAICAICAKCwN5FQAjoe9d881oR7tHqKrp6O2mf1kaV+SFWtjE4MIosywT8PtxuF5FIhLq6Gg455GBWHn4ol/zvJVz/u9/hdDnN2ySUy2VsyNgkGa/DgaHptDU3US4VrQ+w4WCAOfPnMnfRQkrZLMVcDo/dTi6Ztj7cjo/HKKllimWVoqpxwAEHkZzIcN0116CXi9gUGbskoWOQLhTQZBsFTUOtVFCNCtOn1XPKcccxf0oHuXSc7p072Nq1g3Q+TzgQwWFzWsKyeZ4tW7cj6wYBp5uwP4jTZmdwcJi8eYPI4SBaXW251+WSRiGbpbqmhpJRIVXMk9M0xtJp0qpKQa+AXaa+roZffvvbxLt2sv3FdUz0DVDOZrBLMuVyAZ/LTWEiibMi4cRmHV9DQ3bI2NwKc/ZZRP20qXgbmulJ5njw+fVcecNNSE43sqSjqXmrY94U+SuSA7Ui4/cHKBRyHLLvQs775Efp2rKeBx5/kJ3d3dixUReN4FY0aqs9NDeEWbp0Hs1NLTz99HN07xxhcKREMpMlmUtT1sHj9fCx0z+JZPNw2U9+abnxzXtfkUiIYj5r8Q+GwoRCIUtIj8UT6HqFmbNnUTGwFlOY3eUGNnK5IuPxOLpWsWL7jzriMIIOieHubTjKOYa7d6A47BRRqKgqEb8Hn0Oxov7DNdXoskSxVCafUUnHU+SyaSS5jFQps9/y5WQLRbqGE5x05mf43a13sb1vEJtDwWG3sWzJQmRJ4pFHHkctGmzYvJWp7bPYubNfCOh72evdv2O4QkT/d1AW5xAEBAFBQBAQBPYAAlaM+6QL3dBUKlqRAxZO47wzTuCAZfPxuJz/sUGan+2HxyZ45Nn1/PKGO9m6Y6cVfWsK/pjOeWtxqymMm06+yUW9ks0UI3aJ6KYb3XSeC/H8PzaH4sSCgCAgCLwrCOx6Lzz5iKV889Mn0lATedOXnUxnufnuR/nuL24km83teo817xhO1oxY71W7hPPJ6HZFVIy8adpiR0FAEBAEBAFBYO8kIAT0vWzeX0tAD1eFGR4bQnZK+IMeFixeTGI8SX9/vxWZ7nQ6cLvd2GwSjY0NtLQ2c8klP+CPv/8937n4u+RyOdxOF1KlYvWjV4fCBL0+WurrrRWg0zraUZCob21GdpryLkzEE0h6BYcsk06mUYslDJtMYiKB6Xyoq23ic587j5//7Gfcf+/dqIUCbreDVCZNtqBSNHTsXi+aYSB7FBobq2mtqeX8z36a7MQYVZEgG7ZtZmBwAJfiJjYSY3BnPwM7exgaSRL1ugh4fNhtiuWSHoiN4XZ7aemYQrKYZyyRoLG1HVUro2k68XSa0XgCd8BPIpujpOvWn4okWc74j7//fRy1fBlP3b8KR1FlsHMHqEUko4LP7SI5FiPgcGOUdKLRCOVK2RLQQ7URlh92EPaqMBVfmOGiylU33c4ja15Ccnqw2yUKuQwhv59EYgKHy0dB1dHLGsGQjxOPOZTPfeIj/PaaX/Dgk49QW1vPWP8QtVVBQl47U9urOeH4w1m0YDad27ezatVDlHWFQFUb997/ILl8Hmw2DMnOkmX7cuHXL+a8L17AM8+sweH00NBQT09fpyXgV9fWgiExddp0dnb3UF1Tx/Lly1m2bB+qolFkm52KYVAsqfj8AdatXcv4yDCzprRx47W/IuioUO13Uh8JUqFC71iCxNgIXtnArpdQ7BVUc7WwQ0HTIZdRQZNw2m3YKiXKhax1vnypQrIkceo5X+KaP93OjsExcsUCQXORxtwZDPT1sm7dBvJZlS1bO5nSMYuurj4hoO9lr3f/ruEKEf3fRVqcRxAQBAQBQUAQeJcT2NWFbsahV8yIWbOjtVzC67JxxgeO5PgjVzC9o5lQwP+63eRvhYSm61bFVVffCKueXMt9j65mS2eP5TQ3zM/i5k9T7N8V2W65+MwYXFMoV0zxfDKu3UwCs/5NiOdvZTrEvoKAICAI7EUEDOu9xUw3WTKzmS+f+V4OWjb3DaexmI7zWCLJvQ8/zSVX/oHB0RgSEoYpm08q5/9EPHf8/b3KSkgRKSl70RNODFUQEAQEAUFAEHhLBISA/pbwvft2jjTXIesydsNBKVOkmDdv2Hiob6xje9d2ps2awlhi1HIHT+uYQSaTYWLCdCJLlui74pCDyefzloi5Y8c2Pnn22dz+59u5/PLLKReLyBg47ZMO9FlTp+JWbNRGo0T8AWbOmEGkroZMqUA2nWF0aIRiLk8+k8HldJNNpy2gRbVIKpWiqXUK537hywwPDvCV//kfRoeHrBs6mq5R0nQ0ScKwKZSR8FeHGBodpMbv5YLzziXgtlMqZkjl0qRSaZLjCWIDYwx1D5JLZPFWKnjcXgL+ICVNo2tggFAwQmN7B2OpFNlSEU84QtHlIlWevIFkmi9KJdX6TF4ua1aIoekIV8tl68P/jJYo553xMTKDQwxu3Eh2dIRcIoZTsVFWS2j5ElK5gtOMxXe5kO0yqlFm2YH7MnvJAip+L/c9/SxLjjiGCy+5nA09g5RlBbvHSUUt4vd6SE8k0XQJxe5CR8JlM/jcOaex74Jp3HnrjfQNDpCaSKPINpprozTXRQh6DaZOqWXBvJn4fX50XeLJp55n0/ZeEqks/X2DaBUYS+Spq49y5sc/SbS2id9e/ycyWY2OqTNZv3md1QmfyWRpbWtn7rz51NTW43J7GBoaZeOGjaiaTr5QsNzpLpfL6kZ0OBzM6Ghj1vQOPLJO9+aXiA/3sGDWNKbNmIZqCvfFPL2b15Ec7sXt0ClpRSoSlCtm1aKMS/HgNrvf1TzVoSAup4v4RJY1m7tpnrMPIwWDB558jopNobq2mrPPPoPrrruWVCpDPlNm67adtLR00Ns7jCrrRKojaGaOgTz5vcm8Lxgb6H33/TKLK/6vIiBE9P+q6RAXIwgIAoKAICAI/JcS2CUcVMw4d/M7RNlyo1tCuvl3S7zWmDmlmf0Wz2PJ/JlMb28hHPJTV12FotiQbTbcTsdrCuymuFAoqtaiVlMoH40lyeQK9AyMsrmrn007eln1xJrJbthdsfLmFx3DmHSbW8K59Y3nZSHCtqtD1hTOd/2RzZ/K5L9LsuiS/S99tonLEgQEAUHgv5KA9d5Tmewq14pMb4py1snvYcWyeTTWRfFY5h3zho15v8YgXywxFkuwYUsnd9z/KLf89aFX3nfMe5WTtSHS/2PvPaDkOM8z3adCV+cwOUdgBhkgSBAgwQRmiVm2qGjRkrySbTnI2Vp7r6/3rFe6tmRfrmVfe62cgxnEADGJOYIgkfNgcp7p7uncXXlP1WAoSJc+PruWZYL4G6dPd09311Q99aNqup//+16Qvcle3qQur/J8JWJk5bwluqS8JceCWClBQBAQBAQBQeAtTkAI9Lf4DvpZr96/JNBb21oYGh2irbsVFIeq7jXXVujp7fW/nFlYWKC1o51sNuuL1C9+6UucPHmSvXv38ge/9/v88MGHOXxwHydPHKOUX6KjqZHbb7mJVDTK9MQk1UKJW26+mVcP7GPf4QNcf90Nfk51uVDGsWxq5Rq2ZWAYNUzLQNerbL/iam5/zwe573vfZdsFF/CRD34QyzTRDQNFCRDwqrpLJaLJJMG6JKMz48iGzbtuvJqdO7YyMnyK6dlJspk0ZtlgYXyBsKTQoIYIuTJBLeRXkNdsl8VcgbVbtjKTXSJUV0fnqtXM5XJMVMoUJTB0HWwHxVUwql5VuRcD6Pii2jJ1irk8sYjNh999O1du3MRT996HmV7AKuWplUvg2ji6g2Q5qK6Cqigk6uLUN9dzyZU7kaJBKrLMQ88/zzvf9yE+9ZnPMTqfwwqEUCIalXIRDBPV/wQhU6nq/geEtpZ6fu2j7+W6yy7gid338PjjTxKPxmmqbyARCtPb0cRlOzfR3VlPKhllYTHN2MgE1ZrFqdExarrD8PAY1apJIpVkYN0gV+66hj2vH+L9H/wYs3NFDh4ZYtXmDZwYGmJqapJtF2/HNG0O7D9EuaZz+PBRCoUCAS3o3+qmjm3bfj56MKCxfv0aWhtTaJLN9i0buXzHRTQ11fNHv/9J9h05xuf+4k9RimmM3DSJoIOkWJiOhWE6WCYUczWKhRJBRSbgRd5LMlowypMvHmTJibBmx1V88Tv3UNQNPvvXn6O7u5MfPHg/M9NzjI/O8Mre1+ntHmRyck4I9J/1AUUs7ycICIkuBoQgIAgIAoKAICAI/OsEzkh0T1Tb1rI496/GGxJ9WaSfnnlWBgAAIABJREFUEdwrVeDLpXVn4sXlZVHgy2tPcK/cX84o9933mQq7Myp8WYr7yzrr93uP36g09+v3lt/lC4llEeFLck9InJHnK4/9588WF//6hotXCAKCgCAgCAgCy+ciX6J750ADx6zhelf/PGgtx4f4k7n8L8DehNiPpfnyeWi5Swr+uepMtIgn0EWXFDHaBAFBQBAQBAQBQeDfSEAI9H8jwHPt7W8m0OPRGE1Njb5Ar2+po64hgWEbVAplvyV3U1OTX4kuqQqRSIRCsUhLayv/+U//lO9//3vsuvxKrr78So4eOkhuaYFaqUBPR6ufW733pZe4bMcOVEllVV8f6XyO+x76AU2NrfR097J/30Ekx+t0rhMKBND1Co5tks2m+eXf/G2KjsTuHzzADbuu4sjr+3no/vuplEq4yISiEUzH9SsqvPbnU4tzRGSJhkiQP/nj32N0+CSvvr4H7yukxclZups6yM0s0BAIEZQkHEmharssVas0tvWgBzQae/owgxrzS3lyNZ2y9zpV9oW5UathGyYhLYBjmNimN1t25cstG93MccNlO7jmgq3oE5MsnDxBemoMvVLGtkxs3UKyvMj0AKFghFg8Qv9AP71r+5AiGi8e3I/W1MSFV13H7/7f/52FiknNkXA1r4W5TEiWyM4uALJfPR+KRrn68u186H238Nxj95JbmGB0ZBSvfFuTQ7Q01JGIBFi9qpXe3lZfZDd3dDM9NsPx46c4ePgA+XyZ3p7VTIxPsWHTBlzVobG1mcm5NLoVYvslN/D5/+9rFCWZ9ZsvYNvFF3Po8GEWFzPkcnlyhQK5fMFvx58vFtGNGpZpnMlCd/1ZxfX1dXR3dbB+cDWZ+Rk0BZ5/5mkcx0QNyPzZ7/4W69tTZEcOEQ3omGYeV7KQFQ1ZDvk55p5Az2QzNMQTJKIxQONHL+5nUde4+vb38tf/9FUcVSWaiNPT38Pll1+xnMM+v8T/+7d/T3/PIBMTQqCfa8erc3F99x8Z57f/y9eo6SYV22BeL52Lm/EzW2dNVpDPfJH/M1uoWJAgIAgIAoKAIHDOE/ixxPZEwbJEWBHpnjxYuS5LBK8Cb1kmrLSo9QAsCwRflL8hsj2pfeY5/+dn+4cVCbEsyn/CSfgvPbO8FSG/Is79ar4zbdr9nynLsuKN5YtWuOf8cBQbIAgIAoLAz5uAf27zqtBNnDOdWBy/G8sZib7SJWVl4tcb63f2uc8T52eqzr18c3+il+Z/l+Tnna9MAls5T/68t1H8PkFAEBAEBAFBQBA45wm0BeNIrv+JXFzOBwJvJtATsTiNTY2c9gR6cx3xugiJVAK9XGN8Yop4PI4W1ChXq9Q3NvjitLm1jc2bN7Nt+8Xsvu8B/v5zd1OtFJkYPYVj67Q216PicOzoEZ5/9ll++YN3gePS0t7G7sceYXx8mne+4xZeeXmPn6m9MDtHOKRheQLW0AlqAe78+Mf4u29+m6cee4x1ff187K67+PoXv8TQiZNoqoZlu34GX7VqEGxt5uTEOMmwRlyV+OB73+Vnhy8uznH4wAHqwgnsgo6ZLxPGISDLZGs1SjWdpq5+KgTYvPMyZis1Jj15rhtUvTbxeo2grBBQZb8KXa9VCARkVNnr/W37Ut00asiKTLGc5U8++du0Kipzhw5DdhGpUmRxdga9VkOvGUg2BNUQYS1GPJWko6uN7oFuntnzPEo8wi0f+ABGMMr/9dm7OTk5hxKOctH2LTTUxdFch4fueQC9UvVF9p133klvdzO77/smIbfIL9x2PS+89ALHjhwnEoySiiUJyF6j9xrhiEoyEUPXberr23AcmWPH9tPS1EF6IUdbWxetHU1Y6OTKOZJNbXT1bsSR6vnzT3+ekws51m68gIX0gv9lme06fqt207KoVnWqtRqO43jFL5h61c8j976GC2iaP368FlzJVJxwKEi5kCeTXvQ/KHW3tbGxt4M/+PC7Gdv3DNXsOImYSyDoZVjJOI6K7Gq4qCzm0xilMp2t7YRDCR55+lWGZkv8yec+z19+/n9SsW0mZ6ao6DUampr9tu2r+tby+b/9B5pbOhkbmxYV6OfDQe4tsI1Cov94J7SFEoS8Ly7ERRAQBAQBQUAQEAR+ioB7Rox7tzaOJ9K9bHTHy0c3lx/7It3G8dqrnxHpP5FN/hNL/LEw/5fl9rLs9iv2/Gr2FWm+XMG+nHOuIK/Ic2nl/nKr9pV27W9Ie7FPBQFBQBAQBASB/yMCy+dA/xxnm9i2gW3pvkxfPgcun/+WY0W8yxs9Ut44H63Ic6/wx7sqvjz37qtIkifQVyZ7iYle/0e7SLxJEBAEBAFBQBAQBJY/PwuBfv6MhGWBrhBwAz+Zgd7exumxIVo6mjAcnVWr+zFrBqZpMjc/j6oGMCwLWVUplcvopsnqwQEuu+wyJoZGWdfdz6f+6A/Ys+d5lrLzyNisXzPAUjbDSy+8iGNZfOxXPu6///6HHuTQwSPcesvtzEzPMjI8SrVU9vPTa5UitVqV97z7FzHjMX79U3/q5/1tHlzDL/3iu4kEAvzub37Sz1BX1ICfk50vlEj09JCuVP2W6RHJZeuWdaxbu5pTQ8eYHp+gu7mD9PgsTs1AtkxKhk4sEkWJJVGTKVoH1jGymGW+amBHothakGA4Stww0IwamXSaRDJBb18XRqVEMBbCsgwCIZVNGzdw/fXXs2bNAFKtxtc++1kOPfEkTnqesGth1qo4to1leNXqXnV40G9N3traSldvJ1Pzk8xkZ7niHddxweWXM54p8PTrB3nutX3s3LWLq67cQSEzRzIUZHp4GNmVWb9mPadOnySzOEVLfYjbrt/J6OnDpBpTjI9NUpdq4Pjh4wQDCpZVob+/k96eHqZnFhgZmaG5uZ2R08ewDAlDd8ksZugf6GXVmh7Gp0ep2dDes4GWjg38yX/7W05lqthywBfltmX58lwNeDN8FUzL9DMWw+EwjmUiS7b/0cZyHEqVKi4SkWjEn4RhGAayC43NjaTiCTQbYk6Vv/rDX+P48w8TMDMEpDJIpj9jOODnn8dRPfFu1agUisSDIZoa2/jR8/uYypqkegfZeuV1FA2DqbkZjp86SSZXQpY1gmqUhx55jP6eNUz4LdwtPwPd9BLsZX/uhv85TGSgnz/HwJ/XlgqJvkx6RaAP9LcSj4Z+XvjF7xEEBAFBQBAQBM4RAp5A8LrZLufBetLcu9qeSLc9qeD93b18uyzUHV+mu473Pge/lvyNqfDLy1quQPc/5v84J/1MpfqKMPe6wyyLBxnZl+Rn7isqyhmB7mWt+zJ95bVnS/dzhK5YTUFAEBAEBIG3LgFfoLuOf76zbdPvZuh9z+bd+l0cvQll/rnvTPzImfOad87yJnp5otz7rlJRtTO3y/Lcf86PODnrPPjWxSDWTBAQBAQBQUAQEATe4gSEQH+L76Cf5erVdbaj2LKf5e1ULb8deiwcp6m1ibGJUZramqmZFRqa6mltavK/TMkuZVmYn/fz77wvZbw/YA3T9CuLm5qb2bR+A6+/8iq/97uf5KKLLuDrX/+qL8Iv27mTNQNr+OxffY7hoWE+9cf/mZbWdv7H332exbl51q0ZYNeVV7LvtdcwahUq5bK/7GKhwOc+91m+9v17+eI3vs1HfumD7Ni0hX/+1rcI4HJo335kTaViWBguzKUXsWIJ6tu7WZybRnFtOpsb2HbhBex//TXqEyny6SzpyTk/m7suHqeltYmyYRGpb2Rgy1YWimWmMktYaoCCaaA7ri+GQ7UKXfUN/MYnfoOOjg4sy/InFOi1MumlLKZbo66xjpveeSOj+w8StRyOvPAij3zvu2iWydL8LLbjfQCwwXbRXBVNVn1xG9BUwuEgVb1CW1cbl12zi3UXXURWNzCDQZZqOjXHZGjoEKX5WeaHR/nUJ36d4wcO+LNxR8dHecftN/nV5XPT4xjVAjOTp2hqaebV1/ezbful1Go6U2Pj5LMZtm/bxsjEGDU/n9wgKkVxJYVb73w3D9x3j99qvq2hnoASoLG5AzecItE1wN1f/CZH5osUahazc3OEQiGCYW8CgUMwHPRn/0Zi8WWxfma2sPd7A4GAP068CReKohCLxfyM9FBQo66+HtO2CQc1YnaJ79/9Fxz+0X1EjRwxzfvy0PDmGqBqYX/5tiP5QjwRiVLOl8FVGJ2YZ2xuifmySdqwqevoomPVKjZvu5CpuUUOHz3F7PQSTzz/PAP96xkaHcbRIJKMg6b6Fe7+l4iOQ3pq4mf530wsSxDwCYhM9B8L9H/8y49y0eY+MTIEAUFAEBAEBAFB4E0IeBLB6+bk3XqfV7yr97nDu559f+Wx99qV67KAWH7/2Rfv79yVqy/IJe/vaU86LF+9v89VVfVvV64rj1eeX3mtt9yVZYkdKAgIAoKAICAI/CwInH3+8s5vXsGFd9V13b/1Cnq8n6+c77zz0NnnK03T/O+dvFvv6p3DvOvKOW+524q4CAKCgCAgCAgCgoAg8G8jIAT6v43fOfXuuo52FEdBcWXcmkm5WCYUCNLR1cHJ4VM0tzUTjIR8qTu4qo9EIk6lUqFQKJJOL1Kr1aivbyCTSft/lHr3Ozs7KZdKfhv4v/nrz7L74YcYHRkmGo6yevUAzz33AtWSTnNTKx/40Ie4+3/czelTJ5kaHeb+e7/PDx98gJnpCULBIMVy2c9c/8iHP8Lf/8M/sW3bDorZDI/+4H5Uy6ZaLPh/EHvydbFYpORYeE3KF02XZFsPQVVhZmqMztYWNq1fx8TIKGa1xsTYOJocoKWxhXgiTqIhSTASJ5qqx5BV9h46TCiewFYkguGwL4gH1wxw+w1X05RIcOzIMQ7sO+Rnf5cLJQy9hhKQ0YIKt9x2M/v27uH6Cy5Eyhd5+cknsYt5psdH0QIKNbOGbujYVQvFdlFdGS0Amqagyor/mvaODi7eeSmX7rqKk7OzJJobSLa18tVvfZNjx/ZRnFvgzhuvRS1XaU7EKFfyTKdnUKJBNm29gPmFRRrrE+i5WaLxCGOzc+g2ZDI5FFsiEgiiBVRyxSVcTebm297Fa8++zolTp7njfe/yq9kl28ZYKhKRIjhodK7bQKq3j0f37uezX70HS1L9seBVmgdCYX82rzehIhqN0tzaztLSEgFNwa7pFIoF/4OM94GlXC77t95jbyKGGgj4El5RVeqaG9DKaR77yt2cfnY3wXIG1awSCCioIQ1UBQevNbyXOy+Rz5WYn5lHQSFfqDGbzlG0ZWaKVcqSQt60aezsZMu2ixhcs4WjR0f50te+Q11TE0Njw7ghCCUiKFoEG6/iRgj0c+oAdg6u7Pku0Vcq0IVAPwcHr1hlQUAQEAQEgZ87gRWZsCLEz5bqPy3NV547+z3eCnuPz5bdZ4v0FYn+0zL9bMH+068XAuLnPgzELxQEBAFB4LwicPY57+xJZCv3z54gdvZEsJ+eBCbE+Xk1bMTGCgKCgCAgCAgCPzcCQqD/3FD/x/+iNxPowYBGV1cXx0+fIFmfpLGliaV8lq72NtraOvwWgooi+yI0nc74VRBemyXTtHyh3tTUTF9fL8PDw9z57nfx0Y/+Mq+++ir1yToURWVpqeC3L3cdmZ6+PrLZLLVKmWeffIKLtm5mdmqCQwcPEotFmZtb4KZbbiaZTPHqSy8xOTZCKhzm+KFDxDSNWqlIb28vi0tZ0qUiS6UKZdsi6wZJta/y0rlZWlygt7vDr4YOBQIcP3oMxZXoau9iVf8qJqancRQJWQvjSAqOHECLRjFcx6+Qf98H30c0GqFWrbB/7/Psf/1VOlo7fBmdXchi1nRuuuFGXzhPjgzT193B9VfvYu8zT/Hc7t0Y+Twxr5oDi2K5AAEZ3TRwdQvJltBcCMugeeuATCwcpKOzkwu2XURHXz/rL7mEHz75BPOlIqvWraVQyDJ85Air29rQl7Jk5qeIpcKUjBKzuQUSqaQ/meGKS3Zw+uCrbNmymRMjowxPTBGLJClnC1SLJbZu3kzNNFjMpekdHKCSq5ArFFnIpenoaWegr5+hw8cJOBqFioWSaqBvyxYWTYePf+ovsFB88e1Vkita0G/jHg5H/AkPqfpGFhYWiMUj1IolFtOL/szgYDBILpfzZwx7j1fuezOKtWCId95yE/Mn9/GV//7HvPbQt3EyU0Rlh0gkhORVsHstu7x/LtTKBpVy1Z/80drSQbVqMTQyxVyhRrpmEaxvomjaLFUr6LiEI400Nffy8BNP0t27mlPDQxCUCCeiyMGQL9BFBfp//DHpfFiD81miC4F+PoxwsY2CgCAgCAgC/x4EVsT4ihQ/W5R798/++crvX/m59/hs8X22FF95buX5n5btP/3ef49tE8sUBAQBQUAQEATOJnD2eW1lgtjZE8VWXvtm3VV++hwnyAoCgoAgIAgIAoKAIPCzJCAE+s+S5lt8WW8m0GPhKC2tLYxOjhGOh9HCQcLRMKok0d7WQTKZ9LP3opEouVyeTDbjy2UvE6+QLxCJRmlobPCrhmUZ/uovP+NXKg+dOsXY6BhTE1OUihW6u3t9ee4Jd01VuOTii9iyaQPjo8M8vPthv4p9Zm6eX/rQh3jkscfZMriaZx95mNbGRiaGTxNSFeoSCTK5JXpWraKjt4+nXnqRfUeOknUi1HWtRfFyrR2DxoYU+aU0mqr6+eUtTc20trQhOZAplslXK9R0k2rNwFVU+voH+MRvfIK169bw+mt7eeyR3aQX5slkZ9i163LGxiawDNevqp+fmuaOm27h0CuvcfWll7Kqo53vffObvPjSE6xu7cDI5YmoMo5loAYVcpUSJjau7aIgEXRkVMOgPhwhHomQjISJRCJ09HRT19pG77p1nJya5rHnn2c6k+bKq67m5uuvxygucezA65RLWSTNIa/nWSpmSSRi9Pf0kF9YRK2V2bbjYkYnJiiWqtx80x3889e+yfzULNfdcCMLC7PMLM6xVCoSjoSRgwHWbd7AyaFTmIbO1k0XMjUxx8TcInYoxqZLdjJXqvHX//RNpmYXaGhooLGxERTVHwt9/f00Nzd7NeJ+e/ZEMkZmboFMNu230PKq1WdmZt6ohPEmYXhjo1qt+u3/b73tNl+g/7dPfIi9D32bhFNCtXQk2UX3Mh8lF1mRsBzbz6z32rnHwjGa6ppZylU4eXoSQwpQclVOTy+Q0y2CyTgVx8a0AwTUOp7Z8xp9fWs4NXLaF+gRvwI9hOPKeAPWy5EULdzf4geut8Hqna8SXQj0t8HgFZsgCAgCgoAg8B9O4Gwx7q3Mv/b47BX+6QryN6soF1Xm/+G7WKyAICAICAKCwBkCZ8v0nz7nnT3562ypLuAJAoKAICAICAKCgCDw70VACPR/L7JvweW+mUCPBMN0dncyNjlGc3sr8+l5WttbMCqG36K9v7/fzx9aacntVaCfOnXKryj2Mstz+QLBUJAdO7ZzzdVXoaoyBw7sY3ZmBlM3wQXTsFlYSBONxShXK74Ij0dC9PX0+O9J1aXYt28foWicSy65lLnFDMW5GX54z3ex9CqybVPK5/0K6InpSTZs2cL2K67gO/fdx77DR7HDzTiheqq1MmsGVmEYZUrlAolYBC2gEVADRCMRCoUS8VSKxWyWuoZGbnzHO1mzZi1BLcRre17h+OEjzM1Okc8solfLtLQ2MzJymtb2Drq6etANk2Q0xnvu+AVOHznO9OkRxo6fIDM7hyYZFNMLhBXZz2q3TAMlIFGTHAyWc5u8SviAI5GSNdpSKeoTccKqRrlcRFIU8jWDqiRRBHQvcz4YxlYC9HZ2cfHmDVx8wQaq1RzD46fIV7LMLc5Q8Sq8K1UCjktvSz01veKFh/us1q3fwvE9r1PLlwjKKjXbpKWrnYVCjoJZo3NVLxWjSs0T+vUNZJcKrF6zgdGpeUJ1jcSaWtm841L+8M8+w4sv7fHb9Xd3d6NbNqNjY/T19fvdC1Qt5HcoaGyqZ2J4lEIx748PT6JPTEz4FfLeuCmVSiwuLvr/M7ZcsJWNGzYi5+f4vQ/ewr5Hv0cdNZpTUSLRMLqX/ejYKJqCZdUwbS9L3sQxXYJaBL3qkCvqTC3mMeQQcjQJWsTfthoOxbKXYx/mkSdfpLNvNUO+QJeJxKOoWhDXVUCWsLCEQH8LHqvejqt0Pkp0IdDfjiNZbJMgIAgIAoKAICAICAKCgCAgCAgCgoAgIAgIAoKAICAICAJvfwJCoL/99/EbW+gJdNVRkF0JLyS7WCj62eADawb8FtfrN6/n2MnjpOpTyI7si8+1a9cSj8d9AexVFHsidHx83K8i9lpx27aDGtD4zGf+wm/FfmroGNVKmUx6EVmS/bbbsqRQq+l+K0FvNqmfIS5BOBSktaWFnTsv49obbmB6dp77fvAgL7z0Mp1NjSQDKrFoGMV1cRzL3w5P3CrhCNffdDOnxkYZn51HiTahRhv9LPVkKsbiwgz9fT0MDZ1gYWHeX3dVUejq6EJWZe666y5uv+Nd/kSAB37wAKdPnsTVDeanJ7EqFVxTR3Yd4uEovX39tHd1s+PSS/1cbsO0+fzddxMJRHB1E7uqk4qGMXOLyLUqtXzel/4SEoajYwUkTMnBlVxUyZPrEkk5SEzR8BK+Pdmu1yoomoYTCFFVVGqaRiCZwtEiBON1xMJh4kEF2Syzc8dFtHc2YVlVksmoL/KXZmYII5FZnOTCizbzzAsvEI/FyM9laK9rpJYrMNDbz9jkBG193QzPzRBqb2FyfpZ169czu7iAGgxTrOoQCFM0HSxFY9NF23nXe97PH/3Jf+Xh3Y/47fMHBgbIl8ocP3HCb7W/Zs0a2jq6/Az0zq52xk8Ps5Rb8seGd/EEuifTvav3M68i3dsf23dcyuYNm0hJOh+/Yxd7H/4Wbm6WproITY2NuJJEqVoB2fUFum5V/Cr+WkVHlgK4boBy1aRsq4xNLzKbK7J6/RbUSAjdazUgxZhb0PnWvbvp7B3gtJeBHpCJJs4IdEfCVWQh0M+j499bYVP3Hhzhd/7sGxiGRcU2WNBL3hyjt+1FCPS37a4VGyYICAKCgCAgCAgCgoAgIAgIAoKAICAICAKCgCAgCAgCgsDbmoAQ6G/r3fuTG5dqbyOkhHAM26+ETqfTJMJxvwLdE+g7Ltvh33q50yE1iCwrdHR0+G26PXHuVTV7EtyrJPbEqGmavly/6spdRCNhhoeHqFTyFPI5v516sVhE8mS9K/lV7I7j+gK9Vqv60jgUDKGqCm3tnaxZv5F33nI7d3/+7xgaHiEWieGali/je7u7kHD9nPWaYZKoq6d3cJClYplcpUpdYyfxRCOmWSWfT6MbZaqVItVqCeXM+l57zTW844ZruPbqqxkfH+HFF1/kuWeeoZArUiuVkEyLeChAd0sz/V2ddLe3I1dhcT7LwLp1fOt73+Hk6DCOqmC5LpWaQdDL0rY90R5mfUsDSyMj6PkSsm2BBAYmpuRiSjau7PqTBjRJRnMVVK8aXYKIqhIKBUBVqDoSSqqehv7VHPQquS0HW/Ji1CU6UkkUvUoyEqSxLkE0GqKlsYGwEiDiylxy4YUgV3AVi+eef57Otlb2v/IydcEwYUfGqNaoq69jqVKiokJWC9CzejVj4xNUqjVau/s4PTVNOFVPtLGZbZdcwUI66yv+A4eO8cNHHqWuro7Vq1czt5j23+dd2tra2LBpiz+WvAr07PzCGwLdsiy/bX8ikUBVVb/6vFQs+m3/2zs6ueqKa2gKWNx6yVoOP30/xuIEQSy/xb/XrSAWj6EGFFxs1ICEYzvoNcOveJ+eWSCbqyCFYpR0WMgX0T1+IY1EQ4pAqIFsQeIL37qHrt51DI2PYckO8bokAU3DMl1QJWxJtHA/jw6Bb4lNPZ8kuhDob4khJ1ZCEBAEBAFBQBAQBAQBQUAQEAQEAUFAEBAEBAFBQBAQBAQBQeB/k4AQ6P+bwM7ll7+ZQA/KGmvXr+XoiWNc7uV9T45TKBXoaGn3BXgmk2HnZTtJJpK+RPeq0D0J/sorrxCLxRhcNcD6tRs4cfIojm35ErtcyuHYtl9x7Fg2ek2nXKn47/eqjy3L9J/3Wnx7udbIAVKNTazduJn+gUF+8OBulgpVIrE4mqLS1d3J8aNHMEyDWs2kb9UAwVjcr5iuGg4g47owMNCHjE25nKNSznl+lIX5Gb7yla/Q09VFtVLhsR8+wP33fJ+FhQUioRDzs/P0d3dz4ebNXLF9u19B/vyTP+L4kcPoi2WiSgRHlqgYNdRwkFy1TKK5kUhDMyfGRiGoYZsW77n8UvbufpgQMqpnvV0HV5WoOZ5Et3wJjLNccY6tosiyn+ueCAeJRILIIY3ZfJHWwXVIdY088errEA5TKS3xq3f9Eq3xBB3xOKXFDPmlDPv2vc74xLjfQUBzAxjVMnUdKdas6+Ouuz6I4trc842vUxfQ2L5pI9//5rfZcekOJuZnMIJBmrdsZnRqirpEA/v3HyScaqBg2vRt3sKOK6/m+RdeoVyq0NneTaZQ5Bvf+AY9PT3+hImlQpHTp4f9ytlgMEhjc+vybVM9SwtplnJZv3uBt/+9bPRkMulHAHjjyatU37RpE0gy11x7I42axaWrm5h8/Wns7DSaY2Dput+uXVZkgqqMLEn+uHEkmWgkSiyWYHxmlompOXoG11MyXeazS6CGKddKhCIaoVgLS5UAX/ruD+hatYkTI6MYsk2yflmgG6aXr44Q6OfyAe0cXvfzRaILgX4OD1Kx6oKAICAICAKCgCAgCAgCgoAgIAgIAoKAICAICAKCgCAgCJzHBIRAP492/psJ9FgwSk9vD9PzM3z04x9lcN0gF267kHgkgoTM8y+8QKlUYHh4hLGxcb9iPB6PMTk55bdlv+ryK5kemfArxZUAlMt5bEv3q8xdX6hbvjh3bdDNGhWvRbrrIiPheFnhtuu3RW/p7CLZ0Mo7b72Nxx5/mrLt4mohX3xPjo9z7OgRX5K3tLbR1NxBJJrAtF1QSLkUAAAgAElEQVRsr5I7oOG6Xs64SSysUS4tsZSe4z13/gK/9IH3ElRV0otp/vLTn2FwoJd7vv/d5Rbjrsz2i7ezc/sl2LrOS888jVEukYiGmZucpDK7BBUDQ9eJRJYnDniiuyrBnR/5KH//ja+xZBmgKPzOu+9g95e/TFwJolgS2Mv53aZrY2PhOgbYJrI3gcBVfemvKRAJKATDAWxZoaaqbH/HTbx4fIij03NYikxnXOXdN1zLE/f+gIsH19GUSDE9Pc347By6C7lKjbXrNtLQ2Mjs0py/LKNW4uKtG9nU10NmbJTFsRGqxSKhaJiKrRNqrMdMJJiYmqVWrGGbLqaisfHSnazdvoPXDhwmvZAjM5fmtz7xm9y7+wEe3r3bryKPRCKUazrT0zM4rutPglACQRoaGojGwhSXchiG7gv0XC7ndyzwKtC9W6/tv9eJwOtosGpgLVsuvJi5Uwf58M2XMfTiD7Ez06hmDclZnmwgu+CYBq7lEFCj/mSLaCxK0Muz16uMTEwRrW8gEE1gqwFMlDOTN2o4UoJcLcRX732Ezv4NHBn1BLpLvD7hC3TbdEDFn9iQnlquphcXQeDnSeB8kOhCoP88R5T4XYKAICAICAKCgCAgCAgCgoAgIAgIAoKAICAICAKCgCAgCAgCPysCQqD/rEieA8t5M4GejCbo7OwkGA3xkY99hPn0Asm6BLNTk361+W233ebnoHsC1Kva/sIXvsDs7Kz/uLW1lfHhMWq5CrZlYDsGkmtgmDW/LblrO9RqNcrlCuVigWKphGVbaAHNX7ZhmuimiRqMUKya9A1uYNWaNfT0DvLUnj0MbN5CrVJjYXaW/fv2+VXO7W0dVComwVAUx5WJxZJ+q29JcTANnbp4hHIxyy9/6L1cddlOcCwe3b2b737rO1im4VfJx5NxRoZHuPba67nowm388/fv4dTRY5i1KtgW0WCA5lQdzeEoeS+zu2YQVmTK+SLReIx0pcy7PvxhHnzhecbzWcqmxcdvvZ5Xd+8moDvIuuuLci/3G8XFwQLbQLJMf/m6FfC62qMpLpHgcgt3R9MoyhJ3ffIP+PQ/fZGMK1ExTT511+0cevJxqrMZWiNJVnX3MZPOUJVVlIYGOjds5P5HH2M2nSGaTFIsFWhIRtm0dhVXXriJjd3tVNOLPP/0k4RiQWqORSAZ49jEOPFYCr1QJZVoJJJsYOuuaxjP5Th+epTM3BJGvsxv/toneGrP8xw7cYwTJ04st/NH8idT5AsFX447yL5YVwMyjmEiy8st+73q82g06lefe+PAm0jhPfZE/CWXXcW6zRcweWwvH7v9akb2PIZWzrA4NopVrWDVPF4Oiusg2xKSHcaWJD9L3vYmHqSSVEydpZpOrKEJNRrFlVXiUY1aKUfNDLJYUvnyvY/S2reeI2NjGIpLzK9AD2CZ3v4RAv0cOGy9rVfx7S7RhUB/Ww9fsXGCgCAgCAgCgoAgIAgIAoKAICAICAKCgCAgCAgCgoAgIAi8bQkIgf623bX//w3zBHpQCeL6Geiyn1vtCfT2jjYmZ6b4xfe+m3wpTyiskYxFWLNmkA0bN7Fh40ZSyZRfcew4NtNTUzzzzDOMDg8zOTJOb1s3yUQURXbJZOapVIp+DronzfP5PKqseJHgVGpVDEsnGPDalkcoV2uUKjXypQqoIULJBvoG1/H+X/ow//zwbkJ1dX57dFPXOT10Gr26XNmsqWFkRcOyXKKxBMlUkvRSGlWGXHaeT/7WrzPQ18X0xBhPP/E44yPDzM3M0tLUzPjUDMFIlAu2XMDOnZfz+c//PZVyGce0kGwbWXL9bHLHMGgMBbhi20WYxRKjnmAvllAlGUOSiHW007J2DY+++gpOKMiVa3opjo5SSefQDBdN8sqbbWSvj7zkItmmL9Bdr7W941WgSwQVl3BQIhgKYAeD6KEQ667YxX3PvEApEGJw7SC/ctUmvvm5v6QhEGews581q9bhhqNUIxFqiRhPHjrE4YlxirpJrezQ3FSPaZRpTob5hZtuYE17K131SQ68+gonh45CAGYy83iwzLKORpBIOMV77voVDoyOMbywSNWGar7C+InT/PEf/CF7jx1gYXHez6AfHR1FC4Up+O39vXzzJI7XTcB1iYRD2KaBbVuUy2V/n8c8sY1XpK/S2dX5hlCfmJ7jjve8j/LcKDduG6Qv7jKx/2WMpTRWpYxeqmBXyjiGjmtI6CUFw7CwJRcDi2RzE8G6BAdPnaTquDR0dPiV6aGATDwoIwfqmc7YfP6b99Lev5GjY2PoileBnkTVApienPdC6V1LVKCfR8fAt+Kmvp0luhDob8URJ9ZJEBAEBAFBQBAQBAQBQUAQEAQEAUFAEBAEBAFBQBAQBAQBQeBfIyAE+r9G6G30fKqznaASwNFtZMsln1nyM7Q3btrA6Ngot73rNkKxMG3N9QRViVwh77cWTzQ0s23HpWy7eDuaImHWyriWwWf+/M9ZnJ1h+7aLaGqsp6m+DgWXQjbDzOQkmfQi2cV5HMNCVSU/S3w+nyURjVPIF6mUq37++cjULBVLJtzQSnvfAL/3J/+FL3zj21Qtr4m8jGVYzM7M+XnsXgv59tZ2SpUSsUSMaCxGNr3A0aOHaayr48tf/gKFpQyHDuxj6MQx9rz0Ao5lkltaIiCraOEGunoG+NAH3s/df/NZPyM95FUk2zqmYRBLJjAsm1q1SsqWaInGaOto5pLtW3non7+Hall+ZbThSmy79mruf+4ZiEZYlUjRk0iwMD6BkV0iHgz4Gexe23dV0zBdl6phYtiuX1XfVJ/ErCwRC6uoYY2arHDJO2/mkZf3kvPa3csKN123i+TEUab276e5vp22jlX0DG6mLIcoBALEe7s4PDvJofEhJqYm0SfmaalLUCgvUd/SRGdnNzfeeAudzR3k52Z55cmHmBx6jaZEgIBVY3Z6kfa+NVx+/a2UCJG3ZSYyOfKVCkNDQxRzWT7w/vf7Ex36+vvZ88rL/Ojxx5mfm/NFeK1mIKsBtGCYaDxBuVImHAmSy2bJZBb91vmxeBRD96S6w6bNmxmfmuIf//F/8sNHHqNarYBRYsf6fnrqQzQGHSZPHkCqFtDsCkHJm+hhINsqrhFm+NQEes1EDccw1QAlVWGmmKdgG1gyRKJRGhsa/EkXkhKhpAf44jfuo7V/LUPj09iK5HdXcGRQVBnbsXElicXJsbfR/3KxKecigberRBcC/VwcjWKdBQFBQBAQBAQBQUAQEAQEAUFAEBAEBAFBQBAQBAQBQUAQEASEQD+PxkCqqxVNDuLqFrKFL9BjWoT+VX2MjA/zzne+kzvuvB1Fsnjh6acYGhmhf+0GMqUqpuNy6c7LuPySHUQCMrKl86d/+AfceO1VKI5BQ30dDfX1fpb43Ow02YUFapUy5VIB17IJqApqSCNdyHtWmVxmCceRsGyZ8dkF8qaEoQRp6Ozng7/yMV47corJ2QzlYgVTN6lWa1iWheZXDxskU3F0o8rs/LSfN56IhvidT36Spvp6nn/uGV/e733lZSy9SqGQI5/LEQ6G6BvcwtVXv4PZqQmeePgHJCKaP1mgsaGOi7ddTHopy8t7XsV2HIy8QUgL4gZc2jsa6O9o5dDLLyNXDD/Tfce11/DEq3vQNZWo6fKBm2/m6L7XUSwdu1ygViz4UjdZ30SyuZWS6VCoVihnsmRmJqiLaT7rxvYW1FQ9qy7cwUNPPUe6XEFSJN57281MPrabhmCIutZOmroHKboqFVmjrqPTr6h2NJlDRw8wPz1Fm6TRlEpQcWoslIoYaojNF13OlZdfi2xUmD72Kqf3PwX5KfKjIzQ0ttA+uJn+C3dydDpDoK6F09NzjIyPMzM3Q61SYdeVV/DRj32cJ5/4EV/64hdpbW7i1IljBAJBvD70lgsNDa0omkahVECSJQr5LIos+fnlhl71s8+vve46nnn2OeobmvnYr/0qt93+Lr7+ta+SnpshFVHpaUlyxYXrKS5MUM1M4layaE4NV69gVCoopopRNMks5Cl4befbu5ipVpmtVCjjVaVLKAGNhlQKRZFB1ihU4Mvfvp/eVes5NTqBoygk672KeQclIGO5nkBXhEA/j46Bb+VNfTtKdCHQ38ojTqybICAICAKCgCAgCAgCgoAgIAgIAoKAICAICAKCgCAgCAgCgsC/REAI9PNobLyZQA/JAVb19zM9P82HP/Jh3veh97EwN8XjjzxEuWawVKoSiafYecVVvPLyK2zdspkrLrkYxdb57Kf/gmsuu4SQa9HYUE9TU6Mvq0dHRygW8li2Qa1W9Vt6q6pMQNNYymTJ5XKUCmVkNUi5alI14fTMImqyntaeAdZv3UbBcBmZnPer1B3bxTQtHMehUqkQjYWZmZlEUSEai6Jgc/df/T/MzMzw4gsv+NL28IH9fiZ6Lpsmn8sSj8XQlAAbt23n1jt+kbv/6jO4tQr10QiXbr2AplTSzzo/cvgIawbXsve11zmdLlFCJhCSqVRytKcS3HH9DcwNj5DPlKhra+Plw4dYqJSIBlRaU3HqohEuXL+W3rYWZifHCUdiZPJ5hidnmEpnqeo6azo6WN/fQymfZuPGdQyNjTI0NUdZ0hhbSKOGQsQTYW7ZtYvg4hJRLYQZCnNofJxQczP9a9diWzZLC7PkZ6YI2w5JLYiVr1KqFKnraKGqSpRcBUMOcdPNt9NaH6e0MMIzP/w25dkhOr1W+FqE5lXrsZItWPEmjk/OcXx0krGpKdLz835b+4985MPsuvZav2X/97/7HYxajY3r13L06HEvQBwLicbGVgzL8fdFpVahWFiiXC6iKQqOZXDVVVf5rd9PDJ325jpw5/vez4033YxuWDz7zFN0tTSQX5xiVWcz111+MQGjRGZ2jNziDIXsPJVcBrlWwlwqo0karq2ghGOcnlsg58jUFI2qPxlDIhoOEo0qKGqIfMXly997kNWrN3BieAxLkUnWJf0cdSWgYHsCXRYC/Tw6BL7lN/XtJtGFQH/LDzmxgoKAICAICAKCgCAgCAgCgoAgIAgIAoKAICAICAKCgCAgCAgCb0JACPTzaFi8mUBPhmKsGuhnfnGer3z1K7R1tWJbOkvZOSam51G1MCeGhnn66edYt3Yt6wYHuW7XlZSWMnzhH/6OnVs3EpdsGpsaSNWn/Kzs0bERDMtAN3VqRg3PtKqaimvaZObmyS8VfOGKpFI1XZKN7bx25ASh+iaUSJJVazfQ1jfIsy+/RqVS89t/m5btt0P3grULhTwprwK9ViEQkPnkb/wazfVJfnDf/UQjYZ579mksU6dcKFIqFkgl4tSnkpi2yTtuu5WabfL4ww/T09rCldsuwioWkaoGJw4cYmFyhoZEivUbN7NnPs+rYxPYjkE0EsCplOlI1bG2qwfJUQhEoxAKU1MkxiZGqJQLfsW7ZNSolQp85Jc/xP4DB5lPZylUatQ8yevYhMwa2zasI6jKvPLKKwTjccKpJgwlRGdPHz3dHURCMh31Kaz5Kq6ssff0MexEhIbeDnr7epGqZaYOHCBerrCxpRVNtzl6cgwroNDc303BsbEjMXQU1q7fQHtLHZ0tYQ6+9jTHX36adl1HUYIMbL8MPdHEyYU8z+w7zPGRSYrFEpFAkHIuz6//6q+y8aKtPPvsszz6yG4/1z6gKOzYsYODBw5hSwqBQIhy1fCr5i3H8qW5ly8eCqg01tcxNTVFNrtEKBpF08Jsv3Qnl15+JU1tXbzy8otctGUzZq3EwddeYnV3G91tTbTUxwnINtVyiXJ2msLUSYrzc0hlA83xpkzITGVz1NQQZiBK2VapGaBKNiHVQA1FqNkaX7/nYfpXbeT48OhPCnRNWW7hLgT6eXQEPDc29e0k0YVAPzfGnFhLQUAQEAQEAUFAEBAEBAFBQBAQBAQBQUAQEAQEAUFAEBAEBIGfJCAE+nk0It60hXsgzODaAWbmZ3j66acJxrwK3iBIDt//3j08+OBuX5B6ItvUDbZs3EBdIsbqvh7u+f53uOu970LPp/0M9HgiyszMNDOz0xiGTlWvYtkWiirh4lIrVlicm6Pi5VirGroF0WQDTe09PPbsC4zPZ7jsquvYvHUb8ZYOHnzsR+TzJUzL8d8vyzKGaeLYJrLkUi7l+Zu/+RyLs1M8++SjRMMR9u59FUWSmBgfQ5VlvzV7KKRh6rqfl/7bv/fbfO3rX6OrtY2Bni70QhGqOsWFNHueeYGoqqHYLsFQhI5Lr+T18Snm56apFHIkI2FU28bWDTQthKOo2AGNkqkTbajDsA3WDQ4wMTpMWFPZsmUzo6Nj5EplyroJgRDp9CINQZW+jmZK+RylUplSzeKGW3+Rl18/gCwphGSbllSEhCpTp9RTs1yCjQmKik332n40DSrzC0iZLKsiUVrlAE65yktHTlIGoi1NJDraIBKjWjNpaKxjzeoumutDSE6Rgy8+RXB6llAwTPuGrZTCcf756Rc4NZvGDUQwdZtqLk96cpZf+9VfpW11L08/8xTDQ0PkshlMvYo3k6Gzq5tQJEEmkyMSj7OwmPYzxm3TIJmIo0gwNTHmdw6wbdtvsX7d9e/w2753962itb2bPXtepT6V4KEH7kNyLQIyJBNRUokIq/p7WbtmkOZUiO46meN79jB17DgpTcOxLGazWZxgBF0NUbVVdFMGx0CyytiujC1F+N7uH9HXv4ETo+PYZ7VwlwPycgW6aOF+Hh0Bz51NfbtIdCHQz50xJ9ZUEBAEBAFBQBAQBAQBQUAQEAQEAUFAEBAEBAFBQBAQBAQBQeDHBIRAP49GQ6qrjYCkguEgmS6FbI6gpLJ+/TryxTwPPPQAsiaxsDjHd779LU6fHkGVNT97PBKMEgpo5PJL1EplNm1cRyY9z/XXXc7S4iSdHe2Ew0EW5mfJZbO4tkWlVMQLC1dkhUI+j2malKsVkAIEghFfDCebWjEdmdcOHkWLxokk6lk9uIbWvkEeePQpSpUKsqJQqlZBkpBlZVmgY/O7n/wtVEXmhw/exx23vIPPfPrTSJJEuZBHUVVf4MZiEUqlIpoaYPv27axbM8DJY8fZtHEjlqEzPTHJqWMnOH30uF95HpQUwmqAkBaiKgXZfPEOnn3qRyRjURzb8FlEUwkkNYASiZIpF5icX6DqQHN7G329PUyMjVAsFdh19dWMT0xyemScSCLJfHYJyfunl9i6cS21cpGx0Qk6evrpG1zPsVOjlAsFLt60jhuu3I6RXcTO1Py8+MVCBiegkGiMk0olqBVyNEQi1KsabrnK0ImTHJ+awYp4Qlkl3txKc3s7dfEEIVwu2LCKWAjiMZUTB16lcvI0qWQDPVsv5MhsmleHx1kyHJRIjNFT4xQWMxiFEnfcdjvhphT19XWoqsQTjz7O9OQ4qhpAC4b8DgWyrFI1LBLJFMgusgSRUJCFuVlftmcyGerq6iiUylx62ZUspDNs3ryVQNCbmFFmdGSEzOIiY+NjJJJRopGI322gubmRVatWEVQd1nY1M9jRRm12mqXpUabGhpjPLqCGI5RtB4sAhgGSP8GhSk230Z0gDz39Er396zk5OoGpyCTql1u4y6qEjTcxQxYZ6OfRMfBc2tS3g0QXAv1cGnFiXQUBQUAQEAQEAUFAEBAEBAFBQBAQBAQBQUAQEAQEAUFAEBAEVggIgX4ejYX6nnZcCwKujFO1KOeKRNQga9ev4fTYaf7oj/6IfDnnS96p8XHS6TSyIyMjeR6cxbl5KtUyA4MDXHzxhTz6+GPc8Qs3Ua5mGBxcTSQYYvz0aXLpNGFVJZ9JUysVSURjlLxMdEnG1TRfts4upHFVjaoFrqQys5AmoIW5aNt2TMti/dYdPPHCK0zMzGBYNpKiUDV0wuEwhVyWj/+nj9LW3MjzzzxDtZClqTHFC889T7VawbFtHNsiEg6jKLKfwV5XV8/NN91EwLRpTKSo1nSm5hZ4ac8rnB4ZIRQKockq9ckUsXAEyRPlHivTZtcVl1MqFjl+6gSOJjOxOI+hSgxu3sLI1CQT0zMowTgoAbZcsIXjJ08gKzLbtm9nbHKSkYlJItEEi+kMtusiOToXX7iFqbFhbNOkrr6R+qZ2TgyNEAmFWdPbye9/4j9Rnp9mbO9rlBfT1CXifv64rtfwDHVjSwvR+jqmFxYYn51lZGKCmaU0i5UaciROJNVAU30DPQ0NdMTCbF8/wOb1q7Bdg7HhU2SHR1m7YRPx9g7ufeo5pHiK8fQSrx44zPToFI5uIps2W7Zs4cLLt/Pcc8+y/eJtPPzgA/R2dftS3JPc+ZKXcS/5FeipunryxYIvz73W+dVS0c+jv/POO7n//vupb2qmt3cVR46fYNdVuzBrVVKpFE89/TSJZILLL7/Cl+izs7PMzs+Ty+WQJJlkMuFPBNjQ3cXGnnZuveYy9r7yDK/texFHcQjFI+SWcpg1A6OsozgqrhykWIWnX9pPe98ajo+MoSsSqYY6v/JcUsCVvXABmfTU+Hl0FBCbei4RONcluhDo59JoE+sqCAgCgoAgIAgIAoKAICAICAKCgCAgCAgCgoAgIAgIAoKAICAE+nk4Bt5MoAdllTVr1zC/OMef/9c/Z3phyhflelnHMkzK+QIqMseOHPHF+taLtnLZFVcQScZJZ7OE4wHqmxPMTk8yNjxKPBQkHFCpFgoYpTKRYBDJsbF0k3y1SgWZiZlpxqdnqFg2SjDsVzE3NTXT2dbht13PpDMo0RQlS6JYrVKs1ih6legBlXKxyDtuvI533X4rD99/L0cOHmLtQD8H979GfilHMBjEMAzCoRCBQABd11FVhf7+fq65+hp6Uw1UFnMMTYzx0BM/YrFURI3GKNdqfovxjtYWApKMWa2yWtNokhRmJqa8wmrmsgtEGlPEO9sJtzTw4v9i7zzA7Djrc/87U06ve7b3pi1aSVaxbOTesHwBm9hgg8EYE2pwKDdAEkJIQtrlhuRCAuG5hGATYwIGjAH3KsmWbcmSrLa7qrurbdp+dk9vU+7zDUjXAtMMGNn6vufZR9o5M9/M/L7Z88zM+73vf9dzWC4FTdXR1QCVtfXMLSyguj1oXg8dPd0Mj46SzGSceuOpVJpSqezUYO/r7qCYWiCzOI+mqOg+H/5QDJdLpbO1iYaqCs5Z0YMxOcrCyDC5xCIR1UNNvNKJHY/U1ZHWVbYPDTEwNcH00hLzC9PMpdMUcBMMx2mtqaM9EqLRo3Fu7zKuvPwiIhVRRifGSC2l8ASC/PDhRwjV1FNQNPYOHmTTk0+jqW6sUhmPpjkTAW646W1s2vQ4oVCAxro6EnOzhMMRx4W+bcfzFIsGbp/fEdCXUkknwj2fy+J1a3R1dpDNZp1xae3oZMuWraBqdLS1UxmL0t7Wyl133cWyri6WkkkKxYLTt9vjoVAsOmNZKFpUVTfSVltLW1UFY0P9bLz8fA4d3cehI3vxum0Wpo8TcusUU3m8ahjT5WYpb/Pktn3Ut3dzYGRUCuhn4Hfeq+GUX8kiuhTQXw1XoDwHSUASkAQkAUlAEpAEJAFJQBKQBCQBSUASkAQkAUlAEpAEzjwC0oF+Bo35iwnobk1lRW8fY5NjvOsP30XByKO6FIxMidHhYdKJJSbHxqiurCQYCBKvqWbF6rO48PLL+OJXvsxrNpxDyO+mkM1SLpcYHjpKeinB7Mw0VqmEx+MmHAoKqy8u3cNSrsjI+ASpXJ6iLaK03fQu72XPrl1cdN555JNJx2FuaQHa+tZguxQOHxvBpevMLybQVJWP/8lH2fTII0xNjDoivaa6SCTmmJ2ZddzK6XQGv8/vuL2FG72puZnGhgYuveQSmrxBZkdG+e799zG5mCRtWRgejxMRb9gW8YqKH8eA5wusqKpATyXxKW7sYplANIIWC7F/bISRuWlcbp3GhkbH0Z+YW8QfDJHK56hpamIxk8VSFQplA5eqO9Hy+XzREfTzJRdBr07c7yKsWXhUmF9K4A1GaO3s4orXXoltlDkyuJ9qt4JWyOMXzvVMlppwBZruIWPbTOYL7Jk6zsH5eUbnZrGyi+RNi6Liw+MN0VxRSVc0RJ1q0lUV439svILmlSvIFUs8u28vh4aGmZ5boKV9GelcgfsfegRhzU4JEb5UoFAo4PHqXHf9m9nx3HOMjY5wwYYN2IZBJpNhbj5BvlTGKMPylStpbGri6We3MTU5iQuLoM9LOBSgqanJOe+p2TlGRyfwh8KEgiE2Xn45jz/+OJXxSuYTc05KQHVNFZZlk8vlyBeLotQ6xZKIWnfTWF3L2atWEgl6cVGmqjbE3t3PcOzwPszkAn7LgKKBqvgoo5PIGDyza5CG9h4ODI9S0KQD/Qz6untVneorVUSXAvqr6jKUJyMJSAKSgCQgCUgCkoAkIAlIApKAJCAJSAKSgCQgCUgCksAZQ0AK6GfMUMOLCejVsThNzY2OgP7e976XbDHD8MGjJI7PkVlKsjQ7R3dnJ6lUinQ6TWVDHd+461vo0QjvuOWdBHU386PjFPI52jraaW5pxBfwsn+wn7qGWnSPRiqbJSscyd4gO58fYHpmnoJlYKsqpm3R17ecyZERejvbyS7O43G5WHPOBXijdUxMT5MrG8wnE5iKi8b6enqWdXL4wADjR4+QWloiEgo6NcdFjLdhGrjdHsfFXCqXcbvdtLS0OFHhl158Cc0+P1/74hc5nlgkK2qzWxZzmRy2rpLPF1BsF7rLBeUyYZ/C8uZGKkQkustNVU0NP3zsEQpuDcXvo6a2huTsAqnZOaduejAaIhKPM724SFlRyZZKeEMhR/AWonAmnSEvIta1CEY2Q0ulF9IzxAIaLW0tjEzOEK1rYPnqtbzuDdewc+cOjh05gJHJElJVKj1uKoNBsuksmVKZ6Wye544McXB6hmyxiF7M4PYHMN0RdF+QpmgFzR6FNp9KbUCjvaOdjW+9geOJJFsGB9l74AA9nd2E/SEefuhhFuYWqWmoY8fuXaC5SGZS6B7d4d9sqLQAACAASURBVCZq24sUgoDPi66oXH311c41sX3nbhoaWuldsYLxiQkOHx0Cy2RkZAijWOTSiy90HOizc3POZIhkKsvC4hLL+1aw8Yr/waOPPYbP66GqutKJbi+VCnQt6wIsEosJFEUhW8iRKxSJBKK0t3awZu060ukUc4kpVnS3cnDnM4zv3YmvnCOgqhQNizIqc8kSz+09TENnL4NHR04K6AYmqICCk+MuI9zPoC/BV/CpvhJFdCmgv4IvOHnokoAkIAlIApKAJCAJSAKSgCQgCUgCkoAkIAlIApKAJCAJnMEEpIB+Bg1+RUsDGDaapWAVRA30FF5dZ/ny5QwM9LPqrFVkCxnKuSJB1YdVKOLXdaKhMDNzcyymUnzu3z7POVdcwrHxMb7wpX/HWzQ4sm0XAa+fhWSCdCGHPxoiXBUjWBnF5dWwXLYj0E+Nz0FJxeMTDmEXtqZgWgaNDXV4FRfxUBDNLnN0YIC//99f4JwLL+fIsVGGx8d4ZNMTjIyO8Ucf/ABDhw6xZ+cO5qeOk0uniMWiuFSF4eEh/P4g/kCAWDTmiOc+v98Z4aqqKi664ELKxyd59J57mMtmmUxnyAqvtNdHsVSmWChQyOQIer1ODDl+hfq6GmqCUd608Rp+8MMfMZ9JUtIVQhUVTtR9OZkmpGg0VsfQNIWyS+Ho5HEsjxd/RQxTUYT5HlXVnYj5Yq6E7QqjYxFVc3gLCwSsHFddcTlTC4sUdC9KNI7LGyAQjYLmZmpigsz8LPWxMF0tzaQWFxkdG2d4Yopj03NkyhaWDUo+hS8YxfKECETi9DQ10hr0oC1NUxNyU1ER5fXX30DR5+ehvf0sZnIszc2jWVDOF8lncyRTSfYdHCCVz2C6LGeCw8q+FXS2tfLgAw84teVjkZATNZ/L5ujq6aOquo5INOY4xp/fs8dx+ycW5pienKRcEpHsYUzTIrG0RKFk0Nu3gp6e5fT2ruKu73zXmZjR0FhPOBDgvA2vweN1OxMyjh0bYWJ8DFQXRSNHYiFNVVUDkUgcw1ZQVQi5Fdb3tDN3aD8zhwbQTFEj3qZsK8wsFtjVf5SGzuXsPzJ0ioAuaqDjcmHjkgL6GfQd+Eo/1VeaiC4F9Ff6FSePXxKQBCQBSUASkAQkAUlAEpAEJAFJQBKQBCQBSUASkAQkgTOTgBTQz6BxjzQ0oFigWziR5Pl0Gjcqq1b0sXffXi688AKnBrVpGCTnEpRTWVb29KEpboYmx3nfx/8nvetXs3XXdjAtHnv4YVrcfoY3PUk8UkEuV2BGiMSaSsmtYwTc1HW0cOz4mCOKTo8cpzIcd2qSi4hwxa2Syac5Z/3ZLMzNsnb1Gp56cgs1VVV86GN/SvOybsYnxqltbKC6rt6puT4yMspDD9zP5Ng4Q4ePEPT7cekm0/OTYKvU1NRjmy5i0QoiwRC4bEfY1jWFt7z5Wnbe+xhHd/czkUoyXciTUxRKLgXLtDENk3w2ja5rWAqUTdOp410Ti/POt72Nx594DJdHxR30Ypgl9u94ngAadaEIMbOMT1dwBcMcnVmgoPmwfH5st4eSZYjDAMuiXC6TV/ykMikiPoOqcpp1/gAXtHVQzpfwtTbz/EKCGTTKqk4wFiaXTeMqlSll85y9bh2btz7F1PwsC6kkZRGhbhioKJSLRbz+ILovgOrSWN7eycrOVmaGD9BWXYluFbnxLdfj8vr4/LfvZveBIxwdOuq4ycPBMLZtceTIYUZGRjAsk2w25/x1iAkPt37oVh566CGe37HTmZggnOG2bbN27TpuvOkmVFWltraWf/7nf3ac5KtXr2bXczuYm5t1Psvl8ugeN7V1daxYsYKAP8ias1bzjTvudPYXjYWdSQ6iX1H3XPTtJB5UVBCLVzjnmC8ajE1MY6Oi6hp9vT2s7O7Aj0lbdYRtmx9lYXKEkKZgGS7yRYVtuw5Qu6yHPUPDZBWTaJWoIW+juGws28Z2acxNDJ9B3wLyVF/pBF5JIroU0F/pV5s8fklAEpAEJAFJQBKQBCQBSUASkAQkAUlAEpAEJAFJQBKQBM5MAlJAP4PGPVrfiMu2cdsurEKJfDqJR9FYc9Yqdu/aRXNTM5FIBMu2wDDw2BoN8TrH3dzS28tb3v8elFiAvFlkcN8+Qm4PU3v2sLB3L8MHDlPMGaRyJcq6m6zmorang5RZZDYxz+jYMerCcdSijaorWLZBoZzHH/IRCgUJBkO0t7ezb1+/4yj3RWLc+M530dXVRf+hA5iWRXVtLRUVcaanptj8xBY2Pb6Z8WPHCEc9JHMJYrFK8rkyLc0d6G4PIV8Av9dNJrlEY2MtG85ex+DmbRzde4jJbJLZUoGsqmAIF7oJmDbJdBJNV9E8Orlkilg8jk9309vVQWVNnGRmiUAkQFVFBY/eey/5RJLWeBUxs4jPo+OOxTk8vUBa0TG9AQzdjeUC2zaxTdOZeGCVPZTsMn5PmWg+yeuaW+hyeyllc0SW97JlYpwpW8EXryYcDTOwfz9msURtTT2KqnF8fpZEJsX0/AzppSUqwhHSySRlCwLBEB6PF9uwaW6oZ3lHO2G3SlizOaevm2VNdZQtk3+87ds8t28ASzj/Kyu5+o1vRNU0nnn2GQ4OHsAqW85EClG73RPw8fo3vAG3x80jjzzC/Nw8uq5jWRa6+8cJBpFwBJ/fx9DQEBMTE4RCIdKptCOGC/Fb9CO2aWhsIBgIsv7sswkFgnzjG99wBPfq6mpnckEsFmNhYQGv10tFRYUTve/sC5uFhUWmZhdQdA8uXLQ0N9FcW0VTVYzlnS3s27WNzOwk5uIcGjpLiwWe2dtPY3sfe48dI61YRKqrwGU56e1SQD+DvvxeZaf6ShHRpYD+Krvw5OlIApKAJCAJSAKSgCQgCUgCkoAkIAlIApKAJCAJSAKSgCRwhhCQAvoZMtDiNGMNTaiWjWr/2IGeSy8R9gbobGvn0IFBR8Be0beC6ppqdu/aiZErEfVHCAZCXLRxIyks+seO0tDWzNpVKxk5dJimkI/+LU+gmrB107NksnkMt5vrbnknOZfJxMIs/YP9zM7O4DVVlIKFotgEAh4nLr5YLlBZVUkwGOSs1Ws5duwY0WiMbbv2UNPcyr/8y7+QzmUZPz7J0lKKcDSGqig01NXj0Tx8+lOf4tCBfYTDwhUOujdAbX0TZcMkFgpjWxaqaVJdEeOS88/jqfse5sjAYWaKWRZM4QZXMFwuXCLW3jRZWlrCpYHb53UEXcWG5vp6Guvq6OpuZ2xyFMtlcfZZq3nigQdYGB2nIRrDZ2Tw+FQCVbUcnZ4naYLtC2FoOmgqtlXGtgwnPt9X8GFjY6k5KpUibzv3HOypKXRVo/W81/CtrU8xWTQJxWso5IqMj41jlE3Wrz+XUDRKS2cnzz63jUc3PUa5UCDg87C4kMB2qQRCIbxeH6V8iVgkzJq+XmojYSK6zVldHaxc1oKtaPz5v3yZg8fGCEYjXHr5ZfQuX8GBw4fYv38/hw8cpJATSQSm4whf1rPMmchQKBSYmZlx/hXCuBDKPR4PdXV1jltcrJvJZJz/Cze5WEf8CPFcLO/s7CSRSDjX2UUXXcTs9Izjap+cnHSEc+FsF/0lk0kCgYDTn1heU1Pj1LifW0iQWEo7Y6yoKqFgEKuYp7utiXjQy2UXX8BT99+Dkp7Hp3iYnlni6b2DtHWt4vmjw6QUk0h1NbbLQhWTSIQDXVGlA/0M+g58NZ3qK0FElwL6q+mKk+ciCUgCkoAkIAlIApKAJCAJSAKSgCQgCUgCkoAkIAlIApLAmUNACuhnzlhT0diMYlpownF9woHu0li5vJfhw0fYsGEDfb19LCYXOXT4IKmFJDWVNSzvW0lrby8PbNlMSbXIlYtURMJMjIxwwzVXMXJgN2a2hJk3mJ1ZoK6lhcHxEdadt4Hdg/1MHT9OLpvBj47HVDDKJVLpJTxenXhlFH/Aj9fn5wMf/CC3336HEx1+cGgEXzjO//rs/6Ktaxkl03Bc6NlsgbnZWbKZLFjQ3bmMwT3Ps2fHczyzYycuj04kXkVdQyOlfBGPomIXirQ1NPL6176Wr/zrvzE6NkbCKJHEoqgolFHQXCpG0SCZTIDmQnXrqJqOUSpRFY1QHYuzZu1Z9B/Yj2mbnLt2NRMHDzM+cIAq4ZZ2FdHsEqHqOsYWlkgZFniDTk10Wwj0LpGbb6GY4C35MVUouQt01ldw46UXkR49Riweo6K3m6/f9wBFzUMsVsPo2DRlE0qWzQUXX0JzeycuTeMbd36DZ555Co9Hp1zMYxplR0BXdd0R0E3Dwuf20t3eSldLI1opx/q+ZVSG/FRUVbF3Yp7RqVmnL28gwNDICA2NTTz//PMMD49gFMuOiB0Jh4jEwuzdu5drr73WcaCfELvHx8cxTdNZTzjGhbju8/mcyRCiCaE9lUo5TnUhqIsJCUJcF4L4+eefTy6T5YEHHnAmLYg66WI9Ia5PT087Ee6iXyGoi7h8yyyj6m5U3UsgHMPjD9LXu5y5qePEI2HK+TS9y9rxFlMM79xMIZkjmSyxfd8BWrtW/ERAtwkJAR0QlenFPmzVxdz4sTPoW0Ce6quJwOkuoksB/dV0tclzkQQkAUlAEpAEJAFJQBKQBCQBSUASkAQkAUlAEpAEJAFJ4MwhIAX0M2esiTc0o9g2mg1WsUw2vYRPcTtu8gP9A6zsWY6mqmTzOTSvjstWaGhs5rwLLuTI6BhHJyZQPDoFo+iItrNTU7g1gws2rMbKFjk6cIiRoyOULIu1551HEYvLN76We3/wQ0aODGEXSiimjepy0dRU79S9drls5ubmaO9cxjv/8F18+cv/l8c3b6GqtpmpmQRvvfFGbnn/e3jq6acd93VNTR3d3d2OoCsE756ubkYPHUZ3KQyNHeNr37yDqvpaQuEwIjvdq2ioRZOL1r8Gzbb54d3fY2JmiqRtklFclEWEu+VCV3SK+QLZXBbd58Z2QTGfw+8PUhOvxOf2cPb6tWzZsglhS1/Z1YGSzXNk5/OsaW6lvVxEXVwkUFHFQjZHzgRFRLi7XBQNw6nDrqgK5UIR8hpaKEBWzVFVGeA13R2QTlFRWUHWo7Pv6DBuzU/AF2HPYpLqni5MTUePRGlp76RQKvH1225nbHQYs1zgrNV97Nq1E18gRC5fQHd7UYSY7lKorohy7uqVmNklzl+zkqjfje5E7Pv57Of/lYWlBC7dTTgS49rrrmNoeISpqRmHh8ftxjTL7N+/l3w+x7Jly8jn8060+ms2bOD+++9nfn6OhvoGR4wulUv4fX5HTBciuHCQO3XMKyudf0V5gLn5eZb39jqudOFO37dvH8Vi0RHe165dyy233OIse/TRRxECvRDWbdvAMAqERV37aCW610++WKarpxezVAbboKG2humJcd5w0dkMbr6PoYFDuGwv23fvp7Gjlz0jx0gpEKquwkbB5cTq20JJlwL6GfQd+Go81dNZRJcC+qvxipPnJAlIApKAJCAJSAKSgCQgCUgCkoAkIAlIApKAJCAJSAKSwKufgBTQX/1jfPIMK+ubUV3gMm0swyC7tEhAc9PX1ePEsS/v6mZxYYGuvl7ShSy5YonG5lauf9vb+cG997OUziA6yBdyRKNh+vv3YxhZ1q3pIai56WpqY3RomIHBA1Q21PHWm97BkaEjHNg/wKH9gywmFlEUF00NDXS0t5JIzLOYSDgC6oYLL2DFqlVs27aDr3/jTmrrWyiU4Jxzz6GuuYlIvIL+wUFa2zpoaW1h06bN3HLzLazsW4Fi2RjFEplinvsfeYBNWzehe3S8qoZmu6jwBHn9ZRu5+7+/w+z8LCNTE6Rsi4KqUhZKqktDtVXy2Ry4QPVqIMTucgkjlycSjVFdUUlf33ImJieYnDhGQ2Wc5kjEEdBvuvpqzm6uY65/P8FIBe5olNHRSWxVo7mzk/nZWUzLpKapnnKhzPiBMVp6u9lxeDeqWuaszg7cioLbrZPKZx1/9MLgCMm5JLM1tSjNDViBIJH6eqqbWshms9zxtdsZOnQAo5znnz//v/n7f/hbbFSWkmlwKSiKJmRiAm43y1obqasIU1cR4nWXXUw6naKk+bjzru+yZetWZ2JCIBKhsbGFmvo6pqdmUV0qqWSKudkZamqriETCxONxx2U+OztLX18fuVzOcayfcKELwVxV1ZOx7WK5EKkbGxsdJ7oQ30VNc0e4hpMx8CK6XVwDfr+flpYWZ33Rz+HDh5166JlsSqTgE45EqalrwO0LsLSUxu0NEK+MMzszQ8+yZQS8Hip0kxoly9OPb8arB3jmud00dXSz++gwGdVFoLIS2+GjYNmWMxlibnz0DPoWkKf6aiRwuoroUkB/NV5t8pwkAUlAEpAEJAFJQBKQBCQBSUASeOUQ+PM//3Pm5+dPHrBIVfzc5z73K52AeFd16623nrJuc3Mzn/70px1jyM9rwhCydetWp0zl0NCQs5owjojyiOJ92vr16wmFQr/SMbxwJfEebteuXezcuZOBgYGTH4k0x56eHlatWuWUT3y5mkiU/OQnP+kkToomDDWiFKdIk3wpTfQnzm/Pnj0cOnTISaoUra2tzTH1bNy40THnyCYJSAKSgCQgCbxcBKSA/nKRPg32U1nXhKYqWGUDFReLszP4VDfnrlnL4O49rO5bSTqZpHdFH9PJOVasXcdDmzZR09TExOQ0dbUNeD1u/D4v8XiMXXueZ35uktdvvITxo0Os6FjmRMMfn57ivIsuZGR8nCNHj7I0nyCbSJMrFaiur8HjceN1axSyOcxyEUXTuPzKq2hobuH7P/wRjz2xmbraJtzuAPF4JZbqorOnmwOHD7PunHMdd/PY2Bj/8A//i6p4pSMWq5pKySjgC7q5+/vfZsvmx1AsE9WwWdbUSk9rF4/c9zDH5xeYXkySsg1KmkbBsNF0L3bRQNjOLdtAcatOtLcQ0Iv5PNXxKipjVbS1tzuu+ae2bEYzyqzvWsbwrl184sMf4tp33cC2h35ILFpB99nr+dZt/0U0Hud/XH8DowcP0D/Qz+vfcROk0iRH5wnU1vCN791JNrfEre//AC4byukU2YU5JwZ++5dvp3/r84yGo+Srqgi3NROorydUWYPLdvHvn/8C85MTlIppHn7sQT744VvJ50ssJJKUDRF3/+Mbed3lIux1s6q3k9pogPPOXkMsHMRWPRw6OsR37/k+Hl+AkkiYVxTWn/MaZpyI/BxzM/MsLi6iqLbjnhc3+0JEFzf5QgwXN/7bt293nOLi5lgI5uLm1jAMp565EMqFKC5+dF13It3FTbVwnoubatGHWOZEqdu2U0tdiPOiDyGgi4cRx6leLuDRNXSPm0ikAn8wjGm7SCbT1NU3OpH+Iha+t6cHj5GhLaqye9sO3Gh8/6FH6e3uY8+RIfKqirci5gjoImnBtAxsBeYnxk6Dv055CJLAb0bgdBTRpYD+m42p3FoSkAQkAUlAEpAEJAFJQBKQBCQBSeA3I3Dddddxzz33nNKJEJ+XL1/+SzsWZQdf//rXn7LeP/3TP/GJT3ziZ7YV4vZDDz3El770JbZs2XJS/H2xnYh3aFdeeSVvfetbHVFYvGv7RU0kNd5222185Stfcd6j/aImBPobbrgBcd7iHIWB5HfVBNc3velNJ40y4n3h8ePHT5Z2/FX3u23bNr761a/yrW99y3lX+PPa7t27Wb169a/arVxPEpAEJAFJQBL4jQlIAf03RvjK6eDFBHSvonPOmtUMDRzgkvMudKLddb8HdyxIpK6Wzdu3c2RslFAoilU0sYolKiIRPD6dRGqJmuoKqqIB2mrrySzM41VUOjo76Fm5nCeeeoonntiMXbZJTM3hiwTo6F2GR9fJZdIoloWu6XgDPq686nXsGxxk4NARDhw+SlWshqg/guly4Y8Ecft8DBw+xKWXX8GefftYv/4cNpy7AVXTWHvuOahuN7n0AlY5Q2J2jE2P3Ed2cQEjV2R5Vw9HDx4lm8zTPzzBdLZAyeXC0D1kS2VUl4Zi2E5suaorWCoYWFRWxjly8BDV8WpCoTCVlTW85oLXcPf3voPHLLOmtZWJ/f189NYPcu0HbmbX1s1EQ0E6Vq7i9i99mY1Xvpb63l5G9u/n4MGDXHHVRm7/j//kPX/yCcxSka3PP8vYsWPc8IY34i2bfOVL/8bM9Dif+NgnGbj92wxt389el8pMOEjj2tUY0QjhqloW5hb4zu13YOezqIrJ9+/9Lp/9wj8zc3yBxOISs/MLlMoWpbJJyO9Ft22625voaqmnMhKgp7OdaDBEdW0tR48dI5nN4fH7GRodR3P7HGE6HIowOnKMgwcPMzk9QbFUpLa21pnRKmbuitmtYtaneOgQcfoipl3MzBU38kJIF8K3uEnXRI11r5eGhgbHTS4mPwhxXPyImvZCUBfiuVinqanJcbhnMhmnD7Fc9CM+U1ygaCoetxevX8TEByiVDGf8c7mCI4iff8GFqGaOdb0tpGfnObh3kAfve5DGzg72HzlKQVXwV1Q4Ee5iwoUjoKsW8+MTr5w/YnmkksAvIHC6iehSQJeXqyQgCUgCkoAkIAlIApKAJCAJSAKSwO+TgBBl3/a2t51yCO94xzu44447fulh3XTTTXzzm988uZ54xyXebYlygy9s4j3WxRdf7KQ0vpQm3qsJ9/hPN/Fu7O/+7u/4zGc+81K6dbb7q7/6q5e07c/bSJhmxM9zzz3nnPML268roIvzE5MRPv/5z/9KxygF9F8Jk1xJEpAEJAFJ4LdIQArov0WYp3tXVbVNqJqCaRiotovFuRn8qps1K1cwdugIb379G9EsGJkYZ92lGzgwPsaj2591RMdYKEY2kcLI5PAK0TKfJVXMUlMTp7WuhrDbg26aVEZDrD/3XDp6u3jmue3c/9AjHB87jl2ynNrpVQ3VqCJs3LaJBsOUigWampqpb27lvocfIVc2SOVy1MVqyC/liFXGnfj2iZlpx8He0NxKySizfHmf45L2eL1suPRikpkUXleJnU8+giu/yDveci3pmUnscglN0QCVffsOcP/Tu5nKWeRtMHUPZSGc617MXAGrbFJTW0OmkEXzeXnPe97Fv/zT59A1L7FYBbZL5Q/edC0/+sHdmLkUXVXVpEaO8aE/eh/X/tG72X+wn7DPR0tzM1/6/Bf4wHvew9zCAr5YlCcffZSrrn4DX/g//4cPf/SjqNEgE7PTLMwnWByb4pIN5/HAfT9gMTHDm66+lm3/9h9MPDfAQdNFsbkZd1sjI7ksWiDC8OEh5o+NkZ6Zoqoqyqc+80m2793J/t0HHeF8dHySbK7ouNDduoLmsqmNhTl71XJ0DM5ZvQKfy3ac5IZlUbLB7Q+A5iZeWcOjj21ymA0PH3Oc/qJmfLFcckRyMXtVuMSFIL5mzRqnDrpwoAuHuXCOi7gl0cTNtGgisl3EY4kmZqGKGblCWBeiuGXbJ4Xy3t5eR3wfGRlxlonZuCcc68FgENO0HFe7rrmdfwPBoFNvPZ3JUi4bZLN5LrjgAiorIyQXpmiMVxEPRPibv/00K3rPYu/BgxRVCFREsXChqxqGbWJJAf10/9qSx/drEjidRHQpoP+agydXlwQkAUlAEpAEJAFJQBKQBCQBSUAS+K0SECmIIvEwkUic7Le7u9sxuvyyJsoMivdiJ5pwdd99992nbCbKD1500UWOIeSlth07dnD22Wefsrl4J/a6173ul7rZf9E+Rbz6P/7jP77UwzplOyHyv/vd73ZML6K0pDDInHj3d2LFX0dAF9sKd/9jjz32C936LzwIKaD/VoZSdiIJSAKSgCTwaxCQAvqvAeuVvupPC+iJuRkingBr+vqYPDLETdfdQHYpyWI6RVVPC/c//SQFXeOi115BXXUDAzv2kE8skZybJxgJMjRxjLq6GlYs6+D48DHqKyuorY47Iv3O/j109PQyNjmJYmuMDY+SzWXJFDO4TIPqWAV1VdUUcjkuvPAStm7bTtGy2X/oMHWNTdi5Mlau7LjTXbrGYiZFOF5BKp2ju6/XEWVnpudIpdPE6mqIVIQwk/OUZkdZ29HAa885i/27nsUoFnCJ6O5gCHQ/t/1oC1MllXTZwNQ84FIJeINQtgh6/E5NbJdbo6GliU//5Sf5gzdcjWUrVFXWYmsaGy44j6GhI8yMHKUxFMBaWOBDH3g/b3zvu1gySk4dcx8u/vPLX+bd7/5D9uzZ60SdHzh0gLXrz+bAwCC9HR08+9x21lxwPtlMgW//59d577vfTaGUxWUV8Skau778nxzfOcjOZJZsXQ3luip2T02xUCih2xqZqRmUbIZzzzmLrlXLUANu9jx/iPGxacqWzVIy48ScFwp5dJdJ0K1y9srl1FRGWNbcSH3Yh8+tU9/czOann+bZnbvwBsLc+Pabef75PRhli8GBgxwdHsHWFK648rWcc+65PPboowwMDDqOdPHgMDgwQP9P6i6Jm/tMOuPUFhcB8kIgb2psJBqLOSL73NwcXo+XUqmIPxCgWCo5sfDiYUbMtBViu+hDPMSI9YXQLoR0l0vETf3Yfa7rKm79x2UEAj4/2XwewzAxyiYr+lZQVV9D/6EBupuaCetebvvKf9C7vJe9BwcpKxCsiPxEQFd/IqDb0oH+Sv9ik8f/MwROFxFdCujy4pQEJAFJQBKQBCQBSUASkAQkAUlAEvh9E/jUpz51ipAsTCCjo6OOsP7z2g9/+EP+4A/+4JSPhZtdxK6faEI0P//880/WOT+xXLzL+tjHPsYb3/hG552geN8lDCVCjBf1y7/97W87hpQT7cUE9L/5m7/hb//2b0/Go59Y96qrruL973+/U0ddHL94dybORdQMFxHyd955p/P+TbTfpoD+9NNPO8aVX9R+HQFd1KYXcfgiffJE6+jo4MMf/jCXXXbZyfh5Eeku3hGK/YsJBaKEo2ySgCQgCUgCksDLRUAK6C8X6dNgP5UvdKADi7OzBFw661evZn58lU5kjwAAIABJREFUkptveDvHhofxhUOEW2qZyafZcXCQP/rIh0nMJlAKFuVUhkcffNAR0KcTc07d6apIiLGjR3ErEA0F2D+4n7JiU7IspmZm8HuDlPJFx6VcLBacOO54JEJDVTUBv8+Jh3/u+efJl00KwmnsD0K2RG2kgvnFBfzRENMLC1Q21DuC9xVXbiSXzzExPkEkEkL1uVlKLTBzeIDWiJcr1i7HX86QS0zj1lUyuRx6IIA7FOPrDzzDWF4la4Lh9gAafo+PylAU4VNfXFrCUuAPP/Beaqqr+J8f+ghejx9/IEwkVkGoIkI4GqB/x3NUe1R8uRwf+aMPcs373sPxpQQuw6IyFmPzY49x0YUX8Oh997PxuuuYnRynvq2N5MIC6YNHeXLTZt72sT/BNiw+/2d/yZ/82Z/zwIM/YmHuOG+58a3s/o/bGNm+j71lE6W7k4OZJMexyFhQzpawkinyc7N84P23sGPfcwj456y/mLu+fQ+tHZ1OzfpUOksmmwGzjO6yaG+so3dZO0o5x5XnrMUo5fH4fYyMT7Br3z7cXj833Ph2tj69ncqqOu6/70FKhkHRMFlMLuFSFOLxCmeWqbjBDQQCTlyTqMUkZp+KlkomyWayhCNhZwZpQ32DM3Fidm6WUqnsOM9FbLvYr+hDuMnFg0UymXQ+E9eI+F2Mg4jF8jif+5ykAGyc6Hevx43P7cbr9oiy9Y7o7nF7qKqsJlpbzWxyCfJFGisr+cHd36OnaxmDhw6+iIBuSQf6afC9JA/hd0PgdBDRpYD+uxlb2askIAlIApKAJCAJSAKSgCQgCUgCksCvTkDU2N6wYcMpG4ja3d/73vdetBPxvurCCy90RNsTze/3MzExcTJlUSz/6Ec/yr/+67+e0odIb9y8eTOiFvkvakLs/tCHPuSI7yIO/YUO9BcTq0V8/F/+5V/y13/917+wX/HOTgjsQqD/0z/909+aA/23KaDv37//ZyLrRSqAGCcx2UA2SUASkAQkAUngdCEgBfTTZSRehuOIN7Rg2iaKy4VdKlJILBHVvazo7mF8eIw/fM/7GDxymDe+7a0cPj6OPxTk6WefZXJykre+9UZK2axTO/u2//wa7e2tlE2DjrYWVvb1csdttxMK+IiEQwwPDxOvrKCjvZ1kKsXx8QlSS0mW0llU1YthltBUm5rKOLpbc/ovlgxKJpTKYFlQV1FJLpFA92nMpBIEK2KoviAdXX2sW3cOS4kFVJeB4jI4Pn2MHc89RdAFV6xfw9UXnc+erVuwCzknLh6XjScQQPX4uPfpvewdT5B3hynqYVRPgJDXS2tdJVGfztEjR1jzmg3OvjSvl/69+xg9fJSwJ4BhG7R1ddDUWscj999LpeqiVtN518238Mb3vZNnnt+Brmn0dHeTmJunuaWZcrmE2+PFyBco5gs8/cRmXnvehfzfz3+ed//PP3bW//fPfIY//uRfcMcddzI/NcOtf/5nPPOtb7N/+052Ty3gb26l//gEea+HrAUBfwAjnaaQXOSWt1/Pw4/eh6KrfOovPsOd3/wumVyBvGFxZHiEYtEA08IqF4mEfHR3tFER8LOqqY6mhmoU1WZ+cZat27aylE5zyWVXksoYzCey9PcfoVA0WEovUTYMJzrf6/PgUlRy+YwjdovZrqFQkLHRMSzTpJjLO9eXx+txxrZYKJDOZHBpCoaYHOETDvQy1dU1WMUyuqY7Ir8QzUV8k5hZeqKJ/oQIbysux01vWTaapmJZpuNcj4TDjghvmKbTT8AfxBPw4fH5sMplAh43P/rB91nVt4L+wX5sTcUfiqB6vZiWja2IWa428xP/P47rZfgzlLuQBF42Ar9vEV0K6C/bUMsdSQKSgCQgCUgCkoAkIAlIApKAJCAJ/BwCxWLRMW28sLlcLqdEoRC8f7qJ8oSdnZ2OseNE+/jHP87nPve5k78L93ltbe0pmwqTiEhVbGtr+5XGQhhM3vzmN/PpT3/6FAFduNzvuuuuU/q45pprEK74X7U9/vjjbN269ZcK7r9qf2I98Y7uhU2YasQ+TrRf1YF+66238uUvf/nkdmIMxFiIMZFNEpAEJAFJQBI4nQhIAf10Go3f8bHEG1odEVhVXNhFIaAvElJ0zupbydDQCO+/9UPMJJe44Mor2NE/wMz0tLNuMZ+ne1kXAb/XEUm/+Y07WdbZjqooJBbmeev1b2J09BhbNm2irqYGj8fN4vwckWDIudmcnp7CLJexXBqK5qdYzKHrLqprKllYmCOdzqDqbkzThdcXJhyOkU+mcSsKJiUOHTtE31nL0T1+VvStJrm45Ij2DXVxVFeRTU9twrINJg8P8d63Xc/M0BEWRo/h1zWn1jqKqPHtxxcM88DTzzN4PElOj5BRQvjCFVRXRGmMhxxntmkZrDlnA5uf3UljSyuVFXHuv/se/KL2tkdH9+u0d7Vx+MA+7MQC1S6d9998M2+46SYe+uE9jtP65ve/3znfdD7PD+68k1tu/WNsy8bUdO7+ty9y/dtv5q6vf41r3nwNZcr85z99lo/95V9T8gQol2zctoVeFeeh227nR1ueJYXK6GICNRolUFGJUSoxNTZKTSzCG666jEcfu9+Jbgr4o6huH09s2UpFZTWT07MkEkuIBwVb1L3Hpr6+lp62ZgK2ybK2BtxuF5XxEE8//SQjo8dYve5cNG+YxXSZY+OzDA+POw5ycVOfL+RRdY3GxgZy+Sw2NmWjRG1NDfPz8xhlA83lwiiXMUwDwyg7nwvBW4jgLsXlxOGLPtxC8Pb46WzvcMRzUUtJuNjFzfKJG2YhjosoKpemOk54IeKLz8RyTVUJhkKOiC/WETHwwhFfVV2DWzwUWSa64uLu793FquV9DBwYFPZ1fJEwisePYdkizMBJQ5gdO/Y7/suT3UsCvz8Cv08RXQrov79xl3uWBCQBSUASkAQkAUlAEpAEJAFJQBL4/wS++MUvOvHgL2yi/vbll1/+M5juvfdeJ379RLy4eO+0ffv2U0Tuf/iHf3Ac4S9s119/Pd/5znd+I+wi6r2qqsqJfD/RhHnlyJEjznuv06mJ2u9PPfXUyUP6VQR0YZyprq52aqmfaG95y1ucWHvZJAFJQBKQBCSB042AFNBPtxH5HR5PvL4VE+HadjmO5HxikQAaq1eu5ODgId77oY+g+Lw0dy9jeHzScfhOHZ+krraWTY89zs3veDv79u7lu3d9h3VrVzN2bJRYLELI73GivA8MDDg1ss8/bwOlQp6lRIKlxCKpVBLLMNC9fvIFE9tlEQoFyGRSmJbpxHPrbg+6x0fAH6G1tYPDh45SzheYS4zh9cPZ61ax7qyzOHTgIDdc+yae3Pw4ne0NnH/eOp7Y+gxf+/odnL9uLVdfdinbHn+cciZFyOMR2jkoiiOgRyoruf+pHY6AXtRCZAgQr2mgvr4GD2UoZrnmjdcwOjnFjx58lM7uLnqXdfP1r36Nhppax+mM5qKpvYHZqXHy0zN0xatY3dJJW3UNE8PHSGcz9K7oc+LGhfv84KFDtDU0OZMNjFKZpcUkzb29jI6PUFcTwyzl2H+gn56Vq8ATwELHtgxCHjeHjxxm0dYZT6Upez3YAT8ut4fjE5MY+TxdLc10L2vm2MgROpe1c2DwKO0dXXj8AfoHD1FT38jePT+OVxcitnCie7063Z1tGJkEa1Yup7W5HrOQpioe46EHHyISi1PT2M747BJT8yl27x104vdFVFRiMcENb73BcYrv3r2LxNIiqoLzQGGaP3aFi2h1IdjncllK5aIjbtsukQIAIu4qXyg5sewimSAernC2EzfcTz755EnhXGwjmhDLhUCu6TpL6RQFMRHgRG0k28bj8aJqqiPACwE9FAzS2t5OOFZBIZelmMnw3bu/zdqVZyHioYQD/YSAXrZtXKLevS0d6L/DrxzZ9WlC4PcloksB/TS5AORhSAKSgCQgCUgCkoAkIAlIApKAJHCGExCu8paWFlKp1EkSt9xyC7fffvvPkDnvvPN49tlnTy6PRCJOeuYLBWxRp3vTpk2nbPvwww9z5ZVX/kak77vvPq6++upT+vhFcfO/0c5+w41fioD+6KOP/gwjEWcvIu+/9rWv8cgjj7Br1y7n3WJTUxPr1q1zXPo33HCD845QNklAEpAEJAFJ4OUkIAX0l5P273lfLyagBzUPq/tWcuToEDe/7/1UNTWiBQJksnmmpqYol4oE/H6SiUWOT4xx8QUX8u///u90tLVS4ziPZ9FVBV1THFfxwvw8hXzWcW7X1lQ79aonxsYRN6oiwjuZzGBiUyqXKZaLTry5x+snnclSXVNHVWUNU1PTVMQq2bnrOQIeg/Vru/C4CqzqWcaGs88hs5TC5TIYP3aExNIcx+eWOHxskTe/4TKKC4vMjI0S0HVcpiHUc8d5rPv81DY1cv9TO9k/PoehBbB9MWoamonFYxjZNL1d7bzxmmuwXRqbn3qaZ57eyvq163jkwYed2HFbiOC2RW19FdWVFRzetYvGcBglXUBNpPCrKqZlOeuKeuEiLl/XNafOuUfXMHIlXKpGQfNgKgYhr0Yuv0goEmUxn8flC5EtGpimgYJFKOijafkqJlJpPPEKMqbJUibH4tw8LhHzdPUbmDo+xobz1vH4448xN5sgGAxx4cWXsn/wAKWySTKV5fjUcUrFIqrqwjTKzuSFutoYNfEI561bg1LM4VMUJscnmJqZo6V7BcOTM0zML3H46DHSS1nnJlU8aIjEADFL1O3WmZubxePRHVHb7/dhmhaVlRVOTfJcPu+I44rqcuqUF0tC/LacuuWtra1UxuLs29dPJpN1hHdxUyxqSYlthFh/woku/q9qGvlSyXHBC/FeLBPHIwR5ER8lthGfid9j8TjRaAW4LOxSme/f/R36ensYGBwETcX7Ewf6CQFdSPVz46O/579MuXtJ4HdP4PchoksB/Xc/rnIPkoAkIAlIApKAJCAJSAKSgCQgCUgCv5yAeHck6ozv2bPnlJUTicQpdc1FBHtvb+8p6/zVX/0Vn/nMZ05ZtmLFCgYGBk5ZJgws4t3Ub9JE3fIXRsWLvj772c/yZ3/2Z79Jt7+TbV+KgP5izv2/+Iu/+KW12kVNeuHu/+nY/N/JiclOJQFJQBKQBCSBnxCQAvoZdClU1rdivMCBnltcJKDoLF++nLGxCa678e00dnViKQoKGuOjY3jdbhbm55yY7uEjh50bwSOHD1MuFqiuqsIyDcfdLMrULC0uMjsz7RQxr62pwiyWMQ1DGMApl0rkC0LE1Ujn8o64G4pGyBWK4FKoqqllzZq17N+z13Etz0xOQjlDY12YZe2VrOvr4PILz+O+e36EXbaYX1zA59c574INfP3OR1izqpWzevv40XfvpqGymlwyiag9ZAsBXRMCuo+Wjg7uf3oHu49OYGt+ItUNjktbCOxBr5f168/GKBU5a81a/IEA3/3v/8ajqBw5OszgocP4wyFsVXWcy9eJ2kPf+hZRTcdtWCiZHEtzsxTKRXweHybgFuK5bRPyBVhaWsCreVgopPC5Yph2mVjAAxjoAQ8lVcPQvSQyOXSPTjqxQEtzI609vSwUi2jBIAvZLNOz846TXLdsPvi+97J71w7cHpVtO55FVzRi0RiRaJSWtk6ODg/j9viYX5hnamb6x/XEHQe3SW1TNdGgl762dtZ2dZKemcOjquzeu5+6tk7mcmVGZ2Y4MDRCOW8xNTlFNBxEU1R0caxm2bluBgcHUDQFRVUxrDIVkTD5fJGSmLzgEpMIbEfcFqK3uA4i4aDjGG9r7WDfvgGOHRt1oqkWFxdpb29HPLg4se0/iWoX/4q+xWGL/wtxXlyD0WjUqVMl1hXx8eIhxalnpSrOmHt0Fa+u89CD97O8t5uBAwdeREAHVUa4n0HfgPJUX24RXQro8pqTBCQBSUASkAQkAUlAEpAEJAFJQBI4XQh885vf5KabbjrlcP7rv/6Lm2+++eQyUZtb1Og+0cQ7KGEK+mn3s4hVn56ePrled3e3U//8hU0YRUTJxZNpij8HxG233cbrXvc651PhYBcu7Re2+++//+TnJ5aLuPgXxqe/WNfCyf7Vr371d4b/pQjo73znO7njjjte0jEJEV0kWMomCUgCkoAkIAm8XASkgP5ykT4N9hOva3Hi00Xtaswy6YUFKrxBlnV0MDE1zeuuvY7GrmWO29fvCTjO6YmJMaemdTgYIrW44ERhCzXTNg26u7oYGh4iEPBTLBRESjeJxIIT4y0i2wMBH6V83vlMiKilUpFsNo+By4kKtxDCq06dqKmdy2GJGO5QgGwmQ3L6GE0VHhrro7zuygsI+zQODgyiKm4q43V4ggECkQD/fdd3KKXyXHPlRRiFMnPHpyllctimSG53YQllX9PR/F7aly3jniee5vDELLZLp765hWi8mmy+wNp1638yC9VFd3cnG849l4CisXP7NiZnZnhm5/POxALN48EoFnj9xo1sfuhhx7ldFYlglfJMTIw7dcJFfW1R8zsU8GMYJgG3l1KhiG2ZmCWbUkHFo2l4NJOKWICyYmPqbkqalyI4MUVWuUBjXR3xqioKpoXhVkmkc8zNLRDweLlkwwXkMykqqytQdJXHnniU5Nys4/wXkefLV6zEtGEpmXQE6KGREcftXRa1wT06tc011FbG8JoWZ7W1ExITAVwK/QMHcYfDeGJxBo+NMXj4CPPzKbxuL2apBIaJbZq0tbY4DwFbntzsnLNpW3i8boe5EM1LhgWqjmW7KJZNGurriVVESSYTzE5Po2ke/P4wicUlJ+5dOOeXlhadYxUlBoTgLq4Z4egXgrvLpf5kWckRyuPxuDNRQKQjzMzMOAJ8MBj8ifPfhWUUsQyTbdu3clbfCvYN9IOu4Q2HcXm8CAe6mFshItwXJsZOg79OeQiSwMtD4OUU0aWA/vKMqdyLJCAJSAKSgCQgCUgCkoAkIAlIApLALycgyv+JVESRuHmiXXfdddx9990nf7/qqqsQUewn2vnnn8/WrVt/pnORyjk7O3tyuYgg7+/vP2W9sbEx2traHEPLL2rf//73ufbaa51VLr30UjZv3nzK6iLifOPGjacsu+KKK3j88cd/Yb8/XZNduL9/WuR/sQ6EmH/jjTf+UqAvRUAXor6IqX9hW7VqlTNxoKenx3kHKOLyxTovxv3rX/86QoSXTRKQBCQBSUASeDkISAH95aB8muyjorYZl/7jGG8Vm+TMDFFvkO5lXUxMHufq6693BPRULkc8Ukm5UGR4eMgRfkX97raWJvr393P0yBHiovZ5KEQqncLr9zE1MUlTU4MjZGZTKYq5HOFwGE11UczlndmamWzGEUSDkRjeQBjTclFVVeOsNz83jVUukVqcJeD3UOc38Rbn+MQn/pjBgb0kFhfx+6N09a7l6MgEDz3xJKPHp8kVyrz5itV84C3X8aMf3ks2mUFXdDRVp2wYTny4qH3tCfrp7OnhgSe344/XEYtE0N1u8kWD+cUk3lCEvfsGHPG6tqaSqmgErVAShczB52Uhn8PWNCbGJ2iua6C9sYmZiXEqwmFMo0S+lHViy1VdIxQOkUqlETfKwqWtKyrlYtHhaZQshoamnQkGa1b2oKplCoZBSVHJ2wpFW6GqKk65lMcvnNiGRcE0MBR+LKSXLTRchDw+ctks9c0NdPR2cfc932d1dzd+t5vxiXHKRplINEahXGJxKUkgHCZfLBKpiNM/0E9tcy0VwQCGiIc3TYpLSapjFViWi4IQlz1eMobBzGKSmYUk5UIJzYaNV7zWGV9R416UNk9lUyiaiiIi6q2yExXvdvtIF8p0LV9JOl9ieGQM8ahQVVXJyNBR8rksiqLiC0TJ5X88uULMxhU/IqL9xIOFSBAQrnPxgONyKc54OY50RXGuverqase9Llzr4qFFzAoW65iGiHUvkUmm2LlzG7093fQfPIDLreMVKQK6h5II91dAkTXQT5NvJ3kYLyeBl0tElwL6yzmqcl+SgCQgCUgCkoAkIAlIApKAJCAJSAK/jMBPO6BFffPjx48775QOHTrkiLgvbF/4whf4yEc+8jPdihTFkZGRk8udd6QvqK8uPngpAvo73vEO7rzzzlP2Jxzq73rXu05Z9lIE9EsuuYQtW7b8MkR8/OMf/5kY+Rfb6KUI6D89QUH0+/Mc+p/+9Kf5+7//+1N2ffHFF//MBINfekJyBUlAEpAEJAFJ4CUSkAL6SwT3StwsVtuM8lMCut+lc86adRw6cpQ3vf3txBsa8AaDZFI5x9Er4ttnZqZRRIQ2Fon5BeZmZqmoiDii+lI6SWV1FePj41TF4/g8XmzbZOb4FNgWbl13HOiZ5BLFsqgBruDxBjEd97mXcCSKWS5SyKZILkwR9unUV0fpqfHy3hs2smv3LkzhalY8ZEsaj2x6joXFLCXLomyVCITc/M2tN5MdPUw6mUF1aY77PF4RZ2kpTd4sYtgmnoCHzp5uvnHPg6xefz5n9XWTTiSwXAoll0a6YPP9ex9w4uirK8J0NTewYfkKR/xPmWX8VZU8u3Mng/39bLz4MtrrG8AQNblLlEoFAoGA4zYXon0oEuaZbc+yZcs23veem/FoOj63x4mzn5tLcPdDmxA5AB/6wLvJ5xaxbBNvJMYzu/YydnzWqS+/orcLl6gbni85cehiEoBh25imjUe4sV2q48Q+ODLE6MwUTa1NhF0KlUL411TH7W8JUVpV0NweMoUCqtvDYirNo489xgfe++7/x957QNtVFdr73+6nn9uTe9OTe9NDCb0TOiIgReEhTxEGlmejiOADBBUFBRQFFBVEpCoCgnTpEiIkIYSS3pOb5PbTz+77P9aO8gfkKU1Dfq7FYIScs8va397nDMaZa85JobcPA1A8Bz0I0RUFTTfibUU6QDrfSLFW46m581i3dj377bUnE8eOj0X9wHPjJANN1wiUCD8MCAlQwggzkWHxyrXo6QZefGUpxUodxwsZNmw49VqZwf7+2HHuRyLiXqxR2NJtrgn3uarGcexCKBd/F+8ZlolumK8L7GI1alNTUxyfJWLcxfYixl28bpoWUSQc6C7lYoEX5s5h8qRJvLZsCYphkMhnCU0LTxjQhYAO9MsO9G3x60zO+X0S+HeI6FJAf583Se4uCUgCkoAkIAlIApKAJCAJSAKSgCTwgRIQzmbhgn7juPLKKznrrLN4a/+4MHYMDAzEv4++dcyYMePvHOfCOd3R0fH6puLvu+2225sEYmESEb9hvXG80YEu+sAvvfTSN71/3nnn/d1rJ5xwwt85tIW5RPy+9rfxVgf6h0FAF+72hx566E3X948i7ru6ulixYsXr24u/L1u27AN9JuTBJAFJQBKQBCSB/4uAFND/g56NvxPQN/eQRmf3nXdh0WuLOf7k/8bMZmkZ0YHnRxSGCrHIuHr1KtQwormpkVq5QrlUolwqUBfx7L7HsPbhDPT3x6Jn4HkkTAslCiiXihi6Hke+ixj4iDAWjkNEX7YQSw1c18O3azSkTRKaTz6pMNS7gXO/cDKl7qX4qo6ZbeCRZ+fz8pJNBCQIIo26XcN1qhxz1D4cNnMiYd96yqVy7NBuyDRQrtVIplJU7Spu4KAnDcaOH8+vf/sgU2fswLiOFtYuX4IqosLVBA0d47jv4cdjt33XmHa2nzgBo1wldH38tEWQtHjwsefYY+cpzJgwkWULXyZpaAQEses8YSZj8VwsEEhns7wwdwl+UOCwQw5hw+o1sVs7k07j+SF3PzWbZDbNsR89lKH+TagKpHINLFm5lijS6erspNTfS1p0i3shbuARCDE5COJYcuFAF4sEaq7DEccfx3U334iVSrLD2An0dW8gEnHqlkndrhIQ4YURupWkub2d555fSOD5nH7SCcx55mk0VcHQVDRVxRYu+0iJhego2OIGbxzWjjGshd/+7rcccdDBWKpOeWCQMHaNb5mbEMFDTVi6IfR8vEinbcQ4NhZqPDF7Lul8q6BEKpnFMDTseh3dsPACkQgv3OJB7Dr/W0e7+FM8S0IgF+kEyWSSzZt74vmIbcX8RAe6WEBgiuus27FL3TLN+NMsriEIvNgpP3f+X+LVw4uWLiZ6i4Cu/VVA75MC+n/Qt6C81DcS+FeL6FJAl8+bJCAJSAKSgCQgCUgCkoAkIAlIApLAh4mA+G1JiNx9fX2vT2v77bdn/vz57L777sybN+/114XrW7i/3268nQP85ptv/ruO9bfu+/zzz8fneeN4o4Au4toPP/zwN70v4tvF6/9siBTMxYsXv77Zh1FAF33zgtMbxz8S0I877jgEn78NEZ3/xu75f8ZEvi8JSAKSgCQgCbwfAlJAfz/0trF9G9pHo+pbItyNKKLU00NONdlx++1Z9NoSjjjqGKx8npGd4xkqV3Edl0JhEEPTMHWDocH+2FGuotDXu5lKuUzVrtPU2hqLm0JQFQL0UP8ghogcr9djAT2VTMTiqB+4cT+240foWhJFCOi2g4ZHQ1KnIQl+tZ8Tjj0CagO45QFqkcpjc15ic8ml5Bj4oegg94i8Cq15ndNPOYaM049eHkDkteuKju9HFIslGpubcHyHSA3QkxojR47khtsfYfz4sUwb18HApnVx53Y9MjAb2nnoqdlx/HfX6DaO2H8vel5bioaKmzKomyoPPzaHHaePo7OtA81x0KIgdvQ7BNS9AEUz0A0dRdV44OGXmblTG51jxzPQJ3rhLRKWge343PvUHCZNm8TEMR1UiwOYmhYLynPmvsSokeOY2jmR2tAAeDaaWGwQCQe6Hju9ozBEE1HvtocpeuBbmrnpnvs4+dP/RXndBoKqiEcX3d6hiAxA0TVCTYkd11N32IlrfnYTO22/PTPa2+nduBHdMqg5NTRxw0Q8uiLE+RAlID5PqGsow5q48+77+eTHjySo2lSHCltEfBHtHzMwCNUI13MxNANFT6Jlm3lx0Sp6ii5VXyGVbcZxg/h5EIspVM0g0gzlRp+kAAAgAElEQVSCIHzdWS7c5uI5EYK5WDUres5HjRrFmjVrsG0nFsg1Xd8S464oZEWfOVsc7MKtrusGQRigqjqh71Epl5g7b04soL/2NgK6jHDfxr7A5HT/JQT+lSK6FND/JbdMHlQSkAQkAUlAEpAEJAFJQBKQBCQBSeB9EPje977H+eef//oRhHlj7ty5TJ8+Pf6N6W9DuNWPOOKItz3TD37wA84999w3vXfAAQf8017yfyagi5TFESNGUCwWXz+2cMAvWrQo/o3sH41/JqC/D2Rvu+t7iXAX7nrhsn/jEIsXZs6c+bbneKuALhY/CGe/HJKAJCAJSAKSwL+DgBTQ/x2UPyTn+JuALuKttwjoveT1JDOmTmXJoqXsufe+tI0ayfipU1jf2xe7nRsa8rHgWavW2Ni9gWQiQb1SjXu/7WqN/qEBWtuHxxHmG9avZ3j78Hh7N45tL8UipnBe67qO69mxCGw7AQoivlvHMi1Mxae92WJwwzL22LGLaePHUhjowUomefovC3h1TS++mcOO0rhuRGBXsKIye8wYw+knH8WGV14gEwXUhUNZ1diwvpdkQmPE8DaiwEPRIjAVGoe18vObHmPsmFb22n485b718TxINlHX89xy5+O0tRoc99GDMe0qdbHAINeAk0xw31N/jgXys774aVa9OA+lXiWVTMXCuScc96kMWjIVd7ybVoKbb7qDvfacSlM2Q71cQdd0NNVA05Pcds9sZh24HWOGNVArFQj9iKaWdh5+6Ak6O8czsq2NjKZTK5dQRV+3cGTrWhyNH+KiqRpRqGEksyxavYpXVq3jqKNnUd/cS0oI3opKEBqYVgotaVIPbFTTxA807r73cb5w6gkUl60gcgOURGJL57kIChBudccmLRZJ+AqRH5BvbeWP8xagaiHHHnEQ65YvQw2FeA5hJFL6hdIOuhaiKiGqblB1FVKNI/nt/U9hZIdR9TVS+UZcL4g51GsVGhqbqLvCTZ7Edf04zUBV1DjOfouQ7sdx7GIVgG3bqIoWi+aKqsax8WJRh/i7bhpxn7pY1CEWAPjCOR8EcX2AOM+Cl+YydcpUXlr86usR7v9/B7qCEgYMdK//kHxC5TQkga1D4F8loksBfevcT3lWSUASkAQkAUlAEpAEJAFJQBKQBCSB/5vAwoUL2WGHHd60geg0X7Vq1euviU7zDRs2xMmIbzd6enro7OykUqm86e077riDT3ziE7H54+3GPxPQxT5v7WkXr4n5zpkzJ05j/L/GtiCgv931X3zxxVx00UVve1k77rgjL7300uvvCQ4LFiyQj7ckIAlIApKAJPBvISAF9H8L5g/HSRpHjEHEVoeuix4FFPv6yKfSdI0Zx9o1a9hzz73JNzYzbmIXo7smsmLVavL5BgqFEj09ffT39qFpCqHroIZBHP8t4txFDHtLWxtr16+jobmZVCYdi5sb12/Ad1xSyST1SgXdSuCK2G+/QiKRJJNsplp0ae/Ig7OOZNjLobvPQK041AOdPjviznsfJ908ht6yTzVQSKYTpDSbFr3GqR/bn7RbwKrUMVWDes6kX/W464+Ps/fMyUxpbSP2KGvgWhpRQ46fXv8I200Zyx7T8yTDAk5dw1HaGAqy3HTng3ROSHH0QXtCsYChQ2/JoapkufXuZ9hu+gj++9h9iAorcQqbSeXbqSnDSLROQc00UA+2OLIXLniJl+Y8ztmfO44Ni+aiOA6Or6IkW7CjBA8+8CRHHbkHqeQW93V/n48XpJj74gKOPeYgBrpXMzzXSL3s4ebymOlm0kYGzx6kt38JqiGE6gzZ1BieeOwZ8tmQffaeTOgWCUMPRW+k5o1BSYzGT3vUtQFSiTRPPzKHZQuX8OXPHEZ13UqiQKfomaSbRzJy7FhMPaB7zVKc4iC1UoWGbAtNI8Zw+a13M2XSKPbZsZOBjWuIVI3W0RPx9RQNuTxqfZC0X6QwsJ6qpdDUPolrfv4H7KgFX2sGK4ORTqLrEbZdihc1mKaBrgtXfg7PU6lXvVj4DgKbMHIIQtHZpKApBoqixd3vimhmVxWCSIjrBgnLwvVE8gGkkxkUVOq26H4XMe4BtlNl/kvz6Jo4ieWrVmLj09DaQiCOF4v1ofDRM9C97sPxAZWzkAS2IoF/hYguBfSteEPlqSUBSUASkAQkAUlAEpAEJAFJQBKQBN6WgDBuCCFapCD+X+Pb3/42F1544T8keM4553DFFVe8aRthIBIi+jHHHIMqog/fMt6JgC622WOPPd7UnS4OI6Ld77zzztjE9HZjWxDQxbzFwoOVK1e+fgli8cLy5cv/jpeIbhcO9DcOsbjg17/+tXyyJQFJQBKQBCSBfwsBKaD/WzB/OE6S7xiFIf7nzXPQCSj09pNJJJjc2cXSJUs48MCDaW1pQzNNjEyOuuPQ0NRMGCoUC2X6+/tjZ7mlgaEqeI5DIHq/FYVCsYiRSFCqVhg+ogPHduJe9ObGxlhEjzwh7FrUPZ9cXoudyBs3DNLYMBzCErirGJ6rcuJh+7F24XLU7DBuf3gO5TpgtVGog5nJougeKaXEuKaIE2bthF7uoVHVUDSLYjbFvX+Zw+oNA+yzYxd7jBtNLhQidYhtmdjJND/91cNMHN/BrF1aaEvU8V2TitNEr53ghjse5KgjpzN5ZCO1TZvJ5fLYWponn19Gd7/L0UfuRWuqSk7pI2MGhGYr/V4LV13/J3oKNnrCZLBo09GqM21cE6ccsztRcT1m5FFxQsqeSU/ZZ86f53PKKUdSKm0mDEXseDO///1ThGrIRz+6C265D6Xm0JAdQb2pg5/d8AcSocqB+2/HpMlNmEkFxzPp3eTx4D1PsffuI9lt55F49QEMEwbLEZv627j9vvkojQa2XkAJNUzXYFxbnuMP25HiiiVEJKhGGTYVXB585lV26GzkoP2mY4s4fD/EMrOUHYXbn5zNp086GndgDbhlrGwDr64bYN7Sbjb2qRy420hOPHz/OFJ/0C1TrOlc+eM7CLV2FKuVyEhgJEW8fUgUOEShH/e+m4kkSpTAqQuXuS8s8AShTRA58UIAsfJBVYzYfS6c/UIpV9QoFtd1XSOTSccR8KJ8XVP0WDgXQrsnXosCHNfmxZfnM3HSJJauWIpNQENrayygh8KlLwX0D8cXk5zFh4bABy2iSwH9Q3Nr5UQkAUlAEpAEJAFJQBKQBCQBSUASkATeQOA3v/lN7PR+uyHE9VdeeSUWev/REL+T7rrrrqxevfrvNhO96uL4oit9ypQpcTLn+vXrufXWW/nGN77xpu3f2IH+tze+//3vx9u9tR9cRJgfdthhcdf6brvtRiqVilMdX375ZY499lg2btz4+rHf2oH+QT8A7yXCXcxB9Mqfdtppb5qOqF+8/PLLOfjgg+OFDTfccEMcs18qlV7fTtwX0VE/bdq0D/pS5PEkAUlAEpAEJIG3JSAF9P+gByM7fASWroHoqlZCCr19pK0EkyZ0MtDXx26778nwYR0M62inZDsMFUoEETiuRxQJEb2EQkCtVIqPkzTNOKpIdFMLRTTb0EC+sZGhYoG169ahqyptza2UCwVSiQTVukuuoRHXL7Jp0yYCTyebbMBz+wjtZVz89U9SWL+K4ckWHnz6Je5+ehFNre1s6PXJNnXgRgGZTERaHeTQ3SYwY0SapD+E5juoqRwrCj63PvIXjITO7tPGs2dnOw3Yccy4a6QoqWmuvf7ROML9yAPH0myVCBydmptjU0nhieef5aOH70WjFZJwRZ+7RaGu8fsH5xGaEQfO2pX2Jp8Go0gmqVEnz8LVdX5x+xz6BoQrHOoejGjW+erpB7NDZw611k1S9+Jo+bKrsnx9P/NfWMEpnzmKSq2Ia2vYbgPXXfc79txrJhM6c5jUyWgWEY08vWKQPzz4HA2WybFH7c/oMRkCxSXwLTatr/Obmx7gc5/ek0njkhh+lcZGi4qrMXvuAD++eQFaSsE1ozjiXLcjPv7RmRy461j6F7+Gpmexch28unIDD/zpRY4/ZkemTRpJT/dqGhubcR2Vx5+dx2trA7721SOw+9dg4qAlszz5Uje/fWQN+XaFTxx3PMd+5GBKfd1oasCLC5Zw++8eJ9KaSDcMR7eSaDqxo18svBBKdyCc8qZJEOo4deFM9wmDiCjy4ph6EIK6BmxxoMdD5MarEZ7nxJ3niYQVx9ULAV2I7MKBHoRR/LyKRR2iMmDBK/OZNGUKi5cvwY6EA70NX9GIpID+H/TNJy/13RD4IEV0KaC/G/JyW0lAEpAEJAFJQBKQBCQBSUASkAQkgX8XASFMt7S0MDg4+HenHDt2LEuWLMGyRLXgPx7COS2c4W90VP+zfd76/tsJ6KLO8POf/zy33HILgagqfA/jgxTQRZz9TTfd9KZZXH/99axZs+b11wQv0Qtvit+J/zpOPPFEJkyY8Kb9RM/7oYceyuzZs9/VVQm3/9lnn/2u9pEbSwKSgCQgCUgC74eAFNDfD71tbN9c+0gMTUXx3NiBXuzrJ2MlmDJxEmtWrmTvPfdl5o4zqXse9Sikt28ARdUpV6okEql41WO5WCQQXeaui2Xo5HM5XMdDNwwCIsaMG0N/fx+u55FJZ/Bcn/7NPRi6ztBgKe41t90CtuuStvKEboAaDDCircrnPn0wtf7NOEMev7z9abprIYrRRqGioZk5rISGFg3Q3lDji/99KEplDZo7GEe0q5lh3Pf0ShauKcSu5N2mjWG/ac00qkWIPCIzz4Cd4JpfPcHIUa2cdMwMsmofgSMi5fMsWzfI6o0rOerIWdhDfSiVAN/Ps2J9hZeXrkJLmRx80M4ktUGSSoGW5jyVIMUt9z7HhqEMXtBEFJn4bpF6qZdzvnw4bekKKWUIQ7Ux00lCzWLJ6g3kc82MHT8O2wuo1xM8+shCHn5wMaeffjBtw0Iiv8TEcRMZLJic8f07qAdJUprPHrtMxDRsIgJsW6NW0lmx6FUuPO9UKkNLyWs+mlqnHobc/9gKlnWrKNlm6oqO7wRU+3o49aR9GdlYR+0fIvANQiPHo3/+Cz39VfbfbwqTOjsIApdy2UazGvndPc+hJ5Mcst9ERuQ0IqeElkixpmhy471PUzcyNLaNiqP+M6aBFXhs6h6kb8BGM7JYqRzptBDQI0xVwVR11EDFDXwczcf3VTxHwXHCuPs8wgNFuM9FDvsWAV0I5EIoV5RQ1JzHwriIwRIu9MbGJmrVOvW683qfeiCc6kJA9/8qoE+ewuIVy6SAvo19X8npbj0CH5SILgX0rXcP5ZklAUlAEpAEJAFJQBKQBCQBSUASkAT+MYEDDzyQJ5544u82Ek7or33ta+8YX7lcRojV4ljit613OsRvW6NHj+bGG29k//33f9vdLrvssjgmfmBg4J0eNv5NrLm5mVNOOSV2dX8QQ4jde++997s+1IMPPhgvMHjrEIasAw44gPnz5//DKH2xn3Cen3XWWXz3u9991+eXO0gCkoAkIAlIAu+HgBTQ3w+9bWzf/IgtEe6R66BHPsW+AXKWxbSpU1n08qvsMnMX9t1nPzb395NsyLNufTeablAoVWJxUgjoCcukWBiIj5NKmFTKFQI/xLD0uIMnlU0BYSxqCrUzcIM4bif0IxJGkiDwUK0Iw7IIXaGGujilVRy4zwh2mNZIcyZLZdDj4it+i9o0ip5+HyfIEaGRSatk9QGOO3Q6U8eYpNRBEppDOVAoRU385IYncRhFf18fh+0zhUN3b6ZR30wU1uNe8E0FnR9d9xRNrSk++6k9aM6UUL0QxzFZs6FEY1sSKxGS1nSMIEmojuMXNz/IqvUFttuhkcMPmYlfXUdjJmBEexv1IMGSdRWUzFgK1TY8T+fJx/5AShvik8ftTWOqhuL2YRk+ZtJEs5L0DhUZ3rHFlR3pGYYKFlf/+G76ez1OPmlvmpttElbAyI4JLHx1iLMve4BR40czcWwrlaG1ONUK+cYcSpRk3vNrGD8qwxdPPxKvug7NKZHLaeSHtbJsQ4ly2M6QkyfSW3nuz89R7F3GZz+9D22ZErV1m+L49GR+OJv6i6SzaQzDJ5lUcdwQP0qydlOdX974Zw48ZCIzJ40iRxU9LGNaSSpKEifZzvmX38m6AZeOMS0Ymonliecih6YnsZLZuIs8ldRJmEI8V9EDHSXQ8aOQMjUcx8dxVHxPIYp8gtABJRD156iRHkfcR5GKoipx/7kqAhQ8JxbS29uHM2PGdqxbt55Fi5aQTKS3dKKL9nQF6u4WAX3i5MksW7GCOgF56UDfxr615HS3FoEPQkSXAvrWunvyvJKAJCAJSAKSgCQgCUgCkoAkIAlIAv+MwB/+8Ie4q/yNI5vNMjQ0FCcfvpshXOJLly6NHdj333//P931K1/5Cp/97Gfp6up6k2P77XYU87n22mu55JJLcBznHx5755135qKLLmLWrFlxvLsQ0z+I8UEL6GJOvu/HiwfOPPNMhCv97cY+++zDbbfdxogRIz6wa/kgeMhjSAKSgCQgCfxnEJAC+n/GfY6vMhbQNY3IttEin3L/AFnLYsaUqaxctoLJnZPYaeddMRIWw0eOZO78BZSrNUIidMPCtBIoiDjwCLteJfTcODrb9wNK5QK+L4TNCMsySSVT8QpCVTfx3IDAj0gaCXzXxVVs/ChCDXUUu0qKXk44ZntGtoc0NTRzz93P8OTzvTSO7GTZ2iH8KIumKiTUChOGBXzhU7NIsIms5eC5FapaC/c9tZKn/zKAGw7HqVf56AGTOfbQDhoS3TjVAXINo1i6qsJlVz2GmUrytTP2Z0RzHcX38G2FDRsrtAxPkhDR7KU6aauDp+eVufOBeei6zWGHTGaH6W0klH50v0TXhAnUfZ1C3aC/auAZU3jxpRXccuPdnHTMGA7dbxqK1wdBiYZcikiBRCaDH4YYSVAsCzPTwbwXe7j6qieZMbmVT544C8PoIVJcTKuN2383l/seX0XbsDbO/NKJNGQCioNDGEaWUtHn0ktu4PiP7cCsvbsoDawkbSkoakCyIUONJHq2i/5qI0tXlrj+5zex84wcXzptHzJaP27fIJWyj68kqdSFcB1gGhrNzY3YrkHJTvHo04t4du5SdtppCkccsAte/2ryhh2nF+ipLEqmjfXFkOtvf4D1fTapXB7PSZHPt2EaVrygQtcCElaEqYVYioYeGCiBSCtQKFKhXveo14UT3yeZMPF9m1BkGURgaimxvgIUHVTxFEYYuohsDwmigOamFmbO3JGVK1ezZPFSVNXAMAwiFKG/Y7t15gkBfdIklqxYia1E5Ftb8dEINTVeECKe5/4Na/+DvgXkpUoC75yAENG/esFv8PyAWuDS61TiBSrvdEgB/Z2SkttJApKAJCAJSAKSgCQgCUgCkoAkIAn8uwmImPS3it1NTU2xM/r9jL6+vrjvvFAovB4RL1zUwhXe1tbGyJEj31E8/FvnUKvVEFHqmzdvpre39/W3hw8fTmtraxxJL87xrxjCAf/kk0++60ML17qY3z8aQjwXPfLr1q1DXKMQ/QUn4c4fM2bMuz6n3EESkAQkAUlAEvigCEgB/YMiuQ0cJ9cxKu4uD+16LKBX+gdJGyYzpk5l9dIVTJsynRnTZ9A+YgRd06bw+ONP0dPXRyB6plWd5pZmNm3cQBQEtDQ1UC4W6OvrJy2i2n2XbNqiXq8yevQolEhh2Yrlca+1biTQjRQZK4nnOjiKQ6RpqIGG4VRpNPo4+rBOhg9X0M00377ktxSdPE3tY1myph8r3UpCh6ZUjR3Gq/z3Mbvg1daSTEKkaCzuDvnNPa9SKjezaTNEQZ3JEwz+98xDaMz0kM+qRGGa2S9s4KprnyCVS/Htb32MUcM9sKuEjujV9jESGp4fkkw2sak75Kobn2fhyiKNeYerLjuVWnEpUa2b4U0ZGhuaCEhRqioM1qCidfKDK35BTq+w63bDOHS/7SgOriebsTAMHdf1Yk6JpIlu2ZBK46nNPPzoYm68fgGHHTCOL3/haJRoA2WnTqmc5qbb5/PggyuZ2JXk7DNPIJdwiHyNcknlySfmcu8Di/nmeQfQ0uDRlFPi6HUjITrSNVItbdTVFjYNJPnVbx5g4fyFfP0rh7DL9CTNKYe1S1eiqWnK9RAinSiIyGXTVCoO2cax3Hjb03QPGazrraPpIR8/6gDGtxi0mDWCci+mqWIHYOTamLjDnpz2hQupRODqo8jk2sikMpiGGsfnp6wQXfGxFBU1NFADkwCVclSJn63NmwbxvQhdV2lqzoMSMjhQJAxEr3mSVCqDI4T1MEBRI1Q1ihdnCAFcWNUF20wmRxiAbTvour7Fge7Umf/KglhAX7RiBbYCDa3D44b1SNWJlAglCqSAvg18d8kpbj0Cc+Yt5+xv3fqeRHQpoG+9+ybPLAlIApKAJCAJSAKSgCQgCUgCkoAkIAlIApKAJCAJSAKSgCTw3glIAf29s9vm9syNGIWpaYROHT3cIqDnkymmdnWxYfU6pk6cQkf7CMZ1dTJQGKJYqmD7Pv2FAm3DhlOr1+MIo8D3cO2qUKrRVCMWnz27TiKhxS7m/fffB13VeeSxx6jVHVTVpG77ZJIpVCUktBR84Sp2Q0ynQgObOPFj02huDTEzLZx30U1MmroXRqKDh59+HjPdgKnVMd1N/PDCE9DqK8ilgrir3SHBfU+s5OGnN6DpLfT0ujTnk4wbY9Ccr3PE4RMZ2d5ALtfOqlUlvnPpnSTSKb71naMZPcJH82rghZiaSf9gH4aVA62Zl18tcfnPn6TsqIwaHnDJN08grK8hl3Qx0Bk2eiKR1oBfV+kp2Pz8jid56umFDM/ARWd/jMjpIZ8zQVWwHRfHcUknEjQ1ZDGTHkZDE5uGVO64ayEL5y/ns5/+GHvtPoLAWUVfqc7ajRZX/3QO61cOcsShkzj1lP3w7R68ukm1muY3t9wXX+vZZ+yPSj+66pJtaUE3WsjkO0CkBaRa+NWtf+KWWx9GJ+TK7x7F6BaXRORQKNRxXOFYT+DUHCLPQ1Micukm1vWE3HTnQhauGMCO0oSKR3NO54j9ZzJ5ZIYROXCKm0gmNKx0DgcNK9PET66/n56wlXzTKJLJNJZmEIY2huqhIv4N41h24UAPUalFdVTVolK22XHHnRkc7GfixAnxYoznn5/H5o1DmEaOZCqLFzqIdRwi5UB0oAvxPIpCVFUjnc5SLJQAbYur/K/pVLbn8OIrLzFx0mRee4OALsKuIk2Pe9algL7NfY3JCW8FAu9VRJcC+la4WfKUkoAkIAlIApKAJCAJSAKSgCQgCUgCkoAkIAlIApKAJCAJSALvm4AU0N83wm3nANkRo7DeIqA3JVJM7Oxkw+q1TJ88HctMMG3GdIyUxeaePmqOh6LrDBVL5BryiMgeIVC2NOVx7BqFoRL1uk37sBZ6Nq4nk0qQSOp0tHewbt0GvECJu7AdPyRwbHQdAuH0Fv3WdoBlF2kz+zj5+B1pboEo0czpZ/yS1pbRpJPDWL6hFxHqnU+7fOa4Xdi5U6FRHaReHcRqGM6y9VV+eesLbBoQDmaFocGIhrzK5EnNHDhrBr///dOcc/Yx6HqO5ct6+NWvH8JKWnzjgsMY3uZgRHX0QCGhmziuS2Q00N0T8czsTdz70CI8z+MzJ+/JvnsOw4j6SCc10rl2kq0T8aMGwiDJY08/x9XX30HvphK7TE5yzmePxqKI65VjN7kpFg6oCilDoyGTINOSw3YVVmzyuPSHf6RadLnq0q8yaliNKOxmfU+d3kIH51/0exKhynFH7sC++7ahhEP0dHs4XivX3/AYu+zWwawDp2BoQ+QzFkqqgUxmEtnmyVQqVdb0DvK/F13BUNFm3KgU/3vmAXSkPbyyg681MFCokUwk8Wo1vHqRhBbhOSG1MM+v73qBP784hNXYQdWuoysOmlfhowfMYMeuVkbkoTK4kaamDAkhovsR/Y7FNXe8QGPreFJWllQiFfeaq8LzHdlEoYhmV1FC4f5WCRALMCxKpTq77rYb3es3MH36FOpOjdmzn6dvUxlNzcTpB0ZSI5VK4vkOlUqRIPTRdY0oBMtK4QdRfC39ff2xA108pI5nMz8W0Kfw6hsFdGWLA10MJfKlA33b+QqTM92KBN6LiC4F9K14w+SpJQFJQBKQBCQBSUASkAQkAUlAEpAEJAFJQBKQBCQBSUASkATeMwEpoL9ndNvejm8V0Ksiwl3VmTp5EmuWrWTXmbviewGTp04llUszNFSkZ3CAVK4Bx/HoLwySyWRIpSwCz4l70EW3uW27DGttYuOGNTRmk7hunWwmi6ab1N0QTUS4W2nsSpkgrGPrCq5iENUDzOogzUo3p520G2MnNBGmhvGJ075PSm+mMTeCjUNllKRKa6PP2Z89iA6rm6TfE3dXk2xnY8li/qL1eJGGphm4rouCiJjPMGXKeFYsX8eTT77AoYccQRAa3HD9HZiWwTnfOJDWWEC3sSIFPdKwXQc7SOMqIznn3FuIgjR+rcI3z/s4O0wX8fM9iBUAWnoMdz2wgIeeXkRfMULRTMqVKnaxwje+eAiH7TGBlFHGC6s89szzTN2+k3TKIm0oiPDyVKaBsmPw4vIBLr/6UWZuP5nPnnwoKVZjGANsHIBn50fceNOrjGvJc+Lx0xk1ukzScrFrebo36nzv8kc5+VPbs/+sSSTNMio++eHjuefuV7nlpmcZNrKdyNJZt2kwjio/aNY4Tv+vHYkK3WhehiEvx0N/eo5XXlrN/ntPZK9dutDCKn4QUCfPpT95mO6KRWS1xoJ0vVaEoI5XLfPR/Sew/cRGJo1siF/TTSMWpIccix/f9AxNLWOxjBzZdCOK6LpXfUJcgtAlCkSXuRCvVRzbIWFl6O8fEoo2nufS0JiJ49n7eodQSKFGadDE8X2SqQRh5GPbtfjPMAjjCPcwjEil8limRbVS2RLvrkTUHZu5Ly+ga+IkFq0UEe4K+dbhOIpCpJpxl7oU0Le979YZLXwAACAASURBVDE5461H4N2K6FJA33r3Sp5ZEpAEJAFJQBKQBCQBSUASkAQkAUlAEpAEJAFJQBKQBCQBSeC9E5AC+ntnt83tmR0xkoRwoNs2RhhSGRggaySYPnkSS15ZxB677UG9WqezqwvDMkimM6zdsJ6q7WJYCYT0iaqiKCFB4BP6YSxWaiqYmoLvu9TKg6RTiThKW/RSK6qBH6noeoLAF1HmFWp4BIpJKLK0SwMkndWcfso+bL/zWLTMcI49+Xy8ejONmVaGqkUaWhNMHJvi1E/sQjpaQyIqkLCSODSQaJqAp5sgRHnXQVeFI9kg9H0URadc9li7rsivbvwD06ftxGOPPEMqY3H+Nw9nWLuIY6+iRQF6aKKqKYq1FA88toT7719MpS9iu0ltfO60WYwfB14whJ5qpM5IPvX5K1g3APUgS831SCg+o5ojrvre6UwbZ6H4ZRzH5tY7Z3Pw4V3k8xoZC/yaTRgYeEoLv3twLr+9ewkXX3wqE0ZqGOE6LC1kqJzj0h/+iRWrdTrbGjnzzINpbN1EvTaAqYzh0UfW8NCjc/jO97+CYfZimXWSiQyh3sZPfvIwzzy5Bi/QsXKiO9wh1wAfP2YKB+09jJTvoQetLN3o8aOrH2DD6n6+9Lk9OWD/Tny7T9xham4D37nyLjaWUoSWSjphYlpJ6nYdDZ/aQD8zOpP819F70pTVqdYrmKk89z4ymxWbdJqaRqMpiTgOXlEU8cgQKn78fARC3EZkrGsQ+FTLNoaRYKC/GH+e6vUqhmmioKMqaWq1ACuZRNUj9Dh2XfTeh6iKQhj4uJ6L7XiYRoJqpU5jQz52qYvnsuY4PL9wAZ1dk1i0auXrAvrfOtDjaUgH+jb3PSYnvHUJvBsRXQroW/deybNLApKAJCAJSAKSgCQgCUgCkoAkIAlIApKAJCAJSAKSgCQgCbw3AlJAf2/ctsm98iM6MBQVxfMxQoVify8ZI8n0KZNYuWQFO2y3PYHnk8tk6Bo/AVVV6R8aQDN0Nvf3kcpmqYs+by9AQY1juEWnuaZ4sStYOIA918YyTTRVxdC0+Bi6oePYbtyLrqLgR1UqlRqBp6MGCqXicj73pYPYebeRWIkcp592GX2FNGaqBWrdWBS4+NzjyWWqJMw6phWhWTqpdA7DTKGkUtT8AMswwQ9QlCiOCw9DBdQ0A/0B8+av5ZGH/0JhsI7nh1xw4VFMmWIQBpvRFQ/CFLVqnsHBLD+86h6GCgbFvj4mTWjnfy/4GF60llyDie1aDAw1ctoXfkYtTOOQw/UjEqHDTttbXHzJR2lqrGMprQxuVPjhFbfx+S/swegxFqbp4zsGgQYDg2m+d8mddG+s8PULDmPiFAtNDQiqHWxca3HhhT9F0VTGtzfyP18+mMZhgzi2TamvlSt/cD+GoXLRdz9JIjOEqol70Mqabp1vnP9TikUdwlb8MIGZqGEm1nPppcczeXwG1Vbw7TwPPbeY6659CIs0Z3zlSGbupOMHm1GUHPPmVPnxNY8zbacJHHXsXmD3gt7EQMngoYef48XnF9Oahau+dwKGUsFMpBiqhlx+9X20jpqEbqRImGb8HIno+jAICMIAP15wIZ4bTVTDQ+QS+H4cGx/6UCsLgR1s2yOda8RKZqhU69QdIaqLbRQMPY3rBSQsC12DUqUQx7UHHhh6EtPUcf0ium5g+/DY7DlMnDSV15avxFGgoXUYXiQ60NW4Az0ipLd77Tb5eZaTlgS2FoF3KqJLAX1r3SF5XklAEpAEJAFJQBKQBCQBSUASkAQkAUlAEpAEJAFJQBKQBCSB90NACujvh942tm++ox1D1f5OQJ82ZTIrlyxnpx22x/N8EobG+NGjYhHcCz18oW5qGoVSCS+K8EMIAiUWQnVVQY18HNH1rRtxDLdlmRiajqYqsTtdRICLfnENgygKicJqHAnv1BWqVQ/DKnHEx6bx8RP3xfcjnp+9kou+cwuNrSPwiqv4+Ed2YL/dRtDSBC51MvkcimbEzuVUKoOj6gSahanp6LHd2ceuFmL3s25l6emxWbu2yp8e+QsLFryG76lcfPExTJshIsI3o+sBgZehUsrz3HObueuuuaxZW8QyHI4/bjeOP2F3tEQ/ETa61sjNty7k2edWsGydHXeJR2gkfI/DDxvL58/YhXzeozaUYtnLVS656HquvvbTtA73SeeF+98gNHWWLrE5+0u3M3VaO+de9BGyzYXYtR/Z47nx509w1+9m09AAJ59wCB/7+E4MlF4iYeRZvVjh2xfdwaGH7cFJp8xET/Sj6hqh28pTs9fy81/cQ6GoQtCG7STI5T1a2we49HsnkE+5pLU8hUGTux99iRt+8Qydo5u4+JufYVjHJny/H8/Ocu9d6/jZdXM57qQZHHvcbjSlHapOkoVLSlz5ozvRCOgapXLW548hl47wA53Xlm/mznufJd00mWQySyppkcuk0dUQ3/MIQwgj4kUNghdqhGhB9x03Fs9VRadWcqlUXVTdpFpzUEyLdCaL61UJQxsincDX0RSTRNKiVi+h6xG245BK5MjlWvDcOiE1Euk0Q8Ua9z76BJ0Tp7BoxWpsFRpa2giEgK6qRGoUP49SQN/GvsjkdD8UBN6JiC4F9A/FrZKTkAQkAUlAEpAEJAFJQBKQBCQBSUASkAQkAUlAEpAEJAFJQBJ4lwSkgP4ugW3Lm/+9gN5DxkwxddJEVi1bzi477oTve7FAOmFsRxyHPVgcJJVJEkYRGzZtRNFN0RyN64o4dw1NUYmCCN92UVSFIPBiJ7quayJVPR7ivz3XQxf7CieyVyUII3xPp1yq4QWDjJtocuWPz8e1PQZ6fD7xyS/TPmI0ht/PRV8/ESvqIZUOyTTk8CKdfOso/HpEMtOMGxiY2Wah6qPpCoFdxPfLoHiUSxWWLO3mtlvvZ/26Ap4boqoW3/rWcWy3XR4YQFOEqJ9jaCDJtVc/wIrldVasGojF56uu/iKdE9NoZh+eX0FRstxzz1K6N9cZKJrU/QR9AwU2Ll/JySftwVGf6CKbDagMZnjqkdVcc9XvuenmLzJsRIBm1Al8C0XPcP+9r/L9Sx7lyKN350tn7U/jsBJh5DHYk+aBe+axdnUPrmfz+c8eRVOLcP33ouutXH/1kzz60Cou/vanmb6TiWL0o2kmvtPI3ffPYdHiArpukUl1sbG7zuLF8zjsiPGc+pndUMMCSbWBQp/BORffwMoVNfbYZQxnnnEsTa09BH6deinDddfM5eFHlnD+tz/BtB3z5E2HwULIuk0+jz45DyUMmdrZyqy9JpM0wPMt7vrDHJ6evYhMQxe5bCO5dJJs2orbzkV0P1Ek6soJEc5vJa4DEK+7jnD/q5i6Ra3iUS7XYwe7qhmgG7GQnsqYjBo9jMGBIt3d/RBqWAkjvr+GqVEuV9BUE1PPYFl6LLbrlkWhYvPHPz1J518d6FsE9GH4wnsuLPDx8xnRs2HNtvyxlnOXBLYagX8moksBfavdGnliSUASkAQkAUlAEpAEJAFJQBKQBCQBSUASkAQkAUlAEpAEJIH3QUAK6O8D3ra269sJ6FkryZSJQkBfxu4774ovusMjl5nbT+Skk07glltvQdEUmluamDt/PqqmEyl6HMct4raJhIhuErjCZRwSRkEc3y3c60oc0x2haSq+ENBNIb6HuG6NKFIhMqlWbFy/gO13c/vvfkYml2PTukEuu/waFi1awCF7b8eRh04lbdk0NKYwUjms1HCuvOrXtDSOgiBBLUihpRpjQdbUA1ynwKjReQ49eG+enf00N998P3atxkEHHsFDDzxIGJp86zsnMGN6E1FUiCXd0M+zdFGJ73z7drq7A3Q9Rfton59e/zWSmQqa1o+me7iOWF7QSrWUxUi20zvo8Mtf3sLLz8/jJz86g3GThes+wKk2ct5Z17L4tR6u/tkX6JqaxfX70LUMqtLMNVc9yBOPvsT5F3yVXQ7owLA2EARVAreJ6pBw7AdAmVw2IFLKW/rjqw18/YybqZZ1fviTz9PY3oeZKKOqCaKgharto+hpdK2FSinL9b+8mwfu/xOXff+/2WGHFJbqokVZ1iyrcsZ5v6Ruw9lnHM8BB3XieEtImhk2rIr42lfvpFxzueb6sxg11kcNy4RREifIEarpuDc8ZXkQlFFDBddJctVVv2PFykHyDRNoyDeSSSbIJA2ROYBn12LJXDwHQrQWTnvRhe6GIYEXxgswDNXCdQKSyRzZfBNLlq6kZvsYVhLD0thplxmsX7eRtWs34bp+7HAvV8TijoTQwNG1ZCzANzY24AcOXhhRrrs89MQzjJs4JY5wt1UlFtA9JST86/MpKgU2r1+9rX2U5XwlgQ8NgX8koksB/UNzm+REJAFJQBKQBCQBSUASkAQkAUlAEpAEJAFJQBKQBCQBSUASkATeBQEpoL8LWNv6pvmOERiq8oYI9x5yiRSTu7piAX2PXXcjCHwCr0prY5p9992TjRs3smrtKnRdCN7CQUwc3U6k4roengumkcB3/Vh8j4SALvqpdQ1FRGVHPpqm4Xs+qqFtEU+jgMAnjmuvlGs4foVydTMfOXJ/zjnnLFatXseZZ15AFKzn3K+eyJjhFqm0QiqTwWoYydx5q/nyV37JsOYsPRvK2CTR00JAt1EV4WoucuihO7Hb7lP47R23M2zYSE4/7ZNs7O7nVzfciOfofPuSk5k+YzhEVbRIZ2gg4mfX3s9rr/Wxfq2NaeY46oQZnP6lQ9CNMpo6FEe4+66CQg4vaCSVGsari9bwjW98m+ZMkiuvOJfGVp9IDele7XPap78f87n252czeUYjfjSIoSXoXudzzpnXMtBX4447rqelo4avrieIyiQSbdRLYpkBaGoFVRPuaoUoSLHk5RLf/MatTJnSyTe/+zkSmTWoiRpeXcShN6EKMVlRsEsRPZsUzvrqZahKih/84HTaOwJCt4pBA7+/7Sluu+svWAmT8y84ha5JJroxiEGeRQsrfO2rNzFzlyl88eyPkWsaImWGBIFJpOUIQvFngKGL6HUHNbLYsL7Gd755HZYxjOamUeRzDSRNnZShYWohfr2OqoSYhkqcsC9SCISAHgn5WsMT6QViQUWoMmZMJw3NrTz77AsUy3U0w4prBCLVwxULBFQTBZVsLgU4WEmT7g3dpJJ5nDqYpkWkhCiGSbFS597Hn2FC50SWrFobC+j51jZ80XwuBfRt/etMzv9DROD/EtGlgP4huklyKpKAJCAJSAKSgCQgCUgCkoAkIAlIApKAJCAJSAKSgCQgCUgC75iAFNDfMaptf8OGjhFoioIWhES2i10qkLESTOmawPIlS9h/n33jTuhYGA1c8vkMhqGhqKCKeHbfxxUR75oRR257XoDjiEBsNXafByJCXQVD1zA00XceEAYeqqrFsd2KGhEqEYoqYrYVPN+nbjuUKyVcv0YiofHdSy/iltt+zXPPPsZB+03n5BP3x3cGGNbeiqIm8LU2zrvwBpYt7UXxs1QLHrZiERqWmAVhUMf3C0yZMoxSuZtjjzmUAw7Yg1QixYa1m7jssiup1zUuv+J/mDK1A0XxUBNZXnp2MRd84zqI8hSLKoaR4msXfIKDj5hCGJVQNSECi952G9PIo2oNuK7GvLkv851LruLUTx3P0UfPwmwEr+pw351/5hfX3UexEHDrHT9gVGcGRSujKCoL5m7iS5/7IY0NGf7wh1uxMoPo6SLVai/JTBPVQgUrqYNSRcHGroWkk6O57cYnufEXj3Dgwfvw5TNPINPUT6RVUSKTMEiDUkcxhNtfZ/4Lazj3nJ/zkcP24atnfArDHIoXMzhD8MPLb+bPz61ll92n8z9fPoqmVrHwoAJulsu+dSvzX+jmq2d9iZ33HoGZ6iVhqXiugqZlCCOVQAlBdbFdB3yLF55bxi9+chfD28bRGLvPk7GAnrEMlMAD38EyVTQ1JJ1JYFkmQ8USNVe4z8EyTGqVGrpm4rpi8YBOoVCj7kREot9erNzQwnjRhq5ZuL4fd5+3tmSJlICenr44vl102yuqgR/4RJqBHUT89sE/0dU1iddWrMTRVLJNrfgiGeGvizl0RaVnvYxw3/a/3eQVbG0CbyeiD0/kSKg6133/VHbabtzWnqI8vyQgCUgCkoAkIAlIApKAJCAJSAKSgCQgCUgCkoAkIAlIApKAJPCOCEgB/R1h+n9jIyGgC8+vIfrH61W8SpW0aTClq4vli1/jwFmz4gv1nDpaGJFIWKTTCXzfiUXxeAQBiqIh/glEyriQxg2NwBOuci8WNJVIwTRNosAnFNurypaudDUS3l+xQyyg256NF7jU6jaVqoPjuRx2+H7cctuvyGc1fnnNqUR+lVzGIpHOkmkew1/mrePsc3/ByI5O1i4fIJduxlc0XCHqRhG2U0XVbDpGpvnCF07kgMP3g3oJM5Fk2cJFnHHm1zGTGX7wg/OYOGkkoXDIRwY//+kd3HfPnykWFHQ9T7Vmc8pnD+foj+/F8GGNcbx6LLaLuPdQwUg24tcCzj3vApYuWcU1P76M4aNaSKZ0yoUyP7ryRh558AU83+C2317LuKnDUaICnudxy00Pc/11v6elpY0f/fAyRo/PoqfquG4hFuhTaYsAG6wodvMHZVDDJn58xe3cfeeT7LXX7nz+SyfQMc4AKkShWMBgoOki7t1FNVLc9Mu7uOL7j3LB/57GwQfvSVNzhOfWKVd0LvjaFSx8pZuzzzmdY08+kNBei20XKfbD+V+/hnJB5YtfPp09Z3ViJAqirRwC8eSIaH6DUA0ItJBIU3n5xaV898JraEp1kEs105g3aciksXThQNdRo4DIczC0ANNSGT9hNMPaWtjcP8C69b0MDQ7F900JI8aP72RDdw9DQxVq9RAv0Ehm8qDqDJZEAoAQ4Q1830NRPTQjYMKEsfT3DdLXV0RT0nEffKiAHyn4is7t9z1M1+QpvLRkKa6mkW5oxtfEI6gThRE6Kr3da//f+IDLq5AEtjIBIaJ/5cLfxLOoBS6qosYC+s9/cBozZ4zdyrOTp5cEJAFJQBJ4pwRmv7Qc8W8+k2RG58h4tz136Hqnu8vtJAFJQBKQBCQBSUASkAQkAUlAEpAEJAFJQBLY5glIAX2bv4Xv/AIaOkbGAvAbBfSUqTO1q5MVSxZz0AGzELnrXt0haZix+BEL6J6DZahx/DphSOSHcYw2kYKwpxspi8gPCMIAohBFUVBF13UoRG0hmIMmtlfDeJcoNOMObMev4QV1ShWHcjmIRXTNsqm7Qxz1kXEcffhUUpZwu5tkG0egWMO49MrbeHr2UpJmK25FuOk1Erkkvi7c51C366iaR9vwNPvuN5PQK5PNJHBqNk7N5bEnno1d8B/5yP4k0krc016v+iyYt5K1K/upVkVnewrXdWntMNl5t0m0tbViaFG8OEA47FVNJfRFPr3GH//4IIZucdCB+2IkNEzLQFU0nnhsDgsWLKO1pZ2PHfMRco0m1Xo/mqHy5J/ms2xJN1ZCY889d2by1LEEYQ3Xq2ElVJIpjSOP+wjJbArFDgijNL3rh/jOxT/mmacWM7FrBDN3nsaYcU0EUZUw8jAMK+4YjxQPz3d49eXVzJ29kgNmHcioMa0YpnCzB5QGA+7+/Z9JpPLsvtf/x955wNlVlvn/d/q5/U6fyaT3QBJ6J0jvrguiWMBVVGAVFrAgLoqLK+LqLmURFVfUv6hUKdKlKFKlpxBIJT2T6TO3nv7/PO+5N5nJTOBOZphJyHPCMDP3vvV3nnsv5Pv+nmcfjGs2ISlZRMwI2lvyePLxV9HbZWHmzEnY94DJCNQMJErH78tQ6Y+kwpMD2KSFqeG1lxfBCGJoiDcj19mLWMRBKhGFoWpQQYCaIsVF4NvQDQkzZ01BY1MDOjq7sHzFWuHI7+3ugqbKOOTgw7F48VK0tnajUCBsr6No03cVriTB9yh7gQI/oBr1LqZNH48FRx2BRYvfwiv/WAg5iMALFFEiwPFl2JBw16NPY8asWVi0fAVsRUWsuhoupW/XVfieDzWQ0LZxXeUvIm7JCrAC76lAX4hebsgOdA4aVoAVYAV2LwV+/JuH8ePfPjJg0RMba/C7a87H3BJU3712xatlBViB4Srw0IvLcN3dzw13mN2u//XzvjSma97nC8FOzX/s127dqX67c6fLpl+DiZF3x2wLRmoWZp/5zk7Nvyfer50SagQ7SQhw3bwvj+CIlQ818ajbUDXtnMo7lFqe+8O7sbG9d8j9uMPOK3Dx1P/C1NiKnR9gGD1rZp2P8YffMuQRfnLHs3j05eVD7scddl6BUxvuwwn1D+/8AMPoubOfPdIDZwxjVu66MwqcVL8fHjvsqp3pyn3GUAEG6GMo/mhPPShA1xTsNXMGVi17Byccf4yA307RAqW29pwi5syeCUWRsGr5O0jFY4AXwHU8mJoZOr5tG7JOdanDNO9b4TmBdPr/vIAc61Q3nEqoi2TcgB8VMN4JCnClPDIZC7mshtaOHhgxG8nqDL70+cNxwF61QqJEvAFOkERnr45Tz/wmYskqZHs9NNc2IqYZgOKi6NuQJE0A1KKdh+sXUbA6oSoe2rc4iJkSYoaKQNWQswowTAm5vI9EAqIeu64mkMv4SCXroWmacN+3d6yDYUjozebEei2LYDZgmAGKeXGWAM3j4tiyJQddD6DrJoqWBV0HErEUilQX3glEqnvPdwHJQzymQNNj6M1moesqLNtFNGrAsiwUCuTWl/Ef3/9X/NPHTkIxn8XGNW148423sHjRUixZ/DZaNneJVOWyrKK2ltzZRVh2Brbjw3ZkKJqEbM5DU4OOfE/oGk9Xmdjc2opIFMh209qqYDsWZM2F59uwbSBikvNeRTHjwDR1uI4DMwoYERkdGR+yB+gBoAaATTfRBOSIhPHNTdh3xjxUUQr1bA6GXoAqB4hohogh13YEuJfhwA2KiCdNxOIRoVM6VY+O9nbEoxFEIyZWrVyNXK4IQ48jb1E98xQ6ewpwAgWqGUMhb4WHOGQgGpNQXR3DhEnNWLt2PdavbYMUmFCUCFzZh02HKVwf9/zlGcyaPTt0oJMrvqoajgLI5ED3KDO8hLZNDNBH+72I5/twK7A9RGeA/uG+37w7VoAV+PApsCOATjttf+bmD9+GeUesACtQkQIM0CuSacQbMUCvXFIG6JVrxS3J68MAnePg/RVggP7+GnELgAE6R0ElCjBAr0SlXa8NA/Rd7558YCsaCNCzIs12CNDfxoknHCcc2a5dhBwE0AQQ9+HaOVQlU3CtAuKRKHyHapuHy3QcH4oRLa3ZF4BTCgKoCsFbugLxH6XhPx6CQIIcRAVI95U8fLkggG9XpwLHVZB3NmLSDANXfus0xLVOwFOhG/Vw3BR+8OM78fxrb0NS0jj+uJPh5XJorE6iUOwFhEM8IlzLuUIRvfkMHDcPRfLhWEAyGoXsK5BMFS5s2C6lj/dgRBS4DgHkJHxXRcSIQteoRrtNu4OmaigWPZGuvmgXYRgqHLcA4va27SBqRJDptaDolEJdh2lG4bsuFMWHSmnvyRHtUu1uDRJ8AfY9SmMv+yLdu+8HKBbIqa/jlZdfg2X34rSPHotIVMarr7yMdSvb0NRQh/ETGpGuiiObzcFzdShSAooUgaQ48NEND5RivhqK6sMw6fCCgvYWCxEzjnyxC4kU4Lg5OFYCrqPCjMjIZHqh6YCqK5ACDY7twHGKiEU1kY6flqlHYnBkCWqgIAYNGqHwwEdRcqAlDHiehVxrO5oiCaQNylqQhRS4MPWISMvuOY6IBVUD/MCGJ9tQNUnEScxMixiprU6LsgEEwqPRBGprm7Hq3c3wA0M40F3oyNsQafWDwBdxZEYlmBEJlpVDPl+EpiZgFxSoWhS+HKDouOgtOrj36ecxc+YMLBE10BXEqmvgqFKYwt0NoPqcwv0De8PhgfdoBV54dTku+e5tQgMG6Ht0KPDmWQFWYDdUYEcAndK4//nGSwfd0ZKVG9CTLeAITvW+G95xXjIrUJkCZYD+n+edhvp0vLJOI9TqguvuFCPd8rWzR2jEyofJP5FA9cy9MP7woyvvNAItN/3jObS/vQjDBeijrVlLZy++99tH8bkTD8IRc6eOgBKVD1F8+Wj4Pa9h/ue/UnmnEWq56Lc/w866AGkJZQf6aN8v+ruZC6+/CycfNAdnLJg/QmpUNgy9rg/bazI+f/IhlXUYwVY0N/3955P//foIjvr+QxW7OrD8gTsxXAf6aMcJ7Yw0mzauFpd/6rj33+gItqB5a1MxXPPF00dw1PcfatHqTbj5/mdxw1eXY97U7Pt3GOEW9J4yXAf6WMXJWHxej9V/JxQsB5fefC/OO2UTPnt8ywhHwfsPN5zPHnKgVysGfj5xdN+DFxa68MOWxfhu43zMjaTff5Mj2OL8dS+ix3Nw55SjRnDUyoY6+92/gwF6ZVrtaq0YoO9qd+QDXE8/gJ4vwMn1IqaSA30mVq94GycdfwwUWRIAWKb024oETfbgOnnoCgF1oKlxnHCg93RmQInZPV+B4xNolyFJVOM8rGdNsFg4z+m/SInEknVbOJElBH4UviQhUCwEMoFsCb09AVrb2qBHcrjx59+AgXfR3fI2UqkGqHojVqzK4gc//iMcOYV3VnfgzI+eCLfQATvXjkQiCUWPi3EIuBLgJcd3rpCBTSndAwX5rIWG2nHozhXgaQTEc1B1F7IC4RJ3HQ3RWDV0LQbfthE1Fdh2F2zbgm2riCXqRVp3wEbEBDZvXo1INIpEskqA91yxCNeVETOrhWNflgrI5dsFgFe1JFybam7L8GHDCXqRTGslIJ9ETzfVCo5j06YWJKKqcM4XCt1CNkMzkUwkoGoeaqqTIjpiRjVUJQ14JiC58NEFSbPhBWnYXh6SlIUiSejpzIvU64Hsoq4xgfbOTihKAo5jwMrnMGXKOPhBEV1dnUil0mIu2qPkezAMA5pqIpMrwoIPQ5YQVRUYqgKPVpHSTgAAIABJREFUPOWKLA4NOMU8pGIOk6pSiEoudMkR9c91TYNjhTWQFao5rgTikIOsepD1Uvp/R0KxWEDMNNHR0Y54PAnTiGHatDl4c+Ey5AseLBsoOhIKvgTHcQV4d10biuqipi6J3t5u2JaPRLwWmR5blBQwYyaylouunIP7nnoO0+fMwRvLlsGSZURrquEpCiQi+l4gUrhv2bDmA3zV8dCswJ6rADnRv371H3DTNf+CA+ZP2XOF4J2zAqwAK7CbKbAjgH7BWcfgmovPGnQ35155Cx59bpEA6Jd/4TQG6bvZPeflsgKVKMAAnQF6JXHCAH14KdxHG3gxQGeAXsnrmtowQK9UqZFpxwB9aDoyQB/6Zw8D9KHF2HBbM0AfroJj158B+thpP+ozp5vHi1rluqTAzmXhZjNI6hrmzZqJNcvewj+ffpKAx1S23PNk6BrVOs8jCHKYNL4Wmiph8qRpePud1WhrzUBVYnBcSt2uUjZ3+JSmXKRyl+F5jvguALrkIyCoHrhQBU434Es6XMLskosAFly/F+2tK3HQwdPx5Qs/jp5Ni6H6GVieCVlvwr0PvonHnlwCzWhEV08WkYiPz3zmBPheG/7+97exYnUvxjXXoTfXimOOOxLVtXHk8zncd+/TOPKIQ9HU0Iw/3/8YtnS5gErp6Xvwbxd9HB7yKNgeVL0W69Z244XnXkfcjEMNXBx4aCPqGlJYsnQz3nxjHXTVgFPsxEcO3xuzZ0+E5wX44+0PYdacudj/wH3wwrOvYcsGW7jzbacVZ33qaMi6j0UL12DJ4s2AFEfjuDoce8wk+Mih6CjQjDq4volf/+p2pJMpZLpbcdTh+2P+XlOwfMVSPPjUazjt9OMwsbkBby18G5vWbobsKYgaSSCge6TAhwMjZqDDymH6zEmYMjGFN159E431KUyb0QjP83H73U/i5NNOg4sY/vbUK9DcCHS9gK6eVTj44DmYMWMcYJuAm8ATT76MSZOmoifThc2b1yMaUXHy6QtgeR1QI5S234dV0LDk1ZVI6wmktABNVQbqUzpM2afbjcDzYReLoKRYuq4hkHxIOqCoZMoPIEsS7LwHTTfR250RNdwJhCNQIUs6MtkiImZC7DFXtJBzHaiailwui1g8jlw2g+rqKmSyObiOL9K+T5o4Fe+uWgnXK6Lo6ch4Jn73yFOYOnsu3lixHDl4SNbWwpNVSLKBgGqpw0frhrWj/lrkCVmBPUUBguixqIH5e03cU7bM+2QFWAFWYLdXYEcA/Xc/OB+nLthnwP7WtXRg/7P713L79CmH4gcXnYVUPLLb68EbYAVYgVABBugM0Ct5LTBAHzrEIF3ZgV5JdI1cG3agD11LBuhD12w4PRigD009BuhD/+xhgD60GBtuawbow1Vw7PozQB877Ud95vT48QicbQDdyWaR1lTMnTUDa5cvxRkE0K2wzrQka9BVwLa6UF0dwcknHo1EzMTtd9wNxwlg2QoMIw7bDqDIhMVlASTpIpguuHnJgU7j0ZcchM52X9JCgB6QT92Hpjvo6V4NWe7Cp846FlVpGTXJAKrsoujGoUUm4qJLr0c0ORGt7Xn0ZjM47vhD8c1vfhFbtqzCv174A8SiExFLeOjsWo37HvqNGLOtrRVfvfDH+MUtN0CRqvHPH/0MPCUFSfFw8EHj8MP//Ao8yULeIpf4BFzxrZ/gjdcWQpNdzJs9Hv9x9UXQIga+f83P8dbSjYjqBgrZNtzxh+ugeN0wIwZOOf3buPHmb2HveQfgtFM+i7gxTqSwr64Dbvzp1SjYRXzykxcAUhXMaC1OOmkBPnXWPogkZOjRBuG8X7OmA/964WVIJuLwrBy+een5OPoj++G2236PJ198Gf/7s1+gs7ULF11wBeqSMfiOD03WUF1dDV1VRT3zVE0Sr7z1Cr7znUtx6CFz8V8/vBpfPO8TqK2tgesB3//hnbj6mivx8GPP4v/+73aMSzajp3st8kUHv//D16HrCkytFpvX5fG9q65HTe04OL6Ft5YuxKknHoiLvnU+8oVNKLh0eKEakpPGeZ+5GIfsfQDSGlCdAKoSEnRym4s0/hIc26Zy5ZAVGYHiI5DpbnviZ5Ugtq8hIWB4UaTI7+rMwHMlkQXAKjqApEFTdeSp4LyhwNA1qLqKXD6HSRMmYM2765DJ5eG6AXQlgvHNE7Flyxbk8wX4ShI9XgS/+tPDaJ42G4vXrkYOLhJ1tSL+JFlH4PtQAhdtm9aP+muRJ2QFWAFWgBVgBVgBVmBXVeD2R1/C7Y+9hN5sHktWbty6zNfv/D4mNtYMWPZF196GOx57acDjBM9vuuLcQaH7rrp3XhcrwArsWAEG6AzQK3l9MEAfOsQgXRmgVxJdI9eGAfrQtWSAPnTNhtODAfrQ1GOAPvTPHgboQ4ux4bZmgD5cBceuPwP0sdN+1GceDKCnNBXz+gD0gBzoBDklCYYqwXcKMLQA06dPgmMV8e6aNbCdAKYZg+N4kBVD1EFHIEFRFOE6p7resqSIOufhvwiq0w/kUPcRSBoCaCDcThWufS8DCV2IGjY+ccbhqKnS0Nu7EclUArlCAk/9bTn+8tRqNE+eijcWLUKm4OJP9/4M1WkDd/zxD7jz9ufR1DATlr0OX/7SSTjs8Clw3Q5s2dKKVas6cMgh/4zrrr8LL72wHOm6Jnh+BueddwIOObgGnV2duOuuV7B8ZQ6rV3Wivq4KmtKLgw6cgQvO/yxa2jK4/Ns/AqSoOACw795T8PVLzoKd2yjqp19z7R9x1bVfx113PYs///lFKEEUiuLh0+eciiM/si+ee/Yf+M2vHwTkpEgbvmnzGnzzkhNx3DGHYcPGXnzziv+GqqYQMVNCG8Uv4ONnnIDjjtkXzz//PA458Qy8/NpS/M9/XY/95+6LlvWbMb6xGXbRRiqZRLGQgxE1YTs5rNm4HN//z0tQnTLxj388g48cewQ8y8Jd9zyMo445BZJWjSuu/BE0JYEg58D1JVx/3ZchR/J48a9/xQnHn4HXXn0Xjz/6AlQ9gbxdwNKlb+H22/4D8WSA5/7xPKLJJGbMmIu7b38CxTYPSTWKpOYjqhZRX2ciUGzA86HICnzPh0yHKRSi6AEsz4IHV6RwlwJADQyMaxqPjo5OdHT0wPcovb8igLqmGrAsihBJuNcTVSYOOuQgmKaBV199GclkCm1tHchmC3BtD5KkiXrvvZkCHEeFKyXQZev4xV0PYvz02Vi0ZpVwoCfqqkX80QERyopABzraNq4b9dciT8gKsAKsACvACrACrMDuogA5zNe3dA6alp3qnk877Rs73Mrfbv025k4fv7tsldfJCrAC76EAA3QG6JW8QBigDx1ikK4M0CuJrpFrwwB96FoyQB+6ZsPpwQB9aOoxQB/6Zw8D9KHF2HBbM0AfroJj158B+thpP+ozDwbQk6qCebNnYl3JgQ6H6nxTWnUPgedBlSVQ5W64Do5ccARaWjZh+YoVqK6tQX1jPTrauwT89CgzuqpAUQhM0tYUBAEB0TI8l8SYkGlsFYGkwC9B9UjEQ8eW5bjogrPR1vIOFORgxADJiMBzmvBfP74f1fVTsHLtBhTsLBYceyDOO+/jcG0Hl1x8JSJGExQ5jtoqC1dd+RmsXfMqJk+NoqO1HbJcDx8TcPUPfw/Xq4VuEJjdgO9+51w0NQFFAtHpWfjZzU/g6acWoraOUr+vwbXXfAmNDVPwp/ufwQMP/xXpqnrkelrxi5uvQb5rGfI9a1E/rkq44fVILb77g/tgWSYSsTjMiI+LLjkHui7h17+6G21bZLS09iJZbSJXWI/rf3wxrGwPfv7ze9HZVUQ8Pg6U7byYzwBBBkcePgef+PhxsN0Clm0EfnL9rzFt8kTkOjOoTdcgbkZQLBQQiZhIp5Po6emC4+WxYvUa/M9PvoxivgcILNx33wM465NnYt2GdkyaMhe3/r8/4ZU3VqM6XYtCewe+eN5ZmLfPePz5wQexYME8NDfPwjXX/AzJZDMULY6ly5Zj//2n49xPHQZIOQGyC5aHni4Zf/z1o5g7fQ5ky0VCddFYpyISceEpNjzPg6aQw1wKMw/IgCd5sNwCjIiOWCoGx3aQ73WgK5qoba4o5AiX4DkStrS2Q1cjIkV+NBpDNteDWLWO444/DltaNuK5557DhPETMHnSFKx+d60A6ZT23bV92C7FVRI24mjLyvj5PY9g0ozZWLh6FbKSi2RtFQJJBcR8gAqqgc4p3Ef9zYgnZAVYAVaAFWAFWIEPhQI7SvdOm7v886eKeuh8sQKswIdDAQboDNAriWQG6EOHGAzQD6kktEa0DQP0ocvJAH3omg2nBwP0oanHAH3onz0M0IcWY8NtzQB9uAqOXX8G6GOn/ajPPChAV2TMJYC+YinOPP1kwHEgSQ4UlYqaB8JNTG5hOQhwwH77wXLyWPr2EsSTUZxx1hloa+3EM399Dvl8UbjNZQHQJSiyJmqBe34gfpckwvAOfMkpAXT6nUi7A8fqxqxp9ZjcHIfq9yARAfJBAYGewFuLM3j44XfQMG46NmxZB1/O4N++9i9oaq7Gw3/+G57+yz8QjTVAM00ccfA0HH3kFLzy4os47OAmxGNRSFoNnnl+LW793dOoaZgG285hv30n4NxPn4Qtm5fjpv+9C5s2A1okjUkTpqKrayNmzIzjqxechd6Mj69eeiMmTq6F50uYNWMizvzoMXj2ib/gzI/th2KhG7Km4M231uKBR95BgGoYhoR0OobP/cvxaNncgtt//zisQjXiiSr0FjZh7/3q8dGTDkRXew9u/b/7EInUIJFshkR1v7vbISu0vkk44rA5KFg5fO/aO1BbNxGe5aCpth6GqiIejcLUNaTTKTQ2NWDR4oVo69gM1+7FVy46A46dR1dnL1auWoIFRx0Lx1Px5pL1uO+BJ6CZKXS053Do/L1x9lnHQzOK8JFHNp9FNFKDf//3n2L23nvBl3W8/NoSXHHFlzG5zsddd/8J++43G5Mnz0Rvl4/HH/w7GlLVaK5JI2E4SJgFJFMSrMASQJxSr1PcUC10hWrOSx7cwEZDUz3qm2phFS2sWb4BcEOLOh28yPRkoesmHNdHIV9ELBrHnLnzsWTx63CCIqJRE51dHSKpwdy952Lc1Gl469XXsX79ZiQTVchm8gKgW04crpxGa1bGz+58FBNnzMYiAugihTsBdAUox2kgoZUd6KP+XsQTsgKsACvACrACrMCHQ4Hn31yB//rNw3jhzRX9NjR3ejP+duu/fzg2ybtgBVgBoQADdAbolbwUGKAPHWIwQGeAXslri9qc+8O7sbG9F7d87exKu4xYOwboIyZlRQMxQK9Ipq2NGKAP/bOHAfrQYmy4rRmgD1fBsevPAH3stB/1mZPjxkGlqtSOB8X3kOvsQFJVhQN97fK3BECnFO4E0H2/iJp0NTK9GQHRTVVHLpfF3HmzsXb9GhStHCZNnSCc59nePAI3QG8mA1Uz4TmUwl2F70N8kYddlhWRvtuTXcgypW8P4Ac+ZJkgehFTxlejKiEjFQ0AJ4ciXBRh4pGHFiMRm42ly9ZCMTzEaxx8+pyToesyfnHzwwhcB5IZR9bK4vzPfQLj603cdN0t+OIXToShmXClCH5x673oyASIVzegu2cL/vWCzyJtRvD3p5/BSy8sg2qoUCNVAuebEeCjpy7A1El1eOTRp7DknY2QNAVGJIojDj0I82ZNwe9/9Tucd+4JiERVuL6Pex96GptbAtiOhly2E1/64sdRV2/giSeewLrVeXh2LVTdhB204+gT5mD6tGY89+wreOP1ZUgnm1FfPxnFgodCvhe5XAuOPXY/zJ4zDk8++RQWLWlHKtmIuBmFpkiiDnsqHoWuKogn49j3gP3wyCMP4+13VuPEk/fChAm10DQZd935F3zi7OOFYzwSTeO+B59GR1cRHd0e6mob8dkzT0Cx0IFHH30KtXUxHLlgX0Rj1fjPH/wS8/edh0VvrUeiuhpf/MKZQGEjbvvtQzjnnJORTNbg6Sf+Di1Q0FxbjZjmoD4tIWYUYJqeSMvve56ogU6km+69JAWwfRuSFiBVnUTzhGZxOOPdZWuRy+RhkqO+aEGVqRa9Bs/1hfucSgFU1dQi29sNX/IhyUAm0wvbsaEqCurqGsReWlvbYds+2lo7KG0BbD+KvBvD5m4Zv/3T02icPhNvrlqFvBwIB7pLaeGpBntAqeQlroE+6u9EPCErwAqwAqwAK8AKfNgUIJB+5U13i5rpyVgEf/7fSzl1+4ftJvN+9ngFGKAzQK/kRcAAfegQgwE6A/RKXlsM0E+vVKYRabdo9SbcfP+zuOGryzFvanZExhzKIAzQh6IWwAB96J89DNCHFmPDbc0AfbgKjl1/Buhjp/2oz0wAXaPU6o4DDUCmvQ0pTRtQA50AuqEroNLVM6fPQNw08dqrr0KCD1mVkMtlYEZ1+GQx9gBN1qEoKizLhqpqofuc0neXADphVHKgU41vXyGbugzL9eD4DsimnEpHMGlcHWImoEkOdNlHwfexsS2DF59fha5OCZJsIGd1QI0UUFUjw3VdrH3XQnNjHYrwkHN7Mb6hCYrjYNXyLZg2KQXX9WDGE1i+phXRVBR6zECm0IOpE8ch226jZU03FCWGQJUQSZkC2dPe66rSkGwH6ze0IZLSoRimMEonYzHoErB8yTrMnBinIwBQdR3rWrqRStZA12IoFvKorzeBoBtbtuTRWNcIK5eErOpo716DhokqHNdDb48NSTZhaikBuBVJg6oAbW1rYUZcaLqLQq4AJaiCrscQ0XWYuoqooSEWMZBOpZDJ9kI3Tby75l1s3pJBVa0FSfGgKDIWL85g1hwDQSADUgRFW4Kux9HekUU8lkDE8FAs9KCjvQBIHhobTRhmFGvX92LC5AlYs64FihFDIq7Bz3Vj4yYL8+fUibTsuUwG+8+djcbaKGKahYZqQFfyMLUAtutDopMIdJvFwQkZsiLBsgqQNMqcLqN5UjNSqSQ2r21Bd0cPVF2D47qQKUbo/ITrQtcN+K4PWVFQtGzIsopoNIJsNoNCoQBJklBdXYNp02YgEklg88YtWL58FSCp6OyxAKMea7a4+MWdf8f4GdOwaNUaFBQgWVcLJwhEGncB9wMwQB/1dyKekBVgBVgBVoAVYAU+rApQSvcJjTX49CmH7nCLtz/6knjuvdp8WPXhfbECu7MCDNAZoFcSvwzQhw4xGKAzQK/ktcUAnQF6pXHykzuexaMvLx+zTAW0ztHOksAAfeifPQzQK31FjUw7Bugjo+NYjMIAfSxUH6M53w+gn/lRcqBbICouI0BNOgVdlWAVsujt6UTE0JHN5WCYEciKjBzV4dZNqLICjcC5osC2HSiyDipvTg5iUQOd9kv/IlpJxmRZEhDTCnzhRG9qbkJ1OgHXysPKZ2AoElyoWLh0Jdat6YAcGPjy+Reg4GSgqHlIiouABnYVeK4Km+qqGz6KWQduMUDUjCNwfQQIYLkWzJgmwLLlFeFKLnwb0PwUIkEaqhaBp3iA6UEyHGiyBDg+dF+DJPtQTBVFz0HesaGQe9/2YQYKfNuF54uk9JAMck4rUKEhosXhuTn4QRc01UXg6vCcJDQ9Bl8qChe6pJooFn1oWgQ6Ofa9AKZugqYm579lZWDZOWiKAjWIQFU0qKoMXQY0RRb3hOqMU33xQJLRk8lAkiW4kiVS7Nu2BUlShFvbjMSQy9tIp2vh+zICX4Zh6IDsiPsM14XnuXAdqk3vI11Tg4LtwYwm4fhUv1yGZFmQ/ACqosIpFrDozVeQjkmoTgAJo4iGah1ykIOpAbYYlnK3SwKIKxJFkg8vcBBJmLA8C7FEFOmqNLo7utDZ3ikguWma8MRaPECSYBgGPNcT+8rniogYCRh0kMFz4Di2eAWJNO+xBMaPn4yOti50dnYjGo8jZ7nY0GZj3ZYAt97zKibPmY1Xlq1EQS4BdF8SaeMpFhmgj9GbEU/LCrACrAArwAqwAnukAgTPL/7RbWLvN11xLkP0PTIKeNO7qwIM0BmgVxK7DNCHDjEYoDNAr+S1xQCdAXqlccIAvVKlht+uYDm49OZ7cd4pm/DZ41uGP+AQR6BMBUZqFmafOfTPHgboQxR7mM0ZoA9TwDHszgB9DMUf7akHA+hpcqCLFO5LccbpJ4Up3CmZuQfEIhrgF+G6OcQiCsY1NaKjowPdvXk4jgRVNaGpCiThGNYF9MxkKK2NJGB6eJGrOBCwVwJ9UdlrCYRAC/BheUBLWysc30M+k0MxX4DkeVDUiKg7TvC4kM+jobEW8bgJu0jjB8Jdriq6cCereghpXV+C7UmwbBeW5cA0DdhOAemkAV2jtPI+bElF0QoQU+II6KwAZCRqqtCd74VmyshkuqH4ARJUi9tyIWsaYEgIFJrThZ11UezJQ/IkpNJVKPg21JgKRXMAT4VXiCBmmlCVLCynTaRa15QqBDCFRj25LVD0KAoFC4osIxo1SCEkEnGhjW3baG9rRywag+9T/XkJyUQc8XgEpqYgaurCye84jjik0NHZg1gigS1t7cgXMiJDAAF0TVVhO45IdZ5KJKGoOnRFEwcdbNdFwckJcN3bnUFENxCLEsi3Rfr3QFERyAryBRtBIMG3bZFy3XMd1KZTiEV8TGxKCoAeVSwkYwoMOYChyiA27bsBfAHRxdEJeJ4D13dgJiKw3DxUQwmd6bKM3t5eAc9Dd3lWwH2KI1VVkS/khGa25UKVNCiqAt/zYVlF0dc0o7DpXhfDr0gkLubKWjYyxSg2d2q44dfPY+LsGXhj+WrkZBmpunq4dKiD7PBEz+GxA32034h4PlaAFWAFWAFWgBXYIxXoC8/LAvzuB+fj1AX77JF68KZZgd1NAQboDNAriVkG6EOHGKTrsV+7Vcg72q5N+ru6C6+/CycfNAdnLJhfyS0esTbkGD1sr8n4/MkM0CsVlWugV6rU8NtxCved03CsnOBjNS8D9KHHycJCF37YshjfbZyPuZH00AcYRo/z172IHs/BnVOOGsYoO9eVAfrO6bYr9GKAvivchVFaw6AAXde3pnAPHeghLI3qCVHPW1MtmKaPWTMm4JhjjsJLL76CZe+sRr4AaFoCrm1DU6iWOQF1St1OVbDJSe2JtO2KIpU4qgSZgLAXoOB6KAZAzvOQdQL0FArIFR0BvX03BLCaZEKRFKiqjXhcgevloSkqTC2OYiFMFU+5wm2b0pxL0FRK8V4kUzrZtNGbz0BVJEi+h/qqFBK6jsDz0NbroOjJMCQHMV2G5TiwPRmuZCAST8AqZqFJNkzFh+QY8HwNjmzBk8krH0AOFMACnKILRdcQEM82A/hyDqoUh9UbhyZFEDGLkNQOBEEeyUQd4McgKyY6u9uEO5sOAahqAF2lwwW2OIigKRrisRS2bOmCphFAD6DqxKFdsZcI1WqXAgGbyand3Z2FbkbQk80jHo+js7MThk7g3ILvuUgmE1SQHIl4HMVcHqosIWZGROr9nG/DdQjQq/AsB5QqwDAkmFFFgPXunl5oRgxFy4Gq+nAdJ6y/nowgnVDRkNYwZUIVvHwPnFwWcSMqDkh4ii/uPYHugBzsdJhCVWB7FmVXRzwdQbomjfaONli2Jdzv1TU1CHwf7e2tiEQjws1PaegpcKLRKHKZnKiPTjFG7vNcLo9IJCJSuPs+sHbNBhh6FIZBBxNy6C0UMG3WoVjXpuIr3/gNmmbMwJsrVyMvKUjWNoiDFoFMRQx8QHIYoI/S+w9PwwqwAqwAK8AKsAJ7rgKDwXNSIxWP4IEbuV76nhsZvPPdSQEG6AzQK4lXBugM0CuJE2rDAP2cSqXa2o4B+pAl2+kODNB3TrqxAtljNS8D9KHHCQP0q4YuGvcYUwUYoI+p/KM7eaqpWaTUBjmTgwDZjjakDR3zZ80oOdBPhudYUAkSOz5Mg6C4i8DPI52OYr995+GtJUvR22Mhm3ehKBFoMiU2d+HYRfgBpSXXIEuhAz10GVPJc6LaEmTPg+dQKnUf5HMvBgFyjofunA3bC2A5ARzHQ+BLUAINhkog1YLr9iAa1UOgLhlQUHK7Z7ug6wEkR4bsyfA1IGPlkXXySFQlkM9TSvgipk+ajMaaOuiyhrdXb0LeovribaIOuKQo8AMNulkDz5Ph+TacYhd0xYXsRBBAh2xIcGVHpBgnIAxHFunMqby4GtGQtTPQIkAuQ0C6CpoSh2m6iEQtOLR2IwFFisE0ksjlspgwYTzWb1iD3p52VFcnoKlAPp+Da7uIRZOwrACqFoWiaKitTaOjowWunUNVIkYV7OmEAcxoDJlsAbJqoqOrB5puoLGuWqQ4z/X2wPNdxKMxIHDgWkXEIiYk34epqXADH76qwLF9FIshGNd1FYpC94+8/CH87s7kxT7p8EIkYiJiGJAkF4kIUF8dxfy509HbvgWtmzYhGU0Ix7sDcq3TPQyzDUiUsj/MD4BI1MSEqROQrqvGymVLUbAtGLqOcROaYRUL6GhvE5kKHNeGqqlIJhKIxWJobdkCTQ5LBBSLRWSzOaSSKVRX1cB1fVH7nAA6wfRUVRJGzERN4xwsX+vgCxf9ErVTpmLx6nXIyyqStfVwRDkBGb5Mxdp9dGxcP7ovRJ6NFWAFWAFWgBVgBViBPUiBdS0d2P/sHf9FAUH01+/8TwHT+WIFWIFdVwEG6AzQK4lOBugM0CuJEwbot6FqGgP0SmKFwGhtKoZrvsgp3CvRi9pwCvdKlRp+OwboQ9eQAToD9KFHzdj2YIA+tvqP6uxV46YAnguFao9bedi9PYgpEvbfZx5Wv70QZ5x+Mnzbgg4fslOEQjWiCYAGfljjW1UFCKc/9J0ydFO6d3q0nJKbHMUEXalmtiRJAqoTdKa03JSS3HJsUbfbdlxQ1e2i66NQsIUr2PWDML22KKEtiRTn5GBXJHIyU81vT6wpounQNEUAYc93ELguIqYpUpNTXfaC7aC6to784iKB00t4AAAgAElEQVS1eTyeQPOEicK53NnVDcuiBPKeWDMBWwKzVDOcHN+0RnK2U1p1gv2UQp0c1OR+prbEr0OnvS/2R7A3nkggma5CdyaLVHUtNmzeDDMeQU19Ndq3tKA6kUJ9uk64wNesXA0zGUUkEcG4cU1YuXIlioU8amtrRVp20jgRT6Kzi2qoa2ioroJTzKGzdTOiqoR03EQxnxc1y6HoyOQd5CwHsUQS0yc3wbHzaNvSily2F1MnTYTrFIXzvJDNhDXVFToUQfvV4Io66r7QmR6TlQC6JkPRZJEG3nZsUZcdgQspIKgvwzAVkQrfMGTE4wZctyhSv5umDsuyoCoyXNeBRqcCCMX7nujnuFSX3UdDY72A4l29XbD9MMW8quvwPcpYIInvVFue9CZXPa2xq70LUT0qaqJ7ri/S90uSikQiiZ7uLByb9kH3RYcRVdHSvgk1TXOwepOLK699Gs3Tp2PJmhb0BkCiphau6gAK1WUn97+Grg3rRvV1yJOxAqwAK8AKsAKsACuwpymwIwc66XD4vjNw2zUXMEDf04KC97vbKcAAnQF6JUHLAJ0BeiVxwgCdAfpQ4oQBeqVqhe0YoA9Nr+G0ZoA+dPUYoDNAH3rUjG0PBuhjq/+ozk4AXfJcyAKg52D39iKmBjhg/nysW7EUp51wHOTAgwYfhkJp1CUUCYrqmigXTW5hkX2cqLofupQJmHtWUTjP6SKwTM5nx7ZDGE0Z1WUCtpQ2OyTyjuOKcSSqb25ZcDzi0oTixYOQZFVA1EAOoCmygNm+AOUeZWeHIkuiFngsEhFud4LFlPJbUalfgLaOTlC+8PpxTdiwoQWqRuuW4Xq+gOEEegmaUxpw+pm+wnTzslgnXbQ3Q1W3QvbyjRKQ1yeI64r04pQ2fZ999kE8lsS8/Q9AojqFvz33LKpqa5BMpxE1TNiFIqZNmIQ3XnoZq1euRLI2Bckgx7eCtrY24ao+8MADMX36dNx0001oaGgQtdCPOvJI9LR3oLNtC7ZsWAM3n0F1Iirqqnd190BWI3B8CU6gIJqIwytm4VgZ4dzu7elGOhFHLGqI9PDFfE7oqIBc5jIUnVLtuwJUE+zWDbp/HihZAOlA8JyyCtBFGtNFhxk0ne4lZfm3hGvdD5wSJFdgFW0oMEVdcnFH6bBD1BD9bJtihAC8QeZvyLIH2XAhSXRogVznDkzDQCKZRCaTQWNDgziYsHbtWuQzOUgB3R8F0VgChmZi/fqN4iCEbXnQ9Uh4n3yIeyqpGgK5Cm+tyuD6XzyLusnTsPjdzeileve1NXBlD1DLAF1lgD6q70I8GSvACrACrAArwArsqQpcedM9uOWev/bb/gVnHYNrLj5rT5WE980K7FYKMEBngF5JwDJAZ4BeSZxQG07hzg70SmKFHei3VCJTvzYM0Ics2U53YIA+dOkYoDNAH3rUjG0PBuhjq/+ozk4APSCHeB+AHtdkzJ8zGy1rV+OU445GRFXhOxbipi6gZC6Xg2maouY2AUxyYRNApt/pS6aa3BETmq6F1nGqZZhMIZvJbHUVqzK5u8lVTEDVRMGyUShYZOaG4wWwXY8871SRWiBeidzeBNSJiAofOUFzCCe179rwHBuGoaMqlYRpGrCLRQHVZQLeioLW1g4xh+OH6eN9StcdIFwv7YGgPrWVJJF2XBLwNbS++6U9CGRMhnNxUCB0m9P+ySGuGwasYlEAdDpgMH78eDQ2jsOGls2lhSpo6+pEsVjAuKZxyHb3Yv7svVDMZtHb1Q3oCnw5ELW/N2/ahPa2doyfOAGFfAFtba1ivHXr16OQy2HWzFlo27QRhgpUJ2JwCll4tiWgcyBpsH1JpL7XDAOG5kPyXUQjhkhfbygyDENFKpEQ971YyMF1bCRSUUTjAbzADt32Mu2NDgaQszs8ZEDOdKq9ThRcCYxQC0rtLu4JOctdKKokALh4kjLbkxOc6sYTmxcqB4jFI2LsopUX94zuF/XVTQWBVoAskws8jKlUKoW6ujq0trWJ3+ke9WZ64bse5EBGsWAJ/ZubJ6BYsLFs2XK4bgBDN6EoVIweMDQDshSBiyhWrs/ghl88guqJU7F0zUZkAxmJmjp4VF5dCUQGBIqzTnagj+r7EE/GCrACrAArwAqwAnuuAhddexvueOwlJGMR/PTb5+LUBfvsuWLwzlmB3UwBBugM0CsJWQboDNAriRNqwwCdAXolscIAnQF6pXFC7W752tmVNB+xNgzQhy4lA3QG6EOPmrHtwQB9bPUf1dnTzZMB14MKH16RHOgZVMci2HvGdGxYuRz7zdsbGoFQq4hEPCZSrxeKJXc5pfBW1RCLkgObnOeltNt6RBOgmn4nQBs1I8INTLCVULgsyQg8Ar6eALq+5yOXLwhgLss6tIgJPyCAS20Il4cudwHq/TBtu65rMHQVvd3d0GQJhq5BU2W4jiNAayQaFeMSyO/pzcH1fRQdD7oZETWzyzXZ84W84PzCZW3ZAphTqnBy0pMznpzlAtrLCjSF0pDTPsI077R/+k7Pk2tc03TomgbLtmkjSKTS6OntQXt3F6rrakOXeiSCPKV2j8UR0020tbTCkhwk0ymRCp7GJhc7XXRQoaenB9WUtt0J9SU3d+DaqKlKIRUzIHsOVZMXhxOEZrIKy6aTAgpcKwPTUOHYlki9bmia8PXX1VZDkSQU8jnYloVkOg7ZcITjvCS1OLRABxwIiId1y8ODA+JIhK9DkQmqk/OcDk2UUr5T2ndKGkBNKB061bG3fOLrkBVZjKGrapje3aE1SeJnqs/uBQ4CmdZQAuieh2gshpqaGqEt6RAeupBFavuIYSKXySCfL4p2sqQil83D8wJxAEKRw2wBiqTCtwN40NFdDHDPQy+gbuJUvLNmA7I+kKxpgEfxSHrBFQcZGKCP6tsQT8YKsAKsACvACrACe7ACPdkCyIl+4SeOwdzp4/dgJXjrrMDupwADdAbolUQtA3QG6JXECbVhgM4AvZJYYYDOAL3SOKF2DNArUauEXh44A9WKgZ9PPKTyTiPQkgE6A/QRCKNRHYIB+qjKPbaTpZsnlQB6AK+YRzHTi4gs4cB587B86VLEVVnUEydXLtWHpotqkRPIpDrZgUdObIKspRroIf4UEFg8Lsuin0rYXPQhF3kI3AmeEqAln7lI/U4YWNTL9kW/0GsepnIXKdvFV0B+9HBs8Uz4LEFh4YQmSC+HFdmpHUFcqo1OddWptrZIte4HIrW7qFlOSeKFGz1cL+WRp5Tvuk7wnwYL5w8vcqOHa6KLHqV1Ed8XKcw9Gjd0apPjWlUlWJChUbpyzxd9CeJT+nrfdaArKghn0xEEckA7oh48HSgwRLp7UycwLyHvuDAVBZY4DKDCJUBMdcppH3LYn/YBXxL4m9ZALn66XVSbnBzdtCeV9C45rGndNI6qlvYuDiqEI5Gm5f2W7qZYB90vkXZfpM8HlJJulFqfDjRItK9SVyGlSPVOPekQAt37bbFOz0kKQBKTYZ3OIBBn12iFZF6XpfA+0Zop3gjG09w+ZR+gwwsyZMkTgJ7aioMDkgJV1Kun2vRhPIap5X1EZCDjumIeW9ExecYULHxnJfKeXALoKgJZgxu48BWXAfrYvi3x7KwAK8AKsAKsACvACrACrAArsBsowACdAXolYcoAnQF6JXFCbRigM0CvJFYYoDNArzROqB0D9ErUKrEOBuiVizUCLc9+9+84qX4/PHYYA/QRkHNUh2CAPqpyj+1kqaZmATAJcPt2EcXeHtQkkpg9bQp0AuSWJepl00XAla5yTfAQppYe2wqZieMSDBeItM+jgBxm9S4R6PLzVOw8dD375VrjIkW7WqKvIbCVKKV3qdZ6eZzy40TNw6zhJdxObukyAyYcTOm5xe8h6RZJugn+0voIzJaAf6lFmDaewG9pvcRiw7nCvQs2W/pdbIeeF2A3/JkgMv0sq2HqeRrPLTnzaSFCP690gCCQIJGrXrQLDx6Qa7pcK74MrMtAWuBtmVzwIUSnXgrtQaRRp2epJcHg8qLpWEJ4FEGMIaB6ePBAHHIofQ8CSmMfFccO+h4QIMc4pXQvZWQv3cByzBLK3pqtXZwkIHAt1iAEEz50yIot1kp/whMJJQ3ETSvFg+hCBzMMSCTie2geJlknSO6G913cU1loTjeAQHvpFpa++1DgCIc7VAWeBNh+gFcXLYYVKIhX1UFSTJHeX9FVeLDQvmHt2L4weXZWgBVgBVgBVoAVYAVYga0KrGvpED9PbKxhVVgBVmAXUoABOgP0SsKRAToD9ErihNowQGeAXkmsMEBngF5pnFA7BuiVqBW2kRigVy7WCLRkgD4CIo7REAzQx0j4sZg2PW68ANtkKfaoDnm2F3LgwZAVSFT/WrjHZdilNN1lglpilFvrg/ddu4DIpQcEVC65tQW9LUP0rR3Kzu8QPpcv0XS730PXeQji+1192vV7vMxntz4f/rCt+zZneblfGVQP9vv2z73//SofLxAfQf02VzZjhz7p8PBAX3At1knp0fv538O2Xln8khZ9jN3hh11pJgH2BSTvfwlXeOnB8kGD8PwBwfPtR+uvWDhSCYD3m63vcYn+Y5QBvlBj68mGEK5vfyPDdP3br3j7Gx72GnDb+wZMn4FDjUtxRqUKAh+OSCYv7PpIVddDUk3h/lc0Bb7koGPjuve/vdyCFWAFWAFWgBVgBVgBVuADVYDSu99yz1/x4988jCP2nYEHbrz0A52PB2cFWIGhKcAAnQF6JRHDAJ0BeiVxQm0YoDNAryRWGKAzQK80TqgdA/RK1Cr9XTsD9MrFGoGWDNBHQMQxGoIB+hgJPxbTVjU1CyBNoJVqhzuFvKilTY5hz3WhKYpI1e54HjRDhxTIYT3sskObXMeCiofEm/6QA71MaMXDZfczpdsWm9yK1PvYl8Pdl5Eq1U0nl/hWGFwCwf097SFF1TRtkFHJobxNUfGjRM7wQWh7yble+qjoh9hDTNsHbZec0eFw4XOhgz38PdSC5JDgurZwXQskTHsJc8TDd33IAvaGjnlalayHe9i2hrBevOtQ/fU+bSmdeUl/ahuOI1QvHU4oOcBL7m6/VNO8b2zJpbrtoSM9hPx0UMJx7IpCkKbUjLAWfN+L4kU45/uBbAmKcLaX2XkJovc5BLBt1x5Uo6zJtpGpFj2ts+9FWiqiHn3/QxB9jyyU23u+DN/RoCkyPN+D77qiRIDIL68qiCeSAqRTmv2wTruHzk3rK9KCG7ECrAArwAqwAqwAK8AKfDAKPPLsQnznp39C2X1OsxBAJ5DOFyvACuwaCjBAZ4BeSSQyQGeAXkmcUBsG6AzQK4kVBugM0CuNE2rHAL0StcI27ECvXKuRaMkAfSRUHJsxGKCPje5jMmtVfRMUhep2hym9A3KdU11tlZK6h9STYKXvB3CFI71UB1ukAZdL3LwEYcO32pJNvESaS+nFqR+lOQ8TdZcAOj0mHNUDHcaUNp7mLTu0y07qcvr40tt6WI+bCmn3w9xhLfCwDnY4dvknqqe9bQ2lZwScLaH78smA8t3o93to3aYDAiG2LR8HKKUlLwH0cHeSqE9OAtGUlGBcrJ1Smbt9ndchQPc8r5R6vGy9l0RtdUrnHp5W6LNDcvhvPQdQAuil+yfqlJdWRurSWvveHRolTBVfyjffJ5W7ogzu9A4n73vwIIAXhEn6+16iLjmtd7tL8ozQA16C4OJebrXA92kvefCCwgBnOoHyAbyd6slTofl+9yeM4e0vT1SJN6ARcKcyBL4PVVYFTKf67VSL3ZepxnqYPp8y1rczQB+T9yOelBVgBVgBVoAVYAVYAVLgY5fcgOffXDFADErh/vqd32eRWAFWYBdRgAE6A/RKQpEBOgP0SuKE2jBAZ4BeSawwQGeAXmmcUDsG6JWoFbZhgF65ViPRkgH6SKg4NmMwQB8b3cdk1ur6RgHQfQFgAUn87At3LoF04dgNIFzowtssOOq2774f1i/vf0mQqca4yMNegpoETUtG9b5tqR61SEku3Othqm26CMaG84W/hwCd3MwlaF0i4gLH+wQ/+45K9c1FZXTxYJjyPZycoH+p2napQwi1Q4BetnZvc9SX7OSl2t1EwkvWe9G21EWkJi8B6bAYu3hCVkr11oXDO/wSepBLu98lCY23XdvwPN2Dvi5r0azE1MNdlTZe2iPtVdRfFwcZfPiif/kK1S3LES5nm74KEXsqGD/gGvjYtmMJ5calkbdOV95jAEV0LwH0suO9fNCiL5inAxWDAHBFVgbJ6k6HDrbTUfJLhzRK97u0NE8GXNmH5MtQ6Y+kQqZMCkILV9RG9yUXgeyKCFN9FW2bOIX7IIHAD7ECrAArwAqwAqwAKzAqCvzTJTfghUEAOk1+0xXn4tOnHDoq6+BJWAFW4L0VYIDOAL2S1wgDdAbolcQJtWGAzgC9klhhgM4AvdI4oXYM0CtRK2zDAL1yrUaiJQP0kVBxbMZggD42uo/JrDWNTcIN7PmBcJnLqiIgseu6YcpzWRW/ExAnd7og1aUi5KGjevti1CX/NdX0JrAtgPG2tN3bm82p5rX4CrnwVvdx6FImw3cpTbofAvTQQV7KEl6CzpQeXQDakkub5vAEig9HDHF66YNA9A/TnYsPhq2pxfvKX6bZ2xzsffuTUznM1F5eC7maw31vTeEe5nEvjV/af5mSl77T3oQ+Yp9yn5TzZQpdrg9fdqCHqwhK+ocG+3IieUmkYS/vqcSshbt6G5vfBsJLLD8E+mX1/RC9l2YZGI9b9ab10MDbDhOUDz6E2oTJ7MuueUmyRTr6vuBerFr8sw3wB6I8gLrt5pb31+8MQd/2/V3xIp2+X5qntA7xmOzDJUDuAbqsQ1M0BF4A33MhyxQ3PiC58CWKb0CDjtaNa8fk9ciTsgKsACvACrACrAArwApAuM/JhT7YxbXQOUJYgV1HAQboDNAriUYG6AzQK4kTasMAnQF6JbHCAJ0BeqVxQu0YoFeiVtiGAXrlWo1ESwboI6Hi2IzBAH1sdB+TWaubmsW85Bbvnx59u+VIBK/7QtOQppIDnfh1maWXKTC5mbemhSemSoxSOJzLabbDlOZBCSKH79Jb/dFbU5+XITM9Xa4zvr1QYX3x8FExQgmi9jOlv4e6IlW8gPDhRXW8ae2Uzru8h7I2g5Tu3jpvee/l8QRELlHjMGV6P5t5uP8y9BZp8sN5y1c4TsmN3udnVzjmS4cLtoPQA7UZqEJZo3KGgNJgkAJlW7L7rScdShCfKoPTvSaPtqKInwUoL5F6cvZvW7o46hCuXfJBWd2331t5nX1TvpdTu4eJC8rz9t2/2PWAe1K+R333LnQU/4R6UjySmz/MQFDKBLB1wSUXvtCUzovIDNDf4/XCT7ECrAArwAqwAqwAKzAaClx07W2447GXBkx1ypHz8dNvfw6peGQ0lsFzsAKswHsowACdAXolLxAG6AzQK4kTasMAnQF6JbHCAJ0BeqVxQu0YoFeiVtiGAXrlWo1ESwboI6Hi2IzBAH1sdB+TWatKAL1fXepBV0IAXS29m24D3QKgEyfdyiVD13V/gE7O4BBSb4OdZcBK6cvL1ub+tcG3gvmtacZFYvQBq+sLmgeDqe8n7IgA9EHAd8ko3i9Net+19AXoZVhPoLl89T3Q0HeP/QB6GaTvYJM7OhRRBtp9AT4EQC9d5MoWV+lgheSLOu00ngDoVH+8NHeYiWAbQC//vg2gDzwcUJ5mcIAeHrLY0f63P9SwQ4C+NfU/xaMixiuPuaM4KbdhB/r7vWr4eVaAFWAFWAFWgBVgBT5YBda1dGD/s6/aOsmnTj4Ul3/hVFAddL5YAVZg11CAAToD9EoikQE6A/RK4oTaMEBngF5JrDBAZ4BeaZxQOwbolagVtmGAXrlWI9GSAfpIqDg2YzBAHxvdeVZWgBVgBVgBVoAVYAVYAVaAFWAFWIGSAlfedI9wml/wiWPZcc5RwQrsggowQGeAXklYMkBngF5JnDBAvw1V0xigVxIrDNAZoFcaJwzQK1FqWxsG6EPTa7itGaAPV8Gx688Afey055lZAVaAFWAFWAFWgBVgBVgBVoAVYAVYAVaAFdjlFWCAzgC9kiBlgM4AvZI4YYDOAH0ocVKbiuGaL55eaZcRabdo9SbcfP+zuOGryzFvanZExhzKIIt++zPUzDof4w9ngF6JbnTQgi52oFeiVtiGAXrlWo1ESwboI6Hi2IzBAH1sdOdZWQFWgBVgBVgBVoAVYAVYAVaAFWAFWAFWgBXYLRRggM4AvZJAZYDOAL2SOKE2nMKdHeiVxAo70BmgVxonDNArUWpbGwboQ9NruK0ZoA9XwbHrzwB97LTnmVkBVoAVYAVYAVaAFWAFWAFWgBVgBVgBVoAV2OUVYIDOAL2SIGWAzgC9kjhhgM4O9KHECTvQK1UrbPeTO57Foy8vH3U3dvl1Td9H2wnODvShf/YwQB/a62q4rRmgD1fBsevPAH3stOeZWQFWgBVgBVgBVoAVYAVYAVaAFWAF3keBdS0dWLJiA05dsA9rxQqwAmOkwIcRoOdyWfzy5uuEopddftWgyuafSKB65l4YfzgD9EpC74ME6D+94UdwbBvz9z0Ax5142oDlFF8+Gn7Pa5j/+a9UstQRbUPplo3ULMw+c+gQgxZy7NduFesZbegUBAEuvP4unHzQHJyxYP6IarJ0yUI8/sgDSFdV4wtfvmjA2CPpQN+4YR0URUVj07iK9kBzSxLw5H+/XlH7kWpU7OrA8gfuxMSjGKCXNV305mt46i8PQ5Jl/OvF34RhGP3kHikHuuM4aN2yWYzdNK4Zsqy8523lFO47F/UfFMjetHE97vzDb8SivnThJUgkUwPiZCTeQ33Pw+bNG8XYDQ1NUDXtPYUoWA4uvflenHfKJnz2+JadE20YvYbz2cMAfRjC70RXBug7Idou0oUB+i5yI3gZrAArwAqwAqwAK8AKsAKsACvACrACoQIEzR99bhFuf/QlLFm5Aal4BKse/m+WhxVgBcZIgQ8KoHd3d+K6H10tdkWQbcq0GQN2WOlfyLe3teKpvzyEJx5/GLlsBvvufzBOOvVj2HvuPtB0fcC47W1bcPj+08Xjy9dnBlWWAXp/Wd5euhi3/+5X4sHv/+jGAZpVCtAJZr21+E38+d478NaShaipqcMJp3wUhx95NBoaB4eg+81pQi6bxafP+SKuvvaGAXMzQB8Ywt1dnbjxf66B57q46LIrUN/Q1K/RUAA6QepHH7oPLz3/DAqFPA469AiccNJHMWvO3lDVgZDpvnv+iG9ddgEmTZ6Kv/z9TUhErPtclQB03/dFnDz0wN0o5PMY1zweZ37ynK37WLFsKS74/CexYcNaMXJ9QyO+94PrcNyJp74nIGWAPjBWrrrikh2+rukJ0mzauFpc/qnj3vNTaNOG9XjkoXtFnFD8HXXMCeJ9ePqM2VBUdUDfO37/a1z17UvEAYiXF69FIpEcECeVONBff/UfeOKxP4v3iCaKk0+cg4bGMN4J0n/94vOwds1q8XtjUzO+c/WPceIp/7TDvTBAH1yacpxc9q2rUFVVs/Of1+2teOLRB/H3vz6BttYWHHL4USJO5uw1b9DPa7q/nzrjeDHfM/94G03jxg+IE3rg/Q4hLXt7CR7+8z3o7upCdU0tzvjEZ8V7FF3vrlqByy+7AAvfeEX8Tod/vnHFf+CsT/0LZFkeVBAG6O/5djDokwsLXfhhy2J8t3E+5kbSQx9gGD3OX/ciejwHd045ahij7FxXBug7p9uu0IsB+q5wF3gNrAArwAqwAqwAK8AKsAKsACvACrACApx/7spfCmi+/fXAjZfiiH0HwjWWjRVgBT54BT4ogN7SsglHHTRLbOC2ux7BIYctGLCZSgD6kkWv4xP/dCw8z+vXn6AduVL/cM/jGD9hUr/nGKAPPW6efPwhfOVLnxYdBzt0UClAv/zS8/HAvXeAAG7fS1YUXHTJt3DRZd8esDgG6EO/XwQzT/zIfrBtC48/8zqmTO3/GVopQH/m6cdxwRc+CQLafS96fVFGgF///v4BjtCRAOiPPPgnfO2i8/rNqygKHn/mDQG0jj9y/qBruuzy7+HCi76+Q8EYoA+UZuaExA5f1/REJQD99VdfwrmfPA2OYw+Ik5mz5uDuB/8G04z0e24kAPrjj9yPf7vwc/3eT+LxBB5+8h9IpNI45rC90dPdNWBN37jianz5K5cNGicM0Ad/+ZTj5OkXlgz4TC3HCX1/L5C9ZvVKfOzkI8RBnO3fT6qqqkWcTJg4ud9zIwHQX3npOZx79mn93jMMw8T9jz6HaTNm4eSjD8DqVcsHbPxTnz1v0ANj1JAB+tA/lxigD57xaOhKco/RUoAB+mgpzfOwAqwAK8AKsAKsACvACrACrAArwAq8rwJTT/0GenOFAe0uOOsYXHPxWe/bnxuwAqzAyCuwqwP0fzrpcLyzdPEON07pXr//wxtw2se2vYcwQB96nIwEQP/j736F73/3G/D9/ocd+q7miAXH4jd/fKDfAhmgD/1+jQRAb2vdgo+eeCg6O9p3uACCXrf+/n7Mnb/f1jbDBeiUsvmkj+wHy7IGzHvU0Sfg0CM+gh9f851B10Sv9yefXYiq6oEOWerAAH2gbMMF6Js2bsDpxx+MbHbwbB40Izl6f/rLP+DgQ4/cuoDhAvSWzZtw7OF7w3XdAZs6YsExIk7+50f/MXicJJJ45uV3QLB9+4sB+uAv9+ECdMsq4p9PWYBVK3Zc7oLux3eu/gnO/ORnty5iJAA6HSYieL/9RRkJvvJv38RV3750h+9xd97/FPY74OABzzNAH/rnEgN0BuhDj5qx7cEAfWz159lZAVaAFWAFWAFWgBVgBVgBVoAVYAX6KHDulbeI9O3bX3Onj8ffbh3oSmTxWAFW4INX4P0A+rq1q7Hs7beGvJCuzg5851sXi34760B/4dm/4vOfCVPxkiN25uy9EeC7/i8AACAASURBVI1GxXry+dzWNUUiUVz3019vrZ+9JwP0Jx57cMj3ijosfONV/PJnYd34nXWgk/Pw7bfC9/h4IoGZs/YSqZ5Xr1rRb00HHXIEfv7rO5Es1brdkwH6m2+8grYtQ6+v29nRhqu/8w24rrPTDnS63/997fe23pu9qCSCpmPRm6/2c/ySk/PW2+7FwaUsEsMF6L/5v5/i2u+Hn/mUanm/Aw4BvWYXL3xdOEinTpsp3KIHHHQY5u2zv3A9/+XRB0U6aLo+/slzcO3//HzQOP+wAvQ3XntZaLQz11e//Jkdvq7pifdzoN99+//DlZeHte4pHfvsOXMRiUZFnNj2Nkd6Ol2NG3/xOxx2xEdE2+EC9PvvuR2XX3a+GIsOTFA8tLe3YvGbr0HXDSRTaWxp2STiZ5/9DhTtKLNBa+n1dOFF38DXvrUtvsvafZgB+pp3V2LFsrd3JkxQjpOddaDTQbePnXwkgsAXWSTo/T+eSGLpW4uQz2X/P3tnARXV1sXxP42goIjdgdid6BNbLBTsDlRsfXagPgO722d3t2JhIKJiYz87MACxQUTAb+0z3yDDzDB3Zih177VcwtyT/3Pm3mF+Z+8dOyYLC0tMnrEIjZybi+e6vgD9wf27aFRbBsDNzM1Bhyu+fP4MippAkTgovcXrV4Ei1UA1R1magrM+3nj44D/xc+NmLTFn4WolzRiga7+NGKAzQNd+16RsDQboKas/984KsAKsACvACrACrAArwAqwAqwAKxBHAcp73n/aBpWaUB50yofOxgqwAsmrgCaAvmn9CkwYM1ivQekK0If064YD+3aI/LpDR/wDt16yXL5hYV8ww3Ms9uzYhIiIn1Etlq/Zjpp1GgjQ9KfmQJd7EeqzYLoC9Aolcotwyrnz5MOB4xdABxvIrlw8h9HD+oHgjjy0e2UHRyxbsw0EU/5kgN6vR3scO7Jfn+XSGaATMKMDFwS7lqzcglp1G4pxfP70CR7D++HEcS8RIp7M3NwcG7YfFqBSX4A+akhv7Nq+UeQyP+h9QYAtAuceIwZg59Z1oj9Ly7Q4c/GeQvj4KmUKIPRtsAgBffT0VRibKOdn/10BunuXljh14ohe+0TV+5oa1ATQ/+7bBYf27xL7ZNb8lQI4ktEhqYljh+Co135xkIOMIgRs3nkU9kWK6Q3QRw3ti13b1gsoutfLFwXsCos+/hnzNyjaBZmFZVr4XXkg9gvZu3ehaFiznPifXrt277WSZr8zQF+5dB5mTBmr1z7RFaDTYRw6lGNgYIh+f49E//+n6wj78hnzZk3G1o2rYqNOmJiYYMnKrXCsVU9vgL5o3jQsmO0JanPD9kMoW76KmP+mdf9igocs3QMdAjpz6V5sbneKpkDQncA6pR648SBYSTMG6NpvIwboDNC13zUpW4MBesrqz72zAqwAK8AKsAKsACvACrACrAArwArEUYDyoJdtrfrLBfJAJ090NlaAFUheBVIzQK/7Vyk8e/oYpctWxPZ9J5SEuXPrOjq3dY7NgWtqZoZte7yRJWs2Buh6bCNdAbp9bisByClEO4Vqj2vfIiIwadxQbN8iA6RkTV1bY+b8lQzQUwigt3Gti6uXLqBkmQrYse+E8AaVGwFtvzMn4dbRJfa1TJmz4MipK/A+dggj/nZHnrz5cezMdYV6VJiAbJWiedHFqZLKXUht+p72Ro3aTqBDL/J+CcJWKJ5bHJChgzB0La4RDCMoZpspM7x9b8DC0lKpfQbo6t/4ugL0Zg2q4c6tAAHOZy9YpbRPLl44C7cOLrH50a2s0uPI6SugtBDjRg0UXusXbz5DunRWCoOjtbK1toSnW2OVg27pXAsB1y6hVdsumDxjYWyZ4KDXqFa+kPi9Qxd3jJs0S6H+nBkTsGyh7LWLN56J8PJxjQF6wg8HXQF6l7ZNcO7saVCEkY07DivsE3ouPH/6GK1d6oKiZ5AZGxtj865j4vBMG5c64jUf/7vIll3xbwHaJ2Tqcq/36NQcPqeOgQ5lrd92MHZynz59RPlisrboXvPv2h0KEz9xzAu93VqL106dv40cOXMrXGeAnvA+UXWVAToDdO13TcrWYICesvpz76wAK8AKsAKsACvACrACrAArwAqwAvEUKNNK5hlT3C4nqpYuhGpl7Bic8y5hBVJQAU0AnTxU+7l3wI+YGJ1HqasHei2H4gh88QxOjVywYNl6lf1T+NZu7ZuJUL5k2XPkwor1u2JDuqqDRuHH08GmUFHkdKih87x0qfjK/yze3r2BUl1/6FIdtQavEvXUwYR2zeuL0LUEJXQ1XQG6plzL0VFRWLJgJhbOnRI7NDf3gdiycSXCw8LQtoMbJkydpzTsiIs1EPPxCkp26aPrlHSud2PtEphZ26Owq/q8vgk1rmm9Fs+bhqULZ8V6eusy0KM+V5Evv51CVQJWveZuh1OFInD5q6TKZls3q4NrV/wxatxUdO0hC9Ed327fuo4OLRoIqE2WJ28BdOjSE57/jNAZoHfr4CJCKA8YMgb9Bo1U6FKeBmDMP9PR2U1xvffv2YahA7ojo20meJ+9Eet1HLeB3xWgz50xASuXLYiF1LrsE10BetP6Drh75yY8Zy5CyzadVe+Tm9fRs3MLhPw/zDxFFWjSrBXmzpyoM0Bv0aSmCBM/bPRE9Oj9t0K/tRxKIPDFU0ybvRSurTooXJPvE3rxQsAT2NjYKlz/nQG61/5dGDmkFyIiInTZIqKOrgC9Y6tG8D9/Bh27umPsRMVDDfLBPH3yCL26thIpGsiy5ciJoSMnYEh/N/G7LgC9e0dXnDl9XGUo9iZ1K+O/e7fR2a03xvwzQ0ET+uzgXK8KoqOj4X02ALnz5Fe4zgBd+y3EAJ0Buva7JmVrMEBPWf25d1aAFWAFWAFWgBVgBVgBVoAVYAVYgXgKfPzylUO1865gBVKRApoAOg31XehbtHSuiRfPn4pwpxQmlfLPJmShb0NAMJdMV4Au90Ck0NLLVsu80FQZjcu14V/4+PGDuEwQ/dXLF+LnPw2gEzglz89BfTrj+/fvIuzy4VOXNe448hyUh+rXFaAXL2ArQPClW89hbZ1BZZ8EK2ZOGYc1KxYKb3XKZUzjpLy5fyJAF3v03h10btsY9J4h27rHGxlsFL1m44sZ/OY1CERTfnBdAXrnNk1w3u80evYZjKGjJqjdI+R93KWds8hnT5Yla3ZxYEVXD/Tebm1w4tghdOneF6PHT1Pot1XTWrh+9RJUAfSjXvvQ373DHwnQSaS7t2+gjUtdfP0aLjSjdZdi9R3LJngv1BTCvUPLBiAv8xEek0EHXtTZZf9z6NWtFcjzl8zaOr24J+vqgU577pzvKfQdNBIDh4xR6JbA5727t1QC9CMH92BA706i/J8G0GnOb16/RPPGjggJDtJpn+gK0Af17gyvg7vRvFUHTJ29VO0+efr4Ido2rxd7v6PIBJ8/fxLldQHoBN8P7N2Oeg2csejfTQr9dmjZEBcv+KoE6I8f3kejOhUZoEu5iUgswwCdAbrErZJqijFATzVLwQNhBVgBVoAVYAVYAVaAFWAFWAFWgBVgBVgBViD1KSAFoNOoV/+7ENMmjRY5qyncaQabjAlO5s2bV6hewV6U0RWgT504CmtWLELe/AVxzOdagv09efxAQPSwsDCFcn8aQJdPnrzyz545ASMjI9x9KjtYkJARdO/Tva0ooitAr1bODsHBbzBy7BR069lfbXcEznt3a42T3ocVyvypAJ1EoBy+lMuXzO/qQ2TKlCXB9XoV+AL1HMuIAwu6AnQ5eKJDMVfuBMLExFRtnwSvKRd2VFRUbBldAfq4kQOxddNqZM+RE6fO31EI9Xz/3m1ERHxFpsxZlUI5z5s5CUsWzBD1jvpch5mZmdJ4f1cPdPlEF8+fjvmzJqt9n6paQE2RITQB9PGjB2HLhlXIm6+g2GtxQ/3H78/76CH07dFWHI6Rm64AfeLYodi4drlIB0FpIeLavTs3xd7Plj0XKLVAXKM83JSPm+z241Clff07e6DLdYjrha/uGRh/7eT7RFeAvnbFYkyZOBKZs2TDmYv3xOEtdfbk8UO4NKiG8HDF57UuAJ0+I9BnBfvCxXDg+AWFLu//dwcRX8NFFIKcufMqXLt62T82dHzA/SCkSWOhcJ090BN8BKm8yAD91wXoX79+FZErKLVC2rRp1d7nKbrR58+fxT3ewsICpqbqPzdov4OSvwYD9OTXnHtkBVgBVoAVYAVYAVaAFWAFWAFWgBVgBVgBVuCXUUAqQKdQzxTyOTkBOuU4b9bgL/FF/OpNe+FQrWaCupJXK3m3xrU/FaDLIWVyAnR5yOX8BewEyEgIyH77FiHW6qzPz9z2fzJA9zqwW0QNIEsugE5QlOAovb/2HT0nAFRCJi8vL6MrQF+3aokIAU929vIDZM6SVdL90q2jK3xPHxcg98jpyzA0NFKq97sD9IvnfdGhVUMxb23BqK4h3L0O7MKgPl1En5t3HkX5Sg5q14ugyu4dGzFmWL/YNBK6AvR9u7di2MAeAuhcCHgKKytrSftk5OBe2L1jE/IVKISjp68o1fkTAPrb4CA4lCuo0z7RFaBT1BdKu0KAbeb8FWjqqvgsjr8QdO9379pSRCCRmy4A/dHD/9CgZnkYGhnB7/IDEaFCiq1cNh8zPD3EQR3qN74xQJeiomIZBui/LkCvXbs2Ll26JA6mBQQEIHv27Co3QEhICOzt7cVhuqZNm2LDhg3ab5RUVIMBeipaDB4KK8AKsAKsACvACrACrAArwAqwAqwAK8AKsAKpTQGpAD046DWWLZoloOjAIR6wsLRMcCoUunf+rEmiTKeuvYUXeXwj2EWmLp83XatWvhCobwoHfNTnGmwyKuazjd8mjXHO9J/hqP9UgE656yk8t4GBIcZOnKlx2/139xa2bV4jyo2bNFup/Jt3nzB+7WF0qlcBVYsr5oqVF57pORYrls0Tnkvkha4ur7a8POW3p/DQ8nD7fzJAJ0/JrRtl+e3/Hj4eFNY4Ifvw4T0of3p0dBT6DBgO23ge61JyoD998hD1qpcR3RQuWgJbdh2DZdq0arslj99pE0dj47p/RRldAfqVS+fR1rWeaGP+0nVo0NhV4/6kAo6ViuD1q0C06dANE6fOV1nndwfoFJZ76UJZLmdV71NVokwcOyTB8po80B8+uIeGtSqINkqXrSgiiqjy/pf3TXty3KhB2LFlnXhJV4BOuasp/zoB2YTyr8edc+S3b6heqbBIOzJg8Gj0+3uUkiR/AkCnSWta9/jCyMsPGDwG6TMop5DQ9Lwmb/I61UribUiwSKNCqUPie3XH7zP+81oXgE5tViiRGx8/vBfPnFHjpmq8n0R9/446f5USzx6XFu0wfe5ypToM0DXKqFSAAfqvC9DLlCmD69evizV9/vw5cuXKpXYDFClSBPfu3RPXyRudPNZ/VWOA/quuHI+bFWAFWAFWgBVgBVgBVoAVYAVYAVaAFWAFWIFkUEAqQE+KoWj6Qp769D/vi3fv3oruHarWgHV61bm15eOLivqOwf26CdBGtmP/KZVDDz+eDjaFiiKnQ42kmJraNl/5n8XbuzdQquvPEMfaDKDWYBlkTejQgTbtSS0rBaCHBL/B5UvnY5ts0MhFY/MUiplgG+VAr+vkjJ59/laqE3GxBmI+XkHJLn00tpfYBW6sXQIza3sUdpV9WaytpdR6SQHoNJeTx73wLfKbmFalyn9pPKBC4InyS9NaZ82WAwuWbVAK9Urv6ypF86KLUyXV773wMJHLnKxK1Rro3kt9Xm15AxfO+WBgb5mH/rLV21CmnOq2f3eAru3+k1JeE0AnT8PjRw/ENiXlPkyFKeQ/HZKhKBirN+6FhaUiZKF+ba0t4enWWOUwKS/20P5uiIqOQvmKDujdf5jG6RzctwOTxg2DoYEhNu08gvwFCynV+VMAukaxtCyg6XlN9xxfH2+EhX0RLdOaaUpFQeX+GTMYt2/KUrQsXbVV6TCQpn6p3vjRfyPwxVNkyZINk6YvFHsuIaNDPPKUJWMnzkLjpi2UijNA13KDAGCA/vsD9MePH6NcuXL48EGWGigwMBA5cuTQfrOkkhoM0FPJQvAwWAFWgBVgBVgBVoAVYAVYAVaAFWAFlBU4d/0BPn75ipsPA/HpSzhyZsmIXi0TDtHMOrICrEDiKpDaAXrizvZna9oC9DNnXkkeiqWlCUqXtoWBAWBoaKBQ73cG6JIF0rKgtgD95cswPHr0UXIvOXJYIm9eK1DK3vj5nX93gC5ZJC0KagLoWjSldVFtAHpkZDQuXAiS3IeRkQHKl88MExNDsU/o/S23iPehuL9vG3JX34AMBWSHA7SxjlN24OXbT8l+MIbGqAmgazMPbcpqAujatKVNWW0BekzMD/j7B+H79xjJ3VStmk3l/Z8aoHtKRvueyOmg7PWsqYOZW31x+OL9FNsnNL7kPrwlBaBr0k2X67oA9KtXQ/Dly8+Q9Jr6le+T+PcT+T7R9fCWwT4X2BiZYWlu1QeNNI1L1+sM0H8dgE5e5nny5NF1qWPrBQcHI1MmaWkT9O4sCRpggJ4EonKTrAArwAqwAqwAK8AKsAKsACvACrAC+ikwY80hzFjrpdSIQ2k77J8/SL/GuTYrwApopQADdGke6IaGS7TSlcB5xozmqFAhM5Ytc0TOnDLvSwboWskoCmsL0FesuAN399NadURQNFeutGjfvhAmTKgYW5cBulYyisK/CkAPDY1ApkyrtZ5gpkxpUKpURqxZUxt0+ELsUQboWuv4qwD0b9+iYWe3CYGBMs9qqZY5cxoULGiNdetqo0CBn/nbGaBLVVBW7lcC6I6Oe+HrK/2wHc2PPifkzZsOCxdWR+XKWRLl2cMAXbs9pm/p1k/OoH7mMjhS5dcB6F5eXmjUqJFeU3d0dMTp09p91tKrwySozAA9CUTlJlkBVoAVYAVYAVaAFWAFWAFWgBVgBfRTQB1AL14wJ06vUs5XqV9vXJsVYAUSUkBfgB705hWuXLoguihgZw/7wsUkC67vF+OX/P1AOYHJatdtCDNzc8l9a+uBri1AjzuQfPms4O/fAra25ikO0Ck3+vfvMg+5hk2k5Z6mslJCuGsS3+vAblHE0NAQTo2aaSoeez05AHrcwbRrVwjr19cW0QNSGqDfuR2Ap48fieFVrFxVKbyxOhGlhnBPaBGuXDyPoKDXokg1x9qwsvoJAROqpy9Av371kshNTFalqiMy2GSUvFe08UDXFaDLB5MmjTEuXWqBokVtUhygUyqEx48eyPZJlWqwtc2slWYFsttieJvakuvELXjezwfv34WKl6rXrIu0adNJakdfgE7pPULfhmi9P7X1QNcVoMtFoAMXx487o2RJ2T5OSYAeHPQaly/K0mzYFSoMO/uiktaKCun7vL56+QLevJbBZYdqNVTmWVc1GH37vXnjKl48eyqaruxAaSqkecvq4oGuC0CXz9nKyhQ7dzqhTp2csfuEPdAlb0/0fH4eH6O/Y1u+6tIrJVLJPxGgW1tbw9fXFyVKlEgkFVOmGQboKaM798oKsAKsACvACrACrAArwAqwAqwAK5CAAl6+Aejk8a/KEm99FrN2rAArkIwK6AvQT584gp5dWooRu/cdgiEj/5E8en2/GO/eyRVnTh0X/fldeYBMmbNK7ltbgJ4nz3q8ePEFpqZGyJRJGdRHR//AmzfhMDc3Eh5lYWFR+PjxG378P9V5kyb5sGePE95c8kvRHOjli+fCp4+y3JX3X3yWrFdiAPRCuWRgzdTUDLceyfLaSzFtAfr27Q/Rt+8ZECClQwtmZsr5cCMjYxAS8hUZMpjB3NwYYWHf8elTpBgOheq+dq01ihe3SXGA7jl+BNatlkU/2LDdC5Wq/CVFMiQGQKccwd5HD4r+Dhw7D/sixSX1rS9AHzawJ/bt3iL62rb3BMqU+xkRQNMAtAHoHz58Q9my28X72tjYUOwVVRYU9FWE9ycQGh4eJfYJvd/JXFzyY9cupxQH6DM8PbBy2XwxprVb9sOhmvR0OPqGcG/jUhcER8mO+VxD3vwFNS2TuK4vQO/UuhEunDsj2jrk7S8ZBmsL0CnUP4HRy5eDxaEa8ixXZa9fh4uXs2WzQERENN6//wYK/07m6ppfwFGylAToJ70Po1fXVmIcfQeNxMAhYyStlXy96H9dQ7j3d++Io157RX+7DvmgRMmykvrW93PC2BEDsG3zGtHX1j3eKFteWlhzXQB669bHsHfvYxHuP3t2S4U0D/LJ0ucEun/QdSr37l1E7P2kcOEMuHmzjXgG6XN4S18P9O+RUYiOihZDNrcwk7ROVCgxQrhHRnxHTEyMSJNhlsZUct+JAdAjwr+J/oyMjWBiaiy5718RoD958kR4oJPWZE+fPsW3b7L5FyhQAMbGyvOn18zNzVGrVi14eHjAyspKskaptSAD9NS6MjwuVoAVYAVYAVaAFWAFWAFWgBVgBf5gBfyuP0DTgfNUKsAA/Q/eGDz1FFGAAbq0EO4nTwaiTp39GD++AkaMUP7inyBLvnwbBFx78KA9bG3T4NGjT6hVa68AKdbWpnj0qAMiHlxmgJ7EAJ2g1ejRFzBz5jVcvNgSxYrZKL23goLCUazYFjg758OqVTUFyJg9+zomTbosyjZsmAcHDzbSC2JQO7UGrxLt6QqdGKAnHUCndaH3a7Zsa9G2rR0WLVLtuejqehh+fm9w7147pEtngsePP6Fatd0i1zHlQX/8uCOyWEWmaA50BuhJB9Bpnzx79hn5829Egwa5Y0F4/JtK+/bHcfjwM9y40UZA9CdPPqFkyW2iGAHR7997i58ZoP++AD04+CuyZ1+L9OnN8OJFJwGB4xs9m+bNCxDPlxo1cojDW5Uq7cTTp59F+S9feoCiW6QEQA9++Q5bFx7CtbP38OP/hz/WnpsiptCvwWR8DYtAhkzWmLp5EEzMTJTmpg9Af3T7BVZN2YnXT0PEwcOMWawxffsQ3Dh/H4s9Nou+ytcoht4T26r8rKwrQKfPCxdP3MDWhV748FZ2qLB288roOMQZhzf5Yufyo+K1Zm610aSz6oNJvyJApzlFR0eLw3ZC2/LlERAQIH5+/PgxcuXKpaQz7U8jI+UDiSnyx0sidcoAPZGE5GZYAVaAFWAFWAFWgBVgBVgBVoAVYAUSTwEG6ImnJbfECuirAAN0aQC9S5eTWL/+nvAOUwVkaR2OHn2OBg0OYuDAkpg7t5pYmqVLbwlvaPJc/++/djB5E8AAPYkBOkEMOsxAoZeDgrqKiADxjb40L116G+7efQ8fHxc4OMiiFzg7e+HgQVm438jIXrizcRl0DaNLbTBA1/4OlVwe6DSynj1PY+XKO1i+vAZ69FAdznrfvidwcTmMevVy4dChxgKGHj/+Ak5OBwToOXKkCapXsGCA/pt6oNM+ad78CPbseYx//62B7t1V7xOC540aHULHjvYi7znZhQtB+Ouv3cLD+Pz55qhUKQsD9N/YA33atKvi8NaoUeXg6ana050iXhQuvBlVqmSFt7ez2Cf0HCpTZhsoMsr+/Q3RuHHeZAXoBFH3rPTGvtUnIffClt+5twXMET8eWHcKG+ccEClYpu8YgtwFsynd3HUF6P9O3I4Tu2RRLORmmzUD5h0YJTzBl47bitP7LopLi4+MhW22DEp96wLQP4R+xswBq/Do9vPYaEHUcP021dBtlCu+folAH6eJCP8cgUIl82DShoEqH2i/KkCPO5nx48dj3759KFq0KFauXAkLCwvtH96/YA0G6L/govGQWQFWgBVgBVgBVoAVYAVYAVaAFfjdFfj45SsKNBoqpmllmQbF7WT5/sgWjeqI3Fml5zv93bXi+bECSa0AA3RpAD1HjrWgEL23b7dFkSLKX97K14lypRcoYC280MkoXCt5pJFRXetPtxmgJzFAlwNPCrccHNwVNjaqQ3N3734Kq1ffBeU837ixjlijuXMDMGSIn/g5JKQbXh5YzQD9Nw3hTgcs0qRZLtZ6xYqacHMrovJ2++DBR9jbb4KFhTEePeqILFnSiHtBrlzrRIhugu8dW2RhgP6bAnSKTlG06BY8evQRq1bVQteuhVXuk9u336FEia3i2suXXYQXOu2PnDnXiefA2rW10amTPQP03xigN23qhQMHnmLs2AqYMKGCyn1CUS8KFtyIt28jRFSLQoXSi3KUTuL69beYNKkSxowpl6wA/c3ztxjecha+RcjSmMQ1OUCP/PYdQ1ymg7zUW/aujxa96iuV1QWgEzgngB7f4gL0p/+9xIhWs0WRwbM7o1KdUkrldQHoa6btxpEtZ5XakgN0unDl9G3MGLgKpuYmWHF6EsxVhJX/HQC6ys36B7zIAP0PWGSeIivACrACrAArwAqwAqwAK8AKsAKsACvACiSeAh8+fEBkZCTMzMxEfj9VITipt6ioKLx//150nD59epiYKIezTLRRRf0AjJVDgSZG+wzQpQF0AuNk5FVG3mWqzN8/CFWq7BKXYmL6xBaR12WAnjw50FesuAN399MivPb1661RooTyoSzyHC5ffgeuXQvBX39lE17oZBs33kenTt7iZwbov3cO9NDQCGTKtFqsdc+exbBsmaPK9zV5m9evfwAmJoa4dast7Oys8fFjJDJmXMUAHcDvngOdDlrY2W1CYOAXtGxZENu21VO5T06deonatfeJa/7+LVChQmaxP+jwBaXzYID+++dAd3TcC1/fV8iXzwr377cX0SriG6UPof1EKSB27XKCi0t+UaRu3f04cSIwRQD6tkWHsXvFcTGO7Hkzo2GH6sIbPeTVO8gBOl1bN3MfvDb6oFCpfJi0vr/S3LQF6BQmfnjr2Xh+/5XwbLcrlQdV65fBrhXHxGdquQc6ddS+/DBEfY9Gm/4N4dJdduAtrmkL0CnHexeH0aCDAcbGRqhcrxSy5cmEHUuPxnqgy9vvWXM8Pr77DM+Ng1CwRG6lvpMNosPVKQAAIABJREFUoEf/AFTsKZU3JC1f/Pz5M75+/apVLRsbG5W50rVqJIULM0BP4QXg7lkBVoAVYAVYAVaAFWAFWAFWgBVgBVgBVuDXUqB48eJ4+vSpgOL37t1D2rRpVU7g+fPnKFasmLjWu3dvzJgxI8km+mNHCAxaZkqS9hmgSwPoOXKsw+vXYQKinTzZDFWrykJ+y428ySindkjIV5iZGeHrV/fYawzQZVIUypU8AJ08AMkTkIzC5Hp5NRY56OMaQY66dQ+ActdTHtqTJ5uKywzQf6rUp/vvDdAjIqJhYSHzQDc3N8L+/Y1Qp87PiDhyJRwcdolQ3Kamhrhzpx3y57digB7nzfS7A3TyQKd7+8OHH0UUArr/V6yYWeF+Eh4eBYKnV64Ei9evXWuFUqVsGaDHUam/++8P0Js188L+/bIUIBTGn8L5xzV63lCakGPHXoiX6dnk5CQDsikJ0HvUHIdP776gZBV7DJvfDaZmJhjTfh4e3nquANAPbfDB+ln7YGBogK3XZB7hcU1bgB71PQq9600UfddyrYye41qJg2+DXabjW3ikAkCf4LYEdy4/RN1WDug+poVS39oC9NuXHmJi9yViLiMWdkfpqoVBnviDnKcqAfS/m07Dq6fB6D2xDWo0rajUd7IBdK93QEMbpf4T44UGDRrA19dXq6Y2b94MZ2dZGoJf1Rig/6orx+NmBVgBVoAVYAVYAVaAFWAFWAFWgBVgBViBFFEgd+7cePHihcj/9+bNG6RLJ4N+qixbtmyiTMaMGfH69euk80Kf/AwokxZolPjpDRigSwPoHTp4Y/Pm+2IbGBsbCjBbqJC1gOXPnn0WoVdfvgwT1wmuXLgg+4L31q13KFlyqyhH4Vo5BzpgmsQh3F+9CkOBAhtFDnSyTJnSiBzn2bNbCq+/588/4/z5IAHPyQYPLo1ZsxzEz2PG+GPq1Cvi56io3ri1fimHcP9NQ7jTGsd9X5O3KO0TOzuKKGIowrQTEJW/r9OmNcHz552QPr0Znjz5hIIFN4FyBx875oxq5dJwCPffNIQ7Rato2fIodu9+FPsxQL5P0qQxQnDwV1y8GCw81MnoMAZFr7C0NBG5z21tV4kDFxcvtkD58pk5hPtvHMJ98uQrGDfOP3aflC5ti2LFbMQBLjpcR58TKCUEGR3Ief26KzJkMBO/5827QTyb5FD9xtolOj97DPa5wMbIDEtzq87DHv/zbOtSg8VLnYc3Q8P21WXPQhUAfc8Kb2xdJDucFtczXd6etgD9e2QU3GuNR9jnr5i8cSDsSuSRPZNVAHQKMf/s/ivUbemA7h76A/RLJ29i1t9rYJkuDRYcGoO01hZ4/SxEJUAf0MgTQYGh6PVPa9R0UdY02QD6opdANlOgeeIfqC1TpgyuX78ef2sk+Pvq1avRtWtXreqktsIM0FPbivB4WAFWgBVgBVgBVoAVYAVYAVaAFWAFWAFWIFUrIAWgx8TE4MaNG3BwcBAhD8lbPTAwEJaWlkkzNwLo98KBjapz9OrTqb4A/daNa1g8f7oYglPDZmjavI3k4bjP2SbKLh/cWnKduAUXzZuG2zdlX/hNm7MM1tayXKJSLPx4OtgUKoqcDtIA+uXLwahTZz8of6kmmzOnKgYNkuXoXLnyLnr2PIV06Uzw4EEHRD25kqI50If0d0N4uAz0L10ly9crxd68+4Txaw+jU70KqFpcFnJWW+vtJtsbxsYmWLh8g+TqERdrIObjFZTs8jMsvqbKc+YEYOhQWS7zhCx9elMEBLRBrlyySBPNmx/Bnj2PUbx4Rty40VqvPLTUXq3Bq0S7uu7xHVvW4aT3YdHG38PHoZB9UU1TEtcJ7Paaux1OFYrA5a+SkurEL7Rs0SwEXLssXvaYMAM5ciqHrlXVML2vqxTNiy5O0uBN/DbWrlwM//MyT7hhoycif4FCksdPfZMHo/esq5LqUBh3OuBCsFyTUV5iyk9M5uv7Go6Oe8TPN260QcEcP1IUoO/esQnHjxwQ4xk4ZAwKFy2haTqx10mzAtltMbxNbcl14hacNXU8Hj38T7w0YcpcZM6STVI71K+ttSU83RpLKh+/0LyZk/Dfvdvi5bETZyJ7jlyS2rnx+BUW7/XFvL73USK/DHprMjqUQykfKJd5QkZ7b8YMBwwZUloU+++/9yhSZIv4maB6xozmKQrQbwZcwZIFM8V4GjZpjibNWmqausI+oV90vZetWDIXV6/I4PLIsVOQJ6+054i+nxM2rVuBs2dOiH6HjZqI/AWl3U++fvuOQYt3o1uDV2hf540knd69ixBpXOSQPKFKPXoUxfLlss8fdPgid+714ufHjzsib950ej17tAXoHSuNQGTEd40AfcGIDfA7cg222TJg8ZGxStPTFqBHEUCv8w++fAzH5A0DYVdSNUD/GhYhwq2TOXethfaDlO8Z2nqgXzt7F9P6rtAI0CkvfI8a4/DtayRGLOqBsn8pfw5PVoB+6gOwsxiQyFmdqlWrBj8/zZ+ZaA3oYDH9rfTvv/+Kv4N+ZWOA/iuvHo+dFWAFWAFWgBVgBVgBVoAVYAVYAVaAFWAFklyBy5cvo0KFCnr1kyFDBrx69Qrm5uZ6taO2MgH0vW+BRXZAZatE7UNfgK7PYPT9YlyfvrUF6NTXjRuhqFp1N8LCvqvsmjxY27cvJHLdyo1A7pkzr2BlZYoVK2og9Pr5FAXoumqWGABd1751AejU16BBZ7F48U3hBarKyANw48a6aNGiQOzl3r19BExt06Yg2rSx0wtiUKP6AnRdNUsMgK5r3/oCdF37pXraAnSq8+jRRwFHyUtYlRkaGogwywcPNoq9vG/fE6xZc0/8vndvA0S8D01RgB533FFRUeJXY2NjSVLqC9DlndDBMvontW99Abqu/eoC0KmvW7dCUaHCztjIFvHFpX1SuXJWeHs7Cy90su3bH2Lz5gfImtUCy5Y5itfIszijfU/kdJClD9DGZm71xeGL93WG2Nr0Fb9sSj2vU6pfXQA6aUaHLPLn3yD2CUUviG8GBgYoWNAa5865igMVZKdOBWL+/JugKBdr19YSUW6S0wN95oBVuOxzGxVqFseQuV1BY4zvgf76aQgGNZ0qxks50jsPa6Y0N20BenR0DAY3nYY3L96iQbvq6DJC1mZ8D3Tfg5exaMxmca3v5Hao3qS8Ut/aAvS3r9+jr9MkEcKd4H3B4rmVPNDpOUqHBs4dvS4OZq329YRFujRKfScrQF/7BphTEKhurc/bWanurVu3cPz4cbVtfv/+HdOnT8e7d+9Auc9v376NrFkVUxkl6oCSqTEG6MkkNHfDCrACrAArwAqwAqwAK8AKsAKsACvACrACv6YCnp6e8PDw0GvwnTt3xtq1a/VqI8HKcoBuYwLsLQZYyL6cTwxjgC7NA12uNX057u39Art3PxE50clMTY1Qu3YOAWILFUovvvxWZ6/8z6ZKgH7/vzvYtU3mFT5qnOxL8riWlAB99rR/EBn5DWXKVYJTI+Uv5XUF6DT+O3feY//+JyDgKTeCFq6u+dGgQR5ky2aR4NtIH4hBDTNAT4y7lPQ2dAHo1Dp5op88GYjt2x/FhuKm97GjY3Y4O+dDmTK2Iqy7OkstAJ2ATy2H4mKYp87LvLM1WWIB9K0bV2P54tmwsk6PbXu9YW6uDJrijiWxALrX/l2YOXWcaPrAsfNImy7hQ2a6AnT5Pjl16iW2bHkA8kqXW+3aOeHsnBdly2ZK8P5P5VMDQA96/QofPrwT0QIy2EhLDZNYIPvF86f4Gh4mIksYm5ho2p7iUAyZrp7v8g5eBj7Hl8+fkDdfQZhJOOyoK0Cn/uiQnY/PK2zb9hD373+InWPlylnQtGk+cdBCfshCnQD6PHu09UC/fPo2Zg5cBToEUqFmCbTs44Rl47eKHOjrLkyDn9dVbF98GB9CPwvg7LlhIAoUV45Ioi1Ap7nPGLAKV3xui7zrjTo6ihznnr2WixzoY5a749Refxzd6ic8wMnmHxyNrLlslWTTFqBTAyPbzMGTu4GwypAWrfo6Ia99Dnh0nC9yoNdyrYSD633ge+gy8APIXzQnpm6RhbqPb8kO0M0NAa+SgFXi/S2g8Y0I4OPHj2jVqhWOHTuGTJkyISAgAJTK6lc2Bui/8urx2FkBVoAVYAVYAVaAFWAFWAFWgBX4jRVoOnCeytl59m+B4gVz/sYz56mlNgX0BeiFCxfG+fPnRRj3JDM5QKeQjbMKAI6J11dSAfSPH95j2uQxQpIevQapDJuaWF+Mx9f98+dPmDJhpHh56qwlKpdFFw/0xFjf5ALoz548wt5dW3DnVgBifvxAQTt71KzTABUqVRXeZfHN++hB9OneVrx8/8VnpetSATp5v17w88ERr714/TIQlmnTonTZimjk3AJZsqr+orVMkWwI+/IFbTu4YcJU5WeDPgBd3zXTB2JQ31IBOqVC2LNzswivb2mZFs1bdUCRYrLQ608ePcDEcUNxzveUCM1ewM4ezZq3hZv7QLVexlI90GOio3H65FGcPnEE36OikDlzVnTp3jcWql2+eA6e40fg9q3rMDExRbHipdDNvT+cGrmolVaKBzp5KvudOQnvYwcRGRkp+uvcrTeyZM0u2qXUDP+MGYyAa5fEHCkkeaduvcW8EzJdAbq++yQ1AXT73DKArOp9rGqeiQXQVy6bjxmeHkifwQY+/neRJk3Ch1MSC6Dv2LoeY4b1FVO7fDsQVlYJe2bqA9D13SdUPykB+vbNa/HvkrlimN5nA5SGSykh1qxYhIcPZNETDA0NxX2mY9deaNKsFUwSANqantdDB3TH9auXRBqX/n+PUug7IuIrFsyegr27NuNtSHDstSrVasC9z2A4/FUzwfsJXVQH0EcN7YNLF/xQs44TxvwjSycjt6io71i6YCZo3m/evIp9vWLlanDrNRA1atVX+TykgvoA9MTaJ2bW9ijsKlsrbUxbgB4R/g1DXKfj7eufsF9df9nyZMLMncNgYqoc4UIXgB4cGIpRbefiyyfNaTTqta4Gt9GuKoemC0A/f+w65g2Thc7XZG5jmqNeq6oqiyU7QKdRTMgLNJJ2+EXT3LS5HhQUhAIFCiAsLAxJfnhYm4HpWJYBuo7CcTVWgBVgBVgBVoAVYAVYAVaAFWAFWIGkVcDWUfZlZ3zbN38Qqpa2S9rOuXVWII4Cly5dQo8ePWJDz967dw8UqlB8sVykiPg/vpmZmYH+NWvWDH379kWaNAl72uktuBygU27jzKYw2FMMMFPvDalNf0kF0OnL6uoV7MVQNmz3QqUqfykNS9MX8trMI27ZtyFBcChbULykDiLpA9C/fPmOmBjVYcHl46Bw7paWyt51yQHQfU8fR/9eHREe9tNDUj6umrWdRD7rXHnyKcibGAA9OjoaEz0GY8vG1SqXjvLetmnfFRaWsnzjcktKgE7h29WF3I87BgsLY5Weo8kB0C9eOAu3Ds3w7du32CERRF+39SCKFCuB1k3r4NbNa0qaurkPwNCRE2CkIlS3VIC+ef0KAarjGvV9yNsfXyO+okFN5VC5VHb63OVwadFO5TpLAej792zH8EE/77vUkIWFJXZ7nYGZmTlqVimmsm3KdU2wT53pA9D1eV8nNUDfvH4lKEqEZvsBKkvWrlMPheL/eM5Ru14J5UAnABkU9Fpj13TogQ480Po1bd429nAHPUMpl318oK4JoP+7ZA5evQzU2O/D+3dB7yGyFm06wdTULLbO0FETkDZtOoU29AXonz6pDvUftxMjI0NYWqoOoZ+UAH3l0nmYMUWWmzr+s2/j2uWYOHaoWj3bd+qJ8Z6zE3xv0UV1ILtjq0bwP38GHbu6Y+zEWbHt0HNhwpjB2LpJ9XOBDsjMXbwW9Ro4q4TZmj4ndO/oijOnj6Nxs5aYs/BnH9TvzCljsfrfhSrnZGRkhCkzF6NZi3Yq+9UXoIeHRyEqSpbSQJ2RxzeFbVdl+jx7tAXo1H/Iq/cY33UhQt+oh+gZs6bHxLX9RQ50VaYLQKd2zh25huUTtoNAvjrLVzgHxq/uizSWqlMl6QLQqS/yrN+76gQonLw6q9e6KtxGN1d7PSUA+g9bUxhQRCryRk9ms7e3x/3790Wvnz59EjnRf1VjgP6rrhyPmxVgBVgBVoAVYAVYAVaAFWAFWIHfXAEG6L/5Av9i05PnbaVh582bFy9evICFhYXIa67qiyHy4FXlxZtk044D0KmPH+PywsA5cTxPGKBLD+H+5MkntGt3HAEBbzUudcmSGXHhQgulckkN0L98+Yw61UriXaj6MRobm2D7/hMoXqJM7PgSA6ATuJvgMVh4Sauz0mUrYPu+kwqXkwqgU/7hAQN8IQV4nTzZDBReN77pAzGoLSke6E3qVcF/d28p9W1haSlA1KghvdXqSZC9SlVZbuW4JgWgB754ijrVSsUeHopbn6IV2BcuhmWLfoKwuNcJdvtdeQDLeHCSymgC6G9ev0SNykVV9lvZwRG16jphygRFD1Z53+Zp0sDv8kOks1IdplsXgE4577t0OQFf358equoEr1gxC06fVpFmIIlzoLt3aYlTJ45ovO8kVEDdYSJNHuhN6zvg7p2bOvdtZGSMizefIV280OqaAHqLJjVx4/plnfulihcCnsDGRjHcs64A/fnzz+jVywenT7/UOCZKD7Frl5PKcikF0CsUz4WPH9XDUfpMs2nHYZSvpNrLVhPIVgfQ/XxPomu7pglqRocejvteR7bsyhGoNPWrDqDTYY6WzrUS7Jfm7HXikojqEd90BegfPnzDwIG+2LHjkcZ9UqRIBly50krtPkkuD3T5AMI+hWPjnAM4ucdfaUzlqhdFX8/2sLRSf2BUV4BOnb0L/ojZg9fg4c3nSn279qiDlr2dYGikHhbrCtApPPt/AU+weMxmBAWGKvRtbmGG3hPboFKdkgl+5k8JgE4D/TE4FwzaZda4zxKzwN69e+Hi8jMCTWBgIHLkyJGYXSRrWwzQk1Vu7owVYAVYAVaAFWAFWAFWgBVgBVgBVkCqAgzQpSrF5ZJbgX79+uHcuXNwdHTEzJkz1YZITtZxxQfoBdPAYGvRRBmCJoD+9Mkj3L8nxfNRcTiUX9VjeD/xoq4e6L4+J/A1XHNYz/hCfPr0AaOH9hEvJ5YH+q5dj9C27XGNHmXysZQubYurV5W/GE9qgL5z24bYudNY8uQtAEMjIzx5JPMWkhuFzF65fhdKlConXkoMgB4ftBWyL4bQ0BCEvv0Zspf6KlWmAlZv2hsL1JICoHfqdAIbN/4n+T3i5+eKKlWyKpVPaoBO4dmdapbHjx8xII/I6jXricMPBH8I7mTMmAlv3wYjZ648aN2uK2BggL07N+PRQ9ncnBo2w4Llstz1cU0KQJ87c6IIb0xG+aopnPG9e7fw9PFDMRabjLYICQ4S0SOqOdZB2JfPWL96CcL//54kD/gRHp5KfWsC6OtWL4Xn+OGiHkXycKxZH08eP8CD+3dFv5kyZwVB9jJlK6JWvUaIiAjHupVLQIdDyJq37qg2NYO2AJ0Ow/z11x6Q97kUoz1CeyW+JbUHOgN0KaujXCaxADrlPXd1PYyPHzV7n9MoGjXKiwMHGqocdEoA9F3bN8YexKGIAH0HjkDR4qVEyohtm9bi4gVfMdb8Bexw4Li/ylDumkC2OoA+fvQgbNmwSrRP9zFKEZEjZ27xHqdw8s+fPRHX+g0aiQFDZGlf4pqmftUB9LkzJmLpQtn9LWu2HOjSvY94HoYEv8GGtcvx4L+74lpntz5Kod/pdV0A+s2boahX7wCCgqR9bila1Aa3brVRu0+SG6DLB/L5Qxg+vQ9D2KevSGNpKnKEW9mk1XhwVB+ALu/7ffBHfP4YLnKep7W2EH0nBO3l9XQG6P9vIOp7ND68/YRP776Iz3npM6aFdcZ0MEtjqvHmk2IAPY85DHapjtaicdDxCixduhRHjx5VW40iOoSGhuLatWuIiIiILUc/03P8VzUG6L/qyvG4WQFWgBVgBVgBVoAVYAVYAVaAFfjNFWCA/psvME8vcRWIB9Cp8R8eeWDQTNGzTpdONQH0TetXiPCr+piuAL2WQ3EEvnimT9eJBtBr1NiLM2c0e6jKB5tSAL1T68a4cM5HhFGmfOKuLduLIT28fw8rls7Fvt1bYz1/ycN53ZaDKFWmfKIA9Eol8+L9+1ABKTZsPySgReS3byAPxHmzJuPu7Ruxa+lYsx5mzl8h8iUnNkAPCAhFmTLbtNo3KQXQl8yfgXmzJon84otXbEaN2vXFuCnc8biRA8XP5O197Mw1ZM4iyyH/4f07tGpaC3S4hcKtX7unHF5bCkDv1a01Th73AkUkoJDt+QrY4XtkJIYN6gGvA7tFX5S3/rhvgADsZK9evoBzvSr49Omj2Dc79p9S0lkTQB/xt7vI9062x8sXxUqUBn05P37UIGzfsla8Tp7mZy/dh5V1+tg5N6xdEZSegdIPHD19VeXhJm0BetGiW3Dv3nvJeyW1APSixUurhRbXrsi8R8uUq6Qwr217vVXOUxsPdNqL9kWKq2wn6M0rsT8oJHexEmVi05/QoYgV63eJvRrXtPFAp/1HubpVGR3QkUPYkqXLi0MYcvt33U5Y/38PyV/T1gOd0nVUqbILly4pHgRKaNOkNoDer0d7HDuyX6zNph1HUKa84t7o794BR732IW26dDhx9ibogFV80wSy1QH0ds3r4/LFc6I5uo/lzSdLr0JG95FWzrXw+NF92GbKjHNXlb22NfWrDqC7dXQFpTMh23fET2H/0GGgNi518d+928hgYwv/ABnEj2u6APTevX2wfPltyfeT1ALQCR7f8r+P6KgYGBgaoGx12QFNAunHd5zD49svQN7YFWuXQMXaqt+HVF4XgE593L/+NFaz0tWKwMjYEG9fvcehjT4IefUOVjbpULt5ZeQvmlMtxNcFoL95/hYvHweJvm2yWCNfEVkEhDtXHsH3wGUx/+x5s6BOyyrInMNG7bqmFECnAf0YmgsGbfT3Qi9TpgyuX78uee9SwVGjRmHKlCla1UlthRmgp7YV4fGwAqwAK8AKsAKsACvACrACrAArwAoIBRig80ZIrQqEhIQgMlKalxnNgbxEs2fPnrTTUQHQkdcc2FEMMNCvawbo0kK4GxouEUJTztJ69XKhYcM8MDf/CWrir4KNjTlcXfMrLU5Se6AXyiXLRdmidUdMmSUbc1w7e+YE+vVsH5sfnaDW/qPnBEjo072tKKrKa//Nu08Yv/YwOtWrgKrFledF9eR9b9xxGBUrV1Pqe+TgXti7a0sswHdt2Q6eMxejfPFcCPvyBW07uAnoH98iLtZAzMcrKNlFFlVAk61YcQfu7qdFMVqHli0LoFy5TAlWc3LKg5w5LZXKJLUHuhxslatQBVt2H4vtn/SggwVkjrXqY8W6nQpjO+/ng85tGovXTp2/LTw645oUgN66WR0QbG3k3AJzF69RqF+ioK3Iyd6uY3f8M2WuwrWBvTvh8ME9wlv18KkrSkBDE0Dv1sEFZ328QWHil6/ZrtB2qUJZ8PVrOBo7t8CceGOiXO2Usz1T5izw9g1AGgvl9dIGoIeGRiBTJlnOZGNjQxHCv337QjAyUn9TtbU1R7Nmyvs/qT3QyVu3a/umePRAFnmgbv0mmDJ7iRIcpnW3zy0Lb68u+kb8Ta4JoF88fxZ9erTFp/+H/3bvOwT9/x4F03hehyuXzccMTw9xKMbH/65SznNV/dpaW8LTTbaP49udWwHo1r4Z3r2TpaPo2MUdQ0ZNEAdK4tqOresxZlhf8dLl24GwsrJW2Z78RW0B+rdv0bCz24TAwC9inzg6ZkejRnnU5q6mfnLkSIsGDRTfk7H9r12CjPY9kdNheYLjVHVx5lZfHL54X20ecnU50BvULC+iVtAhBILJ8Y1C5VPIfPJOP+l3E9nj3U+ovCaQrQ6g16teBk+fPESTZq0we6HMEz2u7dy6HqP/v35+Vx6K93dc09SvOoDeuE4l3P/vDuo6NRGHk+LbyeOH0aubLEoM7df44eN1AeiOjntjU0FQugdn57zInFl9yHNrazPxfFJl+jx7tM2BHvjoDYa2mIkfMT9QzrEYhi9wAx0cmTlwFa6eUYxA1LJ3fTR3r6cSZOsC0DfO3o8D60+L9rqNcgXlG//w9jMGNvFERPjPz+IUvp3yr9uVzKNSL10A+uzBa3HxhOxg39gVfVC8YkGEBn3AIOepiIz4GZXEzNwEs/eMQKbsqiF6SgJ0ZDYF9hQDzPTLha4NQKe1ojzo/v7+sFKTTkXrm1sKVWCAnkLCc7esACvACrACrAArwAqwAqwAK8AKsAIJKzBjzSGVBdo0qIzcWRMntzOvASugiwIlS5bEw4cPtapKXhuFChXSqo5WhVUBdGI8k/MD9TNo1VT8wpoAOoWLHv63u1596OqB3ta1Hq5cOq9X34kVwl0O0CdNqoRRo8oKkK6LJRdAp9DaFGJblZEnOMHTiIiv4rJdoSJw7zcEQwd0F7/rC9DvPfsY630at3/yMl65bB5mT/tHvExfwnbo4g4KLxwelvgA3cAAuHSpJcqWTRieJ7SO+kAMaldTDnQ5QK9TvzGWrNyiMJS2LnVx5fIFtGzbGZ4zFilce/niOerXKCMO+xz1uYp8+e0UrmsD0EeNm4quPWTpFuTmVKOc8AqdNG0BWrfvqnBNDizz5M2PY2eu6wzQKVwzhW2Oa80bO+JmwFWoGtOh/bvwd98uyGibCd5nbyh5NFM7ugJ0N7ciWL68hs7v66QG6DQ3SmfhOWEEtm+WeennzJUXqzfuQd78Pz16kwKgU1+UVqBT60YCSBoYGCJf/oLYuue4gOVyS2yATu1+/vQRPTo3x9XL/mKf5cmTH5t2HRFh/uWWnAC9efMC2LFDFiVCV0uJEO5ygE4RLv5dq3gYh+YRExONwnlk0R5OnrslQq3HN00gWxNAX7Z6G2rVVQ5rT894eta6e1eQAAAgAElEQVSTqQLZmvrVBNCnzV4K11YdlOZDh1Ea160kol94nw1A7jyKB2P0Aej58lnh3r12MDHRHWrq8+zRFqBvW+iF3StlESoWenkIb+u7Vx5hgtsS0D0lrpmam2DxkXGwyqB8gElbgE7Afnjr2Xh+/xWy5MqIuftGwcjIEHtWeWPrAi+lNUtjaYalx8YjTVpzpWu6APS2ZYciJjoGFWoWx5C5XcU9ZliLGXj+4I1S++R5P2ROF5Vv+xQF6PRRdHQewEW/iFRdu3bF2rWyZ0tCVrVqVQwYMADOzs4wN1deB031U9t1BuipbUV4PKwAK8AKsAKsACvACrACrAArwAqwAqwAK5CqFcidOzdevHih1RgvXLiASpUUQ6Jq1YCmwqoAOoVutDCEwcESgJWxphbUXtcE0Kli4POn6NbRReRGplC6KzfsVvJ8jN/B27ch6NrOWbysK0Cnuv7nfeHWwQWRkd9EWweOaQbq79+/E7CHLLEAOuVJ9vN7jQcP2qNAgYQ9HBNajKQG6NUrFsGb14Eix+3AoR5qh3L10gW0ca0be53CrZOXqzrNpHigl7DLhG8RESIML4XjVWXfv3/Hv4tnY/5sWe5s2k+0tjExMYnmgX71agjKl98hYGhISDdkyKB7fk59IAbNTxNA9xjeX4Qtr16jrnhfxbUubZvg3NnTaNWuCyZPX6hw7VXgC9RzJID+TWeATu+RC+fOoHf/Yfh7+DiF9hvWriDC/k+esQit2nZWuEbh1ykMu64AnSIdeB89iM7d+mDMhOkKbVNo+utXL4mcxJSbOK5RiGkKNZ1YAJ3azpdvA549+4zVq2uhS5fCOt9HkwOg0+Cio6Owf/c2eE4YKTzCyRt78Ijx6NSttxh7UgF0apsiA1BO6WULZ4m+cuXOi3GTZsOxlgx+JgVAp3bpoA/lyqac1mTkKUwHLJwaNRO/JzVAJ0/cMmW2g/Jbr19fBx066HdYLrkA+soNe2L389gR/fH6VSBq1WmAZfGiPsgLySOI6AvQa9dtiLadesT2PXpoHwQHvcbK9btRvebPZ468AB2OaONSR/yqD0CvVOUv9OjzM93MuJEDREqBWfNXwNlVOc/444f30ahOxUQF6N27n8Lq1XcxeXIljB5dTuf7CVXU59mjLUAf4jodgY+CUK1hWfSfKjtssGDkBvgdviZ+Jg9sCq1+xec2KNw7eYrXb6McZUZbgB4VFY3+DSbjXfBHtOhVDy17O4n+JnZfgtuXZAdZc9tlE3nQb118IH4fvaQnSlVVvldrC9ApLP2odnMFsJ+xcxhy5s8Cyr/eq+6E2HUrXCafmO/DW89hkdYca/xUhytPUYBO9/00hjDYVwKw0f1vAb026y9cmQH6L7x4PHRWgBVgBVgBVoAVYAVYAVaAFWAFWAFWgBVIfgXs7Owke6BT6PbMmTPj2LFjyJRJdy9XjbNUA9Bl3zTmBRrqHrVBCkCnbpYtmoU502XhcylktKocqXHn8ebNK1SvYC9e0gegiy9Mh/XBzq0bRFtSwhJTnmSHsjKvzMQC6IsW3cSAAb7w9nZGrVqyPJm6WFID9IG9OuHwoT2o7FAd67epjvQhH/cp78Po36ujyFMe13T1QK9W3g7BQW9Uws+47f/4EYO/+3aD14FdCv0mVgh3arRSpV24ciUYz593Qvbsyp5yUtdOH4hBfWgC6Ns2rcHYkQOQv2AhHDl1RWFYVy9fAB0GyZYtB4oWL6Vw7b+7t+Bc30EA06t3XiJtOlnYbrlJ8UAf1KezyHVesFARkQOdvO/kdsHPB2HhYShkX1SA0rjmOX4E1q1egsJFimPf0XNae6D/M+ZvbF6/Ejly5cGJszcUohVc8vcTeZELFCykkCuZ+l80dxoWzPEUAJVyKZuZKXu/aeOBTm0ePfocjRsfwtSpVTB0aGmp20KpXHIBdHnHAdcvY9Tg3nj44J54qUXrThjuMQnW1hkSPYR7/Mke2r8TE8YMwYcP72BsbIIRHpPRoUtPrFmxOFFDuMfvl+5XHiMGICT4DYyMjMWhjy5ufbBvz7YkDeFO49i06T46dvSGp2dlEYFEH0sugK5qjFWq1sC6rQeULt27c1PcT+g9dcLvJjJn+enhLy+syRNc7oGuThuKokHRNOLbwX07MbifLMrF7UehMDE1VSiiqV+5B7q6fml/urkPVLrsf+4MOv7/oN2th2+VUhLo4oHu4/MKNWvuRadOhbF2bS19tkmyAvTWpWQHDzoMboImnWuKA23DW87Ci4cyT+wxy9xRsoo9Fo7aiLNeV1GgWG5M2TxIaX7aAvTvkVFwrzUeYZ+/YsLafihcJj+io6LhVt0DX8Nkn0umbx+CLDltxWt0rVUfJxFCPr5pC9AvnbyJWX+vgUW6NFhwcDTSpbfEw5vPMaaDLI0MeeGTN35E+De41/5H/D9x3QDYl1Z8HlLZlAboYsDDcwGt9M+Frtem/QUrM0D/BReNh8wKsAKsACvACrACrAArwAqwAqwAK8AKsAIpp8Dp06dx44YsJ6Iq+/LlC6ZMmYKwsDCQt/rly5elwfMoxTCYWs1w6nNgnywPbHz7kcEYBl4lAB1DhUoF6PIwqykB0CnvMeU/JkspgP75cySyZFmDcuUyw8enmc6hnpMaoPucPIoenVsIrfZ4+aJYiYSh4L+L52D29H8UwrTqCtBbOtdEwLXLyJ0nn8iNbWJikuA2b9e8Pi5fPBdbJjEB+rlzb1Ct2m7s2uUEFxfVOdulvAeTGqA/enAPDWpVEEPxD3iCDDbSwrBuWLMMk8YNE/mCKW+w0n3hxw/0mrsdThWKwOWvkiqnOnvqeCxfMgempmY4e+U+0qdXnd81buUfMTFwdqoKAvjx87bLy2nKgU7exFMnjhLFz16+j8xZZLneNRlFtPDzPSVClh8+eRlGRkZKVbQF6NHR5F28DRkzpsHJk00R5wyBpuEoXE9ugE6dU0h3t46uuHLpnHj/Zs+ZCweP+6NskeyS75VUUFMOdFVCfPzwXkSwkOdkp71QqUp1LFkwPdFyoKvql0K6d27TBLduyjxjS5YuhwaNXTF98hjxe1LkQJePo0qVXYiIiMbVq6103ifUVkoCdDqIs/fwWSVpN61bgQkeg2GdPoM41GJlLQvnHtc0gWxNAN2lRTtMn6uc933y+OFYv3opCtoVhtfJS1r3qwmgN2jkgvnL1iu1u2C2JxbNm4Y8+Qri+BnZfoprugB0qt+ixRHs3fsEwcHdYGOTMtFPtPVAlwP07h4tULelAwhsD2zsidCgj0hjaY5VZybByNgIXpvOYN2MvUKmbQFzlDTTB6BP3z4Uee2z4/nDNxjWfIZo28DQABv8p8PE1BiTeiwVXug0PhpnfNMVoKe1tsCCg2NgaZUG549dx7xhsr3i6FwBfSa1FT8PbjYNL58Eo9c/rVHTRTnalFYAXZ+/BZa8BNYHKc2dXvhhbQyDwyUAU93TBsgbpkhB3759Eyli5Eaf5+ifmZmZ0qE5lQP6RV5kgP6LLBQPkxVgBVgBVoAVYAVYAVaAFWAFWAFWgBVgBX4dBV69egUHBwc8e/YMpUuXxrVryl++Ks3G9ZbuE3wXBXyJVlv/x5CcMGibRaf2pQL0oDevsGLpPJiYmKL/4FHCEz0hI8CycO5UUYS8E/Pm+5mnV15P0xfy8nKUs5vyZJN5TJB9sZqQffnyGfNmTkqwfPjxdLApVBQ5HWpoak5cr1BhBwIDwxAUFI6SJTNqzG1aqFB6bNqkHK42qQE66V6jclGEhX1BiVJlseugj8b5jRneDzu2rIstpytAp9zmyxfPFh7FYyfOQvvOP8P4qhoE7almTtUQGhoiLicWQN+z5zEmTryMgIC3sLU1R5486TRqsGpVLbGu8S2pATr1V6VMAYS+DUbLNp3hOVMx17m6gTtWLIzXr1+ikXNzzF2snLdUige6n+9JdG1H0NgA67YcQOWqjhp1Imhbo0oxvH/3Fu59h2DISFk++7imCaBfu+yP1v8P2Txv8Vo0dG6usV8qQPuaQjK3ad8NE6fNV1lHG4D+8WMk6tTZJ97XISFfxfobGf30wlfVQYkSGUW49/iWEgCdxkCeohTFgCDk9++RSJsuHb58/iyGJ+WwEZXTBaBTPbrHzPQci80bVor+6CAGpRSgvOgUijtNGosE15X6tbW2hKdbY0nrLy9Ee3DRvKnieRS3X/o5KQB6ZGQMXFwO49q1ELx9GyH2iaaDFtWqZcPcucohrmmMKQnQ1R24ad+iPi75n0PWbNnh7XtDyRtbvk/o/+WDW6tcL00A3TxNGty4H6xQl6JNUKSa8PAwdOjsjnGTZekB4t9PEupXE0A3MzfHzQeyZ4zcwr58xl8V7EGfFdSBfV0Aes+ep3HqVCAePfqEIkUywMIi4ZDa+fNbYdu2+ir11OfZoy1AH9F6Dp7eC0T91lXRbXRzhL75gH4NJov7S5Zctpi3f5Q4NJjYAJ08yvs3JFD/AW6jm6Ne66rYsfQIdi47JjQpUckOHv/K0lMkNkB/eu8lRrSeDWMTYyw4NBoZs6THojGb4HtQFgmm7YBGaOZWW/ycqABdn78FPkQBnxL4W8A9Gwx6yA5Q6WJRUVEYPnw4Dhw4gNDQULx//z62GWtra1hZWaFEiRKYNm2a+P93MAbov8Mq8hxYAVaAFWAFWAFWgBVgBVgBVoAVYAVYAVYg1SlA8Nze3l54aXh4eGDSJBmwVWvlFcMzJ+qE8poD24sChgnDH1V9SgXoiTre/zcmFaAnRd/aAnRDwyVaDaN0aVvhqRjfkhqgR0dHw+fkMZE3mKxhE1eN4yYQNtFjCEJDZVEOVq5XDK1Or0nJgU6hlQnCyE1K37dvXsf8WZMR8+OHyKXcsYu70ngjLtZAzMcrKNlFMSe2uomtWHEH7u6nNc47bgE/P1dUqaIctlgfiEHtawrhTmWWL5otwLCVtTUGDh0LY+OEoQt57ZP3PtmkaQvQur0s/HFckwLQad1nTPYQ1SpXrS48eTXZ/j3bMXSAmyi297AfihZX9m7XBNAJgE6bNFq0UaZcRTRr0U5TtzjlfQTuXVuKcjv2n0SpMjKv/fimDUAPDY1ApkyrNfYdtwDtEdor8S2lALp8HOfPnsbEsUPx6OF/sUNLaoBOHUVHRYkQ6uNGDYxNBZHUAF30Gx2No177QLm9P3/+FDvnpADo375Fw85uEwIDv0jeK40a5cWBAw1Vlk9KgE4pNF6/eqF2nEbGxiheoozS9b492onPMuUrVEav/sPUvrfogjqA/vD+XXGoIiGL/771P+8bexBi0FAPFC+pPDZNnxNoz3+JswdU9R+/3xsBV7BgtiyftZv7AFRRcXhIF4Du6LgXvr6vJO+TokVtcOuWcn52akCfZ4+2AH3z/IPYt/okTM1N4NK9Dq6cvi3yfpMVrVAQ41fKnr3rZu6D10YfpM9kheXeyoentPVAj4n5gRGtZuH5g9dIb2slgDWN433IR9Ff30ntUN25PGKiY+Dm6IHwzxFo3KkGOg5xVtJYWw/0b18j0aPmOND/RcrlR9HyBbF31QkRJp5s3Mo+KFZBdvCzZ61x+Bj6BcPmdUP5msWV+tbKAz0p/xbIYQbsKabT3wI3b96Es7Mznj59qnH/pk2bFuPHj8fgwYMVUrBorJgKCzBAT4WLwkNiBVgBVoAVYAVYAVaAFWAFWAFWgBUAzl1/oFKGYgVzwjptGpaIFfglFMiSJQuCg4NhY2OD169fwzRe7k6FSSTll2bU0fDcQCvt87AzQJfmgf6rAPSkeuNIAehJ1ffvDtCTQjcpAD0p+qU2NQH0pOpX3jd5B3vPuqqxm98JoNNk34W+xaC+XWLnvX7rQY0ayDUrkN0Ww9vIvC11sccP72PyP8NBHoxp06YTUREo1G9CpqsHetw2nz19jIljh4BCDpMtW7UNFpYJR0e58fgVFu/1xby+91Eiv2Yo/isBdF3WTmodTSBbajvalkupfv8kgP7ySZDIeR71Xdm7mcKYUzhzgtgj28zBs/uvBEQmmBzftAXoVH//2lPYNPeAUlsE8xd5ecA6Yzq8fhaCQc6yiEadhzdDw/bVlcprC9DF/WL8Vpzae1GpLYu05lh6fDzMLcwU8qLPOzAa2XIrp1lJNQCdZjIgJ9BJu4hUdP+sXbs2fH19Jb89KYWKj48PqlatKrlOaizIAD01rgqPiRVgBVgBVoAVYAVYAVaAFWAFWAFWALaOfVWqsG/+IFQtbccKsQKpXoGZM2eKUIdk6dOnR2BgICwT+uI+qQF6ZlOZ54mZdvkPGaBLA+hOTtJglHzjFihghcWLlb/kTWoP9KR64/xKAP3w4eeYP/+GVlLMnFkFFJ47vunjBUhtSfFA12qgEgszQNcM0CmEe+vWslDBUq1IkfQqQ3OntAe61PGrKqdrCHd9+qS6iQHQdRmDtgCdQrh363ZShG+XahUqZMKkScq5kql+UnqgSx2fLuVSCmSnVL+6APQhQ/xw+/bPsNeadM6dOy3+/Vf1ZxB9nj3aeqDTOGcMXI0rpxVTDeUumBUzd8k+5/p738CcIbJ0IUPmdkPFWsqe2LoAdGpvfJdFuHftsYJcxSoWhMfy3iJ0/K7lx7B9yRFxffKGgbArmUdJWl0Aesir9+jXQDl6VL/J7fBXk/LCG713vYn4GPoZttkyYPGRsSqXNFUB9HRGwP4SAP0v0QicV6+u+Hk1Q4YM6Nmzp/j7hszLywt+fn4irL/cihUrhlu39EhPJXF8SVmMAXpSqsttswKsACvACrACrAArwAqwAqwAK8AK6KwAA3SdpeOKSawAQXEKZajOIiMj8fbtW/GlkfyLJFtbWwQFBSUcyjCpAboB8GNMHhg0U/aOSUgyBujSAHpibTsG6Norqa0HuvY9qK+hD8SgVhmgJ+ZqaG5LmxDumluTXoIBunSt5CV/FYCu/cwSrsEAXTtFfyWArt3MNO8TM2t7FHa9p3WzugB0gsUn9/jj5G5/0V+hknng3K02MmaxFr/3azgZIS/fIY2lGRYdHou01hZK49IVoH96/wVeG88g4JwsBYWDU2nUa1UVZmlM8d/1J5jsvgyREd+RLoMllh3/B8YmynBYF4BOfQUFhmLrgkN48yIU5mlMUaeVAyrVKQljYyP47L+MpeM248cPGlMZDJzeUeVapCqATn8LDM4Jg7bSvdAXL16Mfv36iblZWFjg8OHDcHBwUEonQ3nRPT09MXfu3Fgd6G+fzJkza71HU0sFBuipZSV4HKwAK8AKsAKsACvACrACrAArwAqwAgoKMEDnDZFaFcidOzdevFCfQ1TVuNeuXYvOnTsnPKWkBugAfpgbwuBgCSB9wjmU4w6UAToDdCnvxV/JA13KfKSWYYAuVamf5X6VEO7az0x9DQbo2qvJAH251qLN3OqLwxfvq81DrnWDWlRIKZCdUv3q4oGuhZwai+rz7NEFoGsckIQCugJ0CU1rLKIrQNfYsIQCqQqg098CZoYw2FccsDWRMHpg5cqV6NGjhyg7ZcoUjBo1Sm29b9++IVeuXAgJCRFlKPpWjhw5JPWTGgsxQE+Nq8JjYgVYAVaAFWAFWAFWgBVgBVgBVoAV4BDuvAdSrQLaAHRDQ0M0b94c27dv1zyfZADoNIgfI3PDoIX0XOgM0FUD9JCQr7FrmilTGsT9XfNiA8bGhsiQQTkHMHugS1FPsYwmD/Tw8CiEhclyIKdNK/vC+MsX2e9SzdraDKamyukP9IEY1Dd7oEtdgcQpl5AHekzMD1DeczIjIwOkT28W+7vU3tW9rxmgS1XwZ7nUCtBpn7x79w2UBsHISHYff/cuAvS6VDM1NYK1tanK4uyBLlVFWbnUDNDfv/+GqKgYGBgYwMbGDJQWgn6XarS/qJ4q0+fZwwBd6gokTrnUBtBpVj/65YBBl6ySJkhRt0qXLi2iao0bNw4TJkxQW4/ypefLlw8vX76EtbU1Pnz4IKmP1FqIAXpqXRkeFyvACrACrAArwAqwAqwAK8AKsAJ/uALsgf6Hb4BUPP1q1aqJPH8JmYmJCerWrStyoFetWlUpzKHKuskF0NObwOBwccBEWi50BuiqAbqV1YrYZfz0qQfi/i5l+5YsmRFnz7oqFWWALkU9xTKaAPqCBTfg4SELO7t0qSO+f4/BgAG+WnV0/LgzKlVSDnmqD8SgATBA12oZ9C6cEEAPDv6KggU3ij7s7TPg6NEmyJt3vVZ9VqyYBd7ezkp1GKBrJaMonFoB+ocP31Cy5DbQ/8WK2eD06WYoXXobXr4MkzxJJ6fc2L69vsryDNAlyxi7T+iH5YNba1dRz9JSPNCrV9+D69ffioNbN260QYcOx3Hu3BvJPRcpkgH+/i3U7pPkDOFOg3h48xl8D13Bp/ea97qqcOb6eKBfOnkL549dFwdXErLiFe1Qu3llpSK6eqBHfY+G78HLuHHhvsZ1q+1aGcUr2SmVS5UA3coYBkdLSPpbgDRv3bo1duzYAfr7hoC6vb29Sj0mTZokIDsdGtm1axdcXFw06paaCzBAT82rw2NjBVgBVoAVYAVYAVaAFWAFWAFW4A9WgAH6H7z4f+rUkwmgk7w/emeHgVs2SUozQFcN0A0Nl8TqFxPTB3F/lyJs6dK2uHq1lVJRBuhS1FMsowmgz559HcOGnROV1qyphcjIGLi7n9aqIz8/V1SpouytxQBdKxlF4dQawj0oKBzZsq0VYyRwdebM/9g7C6gqti6O/2mQVFAUAwtUQuzuVsTA7q5nd3fHM57did3dit2KYncXWEiDfmsfvosXZi53Zi5e8L2z12L5HvfMif85c+Yyv7P3ro/06VfIGiCtEVoriY0DdFkyxq8TB1tLTOxQW/7FOlxx88kbzN95GrO7P4Bnzu+CmsirmA5a0L+enva4dKkhXFz88OqVsKymbnh7Z8eePbVEP+YAXd7kpWYP9CJFtuDatY8MoD9+3BINGx7C6dNvJA/QzS0dAgObalwn+gLo4aGRmNZrGe5deyI50sKmgJmCfisB6C8fvcPM/qvw5tkHSbpVbVQKHUcIDx0oAejnD93Ayinb8fWTtHu765gmqFi/uKCfqRGgs78FWmeEQS9p4dUpFHvZsmXx7NkzODs7Y+bMmfDw8FD7HvwDlCt96dKloDDuPj4+LNy7qWnCSBtOTk6wsrKSNJepoRAH6KlhFngfuAJcAa4AV4ArwBXgCnAFuAJcAa4AV4ArwBXgCugToGcxg8E2d8DIQKvuHKBzgK51kQBIzTnQOUAXziB5lHWdtRk1iuZD/bL5pUxxspXhAL2lbC1bTdqC10Hf9O5lSx2l+crl5IBBTSvL7rcuF6RWD3QO0MVnNaVAdkq1K8UD/d8C0HcuP4YN/+yTdTsnB0D/+eMnRrb+Bw9vPZfcdnIB9IiwSPStOwWfPnyV3PafBtDhaArs9pD0t8DWrVtx6tQpBskplLtS69evH/7++2+ll+v9Og7Q9S45b5ArwBXgCnAFuAJcAa4AV4ArwBXgCnAFuAJcgX+LAuHh4YiIiGA/KjM3Nwf9WFhYyBumHgE6dexn3ywwaCEMSZ2403IB+sMHd2FtbQuH9OlhbByXb1qpyX0xfujALpQoWQ7WNrag/PO6WNgRa6RzdUOWUuIAfcGCwPjq//rLA5cuvZfVXJo0JvDwSCe4Rt8e6BvXLYd3nYawsrKGgQ6aKQHogTevIbdrPpiby7xXEqmmzQOdPAAvXIibn3LlnJA+vTmePw+RNV+urnYsJ3Zi07cHuv/xw8jnnh/29g4wMjaWNQb1wkoA+pVL55Enrxu7v3QxuQD9ysVzcP1/uxQWVhdLKoT79+/RWLPmPque8lM3bpwb169/lNWchYUx80pObPr2QL94/hRc87rDxsYORkZGssaQuLBcgO5//BAKFS3JvAwNDJTvw3IB+vEj+1C4aCmd939tHugREbFYt+4+i2RB+c+bNMmNgIAglhpCqllbm7IoB2KmTw/0J48fwNY2LWzt7PT+vD64bweKlSgDW7t0Oq1Rud8TaJ14ehVBOtpDdbg3pAD0TZseITg4AsbGhmjZ0hVPnnxDWFi01GUCMzNjeHkJ9xOqQJdnj9wc6N2qjcWn93Eg2TyNGcwsTGGoZS9edGyMYJxyPdApfHr36uPwJTiEhQRPY20BE1MjGEDzc6CsTxG06COMWiHXA/3utScY024eGwO1bWljAROTpJ+5rQbUQemahQTjTq0e6NRRqRGpChYsiBs3bkheu5oKtmjRAuvWxaVK+ROMA/Q/YZZ4H7kCXAGuAFeAK8AV4ApwBbgCXAGuAFeAK8AVSFUKvH//Hj169MCFCxfw7ds39qMya2tr2NraolixYpgzZw6yZMkire96BuiwNQZ2eAA2ScMVuQB9945NGNq/GzI5ZUHXHgPQsGlraeMXKSX3xXiD2uXx5NED5HbJix59h6B8JfEcs1I6pA2gS6lDSRl9A3TXrNawsbWDZ/6C6NV/OAoWFoYflTIOJQA9r7Mt0mfIiBre9dB34CiksbSU0pSgjDaArqhSiRfpAjGoCbk50If064oD+3bA2TknevQdisrVvBVBICUAvW3zOggMuIZcufNg+LhpyO9VWKJKCYvJBeg9OrfAuTMnkTOXCwaPnISixUopapcuSgqgK65UwoX6Bui0B+/bvQ1ZnbPjr16D2CEZpSYXoNM+/OL5U7jmccPg4ROQv2ARRU3LBejNfKvh4f07yO2aFwOGjkMRhetEG0BXNBgZF+kToG/bvA4jB/eCU+asaNepO1q06Syjp8L7mn4jNRd5+xb1cP3aJeTM6YI+A0eiTPnKDFTKNbnfE/p0a4OTxw/BOUcu9O4/HBUq11B04E4KQJc7FjnldXn2yAXoTbz6sa5lzZURI5d2g7WdJQyN5B+OkQvQo6Ni0KXSaISGhCN/SVf0m9EW5pZmitaJXIB++fgtzOi7ko2bQsKXq12EHRxQYqkZoMPEANjjCTgkfQSlHf4AACAASURBVOA1uQB627ZtsXJlnK5/gnGA/ifMEu8jV4ArwBXgCnAFuAJcAa4AV4ArwBXgCnAFuAKpRoG9e/eiffv2+PhRu2eivb095s6di2bNmmnvv74BOvVoQBagadJe6EoA+oBeHePHmzZtOlSq6o0mLdqiQKFi2nVQKyH3xTiBm1sB1+JrINBXtaYP6vo2ZdBPjukK0O/c+Yx378JYkyYmBnBxsUPGjGm0diElALqqUwQv3Dy8UKNWPdTxbcIOQUg1JQCd4L3KKE9m2QpV4VOvEWr5NJDaLCunK0Anz+O7dz8jJCTOM9DaOi46AHkTazNdIAbVrQSgb9/iF98t5+y5UL5SNTRq2hp58v3KR6qt30oB+rnTJ+KrprVSrYYPGjZtgwyOwvzwmvqgBKAfPrA7vro8ed1RpXptNGrWhoE/OaYLQP/x4yeLXPD0aVz0AiMjA+TMaYOsWbXnc00JgE5wVGVZsjozzeo1bAY3dy85kskO4Z54H6aDFuUrV0ejpm2QMZOT5LaVAPSrl8/H1+/u4cUOUdG9kTmrs+R2kwOgP378Fc+f/8qbnCePHTJnlnZASN8AnQ5bqIy8sitX9WbrpGjx0pI1o4Jyn9cE0M+cOhbfhotrvv/vZW2QI5eL5LbltksAff/e7fH158jpEt+uS558kttNDoD+4sV3PHr0K0R4jhzWyJHDRlIfdHn2yAXoI1rOxsNbL9Cqfx3Ubi0elUdKp+UC9NiYWPSqPQlBbz9j7MoeyFsop5RmRMvIBeiUe31Ag2lIY2WOf/YNZ4cGlFqqBug0qL+cgPaZkhyev78/rl379f1aqRYVK1ZEgQIFlF6u9+s4QNe75LxBrgBXgCvAFeAKcAW4AlwBrgBXgCvAFeAKcAX+VAUoVLunpycePXokeQjkkf7w4UM4OmoJl54CAP2nqQEM9noC6TR7nsgF6CePHUTf7u0QGvoLHqjEyuvmia7d+6NoiTJIn0F7+Hi5L8ap3SMH9yAqKjLB/FA490pVa6FF607wLFAYNhJCUCsB6LGxP3Hw4AsMHXoBgYHBCfpAsK1VqzwYPrwwcuXSHAJb3wDdu0px5rUfGxuToL/Gxsbwqd8EjZu1YVDdwiJp+K8EoJcp7IIPH94J7iUKJ0/e1RUqV0fOXK5a7zWlAD0sLAYLFtzC+PFXERISlaAdgueTJ5dA+/b5YGWl+f7QBWJQg3IB+qxp47Bq2XyEh8cdzlC3chWromnLDihStCTs0grTA6iXVQLQB/Xtgj07NgvWCtVLh1SaterA1oq2kPxyAfrYEf2wyW8lYmISrlFqt2ZtX7Rq2xnu+QtqXaNUXilA9/d/g+HDL+DcOeF69fXNiXHjisPNTTwkN7Wrb4A+e/p4rFg6FxHh4YJ1UrJMBbRp/xcKFi6KtOkctN5fcj3Qe3ZpiUP7d4nW27BJa/g2bgEPz4Iw15LmRC5A79+zA/O6//EjVtA2rU8C6R75C2mNdKEUoNP+f/bsWwwYcA5XrnwQ9IHWyYQJJUAwPSlHa30C9KOH9mJgn84I/S5MaeHmkR+duvVlnvyOGbUffJD7vB45pBd2bPFDVFTCvZeEq16zLhrTobuCRbWmjJDb7tTxw+G3ZkmC1DuqyapYpSaatmiHQkVKwNZO8/1M5ZUCdDqIQwfsBg8+jwMHhLm9y5Z1wvTppVCkSHoYGmr2yNfl2SMXoJ87eB1zhqxF24H1ULNFOa17hqYCcgE6PaemdF+KG2fvYcK63nDxlH4QJnEf5AJ0ur5f/an48vEbA+hWttoPQGoad2oH6OxvgV0eQHplHvaKF8QfcCEH6H/AJPEucgW4AlwBrgBXgCvAFeAKcAW4AlwBrgBXgCuQOhRYv349KH+fyih/pouLC5o2bQrL/4ef3rRpE65fv47Y2F8v8atUqYIjR44kPYgUAOjUoZ89M8OgjWbvUbkAXTXIpQtmYdH8GfgeEgJ6CZrYvH0aYNSEvxno0xS2Ve6LcWrj44f3mDtrErZuXMPmIHHbJiam6NZrADp26QMzc3ONbSsB6AsXBqJ791NaF+uVK41QqFB60XL6BujUiZfPn2L65FHs8IH6ulV10MLCgoXObtK8ncZw4UoAOtV//Mh+TBo3FK9ePMOPH8IcwhS2e+4SPxZBQFNeeyUAneB5liyr8eVLwsMWiSelTJlM8PevrxF46QIxqC25AJ2u+fwpGCuXzceyhbNE1ziV6dStDzuEQDBb7P5SAtDZWnnxFP/MnIy9O7cglkBlonvb2NgEQ0ZOZKGgNeUXlgvQqd33b99g7uzJ2LZpHQOkYnvKgKFj0aFLr/+3Kw6elAD0xYtvo1s3/yTva1NTQ1y82BBeXuJAWt8AnTr77dsXLJr3N/xWESwMF2hG89OyXRf06jsMVtY2Se7DuZwcMKhpZa17m6rAq5fPMXXCCBw9RHsK3dfCZ8C4KXOYV3pS68TB1hITOwjzGWvqyNs3rzBz2ji2PjWtk+FjpqJlW1qf4hEmlAL0+fNvoWfP00lqZGJiiDNnfFG0aAaN5fQJ0KkTMdHRWLV8PpYsmIWvXz6L3lu1fHwxfOw0ODhkSPbn9cK507Fh3XL8EHleU//6DBiJzt37sXUitpcp+Z7wKTgIyxbNwapl8zTuod16DkD33kNgYmoq2q5SgE6HLMqW3aH1Xlq+vBLatcub5Doxs82DvL73tNaVuIBcgB4RFsk8wXPkzYyhC5SH+ZcL0Nnz7uM3dKs6FuXrFkW3sU1lj1V1gRKAfvbgdfwzeC0m+fVBLo9sittO7QCdBvazrSMMemiOOkTfz+iH7kFNe7ZKINV3b033rGIhU+BCDtBTQHTeJFeAK8AV4ApwBbgCXAGuAFeAK8AV4ApoV6Bu79mihSb2bAiP3NLDCmtviZfgCkhXoFOnTli2bBm7wMHBAWfPnkXu3LkFYO/du3fo1q0bdu7cycqmTZsWr1+/BoFIjZZSAD2jaZwXugZTCtCpuuioKDx98pDlG12/ZhnevH6ZoBWCbZSvdsY/y1i+3MSm5MW4qo6wsFA8fngPu7dvwuYNqwUeu9bWNizk9fpth0RHLhegnzr1BlWq7EJMjBAUJW6gSJEMuHRJPCdxSgB0Vf++ff2CRw/vY+vG1dizczMiIxPCZTrsQGGRV67/FU5bda1SgE7XEwx9/fI5rlw+j03rVuDqlQuCOcmaLTuDo81bdxJ8pgSgjxx5ERMnXpV08/fvX4B5BIpZSgB0VT/Iu/jJ4wfM23ej3woG1tXNzMwMLnncsHT1Vtg7JAR2SgG6+lq5fesGDuzdga2b1iImJi78vcrs7NKidLlKmDlvpQA+KQHoqnpDQr7h7u2boJDu5JUeGRmRoF1rG1sULloScxevhZmZueieQt6/R2dIC0X78WM4XFz88O2b0Es2ceWUoiEwsBnSpTMTrtHPwXiwaxOylVuLtLlaSlp36oVaTdqC10HfJOeXVr9WtU4O7N2OdauWCKKDpEljCQpdvWX3r/D86tfL9UBXv5aA7P17t7Fj63rs27WVgXx1s7W1g2tedyxft0MQuUCuB7p6vd++fcWjB3exc9tG7N6xEWGhoQnapQMDFDJ8pd9OpLFMGIJfCUCnMNxFi27B16/a10mmTJYICGgCBwfh+qRO6hugq4QhT/BnTx/hxJH97Hn99u3rBJqZmpohZ24XrPDbxUB6YtPleU0Rax4/us/WyLZNa0Hzp24UAYX2suVrtws8w3VpNzwsjO2htI9tXr8SX758TrSHmrPvJkvXbAOFt1c3JQD97dswFCy4CR8+CCNDJNaT9pGrVxvD2flXqhP1Mro8e+QC9LMHruHaqTsgT/TmvWsjnaPmKDqqPpauWUiwRuQCdPLWv3z8Jvb7ncbrp+/RZmC9JL3yqcEMWexFPdXlAnQKG3/70kMsn7wdDhnt0KBLNa37dk63rMjkLDwc+UcA9PQmMDiQX+MYvb29ceHCBaRJkwaXL19GxoziB28pvRVF6oqOjoavry+WLl2qVbfUXIAD9NQ8O7xvXAGuAFeAK8AV4ApwBbgCXAGuAFfgP6yAQ/nuoqPfNacPSheQnhvxPywhH/pvUKBPnz6YM2cOq3nXrl2oU6eOxlbCw8NZ2PaQkBDY2dnh1atX8V7qohelEECHrwMwTHNYTF0Auvo4CZxcu3IRRw7uxu4dmxGi9oJ87eb9KF6yrEAWXV6Mq1dGL+PPnzkJCle7a/vGBO08eCkMXUsF5AJ08lAlT1Uyb29nNGvmCk/PdLCxMcX792G4ePED5sy5iSdP4sDAqVP1Qd7NiS0lAbp6X4I+vsdp/2OgkPwEF9RNTDNdALp63eSF+OD+HRw+uAcE/B4/vB//cbOWHTB2svBwlVyATl7nzs5rWdh28hzu2TM/atZ0BuWfpTDMlL/4yJFXoIgC4eExcHW1w717zUVvW10gBlWoxANdrCN0f507fRLHj+xj95c6qDzkfw2U51fddAXo6nV9Cv6IE8cOsQgGFFFAZc7Zc+LwqRvJCtDV2/3y+RP8TxzGscP72CEClVe6vUN6HD1zE5aJwChdK9cDfdCgc5gx4wZrtmLFzOjY0Q3u7ulga2sKgmG3bgVjwYJABAQEsXHu3++N6tWFnoop4YEuuk7Cw3H+7Ek2V3TwQdt9rdJMrge6WNsUHeSM/zHmlX7s6AHmcUxGnuCXbj0HHWpSN10AeoL1+SkIZ/2P49iR/Th8gA45/UoFcCHgKdIlCmOvBKC3b38cq1bFeQLT/Ldq5Qo3t3RIm9YMr1+H4vbtT1i0KBDXrwexMn5+VdGsmfh32ZQC6OqaRUVGsoNMh+lwzvqViFXT7Pi5QGQRySmfXM9r+m5w7vQJNl/792xPkJLF/+JdZHJKeIg2udqlQ3eqPXTPri2IjPh1OOfomQBkc06Yf1sJQP/nn5vo0+cMk7pYsQxo394NXl72oMM3QUERuHv3M1auvIuTJ1+z4B4DBxbE1Kklk/3ZIxegN/HqJ9qHpH65KWCm4GO5AD06KgZdKo1GaIj2Aweqxqo2KoWOI4QHFOUC9MvHb2FG35Wyxt11TBNUrF9ccM2fANBRPS0wUXOO+YIFC+LGjbhn4YsXL5A1a1aN2uTNmxf378d9dwsNDWXQ/U81DtD/1Jnj/eYKcAW4AlwBrgBXgCvAFeAKcAW4Av9yBThA/5dP8B86PH9/f1SsWJGBmrVr16JlS82ehATQnZyc8OXLF+TLlw937txJetQpAdANAazLB7hqfrmVXACd4Mn9e4EsbCq9HFe33wnQCZa8f/cGF8+fxpJ5f+PJk4cJ2k4ugJ479zo8efIN1aplxe7d3gzMilnGjCuZ91nbtnmxYkUlQZHUANDJE/Hd21c4eewQFs2bgaCPCfP5/k6ATvCEwj/7rV6Cnds2JMiPm1wA/dChl6hZcw/TfsuW6mjQIJfoXK1b9wCtWx/9/0vgzqC86IktNQB0CpdKBx5uBVzD3JmTcPfOrQTd/J0AnaJMvHv3hh20oBDQdK+p7HcCdPJ4f//uLU6fPIpF8//Gm1cv4ttNLoBOhylMTBayeitVyoyjR+uKrhM6kOHhsRFv3oQywL5kSQVBudQA0Cmk+Yf379hBJgr/H3grDoaoTNNeqIsHuqruuD3lNfyPx+0p9DxQ2e8E6OQFSeH/z545jvmzprC1qm7JAdBjYn6w+X/w4AuKF3fEuXMNRFM+UDSDHDnWgtJHdOnijoULy4uup9QA0Gk/uR0YgJVL5uL8Wf8EYd1/J0Cn5/WH929x9fJ5zJ05mXnEq9vvAuh0QODjx/cIuHEFc/+exA5xqVtyAfRGjQ5h27bHsLY2wdOnrZAunTAKQWRkLLy8NrH1VKpURhbyX8x0efZwgC4qaYJf/qcAOn1dXZEH8EgYjUNdEKkA/c2bN8wD/dOnT+xyOjycOXNm7YKn0hIcoKfSieHd4gpwBbgCXAGuAFeAK8AV4ApwBbgC/3UFOED/r6+A1Dl+AufFixdn4Qutra3x7NkzpEuXTtBZAlqNGjXCjh07YGpqilu3bsHV1TXpQaUEQK9jD4zKnmS/dAXoFOZ55OCeePjwHsirTSx38a5D55DPTRhGXlfPsmOH92PimEHshTwBnMTmmNEJpy//8nBW/1yuB7qR0QLmMUYhVwsWFM+DTPVXq7YbR4++QoECDrh2rbGgTykJ0Ekj8vqeNnEkvnwOZiE4E1v2HLlx+NR1we919UAnGDpr+jgc3LuDeU+L5UPvO2g0KC9tYpPrgb5s2R107nyShYJ9966dxlDKNJ/Ozmvw6tV3nD3ri5IlhSFLdYEYNA5dPNDpXqLIClMmDMfTxw8F4cyp/nTp7LF9/2k4ZU7oLZYcHuhbNqzG5PFDERkRieho4f3lVbAINu86nuwe6Lu2bcTYkf0RFRkhel/nyu2KHQfOCEKCkx5yPNA/fYqAg8MKttwWLCiPrl3dNe6Vo0dfwvjxV9gaobUiWKMpGMKd+kLrZMyIfnj96kWcZoly11N6hks3n4uOTxeATiH2KR3E9Emj8D3km+ieQgctdh08KwilrosHOh3sOLh/J9vLKN+12Pqke2L3oXOwsbVLMG65HugEPCnMP+0TixZVQOfOwnQkqgaGDLmAadOuoXbt7Ni9u5ao3ikJ0ANvXsfwgd1Z6hVK4ZH4eU1h3I+dvQXHjMLoKbo8r+k708njBzF1/HC8ef0qgde5SqQMGTJi58EzcEjvmEA3Xdql58zZU8cwZcIIvHj2WJC2hBqiAzk79p9GxkwJIaASD/QKFXaC0r0MHlwIkyeX0LifUPST7t1PsWgXt26J5/3W5dnDAbr2vzH+UwBdxPucwDeBcJVRNC26T8lsbGwEqatU5SIiIkA/Knv//j0yZBCmfNA+A6mjBAfoqWMeeC+4AlwBrgBXgCvAFeAKcAW4AlwBrgBXIJECHKDzJZFaFQgICECNGjVAec7d3d0xa9asBKEMyYNq+PDh2Lt3L4OAvXv3RteuXQXDyZkzJ4Pr8aZvgG5mCGxxA5yE+XrVOysXoNOYr1w6h83rV+H61Yt4+eKZ6FTW8mmAJi3aIr9XYVhaief4VPJifP+ebdi+xQ8B16+A8u8mNgrr3KxVB1StUQfunl4gICBmcgG6oeECVs2dO82QN29ajcu3YsWd8Pd/k2oAOgESyjm7d9cW3LxxFd+/C0Pap01nj5Ztu6BKNW+Wr9jIyEgwPiUA/dmTR9iycQ0LKX3n9s34kM7qlXvkL4jW7bqiZJmKotCGysoF6EuX3kGXLnEA/cOH9qI5q1V9yJBhBQutm5oA+omjB7Fjqx+uX72UwONb1WfKF+xTvzHqNWgG0s/c3EIwX0oAOoU43r1jE8s/HnDtMigfeWKzsbFFq3ZdUb1WXeR2zQdjY6HXvtwc6HSgYt/ubTi0byeuX7skel9TiNgWbbqgpo8v8uZ1h7GJieg9KAegBwdHIH36OIC+dGlFdOiQT+N9rQr1npoAOoXT37R+FQJvXkvg8a0aBO19jZq2Ro3a9eFVoAjMLYTrhMrKBejh4WHYu3MLDuzbgZvXrwjyWVOdadOmQ9OWHVCzdn3kFTk8pWrXwdYSEzvUlvR1gKA5rZN9e7ay/Z9C/Cc2yrneqHlbeNdpyA5tGRoKI4XoAtBXrqyENm3yauzvX3+dYqHcvb2zY8+e1AHQL54/hU1+qxBw/XKSz+v6DZuhSLFSyfq8pgNTtKfcuHYZQUEJI52QiFZW1qjfqAXq1G8CNw8vmIjc10q+J1Dah51b1+P6tcvsgF1iS5PGEnV9m6Jug6Zw9ywAMzOhp7gSgF6+/E6cPv0GY8YUw6hRRTSuk2nTrmPIkPMsDUBgYMoD9JAvoZLuQfVC1naWgmvkhnDHTyDkaxhA/yHRjE2NYZFG+L1Obgh3Ch8fERYpsdW4YmbmpjA1Fz57UnUIdwMAG9yA3An3//3794PynutiJUuWxLlz53SpIsWv5QA9xaeAd4ArwBXgCnAFuAJcAa4AV4ArwBXgCnAFxBTgAJ2vi9SqwLx583D48GHs2RMXAlqpbd26FQ0aNPh1uZ4B+s+q6WAwKQdAL8+SMLkA/eC+HejVtbVojQRfK1ethYZNWyNrtqQ936kCuS/GmzeozuB9YiPgW6hICVSt4YP6DZvD1k4z4FZdKxeg58y5Fs+ehaBNmzxYtqwSjIyEwkZExCJPHj+8fPkdrVrlwerVlQV91bcHuperIwh4JTYCBsVKlkFN7/qgww5pLIUvw9WvUQLQ82W3i/doUq/L3j49yleqhkZN26BwMfH8r+rl5QL0gwdfoFatvSzM8uHDdVC5csKcuqq6d+58Cl/fA0l6quviBUjtyPVAHz20DzasWy66xgn00Br3bdQC6TMIveXVL1IC0Du2boBTJw4L2jYxMWVgzadeIwYmLbTkO5UL0Pt2b8vAaGIjmFawcHG2Pgl0ieU8T3yNHIAeFRULW9tlIA/jevVyYPv2mqL72tevUShdehvu3PmM9u3zYdmyioJy+g7hPmpob2xcFwf/E1v+AkVQuVotNG7WBvYO2j0D5QL0Zr7VWAjuxGZubo6CRUowMEnrxMws6cNbcj3Q2zarg3NnEqYHoT6YmpmhQKFi8KnXGD51Gwo83RP3Uy5AVw/hXqVKVhw65CMawv3z50i4uvqBDmZ06uSGxYuFof6pL/r0QKdoDgP7dBJdJy558qFCxepo3qYTMmfJJlpG/Zdyn9d/dWyGo4f2it7Xnl6FUbO2L+o2aAI7O2GUH13aHdy3KzuAlNjosI+7Z0F2+IcOC2i7N5QA9IYND2L79idwdEyDhw9bwMpKCFujon6gZMltuH79o8aIFqp1YmabB3l972mdm8QF5Hqgy25AwwWyAXpyNQxALkBPxqaRmgH6j5K2MPwnt+BvAV0BOkXporRXFPr9TzYO0P/k2eN95wpwBbgCXAGuAFeAK8AV4ApwBbgC/2IFpq3cJzq6pjVLIFtG+3/xyPnQUrsC2bJlw8uXL3XuJnmu9+nT51c9egToP9MYweBofkBDnm71wckF6ORNNqBXx/gq0lhawdU1HwYMG4diJcrI0k3uC/kGtcuzPNAqI2/DYiXKYsioSZKAvXrn5AJ0ypVNObPJCKKPH18c1tZxEQaio3/g2bNvqFp1Nwi2kVH4Xgrjm9j0DdBds/7y/jcwMEDatPaoVLUm+g4apRXCqvddCUBXb5tgaCanLOjQpTeLECDH5AL09+/DkCXLalCOazLyGq1Z0xlmZnGe9eHhMdi79xl69jzN4Gm2bJSuoZVol/QN0If068oiLKjM2toGXgWLYuCwscjn7iVZNiUAvW3zOjh3Og5Q0lqhgyjlK1XH4OHjBWGVk+qIXIDeo3ML5vWuapdCbpcoVR7DRk9ma0aOyQHoVG/btsewZk1cmgdaIwsWlIONjSk7VEHrh8J2071/82YwK7NlS3U0aJBL0CV9A/Sh/bth2+Z1CdaJZ/5CGDlhBnLlziNHMtke6Or7MHl429qmRdWaPugzYCQc0msH9qrOyQXo6uBetT4rVKqOvgNHIlOiFAZJCSAXoFNdPj77sG9fXAh8b29nzJpVBvb25mydEGB/8eI7OnQ4jhs3gliZJUsqoGNH8VDv+gTotEZoraiMPK8ppP6IsdNQ9Dc/r9u3qIczp47F39fWNrYoUaoc+g8egxy5XCSvUbnfE/p0a4P9e7f/ujdsbFGoSHEMGDoOefJqTtOQuENKAPqECVcwatQlVlWJEo7sEEXmzJYwMjJk+8mHD2HsuXPs2CtWhqJeUPQLMdPl2aMUoH94FYwTOy7Cf+8VBL/7wrq1KWAm+3dK96WICI8CeZ73mtISJqbC6CNKAXps7A+8efoee1adwKUTgQj/HgGHjGkxe89QPAh4hq2LDrN0A3kKZEezXuJe00oBOnmi37/+FAc3nMHlE7fYWKs3LYP2Q31xas8VHN9xkf2uYr1iKF+nqOhcpVaA/tPcEAbH8gP//+6j3vlHjx6hQoUK8el0goIoFUZcWh8KyS4WiYh+R9/lqlevjilTpsDW1lbyfZxaC3KAnlpnhveLK8AV4ApwBbgCXAGuAFeAK8AV4ApwBbgCXIFUqUByAfSFCxcmDO2uT4Be2x4GY7R7gNMEKAXolFP3r16DmFdq2nQOGvMlJjXJcl+Mq8ANebcPHzMVhYuVAoWUJpgi1+QCdJVXs6odExNDBtrICKB//x6NHz/igG2+fGkRENAExsbC8MEpBdDJe3nQ8PEspD4depCrmVKATi9b6zVojs7d+zIYqimkflLzJxegU109epzCggWB8dVaWprA3DwOoIeFxTCIrrK2bfNixYpKol3QBWJQhXI90FUAPX16R/QfOgYVK9dkIFssFHVSmukC0Ck0+/AxU0CezATw5ZpSgJ4jpwuGjprMYFfivNVS+yAXoFP4/qxZV7ODFGR0X5PXqAqg04EYVZ7oNGmM8eRJK2TIIAyFnlIAPV06BwwdNQnlKlZTtE5ozHI90FX7MHkR9xs8ioWHt1K4TuSEcFcB9Dz5PNB/8GgULlqStSt3L1MC0O/d+wI3t/Xxy1B9nRBAp/1fdWCHCr171050ndBnKQHQKXpDz37DUKd+Y6SzTy97P1GtE/p3cb8mkm5HFUDP5pwT/YeMRqkyFWFjS89r4XMxOb8nqAA65TQfMGQMuzdoP5G7hyoB6K9ehSJbttXxw6FINXTQjv6l9UHrhNaLyh49aomcOcX3WF2ePUoA+v51/tg49wAiI+IOAapMBdB3rTiG9XP2wcDQADO3D4ZTDuFhGaUAfdmErTi2/QJ+xP7SRgXQjU2MsGj0JpzcdYm1PW//CDhkEkYZUgLQQ7+FY2SbOXjz9GP8Pk/jVgH08NAIdCg3ErExsQzej1vdS3SpplqAXsEOBjOEB75Ug4iMjIwfd/HixXHz5k320YMHDxKkrlKVVwF0SRvAH1KIA/Q/ZKJ4N7kCXAGuAFeAK8AV4ApwBbgCOYSJlwAAIABJREFUXAGuAFeAK8AVSB0KUG7z5PBAp/Dt5MURb3oC6D9NDWFAuc8zJx0+V9UvuQD9duANfHz/noX/Jm82XUwuQF+/dhny5vOAp1chUFhpXUwuQKeX38OGXcCMGdfxM4l0neTlvHNnTVSvLh4SV98Afdb0cahRqx5c87jBSCRftVQNlQD0zetXoULlGsjgmHS4cW19UALQP3wIR7FiW/HihTDnu3p7lNN6715vpE0rfr/oAjGoHbkAnXJLO2RwRIFCRUVzm2vTSvW5EoC+d9dWZM+Ri+UElgsl1fslF6Af3LcTBLvyFygEQ8O4Qw5KTS5Ap3t54sRfXqOa2iV4vm5dVRbqXcz0DdDJY588egsXLaHoUEri+crl5IBBTYUpJ8TGumXDahYKO09e3fYUuR7otJ/kc8/PcqqL5cqWumaUAHSqe/Lkaxg+/EKSzZiaGrJUALVqOWssp0+AfvvWDbx7+wYlS5fTGtpem35yn9eUYsAljxs8vQrqtEbltrtj63oWkp4OdpiZC3Obaxun6nMlAJ2u3br1MRo3PqS1mX/+KYsePTyTXCf6CuH+/mUQBjScjqiIOA9kdVMBdALrAxtOx/uXwWjSoyZ8O1UVlFUC0MnjfdGYTYK6VACdPN2f3XuNwU3+ZmX6z2yHYpWFuikB6Kun7cR+v1OCtlUAnT4gr/QZfVay3OfL/Sf8MTnQf5oYwmBTPiCbtHtg0KBB2LdvH1xcXLBu3TpYWVlpXcP/hgIcoP8bZpGPgSvAFeAKcAW4AlwBrgBXgCvAFeAKcAW4AlyBP18BfQH0Fhlg0DerZL3kAnT1imOio/H9e9KAkspbWVnD2ESYC1Tui3H1timvd2REhNZxkqe8mMkF6FRHTMxPzJ17E4sX38aDB3HhTVVmamoELy97zJ1bFsWKOWrsl74BunpHQkO/IzoqoXeZWEfFNFMC0FV1E8z99vVLAg8vsXYpl7HYoQwlAJ3q//YtCl27+uPo0VcICgpP0KSdnRkqVszM8llrgud0gb4Bunono6KiEBb6XesaJy/xxIcjlAD0BGvle0h8OFdNHSCPTjFPcbkAXb3+sLBQREVGJjlmgvvUrhjklwvQVQ2tXHkXM2bcwL17nwUHZAoXTo8JE4prPBRDdegboKsLFBERgYjwMK3rRNNeKNcDPcF8hYYiKirp+aLyFEUh8XzJBegJ9v+wMERGat//xTyPlQJ0an/VqnuYNu06Hj78ksDjnDyMvbwc8PffpVG+vFOSc6FPgK7ekejoKIR+176faPLW1uV5Tc9qemZrMzoUkjh0tC7t0l5Ce4o2E2tXKUCntg4deoHhwy8iMPAToqLioluQUWQLilAzYkQRNGmSW+s60RdA3zh3P3YsO8r645zHCcUre+Ho1nP49OFrfAh3+mzllB04uOE0cnlkwyQ/tRRF/x+JXID+88dPDGryN148eMPC3LsVzQ1Xr+w4vOkszMxNWQh3AujkAd6uzHBEhkeh8V810KBLNYF2cgE6HQjoUnkMCxdvZGyI4lW8YJvOCgfWn473QFc10rHCSIR8DsX4Nb1Y/xJbavRA/1nfAQbDNR/k0XZP/Fc+5wD9vzLTfJxcAa4AV4ArwBXgCnAFuAJcAa4AV4ArwBXgCqRuBfQB0CmS+RZ3ILs0jxMSTAlAj42JwZqVizB7+nhJL8XXbt6P4iXLCuZHyYtxArEzp43D+jVLJc33g5figF8JQFdv8NmzEFy69B5v3oTC3T0dy3eqyomeVMdSAqAHf/yAsSP7gzx9pZiYZkoAOkHci+dOY3C/Lnj7Ji7na1LWrGUHjJ08W1BEKUBXr+jMmbe4fj0I5CFKc0WwS4qlBEAncD5/zhQs/Ge6lC7ikP81UPhzdVMK0IODP2L8yIHYv2eb1rYpl/LhUzdEwWhJt+xoW6O41jpUBb59+4pJY4dgu1peb00X2zukx9EzN0FhqRObUoCuquf5c7qvP+D16+/w8EiHsmWdQFEltFlKAHQ6XLFo/kwsXzxH0sEYTXuhEoBOMHRAr444cnCPNmlgZGSMS7eeC9IBKAHoERHhGD6oJ/bsEHqsinXkQsBTUJh7ddMFoKvqefbsG9tPaL0UKpQe+fPbgw7lSDF9A3TKa7xh7XLMnjEO30O0H3g7fi4QWbIKwZuS5zUdcpgyfjj8Vi+RIg38L95lqT7UTUm7dKhj9vQJWLZI+DwR68jRMwGgUPPqpgtAV9Xz8WM4AgKCERgYjNy57VCwoD0yZ5bm2avLs0duCPe/qo9jOc9dPJ0xYV1v1v3hLWbjUeCLBACdvLXJa5tM5ZmurplcgB4THYvu1cfhS3AISlYvgD5TWwMGQL/6UxEZFhUP0KmN8Z0WIvDSQ1RtVAodRzQUTKNcgH7v2hOMbjeP1TN0fmcUKJMXb59/RJ86kwUAvV+9KXj99AO6jmmCivWFz7VUB9DpbwG/fIBrGkn3HRWKiYmJz4cu9SKKBKJLtBqp7fzOchyg/051ed1cAa4AV4ArwBXgCnAFuAJcAa4AV4ArwBXgCvwnFAgICNA4TgpzmCuX5hyD8RfqAaD/bJAeBkOysReQUk0uQCePrpaNa+LGtctSm0ByAXTyJKtVqSjevH4pue3fBdBDQqLx5Mk31g+CsuRVJsX0DdDpwEGVMvnx5ctnKd1jZZILoNMBi0XzZkh+Kfs7ATqFcv/8Oc773t7eDFmy/H6IQW3JDeFO19SvVRYUelmqJRdAv383EC0b18JXiWsluQD6s6eP0aReZXz+FCxpyL8ToFMHCHiRkVcx3df0rzbTN0AnkFyvRhk8efxAW9fiP08ugP7sySO2RimihRRLLoAe9PEDfKqVQHDQRynNsjK/C6CHhsbg0aOv8f1wc0sLyosuxfQJ0AmeN6tfFbduXtMaAUTV9+QC6D9//EC18oXw/NljKbKwMskF0H2qlsD9e7clt/u7AHpkZCzu3fsVrcbV1RYWFsaS+qVPgN7Eqx/rU7sh9VGjWdxhRzGAvnPFMWyYs499nhwAPToqBl0qjUZoSDgm+vVBbo+41DdiAH1o81l4cvtlsgH0y8dvYUbflbC0scA/e4fDyjaNRoDe22cS3r0I+mMA+s/a9jAYnV3W3wLt2rXDiRMnJK1NVaHVq1ejfPnysq5JbYU5QE9tM8L7wxXgCnAFuAJcAa4AV4ArwBXgCnAFuAJMgXM3Hooq4Z47C2ytLLhKXIEUU4C8P+fNmwc/Pz8EBgaC/j8po3Cjz549Q5YsCb2mBNf8boBubQTs8ADspL2cVfVPLkB/8fwJqpcvjNjYGMlzlFwAffH8mfh7ymjJ7VLB5AToP378xI4dTzBv3i34+79J0A8rKxM0aJALo0cXQfbsNhr7qG+APmpIb2z0W6GzZko80KuWK4DnT6XDk+QG6JTfesKEK1ix4i7zFFU3mqPOnd3Qq1d+UH5rTaYLxKA65QL040f2o2v7JrLmK7kAOnmAr1o2X3LbyQXQF86djlnTxklu93cA9GPHXrHQ3EePvkwQwp28z+vWzcFCLpNHuibTN0DfuXUDBvXtLFmzpPZCuR7os6aPkxwdgdpNLoC+fPE/mDphuKwxJzdAP378FaZMucb2/+joH/F9sbQ0gY9PdowcWUTrYSp9AvTrVy+iSb0qsjRLLoC+e8cmFqVAjiUHQD98YDd6dG4hp1kkN0C/eTMY48ZdxoEDLxAe/uu7Eu0nlStnwfDhhVGyZMYk+6jLs0euB3rLooNAMLv1gLrwbhUHRMUA+j9D1uHsgWtI75QO8w6MEPRfrgc6tdm1yhh8/xqWIDx6YoAeERqJNqWGsvbqtq+M5r29BW3L9UC/fvoOpvRYBktrC/yzTzNAp7zwHcuPBIV8HzKvEwqWzSdoO1V5oJsbAlvcgEzSImKoBlOwYEHcuCH94B5dt2LFChB4/5ONA/Q/efZ437kCXAGuAFeAK8AV4ApwBbgCXAGuwL9YAYfy3UVHt2tOH5QukDAU7b9YBj60VKhA9+7dsWDBAlk9u3DhAooX1xKu+DcDdOZxMkaYm1HbQOQCdPWX4hTmtZaPL/Lk80yymZKly8MhfQZBGbmhWRvULo9bAddYyMh8bvlRr2Ez2DsI61VvyKdeI9G+yQ3hTvB8wYJA9O59JklPPvIuO326PgvrK2b6BuiuWa1ZNyhfdZFipeBdtyGsrDQDfiorppkSgK5q29zcHPUbtUCBQsVgbGyica0458iJ/F6FBZ8rCeFO+c+LF9+G+/eT9ryvVcsZW7fWgLm5eJhuXSAGDUQuQB/Sryu2b/FjGri45kPtuo2QJVvS93X5ilUFuciVhHBv27wOzp2O80ArVbYiKlSqAYLVmozy1VeuVkv0vpYTwp1gF0EvsqLFS6NS1VrI4JhJY7umZmaoXLWm6FpSEsKd8p936JC05x2lZzhxoq7G+1rfAH1o/27Y9v9w97ly52H3V+LQ14kF1LQXygXoqn2Y6i9ZugJbA2kThUlXb5v262o168DU1DRBl+SGcG/mWw1XL59nddBeRnVq2/+r1vAB7T/qpjSE+9Kld9Cly8kkn3UESM+c8UXhwprvG30CdFojtFbInDJnhW/jloJ0D4kHRPNJ93Zik/u8bt+iHs6cOsaq8cxfCDV9fOGYMen88JWq1hSkZpDbbp9ubbB/73bWbt58HvCu0xBOWeI8mzVZhcrVBSkGlIZwP3nyNSpV2pVke/Thhg3VksyDrsuzRy5An9pjGa6dvoNilTzRd0YbGBoZCgD6q8fvMKTpTAbaazQtg3ZDfQVjlAvQY2N/oG+dyXj/Khh12lZEi74+rM7EAJ2gPcF7sr/GN0P5OkUFbcsF6B/ffkaPGuPZWCes7Y1c7lkFHuixMT+wevpOHNp4hpVbdHQMy5Oe2FITQP9Z0Q4G03LJ8j6n8RQrVgyXL0uLLEV7uaWlJTtoXLNmTa1rPTUX4AA9Nc8O7xtXgCvAFeAKcAW4AlwBrgBXgCvAFfgPK8AB+n948lPx0O/fv498+fJJDnWqGkpKA/SflkYwOJofkBhCVn0KdAHoZ648RAbHpL2okppuuS/GVeAml0se7DtyEYZG2nMTa2pfLkC/ePE9SpXaLmltlCqVkUEUMUspgF6pSk0sXLFJcb5KXQD63MXrUL1WXcV3vhKAPmnSVYwYcVFSm4MGFcKUKSVEy+oCMahCpQCdDqdQnm86+KDEdAHo1Paxs7cUrxW6r5UAdALAJ87fVjxm0kkuQKcQy46OK0EHLrSZra0pnj1rDfo3saUUQLe0ssaJ84Gws9PsHa9tXEoBerkKVbF0zTad1omDrSUmdqitrYvscxVAL1aiDNZs2qd4nSgB6G/ehMLV1Q9hYdojr6RNa4YnT1qJrhMaR0oB9AMnroAOWyg1uc9rFUDP554fO/afVjxfcttVAfQcOV1AY1a6hyoB6J8+RSJ37rX48kX7fkJRax4+bAlHR/GoW7o8e+QC9Ksnb2Na7+UMupaqXhC9p7ZKANBvnruPOUPWMk9xsnGreyFPAeHBLrkAneqa1G0xAs7dh5GxEdoNrs9yjA9qPCM+B/oBv1PY8M8+0CFGsr+3D0aWXI6CZSwXoFMFdCDg6d1XMDIyxKC5HeGYxT4+B3qT7jWxaf4BBs/JsrlkwvStA0Vvn9QC0H9aGMLgmBdgKv97w4YNG7By5UqN2wNF4zp79izLle7i4sIidPEc6Ep3U34dV4ArwBXgCnAFuAJcAa4AV4ArwBXgCnAFtCjAATpfIqlRgZEjR2LChAmsa+Q116hRI9SuXRt2dnYau0svZ729heEkBRf8Rg/0n80ywKB/VkWSygXoL54/RfUKhZA9ey72cloXk/tifOnC2Zg+aSQIoKzbckCXpiEXoJPnIXkgktWunR0dO7ohZ04bWFgY4evXKNy+/Qndu5/C9+/RrMyJE/VQvrzQ207fAH3M8L5Yv2YZOnXrg4HDxivWTAlAr1a+IChf8p0nn2BsotnzXFun5AL0T58i4Oy8FqGhcXNB4XJr1HBGhgwW7ADE+/dhOHLkFaZOvcbCMOfObYsHD8RD/uoCMahtuQD9xLGD6NK2EfPE9tt6UJs0Gj9XAtBVIdx79h2Gnv3iwuUqMbkAfdG8GZg5dSzad+6JISMnKWky/hq5AL1v3zOYM+cmu55CKtNayZrVioX1//w5Ek+efMPIkZfw8OEXGBgAu3d7w9vbWdBHfQP0Xds3YmDvTkibzh4XbjxVDLFpIHIB+pwZEzB/zlQMHDYOnbr1VTxfcj3QVy6Zi8njh6HTX30xcKj0kP+JO6gEoLdqdRR+fnH55suUyYQBAwqwVB2WlsYgaPr48TeMHXsJ9+/H5bteu7YKWrRwFdVGnwD9xrVLaFy3MuvHvedfFcNk1Tqhfxf3k5ZiYu+uLejXoz186jXG33OX67RO5LR79NBe/NWxGeiAx7K1cZ7oSkwJQJ81KwD9+59lzXl62mPIkEJwdbWDnZ0pQkKiWSoROtx1+fIHVqZvXy/8/XdpjevEzDYP8vrek919uQA9IiwSvbwn4uun76wt+v5LHtexMbEsxDnlKFdZeqe0mLVrKExMhalPlAD0t88/MpBNfSAzszBFdCQdVPnJ+hATHRvfdpWGJdFppHhUISUAXd2zXdV2ZHgUTMyM8SP2Jxu/ytoP9UX1pmVE5yLVAHSf/+c+l71ipF3w6NEj1K9fn8FzDw8PnDlzBra2ttIuTqWluAd6Kp0Y3i2uAFeAK8AV4ApwBbgCXAGuAFeAK/BfV4AD9P/6Ckid42/fvn28B0arVq2watUqnV44Jxjliwjlg174BjgiHor6p7khDDa7A05Cr0gpDcoF6BER4ahdpTi+ff2KU5fvwdxc3HtKSttyAXrIt2+oVNoD2ZxzYOuekzpBI7kAPU8ePzx8+BU1amRjIb/F8mYTsM2Vax0+fAhngH3JkgoCGfQN0IODg1CxpBsLYzt5hrzUBOqdVwLQx40cgHWrFmPf0UtwySPMGypljVAZuQD96NFXqFZtNwOea9ZoBlmqkMxGRgYIDu4AGxvhPaRvgE7jrVw6P6ysrbHrYByIUWJKADqlR6AoD1Vr+mD+kvVKmmXXyAXojx7cRa3KxVCuYlUsW6MceKnapnk/OuOa1v7T4Qk7u2UsR3G5ck44eLA2zM2FUOjjx3AULboFL158R7duHpg/v5ygbn0D9LDQUFQt64XIqEicufJA5304l5MDBjWNA63a7OH9O6hdtQSat+qI0RNnaiuu8XO5AP39uzeoWrYAi2Yxfc5Sxe3KBegxMT/g6bmRwfFixRxx/ryv6LPn3bsw5M27nkUz0LROqNP6BOhRUZGoUaEIXr18xg5apLN3UKyb3Of1jx8/ULpwbpZuZYXfTr21Sw1VKOHGouNs3nVccbtKAHqTJoewZctjUBSCu3ebs0NbiS0iIhaFC2/G3bufUbp0JpbyRcx0efbIBejU/stH7zC5+xIEv4s7BCJmBM+HzO+MLDmFHuBUXglAp+tO77uKRaM3JoDlidvP7ZENwxZ2hqVNGtG+KQHoBMg3zN2PfWv98SP2h8Zxk1d8x+ENYGwifD7QRbIAui5/C6x9D+wIEu3nTzNDGGx0A7LKy30u9wa5c+cOChQogOjoaIwePRpjxoyRW0WqKs8BeqqaDt4ZrgBXgCvAFeAKcAW4AlwBrgBXgCvAFVApwAE6XwupUYFFixahW7e4fKGnTp1C2bJlU0c3JzwHdoq/NEOHTEC3pPOKJjUIuQCd6rpwzh8UnnXqzMXwqd9YsUZyX8hTQzMmj8aGtctw6vJ9Qa5UOR2RC9ANDePg84ULDVGsmOa865Ur78KJE69RoIADrl0TaqNvgE597ty2Ie7dCcSR0wEwM1P2clUJQP/y5TMqlXRHiVLlMX+ZHwwM5IcVpf7LBegqMG5oaIA3b9qKQgzVWsmUaRXzSD971pd5ICc2XSAG1SXXA52uWb54Dv6eMgaHT90AhVNXYkoAOrUzbMBf2LppLc5efYT0GcQhibb+yAXoVN+EUQOxZuUiHD8XqHjMVI8cD/Tg4AikT7+CDWfu3LLo3t1T49CGDbuAKVOusTVCayWx6RugU/ubN6zGmGF9sfPAGbjmddM2LRo/l+uBThW1bFQTdODC/+Jd2KVVFj5eLkCndnt0boFTJw7jxPk7sHfQnGc8KTHkAnQK8+/i4odXr75rXSfkfUxeyN7e2bFnTy3RbugToFMHbt+6gYY+FTB99lLUrifuvStl8Sh5Xk8cMwgb1i7H0TO3kDGTsu8pStqdN3sKFv4zDUdOBcApi7LoPEoAevnyO3H69Bv06eOFmTPFPctJa4p6QdEv3NzSITCwqcZ1oi8PdFUHvgSFYOmELXhw4xnzCI+KjGae5uZpzOCUPT16T2sNe0fNEZmUAnRq/9WT95jZfxWoD+QFHhMdAzNzU5hbmsGrVB50n9A8yWWqBKCrKjx/+AY2zTuAr8EhbNwULp7GnMbaHN4ty6Nm87IsxLwmkwXQpdxsmsrMew2seif+aTNHoH8WXWqXfK27uzsIpJMRSDc2Fj9YILnCFCzIAXoKis+b5gpwBbgCXAGuAFeAK8AV4ApwBbgCXAHNCnCAzldHalSAcvw5OTkhODgYzZs3h5+fX+roZlIAfbenYu9zGpxcgH7k4B6MHzUQHz+8g6mpGWzt0mrVaM7CNShYuJignNwX4wSCb964ik/BQcyTjtrXZqcuiYc/VQrQnz9vzUI8a7LUBtDLFcuLiPAwEMy2d8jAclZqMzHNlAB0avvL508gL8j0GTJqjRhQ17cJ+g8ZK+ieLgCdPMvFclarGkltAH3y2KGg0McfP76HtY2tpEMiflsPIGu2HAl0UwLQKdzy2dPH8flTMOzt08PENOmoFpmzZMP6bYcE8yoXoI8Y3BPHDu9HcNAHFpLczMw8ySVKZTZuPwyLNJaie4pUD3R1gE6RClq2FA+5TY2kNoA+edww7Nm5CUEfP8DWNi0s0oh7ZaoLpGkvlAvQO7dphJsBV+L24XQOMNVyKMfIyAh7jlyAlZV1gvmSC9C7d2qOa1cuIDjoI9KmtYeZedLrhBrbfficID+8LgB9/fqqaNrUReP67NfvLGbPTj0Aff+e7Zg8bgg+fngPc4s0sLHRHm55086jyOQkBHFyn9cDenbAubMn49aoXVpYWGhfo1v2nICjYybBOqFfSA0dT4dKDh/cg6CP72Fja4c0IvtE4gncsP0waD9TN10A+tSppTBwYAGN6yS1AnTqMD07IsKiEB0ZzSA2gWMTMxNYpDGDgaFBknuzLgCdtf3jJ8JCIxAdFYMfMT9gbGoEUzMTBrO1mS4AneqmUPER4ZFs3NQPGjOFk6f2tVmqAOhb3IEc2vdEbWPR9vndu3dZ+HaKMEH26tUrZM6cWdtlqfZzDtBT7dTwjnEFuAJcAa4AV4ArwBXgCnAFuAJcAa4AV4ArkBoVWLlyJSiUO73037BhA8uDnuKmAaD/bJwBBoOUeVepxiQXoO/esQkDenWUJcnazftRvKTQm1/uC3kKL01ej3LswcsQ0eJyAbqz8xq8fPkdzZu7YN26qhq7kC3bGuap2KyZC/z8hOX07YHumjUhtJKinZhmSgC63LabteyAsZNnC7ooF6Dv2/ccPj77WAj3I0fqoFIlca+svXufoU6d/aw9Au0Udjex6dsDfUi/rti+Rd7BnUP+15AjZ0KopwSgt21eB+dOn5CyRFgZ5+w5mZc85ctVN7kAnbyKDx/YLbld8jw+euam6OECOR7oUVE/YG6+iLXr65uTpWYQM8pdTCHcHzz4glat8mD1amGoc317oA/t3w3bNq+TrBkV1LQXygXocvdhIyNjXLr1HNbWNoJ14mBriYkdaksaRzPfarh6+byksqpCFwKeMsivbnIBOoX69/DYwFJ4VKmSBYcO1WF7S2L7/DmSeap/+hSB9u3zYdmyiqJ91acHOq0RWityTFMUCLnPa4pSc+bUMTlNs4gGieG93Hb7dGuD/XvlpYI4eiYA2ZxzJuirEoDu63sAO3c+ZVFPHj1qCSsrIXylfadEia24cSMIxYtTSoAGGteJvj3Qg95+xruXQYiJioGJqQky53SEnYP07xBKATrB6/cvg/Dx7Wci+EhjbQGn7BlgZav90IVKPKUAncK4v3n6AcHv40LXp3O0Y20bm2j2OE88YSkN0H/WdYDBCGcg6fMNSd6LR48exc2bNzWWIU9zyn1+8OBBBAX9iogVGhqKNBIOcMnaCPRYmAN0PYrNm+IKcAW4AlwBrgBXgCvAFeAKcAW4AlwBrgBX4M9X4Pnz55g9ezb7Iatbt26SL4foxdGCBQtgqsVbUydlxAB6OhPgoCegxSNIW7scoAvzlItp1rr1Maxbd5999NdfnmjbNg+cneNeLIeGxuDevc8YOvQCAgLiXizu3l0LtWtnF1TFAbrmFZlcAJ1y0GfJshqUu5ig+JQpJVG+vFM8IKec1qdOvcGgQefx/Xs0m8enT1uJdowDdM3z9acDdBpZu3bHsXp1XJQKgp6dO7sjSxZLmJgYgkJ3U97rCROuwt//NStDkJ1ge2LjAF3zOvnTAXrc94D92LPnGYyMDNC6dV507uzGIpHQOgkPj8Xjx18xadJVHDv2igmxZEkFdOwoHlafA3TNa+VPB+gTJ17FyJEX2QDp+T9gQAHkyGEDc3MjEDh//jwE8+bdwubNj1iYcFojtFbETJdnj5wc6J8/foP/nss4svkcCKAntlzuWVGtSWmUrFaAeWQnZXIB+svH73Bix0Wc3HUJod/CE1RtaGSIIhXcUaVhSXgUc0kyhDpdKBeg37v+BIc2nsW5g9cFQyKv8/I+RVCpQUnkdNMeFj1FAbq1EbDHE7CSDvzF5rBEiRK4eDFu7Uq1Zs2aYf369VKLp8pyHKCnymnhneIKcAW4AlwBrgBXgCvAFeAKcAW4AlwBrgBXILUqoJ7bT2ofL1y4gOLFi0s400phAAAgAElEQVQtLr+cCED/2SgDDAbr5n1OHZEL0C+dPw2/NctkjaFH3yFwcc0nuEauZxnlhX7x/KmstucsXC1aXq4H+oEDL1C79l5yjtJqLi52uH9fPF+nvgF6725ttPY3cQExzZR4oMttu3TZimjcvK2gv3I90KmCv/46hUWLAiWNXZNXMV2sC8Sg6+XmQPdbswSXzp+V1G9VoaGjJiFjpoQhVJV4oM+fPRUP7sflNZViDukzYMTYaTp7oC9bNEdWZAlra2uMHDdDNIS3HA90GuPbt2HImXMtg+XazNraBA8ftmTepYlN3wB9/ZpluHj+tLYuJ/hc014o1wNd7j5saGiISdPnCULuyw3hPmfGBDx5/FDWmCdMmyvwfJfrgU4NBgZ+QqFCm9mhHG1mamqIp09bI1Mmce9ZfQJ0WiO0VuTYqAkzWAqHxCb3eb1g7jTcv3NbTtMYPWEG0iVqW267q5bNx/Wrl2S1O3zMVGRwzJjgGiUe6C9ehMDV1Y/Bcm1mbGzI8p+7uornFNfl2SMVoL969A5DW8xCVES0tu7C2dUJwxd3hW06zSlspAJ0ej5R3vE5g9ZqbZcKlKxeAD0mNoexieZc21IBOh1cWDl5Gw5vPqe1bYL47Yf6orJvCdB/a7KUBOg/atrDcLzwsKbWwSUqULBgQdy4cUPyZfb29sxjndJe/cnGAfqfPHu871wBrgBXgCvAFeAKcAW4AlwBrgBXgCvAFeAK6F2BbNmy4eXLl7La1TdA/2lrDIO9noCF5hd6UgcgF6BLrVdKObkvxqXUKbWMXIBO4ITyIM+Yof0F46FDPqhaVfxwg74BulQ9tJVTAtC11Sn1cyUA/d27MOTNux7fvkUl2UzBgulx4kRd2NiIe9bpAjGoYbkAXaom2sopAeja6pT6udwQ7lLrlVJOLkCnAzEjRlzA5MlJp4YgT+Pt22uiVi1n0fDd+gboUrSQWkYuQJdar7ZycgG6tvqkfq4EoFPdI0ZcZF7mSRlB0e3ba4hGH1Fdp0+ALlUTKeVS6nmdUu0qAeiko5/fA7RqdVSrpNOmlWIe6ppMl2ePFID+6eNXDGo4AyFfQrX2VVUgvVNaTN86CBaW4jnJpQL0E7suYdmErSxUvFTL5pIJk9b3hYmpOESXCtA3zNmHXSuPs1zvUq1Rt+po2LW6xuIpBdB/WhvDYJ8HkEY373MamI+PD/bu3atVEgsLC3Tu3BlDhw6Fo6Oj1vKpvQAH6Kl9hnj/uAJcAa4AV4ArwBXgCnAFuAJcAa4AV4ArwBVIVQo0aNCA5fmTahTC3d/fHzY2CfO7Sr1eUrlEHug/O2WCQZfk8frgAF1aCHeaJ8qFu3BhIKZPv47XrxO+dDY0NECxYo6YNq0kypTJpHFaOUCXtOITFFIC0KmC9+/DWFh9CpcbFpbwRT15iTZv7orJk0vC0VHoUazqgC4Qg+rgAF3+fOtyhVyArmprxYq7mDLlGh49+ipovkiRDBg1qkiSUJQDdPmz9qcBdNr/KY3HmDGX8fLld8GACxVKj4kTi7PDU/Q80GQcoMtbK38aQCcP5717n2HUqEu4eTNYMNhcuWwxdmxRNG6cG3TgIql18rtyoEdGRGFY89l49fhdfPM58mZGbg9nZMhqH/+7d88/4vblRywvusq8SuXBkHmdRD2ypQD00JBwDPCdhk8ffu21eQvmBIWKt0sf9z06OjIab59/xFX/2wj7HsF+Z2BgwLzBKZy8mEkB6AHn7mNSt8XxlxOMp/Fkc3WChaU5+31EWCSe3HnJxq3umT9icVd4lnAVbTvFAHozRxj01x5iXsod9/XrV4SEhGgtmiFDht+bskprD5K3AAfoyasnr40rwBXgCnAFuAJcAa4AV4ArwBXgCnAFuAJcAa6A/hVQB+jmhsB2dyBD0rkopXZSKUCPjY1FwPXLWLNiIU4cPYjw8DDWJIVBrVrDBy3bdEEulzxJdkPpi/HIyAicPXUca1cuxuWLZxAVFedlnD1HbjRs0go+9Zsgk1PCkNaJOyLXAz3x9SdOvGYvxwnSUsj2YsUywN09nVbZUwqgh4R8w4kjB7Bu9WIE3ryOmJgY9kI6T153NG3ZHtW964mG7VUNSBcP9OdPH2Pb5nXYvX0j3ryJyxFsbm6BshWqoEXrTihZpjwMDDSDBKUAXdX3L18icfDgC9y+/RkmJgYoUCA9SpRwFA3FnXgCUwqg05q+ce0Sli/+B5Q2ITQ0Dthlz5GLzVXjpm2Q1TmHxvWmiwd6WOh3HDm4B5v8VuHK5V9hbj08C8K3cQt412mItOl+QZbEnVDqgR4eFoYTxw5gw9rlCcKT53XzRL0GzVCnfmM4pE/a400pQKcxxMb+xNmzb3H9ehC7r/PksUP+/A4oWNBB632dUgD9x48fOH/mJPxWL8GZU8cQEREHmzJnzoq6DZrBt3FLZEtinVBZpR7o30O+4diR/fBbvRQ3b1wB9YWsQMGiqNuwGWp610c6e83aKQXodC+cOnEEa1YsYs+gmJi48NOe+Quhdv1GqF2nEdJn0LxOlHqgqy+C06ff4ubNIHaQivZ9N7e0oGgWUiylAPq1Kxexcd1yHDm4G6GhcQfAaH5q+TRA42ZtkdfN47c8ryMiwnHx3CmsWDoP165cQOT/16hrHjfUqtMA9Rs2RyYnzRBQ6feEqMhIXLl8HiuWzMWVi2cQFhb3HSVnLlfUqF2ffVfIktVZ45iVeqCrV0h7SUBAEB48+ILs2W3g7p4WpUtrPmCnfq0uzx5tHuhP7rzC8Baz2T1rZZsGjbpWZ2BaLEx5THQs9q45iR3LjjK4THnQ/9k7DHYOwkOjUgD69iVHsGn+ATZU8mjvMqYJPIuLg2lqb9XUHfDfHbe/mJqbYLn/BPZvYpMC0OcMXhuf89wlvzO6T2iOTM7i9+2H158wd+g6PAh4xpoqWskTA2a1E10vKQLQzQyBLe6AU/L8LSBl7/o3luEA/d84q3xMXAGuAFeAK8AV4ApwBbgCXAGuAFfgX6BA3d6zRUcxsWdDeOROntP0/wKZ+BC4AnEKqAP0PlmAlskXNlEpQB8xqCc2b1iV5AxRLlUC6ZpMyYvxiPBwtGxUEzcDNIfSNTU1xZbdJ5DPPb/GtqUC9KdPv2HcuCvYsuURbG3N0LWrO/r08QLlQ1ZiKQHQv4eEwNe7HJ49faSxy/YO6XHwxFXY2qUVLaMUoBOI7d5JPB+8qqFSZSpi6eqtMDEVfxEsFaCT59/+/c+ZJ/G5c+9Qo0Y2dOnijrp1NYNmbXOoC8SgupV6oPfo0gKH9+/W2D0TE1OsWLcDxUuVEy2jFKB//hQM78rFEBT0QWPbVlbW7P7SdEBGCUAPCwtFvRplklyjlpaW8Nt6EG4emsMeSwXor19/x+TJ17FgwS1kzmyJli1dMWRIYdjaKoMRKQHQ6ZBFx1b1ceHcqSSX8eKVm1GxSs0k9+FcTg4Y1LSyttshwedVyuTHi+dPNV6TNm06bNvrjyzZxPPzKgXoPtVK4v5dzVFibGxssXXPSWTPmVu0b3IA+tu3YRg79jILy21nZ4ZWrVyZlzkdPlJq+gboBB5HDOqBrZuSzjc9ePgEdOjaO1mf11RZq8a1EhyISdyARZo02LLrOFzzuou2reR7AlXUpV0jdrhPk5mZmWHt5gMoUKioaBE5AD0yMhajR1/G6tX3EBERgxYtXDFyZBE4OqZRukygy7NHG0DfvvQINs2Lg9i9prRE6ZqFtPbz8KazWD5pGyvXY2ILlK1dWHCNNoAeG/sDfXwmgeB0GmsLzN03DFa2llrbJoh+YP1pVm7Miu7IVziX4BopAL1DuRH4/jWMtT3/wEiksY7zOtdkEWFR6Ok9Ad8+fYetvTWWHB8rWjRFAHqnTEAyRaLSOgH/4gIcoP+LJ5cPjSvAFeAKcAW4AlwBrgBXgCvAFeAK/MkKOJTvLtr9XXP6oHQBlz95aLzvXIHkV0AF0MnjZLcHYK8M3op1TAlAX7FkHqZPGgHyQk/KTE3NsHn3Mbi5e4kWU/JifNiAv7SCAGqMIMqOA2eQVQO8kQLQJ0y4AvqJiorzrFSZg4M5Jk4sgU6d3GTPtb4BOoHUVk28mRezNsvgmAn7jl2Cra2doKgSgH739k20aFQT5KmqzXr2HYae/YaKFpMC0IODI1C16m4WFYBAurrlz2+Pffu8kTmzlbZuCD7XBWJQZUoA+uRxQ7Fy6TytfTU2Nsa2faeQz81TUFYJQI+KikT7FvVw6cIZrW3ndsnD2rawEAIiuQA9OjoaXds1wmn/Y1rbpft5z5ELSJNGHLpIAeijR1/CnDk38e1bXOQKldnYmGL06KLo21d8v0qqcykB0OfMmID5c6Zq1czS0gobdhxB3nziHsZyPdDJy72Bdzk8fHBXa9vk7XvwpPhhJ7kAndZJm6a1ceXSr6gImjqQMVNmHPK/Jro+pQJ0OogzefJVhITEebirzMLCGLNmlUbnzuLAV5so+gbou7ZvxJB+3RAbm3S+aTMzcyxbs03joRwlz+u+3dti3+446JqU0T5C60TME11Ju6OH9WGRLLQZ7aF7Dl8QPQwkFaDv2PEEHTuewOfPkQmaMzMzYoftJk8uoa0bop/r8uzRBtDHd1qIwEsP4eKZDeNW9xL1PE/cqR+xPzC4yd948fAtilb0xIDZQm9sbQA9PDQSvWtPxNdP31HGuzB6TmohSZs3zz6gb90prGzbQfVQs4Xw4Jg2gP72RRCD92QjlnTV6PWeuEMPbz7HiFZz2K/n7BmGjNmEUTVSBKDv9kwW7/MXL15g2rRpuHDhAoKDg1kYdzp0Y2gYFxWI0lNR2PYKFSpgwIABcHDQHpFF0qSmkkIcoKeSieDd4ApwBbgCXAGuAFeAK8AV4ApwBbgCXIGECnCAzldESisQGRmJlStXSsr5l1Rfrays0K1bt987nP8D9J9tMsKgZ9KhyeV2RC5Ap1DglUp54OuXzzA0NEKBwkWR36sw8/b7ERuLJ48f4vLFs/Eegi553LDzwBmYmAihv9wX469fvUDVsl4s/DhZuYpVWdhep8xZWX+ePnmEs6eP483rl+zzv3oNRJ+Bo0Ql0QbQKZRz2bI7NMpJ3ojXrzeGs7O1LMn1DdAfPbiL2lVLsBei5hYWKFu+MvK5e8HRMROCgz7iyeMH8D9xGOR5TDZ7wSoW0jexKQHoPTu3wKEDcV7UOXO7omjx0ix8LgG9Vy+f4VbAdTZfZBQ14OSFO6IhuqUAdIKi48df0TgXlMf67FlfmJhoDhUvdrEuEIPqkwvQQ7+HoGIpD3z5/Im9wCYPc3ePAsiRMzdLk/Dw/l0GuJ8+eci626R5W4yfOlfQdSUA/djhfejWoSmri7xCy1WoyuaLwhwHfXyPJ08e4vjh/aA9gGzwiIno0KWXoG25AJ3GQ1ElyCi0f5nylZEjlwuyZ8/F1uXjxw9w/Mh+do/H3deD0GfgSNG51gbQX736Dje3Dfj+PSEUVa/s5Ml6KFfOSdZ9rW+A/vHDO1Qo4Y7o6LhDACVLV4BXwSLswBDND6VNIM901TqhsPuz5q/UqJkcD3Sqt3WT2gB+wsraBqXKVEBul7zInCUbPn0KwqMH93Dy2EF8/fqFtTd9zlLU9Y1bV+omF6DfuxvIImnEREezAxTULj1faH1++fIZjx7eZaHdaV8jGz3hb7Ro01nQrhSA/u5dGPLlW4+vXxMeslCv7NixuqhYUf7zWJ8APeTbV5QqlBuU9oSsUJES7CdrNmdER8fg5fMnuHLpPG4H3mCf0z6z7+glGCfD85ru1/Il3EApIWh/pzVKYeKzOefE9+8heHj/Ds6dORn/vO7eexB6DxDe13K/J1DElQol3fDt6xcYGRmhROnycHPPz1K8UKQLavfi+dN4/uwJG3Prdl0xYtx0wTqRAtAJmnt4bABFKtBkq1ZVRuvWSaezEbtWl2ePNoDeqeIo5lXdrJc36nWQHnli9f/YOw/wqIo1DH8gvUNC7733DtI7CApIB+ld6UVEERFUlGpBUJDee++9996CSu9VWigC9/lnXW6S3c2ek8zmJNlvnsfHa3bOzDnv/Gc2N+/MPz8swaoZ25A4aQKM3zDY4bbdCfRHD56gW61h6lzzfmPbonB5Y4tQRN7L7nG57r2W5dGiVx2Hvt0J9KO7zuCbzr8hbvzY6t6dpYF3NYYdKgxS0r/vmDYoUsFxIVJYC/Q3DZMhSr+0pr6jglZ+8OABhg0bhrFjx0IWJxkpsWLFwoABA9CjRw8l1iNDoUCPDKPIZyABEiABEiABEiABEiABEiCBSEiAAj0SDmoEe6Tz588jR44cb8/PDs3tnzt3DlmyOE8XG5p2314rAn33Q2Cl407T0LZvVqCLIK9Vqajafd6iVUd88fUIp7fQt3t7yM43KRt3Hne6E9zsH8Z/Hv0tfhz1jfpj/C+/z0K5itUc+pY/2teoWAR3bt9C3vyFVAphZ8WdQG/depNKxypFdhwmTx5b/e8bN/xVilYpefP64NChhnjnHePpfMNaoPfr0RFLFs5CnLjxMHnmUhQsXMwBx43rVyFpkZXwqFAVv09z3DEYEoFeqXReXL50AVmy5VAplZ3tGl65bAF6fdwGInyHj5qAug0c0727E+iSPjdJkknw97eNS+LEMeHjEwtPnvyLW7eeqrOtpaxfXweVKpk7IiQ0EkP6NCvQ165agk86toDsjOzz6Vdo40RQP33yBB81roVjR2wp9/cevfB2t5h9cEMi0L/6vLc6S1uk09Q5K1CsxLsOsXL71k3Urfkubt28oVIfz1tqWwARsJgV6D+N/hY/jfpGLcgZN3EWKlap6dCmSOF6Ncvi4oW/1Jnea7YcUoyc9S3ZtTeMOOT0vf/ssz0qxb+UGDHeQcqUcSD179x59laqyxnFW7d+gKhRjb/XYS3Q58+eioH9PlbjPuTbsWjYtJXD88rZ0+9XL43zf51D+gyZsX67TZI6Y2ZGoP/wzRf4/dcxarHD+MnzlMgOWuQIANmlfv3aVSW45TsgaNpzswJ9/M8jMGr4V5Cd0mN+mYJK1Wo59CsLLhrUqaBSy0tGje37zzr0a0Sgt2q1EdOmnVXtR4sWVaX5Dxon5cunxqZN7ztlGtwPw1Kgy279pvVt35Oy2EUWvTgrMufI3BM3Xnxs3HkMSZI47jI1+329YO40fNanqzqaY8g3Y1C/UQuHrh8+/AdN61eF35lT8PFJil2H/kSU/3a+2iub7XfFsvno1bUNokWLjgGDvkWL1o7HyIjA/6hhTZw4fgRy1MDuI+cd5lAjAn3kyCPo29eWEUF+D0iVKq5apHXv3nM8eGDbkZ42bTycPdsMsWK9YypWQvPd406gN8rfS91Lr5GtULyy66Nugt7wqpnbMPX7JerHc4+OcngedwJdJPQnNYfiuf8LjFzcH2kyGT+OyL5rvkqDUmj3+YcOfbsT6DtXH8KPn86Ab4pEGLviM0SL7vj94WqAen3wHa6ev4VOgxuhQt3iDtXCVKAvuwusyQeYWwsY6J7l+I/GjRtj8WLXi0SDC9aqVati6dKlEKEe0QsFekQfQd4/CZAACZAACZAACZAACZAACURSAhTokXRgI9BjnT17Fnny5Hm7mzk0ty6pD4sXd/yjWmjaDHTt0It4kzg6onQ1tyvSSP9mBboIz55dWyN27Ng4dPq6km3Oit/ZU3ivso3JzPlrULREaYdqZv8w3vD9SjhyaB/y5CuoxLirc2jt0kDk0pmL/zi9P3cCPUeOWfDzs+2gPHmyCTJlsu22efr0X5QosQDnzv2DOHGi4c8/myNFCuPnnIa1QM+VMbGK8XoNmuG7UeNdhsSMKb9hyBe91XievmB77oAlJAI9e7oESowvW7sLOZykGZf2JR108fzp4f/0KZp91B5fDnP8o7w7gb527SXUqLFC3a6cdz5tWiXEihUNL1++xrp1l1Gvnu2s12LFkmPPHsfd9cG9J6GRGNKuWYE+sO/HmD9nquIl3FyVv86dUZkFZCGLiFERpAFLSAR6m+YfYMfWjUpgj/9jrsu+fx79HX4cNQzpM2bGuq2HnYrRkrkyoFV1Y3Nit04tsGblErxbthImzVjs8r2eOmkchg3uD9+kybBh+zHEieuYxt3dDvSYMceruJBFMZKRIGfOxOo5ZSdpuXJLcO6cLfZPnWqCHDlsnxkpYS3Q7XGSIGEi7Njvp7JLOCsXzv+JqmULIkqUqDh7yflcaDaFe8P3K+LIof1o0rwtvvp2TDBxYlvw9M470bD/+EW1Wz1gMSvQJUuBZCuo/UFDjPzJdXruWdN+x+CBNkG499gFJE7sE6hfdwL92bNXyJx5utpVLJlG9u//EGnS2I5/kKMi8uWbi3v3nqkFFvfutYWk/jdTwlKgL54/E/17dVK3t/vwX/DxTeb0Vm9cv4ayxbKrd08WO8iih6DF7Pd1h5YfYsumtShdpiImz1rqEtHWTWvRvqVNiG7bdwaSfj9onMh/T+jVyBDm3p+0xfIl85C/YFHMX+a4wMfeyPGjh/Bh7Qp48+Y1NskzBznuxYhAf++9lVi16qJaZLF69XuQxTcSF7LIrnbtldi+/bpaeHHuXPO3v0MYegjAo2egU6BHXIH+5slrROkfut3n/fr1ww8/OGZdMBqbUq9u3bpYtGiRmUvCZV0K9HA5LLwpEiABEiABEiABEiABEiABEiABCnTGgNUELly4gOzZs2vZgS5tpU/v+Adnbc84/hrQPDkQz9wOJiP9mxXoyxbPRZ9u7ZAtey6s2LDXZRc3blxD2aK2tKXT561C8ZJlHOqa/YN8/ffKQf7oLWmtp89d6bJvSTctaWul+F1+5LSeO4EeN+5vakfz4MFFMWhQ0UBtTJ16Fq1bb1Q7zo4ebYxcuYyLtrAW6NnS2lLMd+zaG70/dUy5an+wDWtXoEu7Ji6ZhUSg2/t2NQb2vgvmTIknjx+7FHLuBPr48SfRpctWyJmzR482QrZsgc9wb9x4HebN+1N19/hxB7XwwWgJa4H+aa9OWDR/ptr9PWO+Tfw7K9euXEbVcgUh55bLWc8ZM2UNVC0kAr1V0zrYtX2zOvZAjj9wVRYvmIX+PTsifYZMWLftSKgF+scdmmHd6mVo37kn+n42xGW/a1ctxScdm8PHNyk27DimjgIIWoIT6LIr1NfXJl67dcuHMWMC77Dfs+cm3n13EV6/foPZs6uiUSPjWUXCWqAP6N0ZC+fNQBIfX+w5cj7YcHb3HpoV6PZ52FUKf/vNzJnxBwYN6K4E+r7jFxE/lAK9Sb2qOLh/Nzp93Ae9+n/p8pnXrFiMbp0/Up/vOXreYTe1O4EuaduzZJmhZHnz5tnVgpyA5dKlR8iQYbr60apV76F69XRGpxNVLywFusSIxIoUd/OwPU427TqhRaC3afYBdmzbqNL3Sxp/V+XQgb1oXLey+njr3tMO56Cb/T2hR+eWWLViEcpVrIrfp7o+f/3vP/1Qq3IxtQhpw46jKrV8wGJEoJcqtQh79txArlxJcORIQyXS7eXmzadImXKK+s/ffiuPdu1ymY6TmAmzI0c9WyYcM8XoDnRJ354tfwbDTR/cchIbF+1R9UO7A73twPrwSR74uzq4G5n94ypc/vM6QrsDPX7iuOjwRUO8E2Cs3AGYOGwB7t38x/od6DNuAnV8gATGf4dx9mzy/1fk7HN76dmzJ5o2bYoMGTLAx8cn0Hf6P//8g4sXL2Ljxo0YOHAg/P391WVyLNPJkyeRNWvg3z3csQxvn1Ogh7cR4f2QAAmQAAmQAAmQAAmQAAmQAAkoAt9Pdi6/GtcogXQpAu8WIjIS8AQBSWG4efNmdTZ0aIrs2JV0hh4td14Cvo5niOvo06xA37ZlPdq1qKfSqG/adRLJkqdwehubN6xBx9YN1GeyC0x2gwUtZv8wLrvUZLda5qzZsWrjfpc7VSdN+BHDhw5UwubgqatO78+dQI8adZy6ToSspGoPWC5efISMGW0C5eDBhihY0DHdrauxCWuBXqZoNty8cR0VK9dQ6ZZdla8G9sLMab8r2STSKWgJiUDPlzUZJI30TxNmoFpN56mO5bzi8iVy4vnz5+jQpRf6DPjKoW93At2eRld2gp4/30KlcA9YRo8+it69d6of3brVBr6+xtOOhrVA/37YF5g4foxKU75q0wH1njkrcsZ0h1a290vSHvsmDZwKNyQCXRZQyEKKPPkKYe6SDeoP5EGLtNtN0j2vXqrOvV65cV+oBbrskJWdsjly5sWCFZsRI0bg8bPfwxf9u2HurMkqNbfsuo8d2zHzQ3ACPaDQ+uOPimjVKkegx5Nzr0WMvnjxCj/9VBZduzqedevq/Qlrgf7tkAGY/PvPKuX2lt0nVSp/Z2XJwtno16ODYnXU76bTOmYFetvmdbF96wY1p8hRGu84SaUvHdkXg0iq/UOnr6mU7wGL2R3oXds3xfo1y9VZ2pKpwFkKf2n/+2GfY+L4saqrw2euOyy0cCfQJRuBCHT5988/l0WXLo5xkCrVFEi8TJpUEa1bB44jl5Psfx+EpUBftXwRenRpqXpes/kgMmXJ5vT2dm7fjNZN66jFDpt2HXeQ2HKR2e/r/j07YfGCmciTtwDmLt3kdD6Rdu3ZT+R/y0KLRImSOMSJ/MDoDvSvB/XF9MnjkTlLdpXFQ1LIOysB2ew+8rdKIR+wGBHoRYrMx6FDt50uyJG2JFvBiRN31SI8WYxnpoTmu8eoQDdzP0Hrhlagh7Tv0Ar0kPYr11mewv3+SyBx6P6/wLFjx5A/f36FIWbMmFi4cCFq1XI8DsMZp2vXrqFMmTL4+++/1cd9+/bF999/Hxqkll9LgW75EPAGSIAESIAESIAESIAESIAESIAESIAESCD8EjAr0K9euYRqaufrC5QsXQ5jf52GuPHiIXr0GMCbN3jx8iVuXL+CTq0b4c9ztp1TzgSf/NzsH+TnzZ6Cz/t9otqUHdUduvZS52rb08iLrMebvccAACAASURBVD12+ACaN7SdoVymfGVMmu78jEejAv3JE5FPjrt97II9vAt0SaEsZ8dLGTj4ezRo3AKxYsdR572KDBVmm9avRs+utjOUGzT5CMO+/8UhYEMi0GtXLYGzp08qgTV/+WakTZsBMf87M/Pff1+qXeffDBmg5KmU36bMR/lK1R36NirQRZxfutQSceMGHi/ZfS670KWEd4F+aP9uNK5nW5BTvVZdDP5mFBIkSPRWFj5//kydF/xRo1p48uQxMmTMgnXbDjswC4lAl/Ol5ZxpKZ99+R0aNG6pUoPL+yULjZ4/e4ad2zepM+slbuT9l7PSgxazZ6BP++NXDP2yn2qmW6+BaNW+qxK+b/t9/gyHD+yF7FSXs4uzZs+F5et2O5xZbJ9TXJ2BHlCgL11aE7VrB955+fDhC6RIMRmSwju8C/SN61aic9vGtne2cUv0+3wo4saNq859liJjdeHCX2hQu4Iaq1x58mPJ6h1Ov4jMCvRJ48di+LDPVVt9P/saTVu0Rew4cdV4qDh5/gw7tm5QR33I90SxEmUwY/4qp3HimzAuhrV9z+l9Bf2h/Uxt+XnX7v3RtlN3xJG57J131Fwmz7x39zZ83KG5ugdXKbzNCPTFi2uoYyGClpw5Z+Hs2QfhXqCfPnkM71e3HZ9SumwljPppEuLFi/9WKr94/hxyDnmzBtVx/q9zaiGGnIEuc46z91p+ZlRky3EQciyElCYt2qF3/y/Vgg95r9V4PX+GY0cOoP1HH8Lf/ymy58yj3uvQ9rt/zw40a1BDNSO73wcOHq4W09kXekicnD51DK2a1MHTp0+QKUt2rNl8wKFfMwL9p5/KoGvXvA5t1Ky5AmvWXKJA/49MwDPQDb30Tip5tUAPKbQA140YMUKJbynVq1fH6tWuM904627Dhg2oUqWK+ihlypQQqR6RCwV6RB493nukI3D37l31TJIKg0UPgZcvX+Lhw4dIkCCBy5WMenryrlYkVuU8wzhxjJ/j512EzD+txKkUiVUWPQSePn2qUgdxTtXDU1rhnKqPZcCWZE6V+VTmVRY9BDin6uHIVkiABEjATsCsQJc/epcvkQuyc1iKyNFESXwQK2YsvIFNYty+dVOllpZStXpt/PTbTKe7xc0KdBFBpQpmVhJNSqLESSBnAEf/TxrJzyV9u6RklfLl0JFo1rKD08H2FoH++NFDlCiYCSJK5HxbSX8tZxG/E9UmMR4/fog7t28p8SWfz1qwBoWLlXJgFhKBPnhgT8yaNlG1JbtFZZe0Pe22xMeD+/fw6JHt/yslTuKD7fvPOt197E0C/fXrV6hathAuXbTt8EqQIKGKc7VABcDTp49x585tvHzxQv13t94D8XGPTx3GKyQC/fjRg6j/Xvm3bcmOTIkVGTt5p0TY37514+3nv06ag0pVHXeumRXo5/xOo1alYm/blSwI8RNIv9EhPJ48eYJbN6+//XzUz3/gvfdtu++DFqM70CO6QJf3+d2i2dQ7JCW+xEmixG/fHxkrmQv//fdf9XnLtl2USHTFLHMqX/RrHDhVudPKAM6eOYk6VUuq+UPmjMRJfNXfOmT3sm28pG/bnCJlyZqdyJU7n9OxMiPQr1+7gmrlC+GZv7/q1z7/R5N+37zG0//6tc//0+auQIlS5Rz69SaBLuMv39f290cWnMlca88G8NT/Ce7evvX2KJvCRUtg1sJ1Wr6vZZFUmaI5cPfOLQBRVHwmSGT7vpbfFWzjdRtST8p3I39FvYbNncaJ/NCouH/96hUqlc6Hq1dtKarldwTp2z6HSnzK7y8vX9rmUFdHEVCgu5oBbD/nDvT/82l0fhuqJSuINSUHBQ8tHHzaoEEDLFiwQN2JyHOR6GaKzK/JkyeH3XPduHFD/XdELRToEXXkeN+RkoBMLPJPtmzO0+VEyof28EOJQLty5QrSpElD2auRtZ+fn5KSFJP6oF6+fFk1ljZtWn2NenlLnFP1BwDnVP1MpUXOqfq5ypwqfzST738WEiABEiCB0BMwK9ClxxPHD6P5hzXU7q3gSuLEPli+YQ+SJXOe5t2sQJe+pkz8Bd985SgMg96H7LicMW+VEoDOilGBXqJECkT9/7Gmb5vatcsmEvPn93XY8Sw/z5o1ESZPrujQdVincJcbsKe0dRctkhr592kLnErskAj0+/fuqGwA586edtc1fvx1Gqq/V9dpPaMCXc6fLVIkKaJGjRKonTt3nsHP74H6WbFiyREtWuDP5ee//FIO+fM7bngITRpdabdiL9uZ20blj9RdumgO+nZv75ZZ8hSpsHDlVqfvV0gEunQoO4tlh7G7Urnaexg3cbbTamYFuuI/djh+HDlMSdngiqtd7/ZrjAr0HDkSI0mSwKniX716g/37Rfy+QcaMCZAypeOmgty5k2DChP8vMrD3G9Yp3KXf1SsWoXtnW3ru4ErGzFkxZ9F6JU6dFbM70F+9+lcdkTFlou2Yi+CKZJSQzBKu+jUj0EXI/zTqGxUr7krhoiUxbe5Kp5ttzAh0Z3EifR8+fAf+/v8ic+aESJ7ccaF0yZIp8MMPjguR5NqwTOEu/Z0+eRSN61WDv5vv66TJkmPRym2QecXVeMnPzcxlUyeNw7DB/d0NF9JnzIJFK7aohSBBS0h+T1gwZxo+69vVbb8pUqbG4tXbHdK3y4VmBLqr+eLUqft48OA50qSJh3Tp4jncT4YMCTBjhu3896AlNN897lK4H9h8wi0bdxWKVHA82uCo/318c+M4vkiRD3liO2YxePniXxzf44fXr0J+dJJvqiTIkN0xRjtc2o1/Xr3E3Ixlnd763ZsPcP7UFXePFezn6bOnQtJUgY8YkAsikkCvX78+Fi1apJ5z//79KFKkiGkmkgJeUsFLES+TOnVq022Elwso0MPLSPA+SABQ8pwCXW8oUPbo5WlvjbJHP1cKdP1MOafqZ8o5VT9TaZFzqn6uFOj6mbJFEiAB7yYQEoEuxFavWKzOmpWU7s5K9hy58d3o8cidp4BLwCH5w7g0NmHcKPw69nunAl92QRYpVlKdzSs7z1wVowI9pNFRoIAvDh1q6HC5FQJdbkIWHcyePkmlzQ1aZGde1Rq1MfqXKS4fNyQCXRq7dPG8Sg9/4vgRvPlvR2rATkTqybnnkobaVTEq0EM6VnLdzp31INIraAmNxJC2QiLQ5br5c6ZixLdf4v49WzbDgEVSZefNXxjjJs5CUheLU0Iq0GVn81df9MbKpQucvl/St8jzb0eMcyq75D5DItBlp6zMJwvnTn+blSDoc1eoVB3DR09QO49dFaMCPaSxIjEisRK0WCHQ5R7mzpyMUcMH4/5/O9GDxknO3Pnw04QZSJM2fbDMzOxAtzc07Mt+mD9nmtM4kawF1Wp+oOJEjgFwVsyegW5vQ44amDFlwttMJAHblvTgFSrXwMgfJyG2i6yKZgR6SOOkVq0MWL7cdpSIsznFJ3sHpCk1wXTzP8zZjtX7/ExJbOlEUv7LQqprV22bO4KWTJmzYfjo8SrtfXDvlnxmRqBLfVmQ8+vPI/DwH9sipqDjVbxkWfwycZbDWfX2eiH9PWHWtN8xZsTQt1kaAvYr81jBwsUhWTRczSdmBLrpgfzvgly5kuDECdtRDM7iJGbC7MhRz3YUjpniTqCbactMXXcC3UxbZuu6E+hm2zNTPyIJ9Pbt22PiRFtmoNmzZ6NxY+fxF9zzZ8yYERcuXFBVrl69ilSpnC+6McPQqroU6FaRZ78k4IQAZY/+sKDs0c9UWqTs0c+VAl0/U86p+plyTtXPlHOqZ5hSoHuGK1slARLwXgIhFeh2YpvWr8Ti+bOxa8dmRIseAwUKFkWX7v2Qv6D7XS0h/cO4vW/5A/mKpQtw7MhBpEqdFu+Wq4iP2nRBhoyZ3Q6otwl0ASIp8P/47SclU+Rs8oyZsqBsxapo1bYrZPdhcCWkAt3e5vm/z+G3caOxe8cWlT5Xdoi+X78x6n7Y1O1YeaNAFyiy43btyiWYM3MyDu7frdK5ixxs3qoDRIwGV0Iq0O1tSppjeb+2b9mIQwf2IEu2HOos64979A92YYpcHxKBbu/X/+lTzJs9Bdu3bMCeXduQPkMmFCtZBt16DkBiH1+3seJtAt0OZNniuWrxwcH9e9S7XOrd8mjRphNy5HQ8lzkoRLM70ANeL0cwLJg9DWtXL8OJY4fUeJUtXwVdevRX504HV0Iq0KVNyX6yeP4srFy2UJ2jnVrm//KV0blbX/j6Jgu2X28U6HYg27duwPTJE3Bw3y7EjBVLvdPNWrZH0eK2c9LdjZd8blagyzUvXrzAiqXzsWj+TBw5uA++SZOhXIWqaNupG9Klz+SxfiXd9OrlizBv9lQ1j0kq9wqVq+OjNp2RNXuuYPulQHcXEY6fU6CH/xTuU6ZMQevWrdXg5c2bF4cPH4YsPDJajhw5goIFC6rqkhXQflSH0evDWz0K9PA2IrwfryZA2aN/+Cl79DOVFinQ9XOlQNfPlHOqfqacU/Uz5ZzqGaYU6J7hakWru46cc9pt7ixpkDCe891KVtwn+ySByE4gtAI9NHxCK9BD07c7gV6ixMLQNI+sWRNi+nTH1KxW7UAP1cMACK1AD03/7gT6zJl++Omn46HpAuPHl4NkDQharNqBHqqHAVQq9E6j56F60ZyoWyZ42R7avoJeHxqBHtp7CU6g3737DLVqrQxVF3nyJMHEiRUc2rBqB3qoHua/i0Mj0EPTf2gEemj6dSfQHz58gfr11+DRI9vZ3CEppUqlwKhRzqV0WKdwD8n9O7vGqu9rq/o1ItBbttyIs2cdd9YbZZ4xY3zMnl3VafXQfPdwB7rREdBTLyLtQH/y5AmSJk0Kf39/SKaQCRMmoE2bNoZBlC1bFtu3b1f15fx0OUc9IhcK9Ig8erz3SEeAskf/kFL26GcqLVKg6+dKga6fKedU/Uw5p+pnyjnVM0wp0D3D1YpWfcs5P5tw6dgeKF0gqxW3xD5JwCsJGBHoK5ctQM+uth0rqdOkw8qN+xAnTlynvO7cvolalYur1NOyA3HdtiPw8U3qtK6RP4x/2quT2rUmpWLlGhg/eZ7LcVq2aC76dG+nPpcd6Ss37EPceI7njsrn7gS6p4LB0wL91b//ouEHlXD86CH1CA0af4RhP/zi8nF+/fF7jP7ha/V5tuy5sWjVNsSIEcOhvhGBLun8a1Qsgmf+/ur6eUs3okChYi77bvh+JRw5tE99LimXa9d1THkvn7kT6J4aK2k3NBJDxayBM9C/HTIAk3//WT1GnnwFMWvBWpdpr3ft2IJObRoqxjFjxsSmXSecpnE3KtDbNv8A27duVH23bv8JBgz6xiXOGVN/w5DPe6vPy5SvjEnTF7t8r0vmyoBW1Yu7bKtr+6ZYv2a5+rxew+b4buSvwb7XfXu0V4sCChUpgTmL17usG5xA92SchIVA/2n0t+oMcClyTMWshetcPpJkemjZpLb63DdpcqzetB8JEyV2OV7BpXB/+fIlGtapiJMnjqjrmzRvi6++HeOy7+mTx6sjI2T3b5FipTBr4VqX/QZ3Brqctd68QU2VfUFKzTr1MeqnSYga1fluSfme+Lzfx5DjALJmy4mla3YiWvToDn27E+iejBP7nOLJFO4b1q6AvF/yvkg2FvkOdlVkzq5atgBkjOX7es2Wgy6PhXD3fS39yXEdq5bbzlcuUrw0ps5ahuhOvk/k83Wrl6HXx23w4sVzJEyYCJt2nUT8BI5ZC9z1K219+VkPdUSJFMl+M2PearXD3lnZtmW94vP82TPEjBkLW/eeRhIn2S2MCHRPxkpovnso0D05Mo5tRySBLndfqVIlbNq06e2DNGjQAJ988onakZ4okePRR3LO+ZYtWzB8+HCcOHFCXSe7z2fMmIGmTd1nEQrb0TDXGwW6OV6sTQIeJUDZox8vZY9+ptIiBbp+rhTo+plyTtXPlHOqfqacUz3DlALdM1ytaJUC3Qrq7JMEHAm4E+giMUoXyoJ79+4qab541XZkzBz8IhdJq96vR3slMvoN/BrtOvVwit7dH8ZFwJQvkQs3b1xDkiS+6o/7wZ1/LJ2MHTkMv4z5TvX325T5KF+putO+I6tAv3f3DiqWzounTx4jX4EiWLB8s9uwF4kh6XXl/PhVm/YhYybH8TUi0H/45gv8/usYyPmyg74eiaYf2RYzuCqXL13AB9VLqzOvCxUujjlLNjitGtkFes2KRfHnuTNImDAx1m07DDkXPrgydeIvGPbVp6rKiB8nok7dRg7VjQj0C3//iarlbKlYM2fJroRjjJgxXXb978uX6Na5JTastYnv9duPqpTdQYu7Hegi7SqUzK0uk+tXrN/rUnZJHZkH+vXogOVLbItnVm8+oO7XWYmsAv31q1eoUbEo5CiE2LHjYPn6PUiXPmOwcTJ31mQM+rS7EqlffTMaTVo4fx/d7UCX2JQYlSILYmRhTHBFxqtLu8bYvGGNWuSx7/gldc/O4iQ4gX796hVUfDcvZFFQjlx5sWztrmD7lQ/7dW+PJYvmKHG+edcJJE/heDZvZBbokk650QeVcPTwAfUuT5+7CgULu17EJMzkqIS2zevi5csX+Kh1J3w+5AeX75Z84CqFu6TVr1w6H+7cuYU0adOrxT3uiv07Q2ScLLSQoz2cxUlw/cpnlcvkx6ULf6vFeht2HHN5nrq97Qm/jMTI7war/xw3cTYqV3vPoV8KdHej5/g5U7iH/xTuMmr79u1D+fLl1S70oCV37tyIF2Dh6cmTJ/H48WOHeilSpMCpU6eQOLHzhVnmo8eaKyjQreHOXknAKQHKHv2BQdmjn6m0SIGunysFun6mnFP1M+Wcqp8p51TPMKVA9wxXK1qlQLeCOvskAUcC7gT6pYvnUa1cQSWxWrTqiC++HuEWowibLz7thnmzpuCdaNFw7OxNp7vQ3An0rZvXof1H9VV/M+avRrES77rtW3bmli6cRUnZxs3bYMi3Y51eE1kFupwf/Xm/T9QzixB1d1a21Hv08B+UKZoN8vvgwC+/Q8t2jhlCjAj0OtVK4sypE+pMW5Gc0Z3s/gw6GNtkjFt+qH4smQ2yZM3hMF6RWaBfu3pZyWR5Z2TRgZxv7q6IJGtct4ravS/iRwRQ0GJEoP8ydjjGjhiqdvQuXbMD2XPmcdc15IzyKmUL4NbN62jRuhO+cCLb3An02dMn4svPeqq+ps9bheIly7jtV565RoUiSiC/935DjPrZtts0aImsAl12YTepZ0v1PPqXyahVx/bOBFdkwYPsLr5y5RLKlKuMSTNcZwwIbgf6zGm/46uBvVRXsxetcyo5g96HLJ6qXDovrl27gm69B+LjHrYFHwGLuxTua1YuQbdOLdQlku1Ash64K7Lgq3r5Irh44S+07dQd/QcOdbgkMgv083+dQ7XyhdQzd/qkD3r1+9IdMvW5cBbeyVOkVAtjYsVyPErJ3fe1ZD2p/1451d6on//Ae+83cNu3/F5Rt8a7OHP6BOo3aoFvR4xzGifyQ1fiXhbkVCyVR82hXw//CY2atnLbr8wnDepUUJlaatSuh7HjpjpcQ4HuFqNDBQr0iCHQ1Zw6aRLatQt+kaOrCJAsRbt370ahQra5JiIXCvSIPHq890hHgLJH/5BS9uhnKi1SoOvnSoGunynnVP1MOafqZ8o51TNMKdA9w9WKVinQraDOPknAkYA7gX744D61o02K7Oxyt+vR3sPWTWvfitHgdqpKfVd/GP96UF9IOuDsOXKrHZdGy5Tff8Y3QwYoeSwS2VmJrAK9S9sm2LBuhdp5LzvwjZYhX/TGjCm/odS75TFltm2HccBiRKCXKpQFksJf0nFLWm4j5d7d2yhXPBeeP3+GYd//jAZNWjpcFpkF+oK50/FZny7qaIT12444TTntjOOm9atVKnfZ2XvU76ZDFSMCXY5lkOMZVN/bj6rzUN0Vabdzm8bYtGGVSpU8f5ljhgN3At0ea7JbdNveMy5TPAe9lwF9umDh3OlImy4j1m49iGjRHNNzR1aBLpkdZLeu2mG7/ZjLoymCMlu2eC76dGuHtOkyYOPO406H190OdFmQIwtzihYrpRY8RH3HeQr1oI3379kRixfMUumx9xw579C3O4H+3dcD8cdvPyJfgcKYu2Qj3jHY7/ChAzFpwo+InyAhDp684tBvZBbom9avQqc2towUqzbtd7ogyVkQ2FP+x40bDxt3HkMSH8djV9wJdHuMqvT5a3cZmk/kXuQ7Xr7rpe/DZ647jZPgfk+YM+MPDBrQXf1uIllqnM0Lzp7ZfjSNZNY5cvaGQxUKdHffBo6fU6BHHIEui0i2bt2KZs2a4fp1x/fO1ehLmvdff/0VpUuXNh8g4fAKCvRwOCi8Je8lQNmjf+wpe/QzlRYp0PVzpUDXz5Rzqn6mnFP1M+Wc6hmmFOie4WpFqxToVlBnnyTgSMCdQBcBIiJE/jgtAt1oCZimWeSHszSy7v4gX69mGZw4fgSVqtTEr3/MNdo1JDV4pdJ5Vcp5Z38Yl4Yiq0Avli89Hty/h+69B6Krk12friCuXLZQnV+bIEFCHHAinYwI9NyZkqizdOV6acdIkT/iFs6VGk+ePEbbjt3Q//NhDpdFZoEuZzbPmz0VZStUwcRptrODjZQrly+iWrlCKu3y1n1nkDJl6kCXGRHoHzWqpdI3d+nWDz36fmGkW1VHUoN/0b+bSqMukk7SLwcs7gR6l3ZNIOc0t2zbBQMHDzfcrxwzIMcNJEueQgl/V2nB5XY2jDhkuF0dFT19BnrvT9qqFPZyvIJkd5BjEowUf/+nyJ8tuUqlfvzPO04vcSfQm9avhgP7duGzL79DKyfZKVzdh12MysIMmRNkPg4aJ8GlcG/d9H3s3L4JXbv3R/c+nxt5XFVHOAkvKSLQRaQHLJFZoM+YMgFDvuijHvfEX3cQI4brIxkCMnnx/DnyZPFViyM27TyOVKnTOvB29339SYfmWLt6KRo0/gjDfvjF8Hjt37sTzT60HbWy+7AtDXvQOJH/drXQrm+3dli6eC6q1qiDn3+babjfc36nUadqSZVdZ8cBPyRLnjLQtRTohlG+rUiBHnEEun3Q5O+A8+bNw7Jly3D27Fn8+eefePHixdsxTZgwIVKlSqXOR69VqxY+/PBDxInjeCSH+WgJH1dQoIePceBdkIAiQNmjPxAoe/QzlRYp0PVzpUDXz5Rzqn6mnFP1M+Wc6hmmFOie4WpFqxToVlBnnyTgSMCdQLen782RMw+WrdttGOH1a1dQrnhOVd9VmmZ3f5CXtKxKFNZ8Hz9NmGG47xvXr6JsMVsqcL/Lj5xeF1kFera08dXzBnf2vDMga1ctxScdbbvGnTEzItDtfZ++cF+dp26kiOgtlDOVEuhNmrfFV9+OcbgsMgv0j9s3w7o1y0wvEpEFKnK0gvyhe+3WQw7n1hsR6I0+qIzDB/ei72dfo33nHkaGS9Wx75qX88vXbTtiWqC3aV4XO7ZuMC1GVy1fhB5dWgZ7znFk3YHesVUDbN64BpmzZsfqTQcMj5WkUs+V0XZGrau50J1Af79aKZw+dRxDvhuLxs3aGO571rSJGDywp5oL9h2/iPjxEwS61t0O9A9rV8CxIwfQq/+X6PSxTQobKauWLUSPrrY03nuOnkeSJL6BLovMAn3ir2Pw/Te2xTBnL/2DKFGMLbQQiZwzQyJ1nZxdLmeYBy3uvq9bNKyFvbu3oVnL9vhy6CgjQ6XqBDyeYOve00iZKo1DnMgPXAn0di3qYduW9ahVpz5G/zLFcL9/nTuL96oUVwJ9w46j6uiRgIUC3TDKtxUp0COeQDc/ypHrCgr0yDWefJoIToCyR/8AUvboZyotUqDr50qBrp8p51T9TDmn6mfKOdUzTCnQPcOVrZIACXgvAXcC3S7LJH3u3qMXkCCh7Y/s7orsbJUdrlJCKtBrVy2Bs6dPolCR4pizeIO7Lt9+vnDedAzo3UX9t7cJdJHRjx8/Qr2GzfDdyPGGmY387ktM+MUmPUIq0EXUibCbNncFSpSynYXrrvzz4L46f/3Zs2deKdD79eiIJQtnqfPHl5tYoLJ751a0bPyewhtSgd68QQ3s27MDefMXwsIVW90N1dvPRWKLzA6pQJcU05JqOktW2cFuXAZ/9XlvzJz6m1cKdDvzFClTq0ULsWLFMjReWzatRYeWtvPSQyrQG75fCUcO7UPtDxpi5E/Oz553djNffNoNc2dODrFAtwvZylVrYdykOYaeVyqN+eFrjPvxe1Xf2wT6tEnjMHRwf/Xs2/adgcSLkXL08AF1JriUkAr0jq0bYvOG1ShW4l3MmL/aSLeqzvw50zCwb1f1v0Mi0Lt3bonVKxYhT76CWLRym+F+A6a7p0A3jC3YihToFOh6IinsWqFADzvW7IkE3BKg7HGLyHQFyh7TyAxdQIFuCJOpShTopnAZqsw51RAmU5U4p5rCZbgy51TDqAxXpEA3jIoVSYAESMAQAXcC/diRg+oP67KjtVvvgfjYYFpw+x/T5SZcnZ3ubkfbqOFfYfzPIxArVmxMnb0cBYsUd/tMd+/cRuV386kdzbnzFsDiVdudXhNZd6D37d4eSxfNUSnUZy1ch2w5crlldvHC35DFCs/8/VGmXCVMmrHE4RojO9DLFsuOG9evoXDRkpg2dyWiR3c8ozpow/NmTYGINomvb0eMQ/1GLRz6jsw70FctX4geXVohatR38N2oX/FB/SZux+vpk8eoU60ULl08r87CPnza8fxSIzvQ7bEiO4SXrtlpKFbk/apeoTBk4UP+gkUxf9kmh/t1l8L92yEDMPn3n9V1cxavR6EiJdw+s//Tp6hStgBu3bz+31nHh5yesRxZd6DbU3NLOvQfx09H5Wq2xRPBladPnqBa+UK4eeNasEdwuNuB/vUXfTB9ygT1PstxHCIq3ZU7t2+hZqWi6jgJSbm/48A5p3ESXAr3MSO+xrix36szrafOWY6iMDhIiAAAIABJREFUxd2fuXv/3h3UqlQcd+7cQuLESbD32EWHfiPzDvTtWzeibfMP1DP3+fQrdOjay91Qqc/btqiL7Vs2qHPIN+48rs6tD1rcfV/L4hZZ5CLzyS+/z0TFKjXd9v3wnweoXbUkJGONq+ND3PW7bPFc9OnWDrLIb8SPE1Grjm3BSHBFFplJ+nbJcBMvfnwcOnXNoTp3oLuj6Pg5BToFuvmosfYKCnRr+bN3EghEgLJHf0BQ9uhnKi1S9ujnSoGunynnVP1MOafqZ8o51TNMKdA9w5WtkgAJeC8BdwL99q0bKhW77CwWkTHo6xFK8sWKHdsptPv372L08CGYM/MP9XkSn6RqV5mcwRu0uPvD+Lmzp9Qf1+WcbDnL9ZeJs1Dq3Qouxez5v85h6OB+SgRIad6qo7pfZyWyCvRd2zehdbMPlJBOnSYdxoybirz5CqqzbYMWqSOpmT/t1QlnTh1XH385dCSatezgUNeIQG9avyoO7LOl+W/cvA26dv8UyVMEPlfW3vDz58+wfMl8fNbHlilApMuqTfscUpHLZ5FZoIvkLFEgI54981fv1IixE1GuYlXEjOl8h7GIpm+/GoA1q2yLHKrXqosfx09zOradRs9D9aI5UbdMPqfvwII50/DZfzs/k6dIhTHjpqjFD67KyRNH8HGH5rh62SYl23XqoY4KcPZel8yVAa2qO1/wsnbVMnzSsZm6zDdpcoz6aRJKlHadsUDmAen3/N82CRvcGcuRVaBfuvi3OvNe0k1LGfXzZFStUdvlGdeS4n/U919h+eJ5qn6FytUxYfJ8p0PrTqCvWbkY3Tp9pK7NkDEzfhg7EfkLFnHalszVfmdPoWu7Jrh86YKq0/ezIWjfuafTOAlOoO/bvR0tGtVSc5mcyT3ypz9QsHAxp+e/v3n9Ghcu/IXunT7CmdMnVF9duvVDj762dOYBS2QW6LJwoGzR7Or7WsrnQ35Aw8YtXX5f37t3B5L2feL4saq+fGes2XLQ6fzj7vtaZHTVsgXx778vkTiJj/ruKVq8lPq9IWiRMZX6Mv/v3W1b5ObqCA93/cpiuRL5M+D58+eIGy++mk9Kl63o8t24dvUyhnzRG5vW23bJ16nbSIn3oIUC3ekrHuwPKdAp0M1HjbVXUKBby5+9k0AgApQ9+gOCskc/U2mRAl0/Vwp0/Uw5p+pnyjlVP1POqZ5hSoHuGa5slQRIwHsJuBPoQkakxOqVi99Cih8/Pjp27YNSZSogfcbM6ud+Z05i5bKFkJ2S9hIlShRMnL4IZcpVdgrY3R/G5aLGdavg0IE9b6/Pki0nWrbpjNJlKiBh4iR48fwZjhzajxVLF2DlsgWB+l60ajty58nvtO/IKtD9/Z8qiSG7Tu2lSLFSaNS0NYqVfBfx4ieASNsD+3Zh0fyZ2L5l/dt6skhB0vfKjtGgxYhAX7d6uRKjIkfspUmLdqhe833kypNfSXwRwDu3bVKZBe7fu/u2Xv2GLfDtyHFOxyoyC3R54FZN6mDXjs1vn13OAG7XuYdKhSziUMr+PTtU2nMZM7sck5/LTv8Spco6cDOyA11iRWTbP/88eHu97C5u16k7ChUugbjx4+Pli+c4uG83pk2ZgL27/p8eWXaq7jjgp4RV0OJuB/rzZ88g2Qru37/39tKs2XOiQ5deSuAnTJQYr1+/woE9OzF75h/Ytvn/MRo7dhzsOHjO4Txte0ORVaDL833coRnWrV72lpmk5xYxLXNh0uQp8O/Llzhx/DBWL1+MBXP/v6hC5uE/ZixRUtFZcSfQZRd5qUJZlBi1l5y586Nj157IV6CIGi8p2zavgyzK2Ln9/7Hs45sMuw//5bLf4AT6k8ePULpwVjx9+iRAnORChy49UbBQMST+b5f0jq0bsHThHGza8P+04XLe+tZ9ZxDPSXxGZoEuoIYP/RyTJtiEuBTJ4CKLCcpWqIK06TMCb96oRQbr16zAlIm2TBD28u3IX1G/YXOX4yUfuDqL/OXLl+pMcVnIZi/pM2RG+y491Xtt/17ZvXML1ixfjFUrFqnFcVJkAdXKDXuRKUs2h76N/Z5QGYcO7H17beo06dG+cw8ULVH6bRp7WZCxYe0KLFk4B69e2RYYSJm3dCMKFCrm0C8FutMwCPaHFOgU6OajxtorKNCt5c/eSSAQAcoe/QFB2aOfqbRIga6fKwW6fqacU/Uz5ZyqnynnVM8wpUD3DFe2SgIk4L0EjAh0Se39QY138fdffqZA5cyVV52tHM1FKm8jfxg/cewQmtavps7INlM6du2Nnv0GOd2tKO1EVoEuzyaCukOrBnj58oUZZPjqm9Fo3LwtRLgFLUYE+utXr1Q6djnT1mxZt/UwMmTK4vSyyC7QZadu47qVcfvWTVPYatauhxE/TnKaytyIQJfOdm3fjFZN65jqVyoPGPQtWrf/2Ol17gS6XCRHQ8jimIBS1shNdP6kr3qvXZXILNBlB37dGmUCCWUjzOo1aIZvRoxzORe6E+jSx4G9u9C62fuQzBFmSr/Ph6Jdx+4u4yQ4gS4XnTpxDE0/rAY5tsBM6dK9H7r3/tzpXBbZBboseKhdpQRu3nQ82iE4hiK55exySYXurBj5vv7r3Bk0rlcN/zz4/+IYI+MmGUsGDx3lNFOKkX4vnv8LjetVgRwxYabUqdcIw0eOxzvRojlcRoFuhqStLgU6Bbr5qLH2Cgp0a/mzdxIIRICyR39AUPboZyotUqDr50qBrp8p51T9TDmn6mfKOdUzTCnQPcOVrZIACXgvASMCXeicPH5Epfo+e+akIViye/bn32ch0X+7E0P6B3m5bsO6FejZpbUheSN//K/boJn6Y3wMJ2nj7fcRmQW6POOcGZMw9Mt+ePHCvUSXs41lwYGcce+qGBHocq3Im0EDumPtqqWBdqK7ajdZ8pT4beoC5MrtPM24XBfZBbo84+4dW9C7W1vI2dFGSrWa72Pkj5NcxrhRgS6LHuR86zE/fA1JheyuRI0aFZ279UPX7v2dinu53ohAl52n82dPxYjvvlTnqRspbTp0Q59PB7tckGPvW9Z/bBhxyEiT2uo8u38XfkvnIl3Z6Uic2fkO3uA6a/HNfFy989Dl7l77tZI5oku7Juo9c1dkrCpVrYXvRo13uWPfzixzKl/0a1zJZZMST9Mnj8fo74cYihNpqHufz1WcuCoSJ+4EulwrC3K++/ozPHr4j7tHVp/LrnxJG++qRHaBLs8tiy0kjf6f584aYibny8sRDkmTOWYfsTdgRGRLXZn7v/i0Ox7c/3+GkeBuomHTVhg6/Kdg40Q+dLXz3X6hZKro37Mj7t41JtHf+6ABfhjzu8sFAxTohkInUCUKdAp081Fj7RUU6NbyZ+8kEIgAZY/+gKDs0c9UWqRA18+VAl0/U86p+plyTtXPlHOqZ5hSoHuGqxWtvt99jNNuh33yIfJkSWPFLbFPEvBKAkYFusARgTHq+yHYummtSsVtP4/XDk7ktaSIlTNFO3TuGazAlmuM/kFe6kq67349OuDUyWOQc9mDFjljPUOmrGjVrqvLFLQBr4nsAl2e9c9zZzCgdxdcuvA35Gz6oCVOnLgqZW6PPl+o9L7BFaMCXdqQ9NtzZ07BzKm/4eKFv50ufJB0voWLlsLgYaPUebnBFW8Q6PL8klr/096dcPTwAfV+BS3RokVTu/QbNmml4jy4YlSg29v40++0WnAhqZ3v3b3j0LSkas+cJZva1VumvPMjGewXGRHo9roXzv+JoYP6qvdado8GTP8vdSRGM2bOqkRs5WrvuZ2jI/MOdPvDy0KHL/p/goP79ziNkxgxYiBd+kyo36iFyhIgIj24YmQHuv36M6dOYNjgfvjT74xTUSmp/WVO6fvZ106PFgh4H0YFulxz/u8/8dXAnvA7exp3bjtmapDU/hkzZVGLgCpWqRns83qDQBcAz575Y8Q3g7Bl0zpcuXzhbbp0OxyZT+TM80pVaqFn/0FOzz0POl7y3+5EttS5desGBvTqDL+zpwIdJ2JvT44LyZg5C2RRTN0Pm7qNT6P9PvznAT7t3Rknjx/G9WtXncyh0VW/TVu0R7OW7YPtlwLd7XTrUIECnQLdfNRYewUFurX82TsJBCJA2aM/ICh79DOVFinQ9XOlQNfPlHOqfqacU/Uz5ZzqGaYU6J7hakWrvuWc//F/6dgeKF0gqxW3xD5JwCsJmBHodkCya/XR40c4cnAvTp86oX5csHAxFCpSQu3mcids7O2YEehyjcg12bn6zz/3ceTAXvj5nUHixEmQLUcu5M5bALKTOkqU4GWRvW9vEOh2ZrLQQYTs8SMHcenSBaRMmVoxk3On5exZZynbg74MZgT62zh5/RoSKwf271KpmGU3fM5cedRYJU7i63LnX9C+vUWg259bxkt2ZYvMllTn8RMkQM5c+ZA3X0GVatjI+2VWoL99v169wuXLF3Dk0H7cuH4NSZL4qjHLmSef4VgxI9D//16/wtUrl3Hs8AFcuXIJCRMmQu48+ZErb37D/Upb3iDQA8bJi+fPsXf3Npw5fRJx4sZF9hy5ka9AYSVDjcSJnZm7HegB30k1D796hUsXz+PE8SO4euUSkqdIiRw585iaU8wI9IBxcu3KZZw8cRQXzv+FpMmSIUfOvMieM7fhOPEWgf7/efiVWuy2e+dWNQ/LfJ83f0HkzV8YsuDBTJxIm0YEesAYlaMpTp86hrOnTyJxkiSQo11y5s6PaO+8gyhuFnfY4zMk/cqiuzOnjqsYTZgwIXLkzoc8eQsa/h2FAt38r8QU6BTo5qPG2iso0K3lz95JIBAByh79AUHZo5+ptEiBrp8rBbp+ppxT9TPlnKqfKedUzzClQPcMVytapUC3gjr7JAFHAiER6Lo4mhXouvqVdrxFoOtiFhKBrqtvbxPoOriFRKDr6NcuvErmyoBW1YvratJwO94k0A1DcVPRzA50XX3a48RICnedfUpb3ibQdfGz6vvaqn4p0M1HDgU6Bbr5qLH2Cgp0a/mzdxIIRICyR39AUPboZyotUqDr50qBrp8p51T9TDmn6mfKOdUzTCnQPcPVilYp0K2gzj5JwJEABXr5MA2La3t34M7pY8jf+k2I+q3Ya5K6zswuwBB1FOQiCvQzIcJo1XhRoEfOM9BDFIRuLqJA9wRV120emzIOPtk7IE2pCaY7/mHOdqze5xfm87/cqFUi26p+KdBNhyco0CnQzUeNtVdQoFvLn72TQCAClD36A4KyRz9Tyh7PMKVA18+Vc6p+ppxT9TPlnOoZphTonuFqRasU6FZQZ58k4EiAAp0C3ch7QYFOgW4kTuyijTvQjdKy1WvxzXxcvfPQMjFqJoW7uSdzXdtsCndd/XIHeshIWiWyreqXAt18nFCgU6Cbjxprr6BAt5Y/eyeBQAQoe/QHBGWPfqaUPZ5hSoGunyvnVP1MOafqZ8o51TNMKdA9w9WKVinQraDOPknAkQAFOgW6kfeCAp0C3UicSB2zZ6AbbddIPaZwN0IpcB3uQDfPLDRXcAe6OXoU6Oa/e6IsrYsk78TEr+nC9hgNCnQKdHNvt/W1KdCtHwPeAQm8JUDZoz8YKHv0M6Xs8QxTCnT9XDmn6mfKOVU/U86pnmFKge4Zrla0+v3klU67bVyjBNKl8LHiltgnCXglAQp0CnQjgU+Bbl5iCFemcDcSXfrqUKCbZ0mBbp5ZaK6gQDdHjwLd/HcPBbq5GAtt7Ubnt6FasoJYU5ICPbQsw/p6CvSwJs7+SCAYApQ9+sODskc/U8oezzClQNfPlXOqfqacU/Uz5ZzqGaYU6J7hylZJgAS8lwAFOgW6keinQDcvMSjQw3b3o/CmQDfyNgeuQ4FunllorqBAN0ePAt38dw8FurkYC21tCvTQErTuegp069izZxJwIEDZoz8oKHv0M6Xs8QxTCnT9XDmn6mfKOVU/U86pnmFKge4ZrmyVBEjAewlQoFOgG4l+CnTzEoMCnQLdyLsldXgGulFSoa/HM9BDxtAqkW1VvzwD3XycMIU7d6Cbjxprr6BAt5Y/eyeBQAQoe/QHBGWPfqaUPZ5hSoGunyvnVP1MOafqZ8o51TNMKdA9w5WtkgAJeC8BCnQKdCPRT4FOgW4kTqQOz0BvbhTV23oU6KaRhfgCCvSQobNKZFvVLwW6+TihQKdANx811l5BgW4tf/ZOAhToHo4Byh7PAPbz84OPj4/6h0UPAQp0PRwDtkKBrp8p51T9TCnQPcOUAt0zXNkqCZCA9xKgQKdANxL9FOgU6EbihAJ9OhJnpkA3EisiRn0TxsWwtu8Zqa6tDgV6yFBaJbKt6pcC3XycUKBToJuPGmuvoEC3lj97JwEKdA/HAGWPZwBToOvnSoGunykFun6mnFP1M6VA9wxTCnTPcGWrJEAC3kuAAp0C3Uj0U6BToBuJEwp0CnQzcUKBbpSWrd4Pc7Zj9T4/TOjVyNyFGmpbJbKt6pcC3XzQUKBToJuPGmuvoEC3lj97JwEKdA/HAGWPZwBToOvnSoGunykFun6mnFP1M6VA9wxTCnTPcLWi1V1HzjntNneWNEgYL7YVt8Q+ScArCVCgU6AbCXwKdAp0I3FCgU6BbiZOKNCN0qJAD+tFAxTo5mJTalOgU6Cbjxprr6BAt5Y/eycBCnQPxwBlj2cAU6Dr50qBrp8pBbp+ppxT9TOlQPcMUwp0z3C1olXfcl2ddrt0bA+ULpDViltinyTglQQo0CnQjQQ+BToFupE4oUCnQDcTJxToRmlRoFOgG4+VKEvrIsk7MfFruuLGL9JQkwKdAl1DGIVpExToYYqbnZFA8AQoe/RHCGWPfqaUPZ5hSoGunyvnVP1MOafqZ8o51TNMKdA9w9WKVinQraDOPknAkQAFOgW6kfeCAp0C3UicUKBToJuJEwp0o7Qo0CnQjccKBbpxVjpqNjq/DdWSFcSakhToOniGZRsU6GFJm32RgBsClD36Q4SyRz9Tyh7PMKVA18+Vc6p+ppxT9TPlnOoZphTonuFqRasU6FZQZ58kQIFuJ/B0fXwkyZYLaUpRoBt5LyjQKdCNxAkFOgW6mTihQDdKiwKdAt14rFCgG2eloyYFug6K1rRBgW4Nd/ZKAk4JUPboDwzKHv1MKXs8w5QCXT9Xzqn6mXJO1c+Uc6pnmFKge4arFa1SoFtBnX2SAAU6BXrI3gIKdAp0o5HTcdRclMyVAa2qh236YLu8jxIF2DDikNHb1VLv2f278Fs6F+nKUqAbBSpxQoFulJat3g9ztmP1Pj+EtUy2v1vy77DuW+LEin55Brq52JTaTOHOHejmo8baKyjQreXP3kkgEAHKHv0BQdmjn6m0yDPQ9XOlQNfPlHOqfqacU/Uz5ZzqGaYU6J7hakWrFOhWUGefJOBIgCncuQPdyHtBgU6BbiRO7KKNAt0oLVu9Ft/Mx9U7D8NcTtrHK3MqX/RrXMncTYeyNgX6BNMEKdBNIwvxBRTo5tFRoFOgm48aa6+gQLeWP3sngUAEKHv0BwRlj36mlD2eYUqBrp8r51T9TDmn6mfKOdUzTCnQPcPVilYp0K2gzj5JwJEABToFupH3ggKdAt1InNiFLAW6UVq2ehTo5niFpvaxv6/hlyXbMaarH/JmehyapkJ07bEp4+CTvQPSlKJANwKQO9DNf/cwhbuRyNJXhync9bEM65Yo0MOaOPsjgWAIUPboDw/KHv1MKXs8w5QCXT9Xzqn6mXJO1c+Uc6pnmFKge4YrWyUBEvBeAhToFOhGop8C3bzEEK4Ve01SeMM67fGbN2/QafQ8VC+aE3XL5DMyxNrqMIV7c9MsKdBNIwvxBRToIUNnlci2ql/uQDcfJ9yBzh3o5qPG2iso0K3lz95JIBAByh79AUHZo58pZY9nmFKg6+fKOVU/U86p+plyTvUMUwp0z3BlqyRAAt5LgAKdAt1I9FOgU6AbiROpQ4FOgW4kVpjCnTvQjcaJ1AvrRUgU6EZGJ3AdCnQKdPNRY+0VFOjW8mfvJECB7uEYoOzxDGCega6fKwW6fqYU6PqZck7Vz5QC3TNMKdA9w5WtkgAJeC8BCnQKdCPRT4FOgW4kTijQpyNxZgp0I7FCgU6BbjROKNCNkPp/HaZwN8crtLWZwj20BK27ngLdOvbsmQQcCFD26A8Kyh79TCl7PMOUAl0/V86p+plyTtXPlHOqZ5hSoHuGK1slARLwXgIU6BToRqKfAp0C3UicUKBToJuJE9+EcTGs7XtGL9FSjyncQ4bRqlTqVvXLHejm44Q70LkD3XzUWHsFBbq1/Nk7CQQiQNmjPyAoe/QzpezxDFMKdP1cOafqZ8o5VT9TzqmeYUqB7hmubJUESMB7CVCgU6AbiX4KdAp0I3FCgU6BbiZOKNCN0rLV+2HOdqze5xfm6czt77X8O6xTqVOgm//u4Q50c+9VaGtzB3poCVp3PQW6dezZMwk4EKDs0R8UlD36mVL2eIYpBbp+rpxT9TPlnKqfKedUzzClQPcMV7ZKAiTgvQQo0CnQjUQ/Bbp5iSFcK/aapPCGtXR68+YNOo2eh+pFc6JumXxGhlhbHZ6BzhTuRoKJKdyZwt1onFgxh3IHupHRCVyHO9C5A9181Fh7BQW6tfzZOwkEIkDZoz8gKHv0M6Xs8QxTCnT9XDmn6mfKOVU/U86pnmFKge4Zrla0+n73MU67HfbJh8iTJY0Vt8Q+ScArCVCgU6AbCXwKdAp0I3EidSjQKdCNxAoFOgW60TihQDdC6v91uAPdHK/Q1uYO9NAStO56CnTr2LNnEnAgQNmjPygoe/QzpezxDFMKdP1cOafqZ8o5VT9TzqmeYUqB7hmuVrTqW66r026Xju2B0gWyWnFL7JMEvJIABToFupHAp0CnQDcSJxToTOFuJk6Ywt0oLVs9pnA3xys0tbkD3Tw97kDnDnTzUWPtFRTo1vJn7yQQiABlj/6AoOzRz5SyxzNMKdD1c+Wcqp8p51T9TDmneoYpBbpnuFrRKgW6FdTZJwk4EqBAp0A38l5QoFOgG4kTCnQKdDNxQoFulBYFelgfg0GBbi42pTYFOgW6+aix9goKdGv5s3cSoED3cAxQ9ngGsJ+fH3x8fNQ/LHoIUKDr4RiwFQp0/Uw5p+pnSoHuGaYU6J7hakWrFOhWUGefJECBbifwdH18JMmWC2lKUaAbeS8o0CnQjcQJBToFupk4oUA3SosCnQLdeKwwhbtxVjpqMoW7DorWtEGBbg139koCTglQ9ugPDMoe/UwpezzDlAJdP1fOqfqZck7Vz5RzqmeYUqB7hqsVrVKgW0GdfZIABToFesjeAgp0CnSjkcMz0HkGupFY4RnoPAPdaJxIPQp0I7RsdSjQjbPSUZMCXQdFa9qgQLeGO3slAacEKHv0BwZlj36mlD2eYUqBrp8r51T9TDmn6mfKOdUzTCnQPcPVilYp0K2gzj5JwJEAU7hzB7qR94ICnQLdSJxIHQp0CnQjsUKBToFuNE6kHgW6EVq2OhToxlnpqEmBroOiNW1QoFvDnb2SgFMClD36A4OyRz9Tyh7PMKVA18+Vc6p+ppxT9TPlnOoZphTonuFqRavfT17ptNvGNUogXQoeJWPFmLBP7yRAgU6BbiTyKdAp0I3EidShQKdANxIrFOgU6EbjROpRoBuhZatDgW6clY6aFOg6KFrTBgW6NdzZKwk4JUDZoz8wKHv0M6Xs8QxTCnT9XDmn6mfKOVU/U86pnmFKge4ZrmyVBEjAewlQoFOgG4l+CnQKdCNxQoHOM9DNxAnPQDdKy1bvhznbsXqfX5jLZPt7Lf8Oa5EtCy2s6Nf/+Uv0+GUR2tS4hmaVb5gbKA21j00Zh5gJsyNHPfPfPRToGgbARBMU6CZghbOqFOjhbEB4O95NgLJH//hT9uhnStnjGaYU6Pq5ck7Vz5Rzqn6mnFM9w5QC3TNc2SoJkID3ErALdG8jMDpvO0sfOX/rNyHqv2KvSSG6LiJf1DPLMKSLfd6yRwipxJAb9sbxsmyg/us4Ct5gVN72ltxGurKhE+iW3LSXdvpJpuHIFPecJU/vk70D0pQK+Q50S27aSzutmXwxqiRznjXL00hC+t0jAp0lbAlUS1YQa0oOCttO2VuoCVCghxohGyABfQQoe/SxtLdE2aOfqbTo5+cHHx8f9Q+LHgIU6Ho4BmyFc6p+ppxT9TPlnOoZphTonuHKVkmABLyXAAW6NWNPgW6cOwW6cVasCVCgMwqMEKBAN0KJdSjQGQNGCFCgG6EU/upQoIe/MeEdeTEByh79g0/Zo58pZY9nmFKg6+fKOVU/U86p+plyTvUMUwp0z3BlqyRAAiRAAiRAAiRAAiRAAiRAAiRAAiTgDQQo0L1hlPmMEYaAXfbcvnQnwtwzb5QESEAfgXTZ0yJt2rT6GvTylijQ9QcABbp+phTonmFKge4ZrmyVBEiABEiABEiABEiABEiABEiABEiABLyBAAW6N4wynzHCEKBAjzBDxRslAY8QoEDXi5UCXS9PaY0CXT9TCnTPMKVA9wxXK1rddcT5uZO5s6RBwnixrbgl9kkCJEACJEACJEACJEACJEACJEACJBDJCVCgR/IB5uNFLAIU6BFrvHi3JKCbAAW6XqIU6Hp5UqDr52lv0c/PDz4+PuofFj0EKND1cAwPrfiW6+r0NpaO7YHSBbKGh1vkPZAACZAACZAACZAACZAACZAACZAACUQyAhTokWxA+TgRmwAFesQeP949CYSWAAV6aAkGvp4CXS9PaY070PUzlRYp0PVzpUDXz9SqFinQrSLPfkmABEiABEiABEiABEiABEiABEjAewlQoHvv2PPJwyEBCvRwOCi8JRIIQwIU6HphU6Dr5UmBrp+nvUUKdP1sKdD1M7WqRQp0q8izXxIgARIgARIgARIgARIgARIgARLwXgIU6N479nzycEiAAj0cDgpviQTCkAAFul7YFOh6eVKg6+dJge45phTonmMb1i1ToIc1cfa/GnhHAAAgAElEQVRHAiRAAiRAAiRAAiRAAiRAAiRAAiRAgc4YIIFwRIACPRwNBm+FBCwgQIGuFzoFul6eFOj6eVKge44pBbrn2IZ1yxToYU2c/ZEACZAACZAACZAACZAACZAACZAACVCgMwZIIBwRoEAPR4PBWyEBCwhQoOuFToGulycFun6eFOieY0qB7jm2Yd0yBXpYE2d/JEACJEACJEACJEACJEACJEACJEACFOiMARIIRwQo0MPRYPBWSMACAhToeqFToOvlSYGunycFuueYUqB7ji1bJgESIAESIAESIAESIAESIAESIAESIIHIToACPbKPMJ8vQhGgQI9Qw8WbJQHtBCjQ9SKlQNfLkwJdP08KdM8xpUD3HFu2TAIkQAIkQAIkQAIkQAIkQAIkQAIkQAKRnQAFemQfYT5fhCJAgR6hhos3SwLaCYRGoJ88eVL7/bDB8E8gd+7cYXqTT58+xZUrV5AmTRrEiRMnTPuOzJ35+fnBx8dH/cOihwAFuh6ObIUESIAESIAESIAESIAESIAESIAESIAEvJEABbo3jjqfOdwSoEAPt0PDGyOBMCEQWoEeL148JEiQIEzulZ1YS+Dly5e4f/8+smfPHqY3QoHuGdwU6Pq5UqDrZ8oWSYAESIAESIAESIAESIAESIAESIAESMBbCFCge8tI8zkjBAEK9AgxTLxJEvAYgdAKdF9fXyRPntxj98eGww8Bf39/tRM8a9asYXpTFOiewU2Brp8rBbp+pmyRBEiABEiABEiABEiABEiABEiABEiABLyFAAW6t4w0nzNCEKBAjxDDxJskAY8RoED3GNpI1zAFeuQaUgp0/eNJga6fKVskARIgARIgARIgARIgARIgARIgARIgAW8hQIHuLSPN54wQBCjQI8Qw8SZJwGMEKNA9hjbSNUyBHrmGlAJd/3hSoOtnalWL73cf47TrYZ98iDxZ0lh1W+yXBEiABEiABEiABEiABEiABEiABEggEhOgQI/Eg8tHi3gEKNAj3pjxjklAJwEKdJ00I3dbFOiRa3wp0PWPJwW6fqZWtehbrqvTrpeO7YHSBcL2GAurGLBfEiABEiABEiABEiABEiABEiABEiCBsCVAgR62vNkbCQRLgAKdAUIC3k2AAt27x9/M01Ogm6EV/utSoOsfIwp0/UytapEC3Sry7JcESIAESIAESIAESIAESIAESIAEvJcABbr3jj2fPBwSoEAPh4PCWyKBMCRAgR6GsCN4VxToEXwAg9w+Bbr+8aRA18/UqhYp0K0iz35JgARIgARIgARIgARIgARIgARIwHsJUKB779jzycMhAQr0cDgovCUSCEMCFOhhCDuCd0WBHsEHkALd4wNIge5xxGHWAQV6mKFmRyRAAiRAAiRAAiRAAiRAAiRAAiRAAv8RoEBnKJBAOCJAgR6OBoO3QgIWEKBAtwB6BO2SAj2CDpyL2+YOdP3jSYGun6lVLVKgW0We/ZIACZAACZAACZAACZAACZAACZCA9xKgQPfeseeTh0MCFOjhcFB4SyQQhgTClUB/dgP3blzFySMXcf/5S/gH4BA1RizET18A6VOnQM7kMcOQUAi6enYDd6/Lc1zAgxf//v854qRAnCTpkD93CiRPFBsxXv+LB3/vwZWrV3H2FhA7TV6kTJsRuVLEQqxoUd52/OL+JTy6dR5H/FMjXkJfFM+YSH32/J/reHB+D87deIGb/yZSfLKkSoxMPjHeXvvm9b94duMkrjx4gSNPU6NwhkTI5BsnBA8FUKCHCFu4vYgCXf/QUKDrZ2pVi99PXum068Y1SiBdCh+rbov9kgAJkAAJkAAJkAAJkAAJkAAJkAAJRGICFOiReHD5aBGPAAV6xBsz3jEJ6CQQrgT6rQ04uG4ZhvWfhcN3HuFagAeNkTA5sjQdjqZ1KqNvxaQ6Eehv6+Z67FuzVD3H0ftPcN3eQ+rKSF2sIYYPrIryeVMiyfPHODalNZYsXYZRW4A09b5C1XotMLBqciSLF+3tfT04PA9+W6eg/7U6yJSnNCZ9lFd9dvvkGhyf0gq/bLyPLY/yKj4daxZEm+JJ3l77+sUT3Fo/DIuO3kP/a7XxU9P8aFUqTYiemQI9RNjC7UUU6PqHhgJdP1O2SAIkQAIkQAIkQAIkQAIkQAIkQAIkQALeQoAC3VtGms8ZIQhQoEeIYeJNkoDHCIQLgf7gPHBlJ/5YugHbzjyCf+IKyJY6NjL4/vfYTy/g6Z0/sfXga0TPUBKF6jVD7TwJkCNZONuJ/uBvvLm8A5OWHMf+iy8QK31OpEocHb6xbc/x9NZFPHr4AP4Fm6FwvlyonTEKjv7RAuvWbcC0U8nwKE4V5CxZDZ9+WQV5k8eDfZnAg0NzcGbzH+hz9QNkyfcuprTKp9q7fWKVun724ajYfCM7/ONXR7P2VdC+fXGkBSD7zEWg31w7BAuO3FXXj2tRAG1LU6B77IWKQA1ToOsfLAp0/UzZIgmQAAmQAAmQAAmQAAmQAAmQAAmQAAl4CwEKdG8ZaT5nhCBAgR4hhok3SQIeI2CtQH8D4CWe/rkN9zf9jM9WPcCxKHnxQefBqJXXB0VS/vfYj87iwd87MPWHadh2Ow0u5O6AgR/lQqXsMRDj/gVceJYIz6InRs4U8RArelTg1QvgyQ1cufEMF26/g7Q5U8AnSVzEU809xtP7d3H99GW88smAmClSIWW8F3h+5yoe3LyJ575p8frpc7y5cgX3ATxDdACxkSxjOiRN4YskMYB3/p9d/b8bfA3gCR6e3IrrK37DN7t8cNWnKFr0/Qil08ZDFlvHeHRmDS6f3I7lqIP0mbKjQa5oSoBv3XsQS/4piftnXiJRiswoP6QjauZOjRJJbObdnUBfcSMjdt3MjIenniFf09qo9PGHeC9FPKSOHY0C3WNvTsRvmAJd/xhSoOtnyhZJgARIgARIgARIgARIgARIgARIgARIwFsIUKB7y0jzOSMEAQr0CDFMvEkS8BgBawW6iOfb+HvLImwdMQAbM3RHnCIfon/t7EidMAZi2bOYv36B149v4p/df2Da0iv4fLEv+k1ogqoFniHp1jEYc7UEriR6F2Mb5ULaxLGAp7eB03Pxx4IrGLEqDjqObYQq5bMjJ4AoOI1z2zZgbvcJeFy1O1I3aIlGOW/j+prJ2LN0IW5U6wh/v+t4NXkydgG4DDlvPCPe69MVtRpWRTlfIEB29f/G5SWAUzg8fyHmdh2Ne01HIsN7DdGmZAIkiR0VMaLaqslu8H+f++Mx4iF6jBiIg6c2ge53DUuSfoxsh2cjyoP72JCnF7q/Xwzdy6dX17kV6DHrwO9VduTZPxGnklbAzSJtMa5RThRNn5AC3WNvTsRvmAJd/xhSoOtnyhZJgARIgARIgARIgARIgARIgARIgARIwFsIUKB7y0jzOSMEAQr0CDFMvEkS8BgBSwX6m5fA4yPYt2wVJg6ciigffYmcteuhTb64SBDzP+tsf/J/HwO31mLp1P0Y/tVfqDK+J0qXiYuCf0/G8EUJcOpZLnw6tAZyp06IRA9v4vGOPzB9xV78vP0fVP10KKpXLI0aKYEoj3fiyNotGN1pPZJ26IDCneujWrKb+GvOj1g/8Xds96mFmEkyI2/i2IgRD/C/ex43Dm7AvdKfIFOFBuhfNgWSx5Nd6QHK62fA453YMnMzxnRdj1wjvkKxJtVRLRkQ+x3XQ/fq+WObQP/7HyxJ/RXqYz0S3jiLH3ekQuUmddCkWQVkjQe8PBZ8CvcV8VvjZpJ30eLNYmw9GhWbbmVH10+boGyh9MgQnSncPfbyRPCGKdD1DyAFun6mbJEESIAESIAESIAESIAESIAESIAESIAEvIUABbq3jDSfM0IQoECPEMPEmyQBjxGwVKC/fg7cXIsNc3dgSJ+DKD68H8q2qIZKPkAcB/H8DMBR7Ji4DjM+Xonk3w1FgZpZUCvmBoz7/CT2/RkflSZ+jJJZfZD50XVcXDIVm45sxJqbFxG33C8oW6IyOhSKhleXl2L3ukMY/M1TlOtTG7W7FEd23MTJaT9i9bhfsehuKaSu1gjN+rfDuz5A3L9X4MysTvj+XgPcTVcfUzoWQkafOAh0e6+eAldXYuXsY/hiwG00mNYaVZoXh5xUHiOYkfu/QPfHktQj0LvQVWS6cwijB67BO1UbIudHzVE/ezzE9ZuPc8Gcgb4iflc8yVwPg4qcw66ZW7Bg0QWk7jkA5SoWQs10b3Bn7RAs4hnoHnuHImrDFOj6R44CXT9Tq1rcdeSc065zZ0mDhPFsx2uwkAAJkAAJkAAJkAAJkAAJkAAJkAAJkIBOAhToOmmyLRIIJQEK9FAC5OUkEMEJhA+BfhBD+lxA1fHtUKFlGRSOBsRyOGfcLtAXYHrXyYgxYCLyf1AcLbIdwOye07Bjtz8SDRqHGiUSokiU89g+ciluv/4Lz/K+we5XLZAzcxF8WjEJ7u8YhfV7TqPfoVL4uGlJdK6dEXFwEwen/YjN02fhdInvka9sZTQrmwIJowNRr+2F/+6x6LE1E05GL4qxn1ZEruTxkSDguL98DJyagTlzT6D9d//ik2mtUS8kAr18IhTDYWz9pTeWPSyBKxka48suJZHp7lrccCfQc7TGoIqxcHfTOGxcOAOLYrRF0arV0btpTrxcOwQrKdAj+Juq//Yp0PUzpUDXz9SqFn3LdXXa9dKxPVC6QFarbov9kgAJkAAJkAAJkAAJkAAJkAAJkAAJRGICFOiReHD5aBGPAAV6xBsz3jEJ6CQQPgT6Pgzpcxblf+qC8h9VQKk4wQn0pZjRdTbifvkzCtQvi4ZZrmHrt4Oxfed5/F3nN9QtEw/lE1/BolEnETfRHWQr8xITd+WGb6qs6NMyEy5MH4Rdx65ihk8fdK6cHR8VjQvgJvZP+xFb58zH1feno3Dpsmie5z/KN48AR/9Ap+VJcPBVbowYVB35UsRH4oCD8OKRqjN93im0HBkFfaa1RsOQCPTK6VA5+WVc3TMa0xbfxba/0qBSj/YoEv0gkpydjT5XP0CWfO9iSivZ2w7cPrFKpYBXO9BzdsCg6skR++oinNg2Gz/Pi4roOSuiQpt6yHtmBA6cf6iuH9eiANqWThOiEPL398eVK1eQNWvYyqOnT5+qftOkSYM4ceKE6N55kSMBCnT9UUGBrp+pVS1SoFtFnv2SAAmQAAmQAAmQAAmQAAmQAAmQgPcSoED33rHnk4dDAhTo4XBQeEskEIYELBfot9Zh49wtGNp7F/IP/RzvNq+FGimAuNGCQHjjD7w6hG2TNmNK9y3IOOpzFKpfHlWSAn/P74ad+/Zhvu9QNCgbCzUy3Mcf06Mji+9D1Cx2G8PGP8ebZCnR6vNCOD70c/x5zh+3GkzG+4WSomK65xoE+mPg5FTMmnscbb5/jk8md0D95iVR6B2TKdwrp0OdPK8AnMTKwROwbNpBnKvzNcqkuYQqUVaj/9UPkNWNQE+b6DLuXtiFme1GYve/uXG9eg90iPEHbj15oa6nQA/Dlyucd0WBrn+AKND1M7WqRQp0q8izXxIgARIgARIgARIgARIgARIgARLwXgIU6OF47C9evIhhw4bh0aNHb++yQIEC6NGjB2LGjBmO75y3FlICFOghJcfrSCByELBUoL95ATzfh11zluHX9pMRv++PyP8/9s4DOqpqbcNvEgi9hQ6hd0G6dKULAWmKgKKCYMELCDZQES8i6EWl2VBUUIpKE+lI7whIR0C6SAcpCRAgIfzr3Tr5h5AwZ5IzmZnk3WuxIJl9dnn2yWQ4z/6+3ekxPF4WyBL38PAb4cCRGfhx4na89dEFPP51TzRvXwM1goHIXz/FuvWb8Nq2emhX/RraVr6GsdvvQ6XimfFU1Uv4cdhCnEkfjCK9H8ThAXNx/e9ghH74GuoUzo7yGW0Q6DHXgPBVWPr9AnzUayaKvzMStTq1wyPFgIxxNwI43TZ3nIFuBDrP1g3HqaU/YuP85Ri6oRwKFzqNxtWP4PPjbVHVpUC/gRsXjuCvmV/g+xWRGLOzGLo23IKrOXKY68coAj1l/ODaMAsJdBsgxmlCAt1+pt5qUQLdW+TVrwiIgAiIgAiIgAiIgAiIgAiIgAikXgIS6D689hLoPrw4HhqaBLqHwKpZEfATAl4V6GC09Z/4Y+EsLBw4DFvLPYfM9dqha+vyKBESjBwOiX7jPK6fO4DfZ3+LGWsj8e3+Kug/JAytmpRCEQCBx+Zj89oNeOXTSFQsfRE1aqfHkoAnULt8YXS9JxwrPxqCfeERuNC4BfZ+fwnZ0uXH48PbokzOTMgNGwQ6os089sybiQUDh2F7xV7IXq+NmUfRHGmRI+0/N8ON80cQce4YDqIEsmYPQalsUSYF+8pDkfi54Ed4xQj0f09XP7kGBzcsw1vDtuN8zDHkuOcmVqd5Ak3rNrprCvdC2dMCNy4Bfy7AtB9+xbAxO1G48t84n78M1qR9Al8+VUUp3P3kZ9PTw5RAt5+wBLr9TL3VogS6t8irXxEQAREQAREQAREQAREQAREQARFIvQQk0H147SXQfXhxPDQ0CXQPgVWzIuAnBLwr0AnpFiL2LsbJBe/izSnA7nQ18MQHAxBWJgRVsv8L8eJmnP19AYb2m4jNqIygDu/i7bD8aFg6CwJME7twYO1afNNlDs7nuoTABwohpspANKpcFg8X+RvbvnkKW38/iK1BDbE8ugqKlquC756pjDxZghFgi0D/Zx7huxfixIJ38fqUIBzIXPufeZTKhkrZ/pnHhU0TsW/Dz/gKz+KeCtXQp3aGhAX6rXP4+9AGLBjcH9NX78Hcs9kRU/8VPNX+IdcCHVHArZPY/tN4zPtgMH48BPyevS5i6r+Kr5+uKoHuJz+bnh6mBLr9hCXQ7WfqrRYl0L1FXv2KgAiIgAiIgAiIgAiIgAiIgAiIQOolIIHuw2svge7Di+OhoUmgewismhUBPyHgfYEORF06gcjjW7FpxRqs2/knll9Ij6xpA5HLcXLI9WgExAQhfdF7UKh8FVSofB+qhKZH/qz/hnbjAk7tWoelQwZi0YG02JejNpq/3htNqpVA7fThOL9sCOYtWolhv4Qjy4P9cH/ThzCgcU7kyBAI2CbQgaiLx8w8lsyag9U7jmBLTAGEpE+DnP9G0l+PTovATHlRsXV71K5YEjVDohMW6LiO6xcO49iq8Zjy/WJ8NecwzjR6DY9aEugxACJxfs8yHFz2HUZ+/SuWhxfD6Yav4SsJdD/5yfT8MCXQ7WcsgW4/U7UoAiIgAiIgAiIgAiIgAiIgAiIgAiIgAqmFgAS6D6+0BLoPL46HhiaB7iGwalYE/ISALwj0WFSHFmLz+pV4b8pWnI9ganVHyYXMIWXQ9IUuqFu9FKo5ItOdakSc2IWD84dizsZs2HmtJjq+GYbqZfOhSHQkcHABlqxYY9qt9OgbqNfwQYSVADIa/x4F4Dz2LvoJ25euwLl6A1C6QkU0LfZv4xcOAAfnY8S6rNh3sxhe6HIfiodkRJYE1/cWLmyagF9XL8eYxccQcY1p6v8tuasjV7lGeOGp+1C1RC5kiYrEwfnvYfuJ61ib+wV0qJYHdYpl+v/6UeEMW8eyWcsxdcZ2HKvSEfXq18HrzYubOhcPbzBzXp+xLSKLtEKXGjmQJ7PToetXDuHayQ34bsxirD2ZGceqdMKrYaXQokLuRN2dkZGROHbsGEqVKpWo6xN70dWrV02/oaGhyJgxY2Kb0XVxCEig239LSKDbz1QtioAIiIAIiIAIiIAIiIAIiIAIiIAIiEBqISCB7sMrLYHuw4vjoaFJoHsIrJoVAT8h4FMCPeoKrkVG4nzENdyMueVEMAiBQcHImD0rMqQPRnoGjscpMdHXEXXlPC5fC8T1W+mRJSQT0genQdpbt4CoK7h6NRJ/R1xDuiwhyJAxEzKnBQL+yf8OIAY3rkTg+tWruJkhJ4LTpftXrgO4GQVEXcaFyCDcQBpkz5oeaYMCEc8QYkd081o4rkVexcUr0Yhh/44SlB5BwRmRPVt6pE8bhMBbt3Djyt+4Hn0LkUHZkSV9EDKkdWr5VgwQcw1XL19FRMR1RKfPggwZMiAk0z+R9zFR18z11wIyIyZtZmRLH4igQDOpf0pMFG7dvIZLF68gMjoQ0emyICRTMDKlC0rU3SmBnihsPnuRBLr9SyOBbj9TtSgCIiACIiACIiACIiACIiACIiACIiACqYWABLoPr7QVgX7p0iUMHjwYJ06ciJ3J66+/jqJFi+KXX37B2rVrcebMGQQGBqJAgQJo0aIF6tWrh7Rp/3ngf+vWLWzevBk///wzjhw5Yr6Or15cTFeuXMG6deuwZs0aE4nGiDSWrFmzomzZsmjSpAkqVKiAgH+MyB2F4+b41q9fb8YXE8MUt/GXLFmyYMCAAShSpEhsBY5z165dmDNnDvjQ+fr160iXLh0KFSqERo0aoU6dOuZr58I6o0aNwrZt22K/3aVLFzRr1swwmDFjBo4ePWrYlCtXDp06dbqtz+S4VSTQk4Oy+hAB3yXgUwLddzFpZEwKrwj0FHUfSKDbv5wS6PYzVYsiIAIiIAIiIAIiIAIiIAIiIAIiIAIikFoISKD78EonVqBXqVIFf/zxR6zUjjvFqlWrolevXoiKisKXX36JLVu2xEvBUY8Rdo7Cayia586di5s3nVLhxmmBwj4sLAyPPfYYgoJuj647dOgQRo4ciXPnzlmiH1egX7x4EZ9//jl27tyZ4PXcBPDiiy/eJsDjE+jt27c3An/VqlV3tEUBT8HeoEGDBDcCWJqAG5Uk0N2ApaoikAIJSKCnwEX10JQk0D0E1kvNSqDbD14C3X6malEEREAEREAEREAEREAEREAEREAEREAEUgsBCXQfXunECnQrU2KUNts/ePDgXau3adMGHTt2jBXI8UW8J9QABfSbb76J0qVLx1Y5f/48PvjgA9O31eIs0CnPR4wYgf3797u8PEeOHOjXr5+JxmeJT6Az2pybAhIquXLlwhtvvGGi8pOjSKAnB2X1IQK+S0AC3XfXxtdGJoHuayuStPFIoCeNX3xXS6Dbz1QtioAIiIAIiIAIiIAIiIAIiIAIiIAIiEBqISCB7sMrnRSBzhTmjP6mAGak99dff43t27ffMdsyZcrgmWeeQcGCBUF5G7de/vz5jQRnOywOgc6U7W3btkWtWrVM2naW33//3USGX7hwIbYfRnA3b9489uuFCxfiu+++i/2aKdd79+6N0NBQEzH//fffY9myZbGvcw6tW7c2XzNt+5QpUzBr1izztSPKna9zDIyI37t3L8aNGxeb0r527dp44YUXTFr2+AQ623FmsHv3bnz22We3zaFbt25o2rRpstwpEujJglmdiIDPEpBA99ml8bmBSaD73JIkaUAS6EnCF+/FEuj2M/VWi236jIq366G926NCyVBvDUv9ioAIiIAIiIAIiIAIiIAIiIAIiIAIpGACEug+vLiJFehMnd65c+fbUqczbfrQoUNvS+seX4r2uPWYvp0CvWTJkoZUeHg4li5daqS4c2p3vkbBTQHvLMDjCvRvvvkGS5YsMW1Ravfv3x/ly5ePXQXK/nfffdekVWfhWeSvvvoqMmbMaDYCvPfeezh58uQdrzkv44YNG8xZ5yzO0evxCXSeq84o9ZCQEFOfcxg/fjwWL14c2yTPc+/evXuy3CkS6MmCWZ2IgM8SSKpAz5kzJ3Lnzu2z89PA7CNAgc7fh6VKlbKvUQstcbPbsWPHzMY3/m5WsYeABLo9HJ1bkUC3n6m3WsxVv2e8Xc8a3Rd1Kyfve6C3GKhfERABERABERABERABERABERABERCB5CUggZ68vN3qLbEC/fXXX0elSpVu6yu+1OtJqefcOB/iM7p90aJF4ANg57PR3RXoFOcU6I7z0Rmh/tZbb5kI8127duH9999HTEyMWxwd84xPoMcdHxuOGyUvge4WblUWARFIAoGkCvTg4GDw+AyVlE+Av2uvXbtmNpolZ5FA9wxtCXT7uUqg28/UWy1KoHuLvPoVAREQAREQAREQAREQAREQAREQgdRLQALdh9felwU6I7UZrT579mxs3rz5NmnujDSuoF6zZg3GjBkTK8GdU7gz+prR31u2bIltgini//Of/5ho9VWrVplr3S2OMUigu0tO9UVABJKbQFIFenKPV/15n4BzFpfkGI0EumcoS6Dbz1UC3X6m3mpRAt1b5NWvCIiACIiACIiACIiACIiACIiACKReAhLoPrz2virQ+UCSIvvw4cMu6cUV6IxW/+KLL7Bx40aX1zKKkineHdF1cQV65cqV0bdvX8vRlhLoLpGrggiIgJcJJEWge3noPtm941iM0qVL++T4/HFQEuieWTUJdPu5SqDbz9RbLUqge4u8+hUBERABERABERABERABERABERCB1EtAAt2H194XBTplxLBhw8CHko6SK1cutGjRAtWrV8fPP/981zPQeU1UVJRJk87o9cuXL8e7ApTnlO8NGjRAQECAqRM3hXuePHkwcOBAsH8rRQLdCiXVEQER8CYBCXR76Uug28uTrUmg28+ULUqg289VAt1+pt5qUQLdW+TVrwiIgAiIgAiIgAiIgAiIgAiIgAikXgIS6D689r4o0ONGgdepUwc9evQwKdZZvvnmGyxZsiSWanxnjPPFgwcP4scff8SePXtM+vfAwECEhISYP1WrVsX9999v/u1ceC76e++9h5MnT8Z+OywsDJ07d0ZQUNAdK0lRv3btWpQqVQoFCxaEBLoP3+wamgiIgCEggW7vjSCBbi9PtiaBbj9TtiiBbj9XCXT7mXqrxQ/Gz4u3605htVA4X05vDUv9ioAIiIAIiIAIiIAIiIAIiIAIiIAIpGACEug+vLi+KNC//fZb/PLLL7HUKlasiD59+pg06keOHDFnmFOOO0r79u3RrFkzrF+/Hg888ICpF3deTZs2xZNPPhkr4RNaEp67PkNgIGAAACAASURBVGXKFMyaNSu2CsU7z0l/+OGHUaBAAROtHh4ejm3btpl6ERERGDBgAIoUKSKB7sP3uoYmAiLwDwEJdHvvBAl0e3myNQl0+5myRQl0+7lKoNvPVC2KgAiIgAiIgAiIgAiIgAiIgAiIgAiIQGohIIHuwyvtiwJ98eLFGDdunNvUnM8r37RpE0aMGBHbRuPGjU0UeYYMGVy2e+XKFYwePRo7d+50WZcVsmTJIoFuiZQqiYAI+AIBCXR7V0EC3V6ebE0C3X6mbFEC3X6uEuj2M1WLIiACIiACIuBvBI4ePYrmzZujQoUK/jZ0jVcEDIGLFy+aQKHChQunSCKc240bNywfz5kiIfj5pI4fP24ywKqIgAiIQEokIIHuw6vqiwKdH9w++OADHD58+A5yGTNmNB/o9u7de8drjD5/5plnTJT5qVOn8P777+PMmTO31eP12bNnR44cOXDvvfeC6eFz5859R1v8cDVx4kSsW7cOMTExCa4g2+vQoQOaNGliUrwrhbsP3+wamgiIgCEggW7vjSCBbi9PtiaBbj9TtiiBbj9XCXT7mapFERABERABEfA3Anw+1aBBA/McSkUE/JHAzz//jPnz52Ps2LH+OHyXY2aWU2Y0ff75513WVQXfJPDoo49i2rRpvjk4jUoEREAEkkhAAj2JAD15uS8KdM6XAvuHH34wadkppfPkyYO6deuaVO3BwcGYNGkSVq5ciTRp0qB06dJo1aqV2e3L9OosPPN8w4YN5rx0PohPqDA9e9u2bU169rhnnDOdOz9gLVq0CDt27MD58+dNM0wRX6hQIZMungI+U6ZMsc1LoHvyblXbIiACdhCQQLeD4v+3IYFuL0+2JoFuP1O2KIFuP1cJdPuZqkUREAEREAER8DcCEuj+tmIab1wCEui6J3ydgAS6r6+QxicCIpAUAhLoSaGna90mwIeZn3zyCfi3lUKJ3rt3b3POeWooDtlz9ui51DBdzVEERCAOAQl0e28JCXR7ebI1CXT7mbJFCXT7uUqg289ULYqACIiACIiAvxGQQPe3FdN44xKQQNc94esEJNB9fYU0PhEQgaQQkEBPCj1d6xaBuOnfeT75008/japVq5rIcUaVM7qd56zPnDkzNj075fl//vMfk/49pRcJ9JS+wpqfCNydgAS6vXeIBLq9PNmaBLr9TNmiBLr9XCXQ7WfqrRbXbdsfb9flS4YiW+YM3hqW+hUBERABEfADAhLofrBIGuJdCbgr0PlsNSIiAlmzZvULslZSuDOT6ZgxY/DUU0+hc+fOWLp0KUqUKIHffvvNPE9m+d///of33nvP/PuVV17Bf//732Sf/4kTJ/D222+b59p85v3kk0/i5Zdfdut5dnR0NBo2bIh77rkHX375paU58JjUN998M7Yus7GSTdmyZc33rl27hi+++AJvvPEGIiMjY+vx+1999RXGjx+Pc+fOmefzPLaV2WQdTJlan0et3q1IoFtaJlUSARHwUwIS6H66cP447F27dpmzzx3nlvNs8u7du98xFZ6N/u6775pf3iyVK1dG3759Yz8U+ePcrY5ZAt0qKdUTgZRJQALd3nWVQLeXJ1uTQLefKVuUQLefqwS6/Uy91WKu+j3j7XrW6L6oW7mUt4alfkVABERABPyAgAS6HyyShnhXAu4K9MuXL6Np06bm2E1PlkuXLmHgwIH4+OOPk9SNK4HOZ8g9e/bEvffea4KrWCjKKczjinK2xUymnL83So8ePcxxop06dTL/b6Z8puCfMGGC5eGMHDkSP/74o3kW7o5Az549OwoWLGj64ZGqPNo0c+bM5usBAwagaNGi6NWrlzmK1VG2bt2Kt956y4yPwn/u3Ll47bXXcPDgQVNl//796NixI2bPno3Q0NAE5yCBbnl5VVEERMAPCUig++Gi+euQ4wp07mDr1q2b+RDkiECnNOcHhXXr1sVOUxHo/rriGrcIiIC7BCTQ3SV29/oS6PbyZGsS6PYzZYsS6PZzlUC3n6m3WpRA9xZ59SsCIiAC/k9AAt3/1zC1z8BdgZ5cvBj8xMCoHTt2JKlLVwJ9z549aN68OfiznCHDP5mHhg0bhkaNGuGhhx7Ct99+i7CwMPN9bwv0uCA++ugjE/l94MABS4yOHTtmNgYULlzYSGx3BHq7du1iI87jdsYI/p07d5rjURl1nlBhPWYu4CaMgIAAU42bJIKDg83fCRUJdEvLq0oiIAJ+SkAC3U8Xzh+HzRRC/JDj2MlmZQ5M2/7SSy+hSpUqVqr7fR1FoPv9EmoCIpAkAhLoScJ3x8US6PbyZGsS6PYzZYsS6PZzlUC3n6m3WpRA9xZ59SsCIiAC/k9AAt3/1zC1z8AdgX769GlUq1YNV65cAf+9adMmI5nTp0+PV199FZ988olJ0z1u3DiDtX79+ib7JyOMGeDE9N6s06xZMyNMP/30U5P2u1+/fqAkXbFiBTZs2IALFy6gcePGRrQycjkoKCg2i6i76+VKoFOQMyX65MmTY5vms2U+Kx49ejRGjRqFLVu2IG/evHcIdP7ftX///vjpp59MBDWjuxkhPmTIEAwfPty08fvvv2Pjxo3o3bu3SbfOEhUVZUQ2OTEdOtOat2jRwt2p4fHHH0fbtm3RoUMHl9dSbHPtuBYzZsxwW6D/+eefWLBgAXLlyoV33nnHrLtz2bZtm0uBzuvJaNGiRbGX8j2U2WPXrl2b4Bwk0F0uryqIgAj4MQEJdD9ePH8cOh9m8sMY/3ZVGJXO82K4q9Cx883VNf7+ugS6v6+gxi8CSSMggZ40fnGvlkC3lydbk0C3nylblEC3n6sEuv1MvdWiBLq3yKtfERABEfB/AhLo/r+GqX0G7gh0B6uSJUsaMcznqvPnzzcSd+XKlSYDKCOVKcgp1FmY2rtPnz549tlnjbRlVDlTejOqmxK2Ro0a5lxvFl4/c+ZMsP34ItCZ8rtBgwZGtrJdK8WVQKfkZipyHvXpKA6BzmfFTJt+5MgRzJo1y/TrnMKd469evbpJS3748GGzYWDq1KlG/vM8dW4eoKBnmnieO85zwynMWZ8bECjnuUmgZcuWJtU505lbKWzv888/x9GjR418t1K+/vprhISE4OGHHzbXuBOBzo0SN27cMHNltDvnTRHOdXcUVwKdDJkif8SIEbdFsrNdriXPd0+oSKBbWWHVEQER8FcCEuj+unJ+PG6mhGE6d6Zp3717N86fPx97LnrGjBnNrkDuiLz//vvNh4fUVCTQU9Nqa64icCcBCXR77woJdHt5sjUJdPuZskUJdPu5SqDbz9RbLUqge4u8+hUBERAB/ycgge7/a5jaZ2CHQG/fvr2JGqdQZ3Qy/5/sOLu8RIkSt2UKrVu3rpHmFLDuCvTErJUrgf7MM8+gePHiePPNN2Obdwh0phanBOfzY24MoCB3CPRbt26ZyPuLFy/Gpn5nkBZTlH/22WdGoLPdQYMGmXZ5bjrlcYUKFYxE/+GHH2I3AZAZ250+fbqlKfIscUZxM0LeSkAYRTuj1Dkunl9Oqc907pT25cqVMynU3SkcL5+3T5kyJfayuwn0U6dOmQC28ePHx3vWOZ/N89l9QkUC3Z3VUV0REAF/IyCB7m8rpvGmaAIS6Cl6eTU5EXBJQALdJSK3Kkigu4XLUmUJdEuY3K4kge42MpcXSKC7ROQ3FSTQ/WapNFAREAER8DkCEug+tyQakJsE7BDoFJzh4eEm1frQoUNBYcrsoCyUyIx2doheZ4HeqlUrE+BEIctC2U7hnVAEuptTM9VdCfTXX3/d1GNKdUdxFuj8HqOuKc8fe+wxE11PGe4Q6JcuXTIinSWuQKecZop6Fp6zznYrVqxoIt6nTZuGfPnyxfZJ8c55uyrz5s0zUfqU4dywwDHxLHNen1Dh2jifk/7dd98ZgT5gwACUL1/etONOcVegd+nSxWwkKFasGDh+RpyzXxb+/5+cmCI+oSKB7s7qqK4IiIC/EZBA97cV03hTNAGH7Cnz+ckUPU9NTgREQAREQARE4P8J1CgQjPndSyNnzpzCYhMBCXSbQKoZERABERABEfBjAhLofrx4Groh4GmBTlnKs795BvqhQ4dMenMKXJ75zbPPmdp70qRJJr05v8e/KZL5/JKy/ddffzWSfdmyZciePbuRx4x459noVoorgc7zyxkZPWfOnNjm4gp0vsCobZ7VvXDhQiPQWZh6ndH0TFfPeTzwwAMmKptp6hmBHp9Ar1Spkjk3neegMwI8bdq0Ri6XKlXKpItnanz+4RwZle5c+H5DYU5Rz+tYmAaezHLkyGEYMbq9Zs2ad0UTXwp33ge8Ln/+/Hdc27p1a5Nmn2NnGn2uEzMIMCrfUeKLQI+IiEDXrl3BbLDkxMJ08DwP/r777jNfc30p5Hk+ekJFAt3Kna46IiAC/kpAAt1fV07jTpEEJNBT5LJqUiIgAiIgAiJwVwIS6PbfIBLo9jNViyIgAiIgAiLgbwQk0P1txTTeuATcEeg8t7tKlSrm3O5s2bKZyOdOnTqZJhlN/vTTT5sztlkoTpnGvWzZskZ6s96VK1fw6aefmmhsFn5N0bxmzRoMHjwYY8eONYJ2xowZaNSokTkrnGnNGSXO87MZRU15u2TJEhQuXNjSYroS6Ix8psxlxi5GcVOK86xzFop9ymNH6dmzJx555BEzNhZGT1OeU8IXLFjQzJfSn39TjrNQxjPanJKbQpzp1ymqP/zwQzNfRq8PHDgQnTt3NvUZCb969WoTqR23PP744+Z658J12Llzp9lcwLEzLf4LL7yQIBuOj/VZOOY9e/aYaHoy4Dzi48qxDxkyxMhuXkPhzX4chbKfKeUdhfPiem/cuNGsdXR09G3jWb58OapVq2b65cYK9s31TahIoFu61VVJBETATwlIoPvpwmnYKZOABHrKXFfNSgREQAREQATuRkAC3f77QwLdfqZqUQREQAREQAT8jYAEur+tmMYbl4A7Aj0x9CjQ+XPireJKoFPiTpw4Edu3b8fw4cO9NUzTL8fCCH3KdQpmdwo3HjDN/IYNG1CoUCF3LsX8+fPBqHRG1zvS0bvVQCIrr1ixwmyoGDdu3F1T0EugJxKwLhMBEfALAhLofrFMGmRqISCBnlpWWvMUAREQAREQgf8nIIFu/90ggW4/U7UoAiIgAiIgAv5GwIpAZ5QtI2iPHj2KmzdvYuvWrSYd8vPPP++z0+WYGTXM6NrNmzebqFNXhdG4O3bsQK1atVxVTdbX3333XXz//fc4f/48+vTpgzfffDNZ+//8889NpPaJEyfw3HPPmTPCfal4SqAzRTkjyxlhzvnXq1fvrpLUU0xcCXRHv5TIDRs2RIYMGTw1FJftXrhwwURt85x1dwujw3PlymXpHPW4bTOlflhYGPLkyeNut0mqz3T3TAMfHBx813Yk0JOEWReLgAj4OAEJdB9fIA0vdRGQQE9d663ZioAIiIAIiAAJSKDbfx9IoNvPVC2KgAiIgAiIgL8RsCLQ33vvPZOqmimqg4KCTKpmnpVsRaAzXTaFu3PhWcKUbJ4sFL1Mx8301Tzb2IpAZ3rtZ555Bowq9WShlKUUpxi1WpgWe926dZg9e7bVSxJdr3Tp0iYF+b333hvbBs/YpsRfvHhxotv11IWeEuiMpqYQ5qYRFp7RnSZNGk9NI8F2rQr0ZB+YOrRMQALdMipVFAER8EMCEuh+uGgacsolIIGectdWMxMBERABERCBhAhIoNt/b0ig289ULYqACIiACIiAvxGwItDbtGmDjh07gucXs7gj0HkeMSPXnUvJkiXNWdCeLDyzmLIzd+7clgW6J8fj3DbPT2ZEP1NVWy3JKdBDQkKwdOlSc1a4o6RGgW51bTxdTwLd04Q9374EuucZqwcREAHvEZBA9x77ZOuZaZCY0okfXk+ePGnSIjlK1qxZwQ+PlSpVQs2aNVG0aFEEBATYPrY///zTpEGKiIgwbRcoUMCkxMqWLZvtfflzgxLo/rx6GrsIiIAIiIAIJI6ABHriuN3tKgl0+5l6q8U2fUbF2/XQ3u1RoWSot4alfkVABERABPyAgCuB/tZbb2H06NHm2RTPJWYEMiPPHRHoN27cwMcff2zOIL548SIaNWqEQYMGISYmBu3btzfR3BTmfI5GKct0x1u2bEGJEiUQGBiIXbt2gbJ75MiRmDp1qrmOqZjZL8fG+nxeNmrUKDBNc6ZMmUCZy+utFKsC/fDhw2jevDkOHjyIyMhIk7qbGwZy5syJVq1amWhxPqebMGECwsPD0bZtW7MxgGyY4vz69et444038PDDD5sU65zPt99+a+pRnq1evdpct3LlSpMS/OzZs+b5IjcY8NxmRvgfP37czItR/nGLs0BnO+Sydu1aLFq0yESzM1L6/fffR9OmTTFs2DAwa8BDDz0EpiHfvXs3KleujE8++QR//PEHnnjiCcORZ2ZzPFyn+++/Hz/99JOJwOe4OS6mAt+5c6dZp7sJdPLi+dNcX/6bvPr372/uFTJMly6dYUQ2RYoUMfNj1Dj/zXVm6m6mwO7WrRu6du1qxvTkk08a3g0aNDBz5Jy5NmnTpr2Djaci0K3cX8lRRwI9OSh7tg8JdM/yVesiIALeJSCB7l3+Hu2dspwpiPjhnR/SrRSex8Ldtvfdd1+8H2qttBFfHQl0a+Qk0K1xUi0REAEREAERSEkEJNDtX00JdPuZeqvFXPV7xtv1rNF9UbdyKW8NS/2KgAiIgAj4AQFXAp1TaNmyJbp06YIOHTqYGTlHoPNZVqdOnYwspWjt3r27eV728ssvm7pWItDfeecdI2opaSlIeW45Rew333xj0pbXr1/fpHyvUKEC/vOf/yBjxoxGXFspVgU62+LzpnLlyhmRzXGMGTMGH330kZHfDKyhYO/duzceeeQR03XevHkxefJkI3n3799vAm+4YaBOnTpGjlNiO6L2y5QpY+Q1S3wR6JTorMv1iO8c5/gi0MmDkezMDsA2uT6nT582wvqxxx7D5cuX8cMPP5hIfAbs/Pbbb1iwYAH27dtnrnGk1h84cCB+//13I9BZ3I1A59qxfYp3CnvyISeKdPY/ceJEs8GChfNgan2yo8h3SPRr166hSZMmePbZZ9GjRw+zYYLnjnNeTJ3u2AQQX0CTBLqVnwTV8SYBCXRv0lffIiACniYgge5pwl5on+fYLFu2zHyI4y5Rdwt3bvbt29d8KLWrSKBbIymBbo2TaomACIiACIhASiIggW7/akqg28/UWy1KoHuLvPoVAREQAf8nkFSBzvOhmdGRcphR1JTNjG4eO3asgeNKoPP5HAVps2bN0LBhQ3MNI5LnzJmDI0eOGLFOgU4ZzGdwjOymCKa4tlKSKtAp8ZmtklHTPXv2RNmyZY0cZqH85bM8RylevLiR/5T87gp0V3NJSKAzUj579uyGEzcuHDt2DAz8oUDn+HgdC8U+BfW5c+dw5swZWwU6MwhwzRzR+5TltWvXNhH5LDxLnXKdmwj69etnotEZxMSNEAMGDDBp9lkY3c+z6qdNm2YE+syZM41A58aMuxUK9F69euGee+5xhdEvX+dzUG4oCQ1VViG/XEAAO3bswKlTp/x1+Bq3CIiACNyVgAR6CrtB+OGeuyr5Actq1HlcBBLo3rspJNC9x149i4AIiIAIiIC3CEig209eAt1+pt5qUQLdW+TVrwiIgAj4P4GkCnQ+W2M08/r1682Z2V9//bX597hx4wwch2SmZKUI5R/HGeiO71Ga/ve//zWRxyx8VsfXmNbbEYHOCGVKbEaeMxo9uQQ6o+Ip0Bn5/OKLL6JUqVKxAp0pximsOSduBODXTKfONOiU6YysZypyvsaNBPzsxUKZzRTnbJcp8Bnt7uqoyIQEOjcvcGMBU+FXr17d9EEhTYGeL18+s+GAhenVuUnh0qVLJsKeUeKU7izMFsDNCo4IdKatX7JkiYmo59jJPb4U7lwnjnvEiBEmPTz74LyZSp7rx2MpWfg307IzvT+j5h0R/DwWgOPm0QAsfF7L/hgxT4E+a9YsE/zkio0i0P3/fSilz0AR6Cl9hTU/EUjdBCTQU9j6M60Udz7Glef8QMi0S9zxyl19juhy7vJjCiTuply1apU5V0gC3Xs3hQS699irZxEQAREQARHwFgEJdPvJS6Dbz9RbLUqge4u8+hUBERAB/yeQVIE+ZcoUPPfcc+ZoRIpXnmPNiGiHQGf0MYVxnz598NprrxkpW758efM9pvCmEKeEHjJkiEnZzedxPE+bUpnnY/uyQKf4Z+Qz//Ccap7fzbTolOzkwOeKw4cPBxlx7oz+Ztm0aZM5F53R44wKp0hnJPunn35qUsZnzZr1jhsrMQL90KFDZqMBMwIwNXqNGjWMzKZA57+ZNp7R6kzBz7VzCHSKeKZk37Nnj3n+yWel8Ql0nlnPqHJmC+AcHWn8ObfGjRvHCnTK+YoVK5r0+Hyu6njeyrnyWStlefr06U3kPsfCs9Il0P//FtAZ6P7/PiuB7v9rqBmIgAgkTEACPQXdHSdOnDA7IR0fWh1TK1asmPmg5iodDndCMu0K//BsIaVwT/6bQwI9+ZmrRxEQAREQARHwNgEJdPtXQALdfqbealEC3Vvk1a8IiIAI+D8BVwKdApgCj+X55583EcE875uF0daMOv/ss8+MEOfZ3TVr1gTFKs8BHzRokJG0TNlNUcwIbpbp06ebIxUfeughI3ZZGL3MdOk8ZrF169bmzHV+VuGZ6izVqlUz/+azO5YHHnjACPaEytq1a00EuKM4xpNQfee+eD43zxZ/6aWXTHWeAc/o8q+++sp8zTO8GeFNUU5xPGzYMBMt/+abbxpJzHL16lWTnpxinO1wcwCfRZIVxTufTfLc8RdeeMHIZkp1fo8bD7gBwbkwOp9R/Sz16tUzMp5rwZTQ7JdntTs4MeKf4+T4OA+KafbDPij6Gd3NgKIff/wRM2bMAJ+H8hpKcK4H14j1Bw8ebDIFcGMDxT5fj6+wb7JhpDs3OzACnQyYfr19+/ZmcwULxxcWFma+5yiMUqfgnz17tnm+Sq5NmzY1/TvYs+6iRYsSXGe+oAj0u+LRiz5AQALdBxZBQxABEfAYAQl0j6FN3oYpv3/44Yc7PvTxgyLP4AkJCbFlQDzzibtI+eGfwp4piPhBkCmJ+AGfH3YzZMhwR1/unIHO/1AwTdOCBQvMfyj4NSPo+aGV5wwxLRJTIcUtTNXED8Ecl6PwPwXcAcx2uKOU51bxwzx3ffI/Qq5SJdkCzY1GJNDdgKWqIiACIiACIpBCCEig27+QEuj2M/VWix+Mnxdv153CaqFwvpzeGpb6FQEREAER8AMCrgS6H0zBa0OkQHdsJvDaIBLomAKdApybHHyhMKp87NixJuLd7iKB/g/RSZMmoU2bNmYjAiP7eSY8nxvzeTELI/4Z2c/CjRvc4JHchc+luSlj7ty55rk1N9A4Nn+4MxYGtXHzBzevWCncBMIsDo6SMWNGzJ8/3/yMOAo39XDTzYEDB2K/FxUVZTaacBPQmTNnULduXZOdgccjsPDoAm4ScRVgJ4FuZZVURwREwF8JSKD768rFGffly5fNL8uDBw/GvsKUUNzVSFGc1EJBv3z5crN7kjtNEyr8Jc3zkGrVqnWbnLYi0NkHzyjiDs+LFy8m2Ac/HPHDcvPmzWM/KLFyQgKdH1qYIovp6R2Fv/y5e7Z06dJJRWPr9RLotuJUYyIgAiIgAiLgFwQo0Me1vDOdpV8MXoNMEgGmeVURAREQAREQARHwDAF/Feg8E50iK25hpHrbtm0ThMUz2vn8LW6hdGT0tJXC51IUZx9//LEJyOnZsyeyZMli5dJkqUNp+uqrr5pAIQbR8KhKbxRyZjaB+++/H2XLljUR8J4onhToPAKU9wUDouwozDJA4cqU+VaLqxTuzCjAdlkcUpw/G++99575viPzA19nW4GBgSbS3xulR48eJu0/MyjwuTZ/7pje/8MPP7Q8HAZ/8Rk214SZHawUcuDxrI4NHMzcQHHvWAdmeSBHtssgNUfhkQz8+WbGhty5c5ssGdwIwsy0LDy6ghkhHK8nNBYJdCurpDoiIAL+SkAC3V9XLs644wpqvlyiRAmTlilz5sxJmiXFNlMKTZgw4Y6z1eNrmB9WnnrqKTz44IOxEt2KQOcvZn5Ad/5lfreBMz1S586dYyV6fAKd6a/4Acp5YwHbZDp7fvCKmzoqSaBsuFgC3QaIakIEREAEREAE/IyAQ6DnyJED3IyokvIJcEMqN3dKoKf8tdYMRUAEREAEvEfAXwW694ipZ18j4EmBTtHM9Pd8dmxHoYRlOn7nyGdX7boS6IyY5iYF/s3z7lkYmc1z7rmZZOXKleYsexZvC/S4cx0xYgT459ixY64wmNcZHMcNAdyQwefY7gj0du3ameviK8wey4A1Brtxc05Chc//+X9R/j/FkbG1T58+JussN60kVCTQLS2vKomACPgpAQl0P124uMPetWuX2XnHHWWOwg8Qffv2dZlqxRUCpmxidLtz5DnPV2IUOHe3hYeHm3OReFaUo3B3KgU1U8izuBLoZ8+eNbtruWPOUbhrj9HsTLnOX/D8IDRt2rTYOcaNsI9PoCeUcoofErkTUCncXa2+XhcBERABERABEfA0AYdA52ceX9vc5+m5p9b2GZVy/PhxCfTUegNo3iIgAiIgAslCQAI9WTCrEw8SsCLQ+UyVUcb79u0zEc8U4oxC7tatGyhFeWY7BTS/5vPaefPm4YsvvsAbb7xh/u9BQfrWW28ZyTpr1iwwhfiePXtMe4yyZ3Q906b379/fZPJkpgMe7cmU4C1atDD9MZKZ59PzGE1KWIptK8WVQOdxpUwzPn369NjmKNCZcXXQoEHmNZ5Pz2jruAKdz5KZ1p3Pq/PkyWOiqTk+jpMpzZ944gnDhefS8xk3v2bh+fWMBCf79OnTm754ZKm7hbyrV68OBne5Kjdu3DCZVocPiEU2VgAAIABJREFUH47Fixe7LdD5zP63334z68kU9nGzCmzbts2lQF+9erW5J3h0q6Pwupdffvm2Z/5x5yKB7mp19boIiIA/E5BA9+fVcxr79u3bbzvvhC/ZIdC5S40pXJi+3VHKlSuHV155JXbnH79PiU7Jfvjw4dh6rVq1Mh9AKKldCfTZs2ebM9wdJW/evEbAc/eio/BsFp7rsnHjxtjvccchP8hRpscn0FmR6dop4nmWS0REhDmLhmL9vvvu87nVVwS6zy2JBiQCIiACIiACHicgge5xxD7XgQS6zy2JBiQCIiACIpACCUigp8BFTWVTciXQDx06ZJ53jhw5Ei1btsT3339v5DAFN5+HFi1aFEeOHDHUGB3OqG1H8FJ8EegU4nx2yjZ4PYOP6tevb8Tqhg0bzDPYTZs2mfYYncy648aNM1/HF4HOYwcY8MUspfEVVwKd0pubAZyPNHAIdG4O4PnzPLqTY6C0d07h/vjjjyNr1qzmeTU3B/A59cKFC41IZubUv/76C0xjz2ffzZo1A4PTOGfWX7FihWmTz7u5iYDPoxOaQ9x5Mbhtzpw54LNuPlO3Uhgwdu7cOSO/mWrdnQh0boiIjIw0mxk2b96Mjh07mvVjdgFHcSXQeU+QCTdFkI+jcBMCn6GTVUJFAt3KCquOCIiAvxKQQPfXlYszbk+lcOcHhSFDhtz2i5I7EZkaJm6hAOeHA0ehaGeKF+48vJtAZ8p2pm5nCndH4U45npvD886dy6pVq8wZ6Y7CHYQDBw40kfAJCXR+AOAuPl+LNo/v1pNATyE/kJqGCIiACIiACLhBQALdDVgppKoEegpZSE1DBERABETApwlIoPv08mhwFgi4EuifffaZiR5nFHqaNGlMizwiiNKa4jcxAp1C3nHe+E8//YT27dub9OKU0O4KdFdTdCXQeZY3U8JT4DuKQ6BTrJ86dQpVqlQxUdKMvncW6JThPDLJcUQWg7wo+fkMms+KixUrZoQxS5MmTcwmhHvvvdcchcpobmZGZXn22WfNRgFmX7VSuMGAEpz1OR5XheK8U6dOmD9/vgkQ47XcGMEsAYl5ls3n5BTw3EzhKHcT6Hwu36hRI3N0K4+DjVtCQkJw/vz5BKchge5qhfW6CIiAPxOQQPfn1XMaOx/CcTee87kqcVOcJ2aq/CBCgU6x6yhMC1+zZs07muMuvu+++y72+wUKFMDbb79tdgLeTaDzQxh39zmfU56QpI8bae+cKj4+gc5f/EwxxHr+UCTQ/WGVNEYREAEREAERsJeABLq9PP2hNQl066u0btv+eCuXLxmKbJkzWG9INUVABERABFIdAQn0VLfkKW7CrgT66NGj8e6775qockcQEtOUU6pTbPJoTT6TZWFqbkZsnzlzxnzNiGqKU+cz0BnFzDPHHcKaKd0ZRMVnrrt37zYR0o4AqB49eoCpxx0R6AxyYjp1O89Av1sEOgU6y9q1a8Foc2YfZfQ0I+sZBZ4hQwYTQU6RzsJoev6bYpoCnYFfjnky8IpingKdZ63zGTvFsaPwqC2266pwLDy7nBsb+CyaqfX79et3WxbXuG3wWCembXeUBQsWmDXq0qULHnnkEbefaXPsW7duvS3t/d0EOjdFkB+Pa+X4+TyfmwtYFIHuasX1ugiIQEonIIGeQlY4vlTrnBo/KPEXtfMvfXem7O8CnVHsDRs2dGfKXq0rge5V/OpcBERABERABLxCQALdK9i92qkEunX8uer3jLfyrNF9UbdyKesNqaYIiIAIiECqIyCBnuqWPMVN2JVA59nkYWFhRsBSnPPscgpvClSmL6ckZjp3nhHOjJ6U7Y4gKab6puxm9lBGrDPymQKdEdhMPU4hT7lOwcuzxhmBzlTnFOl8jRHuFK0Ogc5U34xYZyp1CmeOgynFixcvjhw5csS7Nq4i0O92BrpDoLNhRo9zHgzucohubgTo3LmzOfudUd486pTnn7dp0yZBgU6GFPE8653nujOqn22zkMXJkyfNH0a9x40O5yYGMqWUd0h7bjjgpgLO/48//ohNq3+3GzW+FO4MKGM2AQapxS2U7CNGjEBoaKgR70y5zyj0J598MrZqfAKdcpznu3NsjvT0ixYtMuvmOPZUZ6CnuLcUTUgERMBNAhLobgLz5er79+83kdxXr169bZj8MPPiiy8iX758dx0+JTzPe+Evdn7A4Aet+FK48xcwP1DFLTw3hh98HCUpKdy5A5IfWOJ+GOEHQscHM/bjKoU7P9zww4+/FAl0f1kpjVMEREAEREAE7CMggW4fS39pSQLd+kpJoFtnpZoiIAIiIAK3E5BA1x3h7wRcCXSeA05JzeefR48eNUKbkdSUxSwU0JTmjCpm9DlTnfMc9B9//NE8A2YkNmX42LFjjRTm816KcGY43bFjhwlKGjVqlEmDzlTflNRLlixB1apVTZQ3z99m5k+mfOc53oMGDUKFChUwadIkk46cbXI8iT0D/cCBAyYins+8OQZGSvPZMJ9Zc0MAI8dZoqKizLNsplt3CHSKf46N6dizZ89u5k4G48ePN//m+CieeRwpxTuPB+Uc+Dx78ODB5hk3o9jZLqPtKcWHDx9u6lI0x31mzXrOadM5LvbLdOyU1OTO5918Rp9Q4Tn23BTB+TAanhHhLMwEy7XkZoS4hRHrjKonI0a983l6165dzfxYuIGA4z1x4oSR8JwDJfnGjRtRr14905dz4fcdAp3n3BcqVMise0JFKdz9/V1G4xcBEbgbAQn0FHR/UIDzlyk/vMQt/DDUoEED88GncOHCsb9EIyMjzS9QSnOeL8506s6p1+OLbOcHiVdeeeW29DMU7ZT3hw8fju26VatW4Pky/EBxtxTuvIAfVjh2R8mbN6/58MWzaRyFv9A//fRT8wveUWrUqGHO3+GHgvhSuEugp6AbXFMRAREQAREQgRRKQAI9hS7sXaYlgW59zSXQrbNSTREQAREQgdsJSKDrjvB3Aq4Eut3zo0Bv3Lixee6bHMVVBDolPaPjuVGAaem9XciHUdtW0rk7j/Wvv/4Cn2GvWLEi9mx1q3NZv3696XPZsmWx57lbvTYp9Ziqnyn0udnC+fl83DYl0JNCWdeKgAj4OgEJdF9fITfHRyFOyew4j8bNy011Z4HOr+OLbOeOOaal4Y4/psGh/KaEdxTns8n5PVcC/ezZs+Z8Gaa7cRRGjnfv3t3sAGRU/cyZM8FddfzwxBL3jHcJ9MSstq4RAREQAREQARHwNgEJdG+vQPL3L4FunbkEunVWqikCIiACInA7AQl03RH+TiA5Bfr58+fNmduMSqY45TNfTxdXAt3R/8SJE030OM8n91bhs2tG3zNYzN3CCPD8+fObqHJ3CyP4Gd3OFO3JWegXGNHvSEefUN8S6Mm5KupLBEQguQlIoCc38WTojyl1Jk+ebM64cchmd7qNK9C5y4+/6CdMmGCpvcDAQJMCiOl5HOlsXAl0jo/S/+OPPzYpgawUnvHDDxCMrmeRQLdCTXVEQAREQAREQAR8jYA3BfrNa5cQeWwrfj90A/vOZUfFhmVQKH82hNwB6Rqunj+BY1t+RXi2cggoVAVlQoDMwQBu3QQij+HYwcPYuuEALt26hUin69Nny4UCFRuiRP7sKOp8bN+tGHPdySNHsGXDAVyMvgnng4jSZc6BAhUboHjBXCie/fYBRR7bgqNHDmHDgUsIDq2EAsXKoWpoBmROF3hbxVsx0WZ+h48cwYb9l3Az5hYADjobilSsgOLlSyI0A5D+n4+TyVYk0K2jlkC3zko1RUAEREAEbicgga47wt8JJKdA588L056z8Gz0IkWKeByfVYHu8YGog0QTkEBPNDpdKAIi4AcEJND9YJESM0THGTiMDGeKdquFZ+UwsrxixYq3neXC9pYvX27EfNwz1p3bZuT5c889h2rVqt12vRWBzj527txpzrDhQ8WECne+cbdfkyZNYuU560qgW11l1RMBERABERABEfAlAt4U6NfP7seZJUPx2ZSL+HZzKfT97hm0aFAGFW/30EDMKRzfvgzz3n0DR8o9j3Rhb6LrvUCRrDG4FXUZUSd+weJpc/C/gdNxOAA4H+AgfAshxSqhXs+v0bFBObS5Jwh8KYDy/OY13Dj+C1bOnoNhb83AvhtROOd0XbaCpVD3P1/j0abV8GgFXheDWzdvIvpGFE4v+xAL587AgMl7kbVpfzR49Dm83SwfCuf456w/llsxNxFzPQLHf/kfZs6Zh7enHcaN6BgEgNE0JdGib0888sJjaJIHyJ0uee8ICXTrvCXQrbNSTREQAREQgdsJSKDrjvB3Askp0L3BSgLdG9Tt7VMC3V6eak0ERMC3CEig+9Z62D4aSukjjLjZsAHbt2/HmTNnYgU4I8VDQkLMmei1a9c20txVep4rV66YdDVr1641Yp5npFNoFypUCA888IBJ85MhQ4Y75mFFoDsuYgQ608HzbBeeEcOvGWXOyHiOk+njs2VzDl/650oJdNtvHzUoAiIgAiIgAiKQDAS8KdBjrp/BtdMLMeOTRZgy4RBKDxmJhs1qolXhOBP/awm2rliBAf/bicIdOqJJz8fRIBuQ6+JOROxbho+nLMW2c1mRpng71CgCFI4NYT+O8DMXsXNBCEq3rIF6z9dAUQCZz+3B9YNL8fHUpdh4Ih3SFGuLakXTolhOR78ncOX8eexcGIKiDarhgd41UARHcGrlOiz7ZDZOlCmN89fOIXLp9zhd/SXka3KnQL96dCPObJ2FsaujcfJWDlStVRI5AgOQAZTsmZG/dEmEliiMvOmBOIHrHl91CXSPI1YHIiACIiACIgAJdN0E/k5AAt3fVzDlj18CPeWvsWYoAqmZgAR6al59zd3nCPz999/gnzKfn/S5sWlAIiACIiACIiACniHgTYEOkzT9T6z5Ygzmj5mO/W0/Q52mjfFSvdvPPAxf9zFWLl6Fnj+XQqvuYejZqw6KIhxX1s/D3lmTMWp3Olwr1hAPdemDxkUDUDpWoB/D2YOHsXT0QWSoWQ4lOldHUVzC9d8W4cDM8Rj1ezqcL1APDz3VB41LpsM9uf5foF84dhhLRx1EmvIlUfxpincK9LVYOnoW/q4fhuiAi8g2ewi2l30Raeo5C/Sb3FqJoyvmYuuk8fgxXSuEVKuP/k9WQa60gcjomWV0q1UJdLdwqbIIiIAIiIAIJIoABXrdunXNsYQqIuCPBJgNlEFGAwYM8Mfhuxzz+vXrTYAWz15X8U8C/fv3N8F2KiIgAiKQEglIoKfEVdWc/JaABLrfLp0GLgIiIAIiIAKJJuBdgc4zwWNwYP4HWDtjBEal7Y8a94fhy87lb5vPnh96YuGq1RgW1Rc9296PNx8qgEDswqrPJmL6oGm43nMsqrZsjqerpkPaQCAwNhV7DG7FxCDqegwCgoIQGByFQOzE+nE/4IeXvsH1nl/i3tbtzHUZ0gJBca6Lvh4DBAUiMDgNApnCPToaUdejcCvNBRzdtBDLh76G9SV6xRHoPIF9F9Z8tRhT+i1DriEDULn1A2gRGoQ0ATAp5L1dJNC9vQLqXwREQAREIDUQYBbG9u3bm+yJKiLgDwT4XDA6Ohp58+b1h+FqjCKATJkyaZOS7gMREIEUS0ACPcUurSbmjwQk0P1x1TRmERABERABEUgaAe8K9H/GHr51MvYu+Q59FlVCwdoNMXhwC4QCyIpwAMew8J13sGz1YWxvOgqdm1TAUxWigWOzMfHr9Rj55XE8OGogmrSsiSaxKdgTYBIVbq6b9t06vPvBATw46i00efgBcx3ltvVyGkd+nYdfBr+C9cXjCPSbl4GI1Vjw9Qp8PmAdMrUuhAxFsyI44l95nq0gUKYp2tUsiWblY0PerXdtQ00JdBsgqgkREAEREAEREAERSGEEpk2bZo6ofOaZZ1LYzDQdERABERABEfA/AhLo/rdmGnEKJiCBnoIXV1MTAREQAREQgQQI+IJAx4mVOLl5HnoN+gs3y9dFx9G9UDcTUBh/AVfW4vMBP2Pt9lso3m84mlUPRb3sp4Ht4zB6whG8PT0TXp3YDa3DKqASgBsXjuLCuTM4dCYSUTcZ4c4zx7Mjd+E8yJ83AJl3jMO4yfvx4jfBeG1iN7R7uIq5LubiX7jw9xkcOh2JG9ExANKY63KF5kaB4rmR6d+W/sF4F4F+45KR9FO/XYuh/9uJPA8EIW1IAK6cAXD9Ai4HZcef2Rvh+Y5heK51TeTLDKQLSt7bUwI9eXmrNxEQAREQAREQARHwBwIS6P6wShqjCIiACIhAaiEggZ5aVlrz9AsCEuh+sUwapAiIgAiIgAjYSsAnBHr0Hzh/ZDU+7/4lDmeuiZD+n+KJckClgJ3AnknoOzUIG6+UxFsDH0bVQtmR73rCAv3cqtFY/sscDPnpMC5ejQbAA9Hr4KGerfFE7/tQbsc4TI1HoF9cOwZrFs3E0JmHcfrSDRP/zuuadW+NLm+3RLl/W3Ip0CP/BnZNwFeTN+CVsWfR7p2eePDB6qiTHQg6vwa/r1uBUR8tQUjLvqjZ5UV0KAcUyGzrkrpsTALdJSJVEAEREAEREAEREIFUR0ACPdUtuSYsAiIgAiLgwwQk0H14cTS01EdAAj31rblmLAIiIAIiIAI+IdBxEVfP7cXa4e9jyd/5sbL8KxgSlg+1Ajfj1IIBGHmsGY7nboahT1dEiZwZkP5KwgL9yqE1OLhvN5buuoDI49tx4sAJTF1dBI16tkOPtx5AxR3jMD0egX79yK84sm8nlv5+ARF/7cTZw39i2uoiuO+p1ug14lETpf7/CdfvEoFOgb59HL6YvBMvjY/GC1/2Rbs2NVAnExAUuQv71s7H+AEf4milF5Cz9cvoWzcziocw2j35igS6ddZt+oyKt/LQ3u1RoSQPGlARAREQAREQAREQgZRBQAI9ZayjZiECIiACIpAyCEigp4x11CxSCAEJ9BSykJqGCIiACIiACLhBwDcEOnDzyjmcW/khJv92BUP+qI3RL1RHjaAd2DXmP1hd/DWkqd4FrzXIibyZ0wCRZ4E/vseX43djyKRoPP11b7QIq4xa6eNMfM80bF6yBE9+CFR8Mgw93m6Ain98jzmTdqD/p1fMdQ89XMNcd1sW9X0/Y8+KBea6Qq2auCfQr50Hfp+AryftRb+vb6Hn+OfRum1VVEsDBOIMjm1djF8Gv4p1+Z7Ajbq9MbBZXpTOnc6NFUt6VQl06wxz1e8Zb+VZo/uibuVS1htSTREQAREQAREQARHwcQIS6D6+QBqeCIiACIhAqiIggZ6qlluT9XUCEui+vkIanwiIgAiIgAjYT8BXBPqtG+GIPvITZk7bimGfn0KrIWHIlyYSf771LYK690Xxju3xcLE0yB4cAMSEA5G/Yt6nP+G795chz8AxqNuqMTqVBgKcEcUV6O8+iIqR67H5m5/xZf9ZyDtwDGo93NJclzbQ6cKkCPQonoE+F9O+/RUfDD+MxqPeQKN2ddE4BAgKkEC3/w72bIsS6J7lq9ZFQAREQAREQAR8h4AEuu+shUYiAiIgAiIgAhLougdEwIcISKD70GJoKCIgAiIgAiKQTAR8RaAj5hoQsQWrpszFt0OnIrjV/YgIzI0/5/yNpv2eRJPHG6BKFiCjEd08o/wEds34HivGfIOVeVsgZ40WeKR1GCrkBvI7zhSPK9CHtkRFnMCZudOwfOQnWJW3BTJWa4H2rcNQMV8aFMzyL/SkCPSYq0DEVqz4fjYmfDgXwc8PQfXmD6LLvRmR9vwm7FqzGKPem4yrtbqixMPP4tkqWVA4m1K4J9Pt7nY3EuhuI9MFIiACIiACIiACfkpAAt1PF07DFgEREAERSJEEJNBT5LJqUv5KQALdX1dO4xYBERABERCBxBPwGYGOaABnsWf+RCz9aCBWXSuCHQGVcCxjQ7zVpyG6PFQOuQE4q+bwXbNxaOlnGDRlL45mvR9VugxHh/IBqJLvXx77Z2PnmnV48ZvMqNq5GXr8tyXKAwjauxDHlo7GoKl7sTdNNXNd+3szoEbBf687uAAHfl2B3t9kRsmHGqPX/9rgHkQj67XruBZ+FTdwFkc2L8byjwbht6LdEFTzKbzaMDcK5c6KtOmDkSn4b+xfOAnLP/8Iq0u/joLVH8RLDXMj7b7p+HXlWvQdfxn3PfkUHn2+PRrmBnIGJ379EnOlUrhbpyaBbp2VaoqACIiACIiACPg3AQl0/14/jV4EREAERCBlEZBAT1nrqdn4OQEJdD9fQA1fBERABERABBJBwHcE+i0TWX7mt5+wd9oQfLjkPHanq43Sj76HHg+Gonn5zKBndk7RHh1xGlfP7Me+Pauwbt0ezFt4GrcYRe44UvzKadwIzIKLJZ9Hx3Z10KN1CTA4PeDyWVw7dwD7dq/Cr+t3Y94vpxCV/hbgOEP9yhlEIxgXSj6Ptq3uR+/2xZEFB3FgyUr88sF0bMN1HLx0Dn8f2odLGQohIHsoiucMRmitNijb4FE8UT0j8kRswomN0/DZlKPYdvgKgnMGI+DKKQRkKYg0NfqibdNKeKhGfiPPg53TxydiDd29RALdOjEJdOusVFMEREAEREAERMC/CUig+/f6afQiIAIiIAIpi4AEespaT83GzwlIoPv5Amr4IiACIiACIpAIAr4j0P8ZfOTxbTi/Yw5+XHcaJ4NLo1yL51CvaHqUyZnA5GKigPCd2PXrb5j14zqcAhDhVDVdSEHkrdMJDSsVQ8NSjtzuAG7dBMJ3Ye9v/1x3POomwp2uS5s1D/LV6YQHqpRC0zIZAPyFg+s2YvXYBdgN4Ew8w8lRvhFK1GqBNvdmQ6F0p3Hj3A7T9ubfj+E0uwSQPbSsmVOdkiG4N08iFsyGSyTQrUP8YPy8eCt3CquFwvkSuimtt6+aIiACIiACIiACIuArBCTQfWUlNA4REAEREAERACTQdReIgA8RkED3ocXQUERABERABEQgmQj4mkBPpmmn6m4k0FP18mvyIiACIiACIiACIhAvAQl03RgiIAIiIAIi4DsEJNB9Zy00EhGABLpuAhEQAREQARFIfQQk0FPfmkugp74114xFQAREQAREQAREwBUBCXRXhPS6CIiACIiACCQfAQn05GOtnkTAJQEJdJeIVEEEREAEREAEUhwBCfQUt6QuJySB7hKRKoiACIiACIiACIhAqiMggZ7qllwTFgEREAER8GECEug+vDgaWuojIIGe+tZcMxYBERABERABCfTUdw9IoKe+NdeMRUAEREAEREAERMAVAQl0V4T0ugiIgAiIgAgkHwEJ9ORjrZ5EwCUBCXSXiFRBBERABERABFIcAQn0FLekLickge4SkSqIgAiIgAiIgAiIQKojIIGe6pZcExYBERABEfBhAhLoPrw4GlrqIyCBnvrWXDMWAREQAREQAYdAz507N7JkySIgqYBAREQEzp49i/Lly6eC2SZtiuu27Y+3gfIlQ5Etc4akNa6rRUAEREAEREAERMCHCEig+9BiaCgiIAIiIAKpnoAEeqq/BQTAlwhIoPvSamgsIiACIiACIpA8BBwCPU2aNAgMDEyeTtWLVwnExMQgOjpaAt3CKuSq3zPeWrNG90XdyqUstKAqIiACIiACIiACIuAfBCTQ/WOdNEoREAEREIHUQUACPXWss2bpJwQk0P1koTRMERABERABEbCRgEOg29ikmvITAopAd71QEuiuGamGCIiACIiACIhAyiAggZ4y1lGzEAEREAERSBkEJNBTxjpqFimEgAR6CllITUMEREAEREAE3CBAgT6/e2nkzJnTjatU9W4E/vrrLwQEBCA0NFSg/JyABLqfL6CGLwIiIAIiIAIiYJmABLplVKooAiIgAiIgAh4nIIHuccTqQASsE5BAt85KNUVABERABEQgpRCQQLd/JSXQ7WfqrRYl0L1FXv2KgAiIgAiIgAgkNwEJ9OQmrv5EQAREQAREIGECEui6O0TAhwhIoPvQYmgoIiACIiACIpBMBCTQ7QctgW4/U2+1KIHuLfLqVwREQAREQAREIDkI3Lx5E0ePHkVMTAwWLFiAiIgIdOjQwXRdsGBBpE+fPjmGoT5EQAREQAREQATiEJBA1y0hAj5EQALdhxZDQxEBERABERCBZCIggW4/aAl0+5l6q0UJdG+RV78iIAIiIAIiIALJQeD48eOoWLGi6So6Otr8nSZNGkRFRWHKlCkICwtLjmGoDxEQAREQAREQgTgEJNB1S4iADxGQQPehxdBQREAEREAERCCZCEig2w9aAt1+pmpRBERABERABERABETAfgKXL19GzZo1sXv37tsaz5gxIyjXs2fPbn+nalEEREAEREAERMAlAQl0l4hUQQSSj4AEevKxVk8iIAIiIAIi4CsEJNDtXwkJdPuZqkUREAEREAEREAEREAHPEOjWrRu+/fZb3Lp1y3QQEBCAvn37YsSIEZ7pUK2KgAiIgAiIgAi4JCCB7hKRKohA8hGQQE8+1upJBERABERABHyFgAS6/SshgW4/U7UoAiIgAiIgAiIgAiLgGQJbt25FtWrVYgV6cHAwtmzZgvLly3umQ7UqAiIgAiIgAiLgkoAEuktEqiACyUdAAj35WKsnERABERABEfAVAhLo9q+EBLr9TNWiCIiACIiACIiACIiA5whUrVoVFOks5cqVw4YNG5AlSxbPdaiWRUAEREAEREAE7kpAAl03iAj4EAEJdB9aDA1FBERABERABJKJgAS6/aAl0O1nqhZFQAREQAREQAREQAQ8R2DkyJF4+eWXTfr2rl27Yty4cZ7rTC2LgAiIgAiIgAi4JCCB7hKRKohA8hGQQE8+1upJBERABERABHyFgAS6/SshgW4/U7UoAiIgAiIgAiIgAiLgOQK//fYbateujZs3b2LHjh2oUKGC5zpTyyIgAiIgAiIgAi4JSKC7RKQKIpB8BCTQk4+1ehIBERABERABXyEggW7/Skig28/UWy226TMq3q4h+DmqAAAgAElEQVSH9m6PCiVDvTUs9SsCIiACIiACIiACthK4ceMGChUqhMKFC2PTpk22tq3GREAEREAEREAE3Ccgge4+M10hAh4j4BDozy+K9Fgfqa1h7ty9fv060qVLh6CgoNQ2fY/N9+rVq0ibNq35o2IPgevXr5mG0qVLb0+DagVRUVHmT8aMGUXDJgJ6T7UJZJxm+J46v3tp5MyZ0zMdpMJWJdBTzqLnqt8z3snMGt0XdSuXSjkT1UxEQAREQARSFIFevXph1qxZKWpOmoznCZw9e9Y8uwoJCfF8Z+ohRRHo0KEDhg8fnqLmpMmIgAiIgLcJSKB7ewXUvwg4EXAI9NKlS4uLTQQoJY4dO4bQ0FBJNJuYspl9+/YZ0SPZYx9Uyh4W7jhXsYeA3lPt4ejcit5T7Weq91TPMJVA9wxXb7Qqge4N6upTBERABEQgqQSaNm2K7t27o1KlSkltStf7AIE2bdpg2LBhKFu2rEdHc+vWLZPCPU2aNB7tx7lx9tmlSxdMmDAh2fpUR/YSOHToEMaPH4/p06fb27BaEwEREIFUTkACPZXfAJq+bxGQ7LF/PSR77Gcq2eMZphLo9nPVe6r9TPWeaj9Tvad6hqkEume4eqNVCXRvUFefIiACIiACSSVAgT5kyBDUrFkzqU3peh8gcO+992LSpEkpckMEBXqDBg2wcuVKHyCtISSGwJ49e/Df//4XU6dOTczlukYEREAERCABAhLoujVEwIcISPbYvxiSPfYzlezxDFMJdPu56j3VfqZ6T7Wfqd5TPcNUAt0zXL3RqgS6N6irTxEQAREQgaQSkEBPKkHful4C3bfWQ6O5nYAEuu4IERABEfAMAQl0z3BVqyKQKAKSPYnCdteLJHvsZyrZ4xmmEuj2c9V7qv1M9Z5qP1O9p3qGqQS6Z7h6o1UJdG9QV58iIAIiIAJJJSCBnlSCvnW9BDpMavn169ejRo0aJhqfpUKFCuZrlpiYGMyaNQsXLlxAYGAgmjVrhvz58yf7QrL/jRs34syZM8iSJYsZX4ECBdwex4wZM3DPPfegXLlylq5dsGABTp48GVs3V65caN269W3XrlmzBufPn7/t+9HR0di5cycowQMCAlCsWDFUr17dpPFndoA//vjD5dEBEuiWlkiVREAERMBtAhLobiPTBSLgOQKSPfazleyxnylb1Bno9nOVQLefqd5T7Weq91T7meo91TNMJdA9w9UbrX4wfl683XYKq4XC+XJ6Y0jqUwREQAREQARcEpBAd4nIryq4I9CvXbuGWrVqYfny5ciRI4dH50nBSumalGI1hfvkyZNx4MABkyo8KioKDRs2NMJ49+7dSJcuXewQ3njjDbz//vtJGVKSruXPHv8899xzmD9/Pp599lkj/itWrGi53WnTpqFDhw749NNP0bNnT0vXkYdzGvxq1aph06ZN5trLly+jW7duZhx58uTB5s2bY9scM2YM+GfOnDm4ceMGWrRoYcbcr18/I9A5jzp16uDpp59OcBwS6JaWSJVEQAREwG0CEuhuI9MFIuA5ApI99rOV7LGfKVuUQLefqwS6/Uz1nmo/U72n2s9U76meYSqB7hmualUEREAEREAERMAaAQl0a5z8pZY7Ap2R2nPnzkVYWBiCg4M9OkVGKx8+fDhJfVgR6BTBL7zwghHEmTJlMgKd88uWLRsuXbqE2bNnI2PGjGYc3hbo69atQ82aNREUFGSi5u+77z48+OCD+N///meJE3n26dMHV65cwcMPP+yWQOcZ5Llz576jH0bDnzp1CtOnT8e8efNuE+iMMGf0viPSfcOGDWYDQHh4uGmH4yBrXkv5Hl+RQLe0tKokAiIgAm4TkEB3G5kuEAHPEZDssZ+tZI/9TNmiBLr9XCXQ7Weq91T7meo91X6mek/1DFMJdM9wVasiIAIiIAIiIALWCEigW+PkL7WsCnTK6O3btxupTIlLMeqIQmY6cD5LoWguX768kes7duzAxYsXUbp0aRw/fhz8/1bx4sVRsGBBnDhxAvv370fOnDlNqnSK3aNHj5q6/B6jmCl4f/zxRxOF/sADDyQKpxWB3qtXL6RNmxYjR440fVCgt2zZEmPHjkXt2rXRt29f9O/f37wWV6AzRTmj1MmEKdXLlCmD9OnTx3KqWrWq4cI2+Zojap/ym98/d+6ckfZly5aNlfRWJ8qI7ipVqpjxMarbVeFYX3rpJTMXzpk/x+5EoA8ePNisBdeY65Q5c+bbumT0PjdXOEegxx3TkiVL8M4772D16tWxLw0ZMsS0+fLLL8c7BQl0Vyur10VABEQgcQQk0BPHTVeJgEcISPbYj1Wyx36mbFEC3X6uEuj2M9V7qv1M9Z5qP1O9p3qGqQS6Z7iqVREQAREQAREQAWsEJNCtcfKXWlYFOufDtOaUyzNnzjRnb1OWMoL4lVdewSOPPGIELaXxe++9Z6KS69evbyKLhw4daiQz6/38888IDQ3FsGHDzPnYjPDm2d6MpH7++edNOm8K97p162LVqlUGI6PRWZo0aWJSj1M4WylWBDrbfOKJJ9C1a1fTpEOgL1q0yJzRzRTjPDO8QYMGtwl0Cuw2bdqgSJEi6NGjB7788ksjxJkinZweeughI5opuH/99VfThmM+b731FhhNPnz4cHO2OtOxL1261Eh4q4Up0xl5zv6sZAP4/PPPTeQ3BXq7du3cFujt27fH/fffjy+++AIHDx7EL7/8cttQXQl0RpvXq1cPEyZMAO85R+G9RA48Qz2+IoFu9Y5QPREQARFwj4AEunu8VFsEPEpAssd+vJI99jNlixLo9nOVQLefqd5T7Weq91T7meo91TNMJdA9w1WtioAIiIAIiIAIWCMggW6Nk7/Uckegc06MymZkOMUxI8l5/datW1G4cGF8/fXXGDdunBHFadKkMdHo7777rokmZ+nevbsR6zwTmxHfTJtOgc5COdulSxc888wz5uv4Urh//PHH5vzufPnyWcJrRaDXqFEDb775Jtq2bWvadBbo/Pqjjz7CJ598Ys745t+OM9AZRd2oUSMcO3YMefPmNSnVmaqcgpjnxFO8Uyo3a9YMTHPOc8p37dplIuxZn4y4EYAivkSJEoYd61opPIOeEfKfffYZQkJCXF7C5wcDBgwwmw+4LpyrOxHocTtg6vjXXnvNrIWj3E2gk+mLL76I1q1bmw0XzoUbB7h5wfHcKG5fEugul1cVREAERCBRBCTQE4VNF4mAZwhI9tjPVbLHfqZsUQLdfq4S6PYz1Xuq/Uz1nmo/U72neoapBLpnuKpVERABERABERABawQk0K1x8pdadgh0SnGmQZ8yZUpsNDGjotk2I5YZTc4yaNAgI8wpoylznQU66zD6/G4C3V2mVgQ6NwS8+uqrJoKeJa5A5/coiiMiIsBU9YyWZvnpp5/w+OOPIzIy0qQ2Z2E0OyPPGXVOgT558mSzEYD/f69cuTLWrl1r5HmGDBlMFL5zYVT6c88953KKjHJn6vXvv//enIXO6H1HaviELuamBrJ3FLbBVPNMw75lyxbkypXLZb/OFTp16mTGz80FjpKQQOcGAUb4c3MEsxeQBc+Xp8hnWbx4sTmD/sCBA/GOQQLdraVRZREQARGwTEAC3TIqVRQBzxOQ7LGfsWSP/UzZogS6/Vwl0O1nqvdU+5nqPdV+pnpP9QxTCXTPcPVGq+u27Y+32/IlQ5EtcwZvDEl9ioAIiIAIiIBLAhLoLhH5VQVPCnRGoPfr18/IUxaK1OvXr2Pq1KkYM2YMvvvuO2zYsMFEYTOCnedhOwR6yZIljVRl1DlldPXq1d3makWgMw07xXfv3r1N+/EJdApnjoESnenZWThuns3OZ0iMxucZ4zzjnanNGYmekEAvVKiQqb9s2TJwjizffvutSX3PKPW7lT///NOkuacQZwp9Fsp0RqK7U9yJQGeWAabk54YHFjLlRoLRo0ebtPuOkpBA57VcO75vcKMBU8F/+OGHsWn5J06caNLYT58+Pd4pSKC7s7KqKwIiIALWCUigW2elmiLgcQKSPfYjluyxnylblEC3n6sEuv1M9Z5qP1O9p9rPVO+pnmEqge4Zrt5oNVf9nvF2O2t0X9StXMobQ1KfIiACIiACIuCSgAS6S0R+VcGqQKc45bngvXr1MtK2RYsW5uvXX38dP/zwg4m8ZppunudNodu8eXMTgU4xzPTsZ8+exZIlS4z8pUDevn27ieB+9tlnTTQ0hSzPyGY0eJkyZYxobdiwoTkbnOnNmaqc36d8r1SpkiXGVgQ6z2JnFDbT0sfExGDSpEkmsnrgwIEmKp1R3izbtm0zKciPHj1qvqZoZ+p3pmfn/BhNT6nNc8kpxxlVzT+cI8/5Zgp19sUNAuPHjzfSmOnMeTb4pk2bTKQ+I7M7duyImjVr4uWXX75jjoz8ZpS/c2F0vON75EdWCZ0Rz3PoFyxYYOZXoUIFsD2uEwvTyP/22293RLOfPn0ajz32mFmLggULgunjs2bNGivtGYHPuXBdmMqfKfvZJqPaeT67c5p3x7gPHToUK9B5fnyrVq1MdHp8RQLd0q2uSiIgAiLgNgEJdLeR6QIR8BwByR772Ur22M+ULUqg289VAt1+pnpPtZ+p3lPtZ6r3VM8wlUD3DFdvtCqB7g3q6lMEREAERCCpBCTQk0rQt663KtA5akZZU0qzUCzz3G8WRhYzJTelsvPXjKhmpDmFMK/jNYGBgbEAeD2lNb/H153r8Pt8na85JDb7578dKdNdkbQi0Pn/QI6Pcp/p1R1zYNtMS+9c2L8j9bjj+w4mHJNjbM6cWJ9fO3Phvx1zd76Okfh58uQxQrp+/fp3TM+5XceLDj4U8VWqVDGbAZiaPb5CHo6xOI/n4sWL5px6iv/4CteCf3i983gddZ2Z8XucM+s51jBum47XuRmB8pwp/TNmzBhv3xLoru5yvS4CIiACiSMggZ44brpKBDxCQLLHfqySPfYzZYsS6PZzlUC3n6neU+1nqvdU+5nqPdUzTCXQPcPVG61KoHuDuvoUAREQARFIKgFXAp0RqYwqLlWqFPLly2dSXfPMZ3fTTCd1nO5cHx4ebsZH2csoakZBWylMMT5hwgSTgptnWDsKZSb/z9a4cWN069YN77zzDp566ikrTSZ7HXcEuruDcwh0xxno7l6f1PpWBDr7oKRlBDjPN48ryJM6BneuZ/T+jh07zP3nzjg4T55xzpT5jz76qOUNBhwbpT1TujNyvFq1au4MN0l1KdeHDh1qItSZWSChIoGeJMy6WAREQAQSJCCBrptDBHyIgGSP/Ysh2WM/U7YogW4/Vwl0+5nqPdV+pnpPtZ+p3lM9w1QC3TNcvdGqBLo3qKtPERABERCBpBJwJdB5pjFTVC9evNhE5FIwU6JbEehZsmTBTz/9ZM5LdpScOXOayFirabsTMz+m72bkb9++fY3otirQ2RdTe1OSM/LXUZgqm/N4+umnUaNGDZP23JVA37lzJ7p27YrNmzfHtsPztHm29K+//pqYaVm6xlMC/aWXXsLGjRvNGHi2OVOAJ3exKtCTe1zqzzoBCXTrrFRTBERABNwhIIHuDi3VFQEPE5DssR+wZI/9TNmiBLr9XCXQ7Weq91T7meo91X6mek/1DFMJdM9w9UarEujeoK4+RUAEREAEkkrAlUBnVCnPUqZAZhpnfxDojtTUlPRPPvlkkgT6mjVrjExnJDtLahXoSb3P7LheAt0Oit5tQwLdu/zVuwiIQMolIIGectdWM/NDApI99i+aZI/9TCV7PMNUAt1+rnpPtZ+p3lPtZ6r3VM8wlUD3DFdvtCqB7g3q6lMEREAERCCpBO4m0CmOGcV9+vRptGvXDp07d8bWrVtjI9AdaZtPnTpl0rr/+eefRlbzDOpJkyahe/fu5rpixYrhjTfewNSpU9G7d2889thj5nzq999/H9evX8fgwYNx8uRJZM+eHUyj/vrrr5v01R988IGJdB82bBiOHz9uRH7r1q3Ro0cPS9OOT6BzzF999RXat28PRsPHLYxAb9mypRkny/79+xEaGmrStrM4C3TO9+2330ahQoVABlmzZjVj5vc5t7lz55qo9XTp0qFjx44mLTeFPKPXGSHPqO5NmzZhwIABuOeee8BU8eTITQsUjXydhQyPHDmCvXv3Yvr06YZTQsVTEeiWgHu4kgS6hwEnQ/MS6MkAWV2IgAikSgIS6Kly2TVpXyUg2WP/ykj22M+ULSoC3X6uEuj2M9V7qv1M9Z5qP1O9p3qGqQS6Z7iqVREQAREQAREQAWsEXEWgM103RToj0FmcI9Cjo6ON7P7oo4/MaxTklOGU0Dzz2UoKd55V/cknn5j04JkyZTJnRlNuUxYHBgYa+f7DDz+gVq1amDNnjhHSlOmU0q5KfAL9/9g7EzAdq/ePf+1G9nWy75J9y561slNRVChRKUJZKq0kksrWQsnWL0m2skuIJFv2bewZS2SXnf/1PTXzH8zM+77znufd5nuuyxXzPs99zvmcx9HM57nvwzFXq1bNCP6iRYveFuLWEu4su75ixYpYBTq/TsHevn17E6d+/foYM2YM8uXLB3dLuFPIk+FDDz1kzq8uWbKkEeedO3c257CzXP6CBQtM9j/PYKdcJ4u4GgU6x8DzykOtUaDff//95jgBteAksGPHDvMMc69QEwEREAERsEdAAt0eS0USAa8JSPZ4jfC2AJI99pkyogS6fa4S6PaZak+1z1R7qn2m2lOdYSqB7gxXRRUBERABERABEXCPgDcCnUKT55l/8803JgOb39fwv5TgzMZ2R6DzvPEZM2aYrHVKYmak//LLL0agFypUyAj0LVu2IE2aNFi6dGl0Njbju2o2SrgfP34cJ0+eRJEiRUx3MTPQL1y4gOHDh5sscn7/wXmPGjXKZLC7I9Ap81OnTo26deuaFw7YmGXfokULjB492gj0vXv34n//+5/5jBUAWrdujaZNm8Y5dQr0qLiu+ATj56xQULhw4WAcusYMmL/fBQsWNNUZ1ERABERABOwRkEC3x1KRRMBrApI9XiO8LYBkj32mjCiBbp+rBLp9ptpT7TPVnmqfqfZUZ5hKoDvDVVFFQAREQAREQATcI+CNQD979qwR3LNnz0alSpWiy5Nv2LABGTJkQKZMmTB58mSUL18eJ06cMBnfLF3OjOqsWbOajOuxY8caCU9pnixZMiN/+fs6deoYoc74zFpNmTKl+TrlMsuZ+0qg30oxpkBnOXmKfZaE58sCTz75pBH8zZs3x+bNm02pdmbvM4u9Ro0aJpOd5dqZbb9o0SJUr17dyOC1a9eakvZsu3fvxrVr1wwrCnSWg584caL57IknnsAjjzxiytjH1VTC3b3nXlf5h4BKuPuHu3oVAREIfQIS6KG/xpphEBGQ7LG/WJI99plK9jjDVALdPlftqfaZak+1z1R7qjNMJdCd4aqoIiACIiACIiAC7hHwRqDzzG4K7k8//dRkXffq1ctklkYJdMZu1aqVEeU805xSvHbt2qZEOc9SZ6n2XLlyGfnev39/NGzYEF999ZWR7Swdz2ZboFPQlytXzpwlXqxYsdsg3VrC/dYLYgp0CvMDBw6YWAcPHjTlxZmBToG+Z88e3HvvvUaUM7ue1zGrvkmTJliyZIkR7WQwfvx4w2/mzJm4cuUKGjRoYH7PEuwS6DfT1xno7v2dDuSrJNADeXU0NhEQgWAmIIEezKunsYccAcke+0sq2WOfqWSPM0wl0O1z1Z5qn6n2VPtMtac6w1QC3RmuiioCIiACIiACIuAegfgEOoUvBTAbS5hnzpzZnMnNdvfddxshzrLlzKCm3OQ1/DMzzx977DEjwnluObPFKY5TpEiBw4cPY968eSYTndKdjWXSf/rpJzCjPU+ePEays40bN85kY/Ns9EcffdTIdTbeSzEfVzt27NhNZyxH3R8WFobr16+bkujsm/OJ2VjBLup8bWbDcw4xM935Ga9hq1Wrlpkvs8sPHTqE3LlzmzLszCCnSGeZ6sWLF5sM8qpVqxpeFOTMvj969Chq1qxp7uf8fvvtNyPXWc6d57PzXgr4uXPnmr4qVKgAlovfunWr+TPPWo9N/vMzZaC799zrKv8QkED3D3f1KgIiEPoEJNBDf401wyAiINljf7Eke+wzZUSVcLfPVQLdPlPtqfaZak+1z1R7qjNMJdCd4aqoIiACIiACIiAC7hFwlYHuXhRdFSgEJNA9X4nIyEiEh4ebc+tZoYAvgBQqVCg6EF+KOHnypPlz/vz5zfED/mwRERFImjTpTWPkCyz8voI/W+ALI6zcwBdWohpfXOGLG3wxJF++fLcdgXDkyJHoz1kVggz4wsfp06etzlcC3Z9PjvoWAREIZQIS6KG8uppb0BGQ7LG/ZJI99plK9jjDVALdPlftqfaZak+1z1R7qjNMJdCd4eqPqM27DY212wFdW6Jk4dz+GJL6FAEREAEREAGXBIJVoLPE+a2N8pjZ5Ym5SaB7tvo8o55l9D/66CPs2LEDffr0MUcQsCoARTIbqwjwnPt69eqhbNmyRi77q3EsXGOW+v/uu++ih8EKDkOHDjXjHzNmjKl40Lt3b/M5Kxm89NJLGDx4sKmW8MEHH5jqCKz2wMYjAz777DP07dvXVEIYNGiQqSqRMmVK8JiCLl26mOMIbDQJdBsUFUMEREAEbicgga6nQgQCiIBkj/3FkOyxz5QRlYFun6sEun2m2lPtM9Weap+p9lRnmEqgO8PVH1Gz1noh1m5nDuuO6mWL+GNI6lMEREAEREAEXBIIVoHucmKJ9AKnBPp7770Hymae926jUd5S5LZu3drtcLbPQOf/h1epUsXI8rx585pxPP300+ARAGzffvst0qRJY37Pc+ofeughk6nuz0YpzqMCdu3aFS3QmSXOdZ8xYwbKly9vjikoUaKEOSqB2eY8auGJJ54wc2N78MEHUbJkSfTv398cDcAXA3i0QNq0ac29b7/9thHxzGQnCx5lwKMKmPXubZNA95ag7hcBERCB2AlIoOvJEIEAIiDZY38xJHvsM2VECXT7XCXQ7TPVnmqfqfZU+0y1pzrDVALdGa7+iCqB7g/q6lMEREAERMBbAhLo3hIMrPtdCXRK6PPnz+Py5ctGxFKSsqz3mTNnzHnsPPM9SZIkOHXqlPkvs60vXbqEd99912Rm81z6VKlSmXv4PRfLhPM6lvtmvCgJS6lL4ZoxY0ZTFp3xeU+GDBlM/0WLFsU777xjpDT75L2umm2BTik+e/Zs8yuqderUCQMHDkSlSpWMOB4wYID56FaBHhfHc+fOGbbkcPHiRcOUEp7M2HgfufEa8iF/d+bOe6dMmYKNGzea0u1z5syJFujMPn/88cdNCfrs2bObfu6//37zq2fPnkai83pKdbYRI0aYSg0rV67E5MmT8fXXX5v/cp25Rhx7TFneoUMHNGvWDC1atHC1RC4/l0B3iUgXiIAIiECCCEigJwibbhIBZwhI9tjnKtljnykjSqDb5yqBbp+p9lT7TLWn2meqPdUZphLoznD1R1QJdH9QV58iIAIiIALeEpBA95ZgYN0fn0CnzGV2MX9OQnG9ZMkSk4E8evRorFq1Ck2aNMHy5cuNoGX28gsvvGBKfrNs+Ouvvw6eBc7MZGaPU4S/8cYbWL16NXr06GEkMSVzr169THlxxn755ZdNXydOnDAC/ocffjCZ03/88Qf43LE8eM2aNVGrVi0j2llCvGLFiiZDOrZmW6B37NgRBQsWxGuvvRbdHQU6y7VTLnMcLJPOMcYU6MzSpljnCwWtWrXCsmXLzBnpX375JbZu3QrGpawmT7L75ZdfoiU9M/hZLv6ZZ57Bnj17oiW2q7Lwf/31F1588UXTB2PEFOgTJ07Eq6++avrmywhsDz/8sJHpLM3ODHSud9euXc1nzZs3N7Kd/XONpk+fbmQ7y7QzE50vRJBBlNhn9QGuGQW+t00C3VuCul8EREAEYicgga4nQwQCiIBkj/3FkOyxz5QRJdDtc5VAt89Ue6p9ptpT7TPVnuoMUwl0Z7j6I6oEuj+oq08REAEREAFvCUige0swsO6PT6Dv3bvXnOG9Zs0aFClSxGRHFytWzEjZ2rVrI0uWLFi6dKkp783PKNL37dtnJhhbCXdmkFPkUrozE53nZjdt2tRIY/75rrvuMmdqszHj+a233jICnS22Eu6+FugcKyU5M6yjWpRA558/+eQTvPLKK0aU84WCqBLufKmAjFasWGHmSFbFixc3md0PPPCA+dWoUSN069bNhGW2PRlRaEfxppRn1j4/47wp3eNqvK579+54/vnnjZhnFQBXAp1jzZEjhxHoPAOdLwlQ2jPLnOefR0REGOHeuXNncwY6vydh9jnXm+enz5o1C3Xr1jVD4rz4kgWlu7dNAt1bgrpfBERABGInIIGuJ0MEAoiAZI/9xZDssc+UESXQ7XOVQLfPVHuqfabaU+0z1Z7qDFMJdGe4+iOqBLo/qKtPERABERABbwlIoHtLMLDuj0+gU3BXq1bNSNSoxkxlymDK8IQIdGYm8+xttuPHj5uM7s2bN5szxT0V6K5I2s5AZ1lyZmNHnQ3O/mMKdIpx8mEpdl4bJdApgfkiAr/ObG22Rx991LxwwBcNKNApzynR2cqVK2cy2VlKPXXq1NFl8vkZS75TjA8bNizO6f/++++oXr26Ka3O/lj+nVKd5d8p9s+ePRtrCXeOgxnmbKw0EFU2ntn1I0eONOJ80KBBJgOdfbBxThT9w4cPNxUC2CjQx4wZg/Xr17taIpefS6C7RKQLREAERCBBBCTQE4RNN4mAMwQke+xzleyxz5QRJdDtc5VAt89Ue6p9ptpT7TPVnuoMUwl0Z7j6I2rfEd8jQ9qwm7ouWTg3qpcretvX/TE+9SkCIiACIiACsRGQQA+t5yI+gc4S7BS/zCTOnz+/yZzm9R9++CEaNmxopDelKoUvS5IzS51SnO3999TtYg0AACAASURBVN835cYpW7/66is89dRT6Nev300Z6Dyfm8/TgQMHzJnflOksE8728ccfm4zuqAx0yub+/fub6ynhWULcVbMt0CmuKYtZ1j6qxRTo/BrFM7PFKbpZlj48PByRkZEmS5vj5hxZ0r106dKmTD3PCY9NoPOMcWabc94LFy4097Ex45+sqlSp4mr60Z/fmoHO8+a5jnyRoXz58mY8zFSnXI86/5xzSJcunVlzZt63bt0a7dq1A6sS1KtXz/zsjCXb+b0Js+R//PFH83U2rjOfnfHjx7s9xrgulED3GqECiIAIiECsBCTQ9WCIQAARkOyxvxiSPfaZMqIEun2uEuj2mWpPtc9Ue6p9ptpTnWEqge4MV0UVAREQAREQARFwj4AEunucguWq+AT61atX0aVLF5w6dcqUBOeZ1iyxPnXqVJMZ3bNnT5w5c8ZkHrPkOj/n+d0U6SzpzVLjlKksCc4zspm1zvO3KaBZLrx3797mnO2okugUsMzCrlSpksl0prhnKXNKXZ7nzTLvlPYUyxT4PAu9cePGJk5szbZApxDmywAU42wsaf7mm2+aeRUuXNgwYYs6s52Z9RTolNA8952l3MmMLxXwGv6XLx488sgjeOKJJ0xWOF8m4DnpPPecf9e++eYbUw6d5exZCYDnyPNseHLg+fI8L55s42oU2YxBjnwpgbKbpdcp5ZnFTnZjx441JeWjOA4ZMsRkmDMbnevJ30+aNAkpU6Y03XAM/NkZXyig6OfPJ9gH47K1adMGzz33nFkfb5sEurcEdb8IiIAIxE5AAl1PhggEEAHJHvuLIdljnykjSqDb5yqBbp+p9lT7TLWn2meqPdUZphLoznBVVBEQAREQAREQAfcISKC7xylYropPoHMOlL8855pZy2nSpDEyOyzs3wo6FLoUtLyGGdLMFk+aNKnJtqa85p9ZBrxAgQImm5mied26dUbcUhzza/wsSrzy+1xma1OUZ8qUyfw+Y8aMJgubffEcbl5LQc/s5x07diBDhgxGUsfWbAt0jrlMmTJYsGCBEdHMoOdLBpwzy89HceFYyIWSm3O5lSOvI0fy5PnvUVn7ZMgMb46b8yRHzpMcyIaxcufObebMrPE6deqgffv2N53JfisHMmI2PBtjMdOc/2Uf/L6CAp7jYN/8etS68jPexzLw/IxzjGosB89xnj9/PvrzqDXkCwDMymc2e1S5em/+Lkige0NP94qACIhA3AQk0PV0iEAAEZDssb8Ykj32mTKiBLp9rhLo9plqT7XPVHuqfabaU51hKoHuDFdFFQEREAEREAERcI+ABLp7nILlKlcC3eY8KNB5LjYzr33RbAt0jpkvBXz66acYPHhwtHD2xVxu7WPLli0mo5xnk0dlvvtjHDH75EsWrDrA7POSJUtaGY4EuhWMCiICIiACtxGQQNdDIQIBRECyx/5iSPbYZ8qIEuj2uUqg22eqPdU+U+2p9plqT3WGqQS6M1wVVQREQAREQAREwD0CEujucQqWq3wl0EeMGIHXXnvNYOnYsaORv043JwS602NW/JsJSKDriRABERABZwhIoDvDVVFFIEEEJHsShC3emyR77DOV7HGGqQS6fa7aU+0z1Z5qn6n2VGeYSqA7w1VRRUAEREAEREAE3CMgge4ep2C5ylcC3R88JND9Qd1unxLodnkqmgiIgAhEEZBA17MgAgFEQLLH/mJI9thnKtnjDFMJdPtctafaZ6o91T5T7anOMJVAd4arP6Nu3nUQZ85dwPL1EThz7h9sijiImcO6+3NI6lsEREAEREAE4iQggR5aD4cEemitZ6jNRgI91FZU8xEBEQgUAhLogbISGocIAJDssf8YSPbYZyrZ4wxTCXT7XLWn2meqPdU+U+2pzjCVQHeGqz+i/ro+As27DY2163WT+yFveBZ/DEt9ioAIiIAIiEC8BCTQQ+sBkUAPrfUMtdlIoIfaimo+IiACgUJAAj1QVkLjEAEJdEeeAckeR7DqDHQHsEqg24cqgW6fqfZU+0wl0J1hKoHuDFd/Rc1a64VYu2YGevWyRfw1LPUrAiIgAiIgAnES6NGjB3bt2oWwsDBRCgECe/fuRc6cOZEqVSpHZ3Pu3Dlcv34d6dOnd7SfW4MfOHAAefPm9Wmf6swegcuXL6N48eIYOHCgvaCKJAIiIAIiAAl0PQQiEEAEJHvsL4Zkj32mkj3OMJVAt89Ve6p9ptpT7TPVnuoMUwl0Z7j6K2rBRj1x5vyF27p/t0tLPNeqjr+GpX5FQAREQAREQAREwCqBKVOm4PTp0+jYsaPVuAomAiIgAiIgAiLgOQEJdM+Z6Q4RcIyAZI99tJI99plK9jjDVALdPlftqfaZak+1z1R7qjNMJdCd4eqvqM26DcWK9RG3dd+wRmlMHPCsv4alfkVABERABERABETAKgEJdKs4FUwEREAEREAEvCIgge4VPt0sAnYJSPbY5clokj32mUr2OMNUAt0+V+2p9plqT7XPVHuqM0wl0J3h6q+og8fOxuBxc27rnuef8xx0NREQAREQAREQAREIBQIS6KGwipqDCIiACIhAqBCQQA+VldQ8QoKAZI/9ZZTssc9UsscZphLo9rlqT7XPVHuqfabaU51hKoHuDFd/RZ2zbAPavT46uvtqZYugRtkiqF6uqM5A99eiqF8REAEREAEREAHrBCTQrSNVQBEQAREQARFIMAEJ9ASj040iYJ+AZI99ppI99plK9jjDVALdPlftqfaZak+1z1R7qjNMJdCd4eqvqKfPXcCkuStRo1wRlCyc21/DUL8iIAIiIAIiIAIi4CgBCXRH8Sq4CIiACIiACHhEQALdI1y6WAScJSDZY5+vZI99ppI9zjCVQLfPVXuqfabaU+0z1Z7qDFMJdGe4KqoIiIAIiIAIiIAIiIBzBCTQnWOryCIgAiIgAiLgKQEJdE+J6XoRcJCAZI99uJI99plK9jjDVALdPlftqfaZak+1z1R7qjNMJdCd4aqoIiACIiACIiACIiACzhGQQHeOrSKLgAiIgAiIgKcEJNA9JabrRcBBApI99uFK9thnKtnjDFMJdPtctafaZ6o91T5T7anOMJVAd4arooqACIiACIiACIiACDhHQALdObaKLAIiIAIiIAKeEpBA95SYrhcBBwlI9tiHK9ljn6lkjzNMJdDtc9Weap+p9lT7TLWnOsNUAt0ZroEalWekZ0gbFqjD07hEQAREQAREQAREwC0CEuhuYdJFIiACIiACIuATAhLoPsGsTkTAPQKSPe5x8uQqyR5PaLl/7c6dO5ElSxbzS80OAQl0OxxjRtGeap+p9lT7TBlRe6p9rhLo9pkGWsQDR/7G3OUbMWnuSpw5dwHrJvcLtCFqPCIgAiIgAiIgAiLgEQEJdI9w6WIREAEREAERcJSABLqjeBVcBDwjINnjGS93rpbscYeS59dI9njOzNUdEuiuCHn+ufZUz5m5ukN7qitCCftce2rCuMV3lwS6faaBEJGZ5nOXb8DnUxZj866DNw1p5rDuqF62SCAMU2MQAREQAREQAREQgQQRkEBPEDbdJAIiIAIiIAKOEJBAdwSrgopAwghI9iSMW3x3SfbYZ8qIkj32uUqg22eqPdU+U+2p9plqT3WGqQS6M1z9HZUCvVDjnrEOo3WDKhj5alt/D1H9i4AIiIAIiIAIiECCCUigJxidbhQBERABERAB6wQk0K0jVUARSDgByZ6Es4vrTske+0wle5xhKoFun6v2VPtMtafaZ6o91RmmEujOcA2EqF0GTsS381bGOpTds4foLPRAWCSNQQREQAREQAREIEEEJNAThE03iYAIiIAIiIAjBCTQHcGqoCKQMAKSPQnjFt9dkj32mUr2OMNUAt0+V+2p9plqT7XPVHuqM0wl0J3hGghR5yzbgHavj451KL2fbITeTzUOhGFqDCIgAiIgAiIgAiLgMQEJdI+R6QYREAEREAERcIyABLpjaBVYBDwnINnjOTNXd0j2uCKUsM9Vwj1h3OK7SwLdPlPtqfaZak+1z5QRtafa5yqBbp9pIEUs98gb+PPoiZuGlP6OMCPPn2tVJ5CGqrGIgAiIgAiIgAiIgNsEJNDdRqULRUAEREAERMBxAhLojiNWByLgPgHJHvdZuXulZI+7pDy7TrLHM17uXC2B7g4lz67RnuoZL3eu1p7qDiXPr9Ge6jkzV3dIoLsiFNyffz5lMV4f+b2ZRJ4cmY04b1SzjMq3B/eyavQiIAIiIAIikOgJSKAn+kdAAERABERABAKIgAR6AC2GhiICkj32nwHJHvtMGVGyxz5XCXT7TLWn2meqPdU+U+2pzjCVQHeGa6BEPX3uAtr2HYU2DaqgTcMqgTIsjUMEREAEREAEREAEvCIgge4VPt0sAiIgAiIgAlYJSKBbxalgIuAdAcke7/jFdrdkj32mkj3OMJVAt89Ve6p9ptpT7TPVnuoMUwl0Z7gqqgiIgAiIgAiIgAiIgHMEJNCdY6vIIiACIiACIuApAQl0T4npehFwkIBkj324kj32mUr2OMNUAt0+V+2p9plqT7XPVHuqM0wl0J3hqqgiIAIiIAIiIAIiIALOEZBAd46tIouACIiACIiApwQk0D0lputFwEECkj324Ur22Gcq2eMMUwl0+1y1p9pnqj3VPlPtqc4wlUB3hmswRf11fQSqly0STEPWWEVABERABERABBI5AQn0RP4AaPoiIAIiIAIBRUACPaCWQ4NJ7AQke+w/AZI99plK9jjDVALdPlftqfaZak+1z1R7qjNMJdCd4RoMUQ8c+RtdB04EBfrMYd0l0YNh0TRGERABERABERABQ0ACXQ+CCIiACIiACAQOAQn0wFkLjUQEINlj/yGQ7LHPVLLHGaYS6Pa5ak+1z1R7qn2m2lOdYSqB7gzXQI56+twFjPp+MQaPnR09zLzhWbBucr9AHrbGJgIiIAIiIAIikMgJHD16FPXq1cOFCxdw6dIlXL9+HWFhYYbKhAkTUL169UROSNMXAREQAREQAf8QkED3D3f1KgKxEpDssf9gSPbYZyrZ4wxTCXT7XLWn2meqPdU+U+2pzjCVQHeGa6BGnbNsA14fORXMPr+1PduyDgZ0bRmoQ9e4REAEREAEREAEEjmBU6dOoUKFCtizZ89tJCIjI5EzZ85ETkjTFwEREAEREAH/EJBA9w939SoCsRKQ7LH/YEj22Gcq2eMMUwl0+1y1p9pnqj3VPlPtqc4wlUB3hmugRmW59ubdhsY5vAnvPoNGNcsE6vA1LhEQAREQAREQgURMgBnnrVq1wvTp03Hjxg1DIkmSJHjwwQcxderURExGUxcBERABERAB/xKQQPcvf/UuAjcRkOyx/0BI9thnKtnjDFMJdPtctafaZ6o91T5T7anOMJVAd4ZrIEdt23cU5i7fGOsQG9YojYkDng3k4WtsIiACIiACIiACiZjA3Llz0aRJE1O+nS1p0qRYsWIFKleunIipaOoiIAIiIAIi4F8CEuj+5a/eReAmApI99h8IyR77TCV7nGEqgW6fq/ZU+0y1p9pnqj3VGaYS6M5wDeSoPAO93CNv4Mz5CzcNs/eTjdD7qcaBPHSNTQREQAREQAREIJETuHr1KooWLYq9e/caEgUKFMCaNWuQOXPmRE5G0xcBERABERAB/xGQQPcfe/UsArcRkOyx/1BI9thnKtnjDFMJdPtctafaZ6o91T5T7anOMJVAd4ZroEeNWco9/R1hGPlqW5VuD/RF0/hEQAREQAREQAQMgb59++K9994z5dubN29uyrczE11NBERABERABETAPwQk0P3DXb2KQKwEJHvsPxiSPfaZSvY4w1QC3T5X7an2mWpPtc9Ue6ozTCXQneEaDFEHj52NOcs3YOSr7VCycO5gGLLGKAIiIAIiIAIiIAJYsmQJHnjgAVy5cgULFy5EvXr1REUEREAEREAERMCPBCTQ/QhfXYvArQQke+w/E5I99plK9jjDVALdPlftqfaZak+1z1R7qjNMJdCd4RosUVnOPUPasDiH6+rzYJmnxikCIiACIiACIhA6BM6cOYM777wTOXPmxPbt25EsWbLQmZxmIgIiIAIiIAJBSEACPQgXTUMOXQKSPfbXVrLHPlPJHmeYSqDb56o91T5T7an2mWpPdYapBLozXEMhKuV5825DzVRmDuser2gPhflqDiIgAiIgAsFJ4NSpUxg9ejSuX78enBPQqBNEYNq0aUiVKhUaN26coPt1U3ASSJkyJZ5//nmkTp06OCegUYuACIhAiBKQQA/RhdW0gpOAZI/9dZPssc9UsscZphLo9rlqT7XPVHuqfabaU51hKoHuDNdgjxolzzfvOmimwhLvEwY8g7zhWYJ9ahq/CIiACIhAiBFYsWIFXnvtNYwYMSLEZhZa0+nZsyeGDBkSWpOKMZsnn3wSY8eONeeyqzlHYNiwYRg4cCCyZcvmXCeKLAIiIAIi4DEBCXSPkekGEXCOgGSPfbaSPfaZMuLOnTuRJUsW80vNDgEJdDscY0bRnmqfqfZU+0y1pzrDVALdGa7BHPVWeR41F5Z6H/FKWzSqWSaYp6exi4AIiIAIhBgBCvRBgwbhhx9+CLGZhdZ0HnnkEXz33XehNakYs7n33nvN2exJkyYN2TkGwsReeeUVvPzyyxLogbAYGoMIiIAIxCAgga7HQQQCiIBkj/3FkOyxz1SyxxmmEuj2uWpPtc9Ue6p9ptpTnWEqge4M12CNGpc8jzmfdZP7KRM9WBdY4xYBERCBECQggR4ciyqBHhzrFOijlEAP9BXS+ERABBIrAQn0xLrymndAEpDssb8skj32mUr2OMNUAt0+V+2p9plqT7XPVHuqM0wl0J3hGqxRWbK92YtDceb8hVin0PvJRuj9lM4aDdb11bhFQAREIBQJSKAHx6pKoAfHOgX6KCXQA32FND4REIHESkACPbGuvOYdkAQke+wvi2SPfaaSPc4wlUC3z1V7qn2m2lPtM9We6gxTCXRnuAZz1ANH/ka7vqOweVfkTdMoWTgXlox5LZinprGLgAiIgAiEIAEJ9OBYVE8E+o0bN7Bo0SKULVsWWbNmDYoJuirhfuXKFVPCnsf75cqVC927d8fatWvx888/o3z58maOZ8+eRcuWLbFmzRq0adMGI0eO9Ovcp0+fDq7bL7/8gqpVq5qxXLp0CZ999pn5Glu5cuXw0ksv4Y477gDXbcKECZg2bZo5Cz4sLAxvvvkmihcvbq69du0aJk2ahJ9++gn8fpnX8DzzggUL4tNPP0WxYsVQr169eOcsge7XR0Kdi4AIiECcBCTQ9XCIQAARkOyxvxiSPfaZMqLOQLfPVQLdPlPtqfaZak+1z1R7qjNMJdCd4RrsUVnKvW3fUVixPiJ6KkvGvIqShXPHOrXm3YaiVJHceKZlHZV3D/bF1/hFQAREIMgISKAHx4J5ItApmyldR48ejbp16zo6wcKFC2POnDkoWrSoV/24EugzZswAf40ZMwbJkiXD1q1bcc899yBlypTYvHkzcubMafrfv38/Hn/8cSxfvtyr8Xh788mTJ1GrVi3zM63FixdHC/SpU6caYb5jxw4kT57cXEPZ36VLF/PSw4svvoh169YhRYoU+PXXX/HYY48hIiICqVOnxqhRo8w58ZTsvHfhwoW4ePEimjVrZsR8w4YNMWjQIMMlriaB7u3K6n4REAERcIaABLozXBVVBBJEQLInQdjivUmyxz5TRpRAt89VAt0+U+2p9plqT7XPVHuqM0wl0J3hGipRP5+yGK+P/B7xlW6fNHclug6aGD3lvOFZ0KhmabRuUCVO4R4qfDQPERABERAB/xOQQPf/GrgzAk8EujvxbF3DDPdly5ZFZ0knNK4rgV6tWjXMnDkT2bJlM11QoDPrevv27cicObPJzKZYDwSBzkzxZ555Bk2bNkW7du0wf/78aIHetm3b6KxzzuPbb7/F2LFjzTU9evQwsnzWrFlmjgcOHDDX8hryqVGjBt566y00adIkVsy87n//+5/hlDRp0livkUBP6BOq+0RABETAWQIS6M7yVXQR8IiAZI9HuNy6WLLHLUweXySB7jEylzdIoLtE5PEF2lM9RubyBu2pLhEl6ALtqQnCFu9NEuj2mYZaRJ6LHlfmOeda++mB4DW3tjYN/xXozGb/88jfOHD4byPV+XU1ERABERABEbBFQALdFkln43gi0N977z28//77+Pjjj/Hggw+aXytXrsSPP/6IDz74AKdPnzalv5mdzv8ya/mhhx4yZcGZGc3S78OGDTOZ3U899RTSpk1rsqKZ8czs7gceeAATJ05Ehw4dTDY0s9CZIb1+/XoDgRI4PDwc6dKlcxtKfAKdkpxZ1ps2bUKqVKlMTAr0r7/+Gn379kWZMmXQvn17vP7660Y6x8xAv3z5spnz7Nmzwcz8OnXqmHt2796NVq1aYe/eveZzlodn7PHjx6NAgQKmXDplNLP4md1dunRpwyp79uwu58SM8y1btqBFixa4++67bxLoLDc/dOhQI8TZtm3bhsaNG2PPnj3o16+fyTBnWXo2jrFChQoYMmQIHn74YZQqVQrdunUzGf8sV1+7dm288847pvw72+HDh42oZ0yWf4+tSaC7XD5dIAIiIAJ+ISCB7hfs6lQEYicg2WP/yZDssc+UESV77HOVQLfPVHuqfabaU+0z1Z7qDFMJdGe4Jpaov66PAMu3u9viy2R3N4auEwEREAEREIGYBCTQg+N58ESgc0bNmzc3vyi52e666y4jaCnTme3cunVrnDhxwpRA53WUx+PGjTOZy8xypqymqKU4ZzY1zxVn69mzJ44ePWoEOltsGeiUvv3790ejRo3chhufQGfpdoriVatWmdLmbFECnS8LLF261MyB54pnyJDhJoFOYXzo0CGTrc57X3vtNSP6yYD33XfffWauLEHPlwXy58+Pd999F1999RU+//xzcx0FNec7efJkLFiwIN45UXo/+uijRoSfOnXqNoFOoU7OUWXWKfCZWR4ZGYljx44ZAc45UfQPGDAAn3zyiRk7141l+ZnVzj9fvXoVTz/9tDn3nOvKdv36dWTKlMnE4ksPsTUJdLcfSV0oAiIgAj4lIIHuU9zqTATiJyDZY/8Jkeyxz5QRJdDtc5VAt89Ue6p9ptpT7TPVnuoMUwl0Z7gmlqhdBk7Et/NWuj1dCXS3UelCERABERABNwlIoLsJys+X2RDov//+uxHMa9euRaVKlXD8+HFT/pzyuWLFinjjjTfMLCnOKWp5jveuXbs8FugJQRWfQGd2ODPqmUUfm0Bnf8yYHzx4ML755huTYc4z0G/cuGHk9xdffGGkOhvLm3fq1AkbNmwwEp4CneeI80UCZpjv27fPnDVO+c8XBSjV2SjhmQnO//fPkSNHnFPk+eZsBQsWNAKdMp7nmzOrn2edM2u8T58+0WXYV69ebfpgtj8bBTyz+i9cuGBkOu+lyKdkL1mypJHrzLZn+/77781cWTUgqjHrn5noEugJeQp1jwiIgAj4j4AEuv/Yq2cRuI2AZI/9h0Kyxz5TRpRAt89VAt0+U+2p9plqT7XPVHuqM0wl0J3hGupRKc3zhGdB29dG4cz5C25PVwLdbVS6UAREQAREwE0CEuhugvLzZTYEOqUxM83/+OMPUxqcGc9ZsmQxAp3lwSl72SiZWTL8zJkzRs5S2G7cuNF89uyzz5pS71EZ6DyTnJnfRYoUMcI6SnB7iis+gc5s7q5duxrxT9HNFjMDnX9myXWWpGe59eTJkxuBzsb5sUR7VCY+ZfyLL75o5sPMcwp0lnbn+ekU8BTYFOicP8ugs0w8G+dGqZ0mTRq3p3bw4MHbMtCZwc/+KPzZKOWZEc9+2AfHz3L4bMxOZ6Y6S9jzRQCeA9+xY0c8//zz5nOKdsYhF7bz58+bDHqeAx/XOJWB7vby6UIREAER8CkBCXSf4lZnIhA/Acke+0+IZI99powogW6fqwS6fabaU+0z1Z5qn6n2VGeYSqA7wzVUo1KcDx47BweO/Hue+YCuLTFn2QZMmrcSK9ZHuJy2BLpLRLpABERABETAQwIS6B4C89PlTgt0ZqNTyFLePvnkk7j//vvRq1cvI5QpbhctWoT06dOD46AsjxLozFz/6KOPjLCuVasWqlevDkpaljEvV66c27TiE+jnzp0zGdzM0o6Sy7cKdHbEc8FZ+pzXRAl0ZtOz/Dvnxux7zq1y5cqmTD3PKo9LoPMlA147ZswYUzqd5dsp3XmuPDPWu3fvboQ7Y8bVYhPonAPnyvPkyZP9k2XNmjXN2fRkOG/ePBOSZ7rXr1/flNtn45nsw4cPx7Rp08zLDY899pgp8x5VKp8indn1zNSPetHg1rFJoLv9SOpCERABEfApAQl0n+JWZyIQPwHJHvtPiGSPfaaMKIFun6sEun2m2lPtM9Weap+p9lRnmEqgO8M11KJSmHcdOBE88zxmWze5H/KGZzFfOn3ugpHpvIbXxybUJdBD7cnQfERABETA/wQk0P2/Bu6MwBOBzjOyZ8+ebcK2bNnSyG+WY2dW8ogRI8zZ2WzMVuYZ28xAL1GihMmAZsY5pS4zzXkeOs/VpridNWuWEefMOOc54M2aNTPXMKud5dUpmaNKwDNbvF27dqZMvLstPoHOGIzZpEkTPPDAA6ZPnmXOxsz5QYMGRXfD55mCmZndUY3nmDPDm+KbPCj3Dxw4gM6dO5tLmOX90EMPGfHPRmndo0cPI+yHDh1qxDZfIuD1lPN//fWXKcW+ZcsWJEmSJNYpzp07FyNHjoz+rEGDBmYObBEREWbMzERnNjxfQohqP/zwA5glz0x+lp2vV6/eTX1QrvN8dlYS4OfkwTFw7ZjdzhLub7/9dpzYJdDdfSJ1nQiIgAj4loAEum95qzcRiJeAZI/9B0Syxz5TRpRAt89VAt0+U+2p9plqT7XPVHuqM0wl0J3hGkpRP5+yGB+Mm20Ewf17HAAAIABJREFU+a2NWegjX21729cp0Ms/+ibS3xGGkkVyI0PaMJQqnBvVyxVF9bJFQgmP5iICIiACIuBnAp4I9G3btpkMX8q9qO8r/Tz8m7pnqW4Kz8jISLeHlSdPHiMy2TivQoUKmRLZFNaB1DwR6J6OmwKd521HCWRP77dxvSuBzvPIKbEp8inr/dlYRp3j5UsCgdJYjp7PPzPm4yujL4EeKCumcYiACIjAzQQk0PVEiEAAEZDssb8Ykj32mTKiBLp9rhLo9plqT7XPVHuqfabaU51hKoHuDNdQisqM8ubdhsY6JYrxdZP7G0F+a6Nwj+3rocRGcxEBERABEfA/AU8EOkd76NAhU5qbQjNQGstZs5Q1S3iPHj0aV69edXtozCamRF+2bBnKly9vzo+mhGd2MTOBs2bN6nYsJy90SqDzvHNmLufKlctkLjOz2h/NlUDnmLjOhw8fRrFixfwxRNMnX7aYMWOGydqPq0y6PwbHc+j5/KZNmzbe7iXQ/bE66lMEREAEXBOQQHfNSFeIgM8ISPbYRy3ZY58pI0qg2+cqgW6fqfZU+0y1p9pnqj3VGaYS6M5wDbWog8fOxuBxc2Kdlsqyh9pqaz4iIAIiEFwEQkGgs3w1f33//ffmXOiECnSW8o5qNWrUMOdSDxw4MCAW1CmBHhCTA0xG95IlS0zZeDXnCEigO8dWkUVABETAGwIS6N7Q070iYJmAZI9loAAke+wzlexxhqkEun2u2lPtM9Weap+p9lRnmEqgO8M1FKPWfvo9bN51c0lZlnDv/VSj6HPQQ3HempMIiIAIiEBgE3BHoC9fvhzvvfeeyW597rnn0KZNm+gMdP5/++DBg4385Jnab731FgoUKIDhw4fj22+/Nedkr1+/Hlu3bsVTTz2F1q1bGyC7du0yGc9HjhwxWc/dunUz5zdThE+fPt2c80wR/swzz5jzqd1pzBi3JdAp4zt06IBTp06ZM6aZdczy2BxTp06d8PDDD5t5sdx7smTJzDgnTpxoyov3798f6dOnN9eS2+LFi1GwYEFz3nWZMmXMVJjJzzPD9+7da84K55neGTJkiHOaEujuPAG6xhUBCXRXhPS5CIiACPiHgAS6f7irVxGIlYBkj/0HQ7LHPlNGVAa6fa4S6PaZak+1z1R7qn2m2lOdYSqB7gzXUIzKc81rdxiIM+cvoFrZIubs87zhWUJxqpqTCIiACIhAEBFwJdD5OYU55XTRokXx/vvvY+TIkTh37pyZJUtZUw5TGrOMNCX5qlWrkC9fPrRq1cqUVf/yyy9x6dIlNGjQAJs3b0aqVKlMdjdLpVM4s+w6hTOF9eTJk038CRMmICwszPTdtm1b85mrFpdAZzY5xTpl960tZgn3mBnonEPlypVx+vRpzJ0714xp/PjxSJMmjYn1xBNPmDEtWLAADRs2xJw5c1ClShU0adIELVq0wMsvv2zOFOf3ip988gnWrVuHHj164Oeffzbnx/OlAX69fv36JvYff/xhGMfVJNBdrb4+d4eABLo7lHSNCIiACPiegAS675mrRxGIk4Bkj/2HQ7LHPlNGlEC3z1UC3T5T7an2mWpPtc9Ue6ozTCXQneEajFEnzV1pht2mYZU4h89reLb5c63qBOMUNWYREAEREIEQJOBKoD/99NPmXPCFCxeaTGz+v0/p0qVx8uRJQyN16tQmi5ximY3nMDObmpKZAp1SulevXuYzlun+/PPPcffddxvRzPPF33nnHXP+dvLkyc01zMIeNmyYuZ+Ncvmzzz4zZ5K7OnPaZgb6rFmzTOb7hQsXkDlzZiP7H3/8cTMmim/+YlY9M+85F57PTRZ8kYDndH/66acmC59j5wsClPEpUqQwDD/88EPzi1n4UfMmA75ckCNHjlifMnJkhn+oNmbp86UC8lFzjsCmTZvMiy7ZsmVzrhNFFgEREAER8JiABLrHyHSDCDhHQLLHPlvJHvtMGVEC3T5XCXT7TLWn2meqPdU+U+2pzjCVQHeGa7BFpRjvOmiiGfaIV9rGK9GDbW4arwiIgAiIQGgTcCXQ27dvbwT5vHnzjNyMjIw0ZciPHz+O69evmyxxZpjHPLuaEp2Z5RTotWrVQpcuXQzEunXrGqlcsmRJnD9/3mSqM/OasSnM2RfLxHfs2NGI96h2xx13oHHjxkZAx9dsCXSWkW/atCny5s1rRDnHxBcJKMFvHRPFLwU6RTtLuQ8aNMi8cEBxzrZx40YjxpmhzriU6YzJTH6yiNmYyU5ZH1vj/F999dWQfRhfeOEFjBgxQmegO7zCfIHl448/lkB3mLPCi4AIiICnBCTQPSWm60XAQQKSPfbhSvbYZ8qIEuj2uUqg22eqPdU+U+2p9plqT3WGqQS6M1yDKeqcZRvQ7vXRNw1ZEj2YVlBjFQEREIHETcCVQGdJdZ5VzlLl2bNnN+eTs0w7hTFb1apVTbnyZs2agf8P37NnT3PuOc/1jk+gs3Q5zxmnnGa2N6Uys9yZkU5hTxHNrPZvvvnGZHnzTHRX2clxCfQ1a9YgPDwcuXPnvm2xY5Zwr1ixIk6cOIGxY8eaEvLz589Hzpw5zZiYVU7pzTFNmjTJlGLndRxzXAKdX+c552TB+8uWLWuEOs89Z3b7okWLUKxYMXOefNeuXQ2PmC8ixBysSrgn7r+ntmavEu62SCqOCIiACNglIIFul6eiiYBXBCR7vMIX682SPfaZSvY4w1QC3T5X7an2mWpPtc9Ue6ozTCXQneEaLFE37zqI5t2GmrLstzZJ9GBZRY1TBERABBI3AVcCnVnm//vf/0xp8owZM6JTp07o3bs3SpUqZUpBHzp0CH369MGvv/5qBDVlOsUxs4lZyp3nnfP3FODsixL+hx9+MJnn48aNM/KYEplZsTxL/erVqyYzm3KaGdstW7Y0Z4mzPHpcjTKfGePr1683Z45zHLyfkp6tWrVq5szy2M5AZ1n0AwcOmIxcynEKc5673q5dO3MuOxvHxDkwJnk8/PDDJhucmeY8X5198qUCnonOTHFe/9xzz5k4fBGA48qSJQuYZc0y8HwRgGeikyNjlChRAgMHDjSl7eNqEuiJ+++prdlLoNsiqTgiIAIiYJeABLpdnoomAl4RkOzxCl+sN0v22GfKiMpAt89VAt0+U+2p9plqT7XPVHuqM0wl0J3hGgxRKc0pzynR42rrJvdD3vAswTAdjVEEREAERCCREnAl0BMploCbtgT67UvClzD40sGUKVPMz474cgZfkojK4l++fLmpnMDG8vt8ucEf7YMPPsDZs2eju+YLHQ0aNIj+M49DYMUDvpiRL1++6K/z5ww83oAVCzJkyID77rsPd911l/l827ZtSJkyJQoVKuTRlCTQPcKli0VABETAZwQk0H2GWh2JgGsCkj2uGXl6hWSPp8Tcu14C3T1Onlwlge4JLfeu1Z7qHidPrtKe6gkt96/Vnuo+K3evlEB3l1ToXUeB3rbvKKxYHxHr5JSBHnprrhmJgAiIQCgSCBaBzkz3ixcv3rYEzBiPLzs9VNbMKYF+6dIlc559rly5rKA6duyYEdjMuPek3XvvvaZUf1wl7G+NxYoHLPvPEv9sH330EXr16mVkOsvjRzVWSeD36w8++KAnw7F6LSsMxHx2O3bsGH2e/YYNG/DWW29h8eLF5iiDmjVrRvfdokULU+GAVR9Wr16N1q1bmzL/tWvXNkcN8JkYPXq0qdzgbpNAd5eUrhMBERAB3xKQQPctb/UmAvESkOyx/4BI9thnyoiSPfa5SqDbZ6o91T5T7an2mWpPdYapBLozXIMpat8R32PU94tvGnLrBlUw8tW2wTQNjVUEREAERCCREggWgc4y6GfOnLltlcqUKWOyc0O9OSXQV65cac5fp6C10dq3b4+sWbPiww8/9CicJwKdwr9q1arm/HmW4Gdj2f/z58/j008/NXPhmfdsgSDQBw8ebMr1x9a2bt1qXl5gZvl33313k0Dnz8MKFCiAFClSmOMMGjZsiDvvvNMcJcDGYwBeeukl/Pzzz26/eCCB7tFjqYtFQAREwGcEJNB9hlodiYBrApI9rhl5eoVkj6fE3LteAt09Tp5cJYHuCS33rtWe6h4nT67SnuoJLfev1Z7qPit3r5RAd5dUaF83Z9kGdBk4EWfOX0DDGqUxccCzoT1hzU4EREAERCBkCASLQA8Z4AmciCuBznPXV61ahT179piz3FkmnBKZZcwjIiJMJjMzlZnlfPr0abRt29acX//ZZ5+ZM+7ffPNNc1+VKlWMkOXvixQpAgrejBkzmqznsLAwc349z5xv1aoV+D3btGnTTClxnu2+ceNGdO7cGenSpcOjjz6KChUqoHTp0m7N2BOBTin+9ttvm3FGNZ5RzzF0797dzJel2zmOWwX6rZwo4imlmQlOIc2S8OfOncPRo0dRvHhxlCtXznRx/fp1Mz+WTmeWPEvCR8l7VxPs06eP4UrBzzXg2tzaOIZbBXrMa65cuYJatWqZdSNjNq4j+U6aNCnWmLGNSwLd1WrpcxEQARHwDwEJdP9wV68iECsByR77D4Zkj32mjCjZY5+rBLp9ptpT7TPVnmqfqfZUZ5hKoDvDNRijHjjyNwaPnYMBXVsiQ9qwYJyCxiwCIiACIpAICUigB8eiuxLoFMrTp0/H7NmzsXTpUjATfPv27ShcuLCRwj179kSHDh3MZJntvGXLFiRLlgyxZaBTPrds2dJI9aeeegrt2rUzWf5R5dKZMU2RnD59euzevRuU35GRkSZ2bBno3bp1w19//WVEb1zNE4H+7rvvmnjMOo9qUQI9VapUZs6UzBz/rQL9nXfewdSpUw2nZcuWGSHNuRQtWhTPPvusYff111+bjO/mzZtj//79JgOc2e7kQDYU4SwJz2t5n6vWrFkzvPfee7jjjjvQpk0bI7tZcj5mcyXQKe85nxkzZkTfdu3aNZQsWRIvvvhitFR3NRYJdFeE9LkIiIAI+IeABLp/uKtXEYiVgGSP/QdDssc+U0aUQLfPVQLdPlPtqfaZak+1z1R7qjNMJdCd4aqoIiACIiACIiACviEgge4bzt724kqg58iRA1zLQoUKGfl733334Z577jHiNiECnedv85xtni/P0vnMtt63b5+R5p4KdEp6ngHOLPa4micCvUuXLsiUKRP69+8fHS5KoGfOnBmbNm0y8//444/NWGOegU5OPD+dkj2KU8WKFTFo0CAj0Jldzqx8tnr16mHkyJEmE53Z+JTeTZs2NffxZQRmhU+cOBFJkiRxe3lZEaBOnTpG2nMMUS0+gf7TTz/hyy+/NOXpOb+YjRnoPBv9tddec2sMEuhuYdJFIiACIuBzAhLoPkeuDkUgbgKSPfafDske+0wZUQLdPlcJdPtMtafaZ6o91T5T7anOMJVAd4ZrIEZlhjlb3vAsgTg8jUkEREAEREAEEkRAAj1B2Hx+U3wCnSKX2c0src6scjZmJVOAM5uaAv3ll1/G008/bT5j1jQFbnwZ6My2PnLkSPQ8KXiXLFmCYsWK3STQd+3aZTLQWQ6ezRdnoPfq1cuMndI7qsUU6Pza6NGj8cEHH2DgwIHmWmaMx8aJ2fHHjh0z2fUU6Dy/fcCAASYsM8ffeOMNlC9fHsxsZzl3co5qZcqUMZKe0t3dxqoAzBrnSwUU91EtLoFOvsy4HzNmjJkH72cFATaKfMZilQBWGHCnSaC7Q0nXiIAIiIDvCUig+565ehSBOAlI9th/OCR77DNlRAl0+1wl0O0z1Z5qn6n2VPtMtac6w1QC3RmugRiVZ5x/O28lej/VGM+2rKMy7YG4SBqTCIiACIiAxwQk0D1G5pcbXGWgM0v6k08+Qd26dc153cyYphymSKfgpkDu0aOHOTc7T548OHnypBGyPDf9ueeeM+d/M7ua4pkZ3I0aNTICnUKZmeeVKlUyf+Y9PMeb1/NsdGZUUzRT1rN16tTJnJ8+bNgwUNbGlNzxgfMkA51Z3/PmzTNnt0e1WwU65TJF+xdffIFx48aZ+bPxZQJey+xycuLLBC+88IJhE5dA59yZ0d6xY0dztjvb3LlzzdyjZHtcc2PJdY4lqv+ZM2ea8+P5PQSz4aNabAKdZfHZJ1+CyJLl3xc4+WID50Npz6z+UqVKmSoDjOlOk0B3h5KuEQEREAHfE5BA9z1z9SgCcRKQ7LH/cEj22GfKiBLo9rlKoNtnqj3VPlPtqfaZak91hqkEujNcAy3q5l0HUfvpgdHDYhb6u10eRqOaZQJtqBqPCIiACIiACHhEQALdI1x+u9iVQJ8/f76R1sySPn78OC5duoQPP/zQiFfKXpYfp6ROly6d+TpFN+UsG8u1s6z4wYMHMXbsWJNpzrPBmbXO78t41vdjjz1m7mFjVvcff/yBChUqmPPAKaSZ7c14c+bMMdK8cuXKRlYzO7pr165mTLbOQGdWdpMmTbBhwwakTJkSkydPNpKZ5cx5xjilMhu/T7///vvx+uuvRwtsnmHOrHFmlXNMzNrnn/mSAF8koPzn+Pfs2WNKxLPsPEU8W58+fczLA2TI7wEYN2/evKa8Osu+82WEqAoAUQ8KXzQYMmSIyRpnX8z8p6hv2LChuWTv3r1m7IMHDzZyvkaNGnjyySfNZ2R+KzPOh+tJgc71qlmzJn777TeEh4e79WxKoLuFSReJgAiIgM8JSKD7HLk6FIG4CUj22H86JHvsM2VECXT7XCXQ7TPVnmqfqfZU+0y1pzrDVALdGa6BFrV5t6H4dX3EbcOqXrYIJgx4VtnogbZgGo8IiIAIiIDbBCTQ3Ubl1wtdCXSbg6NkZrn3qJ8d2IwdVyxPMtCvXbsG8mDmO0vG+7tRiLO0/UsvveSzoTB7ntUCmN3euXNnt/uVQHcblS4UAREQAZ8SkED3KW51JgLxE5Dssf+ESPbYZ8qIEuj2uUqg22eqPdU+U+2p9plqT3WGqQS6M1wDKSrFOQV6bC1Pjsz447v+gTRcjUUEREAEREAEPCIgge4RLr9dLIF+M3pmvo8cOdJktzNr3F+NpfCZYf72228jRYoUPhvG4sWLsWPHDnTo0MFk4bvbJNDdJaXrREAERMC3BCTQfctbvYlAvAQke+w/IJI99pkyogS6fa4S6PaZak+1z1R7qn2m2lOdYSqB7gzXQIoadfZ5bGOa8O4zKuMeSIulsYiACIiACHhMQALdY2R+ucFXAn316tWmFDwbS6GzbLkvmicZ6L4YT6j2IYEeqiureYmACAQ7AQn0YF9BjT+kCEj22F9OyR77TCV7nGEqgW6fq/ZU+0y1p9pnqj3VGaYS6M5wDaSozboNxYpYyrdXK1sEPwzrHkhD1VhEQAREQAREwGMCEugeI/PLDb4S6H6ZHGDOZ+fZ6zzbW805AhLozrFVZBEQARHwhoAEujf0dK8IWCYg2WMZKADJHvtMJXucYSqBbp+r9lT7TLWn2meqPdUZphLoznANtKgHjvyNwWPn4Nt5K6OHNnNYd/AMdDUREAEREAERCGYCEujBsXoS6MGxToE+Sgn0QF8hjU8ERCCxEpBAT6wrr3kHJAHJHvvLItljn6lkjzNMJdDtc9Weap+p9lT7TLWnOsNUAt0ZroEa9fS5Cxg15WcsXx+h7PNAXSSNSwREQAREwCMCEuge4fLbxRLofkMfUh1LoIfUcmoyIiACIURAAj2EFlNTCX4CUbLn2IHjwT8ZzSCkCaRInQKFihdElixZQnqevpycBLp92hLo9plKoNtnKoHuDFMJdGe4KqoIiIAIiIAIiIBvCKxcuRL33XcfcufO7ZsO1UuCCERGRiJXrlwJujcYbtq/fz/y5csXDEMN6jEeP34cW7duRbZs2YJ6Hhq8CIiACIQaAQn0UFtRzSeoCUigB/XyJarBS6DbX24JdPtMJdDtM5VAt8+UEXfu3GleSNJLSfb4SqDbY6lIIiACIiACIiACvidw7do1bNu2DTdu3PB95+rRbwQWLFiAc+fO4aGHHvLbGNSx7wkkS5YMxYoVA/+rJgIiIAIiEDgEJNADZy00EhGABLoegmAhIIFuf6Uk0O0zlUC3z1QC3T5TRpRAt89VAt0+U0UUAREQAREQAREQARFwlsCUKVNw+vRpdOzY0dmOFF0EREAEREAERMAlAQl0l4h0gQj4joAEuu9YqyfvCEige8cvtrsl0O0zlUC3z1QC3T5TRpRAt89VAt0+00CIeODI38iQNg0ypA0LhOFoDCIgAiIgAiIgAiJglYAEulWcCiYCIiACIiACXhGQQPcKn24WAbsEJNDt8lQ05whIoNtnK4Fun6kEun2mEuj2mTKiBLp9rhLo9pkGQsTaTw/E5l0HUb1sETSqWQYNa5RG3vAsgTA0jUEEREAEREAEREAEvCYgge41QgUQAREQAREQAWsEJNCtoVQgEfCegAS69wwVwTcEJNDtc5ZAt89UAt0+Uwl0+0wZUQLdPlcJdPtM/R3x9LkLKNS4523DKFk4N0a+2hb8r5oIiIAIiIAIiIAIBDMBCfRgXj2NXQREQAREINQISKCH2opqPkFNQAI9qJcvUQ1eAt3+ckug22cqgW6fqQS6faYS6M4wlUB3hqs/o06auxJdB02MdQjrJvdTJro/F0d9i4AIiIAIiIAIWCEggW4Fo4KIgAiIgAiIgBUCEuhWMCqICNghIIFuh6OiOE9AAt0+Ywl0+0wl0O0zlUC3z5QRlYFun6sEun2m/o7YZeBEfDtv5W3DKFk4F5aMec3fw1P/IiACIiACIiACIuA1AQl0rxEqgAiIgAiIgAhYIyCBbg2lAomA9wQk0L1nqAi+ISCBbp+zBLp9phLo9plKoNtnyogS6Pa5SqDbZ+rviOUffRMHjvx92zCebVkHA7q29Pfw1L8IiIAIiIAIiIAIeE1AAt1rhAogAiIgAiIgAtYISKBbQ6lAIuA9AQl07xkqgm8ISKDb5yyBbp+pBLp9phLo9pkyogS6fa4S6PaZ+jMixTkFemxtwrvPoFHNMv4cnvoWAREQAREQAREQASsEJNCtYFQQERABERABEbBCQALdCkYFEQE7BCTQ7XBUFOcJSKDbZyyBbp+pBLp9phLo9pkyogS6fa4S6PaZBkLEX9dH4Nc/dmL5+ghsjjiIM+cvYPfsIciQNiwQhqcxiIAIiIAIiIAIiIBXBCTQvcKnm0VABERABETAKgEJdKs4FUwEvCMgge4dP93tOwJxCfQtW7YgefLkSJo0qe8Go578RuD69eu4evUqSpQo4bcxxNexBLr9ZZFAt8+UESXQ7XOVQLfPNBAjbt51ECUL5w7EoWlMIiACIiACIiACIuAxAQl0j5HpBhEQAREQARFwjIAEumNoFVgEPCcgge45M93hHwLxCfRs2bIhXbp0/hmYevUpgbNnz+LYsWMS6D6l7t/OJNCd4S+Bbp+rBLp9poooAiIgAiIgAiIgAiLgLAEJdGf5KroIiIAIiIAIeEJAAt0TWrpWBBwmIIHuMGCFt0YgPoGeK1cuZMyY0VpfChS4BE6dOoXIyEgJ9MBdIusjk0C3jtQElEC3z1UC3T5TRRQBERABERABERABEXCWgAS6s3wVXQREQAREQAQ8ISCB7gktXSsCDhOQQHcYsMJbIyCBbg1lUAeSQA/q5UvQ4CXQE4TN5U0S6C4ReXyBBLrHyHSDCIiACIiACIiACIiAnwlIoPt5AdS9CIiACIiACMQgIIGux0EEAoiABHoALYaGEi8BCXQ9ICQggZ74ngMJdGfWXALdPlcJdPtMFVEEREAEREAEREAERMBZAhLozvJVdBEQAREQARHwhIAEuie0dK0IOExAAt1hwApvjYAEujWUQR1IAj2oly9Bg5dATxA2lzdJoLtE5PEFEugeIwvYG+Ys24DNuyORIW0YShXOjfRpw1CycO6AHa8GJgIiIAIiIAIiIAIJJSCBnlByuk8EREAEREAE7BOQQLfPVBFFIMEEJNATjE43+piABLqPgQdodxLoAbowDg5LAt0ZuBLo9rlKoNtn6q+Ig8fOxuBxc27rvmGN0pg44Fl/DUv9ioAIiIAIiIAIiIB1AhLo1pEqoAiIgAiIgAgkmIAEeoLR6UYRsE9AAt0+U0V0hoAEujNcgy2qBHqwrZj345VA955hbBEk0O1zlUC3z9RfEbsMnIhv5628rXsJdH+tiPoVAREQAREQARFwioAEulNkFVcEREAEREAEPCcgge45M90hAo4RkEB3DK0CWyYggW4ZaJCGk0AP0oXzYtgS6F7Ai+dWCXT7XCXQ7TP1V8Rm3YZixfqI27rv/WQj9H6qsb+GpX5FQAREQAREQAREwDoBCXTrSBVQBERABERABBJMQAI9weh0owjYJyCBbp+pIjpDQALdGa7BFlUCPdhWzPvxSqB7zzC2CBLo9rlKoNtn6q+IEuj+Iq9+RUAEREAEREAEfE1AAt3XxNWfCIiACIiACMRNQAJdT4cIBBABCfQAWgwNJV4CPhHo1y4AZ3dgw8r1WLJwE44BuBBjVKmz5Ue2Cs1Qq3h2lMsdFrgrdu0fM4/1K9ZjyaLNZh4Xo0abtQIKliiNZvcXQ9bUKZDkxJ84tOp/+H37Maz/OwOyVmiGiiUKo06RtDfN79zORdj552H8cLok7r07D+relcV8fmLnEuxb8yOW7AJOpS+F7BWa4P670qFotlTR9189exRnty/A0uOZseXGXXi8ck7kz5IwfhLogfvYOTUyCXRnyEqg2+cqgW6fqb8i1n56IDbvOnhb98pA99eKqF8REAEREAEREAGnCEigO0VWcUVABERABETAcwIS6J4z0x0i4BgBCXTH0CqwZQKOC/RLp3Hp5H7s27YAC+asxfQZO/FPGuBK8v8mcuUMkmbKjxRl2qN1g0poXqUAwtOnQKrkSSzP1Mtwl07h4okD2LftFyyatwqz52zBqRTApaT/xr2SsTyK3XMv2j7TFOXC0yH90XXY8FVbTFi0B1P35EH2en3Q+sF6ePmzWKjOAAAgAElEQVThQkgDIGr6f/00CAtXbUTPQ83RrUklvNKgoIm3d+GH+P3rXhi+IhX2pm+AO+v3wuttiqJB2aygIiedi0e24uj8d/BxRAH8eKMhJnYojWqFMiVoohLoCcIW1DdJoDuzfBLo9rlKoNtn6q+IzEDfHHEQZ87HfI0OmDmsO6qXLeKvYalfERABERABERABEbBCgN9Xv/HGG7h69Sp2796Ny5cvo3jx4ib2888/j1KlSlnpR0FEQAREQAREQAQ8IyCB7hkvXS0CjhKQQHcUr4JbJOC4QN+/GPtX/4BXvvgZRzJUQ7EHuqJxMaBQ5v8m8fcKbF31G8aMXoXk9z6J0i0eR+fqWZA7YwqLs7QQat8i7Fm1AH1G78a1ghVQpVVzVMoC5Ej9b+y/V/0PO45fxtJsHdCmcm5UT73dCPRZf5zC3P2FcPhUadRp0wA93m+OYgD+zTMH4hPoaya9gu/25MO6I3fhr7Nl0fuTVnioRRlzPwW8BLqFdU3EISTQnVl8CXT7XCXQ7TNVRBEQAREQAREQAREQAfsEjh8/biT5kSNHbgqeJEkSbN68GXfffbf9ThVRBERABERABETAJQEJdJeIdIEI+I6ABLrvWKsn7wg4J9CvAjiPyEXjsHbuVAzdnR93VmyCxx59BBXvBHLc8d+4z0Xg4IZl+HnceMw6Xh4n8t6HV1+qhrtSHsT1A1vw89kiyBaeB41KZvv3hvNHgb82YN7qa/jzUiZUblYGeTKEIROuADiKfas3Y9sv24DKzZCzaB6UyX4ee5YvwpETZ3G2aGVc37IN/+zYgf2m/Hp6hKW7EyXq1UDR/DmQn6nhtzUWaT+Knd//Dyt/XILvLtdCsTp10LpVNbAae5TnPxfxM/YfO4tVuAcVC2RC3kubjECffyQzlp6viFQbtyFd6UoIb98Jz5TJjvL/AYhPoK/9/i3MuN4Yf0amQqrNO5Hp6RdQpXF9PFMmB+5IkVQC3btHP9HfLYHuzCMggW6fqwS6faaKKAIiIAIiIAIiIAIiYJ/AtWvXUL9+fSxZsiQ6OOV51apVsXz5cvD3aiIgAiIgAiIgAr4nIIHue+bqUQTiJCCBrocjWAg4JtBv/ANc+xPLRo/AgqkLsbXOB6hbpwZeqB6Veh6D0MkdwNav8drwY/hxZzg6j+uE8teWIcmvk9Fre10UK1sdIzqVB3PSkx5Zj2vrvkK3z85g+dmCeH5UZ9QqlA13JTsHXP8DC4d/i2/fnoWw175E5aZV8MTdR7Ggfy/8vnkPdtftghSLluLSimVYlxQ4dTENUqcviPp930CTehXQNG8sWe83/gau/YGpb4zD3EnbTdx6dcuiReH4V/j0vtX/CvRrFbAmfWPU3jISO89nww8Z2+HTZ6ugWYVcCEsWfwb62hkDMCNXHyQ/cxY1tn6OcamfRKaKzcz9OdKlxPW/VMI9WP6eBeI4JdCdWRUJdPtcJdDtM1VEERABERABERABERABZwiMHTsWHTt2xPXr100HlObTpk1DixYtnOlQUUVABERABERABFwSkEB3iUgXiIDvCEig+461evKOgGMC/fIx4MRyTBo6D9N/+BN5XumHOrXKoEm+WCT1lcPA+V/x1evLsXjpJZQd1gdVcx5Arr0L8NbHN5CmdEU8OeRB0FmH7VuPk4u/wvAFq/HbxRwo33EEmpXNgzo5TgEnFmP656vw1bADqPH5S6jeqChq3HEU8/v3wtxZK/HjhaqoWK8ualQvjaKZgZNrp2Dbqnn4uUAf1KpVD+82LnA7zEuHgZOL8dV7azB3/qV/41YuhIqxZqv//+3/L9BrYUvO9ugavgS7f9+HUVOv4MF+L6Bew4q4JxPw96K4z0BfO2MgZuR6D3nDs6JztiUYPOYMIlPcbe6vmucO5D4nge7d05+475ZAd2b9JdDtc5VAt89UEUVABERABERABERABJwhwPPPM2TIAH6/xZYrVy6sXbsWOXLkcKZDRRUBERABERABEXBJQALdJSJdIAK+IyCB7jvW6sk7Ao4J9IuHgaPz8eWQdZg25xLqfPIS7q1RDJXTxjbe4wA24vue32LJrCPI2G8Iape7hLL/LMNHzy/FqbwVUPaD3qiX+R+k37UeWydOwtpLW7EjXXacLvI2WlXKjwcLnMaFrRMx8YfjGPVTDvR4vxnq1syG3PhXoC/8aSt+TtMajR5viuaNK+Lu9MA/v4/GhoVj8cq+FihVpS6GPVsJYYDJdI9u5/YDe6fhw48PYtrKdGg/sQNqVsiL4i6w/79Ar4cdBbrizWp/48yKBfh2xFScadgdJevfj6fr5MGFxe9j6aqN6HmoObo1qYRXGhQ0kfcu/BBrZwzCjFxDcFfJsnjtnmOYMGAMVuy5jrMNe+DROkVQM8tRnJn/DoZFFMCPNxpiYofSqFYoU4IeiFOnTiEyMhIlSpRI0P1O3xS1pxYtWtTprhJNfAl0Z5ZaAt0+Vwl0+0wVUQREQAREQAREQAREwDkCzz33HEaNGmU6qFWrFn766SckT57cuQ4VWQREQAREQAREIF4CEuh6QEQggAhIoAfQYmgo8RJwXqBHYOZ8oNmEjqhWuQBKxHrkV5RA/xQLZ+xDkl7j0aBOGtS+4zeMa/8+tqeshKQvjsLTZY8iY8QGzO0/H9lqX8LZu3JiemQDtKpUAG2KncOROe/gyx0Z8cXFZhjfvhQeKJHKnF9Ogb5m5wVEtpiIhypkQ/38/yHZPRcHVs9G25m5cGfZezCgTz3wnfCbHP+JCGDjV+j7+QlM3Hgnek3sgPqeCvTCvfDmA+HIvPdrrPvmZQzZ8zDSlmmOAW80Qppfh2DNmk3xC/SKDdC3flZsmtABP/683tzfpUtjPFYjFZL/1B+f7JJA119zzwlIoHvOzJ07JNDdoeTZNRLonvHS1SIgAiIgAiIgAiIgAv4lMGvWLDRv3twMYsKECXj88cf9OyD1LgIiIAIiIAKJnIAEeiJ/ADT9wCIggR5Y66HRxE3AeYG+BlNnX0Ctkb1Rq0YxVE0f21iiBPoULJl9FFnefR+1quVE5RQRWPr+C/jtbH5srPIBetU+iozHj2DSJ0dQq9ZJpMx6HcNmhqNewyJoVOU6to94BSuvlsPWsn3Rp1Z6VMp9OaAEepGUm/BXxHR8PnAtIi4Xxp3P9kH9U1/i3OFdLgX66/dlw+n9U7Fy3kJ8Pmgd0rbohOI1i+P+o8Px9aHCykDXX3KPCUige4zMrRsk0N3C5NFFEuge4Qroi5t3Gxrr+AZ0bYmShXMH9Ng1OBEQAREQAREQARFwl8Bff/2FnDlzIl26dODvU6SI5Sg7d4PpOhEQAREQAREQAa8JSKB7jdC5APv378eAAQNw9uzZ6E7Kli2L7t27I1UqZkiqhRoBCfRQW9HQnY9jAv3yX8DpJZg4aB6mfx+JIgM+QJ3apdEgtp+PX44ETi3F6Ld+x6Ll11B5RC/cWyEfytw4gn3TX8KPEakw/tpT6NfoCLIkuYEv54TjiVpnkTvlUYwcvheFGt2FEtUyY9sbQ3E6bw2k7vAmHsoPFE7PPdfLDHSWcN83HUM+3ojvliVF85F9UL9qEVROF/8zcVMJ9/8y0EvnPIcrFyLwc79hWLj+CuaFt8PjeRcgbaqT6H+oOV6Kq4R7xQZ4/f7sAPbjwG8/YVG/4Zgf1hBnchbB03lnYu6ZElisEu6h+5fUoZlJoDsDVgLdPlcJdPtM/RUxa60XYu165rDuqF62iL+GpX5FQAREQARcEOBxTwsWLMCNGzfESgREwE0Cb7/9NrJkyYKuXbu6eYcuEwERIIGaNWuaF1DUREAERMAmAQl0mzQtx5JAtww0CMJJoAfBImmIhoBjAh0ngRsb8MNbX2DWmLVI2nsC6tx/Dx6N7fDwv7cDm8ai98hTmLEnN3qM74C6JXOh2KWTuP7Hl/hq8TG8+FNuDGl+CNlyZcOoyAboWicFKt6IwNx+X+J8jZK4Wqo0DvZchfDa5VHuozYomwTInsSCQL9xArjxB6b1/QJzvtmCFL3Ho1798mhZLP4HKHaBngq4egFX136FqTM2osPwFGjR4k9kLZEWEw41R594BTqLy1/H9aMbcW3tV+gx6jLmbLmEtm32Y82Ne7BdAl1/oz0kIIHuITA3L5dAdxOUB5dJoHsAK8AvlUAP8AXS8ERABEQgDgJTp07FiBEjUKpUKTESARFwk8Dly5fBX2nT3nRInJt3h9ZlmzZtAr//rFy5cmhN7L/ZbNiwwaxzoUKFQnJ+vpwUv59+4okn0LZtW192q75EQAQSAQEJ9ABeZAn0AF4ch4Ymge4QWIW1TsA5gX4JwAlsnfIFfp0yE1P+qY2CdRuiTbv6KJEeyJryv6mc2Yp9axfjx8/H4+fLNXCxWBO8+kJFlMmTHhmunQf+XoTZ3/2BIQMjUOWBf5C6TGlsz/Y8OtyTGmWvrsXKET2x64682J25Ctb+fgfq1C2HF7pWRxYAqWFBoOPfeWz59nMsnzYbU/6pg6L1G6D1E/XMPLL8N48zW37EriNn8AvuRY2iWVHk2mZs+Kot5l+rhx3RGeipgRtXgb/X4Pd5CzDyvSk4muoMDmUtgIg8z+CdR6rglQYFDZi9Cz/E2hmDMCPXENxlMtAp0AFcPAL8vRrjhk7HD7OW43j6c9h3ZxOkKPE4JnYojWqFMiXoGWFWSWRkJEqUKJGg+52+KWpPLVq0qNNdJZr4EujOLLUEun2uEuj2mforogS6v8irXxEQARHwjgAF+pEjR/DCC7FXEvEuuu4WAREIdQKffvqpKWXPrPxQbMOHD0fu3Lnx0EMPheL0fDqnSZMm4erVqxLoPqWuzkQgcRCQQA/gdZZAD+DFcWhoEugOgVVY6wScE+j/DvXM1tmIWP4DPptxGKdylES+++9HpUxAeOr/pnJyCw7s2Ib5C3YixT2tUPy+5mhXKRPuTM8zwniG+W6s+WY2pvUejwMFMgGV6yJP8z54sFgYil9Yhd1TumL+9utYdKoE9uZtgTb1yqFf43z/Bbch0P+bx+YfsW3ZTAybvB/n85ZDkYaNUCkzkOO/UzhObp6HP/9Jhq352qNlhZyolHxb7AIdLHt4ApFr52PVFwPw1eKDWHw2Hy7U7YUBT1R3LdBxEcBJrP9mKBZ++w2+WHoUBwq3Qq4Gz0igW//bEdoBJdCdWV8JdPtcJdDtM/VXRAl0f5FXvyIgAiLgHQEJdO/46W4RSOwEJNAT+xPg/vwl0N1npStFQAQ8IyCB7hkvn14tge5T3AHRmQR6QCyDBuEGAacF+vXL53HlxAGcWvMtxs9agUEztyNVMiB5kv8Gd+1O5ClVFfVffBa1i+dCufC0SJc6KZIn5QWUzVewb8k4/D6qOz5fWw3Xy7bAc591QpWMqZDv1E5cWf0pBkxchtGrrqHCc5+h9X0V0bY05TubPYHOeZw/sgO75gzFNwvXY8yKk0idDEj23zyu3Xkfytd+AD16NELJrHcgdeTaOAQ6x3UNV09sw8U9M/HBu9MwedUV7K3bC++4JdDJ5Bou7V+AjT/PwIC3pmF1tgeQWgLdjaddl8QkIIHuzPMggW6fqwS6fab+iiiB7i/y6lcEREAEvCMgge4dP90tAomdgAR6Yn8C3J+/BLr7rHSlCIiAZwQk0D3j5dOrJdB9ijsgOpNAD4hl0CDcIOC0QDdDuPIP8NdGrN28Cwv/OHjLqDIjS+5CKFG3OgplTo0cUZnpMa46e3ADjmyaj9/358ON7EVRuUlphKdMhvQXT5q4v6zfi3V/XkHeyk1QvMCdKM767aYxg/089v66GEdOXsXZIk1QNDwN8mf47+NTe3Dm8G78GJEWabPnRK0q+XAHz4WPg9u1i6dxfs+vWL/9AFbsPPX/VyVJAmQqgbyFi6Fu9QLIlCo5cPow/to4C3tv5MPfGSujesE7kD1t8v+/5/JJ4J+9WLl0C7b8eQUn8t2DmiVyo0rBjOaa0/tW4cjOldiZrg6yhBdEtQIcWYz2zwEc/zMCv/68BZFh+ZG0YFk0LZ0duTLGAtCN50Al3N2AFGKXSKA7s6AS6Pa5SqDbZ+qviIPHzo6169YNqyBvePQ/3v4anvoVAREQARGIg4AEuh4NERABbwh4KtD5M9Uvv/wSffr08aZbn93rTgn3vXv3gte9//77mD59Osjk8OHD+OWXXxAeHm7GunTpUowfPx7FixdH06ZNcdddd/lsDlEdcUzs//Tp09F9Dxs2DC+++KL584EDB/Dhhx9iwoQJ5hjANGnSRF/XrVs3pEqVCkWKFMGWLVuwb98+jB49GtmzZ8evv/6KOXPmYMCAAfHOSQLd50uuDkUg0RCQQA/gpXZHoPMfpn79+uHQoUPRM3nllVeQP39+zJ8/3/xDw/NikiZNipw5c6JRo0aoUaMGUqT4V/XcuHEDa9euxYwZM8w/UPxzbNfdiun8+fNYsWIFli9fjoMHD4I/UGdLnz69+Ye6fv36KFmyJJJQEMXSOG6O77fffjPju379epwrkS5dOvTt2xf58kWVV/533Js3b8aPP/4I/tD50qVL5h/bPHnyoG7duqhWrZr5c8zGa4YOHYr169dHf7l9+/Z44IEHDAN+c8d/0MmG/+i3bt36pj598ahIoPuCsvqwQcAnAt3GQBXDUQIS6I7iDcjgEujOLIsEun2uEuj2mSqiCIiACIiACHhCQALdE1q6VgRE4FYCngr0o0eP4t1338WIESMchcmftXfv3h2rV6/2qh9XAv3kyZMoUaIEFi5caP7L1rlzZ9Nv6dKl8fnnnyNlypTm62PGjDE/Dy9QoIBXY0rozRToS5YsQZs2bWINwXV58sknUbZsWfOz95gC/YMPPkCvXr3MffQN/Nk+Xxjo1KmT+Rp/nzx5crz88stxDk8CPaErp/tEQARcEZBAd0XIj58nVKCXK1cOO3bsiJbat06hfPny6NKlC65cuYJRo0Zh3bp1sc4y6rqwsLDoz3kPvwmaNWsWrl27FicdCvuGDRuafziTJUt203V79uzBxx9/jOPHj7tF91aBTmHD/4natGlTnPfzJQC+5RZTuscm0Fu2bGkEPt/cu7VRwFOw165dO84XAdyagAcXSaB7AEuX+pWABLpf8QdM5xLoAbMUPhuIBLozqCXQ7XOVQLfPVBFFQAREQAREwBMCEuie0NK1IiACtxLwVKD7iqCvBDqlMCU7E9iiEtS6du1qMuyrVq1qfrYflW0f6AKdiXCcQ9asWW8T6DHXja4hW7Zs+Oijj4xwZ9u6dSsqV66MXbv+j70zgbOxfP//VfYlDLK3CRFFkRYKkZQipYX2kgqVb6mU0kqr0ioKRam0Sou0kCRRERV+Cvnayb6v/9f77vvM/5jOzJwzc59t5nO/Xl6Y8zz38r6fOXPmeT/Xdf1hFStWDLvNEujxuvo1jgjkPwIS6Em85zkV6JEsiafS6P/PP//M8vD27dvbxRdfnP6DOlzEe2YdIKDvvvtuq1WrVvoha9eutccff9yNHWkLFejIGn6Izp8/P9vT09LS7I477nDR+LRwAp1ocx4KyKzxg/2uu+5yUfnxaBLo8aCsMXwQkED3QTH1+5BAT/09jHYFEujREovseAn0yDhFc5QEejS0dKwIiIAIiIAI+Ccgge6fqXoUgfxEIBqBzv1UIpU5h8htgreIWJ41a5bdeuutLnvqV199ZaNHj7Zy5crZCy+84CLVCb7ivjCSFjlLH2RMJfqZ+8+dO3d2wWdEUK9YscLdj+7fv7+NHz/err32WitdurQbh1Tr77//vt1www1WokSGUnqZbFp2EehEuZcsWdKNHTQEOvMeM2aME+ikNz/mmGP2i0BHVr/11lv2zjvv2FFHHeXWTlR337593fFI99atW9uhhx7qOLH+YcOGuSGQ9ffff7/Vr1/fNm7c6CK/H330UePefFaNCHSiyImAJ4qcLLeMg/gObdkJdMYnpftnn33mZDtt8+bNxj1+UtWTcTZck0DPT+8MWqsIxJeABHp8eUc1Wm4EOj9QiP7mhw2R3tSA+eWXX/41Pj9Iu3TpYlWrVrWgVkzocZUrV3YSPPihFQh0bqCfd955dtJJJ7m07TTqlAQfVIKBiOBu06ZN+rjjxo1zdVmCxg9wfvhXq1bNRcyPGjXKvv766/TXWUO7du3c//kA8Pbbb7sPCbQgyp3XmQNPqc2dO9f90A9S2vNEHultEOXhBDr9hDLgAxMfoviwFbRrrrnGzjjjjKj2LqcHS6DnlJzOizcBCfR4E0/O8STQk3NfYjkrCfTY0JVA989VAt0/U/UoAiIgAiIgAtEQkECPhpaOFQERyEggGoHOudyz5h4vvwdwH5h74cjfGTNmOAF8wQUX2DnnnGNXX321GwphTjR5jRo1jHsbRD4jwakjTjAY5US5r02jXCn3nGnhItApccr9Z+5p008kLTuBznwR3ddff316d4FA5wvIfsq6IsHJFBukcOee9tFHH+3KnjZq1Mh2797txParr75qLVu2dOVdEdv33Xef6xdmiGseLGjYsKH7Ovfad+7c6V6DA+4gmkbw3Ouvv24//PCDhWa2zUqgI/q5B88e8OBAaEPkf/TRR27u4ZoEejS7o2NFQASiISCBHg2tOB+bU4FO6vRLL710v9Tp/DDt16/ffmndw6Voz3gcP+QQ6HyYoPH0GU/sIcVDfwDyGoKbDyehAjyjQCelzJdffun64sMMT6MFdVz4GrL/oYcecmnVadQi79Wrl6uNwms85cdTbRlfC90afjhT65wWGr0eTqCT4p0o9bJly7rjWcPw4cNdfZmgUc+dpwrj0STQ40FZY/ggIIHug2Lq9yGBnvp7GO0KJNCjJRbZ8RLokXGK5igJ9Gho6VgREAEREAER8E9AAt0/U/UoAvmJgA+B/vzzz7vSpQRhEdFN1DUR6bQjjzxyv8ysSGcELvehoxXoOdmX7AT6+eef7+6/d+3aNb37UIFOpDcPBJA1FXkeCHRqjHMff/v27W7dtEsuucRlaOWBAiQ06dEvuugi9xqS/Y033nA8ihYtaqeddpqLPKf99NNP7lyCzaJp3377rctoS5Be6AMFmQl0osy59878wtVxl0CPhr6OFQER8ElAAt0nTc995VSg9+7d26VaCW3hUq/n5rjQvrdt2+Z+IJK+hhvAobXRoxXoiHMEelAfnQj1e+65x0WY//rrr/bII4/Y3r17oyIdrDOcQM84PzrOGCUvgR4Vbh2cTwhkJdBJrcRDL2p5nwAylaebQx+ESqZVBw8lhZYSSab5peJcJNBjs2sS6P65SqD7Z5qoHqfMDF+6qW6Nala6ZLFETUvjioAIiIAIZENAAl2XiAiIQG4I+Bbo//nPf1wq80Cgk3WVTKTcw+KeMf8nIOuKK65w99W7d+/u5DWR2Jy3cuVKtxyitUn9/uOPP7pU482aNcvRPbDsBDop2hHOpFQPWqhA52tIcgLkypQp4yQ48nn16tVWvXp1mzdvnpPrBIuRoZUocv4g0JHVRLjTTjjhBBctTrQ5GWJZV6VKldxr9EHt8uzuqRCdjygnip3GXIhkR8CT5j5o4QQ6DgDWHM9DDDT+/cADD7h/cw8CLzBx4kRr2rRp2EtKEei5+U7TuSIgAlkRkEBP4usjmQU6P3yJVid9Cj8MQ6V5KNKMgpqUNoMGDUqX4KEp3BEdRH/zZGDQSBHfrVs3F60+adIkd260LZiDBHq05HS8CGROICuBLm75j4AEev7Zcwn02Oy1BLp/rhLo/pkmqsfyzbqHHXrMMz2tSYOaiZqWxhUBERABEciGgAS6LhEREIHcEIi1QCcanWhrpPmIESNcjfA///zTpXYnbfns2bNt5MiRLlU696uDjKh8nVKfZGA988wzXWr3adOmuWywM2fOtAoVKkS07OwEOiVQ+ROa6TWjQGcgUsq3aNHCyW4EOvfoqd2O+CdtO9liiSBHjJOBNSuBTsT+kCFDXPlUAuZYJ1laEdsEvPF7K0wyNhjBgPM3bdrkIuOpBx88rBAcH06gw42a7UHUO8eSDj/ILkvdeeq8szeUoA3XJNAjuuR0kAiIQA4ISKDnAFq8TklWgc4NSUT2woULs0WRUaDzw/ell15yP1Sza0WKFHEp3knjTsso0Bs0aODS73BcJE0CPRJKOkYEIiOQmUCP7GwdFY4A7600HixS80NAEeh+OIb2IoHunyk9SqD75yqB7p9ponqUQE8UeY0rAiIgArkjIIGeO346WwTyO4FoBDqZV5GwNOpnk86coC8a95URx4hmGinLqfVds2ZN++abb5ygJtU59cGR57Rdu3a56PK1a9faqaee6mp5I4ZJq07EOucg1InsJjp76dKlrmQpadEzljzNbB+zE+j0TyQ8Ee9ElI8aNcpI216gQAE777zzXHR60JDcBKFRypSGPGdtuAXmy4MCRIjDgAyvNNZLoBv3ywsXLuwi0kuUKOHWioxnHfRJ6ncC6Tp06OBY3Hbbbf9aEn1wr3/RokWu5jrCG85B4/fdCRMmpP8f9uwRbfTo0S6zYWjj/FNOOcV96bnnnnN17ZH0RMOHaxLo+f3dQusXgdgRkECPHdtc95yMAh0ZwQ+sQPSwSH5g8/QaPxg//PDDLGugBx9CSJPOBxlqnIRrSHHke/PmzdN/OGZM4c4Tfffee+9+Hxiygi6BnutLUh2IQDoBCXT/F4MEun+mEuj+mUqg+2dKjxLo/rlKoPtnmqgeJdATRV7jioAIiEDuCGQl0Ek7TClApBXpg2PVGGfGjBmue0RQZvIlVuP77BcpNWvWLCenGjdu7LPrhPTF3syZM8eJwdAUz1lNhvuky5Yt2+8QajYfdthhTpD6bMFYyENSe4c2InyDwCDqRgcRx5ScRD7SkJyk1g6NqvU5v+z6CuZPxC6R1qnYohHoOVkfEpfo5kS17AQ68yLFPEFszzzzTHo980TMFzF+/fXX2/vvv+8ke7wa73lBVHxWY0qgx3gjK1sAACAASURBVGtHNI4I5D8CEuhJvOfJKNAzRoHzNBgpWUixThs6dKh74i5o4WqM8xppV3gykA/LfPDklyY+7PKHD5g80Zbxwy81Ufr375+eMod+zjrrLJcihw+mGRtPC/JkHR+I+MAogZ7EF7umlnIEJND9b5kEun+mEuj+mUqg+2dKjxLo/rlKoPtnmqgeJdATRV7jioAIiEDuCGQl0ImORMi0adPGlQeMVWMcRD33jojmDO5dxWq8WPbLvTOYkTL6jz/+cEMRmUpq6Zdfftnb0IzTsWNHI1V0ECHqrfP/dcReUI/6888/d9GnpImOpFHbmdrKyDJSWxMR/MQTT9jixYvtq6++8ir2Vq1a5QJ7uHaodx3aEOWkw4YPkb2ffvqpe5koXe5zcjzyF7ke7n5lJGvN7THMnzrXxx57rPXr18/dE7344osdt0gfWIhkDtwDfuedd2zw4MGRHB7VMbES6Pye0L59e/vtt99cJDpSOKj5HdUEc3lwJAKdIbgfzj1y7p0nqvHACw/vEN0fz0ZkOpHwPCiTVZNAj+euaCwRyF8EJNCTeL+TUaBTO4UPuEHjg9gtt9zi0qjzQZ4P7sjxoPGhmw/333//vftQyXEZ18UH5csvvzzbX2T4IPr222+7OixB48MDTxGTQqdKlSruaeKNGze6mjMcx4dp6tbwNKoEehJf7JpayhGQQPe/ZRLo/plKoPtnKoHunyk9SqD75yqB7p9ponqUQE8UeY0rAiIgArkjEEkK95xGgCK7iCzPGBkcbsbr16+32rVru0yKqSzQg7WxFmou04ieJU1zly5dcrxZZJO85pprrFu3bq4P5DBir3Xr1q7ucSwa2Su5n9i0aVMndCMV6MwF4U5EbpAOmoh0yqDxUAH1n7NqiGSum3fffTeiZZGOmzlmFOicHFxXZOU899xzXX1oos3hxz1K1pjoRsAREfSsmyAj6mB37drVihcvnqOpEV3fo0cPmz59evr5ZAslGp9ryHeLlUD3Pc+c9hepQM9p//npPAn0/LTbWqsIxJeABHp8eUc1WjIKdGqqDBs2LKp1cHBovXI+aD311FPpfVBzhQ91kdSIodYLaWtmz54d0Ryo/SKBHhEqHSQCURGQQI8KV0QHS6BHhCmqgyTQo8IV0cES6BFhivogCfSokWV7ggR6tohS5gAJ9JTZKk1UBERABPYjEKlAJwqUQAgCIkqVKpUuuQmC4B4QEdHcLwoiH6lJjESmBjGps4P02QhC+iH4gnq+HE/QRSA6EaxEUfK1MmXKZBnNuW3bNheQQdQj/dE3/w6NvuRzMX94na8zRyLeGY8xOJ5+eB1xTx+MG6yJKGBkK3Pmdf4fpJhnnhzHucjOUOEZCHSiQWFBgwGc+P0ntNEv9Y85lhKKzAE2QQQyayQDZKdOnezqq69282MNrIs1BePyNY5lvqyLe22h49Mf60Ag8+9II2UJhMmNQIcPATRIbu6hIrP5GnNlzsyDa4p5sRdIbu4nkj2TdfBacDzXG9HirDmIdkWgN2nSxEWis97QvWCf69WrZyNGjHDRzJSq5NhwAp29gQ99sCeMS2P/OJ494nWOgy3z5zjmzbXAfEibTZ1vjuF89pGWcW95LbiOQgU6kbzsf7ly5dw6ieZn7aENfjDjWmFc+mE+jAVPvud69+5t48ePd8ex10Ht6uD7kD5ZC8czf87nb+YOY87h+grWSqBVZk0CXT9UIiUggR4pKR0nAiIQLQEJ9GiJxfH4ZBTofEB8/PHHbeHChf8iwQdJ6uoET8KGHkD0OU/E8gFwxYoV9sgjjxjphEIb5/NhnQ+OxxxzjJEe/uCDD/7XOHwQGzlypEtVxQfNzBr98WG3VatW7sOhItDjePFqqDxPQALd/xZLoPtnKoHun6kEun+m9CiB7p+rBLp/pupRBERABERABKIhEIlAJzqWtNJkFiQFN/eTOA8Jd95557lU4gi3IUOGuJJ+yF5K9Z1zzjmuLi5pjUmxjXBEFnIfqVatWvbxxx+7Pom2DQQ6KcPr1Knj5Cl11++5555Ml0OGxV69ern08rfffrsTgi+99JKLeua+FZ/diLi97LLLnNxEAnOvjAjoAQMGuLkxX4Qk8pW1EeGN6CXa+ttvv3WyGwF71FFHuYhvyiNeeOGF7p4ZEc38H8nIuPTPfTJaINARktwbu+2225xs57MPWRuJ7KYRNY0Uv/vuu+3+++93ovW4445zkdHco4MN9ZWRv0Sbt23b1ohGR+oyNnOgb9Z+ySWXuHTlRP6TQv26665z55D6unv37nbfffc57qyDfmAdSQsn0JcsWWJ33XWX4xhI2dC+iEC/8cYb3f6yJngFa0Xqko2S/ee64L4h7cknn3Rp3u+9916XNRMm1apVc6yIyv7oo4/cftIX/bOuihUrunuKrB+O3MPk2pw4caLrMxDozJdAo759+7rrg7TtoRHoiHuuAa51SlZSzpLrtGfPnkaZTPoOIt3p/4477nB7PnbsWHfvlGsbFhxDunGivbl2XnnlFTcPoss5hr3jnMaNG7s9oQUC/eGHH7apU6e6NX722WduLlx39AuzUaNGuQcQuE65Jh588EG74oor3MMGlECACdcF1xvR/wMHDnTXPevh++nOO+9091xpBDHRF9+7pHdn/ZQYoJY1KeUJsOL7lwda+F5mzpk1CfRIvot0DAQk0HUdiIAIxIqABHqsyHroNxkFOsviwyM/mEjLzgckPtDylCWp2nkq8fXXX3cppHjCkA/QfOjml4LgCUh+ASDtDx+yuBGfWeNDHL8w8cEzY80gfpniFxqeeuRDWPDULU8ukrqJXwb4QMoTmkGTQPdwUaoLEfgfAQl0/5eCBLp/phLo/plKoPtnSo8S6P65SqD7Z6oeRUAEREAERCAaApEIdIQs94cou4cE5P/cUyJTIfKMaFfa008/bT/99JN7jZYxhTsCj9TclBzk3hNSE9HI/aRAoHOfCmmILERM/vzzz1mmdEecI1uRqTTEN+chKhHhiH/qhNOQ8UTnIlc/+OADV+pw3rx5+9WabtasmRO/yGiidpHt3M8iEAXZPnnyZFdLG1GLkA3Wzt/ca0Nq0kJTuBN9ffLJJzt23BdbuXKluw/HfBgjkKxIW8alUbube3gczz2zjCncOaZz585O1iLQEf/0y37SkMRIcu5Zcp8NCU2mScQx4hfBDodIan+HE+hLly61Bx54wInhcEE1oSncEehwu/76691DBkh19pm5IMi5/8iDB3yNvsKlcOe4Tz75xOrXr+/Wx4MQSG2OR1qzPwh4Gv3DoWrVqvsJdDhQmpL7pQhhHoQIUrizlzxgQKYFosOJ7KZP7qkyT/aT/UEsBw2pz0MjfG8gqnmNNXL90GrUqOEENI3644xHQ3hzPVBjnsjv0Ah0Xuc+Kdc/Ah1R/+ijjzo2ZCBgz5gLKdmpud28eXPXJ/d62Veu13Ap3HlIgWubdRFshVTne5G1wZ/vORhwn5bva8YiwIpoeK5Vvk/D7TNj8x7AvIL1RfP+kwrH8jADGQF46EEtdwR4GIP3LL4P1URABETAJwEJdJ801Ve2BLiZ+dxzz7knYyNpSHR+IeFDan5ogexZvXhNfliu1pjCBCTQ/W+eBLp/phLo/plKoPtnSo8S6P65SqD7Z6oeRUAEREAERCAaApEI9FARSN/IWAQIEczcO0IiIsMRpURAIzppoQKdAAsyDyIlhw8f/q8pBgKdCGRENNHGCHcEelalBBHoRHkzBxrCHPHHPOiH6GFENA0BirRG8pPKm+h1BHNoKnMkIxHaiNpgTkQ80/g60eNIIFJfI9QR0byOaCSCefDgwe7YzAQ6QSw0jkP4EjkcpGAnEhgRzwMBQYp2uCKCsxLot956qxOirJloZRoRypyD2ESAs2cIdjJOwoHoZCLsI6k3n9sU7sFmU5ebz9ME2cAd2cz+Ev3M7y88NED0fUaBjvhGNMMkXAtSuPNABA0OlJVEyodGoPMa1ygilIcruNYCgc61xoMRQSlKMmlyPhHrXFPsJ3sVmsocgc7+cz3wQAjjIrzbtGnj5lG9enWXHYGGAOd6Y29ZD+uFAd8PWQl0zuVhDe638hACe0HjYQwi2Llm+DdinO87Mg5kJ9DhjCgPotHpr0OHDu4BAB4iQKCTDYFMEvDi2uGBA2R7uIZAZx70kRcb1ytZNPh+UssdATIscC1LoOeOo84WARH4NwEJdF0VcSOQMf07H1J5qpMP43xQDOrkUGedJ3aD9Oz8AOSJ10g+fMdtMTEaSAI9RmDVrXcCEujekaY/WEQWDTU/BCTQ/XAM7UUC3T9TepRA989VAt0/U/UoAiIgAiIgAtEQiESgV65c2clDMhuShhwxTrQqqc+RZkTtInmJmiX6HBFJI2qYqOf58+c7SYxsJP07ryMciWJG4hJ1HchqPhtwXym3Ap1IdEQp6agRtTSkINGkSHXEaW4EOlHjyFW4EJlLOnjkayQCHeZPPfWUE56kmidau127dk6mEjmOrOVzJ+KSaGE4EpVMxDnpvZGVHB8agc5DA0RW0xeNNSJyEbZEGCeDQCddOA8r8BAC1wsPEPA1HiogXT8pxLn3SMQ1Eph7jnBmbVyDpC4/+uij3fp4UIDU/EEKd4Q4KeJpCGAeEAgn0HkdgYwc5voNHpDnAQzEPZHd3AdFLpNxIYj4zo1A5z4q8yT7AeUJ2FMe0OAhB8bISqCToYBrmYdVOA4Rz/XAv0888UR77LHHXPQ7EeM8wMGeEy1OFDwPivA6ZQDmzJmTHoHONQFnvm8Zn+ujbt267hrmIRf4kV0AppEKdCQ/3195sfHgDMzJlKGWOwJK4Z47fjpbBEQgcwIS6Lo64kaAD4ukuwrEOB+e+IUjY+PD0UMPPeRSBtF4UpHaQKFPY8Zt0nEeSAI9zsA1XI4JSKDnGF2mJyoC3T9TCXT/TCXQ/TOlRwl0/1wl0P0zVY8iIAIiIAIiEA2BrAQ6EhHJRyrwQNgSiYoIROIiwKlhjUhGwCE++WxPKUCEI8KJP0hIIlupk075QCJ6EYlEonMfCdFJimmOpW9kLwIUcYVID+qKZ1wX6c05f/Pmza5GNlG4yHLKDCIUSZGNZCUqmCh2IsaRtqQQpm9SzlOHG3lLQyyShprjkZbcH2NOSH4eoOYeGOnnYcBDAdSfpj+igqnXjSSFAdxYJ2nlkeIEoBCYwsMEyFnEPvfdgnTgREtTsxqWRMCfffbZLkobicm5CE348bmJ1N8lS5Z0EcTcq4MjDwKQ5p2a1UR2IkURzAhVorMRzzykQAQzpRuZIw87ILIDIR3umiGymc+/SFnmQoQ1qb55+IEHIZgX+8Z4oY3rgjrc7777rnugAAnLvrLfPMBAJDPzQfyyBvaJeu5EMl9wwQXuGGp0Uwud80hNjggOIvS5Jvl3UPObfYAl+7Z69Wq3bv5NWnMi3LneOD70OuIBCmrEczyN35+4bggOYg/IrMB1GKR1pwY98o/rnD3kQRLS9ZPJgGuUBwO4VhibtbFX7AdrgTHXE3vHdcFDEnzP8CAJrzEPriGuL5hzDSLzmQvXDQ+uBPXS2TO+F7luEeRw4vonup/rgOud70H2jDT31FVnjlyziHQe+GAPOZ4HLhDt7BPR+PTN3sGL7yP2gv1nPch1otuDDAqh+60a6NG84+bvYyXQ8/f+a/UiEEsCEuixpKu+9yOQUaCnpaW5J1z5oBlEoCPNSfnEB+WgKQJdF5IIJB8BCXT/eyKB7p+pBLp/phLo/pnSowS6f64S6P6ZqkcREAEREAERiIZAVgKdlNl8/kGYIpBJJ44oRAoTUU5kLenLEdnU0kaQIyR5jbTvCDp+1iMcOYeGeORrRL2SFplodgQrEbI0pGrNmjXTU2kjhjNLHU3UOuKPhrxGXPM1GuMR3c39KwJAgihgoo5JGY4ADxqilEZKbdLB01hv8LsfcyJiGsFOox4yEdHLli1z45EqnjWyduQ23PgDN86DGw2JzzwXLVq03xbRP7yQp/RJQAtzhyvR+DyMQH9ELtOoc83vUIH8RbDCkfMRoPDkXh5SNpQt4zNOkKacuZJmPLOGmA1SkHMM+8pesC5Y8xr/Z/2hDSEezC34OvcTYQ87GufDm3WxVn5/IQ0+cpcGI/7PPjBPmLA29gde7C/jsrdBin1Yw4UHKZgjnIL5w5GHDYLG9UB9cq61oDEnrif+5rpjbPrhe4C50ODFfJhvUN88WBNj04hWDvaRcRmD45l/sLdElvM9w9oDVlwbMOd7hMZ6OCdjgzkM4MexXHs0vt94mIH/c+3yGtcp7IO5Bt+bfP9xDNcM1wVzpk/WH3wPUYM9uFYR5+wNc87YJNAz/RbSCxkISKDrkhABEYgVAQn0WJFVv/8iwIcnnuwMfjGIBBEfCEknRK2i/NAUgZ4fdjlvrFEC3f8+SqD7ZyqB7p+pBLp/pvQoge6fqwS6f6aJ6rH9LQPDDt3vpo5Wr0a1RE1L44qACIiACGRDIJIU7oIoAiIgApkRkEA39xAHZRnI1MA9dd5XeeiA7A88KESjvMWIESPcgxkEqjVp0iTuFxUPt/AgSfCgEBMgA0ZQ/oAHUl599VWXvYCHKXjgImiBK+DhEh7u4YEYskTwEAiZFnhI46abbspyTRLocd9yDSgC+YaABHq+2erkWCg3M0lXFIiirGbFk4ykiCKVE09m5ocmgZ4fdjlvrFEC3f8+SqD7ZyqB7p+pBLp/pvQoge6fqwS6f6aJ6rF8s+5hhx7zTE9r0uD/R3clan4aVwREQAREIDyBVBDogYAKXUGLFi2cpFLLHYFwbEklT716NRGIhEAsBToR9ZQ76Ny5cyRTyfYY5DVZCQgEi7RlVwOdjBa1atUyygJQHoJGanxS+5NSn/mTuYNGeQvun5MdIRENgU5JDUpchGvM+/bbb3dlJjIKdMplUFqDRrYDskDw0AAPA9AoS0CWgksvvTTTpUmgJ2LXNaYI5A8CEuj5Y5+TapWk8yGdO2naqS/E02VBXXSeQCO9z/HHH2+nnnpq+tN0SbWAGE5GAj2GcNW1VwIS6F5xus4k0P0zlUD3z1QC3T9TepRA989VAt0/00T1KIGeKPIaVwREQARyRyAVBHruVqizRUAEYkkgvwv0Dz74wEWeU5M+SHFPJDYyulWrVq62/bXXXuu2INkFOi6ANRBdnlGgh15D+AFKRxCVHqxt5syZ7uEAymMEZQ0yXncS6LH8TlTfIpC/CUig5+/91+qTjEAge1at2mpmRN3v+98Mg3+H+xqHRPp66IIz6ys4JprXkwxkyHT27t1nu3bttEKFCv/vycyMTLNjkh3z7PgH2RMYN7u+Ql9PXqbMjNpdW9IqW6lSpZJ7oik0u9WrVrvZHlzh4BSadXJPlaeX+cODWanQmtcok/TTlECPzRZJoPvnKoHun2miepRATxR5jSsCIiACuSMggZ47fjpbBPI7gewE+u7du2348OH26aefusAsorGJciaCmahmxCvpv+fOnesitrnnunDhQpcZ9c4777Sjjz7a3St44okn7P3333cR3VdeeaWrK4/kJaqc1+inV69erqb75MmTXUQ4EhuZTdnR2267zaUnR2ojiRHftAkTJriSpKQiD9eyi0BnLawJmRw0xmT+L7/8svXv398mTZrk5hkq0Pft2+fmSQr1Xbt2OTZt27Z1QnrQoEHuvOuuu87dK5k3b541aNDAHn30UTcErPr06WOwpRHc1qNHD1fHPqtGBDpMGYs07gcffLDdc889Vr169f1Oy06gw/qiiy5y0exVqlRx5zJPxDlrOvHEE8NOQwI9v79baP0iEDsCEuixY6ueRSBqAoFAP+rF5VGfqxNEQAREQARSlwDyfEKP+km/AAn02GyRBLp/rhLo/pkmqkcJ9ESR17giIAIikDsCEui546ezRSC/E8hOoCNNSe/9/fffuwymf/75p6v/jTQn2IO03whi2ltvvWV33XWXE+i0cCnc69evb+eff74Tv7QuXbrY5s2b7Z133nF1xl966SUncWnnnXeeS0d+9913u/+HS+Fet25de+2116xRo0ZhtzI7gX7hhRe6yGtkfdACgY4kZz08QEBkNnMMUrgjsFnLsGHDjJIUW7ZssRo1ajixf/LJJ9vZZ5/tXn/44Yed8Gae06dPt9KlS9tpp53mUqdfccUV7rzatWu7uuVZpU9nbvTDvQIyyzI3Iuc///xzJ/gp0Rq0rAQ6rDt06GAjR460SpUq7ceMuu9jx441ykCEaxLo+f3dQusXgdgRkECPHVv1LAJRE5BAjxqZThABERCBPEFAAj1PbGOOFyGBnmN0mZ4oge6faaJ6lEBPFHmNKwIiIAK5IyCBnjt+OlsE8juB7AR6t27d7JdffnFS+4ADDrBNmzbZMccc40R3mzZtciTQEfIXXHCBQ09d7qefftpFZfN+Fq1Az27/shPoyGRkN9HiQQsEOv+nJCpR702bNnVCPBDo/B505JFHOqGNeKZ17NjRyXCkOX0iyC+55BL3GoJ/1KhR7hwizW+44QYrXLiwe+3dd991DwsQzR5N++abb1x9eSLKiUYPWmYCnblef/31dsstt4R94IDa8kT+E0kfrkmgR7M7OlYERCAaAhLo0dDSsSIQYwIS6DEGrO5FQAREIEkJSKAn6cbEaVoS6P5BS6D7Z5qoHh8f/knYoS856yQ7tFK5RE1L44qACIiACGRDQAJdl4gIiEBuCGQn0InAHj9+vP3www9OFK9fv96lZSfSmlTfRF0TjU575ZVXrF+/fukR6KQWRyYjljmPuttIaNKxI5dpvE7k+ezZs12EN+ncZ8yY4SKsidQmGjqIQCdtPBHwSG1SvUdS7jA7gY5Qpl9SqgctVKDzNcQzkfZEkZOe/YgjjrCVK1fa4YcfbsuWLbO0tDQ3X+Q6Qv7mm292Ap107sGDAieccIJbJ/0guBcsWJA+f+5T0zKrPR7Ma82aNVaiRAm3dhop8WH5888/uzkELZxAZw1du3Z18py50O677z4XxU7bvn27lSxZ0r766itr1qxZ2EtKAj0332k6VwREICsCEui6PkQgiQhIoCfRZmgqIiACIhBHAhLocYSdhENJoPvfFAl0/0zVowiIgAiIgAhEQ0ACPRpaOlYERCAjgewE+l9//WXNmze3J5980olVpCsyfMSIEa4Web169WzAgAFOjJOO/bfffksX6O3atXPp3uvUqePOQZpzHKJ4yJAhLiU5kdfUC+fvb7/91lq2bOlkOseT0pxU54FAp9b5Rx995P6P2EfkX3zxxXb//fe7McK17AQ68yDqmhrvQcso0Pn6mDFjjHTvpKtHoFP3HFletWpVt37ei2EzZcoUV1c8K4H+0EMPueN44GDHjh1Osg8ePNilq2c+MOdBhIyNNO+kx+d8Ur9Tx7x169ZOglPHPWjhBDrinBryNWvWdJkEaDygwNxp9AtDMgHwYEC4JoGu9w8REIFYEZBAjxVZ9SsCOSAggZ4DaDpFBERABPIAAQn0PLCJuViCBHou4GVyqgS6f6bqUQREQAREQASiISCBHg0tHSsCIpCRQHYCneOXLl3qhPnq1audZCVtOJHQNCLTEdBEQB9//PFONB977LEuJTrHv/DCCy5imlTwBx10kBPo//nPf4x7s/R75plnuj+0PXv22Ntvv+0i0OmDdPFz5syxc88914niadOm2ejRo61hw4bWqVMndw4R7Ih5osjDtewEOuKY9Oqkqa9cubKT4NQ35+EAorupux60oUOHOtEfRIoTtf3GG2844U89cbgwDyLpqUtOu/LKK92ct23b5lK333nnnVamTBnHDHZEfVMTnrT4RLHTBw8G3Hvvvf9aDlHk1CifNWuW7dy509VeR9QHDT7UNg8a62L8gBNR86GNByLIDkCjlvvEiRNdPflAsGecgAS63j9EQARiRUACPVZk1a8I5ICABHoOoOkUERABEcgDBCTQ88Am5mIJEui5gJfJqRLo/pmqRxEQAREQARGIhoAEejS0dKwIiEBGApEIdJ/UEOhETCOi49GyE+jM4aeffrKXX37Z1V9PZOOBAlLWU28+kvT0vuZKxDtR90T3Z9Uk0H0RVz8iIAIZCUig59NrgnQqPDX3/fff2+LFi12NFtLT0IoUKWJly5Z1qVNIQcPTZfH84ZhPt8QtWwI9P+++1i4CIpCfCUig5+fdN5NA97//Euj+mapHERABERABEYiGgAR6NLR0rAiIQEYC8RTopAsnYpxa4vxNavhYt0gEOnMg9Xzt2rVd5Hmi2rp161ykOing49nmz5/v6rKH1lEPN74Eejx3RWOJQP4iIIGev/bbVqxY4WqfIM5JPxNJo1bJUUcdZZdffrmrpaIWOwIS6LFjq55FQAREIJkJSKAn8+7Efm4S6P4ZS6D7Z6oeRUAEREAERCAaAhLo0dDSsSIgAhkJxFOgJ4J+pAI9EXNLtTEl0FNtxzRfEUgdAhLoqbNXuZoptUomTJjg6p9QlyQnjdokbdq0ycmpOidCAhLoEYLSYSIgAiKQxwhIoOexDY1yORLoUQKL4HAJ9AggpcghU2bODzvTujWqWemSxVJkFZqmCIiACOQ/AhLo+W/PtWIR8ElAAt0nzbzdlwR63t5frU4EEklAAj2R9OM0NpHmn3zyib399tvpadpzMrQEek6oRXeOBHp0vHS0CIiACOQVAhLoeWUnc7YOCfScccvqLAl0/0wT1WP5Zt3DDj3mmZ7WpEHNRE1L44qACIiACGRDQAJdl4gIiEBuCEig54Ze/jpXAj1/7bdWKwLxJCCBHk/aCRpr6tSp9txzz/1LnlM7pWHDhnbOOedYtWrVrFixfyI4EO4bNmxw9Ti/++47mz17tu3YscMk0GO/gRLosWesEURABEQgGQlIoCfjrsRvThLo/llLoPtnmqgeJdATRV7jioAIiEDuCIwZM8Zef/11a9q0ae460tkiIAL5ksDkyZNt8+bNWRfaQgAAIABJREFUeTYb6qRJk6xMmTJ27LHH5sv99bnon3/+2Vq3bm2XXnqpz27VlwiIgAiYBHoevwjWrFlj/fv3t+XLl++30ipVqtjNN99shx12WLYEkOd8aClUqJCddtpp2R6vA3JOQAI95+x0pgiIgAikMoGMAv23335L5eVo7rkgULdu3VycrVMDAhLoeedakEDPO3uplYiACOQvAps2bTI+01JSUE0ERCAyAl9//bVt2bLFzj333MhO0FEiIAKOwFFHHWVly5YVDREQARHwSkAC3SvO5Ots3Lhx9tprr+03sbS0NLvjjjvs8MMPz9WEiVJ/8MEHbdmyZen99O7d2+rXr2/ctBw+fLjNmzfPqlatapdccokdd9xxdsABB6Qfu2vXLvvxxx9devlFixa5yPfixYvbEUccYWeffbbrhyj5oM2fP98effTR9BruHNunTx+rXr36fuuYPn26DRw4MD3ivnLlynb33Xdb+fLlc7XeeJwsgR4PyhpDBERABJKPQDiBzs/AkiVLugfY1PI+ge3bt7sICwl0P3stge6HYzL0IoGeDLugOYiACIiACIiACMSDwDvvvOOygnbp0iUew2kMERABERABERCBLAhIoOfhy4PI8WeffdZIYxLaOnXqZO3atcv1yjMT6KVLl7bHH3/c1q1blz5GkSJFnMSuVauW+xo3NUkrz9+ZtTp16lj37t2tXLly7hCE+/PPP2/Tpk1LP4UnMllPIOYjOSbXC49hBxLoMYSrrkVABEQgiQmEE+iFCxd2D6HxwJha3iewfv16W7p0qQS6p62WQPcEMgm6kUBPgk3QFERABERABERABOJCQAI9Lpg1iAiIgAiIgAhEREACPSJMqXlQOMF90EEHuajtSFK3Z7fqcP1369bNPv/8c/vzzz/3O50a64xLbZclS5bYY489ZqSXz64xT6LlgxQsGaPLQ/ulrwULFli/fv2yjVLPbtxEvS6BnijyGlcEREAEEktAAj2x/JNhdAl0v7sgge6XZyJ7k0BPJH2NLQIiIAIiIAIiEE8CEujxpK2xREAEREAERCBrAhLoefgK+euvv5xMpu5U0Kh93rdvXyNKPGMjYp3U5zNnzgxLJeO54QR6zZo1jVTrGdsZZ5xhV199te3evdsGDRpk33//vTuEyPSLL77YmjdvbsWKFXNR5qR1J/17MO/27du7Y4gy37Ztmw0YMMDV0aIdeOCB1rNnTzvhhBNcXa0333zTxo4dmz5848aNrUePHimT/lYCPQ9/Q2ppIiACIpAFAQl0XR4S6H6vAQl0vzzVmwiIgAiIgAiIgAiIQOwJSKDHnrFGEAEREAEREIFICUigR0oqBY9LhEAHE1KcWj1NmjRxEvzjjz82xDqSO2OE+GmnnWZdu3bdr9Y5fXzwwQc2evRoRz1jlPmECRNsyJAh6TsSSHKEfv/+/W358uXutVC5nirbJ4GeKjuleYqACIiAXwIS6H55pmJvEuh+d00C3S9P9SYCIiACIiACIiACIhB7AhLosWesEURABERABEQgUgIS6JGSSsHjwkWIV6hQwe69914rX778v1bkIwKdTq+44gpr06ZNel3y0IG++OILGzZsWFQ0M6adJ/V7qCinNizp4XlgIFSsH3HEEda7d28rVapUVOMl8mAJ9ETS19giIAIikDgCEuiJY58sI0ug+90JCXS/PNWbCIiACIiACIiACIhA7AlIoMeesUYQAREQAREQgUgJSKBHSioFjwsnxInKvummm+ykk07614p8CPQjjzzS7rzzTkN6h2ukWP/oo4+ipokIr1+/vjuPVO1vv/22jRkzJr2fdu3aubrrQWp3XujUqZPx9VRqEuiptFuaqwiIgAj4IyCB7o9lqvYkge535yTQ/fJUbyIgAiIgAiIgAiIgArEnIIEee8YaQQREQAREQAQiJSCBHimpFD1u3Lhx9tprr+03+8MOO8zuuOMOK1u2bKarChe9HkkNdNKxt2jRItN+Mwr0Vq1a2bXXXhs13WXLltnDDz9s69atC3tuWlqa3XPPPcacU6lJoKfSbmmuIiACIuCPgAS6P5ap2pMEut+dk0D3y1O9iYAIiIAIiIAIiIAIxJ6ABHrsGWsEERABERABEYiUgAR6pKRS9LiM6c6DZdSpU8e6d+9u5cqVC7uynAr00EjxcB1nTOHOPHr16mWkYY+m7dmzx4YOHWrUQw/XkPiI+QIFCkTTbcKPlUBP+BZoAiIgAiKQEAIS6AnBnlSDSqD73Q4JdL881ZsIiIAIiIAIiIAIiEDsCUigx56xRhABERABERCBSAlIoEdKKoWP+/nnn+3ZZ581UrSHNqQ1EeDNmjWzgw8+2AoVKuTSo3MDd+rUqfbuu+/a1q1b00+JJAI9O4G+YMEC69evX3q/pJSnZnrr1q3D1kzftm2bTZw40Zo0afKvWuaka3/sscds165d+62LdZBGvm7duim3axLoKbdlmrAIiIAIeCGQTAJ9z/aNtmvdYvtrdUHbYiWtaq2KVrpoISu630r3mdku27Z+ja3770LbmVbDCpWuaBVLmBU8kHoru8x2rrfVy9fYsiV/2zYz2x1yfpGSaVa62lFW4aCCVqZIyAv79pjtWmdrV/5t//1rtW13o/z/Vrh4KStdtZYdXLqolQ2Z0L69e2zX+sW2Zs1aW7h6mxUtf7illa9gh5QpZIUKHLD/zPfssl3r/2ur1qyzRauZGa2gmRWzcodWtfIVy1taYbOC+5/mZZ+z6kQC3S9iCXS/PBPZW/tbBoYdvt9NHa1ejWqJnJrGFgEREAEREAEREAGvBCTQveJUZyIgAiIgAiKQKwIS6LnClxonI8XHjx9vI0aMsL179+Z40j4EOrJ70KBB9v3336fPgyjxNm3a2FlnnZWeVn7t2rU2bdo0Vy8d0d+3b18rXbr0fnPPrGY74vy2226zYsWK5XitiTpRAj1R5DWuCIiACCSWQDIJ9K2Lp9maSc/agDGl7Pe9x1rXpy+yxoeWtcP2Q8TniTW28LtPbNKz/W158/528CkX2oW1zUohxHeuM1szyT56/RMbOugLW2RmG0POr3xMczul61N2foM0OyXUf+3e7M774t3PbNCAj22hma0POe/gmo3s5K5P2XknHGItQia0d+cWW/PNM/bxuC+t/4eL7JBz77Tmbc6zm5uVt7Ri+2ej2bNtna355ln7cNxEe3QMM6PxGeNwa3NTVzu709l2Wnmz0oXie01IoPvlLYHul2cieyvfrHvY4cc809OaNKiZyKlpbBEQAREQAREQARHwSkAC3StOdSYCIiACIiACuSIggZ4rfKlzMhL9m2++sZEjR+4XVR7NCohUv/rqq61IkX9CxcKlec8uAp3zVq5caU8++aQtWbIkouEzivvQk6ZPn24DBw7c78GA7OqwRzRogg6SQE8QeA0rAiIgAgkmkEwCfde6323zgnft2Ud+th8WpNlJTzxsrRtUtZNCq77s3Wm2YpJ98/FEe+yRL+3oW/vYyReca2dWMCu5/ndbOX+qvfv5V/brsqL29+4j7IhKZgelV2tZYds3F7e/l5xgzS5raKe0qW6VzKzw2v+z9Qun2buff2kzFu2zlTtr2uGVzMqUDDZnle3cWtD+XtrITjyvoZ3W4QirZCts2dSZNvPTabb8oH22cMHvNnfcR7bljEfs2DaXWt8zK1q5EkSX/9O2L5tlK+d8a+9+s8j+2rTHCpYra3Rf2HjorqzVPvUkO/q4Ola9hFnROFeBkUD3+00oge6XZyJ7k0BPJH2NLQIiIAIiIAIiEE8CEujxpK2xREAEREAERCBrAhLo+ewKWbdunb399ts2efJko454JO2QQw6xiy66yBo2bLhfmvWcCnTGRKIPHjzY5syZk+UUypQp42qZZxw7OIka6EOGDEnvo3Llynb33Xdb+fLlI1la0h0jgZ50W6IJiYAIiEBcCCSTQDf728zm2Xu3PW4Tv1lha695xc5vXssuOLpwOot9u7bYjh+et9EfzbUuw8rarQMvts6XNbTatsN2TBttM774wO788L9WvOElduZVd9gFR5kdmRacPtfmfzvH3rvjNzukWys7+vLGdpRtt30zxtq8L9+yOz78r+2o0dbO7PqAnX+U2dHpP9Ln2+Kf59r7d/5maeefbHVv5Ly59vvrY2zsgLG2st0VVnTfKjtywmM2vVF/K39qqEAnYn6HLf/2bfvl4zfsqeWn2yEnnmb3dW9iPBdQIi67nPUgEuh+N0EC3S/PRPYmgZ5I+hpbBERABERABEQgngQk0ONJW2OJgAiIgAiIQNYEJNDz6RWyZcsWmzFjhkulvnjxYiNlepDevWzZsoaIPvHEE+344493adUPOODfhUBzI9DBTlT8r7/+al9++aXNnTvXNm78J7krKduPOOIIV5/9uOOOS494z7hV1EcfMGCAUQs9aOeee6516tQp7HxTYasl0FNhlzRHERABEfBPILkEOlXHt9n0IbfaF99Ms5EV+1qXtifabS0PSV/47m0bbP7b3ezd6WvswRWX28Bup9hVLctZMZtv3zzxin39/s+28IxedmKzU6zDCdWsfHGzoumB4Ftt24ZttmbhFitSJc2KVzjAitt8+37QCPvilS9s4Rm3W73mze3iUw6z8sXMiqenUt9mOzZvtTULt1rB8qWseOWDrLhtta2r/ra/l6yxXeUK2ZIfP7fZz9xlPzTMKNC3mtn/2XeDP7XPX5hiO7r0tPotG9sFdUu56udxDjYPewFJoPv9vpJA98szkb1JoCeSvsYWAREQAREQARGIJwEJ9HjS1lgiIAIiIAIikDUBCXRdISlLIGP6dsR7nz59rHr16im7Jgn0lN06TVwEREAEckUguQT6P0tZMf5h+/rrb+zOn1rYhZ3PsNuuPsEIBi9im2zH5oX2xQP/sa8WFbEJDR+z+9oeYh1qbjZb/YW92P9r++jrrdbw0f7WqslR1qJCNmh2rnLnvTbwaxs5aok1fOwRO73l8XZm5WiQEmG+0uZ9+baNf7CXTc0o0PesN9s6xcYMnGBvDPjZSl95opWvWcEq7v7fGKUqmVVraM3rVLQGh5SKZmBvx0qge0PpOpJA98szkb1JoCeSvsYWAREQAREQARGIJwEJ9HjS1lgiIAIiIAIikDUBCXRdISlJYNeuXfb888/btGnT0uffuHFj69GjhxUqlB6qlnJrk0BPuS3ThEVABETAC4FkFOg2d7RNHT/Rrnl0mzW67jy74p721rCgWdreBbZ17VQbfO0g+31rdStx+yvW6ZhCdmKReWazhlnvQevt7blVrdeIq61lg0Os9r59tnfnFtu+c6dt2R6Ujznwn8rjJYtakZ3LrOAvw6z/sBX27MRydvvIa6zNqTWsnnHeVtuxY4dt2bHH9u0DNecVsqIlilrR4oVd9Pg/OXKyEeg7Vpst/8xef3GKPffsDCt67ErbtG+rLfmLU3faroOPtq3HdbH+lze1G1vVctHyB/47+Y6Xvc6sEwl0v3gl0P3yTGRvjw//JOzwl5x1kh1aiSIMaiIgAiIgAiIgAiKQNwhIoOeNfdQqREAEREAE8gYBCfS8sY/5bhULFiywfv362datpGQ1O/DAA61nz552wgknpDQLCfSU3j5NXgREQARyTCApBfrmqTbn2y/syRvftQPaXG31uve0jtXNqm35wTbOGWu3DNlkG9OOsevuudqOLVPAqmwJL9Br7dhk6358w76ePM2GTlj2P0YHm1l9O/uGVtaqRZpV/2WYDcgg0Ovu2WnrfhplU76bbC9/tcx27EaSU0i9vrW84nRr07mxkXPmn/rl2Qj0LcvN5r5hz73ykz369lpr2bODNTzuCKtdeJ/Zup9szi+/2uvvLbDjOv/HWl10ibWubpZWNMfbmaMTJdBzhC3TkyTQ/fJUbyIgAiIgAiIgAiIgArEnIIEee8YaQQREQAREQAQiJSCBHikpHZc0BKid/uabb9rYsWPT50TN9N69e1upUolJu+oLjgS6L5LqRwREQARSi0BSCnRbastnTbLP+z5qP1Q6zza36GZ3t0izQ1d/aku+GWx95rSy4rWa2iPdTrCyBQ60Yn9nItB3brENsz6wKdN/sbenrDBb96ctXbLPvvu9jl31xGV2xVVHWv1fhtnAfwn0XbZx9of2448/2ptTVtjONQts1bLt9t3vR1uHuy6yLve2tfpmVtptdTYCfdNSs1+G2hOvzrV+Hxewrs/3snNb17dTS+0z2zDNZowfYy/e9axtan2fHXl+d+t+YlGrchDR7vFrEuh+WUug++Wp3kRABERABERABERABGJPQAI99ow1ggiIgAiIgAhESkACPVJSOi5pCKxZs8b69+9vy5cvT59Tp06drF27dkkzx5xORAI9p+R0ngiIgAikNoHkFOhm25fPtpWfP2hP/lHTPj/gTBt5TX2rtOh1+3l0HxtT7Uk79Phzre+ZFa0g+c4zEei1Q7eGPOyzhtlnH02zy5806/jgxf8I9FnD7JmhK+yZiWWt18hr7KxTa1q9jFv62xs2+bNJdsWTZk27t8uBQB9mT766xB75tLQbo23L2naskRd+lS2cMtY+p3Z6jZutUNOudu+ZFe3QtPiWhJFA9/s9LIHul6d6EwEREAEREAEREAERiD0BCfTYM9YIIiACIiACIhApAQn0SEnpuKQhMGHCBBsyZEj6fNLS0uyee+6xKlWqJM0cczoRCfScktN5IiACIpDaBJJVoO/ZuMi2z33DXnxrhX04s5hdcW8rKzZnhi0aPNq2dHnI6rU63TrXLmoFqBe+Y5nZ+gn28oOf2dgv1ludh5+wM5rWsVahP57DCfRux1j9dRPsw6fG2agRC6xOvyetxRmNrG21DHuaG4G+baXZXx/a0MEz7YU3N9m5z99urc6ob6eWlkBP7e+czGcvgZ5Xd1brEgEREAEREAEREIG8S0ACPe/urVYmAiIgAiKQegQk0FNvz/L1jLds2WIDBgywOXPmpHNo0aKFXXvttVagQIGUZyOBnvJbqAWIgAiIQI4IJKtAt51rzNZPsbcGfmJj3p9tlbq0tM2LdtvqsUutyaO32CltGtrJZcwIQDfbZGYLbOJTg+yrd7+3eSfdaA2bN7f2TWpbtYPMShY2s3AC/ZYTrb4ttFmDh9n4Vz62uSd3s9rNWtmFzeq580oV+R/S3Aj0XevdOsYMGWejhs20Sr0esqZnnGwX1ihktvFXm/3Npzb84edt1Sk3W7U2V9vNJ5exKqUK5mgvc3qSItBzSi78eRLofnmqNxEQAREQAREQAREQgdgQ2LZtmyHOd+7c6cpX8f9TTz3VDXbOOedYpUqVYjOwehUBERABERABEciSgAS6LhARSCICEuhJtBmaigiIgAjEkUDSCvR928z2LbXJQwbal6+NsF+K17G5e+ramgIN7OH72to5TY+0KgeaOX/u0qHvthUTBtnUj4bbfR+vtOInXWetr3vALq1nVqtsZgK9hdW33bZ1yms286MXre/YVbazzkV2RvenrHNds2Mr/G8jciPQbYfZ3qU27Y3B9vnQ123WqU9YoxZn2J0typn99rqNG/uVdXl8vp3U42Zrf81F1rbqgVYW4R/HJoHuF7YEul+eiextysz5YYevW6OalS5ZLJFT09giIAIiIAIiIAIikGsCK1assLp169rGjRv362vPnj323Xff2cknn5zrMdSBCIiACIiACIhA9AQk0KNnpjNEIGYEJNBjhlYdi4AIiEBSE0hagW67zWyb/fnJC/b9O4Nt8I+7bHWVtnZYqx7Wq8Nh1qRmKSuegez2ZbNtxR8/2OTpU23GH7ttwcrSdnB5s2J4LiLQ1/xuq7aWtBkFzrOu1zSxTm1rWnkz27tyjq35c5pN/vF7+3neVpu7NM2dV6LE/wb4e56t3XygO++STk3t6o41rLwttcWTptu09ybbfNtqCxb/ny2eNtlWVDjFilY5yhofVtyqHneGHXncKdamTkHbO/9zm/v1O/bq1KK2ZlcxO+KQYm4+G/aUsoVlOliH9ifb2afVsMOKmxU5ML6XjAS6X94S6H55JrK38s26hx1+zDM9rUmDmomcmsYWAREQAREQAREQgVwT2LFjh5122mk2bdq0/fqqXLmyLV261A444J/HldVEQAREQAREQATiS0ACPb68NZoIZElAAl0XiAiIgAjkTwLJK9D/2Y+Nv46xeZPfs2c++6/tqdHWGl/cy86taVYjLZP92rXBbO1UG//ulzZqxCT7r5ltDjn0oMOPs0POusUuO+UQa1mr5P9/Zc8Ws7+n2qRPvrbXXvrSnbch5LwSVWrbIWfdbBc2qWnn1C1kZn/Yj6M/tU8HvG8/mtnKMNOpfOoV1qBVR+tyUlmrVuBP27DoO3vlmXE2ZfZiW/K/4yse3cQaXfaAnX30QdaocmKuQQl0v9wl0P3yTGRvEuiJpK+xRUAEREAEREAE4kHg0UcftT59+tjevXvThxs8eLB17do1HsNrDBEQAREQAREQgTAEJNB1WYhAEhGQQE+izdBUREAERCCOBJJdoO/ZvsF2bN5gqzftNCtSyoqXqeBqkxcpkAmkfXvM9my1Tes32bq1m20nEeYhhxYoXMwKlTrY0koUtoNCQ7337TXbs8U2b9xsa9dssl1mtifkvAMLFbXCpcpbmRJFrFRRIjF22Nb1m2zjqvW2zcwdn7EVKlnWipUsY+VKFLBCB+ywPTu22N9rNtnWbTvdvGiFipawYmmVrFTRAlYcL5+AJoHuF7oEul+eiexNAj2R9DW2CIiACIiACIhAPAisXLnSDj/8cNu+fbsbLi0tzWbNmmXVqlWLx/AaQwREQAREQAREIAwBCXRdFiKQRAQk0JNoMzQVERABEYgjgWQX6HFEkW+HkkD3u/US6H55JrI3CfRE0tfYIiACIiACIiAC8SLQsWNHe++999xwxx13nE2dOtUKFy4cr+E1jgiIgAiIgAiIQAYCEui6JEQgiQhIoCfRZmgqIiACIhBHAhLocYSdpENJoPvdGAl0vzwT2ZsEeiLpa2wREAEREAEREIF4EXjjjTfs8ssvdzXPH3nkEbvjjjviNbTGEQEREAEREAERCENAAl2XhQgkEQEJ9CTaDE1FBERABOJIQAI9jrCTdCgJdL8bI4Hul2cie5NATyR9jS0CIiACIiACIhAvAgsWLLDatWtbgQIFbNmyZS6Nu5oIiIAIiIAIiEDiCEigJ469RhaBfxGQQNdFIQIiIAL5k4AEev7c99BVS6D7vQYk0P3yVG8iIAIiIAIiIAIiIAKxJbB3715r0qSJq3v+zjvvxHYw9S4CIiACIiACIpAtAQn0bBHpABGIHwEJ9Pix1kgiIAIikEwEMhPolStXtmLFiiXTVDWXGBHYsGGDLV++3OrWrRujEfJXtxLo+Wu/tVoREAEREAERSDUCzz33nA0aNMiqV6+ealPXfD0RWLVqlfE7QM2aNffrcc+ePS4KPdUbEfX79u2zI488MtWXkvD5c7+4W7duLsW/mgiIgAiIQPwISKDHj7VGEoFsCUigZ4tIB4iACIhAniQQTqAfeOCBVrRo0Txx8yRPbprnRe3atcu2b98uge6JqwS6J5DqRgREQAREQAREICYEHn30UStcuLDdeuutMelfnSY/gY8//th++uknu++++5J/sjmY4ZNPPmlE1auWew7gZTjlyy+/tPnz59uNN96Y+87UgwiIgAiIQMQEJNAjRqUDRSD2BCTQY89YI4iACIhAMhIIJ9CTcZ6aU+wJKALdD2MJdD8c1YsIiIAIiIAIiEBsCEigx4ZrKvUqgZ5Ku5XYuUqgJ5a/RhcBEci/BCTQ8+/ea+VJSEACPQk3RVMSAREQgTgQyCjQ4zBkjobYunWrLVmyxNXlK168eI760En/JvB///d/Vq5cOfdHzQ8BCXQ/HNWLCIiACIiACIhAbAhIoMeGayr1KoGeSruV2LlKoCeWv0YXARHIvwQk0PPv3mvlSUhAAj0JN0VTEgEREIE4EJBAjwPkJB5CAt3/5kig+2eqHkVABERABERABPwRkED3xzJVe5JA/2fnli1bZpMnT3a14Fu1amVpaWn222+/WZEiRdzr69evT6+jTj31adOmJWTLzz77bPvhhx/Sxz7++OPtiy++2G8uPXr0sD/++MPGjRuX/vUtW7bYwIED7dVXX7WCBQva+eefb/fee68r17Zz504bNWqUXXXVVVmuSQI9IVuuQUVABETAJNB1EYhAEhGQQE+izdBUREAERCCOBCTQ4wg7CYeSQPe/KRLo/pkmqsf2twwMO3S/mzpavRrVEjUtjSsCIiACIiACuSIggZ4rfHni5GgF+vvvv28vv/yyffbZZzFd/1dffeWyjl155ZW5GieSGuizZs2y22+/3UaMGGEVK1a0uXPnWv369a1OnTr29ddfW9myZd0cmE/btm3tl19+ydWccnNy06ZN7cwzz0zPxFa5cmXr3Lmz65Lf51544QVbuHChrVmzxqZMmZI+1LPPPmvz5s0zvud3797tat7zu8oHH3xg+/btszfffNMmTpxoL774ohPs4ZoEem52TueKgAiIQM4JSKDnnJ3OFAHvBCTQvSNVhyIgAiKQEgQk0FNim2I2SQl0/2gl0P0zTVSP5Zt1Dzv0mGd6WpMGNRM1LY0rAiIgAiIgArkiIIGeK3x54uRoBXq8Fv3II4/Yjz/+aO+9916uhoxEoHfo0MEeeughq1evnhsLgU50NhHpV199tfXr188OOOCApBHoH374oZUvX/5fXPbs2WMFChSwu+66y7755pv9BHrGg2fOnGmnnHKKUR4taO3atbOnn346PdI+4zkS6Lm6FHWyCIiACOSYgAR6jtHpRBHwT0AC3T9T9SgCIiACqUBAAj0Vdil2c5RA989WAt0/00T1KIGeKPIaVwREQAREIJYEJNBjSTc1+o5GoBOpfe2117qFTZ061UUtP/PMM9a+fXtnHn3YAAAgAElEQVTbuHGjE96kBu/WrZvNmDHDbrjhBpcK/ZprrnGRzVWrVnUyunr16nb99de7FOnDhw+30qVLu8juYsWK2aRJk1xU9E033eTkLunSSVv+wAMP5AhodgJ9+fLldtJJJ7mo8jJlyrgxEOjPP/+89e7d273Wv39/u+KKK8IK9E8//dRFfZMinUjwrl272uzZs92aabfddpsNHjzYjjrqKBf9HYzBeKyJe7BElN96660unXp2jQj0Y445xrGDY58+fVza+dAWiUAnnfvSpUvtiSeeSD+VvVywYIHb03BNAj273dHrIiACIhAbAhLoseGqXkUgRwQk0HOETSeJgAiIQMoTkEBP+S3M1QIk0HOFL+zJEuj+mSaqRwn0RJHXuCIgAiIgArEkIIEeS7qp0Xc0Ap0Vfffdd9asWTPbsWOHi3a+5ZZbnEwfPXq0HXjggdayZUsnwStVquTqcDdq1Miee+45u+iii1z9bSKcEe0lS5a0cuXK2YQJE+zYY4+1vXv3OiG8aNEiBy5cBPqAAQOcXKfmN7I9kpadQCdVfPfu3dPnRJ+BQEeik67+/vvvd2uiHnpoCvcxY8bYY4895lK/I8bp5+CDD3YCmjrlcCLlffPmze3iiy+2hg0bukh3Xrv88svtjTfesBo1arivkVadNOvZtaeeesqQ6ETLf/LJJ25uRJuHRqRnJ9CJrH/44Ydd3fMgPT3jEtlOavfMUtRLoGe3O3pdBERABGJDQAI9NlzVqwjkiIAEeo6w6SQREAERSHkCEugpv4W5WoAEeq7whT1ZAt0/00T1KIGeKPIaVwREQAREIJYEJNBjSTc1+vYh0Hfu3GmDBg1yCyYavVevXnbqqac6gU4EN/W4g4boRcQ2aNAgaoGeE6LZCXQEd9++fW3atGnpdcVDBTpjEh0OJ+q+E2EfCGZkOaneb775Zjc1hDZR6ESHL1682An0DRs2uH6R/0Tlv/7663bZZZc5JqSnJzU8Dw2ccMIJLsKdiP1o2llnnWUtWrSwO+64I/20rAT6unXrXF15ZDkPPIQ21telSxcXmR6uSaBHszM6VgREQAT8EZBA98dSPYlArglIoOcaoToQAREQgZQkIIGektvmbdIS6N5Qpnckge6faaJ6lEBPFHmNKwIiIAIiEEsCEuixpJsaffsQ6Kw0SPt9wQUXOKGMPEagU2d71apV6TAqV65sRG43btzYCfSvv/7a6tevb9TvPuyww5xEpsWrBjrjk3I+iIpn7IwCff369S6KnFTp/M6EQN+3b5+L3iaSm8hz2rhx41yk/a+//urWAYPt27e7SH34IOmJOu/UqZNjc/vtt+93kSDDDzrooKgunHPOOcc9pHDPPfekn5eZQCc9e48ePVxK+UMOOcQef/xxV+OdBwFoRPc/+OCDTvSHaxLoUW2NDhYBERABbwQk0L2hVEcikHsCEui5Z6geREAERCAVCUigp+Ku+ZuzBLo/lkFPEuj+mSaqx8eHfxJ26EvOOskOrVQuUdPSuCIgAiIgAiKQKwIS6LnClydOjrVAP/7444064Uhe0qCTupwIbVKeE3WN+EUcf/vtt9axY0cjQppG2neipJG61B8nUvyvv/6ylStXOvmeMXo6s83ILgI96C9cDXRSuAeNqGzWgDQPItAR0FOmTLFhw4a5+uWkP0c+E8k9ffr0TAU6a6IWPOurWLGiq5nOuTxYQEQ6KdlPPvlklzI+tPH7GinkSaPPPObNm2ft2rWz8ePHu1rxQQsn0LnXC0ei34M67NRgf+utt+zwww93p5Jen3XCLFyTQM8T3/JahAiIQAoSkEBPwU3TlPMuAQn0vLu3WpkIiIAIZEVAAj1/Xx8S6P73XwLdP1P1KAIiIAIiIAIi4I+ABLo/lqnaUzQCnSjtM88809auXev+Jnr5mmuucUtHCCOWEbKkLCdVORHb1ERH6D7xxBNO3CKlEdGIYo6nD6K5qe194YUXOplLXfItW7ZYhw4dbNOmTcZ1iihG7CKfEbm+aqAzd8YlFTu12GfOnGlnnHGGbd261aWhJ6o8aKRcJ0I7EOjUbX/ppZfshRdesG3btrl+qEmOhD7xxBMdJ2qf85BAkyZNjFT3PEBABDh13Pv06eMeGCBKn1rqROfv2rXLcSNCvWDBgvtdVpxPvXWi2BcuXOgi9omAZ560FStWuIcS6JNjifDn4YXjjjvORfTffffd/7pM6ScQ6GeffbZbz6GHHhr2cpZAT9Xvcs1bBEQg1QlIoKf6Dmr+eYqABHqe2k4tRgREQAQiJiCBHjGqPHmgBLr/bZVA989UPYqACIiACIiACPgjEI1AX758uT377LMu8hdZmsoN2fnqq6+6qN3WrVtHtJTff//dRo4cmX5s4cKFncBs06aNValSJaI+kvGgaAR6tPNHArdq1crV+E5Uyy4CnXmxt6Q2Z3+rVq2aqKm6cYlmnzNnjnvgIF6NBxiGDh1qs2bNclHopJwP1yTQ47UjGkcEREAE9icgga4rQgSSiIAEehJthqYiAiIgAnEkIIEeR9hJOJQEuv9NkUD3z1Q9ioAIiIAIiIAI+CMQjUBnVFJoN2rUyFavXu1vEh564jNXiRIlXFrr7Bp1oO+8806XBvvaa6+1hx56KLtT0l8n1Xbnzp1dym3qYhMJTBpsIoqJlk6mxgMPRDAH9a0zm1usBDoR3DC+6qqrXJpzHjZIRItEoDMvord/+OEHa9++fSKm6cakXvp1111nL774YtS10HMzaaLVSZF/ySWXZNmNBHpuKOtcERABEcg5AQn0nLPTmSLgnYAEunek6lAEREAEUoKABHpKbFPMJimB7h+tBLp/pupRBERABERABETAH4G8ItBbtGhhpJ++/fbbs4WzZMkSV1sa4c15ORXowUBz5851acoR0aTKTpZGvesKFSpkWs86mGesBPrGjRvt119/dcOULFnSpUdPRItUoCdibqk2pgR6qu2Y5isCIpBXCEig55Wd1DryBIFAoL+5oHCeWE8yLGLXrt3GLw+lSpWyQoX2r2GUDPNL1Tn8/fdaK1a8mBUvVixVl5B0896wcaObU+lSpZJubqk6oa3bttm2rdusXLnsoyGSYY33tTk8GaaR5RyIZuDGV7Vq1Vx9PTU/BCTQ/XAM7UUC3T9T9SgCIiACIiACIuCPQCQCnfTb3377rZPOpDwnZTkR6NRORqhVqlTJSpcubX/++aerS33RRRe5aF7OIVU651DjmXtNY8aMsaJFi7o6zUT7EjV++umnp0eOU/ea+tccS7+nnXaaSxlPdCzt0ksvda/xf+aDJKafK6+80urVq+fqctMfY2bXmjZt6kWg79mzx41Zq1Yt69u3r6uZzb0fIq6R67xOFDZ1qSdOnGibN292NaYZn/VSV5t08NSxnjx5svs3/QWR4zt27HBMYIoQhwncYEDEMlHD9PPOO++4c2FBHe8bb7zRzaNjx47WuHFjq1+/flgksRLo2fGP1+sS6P5IS6D7Y6meREAERCAaAhLo0dDSsSIQYwKBQOfDv5ofApI9fjhm7EWyxz9XZA/tkEMO8d95Pu1R76n+N17vqf6Z0qPeU/1zlUD3zzRRPU6ZOT/s0HVrVLPSJfUgX6L2ReOKgAiIgAjkjkB2An3ZsmVOvL788svWsGFDJ4KnTZtmmzZtcgM/9dRTrh76a6+9ZnXr1rWzzjrLJkyYYCeddJJLQ825SG4itPv06WMrV660Y445xknf/v3727333uvk8Pfff2/UYea166+/3qVWv/XWW23Xrl321ltvubGOOOIIJ+1pyHnEMP3RoolAD4hlJtC5F4acRshnbKEp3ENfu+CCC1xK9y+++MJef/11J6+HDBlizZs3t9q1a9v8+fMdE6LdYdG1a1c76qijbMCAAa4baqhTK/yZZ56x559/3rEjepuHhYlqP/fcc6137952//3327x582z8+PHuPOp1I+kPOuggN0azZs2MPaMlOgI9d1emv7Ml0P2xlED3x1I9iYAIiEA0BCTQo6GlY0UgxgQke/wDluzxz5QeJXv8c5VA989U76n+meo91T9TvafGhqkEemy4JqLX8s26hx12zDM9rUmDmomYksYUAREQAREQgVwTyE6g33TTTfbbb785MVygQAFX+5to8lCBjmwmspp62zQkOxn4gqjxX375xUVbExVNKu+jjz7aFi9e7KKo+VxPVimEMML4tttuc3XWOW7v3r0ukvzNN9908jleAp0oeUR0mTJl/sU3nEBH/Ldr1852795tn376qY0cOdLVRWc9ROTT7rrrLsdo0qRJVqhQIaM+OSnN+RoPHlSsWNH++OMPJ8KJKkeov/rqqy6ivG3btrZmzRpLS0tzTOD30ksvOTnvS6CzZmpv58XGAw3s0eWXX54XlxfXNfHwDO8DPCCiJgIiIAIiED8CEujxY62RRCBbApI92SKK+gDJnqiRRXSCBHpEmKI6SAI9KlwRHaz31IgwRXWQ3lOjwhXxwXpPjRhVxAdKoEeMKukPlEBP+i3SBEVABERABHJAIDuBTmQ10vaDDz5wvZPOvVGjRk7o0ohA/+yzz5wAP+CAA5yoJBq8Ro0a9sorr7hjSO1O9DrHVa9e3aVvR6AHja89++yz9vvvv7sIbEo10ReN6OtevXq51O2HH364G5+GiCYCfdWqVe7/pDwn+j2SGujBuL5SuO/cudOtj4hvxh8xYoSLrmc9pJ+nIW+Z6+eff+7+v3btWifQhw0bZq1bt97v4QBeJzqddfMgAQ8kINUDJqRw79y5s91www3eBPrNN9/s9iYvNh7IoJFSXy13BLhuedBCAj13HHW2CIiACERLQAI9WmI6XgRiSECyxz9cyR7/TOlRssc/Vwl0/0z1nuqfqd5T/TPVe2psmEqgx4ZrInqVQE8EdY0pAiIgAiIQawLZCXReR56TMp1oaCJQiXzm8zgto0Dna0RfI7hJzU6bMmWKk8SIcep516xZ00WyIzSp641snzFjhktFftlll7kU5dQ/R0wTic2xlStXdoJ3wYIFrk/Sunfv3t3VQ6chz4kaJ4IdeX3fffdli86XQCet+tixY+27775z9d3DCXTSspMGf+rUqS4qnVT0DRo0cA8XlC9f3v0hjT1sWBOR5TyUQLQ6tdFJz04EPintidj/8ccfXdk1mMCOGvQwP++885ycpyE6ifIfOHCgE/tPPPFEWCaqgZ7tpaID/kdAKdx1KYiACIhAYghIoCeGu0YVgbAEJHv8XxiSPf6Z0qMEun+uEuj+meo91T9Tvaf6Z6r31NgwlUCPDddE9CqBngjqGlMEREAERCDWBLIT6Js3b7aePXu69OQI3A0bNjgRjKQmbTmSltTjiO8HH3zQTXfbtm2uXjeylwhqXifCGfFOzXIi2G+55Rajb0Rw48aNXYpz2mOPPeZkMcJ8zpw5TghfffXV7jVqqCOcqatOBDw1xolc5/XRo0fb0KFDrU6dOq6W+DnnnJMpOqT9oEGDbPjw4S6qvU2bNtajRw8rVaqUOweJTfp56rGHNgQ/EfK8Rp12IvPpCyF+xx13OKFN/fFu3brZ5MmT3d8BEyLIkfrr1q1zqdh5SIA679Q2pzEP0uXDhJT3sH744YedQGfMn3/+2Q499FDHhgh0eAa8pk+f7iL1eeCAY9lTotOJ+H/kkUccb2Q9EfLhmgR6rL/L8k7/Euh5Zy+1EhEQgdQiIIGeWvul2eZxApI9/jdYssc/U3qUQPfPVQLdP1O9p/pnqvdU/0z1nhobphLoseGaiF4l0BNBXWOKgAiIgAjEmkB2At33+Ah06pkTga32/wkQhc+DBoloEuiJoJ6aY0qgp+a+adYiIAKpT0ACPfX3UCvIQwQke/xvpmSPf6aSPbFhKoHun6veU/0z1Xuqf6Z6T40NUwn02HBNRK8S6ImgrjFFQAREQARiTUACPdaEI+tfAj0yTjk56sknn3TZAsgSkFVbvXq1S4dPpD81vslI8M4777jSBbRNmza5rAs00uiPHDkyJ9PJ9TlkKvj111/T+6ldu7bLqBDa+L6mZAKlA4JGZohRo0bZRx99ZAULFrTTTz/dunTpYkWKFHHZIsaNG5eeESGzSUqg53r71IEIiIAI5IiABHqOsOkkEYgNAcke/1wle/wzpUdFoPvnKoHun6neU/0z1Xuqf6Z6T40NUwn02HBVryIgAiIgAiIgAn4IxFOgk36dtOQ0anyT3vzAAw/0s5AMvQRp30O/TIr1IKV6TAbNQadLly61e+65x51ZtmxZVz+etPfxbLGMQKdWPfXpqdHuo33wwQfWoUOHqLqKRKAT/c81gxQnnT7p+knhT/35MWPG2EEHHeTGREq3bdvWpdlPVGvatKkrF1C0aFE3BdL99+3b1/178eLF7nuM+VN2YcqUKenTpNzB999/by+88IJL908ZAPaFkgz79u1z6f/JEMH5BQoUCLs8CfRE7brGFQERyO8EJNDz+xWg9ScVAcke/9sh2eOfKT1KoPvnKoHun6neU/0z1Xuqf6Z6T40NUwn02HBVryIgAiIgAiIgAn4IxFOg+5mxevFNIJYCvXz58vbtt9+62vQ+Gv3MmTMnqq4iEeiXXnqp9erVy9WSpyGge/fubWPHjrUnnnjCbr31Vvf1ZBHoH374ocE2Y9uzZ497KOXuu++2b775Zj+BnvHYWbNm2fHHH++izw844AD38hlnnGFvvPGGVahQISxjCfSoLj0dLAIiIALeCEige0OpjkQg9wQke3LPMGMPkj3+mdKjBLp/rhLo/pnqPdU/U72n+meq99TYMJVAjw1X9SoCIiACIiACIuCHgAS6H46p3EskAn3mzJku/feWLVtcVPZFF11kv//+uz399NMu5fl9991nP/74o0slTo376667zh577DH3dSK2y5QpY0OGDLGHHnrIli9f7qKfEbWkRUdecw6yGjHcsmVL69y5s73yyis2depUl3qdqHyirN9991274IILnPDl9UhadgJ9zZo11qhRI5e+PS0tzXWJQCf9OVHp7du3d3M/++yzwwp0orrfe+89I0V669at3fFkW+jfv7/rq1OnTm5dcOrWrVt6hgGi3ocNG2YbNmywxo0bu+OCdPFZrYsIdJgSbU4mhyuvvNJFpIe2u+66K1uBPnToUBeRHsqRhwXWrVuXPveM85BAj+SK0zEiIAIi4J+ABLp/pupRBHJMQLInx+gyPVGyxz9TepRA989VAt0/U72n+meq91T/TPWeGhumEuix4apeRUAEREAEREAE/BCQQPfDMZV7yU6gI88R2q+99poTtdTgPuyww+zxxx83XuvatauT5zSiuEkDHtQHDxeBXrNmTRfpTcrwhQsXOiFOrXHEMH2Rmpx047QGDRq4f5922mnu/xkj0JG99DV+/HirVatW2G3ITqBPnDjRrr/+evvpp5/S5XYg0JHojzzyiBPopEMnwjs0hfsPP/zgHhZgvQcffLBdddVVbq5EgCP/mzVr5riRxp766WeeeaZL2T9v3jwn5OmXVPG33HKLW1uQij2r66l79+5O0p988sk2fPhwJ+EnT568X+r/7AQ667vmmmuMlPgVK1ZMH+7999+3fv36ORbhmgR6Kn+na+4iIAKpTEACPZV3T3PPcwQke/xvqWSPf6b0KIHun6sEun+mek/1z1Tvqf6Z6j01Nkwl0GPDVb2KgAiIgAiIgAj4ISCB7odjKveSnUAn4pxU3whvGiK5efPmLgJ948aNORLoX331lYvIpvY2Ypn674jmaAX63r17jc/bVapUsUKFCoXdhuwEOhL53nvvtWnTplnx4sVdH6ECnRTnSHIixl9//XUnr4Ma6NRL79Gjh3twgEakOVHrsOHhAAT62rVrXQ11IvJ//fVXJ9u7dOniotk//fRTl3J9/vz5dsIJJ7io8lKlSkV1OZ1++ul2/vnnu3kELSuBTqQ8Uf+DBw920j+0ffbZZ25uS5cuDTsHCfSotkYHi4AIiIA3AhLo3lCqIxHIPQHJntwzzNiDZI9/pvQoge6fqwS6f6Z6T/XPVO+p/pnqPTU2TCXQY8NVvYqACIiACIiACPghIIHuh2Mq95KVQEdwH3vssXbOOee4SGzazz//7FKuE6W8e/duF8lM+nMaqdmJCg8i0BG0kyZN2q8Geu3atY2o70qVKrlzSF1OZPfo0aOdQCeNOZHfNKKyEb2ZRaBHwj07gf7FF1+4qHqi6EkVTwsV6PyfqHoeJODBAaLOEeiwKV26tBPjN954ozuPSPiOHTva7NmznYRGoG/fvt0KFCjgHkBA0pO6/uKLL3bR+xdeeGF6/XHOJxI9XG3zrNaJ0CcK//77708/LDOBTvp8HgYge8DRRx/tmBMVzzpoY8aMcRHyzD9ck0CP5IrTMSIgAiLgn4AEun+m6lEEckxAsifH6DI9UbLHP1N6lED3z1UC3T9Tvaf6Z6r3VP9M9Z4aG6YS6LHhmohe298yMOyw/W7qaPVqVEvElDSmCIiACIiACOSagAR6rhGmfAfZRaCT0puoc9J7FyxY0AngO++80xYsWOD+IGCp+U1dcmQuAjgQ6ERoU9sc2c65l112mR155JFOxpO6PaipTkQ0tc779Oljv/32m6spTuQ2qeLHjRu3n0BH7rZp08aJa8TxqlWr3Jj0H65lJ9CJBG/SpImT4tRqp2UU6HyNtTIeawoi0G+77TY3PnXEkeTUECdKnQcKEPKZCXRSr/NgAPK+RIkSLor+8ssvdw8WEJG+YsUKFx1On6GNe2AIekQ8DxqQAYAHHIhkr1evXvqh4QT6jh07nDxnzoGkJ1qeNPKsifbCCy84ef7SSy+FZSmBnvLf7lqACIhAihKQQE/RjdO08yYByR7/+yrZ458pPUqg++cqge6fqd5T/TPVe6p/pnpPjQ1TCfTYcE1Er+WbdQ877JhnelqTBjUTMSWNKQIiIAIiIAK5JiCBnmuEKd9BdgJ9586dNnDgQJswYYKLFK9ataqLdkZu83sZNbkXLVrkBC7i97vvvnMp0YnKRiyPGjXKRZu//PLLThYTVd67d28Xrc1nZaK6+T/p0+mHKHRkfMuWLV2Nb6LCEdMchwAmzTkSnjkh4KmTjojOaQ10NpC65oh25kZ9cqLqmRvp5YNoeI5jPc8991y6QIcNDxggtGHDvKhjTmQ+Dwgg0XkwgLToRPFv2LDB8WK9r776qkv5TiQ7Keh79uxpdevWNVLGUyceiU89+NC2efNmFz3OHOmLRt31Sy65xP17zZo1TsRzLpkAGjdu7GrIE/VPBDxjZGykmg8EOqngH374YRedHq5JoKf8t7sWIAIikKIEJNBTdOM07bxJQLLH/75K9vhnSo8S6P65SqD7Z6r3VP9M9Z7qn6neU2PDVAI9NlwT0asEeiKoa0wREAEREIFYE5BAjzXh5O8/O4HuewXIWSKtK1So4LvrsP1lF4HOSdOnT7cHHnjARowY4eqxJ7IRcU8EPg8cxKsh8bkO3nzzTVeLPrN68hLo8doRjSMCIiAC+xOQQNcVIQJJRECyx/9mSPb4ZyrZExumEuj+ueo91T9Tvaf6Z6r31NgwlUCPDddE9CqBngjqGlMEREAERCDWBCTQY004+fuXQP9nj0jRTvQ8EdyJavyeSzQ86fLT0tLiNg3Suw8dOtSuv/76f6WND52EBHrctkQDiYAIiMB+BCTQdUGIQBIRkOzxvxmSPf6ZSvbEhqkEun+uek/1z1Tvqf6Z6j01Nkwl0GPDNRG9SqAngrrGFAEREAER+H/s3Qm8VWP///9PKYpMlbsilMrYZI4iM5kyhJLcImNSppuiTGXIVMgQ7iKzDCGz20wylIQUGSoioYSU6vd4f77/df673d5nD2etPb7W49GjOnvta13Xc6296pz3+lxX1AIE6FELF377uQrQly9f7sGwvj/WpunRGzVqFDlQOhXokXeiRA5AgF4iJ5JhIIBA0QkQoBfdKaPDpSxA2BP+2SXsCd+UsCcaUwL08F25p4Zvyj01fFPuqdGYEqBH45qPVgnQ86HOMRFAAAEEohYgQI9auPDbz1WAni8JAvTw5AnQw7OkJQQQQCATAQL0TLTYF4GIBQh7wgcm7AnflLAnGlMC9PBduaeGb8o9NXxT7qnRmBKgR+Oaj1aHjhqf8LBdO7WzTRrWy0eXOCYCCCCAAAJVFiBArzJh0TdAgF70pzBnAyBAzxk1B0IAAQRWEiBA54JAoIAECHvCPxmEPeGbEvZEY0qAHr4r99TwTbmnhm/KPTUaUwL0aFxpFQEEEEAAAQTCEVCAPn36dDvssMPCaZBWik7g/fffty+//NK6detWdH1Pp8NPPPGErVixwo444oh0dmefSgQ+/vhjq1+/vp1++uk4IYAAAgjkUIAAPYfYHAqBVAKEPamEMn+dsCdzs3TeoW/069Wr57/YwhEgQA/HMbYV7qnhm3JPDd9ULXJPDd+VAD18U1pEAAEEEEAAgfAE3nvvPbvrrrvCa5CWSkJg9uzZtnTpUmvatGlJjIdBhCfQr18/22abbcJrkJYQQAABBFIKEKCnJGIHBHInQNgTvjVhT/imhD3RmBKgh+/KPTV8U+6p4ZtyT43GlAA9GldaRQABBBBAAAEEEIhO4NFHH7UFCxZYr169ojsILSOAAAIIIIBAWgIE6GkxsRMCuREg7AnfmbAnfFPCnmhMCdDDd+WeGr4p99TwTbmnRmNKgB6NK60igAACCCCAAAIIRCdAgB6dLS0jgAACCCCQqQABeqZi7I9AhAKEPeHjEvaEb0rYE40pAXr4rtxTwzflnhq+KffUaEwJ0KNxpVUEEEAAAQQQQACB6AQI0KOzpWUEEEAAAQQyFSBAz1SM/RGIUICwJ3xcwp7wTQl7ojElQA/flXtq+KbcU8M35Z4ajSkBejSu+Wj1nckzEh52m+aNbd06tfPRJY6JAAIIIIAAAghEIkCAHgkrjSKAAAIIIJCVAAF6Vmy8CYFoBPKXAyIAACAASURBVAh7wncl7AnflLAnGlMC9PBduaeGb8o9NXxT7qnRmBKgR+Oaj1brd+yd8LDjhvez9m1b5KNLHBMBBBBAAAEEEIhEgAA9ElYaRQABBBBAICsBAvSs2HgTAtEIEPaE70rYE74pYU80pgTo4btyTw3flHtq+KbcU6MxJUCPxjUfrRKg50OdYyKAAAIIIIBAPgQI0POhzjERQAABBBBILECAzpWBQAEJEPaEfzIIe8I3JeyJxpQAPXxX7qnhm3JPDd+Ue2o0pgTo0bjmo1UC9Hyoc0wEEEAAAQQQyIcAAXo+1DkmAggggAACBOhcAwgUvABhT/iniLAnfFPCnmhMCdDDd+WeGr4p99TwTbmnRmNKgB6Naz5aJUDPhzrHRAABBBBAAIF8CBCg50OdYyKAAAIIIECAzjWAQMELEPaEf4oIe8I3JeyJxpQAPXxX7qnhm3JPDd+Ue2o0pgTo0bjmo1UC9Hyoc0wEEEAAAQQQyIcAAXo+1DkmAggggAACBOhcAwgUvABhT/iniLAnfFPCnmhMCdDDd+WeGr4p99TwTbmnRmNKgB6Naz5aJUDPhzrHRAABBBBAAIF8CBCg50OdYyKAAAIIIECAzjWAQMELEPaEf4oIe8I3JeyJxpQAPXxX7qnhm3JPDd+Ue2o0pgTo0bjSKgIIIIAAAggggEB0AgTo0dnSMgIIIIAAApkKVFuxYsWKTN/E/gggEI0AYU/4roQ94ZsS9kRjSoAeviv31PBNuaeGb8o9NRpTAvRoXGkVAQQQQAABBBBAIDoBAvTobGkZAQQQQACBTAUI0DMVY38EIhQg7Akfl7AnfFPCnmhMCdDDd+WeGr4p99TwTbmnRmNKgB6NK60igAACCCCAAAIIRCdAgB6dLS0jgAACCCCQqQABeqZi7I9AhAKEPeHjEvaEb0rYE40pAXr4rtxTwzflnhq+KffUaEwJ0KNxpVUEEEAAAQQQQACB6AQI0KOzpWUEEEAAAQQyFSBAz1SM/RGIUICwJ3xcwp7wTQl7ojElQA/flXtq+KbcU8M35Z4ajSkBejSutIoAAggggAACCCAQnQABenS2tIwAAggggECmAgTomYqxPwIRChD2hI9L2BO+KWFPNKYE6OG7ck8N35R7avim3FOjMSVAj8aVVhFAAAEEEEAAAQSiEyBAj86WlhFAAAEEEMhUgAA9UzH2RyBCAcKe8HEJe8I3JeyJxpQAPXxX7qnhm3JPDd+Ue2o0pgTo0bjmo9XOfYclPOyQPl2sZfPG+egSx0QAAQQQQAABBCIRIECPhJVGEUAAAQQQyEqAAD0rNt6EQDQChD3huxL2hG9K2BONKQF6+K7cU8M35Z4avin31GhMCdCjcc1Hq/U79k542HHD+1n7ti3y0SWOiQACCCCAAAIIRCJAgB4JK40igAACCCCQlQABelZsvAmBaAQIe8J3JewJ35SwJxpTAvTwXbmnhm/KPTV8U+6p0ZgSoEfjmo9WCdDzoc4xEUAAAQQQQCAfAgTo+VDnmAgggAACCCQWIEDnykCggAQIe8I/GYQ94ZsS9kRjSoAeviv31PBNuaeGb8o9NRpTAvRoXPPRKgF6PtQ5JgIIIIAAAgjkQ4AAPR/qHBMBBBBAAAECdK4BBApegLAn/FNE2BO+KWFPNKYE6OG7ck8N35R7avim3FOjMSVAj8Y1H60SoOdDnWMigAACCCCAQK4Eli1bZrNnz7YVK1bYs88+a4sWLbKjjz7aD9+gQQOrXbt2rrrCcRBAAAEEEEAgRoAKdC4HBApIgLAn/JNB2BO+KWFPNKYE6OG7ck8N35R7avim3FOjMSVAj8Y1H60SoOdDnWMigAACCCCAQK4EfvjhB2vdurXpe63ly5d7kL7aaqv54RWod+zYMVdd4TgIIIAAAgggECNAgM7lgEABCRD2hH8yCHvCNyXsicaUAD18V+6p4ZtyTw3flHtqNKYE6NG45qPVoaPGJzxs107tbJOG9fLRJY6JAAIIIIAAAgiEJqDvsXbZZRebMmXKSm3WrVvXvv32W6tTp05ox6IhBBBAAAEEEEhfgAA9fSv2RCByAcKe8IkJe8I3JeyJxpQAPXxX7qnhm3JPDd+Ue2o0pgTo0bjSKgIIIIAAAggggED4An369LERI0Z49bm2atWq2cCBA+2yyy4L/2C0iAACCCCAAAJpCRCgp8XETgjkRoCwJ3xnwp7wTQl7ojElQA/flXtq+KbcU8M35Z4ajSkBejSutIoAAggggAACCCAQvsD06dNtq6228incta211lr24Ycf2hZbbBH+wWgRAQQQQAABBNISIEBPi4mdEMiNAGFP+M6EPeGbEvZEY0qAHr4r99TwTbmnhm/KPTUaUwL0aFxpFQEEEEAAAQQQQCAagd13393efPNNb7xly5Y2YcIED9LZEEAAAQQQQCA/AgTo+XHnqAgkFCDsCf/CIOwJ35SwJxpTAvTwXbmnhm/KPTV8U+6p0ZgSoEfjSqsIIIAAAggggAAC0QjcdtttdsYZZ1j16tWtb9++dsMNN0RzIFpFAAEEEEAAgbQECNDTYmInBHIjQNgTvjNhT/imhD3RmBKgh+/KPTV8U+6p4ZtyT43GlAA9GldaRQABBBBAAAEEEIhG4JNPPrHtttvO10H/4osvrFmzZtEciFYRQAABBBBAIC0BAvS0mNgJgdwIEPaE70zYE74pYU80pgTo4btyTw3flHtq+KbcU6MxJUCPxjUfrb4zeUbCw27TvLGtW6d2PrrEMRFAAAEEEMi5wLJly2zx4sU5Py4HzJ2A1j9XaK51z59//vncHZgj5UVgjTXWsBo1auTl2BwUAQQQQCA9AQL09JzYC4GcCBD2hM9M2BO+KWFPNKYE6OG7ck8N35R7avim3FOjMSVAj8Y1H63W79g74WHHDe9n7du2yEeXOCYCCCCAAAI5F3jooYds8ODBXp3MVroCP/zwg0/h3qBBg9IdJCNzgZ49e9p5552HBgIIIIBAAQsQoBfwyaFr5SegYELbmmuuWX6Dj2jEeoJXT2nXqlXLvwlhC0dA12rNmjX9F1s4An///bc3pKeQ2cIRWLp0qf3zzz9WuzYViuGImnFPDUty5Xa4p4bvyj01fNN8tUiAni95josAAgggUEgCWg+7ffv2tvPOOxdSt+hLjICqxu+//34bM2ZMSbq88847NnHiROvXr19Jji+Xg3rxxRdt/PjxNnz48FwelmMhgAACCGQoQICeIRi7I4AAAggggAACCCCAAAII5EaAAD03zhwFAQQQQKCwBQjQC/v8qHcE6IV/jgqlhwTohXIm6AcCCCBQuQABOlcIAggggAACCCCAAAIIIIBAQQoQoBfkaaFTCCCAAAI5FiBAzzF4FocjQM8CrUzfQoBepieeYSOAQNEJEKAX3SmjwwgggAACCCCAAAIIIIBAeQgQoJfHeWaUCCCAAAKVCxCgF/4VQoD+f+foxx9/tPr169u0adPsl19+sbXWWsu23XZbq1atmr8+e/Zs+/rrr/3PG264oTVr1iwvJ1fT0QfLPqkDjRs3tqZNm1b05a+//rKpU6fa5ptvbuuuu+5KX1f/f/vtN1+Cr0mTJlavXj1/ff78+bbaaqvZeuutV+mYCNDzcso5KAIIIJCxAAF6xmS8AQEEEEAAAQQQQAABBBBAIBcCBOi5UOYYCCCAAAKFLkCAXuhnKPMp3BXQHn/88fboo48W/uDMLJ010GfOnGkXXXSRrwWvIP3mm2+266+/3l555RXr0KGDj1PB83PPPWe//vqrHXXUUbbBBhvkZfwKzOfMmVNx7HPPPdeuu+46/7u+3rdvX3v55Zft6aeftt12261iv549e9q//vUv69q1q02ePNmuvPJKe/zxx61Vq1Y2a9YsO/nkk+2BBx6wunXrJh0XAXpeTjkHRQABBDIWIEDPmIw3IIAAAggggAACCCCAAAIIIIAAAggggAACuREgQM+Nc1WOkmkF+pIlS+y///2vnXbaaVU5bMr3/vnnn7bTTjt5NXVVtlQB+sKFC2333Xe3u+++27bffns/1PDhw+2DDz6wzz//3EP0oJL7jTfe8Grtww8/vCpdqtJ7hw4dav/5z38StvHkk0961Xy7du3skUceWSlA12v77ruvV9YvW7bM/9yiRQu74447vK1XX33VDcaMGVNRdR9/EAL0Kp063owAAgjkTIAAPWfUHAgBBBBAAAEEEEAAAQQQQAABBBBAAAEEEMhMgAA9M6987J1JgL58+XKv0NbvmsZ86dKlNm/ePO+2Qubff//datas6VXMmvr8p59+8rBWU6Orclvv0zThtWvXNgXX2n/ttde2ddZZx6dNV3W7qqS1fffdd3bggQfa//73P//7RhttlBVPqgD9ww8/tDPPPNPefffdivZVgd69e3c7+uijbfXVV7dx48b5uOID9BUrVtiCBQtMYX8wBbqmR9e4NL46derYP//8Y3roQMG1xhls2mfRokXuJDuZpLMNGTLEevXq5a5rrrlmwmnXGzVqtEqAHtu2zsNee+1le+65p11yySX+kvzbtGljzzzzjP+eaCNAT+cMsQ8CCCCQfwEC9PyfA3qAAAIIIIAAAggggAACCCCAAAIIIIAAAggkFCBAL/wLI5MAXUGwAmlN4T5jxgwPvO+66y6viFbo3LBhQ7v00kvtsssus86dO9uECRN8ynAFtYcddph9+umnPg36Y489Zn/88YcHwaqWvvrqq+3jjz+2I444wsaOHWvNmze31157zfr06WMjR470kFkV0z///LP169fPrr32WlNInM6WKkDXNTp9+nS7/fbbK5oLAnSFyu3bt7cgtI4P0O+55x6v2u7du7e3oWnTn3jiCV+jXH3XtO+aUl0PD2g/9aVGjRqm0P7000/3XzJ96KGHvPJb07On2lT9rinktY0aNcq6dOlip5566kpvSxWgf/nll3bGGWf4NPxBdb0ehmjZsqWfy5NOOilhNwjQU50dXkcAAQQKQ4AAvTDOA71AAAEEEEAAAQQQQAABBBBAAAEEEEAAAQRWESBAL/yLIpMAPRjNlltu6YG3qq0VdKuaee7cuV49fsEFF3g4fsstt/jum222mY0fP9622morD4s1LbvCdAXtCtebNGniAbq21q1bm0JpTUOeaAp3BdqqmL744outQYMGaeGmCtDPOussrwwfPHhwRXtBgK5Keo1Pwf5TTz3lFfSxU7g3bdrUK7133HFHf22HHXawI4880tdTV6itUFrT3WvTNPGjR492D+2vgF0PIqiKXQ7rr7++3XbbbUmnT080WAXaBx98sH311Ve28cYbV+xSWYCuhxjOO+88f2Bg0003XalZrYd+7LHHWv/+/RPaEqCndcmxEwIIIJB3AQL0vJ8COoAAAggggAACCCCAAAIIIIAAAggggAACCCQWIEAv/CsjrABdYbGmMb/uuut87XBVXGtTcK6Ka003rk3V05qu/N577804QM9GM1WArop2Ta+uKvNgiw3QFXAPGDDAq8tvvfXWigA9mJZd4w42BdOzZs2yhx9+2AP0evXq2ZVXXukvH3rooTZw4EB/OEDTwWtqeFXWa9M07x06dPD11mWY7qaq96233tor2/VgQrAlC9A17bsq2FV5rocf4jdVoPfo0cMfgki0EaCne2bYDwEEEMivAAF6fv05OgIIIIAAAggggAACCCCAAAIIIIAAAgggkFSAAL3wL46oA3RVaasCXUGvwuadd97Zq6Yvv/xyn8JdYbIqrxcvXuzrqitEVsis6eFVqT116lQP5Y855piVqqzTlU0VoN9xxx0+1bymQw+22ABdX1PArTXR1RdVqiuE1qYK7ieffNL7qwp0TUevsQ0aNMgDdK39HgTzQYCuMalS/YorrrBOnTp5Ox999JE/dKBjVLa99957XrGu42h76aWX7KCDDjJNyb7JJptUvDVRgK7qfU3brup4VZprUwW8quKrV6/uswMoQFeFf7J+EKCne9WxHwIIIJBfAQL0/PpzdAQQQAABBBBAAAEEEEAAgSQCnfsOS/jKkD5drGXz1OtbAosAAggggEApCBCgF/5ZzCRAV5A8ZcoUn9L8gQceME3lrmprrQGuqcG1hrcC2m+++cZuvPFGa9asmW2++ea26667Wrdu3eyTTz6x++67zwP1jTbayB5//HG76qqrfAp3vV9BuQJnhdCqCtf7NF271lTXVOq///67f01/1lTo6WypAvTPPvvMpy1Xlbyqv7/44gtfd/2AAw7wYFwhuDZVliv41tTnQYCu/RRAq4/qv/6sNd5V3X3aaaf5+uIa34IFC+zkk0/2tcU1fb0Cb03hrup3TRMvq2uuucaDbQX5w4YNsw8++MAfLojdnn32Wbvpppt8XXWdC71Pwbza0abjTJs2zUN1Oe62227+4IK2M88800aMGLFSe/vtt5/3VwH6jz/+6A8svPrqq37eEm0E6OlcceyDAAII5F+AAD3/54AeIIAAAggggAACCCCAAAIIJBCo37F3Qpdxw/tZ+7YtMEMAAQQQQKAsBAjQC/80ZxKgawrwmTNnenir0FUV47Nnz/ZB1qlTx8NmhefaFB7rdU3h/u677/rU53q/qqPXXntt30dV23PmzPH1zvVeBcB///23B/HaR6Guvqap0PVLx1X7qrbWFOjpbKkCdB1vn3328XW/DzzwQA/KFy1a5E2r/xpHsGmddwX7sf1XHxcuXGg1atSwhg0b+uu//vqrrwmvTevCa014/dKmtcq1jyrCZaJp3DfYYANbb731/PVzzz3X21KgHr+p+vznn392E1mqbzpmsOkY3333XcXfNW1+sM653FTVH7upH0Hl+mOPPWaTJk1aaS34+OMToKdzxbEPAgggkH8BAvT8nwN6gAACCCCAAAIIIIAAAgggkECAAJ3LAgEEEEAAAbNMAvSPP/7YK2lVBfzyyy8XDJ/Wg1blswJihcWqzlXYGqzpnayjqmxWRbXWzu7Zs6dPva3QVKGnQlJVYBfClkmAnk1/49dAz6aNqrwnVYCutn/66ScPrFUtnm4wX5U+JXuvAvCgUjzV9RXm8SdPnmxjxozxSn9d58k2AvQw1WkLAQQQiE6AAD06W1pGAAEEEEAAAQQQQAABBBCoggABehXweCsCCCCAQMkIZBKga9DXXnutvfDCCwUVoJ9zzjn+IIC2efPmeVWyprnu0KFDyvOkKcs1Pbh+DzZN962puLXudj7D2qA/UQXoqipXZbemK9emqcK33377lGZh75BOgB72MUu1PQL0Uj2zjAsBBEpNgAC91M4o40EAAQQQQAABBBBAAAEESkSAAL1ETiTDQAABBBCokkApBOixAJpCXNNeq0Je60un2hIF6EuWLPEg+fjjj7fzzz8/VRORvx5VgB55x9M8AAF6mlBp7EaAngYSuyCAAAIFIECAXgAngS4ggAACCCCAAAIIIIAAAgisKkCAzlWBAAIIIIBA6incf/jhB+vTp48pVG7SpIn99ttv9v3333tArbBa00o/9dRTPq374sWL7aKLLrJWrVrZeeedZw8++KDdfffdXrH+9ddf23HHHWcnnHCCr6etKda1NnWwvvTll1/ua0x/+OGHNmTIEP+61t/eY4897LTTTrM11lgjrdOlYw0YMMBeeeWVijWr9bV27dqttFZ20FiiAF1TuXfu3NmWLl3qlegfffRRwj5p3Jo+Xm1rnerPP//c1l9/fRs1apT3/4knnrCHH37YD1WzZk2f+nvnnXd2p0GDBnnlt9Yp1xrcGrPem2gjQE/r1LOTmRGgcxkggAACxSFAgF4c54leFqmAvgEJ1ptq27atr0FV2TcT3377rf9nXGtCxW7//ve/7YADDvAv/f333zZs2DDTujraNOWV/kOvtZ/KYdM3JPfcc0/aY1+wYIHpGzx94xi7afqrk046KSmZ1gzTsVKds1Iwj7/uLrzwQmvTpk2lQ4u9toMdK7sWdQx903rKKaek/Q11MdvGX3exn+Fk44q9toN91l57bf/BxqabblrxNl2bV199dcXfU13LxeyYqu/ZOMe2WW7XZSLPTO+p8W3oXrDDDjuscs+Iv57Tua+kOt/F8no299TYsekz/sEHH1T6b5T2L6d/p3LxWed+ULifsKGjxifsXNdO7WyThvUKt+P0DAEEEEAAgRAFUlWgH3bYYda6dWu79NJL/agKwbUetX4mNX78eNP3pJMmTbLGjRub/t+z//772xdffOH7tmzZ0tetPvDAA01VxnvvvbcH8ArTVd393nvvedCsYFkhuYL3bbfd1gYOHGiHH364/wyrQYMGNm7cONtvv/1SjlptH3PMMR5cx65P3aJFC3v88ce9/fgtUYCufY488kjv60svveTV6JrW/Ygjjqjo05NPPuljPfnkk23RokV23333edMKyDUV+gYbbGBbb721B/D6vnvOnDmm92is+rVw4cKKoF3rWk+cONHfl+x7q/vvv98fVijFjQr08M4qAXp4lrSEAAIIRClAgB6lLm2XtUCigDFViJ4qQE8WBicK2UoRP1HAmOoBgmwC9OA8NGvWrOQD9GTXXKqwK5MAPTbwTdVuKVy3ya65VCF6OgF6on1klureUgqu8WPI1jlop9yuy2Q/4AkeSApeT3VPDfaLfZgr/vpLdH/Q+1J9BkrhOs32nhqMPfiMp/p3vZz+ncrFZ537QSl8+hgDAggggAACpS1QWYCuCvBatWp5Bfmee+7pECrO0PriCtD1Zz2ErapyVVJru/POOz1Q32KLLTxAf/fdd03/B1VQrQdkFSSrTQXSqm5X5bYCdrWvina9pgfkVbGtTVXsKkBQVXll2+zZs6137942dOhQP3a6W6IAfdmyZbbXXnvZ5ptvbrfddpv3SUF5sB66+tS3b19/KF1fV1h+5ZVX+iE1FrnoQYCHHnrIxo4da/Xq1bOddtrJjj76aKtTp45XmuuhBO2jbdq0ab7e+nfffZewiEX/lz/11FM9nC/Fbf78+aZf8marmoBmddD30cOHD69aQ7wbAQQQQCBSAQL0SHlpvFwFgh/ExoYKQaBQWYAQ/EBcT8sGFeexhsEPkfUEcFAhHLRb6lWogY2+oQsq7oOgobKxB2Z6oriyivPAOfYH9aUeSsYGYEGwncg50edY191nn32WcvaD2FBCwZy+mSz1b7biP+vBNaWn8uOryWNtdT3raftk+8Rem8H5SvS1crnvZussn3K8LuOvi2zvqWonfiaUQw45xCs/ghlWdG60BffcwDvdcL5Yr+Gq3FM15tgHZHSf1A8WNU1k/FZO/05p7FF/1rkfFOsnjn4jgAACCCBQXgKpKtAbNWpkI0aM8OprbQqyVS2tAP3mm2+2a6+91mbOnGk1atTw1zUtuYoGVFmuAF1Tsuv/81OnTvUAfdasWR4ia0p4/RxG1cf6edYVV1xhxx57rIfLCpL1mra5c+d6gK3p3ZNt+n+sqroV5m+00UZeIa+qdYXbqbZEAfqMGTOsY8eOXmGvkLtu3bpeXZ+oTzpGw4YNvf/aDj74YJ+tcLvttrPp06ebqt8V7uuBAQXzqlTfaqut/CGBs88+29+jKe3Vvr6eaGMK91RnkdcDASrQuRYQQACB4hAgQC+O80Qvi0wg+GFvbLVt8ANv/TA82bTg6QToakdP/gZb0K7+XspTuQfBQqLp7PVNV7KxZxqgZzrtfpFdmit1N1kFY2BdWbV4OgF6uYU8wk32eQwCmsoeoEkVoAfnS0+zxz4Mkk7bxXydJup7VZzL8bpM9sMdVZ9nek9VW7FBb6L7hK7J+GUgEv27WGrXZVXuqbGV66keiCunf6ei/qxzPyi1TyHjQQABBBBAoHQFUgXoqqDWFOP6XVXhqqJWmK0AXdWuWv9b07srYNd055qyXFXolQXoCsUVxGs/Va6r0EMV3foeQj/XUpX6LbfcYj///LNpCvmnn37attxyy6QnQQ/dvvbaa7bxxhv7Pqpk10P2Wrtd26GHHmoaZ/PmzVdpIzZA1//hVDWu8ejhgC5duvj+CroVgqtPqpRWe+qTAu/KAvTNNtvMHnjgAX+QQO9VZb7WRNcxNda77rrL+6RwXcUZmsY+2fdYTOFeup/BMEdGgB6mJm0hgAAC0QkQoEdnS8tlKpDsh71BZdpXX32VtMI0VYCeiDSdYL7YT0VldqlCmUwC9CAU0jdDWq+7socdit1U/U/0UIK+HgSylYU46QTowbkp9arT2GshmV060y0ToKf/qaqKczlel/GyVbmnxga9mUzJLnetnVjZLAzpXwGFuWe299TKpsOPH2m5/TsV9Wed+0FhfpboFQIIIIAAAgisKpAqQFfVtMJiTcWu9cibNGlib775pk8Trf+3//LLL3bvvff6dOx6rVu3bla7dm2fSl2vKXQ/77zz7KqrrvKDq41zzz3Xw3ZVsivs3mWXXeyggw7y15cuXeozqH300Uce1CvEVhV3ZZsCfq1XHrtpDfXdd9/dvzR48GB/WFzV9LGbquKDWa70dU3R3rRpU9NMWKpkDzb1Seuqq5pefVJgr5md5KC+alOo/umnn5p+NqdNP/9ZsWKFV7HPmzfPw/3u3btXVNKrLbmq7V133bVi/InGSQU6n9x0BQjQ05ViPwQQQCC/AgTo+fXn6CUoUFmgnSpAiF87NZ3gMVlVainRBuFCokrzVNXS8WunJltXNraKV98UaiqvcgnQ4ytI07mm4tc4jg/SynVq8WTV4Ok86BK/vnmiBxjiHxgplxko4u9n2TqX63UZ71eVe2pwnWayxEVlxyulf6uS/XuU6p4avC6Lyh4wKMd/p6L8rHM/KKVPH2NBAAEEEECg9AVSBeilL1D4IyRAX/Uc6f/cWppKlf2bbrqp/fHHHz6rgX7mpk0PJmyzzTY+Nb4eetADG1p3PtebHrLQ9P56WEMPmGh2A/1MRjMvxG7XX3+9j0UPjmgZg4ULF/rsBXrwQw+hpLsRoKcrxX4InNpKRQAAIABJREFUIIBAfgUI0PPrz9FLUKCyStNU1dLxAXrAk2oq7VKv6qssJExW8RfYxQfowddjA9/4cCOdsLMULt1k12M61dLxAbo8YgO1IPQI1jvXmmLaUk1NXOyuya7HdILu+ABdFokeoom3T+dBm2J3je9/ts7lel3G+2V7T42tlNZnWdNBakv2YFJw3HJZZiDbe2rsQwl6UOz77793Ov6dSj5TSqp7ajqf9XT2KbV7Z7GO553JMxJ2fZvmjW3dOrWLdVj0GwEEEEAAgYwEiiVAD9Zgjx2cAkn1v9S3KAP0a665xpdz1MwBYWzHH3+8B8YKtdPd3nnnHZ+NQNP3p7Pp+8djjz3Ww+hWrVrZX3/95bMY6PsdzRTQvn37imbOOOMMu/XWW9NpNpJ95DpkyBCfgeDLL7/0vo0cObJieQAdVDM16PrWz8yCAF2zF2iGAs1w8N///neVwD1ZZwnQIzmNNIoAAgiELkCAHjopDZa7QFUq0OPtgh/GJ6v0S2eq7VI4H1WplowffxBUBKGjXteTr0FgkcirsgcYitk322rJ+DHHPvgRWCUKg4P3ZVK5Wmy+2VZLxo8z9sGPIESLDS/j908VYBabY6r+ZutcrtdlvGe299RkDyQF7Se6V6YKOlOd62J6Pdt7aqIHkoJx60EFTYdZrv9ORflZf/XVV+2ee+5JeImV8r9TxfSZCvpav2PvhN0eN7yftW9b+VSxxThe+owAAggggEAigWIJ0Mv57EUZoCu41RrtQeV2VZ3r1atn+v9wJtXemQbow4cP9yUFHnzwQatWrZoH6HvuuadPra/p+idPnuxT8WvLd4Ae66lQfLPNNvPKeS1roE2V8506dfKHnNX3IEAP3te5c2cbNmxYxXhSnR8C9FRCvI4AAggUhgABemGcB3pRQgJVWQM9nqGydWrLKZSoynq9iS6t2CpBrf+V7AfowXtLPUCPn349mwcz4t8TGMdWnJfDdLlVWa83/lqNnwlg2rRpdvXVV69U6a/3JLIuoVtqwqFk61yu12Um/7ZUNlNKsqnGK5vWPdXMK6V0rWazBnrsgzGJKs7ls8cee3hVQ2Vbqf47FeVn/YMPPvBZFMrt36li/MwRoBfjWaPPCCCAAAJhCxCghy0afnvpBOjz58+3nj17+jrtO+64o910000+dbmCZYW0n332mX3xxRe222672brrrutrtav6fNCgQbbaaqvZmmuu6evWq0paFdJqS/tPmjTJunbt6mvYv/322x5Sa2r0119/3Z577jnr0aOHKeTV92dad37cuHHefo0aNXzt93S2TAL0ZcuW2QEHHODHUjiuLQjQNV36vvvua2uttZavPa8tPkBXtbfGpv+zy0lhfIMGDWz//ff3NexVCa8q+kWLFrnDTjvt5O1oSvW+ffvaCy+84FXvI0aMsObNm6czvIp95s6da1tvvbW99tprFQ8Y3HHHHdaoUSOrX7++de/efZUAXedo1qxZPr17OhsBejpK7IMAAgjkX4AAPf/ngB6UoECitc7TmRY7niJVcFzqU7fHeiSq7Mv2IYJUgU65TOGebF3eVD6JPrLxIUeySsxUa9YX++0g2bWTaqmBROOOv2cE1ZLJ1qxv1qyZT6W2xhprFDtjyv5n61yu12Ui0Gzuqcnck329XKZuD3yzvacm+j+D2kz2db1WLv9ORflZDx6gi7+nlvq/UylvsAW4AwF6AZ4UuoQAAgggkHMBAvSck2d8wFQBuoLudu3a2b333usPcep7fP1fVFXaCpM1fbi+p9C62/peSgG0/s+qLVEF+lFHHWUK5LUG9+qrr27nnHOO1a5d22677TYP4o877jgPerX179/fw/hHHnnE/56oAl1B9cUXX+xBe6ItkwBdP8/ceeedvWL+0EMP9eaCAH3ChAn2+++/26677uqvaSr5M888s2IKdy0BqEBcxS777befB9n/+c9/TO+T0w477GCHHXaYB+X62oknnuhjU2ivBxGOPvporx5XfxWy62enmoUynU39vuCCC3wKd/lqk+WNN95od955p58rTUsfX4Guc6r10XXe0tkI0NNRYh8EEEAg/wIE6Pk/B/SgBAWC0CB2CtAglIyv9g2Gr/8k6ylR/Ucs2JJN4V6OP9wNgglNVa0nb/WkbOCQbF1t/eB97Nix/k1DECrGT+GuduK3cgkmYisfgwAhkXO8j7450zcTwVpZiaZwT/QZCFz1jdJFF12U0VpbxXSbiP+spzNuXZd6mrlNmzY+1ERTuCcy1b6pPgfFZJdJX7NxLufrMt42m3tqontGsmswWZicyTkutn2zvacm+gynuheXy79Tugai+qz/9ttvq8zqkc79utiuy1LoLwF6KZxFxoAAAgggUFUBAvSqCkb//lQB+ujRo+2UU06xP//80yu/tW277bYebiv0zSZAb9GihV155ZXelkJZTTOu/+eqGjrTAD2VUCYB+uLFi2377bc3XbeqGtcWG6Dr72+99ZY/GKAq9FGjRlUE6AqjVX2u768Cp+22286D7WOOOcYD9KeeespDcX3fpNemTp3qFfqNGzf24LxWrVp+TAX0qvI/+OCDUw3Pli9fbueee65Xn5988sm+/5IlS/xhBwX4TZo08YBcf3700Uf970Ew/9BDD9n555/v7ulsBOjpKLEPAgggkH8BAvT8nwN6UIICydYqjg3U4yt2Y0PIeJLY6qjK9iv1NTsTrRMbrGWuIDy+Ylf/YU+2bmyyBxlkX07BRHAdJrvmEs2CkGy93vjrL9l+yR54KJVbQbLPaOw1F1/ln2xt7tjru7I10GP3KxXHVOPIxlltlut1mcgz03uqHkRK5q6Hm4IHYyq7VmP3S3WOi/H1bO6plXkl+7eqnP6divKzzv2gOD5lBOjFcZ7oJQIIIIBAtAIE6NH6htF6qgBdIfGpp566UoAeGwzHBuiqcFYY/uOPP3rXklWga3pyTduu7aWXXvKq9SBA79atW0VF9Nlnn21z5sypqEDXVOT/+9//IlsDXcHzLrvs4t8jqu/a4gN0fU1hudYZ14MEmnY9+JqqyvUzvSBAVxivgFrT1CtAV9/XWWcd++677zxAnzJliu8rwzfeeMOr+INNQfcGG2yQ8hRfdtllvva5HjzQmu2a/v20007zCnT1Rdsnn3ziVfr33XefaRbAoLBE5/b222/3avd0NgL0dJTYBwEEEMi/AAF6/s8BPShhgdgfzMaHi8EP2WODr/gQLT4Uqyw8F2OpB+gaY6xRMh/tFwQ58WFGOuFNOQUTsoq/rmIf2Ei0Pm9sdXTw8U0W8sRf05U9uFBKt4J4o/hxx6/FnShAS/agQbxpOXzuk10bmToH7ZTrdZnIMdN7qtqId0/3QQ+9N517cLHfCzK9pwbjjQ9zK1vXvNz+nYrys879oPA/cQTohX+O6CECCCCAQPQCBOjRG1f1CKkC9M8//9xDZc3qt9dee3kFtqYhV+hap04dD5FVpa5Q/Oabb7Zrr73Wp2jXpiBXFdaakVHrbet60BTjCsvvv/9+n8JdQbSCX001/s033/jMgWpb055r37p161YE6FofXet6q3JbVduq0NYMjgqqmzZtmpAikwp0VXNr/fMOHTp48K0tUYCun4UoLH/yySd9DXhtmupeU7jLae+9917FKVmAvv766/sU7rLSwwNa210PDmjNeI1JofVGG23ka8PHbwrAhwwZ4sviBeG71pmXc+yWbAr3Sy65xAP8gQMHpnUZEaCnxcROCCCAQN4FCNDzfgroQDkL6D/XCnjLZd3iXJxreeoJ1mCa91wcs9SPEQQXWjsqmGK81Mcc9fiCwFyeekKcLRoBnKvuyj216obxLXBPDd+Uz3r4prSIAAIIIIAAAoUlQIBeWOcjUW9SBeh6z88//+xLN37wwQe+RrjWK1eFtLbXX3/dTjrppIqHjjXdu35moLXSVT2udb/1vcQTTzzhIbBCcQXCM2bMsIkTJ3q7WodbQa4CbAXtt956q7Vq1cpDeT2wqwp4XUtaQlKV1qrefuyxx/z4Ctz1EO8hhxySEDuTAF0NaFpzrWOuKdoVnv/rX//ydlX9roeOY7d9993XK+iDTQ8OaDzvv/++h+mq7taD2yo0+PDDD303VZrvvvvu/mcF5HoYYNGiRb7+uaZ432qrrWz48OGmtd21aV9N0Z5ojXcd49NPP12pTzoXmv492M466yw3DLaRI0da9+7dbcWKFf5AxDPPPOMPK6SzEaCno8Q+CCCAQP4FCNDzfw7oQZkKJFqfu0wpQhu2foCuaZS6dOnia6SzhSMQvz53OK2WdysKJX/44QfC84gvA5yrBsw9tWp+yd7NPTV8Vz7r4ZvSIgIIIIAAAggUlgABemGdj0S9SSdAD3MUCtAVjquAJBdbpgH6smXLfN1yBfOqRs/nNmnSJH8wQFPjB0F+GP3Rgwpag16V/wMGDPDf09kI0NNRYh8EEEAg/wIE6Pk/B/QAAQQQQAABBBBAAAEEEEAAAQQQQAABBBBIKECAXvgXRi4DdE0Hrwp1Va9feumlvh531FumAbr6o4eyde1qevmaNWtG3cWk7Wt99a233trXSA9z07TzqoTXevWZbATomWixLwIIIJA/AQL0/NlzZAQQQAABBBBAAAEEEEAAAQQQQAABBBBAoFIBAvTCv0ByGaAvXLjQ/vzzT0fR+un6FfWWTYAedZ+KtX0C9GI9c/QbAQTKTYAAvdzOOONFAAEEEEAAAQQQQAABBBBAAAEEEEAAgaIRIEAv/FOVywA9HxoE6OGpE6CHZ0lLCCCAQJQCBOhR6tI2AggggAACCCCAAAIIIIAAAggggAACCCBQBQEC9Crg5eitBOg5gi6BwxCgl8BJZAgIIFAWAgToZXGaGSQCCCCAAAIIIIAAAgggUHwCnfsOS9jpIX26WMvmjYtvQPQYAQQQQACBLAQI0LNAy/FbCNBzDF7EhyNAL+KTR9cRQKCsBAjQy+p0M1gEEEAAAQQQQAABBBBAoHgE6nfsnbCz44b3s/ZtWxTPQOgpAggggAACVRAYP3683XjjjVVogbcWg8BPP/1k//zzj2244YbF0F36WAWBrl27Wq9evarQAm9FAAEEEIhagAA9amHaRwABBBBAAAEEEEAAAQQQyEqAAD0rNt6EAAIIIIAAAkUo8Oijj9qCBQsIVovw3NFlBBBAAIHSEyBAL71zyogQQAABBBBAAAEEEEAAgZIQIEAvidPIIBBAAAEEEEAgDQEC9DSQ2AUBBBBAAIEcCRCg5wiawyCAAAIIIIAAAggggAACCGQmQICemRd7I4AAAggggEDxChCgF++5o+cIIIAAAqUnQIBeeueUESGAAAIIIIAAAggggAACJSFAgF4Sp5FBIIAAAggggEAaAgToaSCxCwIIIIAAAjkSIEDPETSHQQABBBBAAAEEEEAAAQQQyExg6KjxCd/QtVM726RhvcwaY28EEEAAAQQQQKCABQjQC/jk0DUEEEAAgbITIEAvu1POgBFAAAEEEEAAAQQQQAABBBBAAAEEEEAAAQQKSYAAvZDOBn1BAAEEECh3AQL0cr8CGD8CCCCAAAIIIIAAAggggAACCCCAAAIIIIBAXgUI0PPKz8ERQAABBBBYSYAAnQsCAQQQQAABBBBAAAEEEEAAAQQQQAABBBBAAIE8ChCg5xGfQyOAAAIIIBAnQIDOJYEAAggggAACCCCAAAIIIIAAAggggAACCCCAQB4FCNDziM+hEUAAAQQQIEDnGkAAAQQQQAABBBBAAAEEEEAAAQQQQAABBBBAoHAECNAL51zQEwQQQAABBKhA5xpAAAEEEEAAAQQQQAABBBAoSIF3Js9I2K9tmje2devULsg+0ykEEEAAAQQQQCAbAQL0bNR4DwIIIIAAAtEIEKBH40qrCCCAAAIIIIAAAggggAACVRSo37F3whbGDe9n7du2qGLrvB0BBBBAAAEEECgcAQL0wjkX9AQBBBBAAAECdK4BBBBAAAEEEEAAAQQQQACBghQgQC/I00KnEEAAAQQQQCACAQL0CFBpEgEEEEAAgSwFCNCzhONtCCCAAAIIIIAAAggggAAC0QoQoEfrS+sIIIAAAgggUDgCBOiFcy7oCQIIIIAAAgToXAMIIIAAAggggAACCCCAAAIFKUCAXpCnhU4hgAACCCCAQAQCBOgRoNIkAggggAACWQoQoGcJx9sQQAABBBBAAAEEEEAAAQSiFSBAj9aX1hFAAAEEEECgcAQI0AvnXNATBBBAAAEECNC5BhBAAAEEEEAAAQQQQAABBApSgAC9IE8LnUIAAQQQQACBCAQI0CNApUkEEEAAAQSyFCBAzxKOtyGAAAIIIIAAAggggAACCCCAAAIIIIAAAgggEIYAAXoYirSBAAIIIIBAOAIE6OE40goCCCCAAAIIIIAAAggggAACCCCAAAIIIIAAAlkJEKBnxcabEEAAAQQQiESAAD0SVhpFAAEEEEAAAQQQQAABBBBAAAEEEEAAAQQQQCA9AQL09JzYCwEEEEAAgVwIEKDnQpljIIAAAggggAACCCCAAAIIIIAAAggggAACCCAQI7BixQr7/fffbfny5fbkk0/6n3v06OF7rLPOOla9enW8EEAAAQQQQCAPAgToeUDnkAgggAACCCCAAAIIIIAAAggggAACCCCAAALlLTB79mxr1qyZLVmyZBWIp556yg455JDyBmL0CCCAAAII5EmAAD1P8BwWAQQQQAABBBBAAAEEEEAAAQQQQAABBBBAoHwFFi5caDvssIPNmDFjJYQaNWrY3LlzrV69euWLw8gRQAABBBDIowABeh7xOTQCCCCAAAIIIIAAAggggEBygc59hyV8cUifLtayeWPoEEAAAQQQQACBohbQFO7HHXecPfjgg6Y/a6tWrZr17NnT7r777qIeG51HAAEEEECgmAUI0Iv57NF3BBBAAAEEEEAAAQQQQKCEBep37J1wdOOG97P2bVuU8MgZGgIIIIAAAgiUi8Bbb71lu+22W8VwV1ttNZs0aZK1atWqXAgYJwIIIIAAAgUnQIBecKeEDiGAAAIIIIAAAggggAACCEiAAJ3rAAEEEEAAAQRKXWD58uUeln/22Wc+1ObNm9v7779v6623XqkPnfEhgAACCCBQsAIE6AV7augYAggggAACCCCAAAIIIFDeAgTo5X3+GT0CCCCAAALlIjB48GAbOHCgT99+9NFH20MPPVQuQ2ecCCCAAAIIFKQAAXpBnhY6hQACCCCAAAIIIIAAAgggQIDONYAAAggggAAC5SDw7rvv2h577GFLly619957z3bcccdyGDZjRAABBBBAoGAFCNAL9tTQMQQQQAABBBBAAAEEEECgvAUI0Mv7/DN6BBBAAAEEykXgzz//tI033tgaNWpkU6dOLZdhM04EEEAAAQQKVoAAvWBPDR1DAAEEEEAAAQQQQAABBMpbYOio8QkBunZqZ5s0rFfeOIweAQQQKCKB0aNH27PPPltEPaarCOReYNq0aX7QLbfcMvcHL/AjLlu2zKpXr+5T3JfippkHatSoUbLjC/OcrVixwlq2bGmXXHJJmM3SFgIIILCKAAE6FwUCCCCAAAIIIIAAAggggAACCCCAAAIIRCbw73//23r37h1Z+zSMQCkIKCRevny51axZsxSGE+oYBgwYYCeeeKI1b9481HYLpbH999/f7rjjDmvSpEmhdKlg+/Hll1/aZZddZl988UXB9pGOIYBAaQgQoJfGeWQUCCCAAAIIIIAAAggggAACCCCAAAIIFKSAAvR77rmnIPtGpxBAoPAFjj76aBs4cKC1atWq8DubRQ//9a9/2RtvvMHsA2nYffLJJ9alSxcC9DSs2AUBBKomQIBeNT/ejQACCCCAAAIIIIAAAggggAACCCCAAAKVCBCgc3kggEBVBAjQq6JXWu8lQC+t88loEChkAQL0Qj479A0BBBBAAAEEEEAAAQQQQAABBBBAAIEiFyBAL/ITSPcRyLMAAbrZX3/9Zc8884wddNBBFet/9+jRw1q3bu1nR+uoa6p7bbVr1/Z9VltttZyfuenTp9vzzz9vc+fOtcaNG9uRRx5pDRo0WKUfTzzxhH3//fcVy3v8+OOP/vdtt9220j4ToOf8lHJABMpWgAC9bE89A0cAAQQQQAABBBBAAAEEEEAAAQQQQCB6AQL06I05AgKlLJBpgD5o0CD77bff7KabboqU5dtvv/WwWlOwV2VLNYX78uXLPWju1KmTHXroofbzzz97KL3DDjvYK6+8YnXq1PHDL1myxA4++GB78cUXq9KdKr1XfdIa5XvuuafdfvvtNnjwYPv4449t4403rmh39uzZttdee7nbW2+95V/XAwKamv3000/3MSTbCNCrdHp4MwIIZCBAgJ4BFrsigAACCCCAAAIIIIAAAgjkTuCdyTMSHmyb5o1t3Tq1c9cRjoQAAgggUCUBAvQq8fFmBMpeINMAfc6cObZs2TLbZJNNIrVTmL399ttXVIRne7BUAfo999xj77//vt1yyy1+CAXozZo1s5YtW/oYx4wZYzVq1CiIAP2bb76xJk2aeD9VFb/22mvbU089Zfvtt18Fz6mnnur919eDAF0vKkQ/4IAD7H//+1/S6nkC9GyvMt6HAAKZChCgZyrG/ggggAACCCCAAAIIIIAAAjkRqN+xd8LjjBvez9q3bZGTPnAQBBBAAIGqCxCgV92QFhAoZ4FMAnRVhY8fP97q169vRx11lL322mv2+eefW8eOHe3LL7+0+fPnW7t27Wzrrbc2TTf+8ssv2zrrrGObbbaZffrpp/6+fffd12rWrGmPPvqo/fPPP3bCCSf4+x5++GFbY4017KSTTrKJEydar169PMA+8MADbY899vA2s9kqC9AVQrdq1cqruo855hhvXgF6ixYtfGyq1r766qute/fuCQN09VtV6gsWLPAqcPVTFe3333+/B9xHHHGEV6yvvvrqPg5ZaFu8eLF//YcffrBGjRp5xXhQ6Z7uGH/66ScP02WlsF/b6NGjTedIU7UPHTp0pQBdr6sKXdO+d+vWLeFhCNDT1Wc/BBCoqgABelUFeT8CCCCAAAIIIIAAAggggEAkAgTokbDSKAIIIJBzAQL0nJNzQARKSiCTAF0Dv+uuu7xa+6OPPrLq1at7yKwg+e677/bfdU/66quvrFq1ah6Sn3jiiXbdddd5mHzsscfapptu6m1oU0D+3Xff+Z8nTZrk06hrfW9tiSrQe/bs6eH7yJEj0z4HlQXoCrAVPqtau3379t5mEKD/+uuvHo6rT++++64H7bFTuOt1BdUDBw70tdPPOOMMa9iwoY0YMcLH3rx5c39YQNOsX3nllV7l/sYbb3gl+C677OJh+6WXXmr/+c9/3O2xxx5Le0wrVqzwdv/880+76qqr/H2aFUDWqqjXeu4K/mMr0LVPnz59bOHChb5Poo0APe1TwI4IIFBFAQL0KgLydgQQQAABBBBAAAEEEEAAgWgECNCjcaVVBBBAINcCBOi5Fud4CJSWQBgBuqYQP+ussxymbdu2Nm7cOA/KFaCrknzevHleha3wVlXTmopc1diZBujvvfeeh/Y77rhj2iehsgBd/VB/FZRrunhtsQG6qsgvuugin/b89ddft8MPP7xiDfQrrrjCxo4d68G4xqZ14bfaait77rnnvE0F6C+99JI1bdrUXn31VQ/ff/zxR3/wYJ999vHq83r16nllu6Zc11rmdevWTTkuVbgrHNfWv39/D+v//vtvO+SQQzxM1ziSBejnn3++TZkyxV544YWExyFAT8nPDgggEJIAAXpIkDSDAAIIIIAAAggggAACCCAQrgABerietIYAAgjkS4AAPV/yHBeB0hAII0Dv0aNHxRToO++8s1c4b7nllh6gn3POOTZr1qwKrA022MAmTJjgoXFsgK5gWdOcV1aBno14ZQG6+tW6dWsPlHfaaSdvPjZAD46nftWqVcsrxRWka1PFuUJvVXkrxP7jjz+8Sv2mm27ysFwBuqat17T077zzjleja/147a/qej10oPcF2zXXXON9SbXp4QS1p7BcU+ArlF9ttdVMa5/r79o0vfvXX39tOheqOlf/tZ199tn+8MITTzyR8DAE6Kn0eR0BBMISIEAPS5J2EEAAAQQQQAABBBBAAAEEQhUgQA+Vk8YQQACBvAkQoOeNngMjUBICUQfoxx13nIfi66+/vq+T3qFDB/v++++9klxro8+cOdMdVTV9/PHH2y+//OJ/1xrrCuFV6T1gwACfBj2brbIAXRXxm2++ua8dfsABB3jziQJ0Be3qi8LwoH///e9/vRL8gw8+8Gp6hdZbbLGFzZgxw9d6TxagK8DWFO6y2GijjfyYqt6/4YYbrEaNGpUOUUH/I488YrfffrtPZa/KfoXhp5xyykrvS1aBrinwNQPAJZdckvA4BOjZXGG8BwEEshEgQM9GjfcggAACCCCAAAIIIIAAAghELkCAHjkxB0AAAQRyIkCAnhNmDoJAyQpkEqBPmzbNK8o//PBDU8W0qsn79u3r64grlB0/frzddtttvt65/q6py/W6fimYVuX5mWeeWVGtrnBcVdxt2rSxxYsX280332xDhw610047zdclHzZsmLet9cLVpu53mi79zjvvTPt8VBagq5ETTjjBtt56a1+LXH248MILPaC+/PLL/WvB9vbbb1u3bt0q1mzXtOlDhgyx2bNnVzwcoIB6//33d5vhw4d7xXe/fv18zA899JA/BKCvqf+qRN9www1N08QrbO/du7cfSg8Y6Pgad/ymCvepU6eu9OUbb7zRjxFs999/v0+hr3Xb5aVwXZX+2uQ4atQon1Y+0UaAnvZlxY4IIFBFAQL0KgLydgQQQAABBBBAAAEEEEAAAQQQQAABBBBILkCAztWBAAJVEcgkQM/0OJrC/YILLqioMs/0/WHsnypA19TrXbp0sYcfftgryfO5qVJfIbceNFhvvfVC64oPvczmAAAgAElEQVTWTdc67grW9ZBCso0APTRyGkIAgRQCBOhcIggggAACCCCAAAIIIIAAAggggAACCCAQmUBlAbqm+1WFp6YJVjgU1abKTIVkLVq0ME1rHLuub1THjKpdrS2sqtO6det6BWyxbn/++aeNGTPGAzNN9az1l1WJqurdVNs+++zjlbjBpvWVVQ176aWXesVxWNvvv//u1b9aw1nhXnzfJk+e7JW76667rk9THbyuabeDNZ1VWfvAAw+E1aWM2lm2bJmddNJJXpH82GOPeRVyMW7lHqDrnE2ZMsUrs6+77jpfTzxf22WXXWa77767h+hh3ke/+uorv0ZV2V/ZQwIE6Pk68xwXgfITIEAvv3POiBFAAAEEEEAAAQQQQAABBBBAAAEEEMiZQKoKdAXnF198sa/Lm8mmqswXX3zRDj/88LTepimJb731Vvvoo49CDX7SOnjIO2nq42OOOcaDUVVudu3a1XbdddeVpknO9JAPPvigr+kcrHGsgLtjx472/vvvZ9pUWvtrWudJkybZTTfd5GG41lhWRevIkSNTvl9j1nrQu+22mw0cONDXr9a03Vq7WQ9LpAr27rnnHttzzz0rpo1OdUBNS611pLW+dPz22WefWdu2bb09BYB16tTxXXRu5Pnee++laj7y1zX992uvvWaqdFZ/FfrrgYBst5dfftnD+O23396b0Pk4+OCD/bN48sknZ9ts0vdFFaCrivruu+/24+ocBlOUhz6AFA2mqkDPdX8K+XgE6IV8dugbAqUlQIBeWueT0SCAAAIIIIAAAggggAACCCCAAAIIIFBQAlEF6LNmzfLQTusTp7OVaoCeztjT2adx48b2xRdf2FprrZXO7qHvo4B6l112sSVLlqQMwOMDdHVGYajer6rxIMRO1klVuKoqXNdPOluqAF1rUSs810MBCqe1FWqAns54U+1z5JFH+prcmj0iF1tUAXou+p7OMQjQ01H6v30I0NO3Yk8EEKiaAAF61fx4NwIIIIAAAggggAACCCCAAAIIIIAAAghUIpBOgH7RRRfZVVddZS+99JJtvPHGXgmqKcoVlGqaclW8aprvY4891nbccUevVr/wwgvt1Vdf9RC0evXqNnr0aNOU1ePHjzdNDa/ptFUVrKm0VVWtAF1r62r687feesu22WYbnzI8UVWxhqNjX3nllTZ9+nS75JJLvP0FCxb4ezRduDZVTquaeeLEiV7de+KJJ/o08ffff7/34YgjjvD3f/rpp6YQVtMwazv77LPtjjvuMIXWffv29fBVlcqqItcYNUWzjv/QQw95RfWaa65pPXv29NBSW2wFuiqJ1bf27dvbqaee6v155ZVXVjojp59+urVr186ryR9//HH77bffbP/997fDDjvMli5daoMGDXKbzp07u/Ntt93mld3z5s3zCl197Z9//rEnn3zS29bfg6p3jf2WW27xcWsqfv19u+228/5qv3Q3HVMPQ9x+++0p35KoAl2OOpf33nuvv//LL7/086AHLXbaaSevjFZl+ogRI9y/Q4cO7n/ttddagwYN7Oeff/bX5syZY02bNrXjjjvOr0VtOnfPPvusV8uvWLHCK/31Xm2q6NbU2lqjWuf7rrvusk6dOiUM0N944w0/17pudF3KW9fH4MGDvS0Fxbre9foOO+zgVe+63l5//XWbPXu2j0EPOOhc6XrTtVyrVi3v04cffuht//LLLz4dvkLuoBI/qEDXue7fv78fS33W65riXZ+bYFNluaYJ//XXX/260tTa8tCDAXowQdeP/DRtvaq2jz/+eL+GNIOBjtujR48Kf33m1B9Vqus+sGjRIjv33HP99fPPP98/A5p1QO3Vq1cv6XknQE/5kSibHQjQy+ZUM1AE8i5AgJ73U0AHEEAAAQQQQAABBBBAAAEEEEAAAQQQKF2BdAJ0Bb9am1yBt9YqV+g2duxY03rfCrEVzk2dOtXDPgXGDRs29GA0vgJdbSi0U3Cq0FlTaCtoP+igg/zrAwYM8JCxefPmPv23AlNNBV7ZplBb4fDVV1/t078r7Pv888895O7WrZuHtsOGDTOFo+qfft9qq608UFUYqxBS+ypQVyi7xRZbeJ8UjCpkVkitMeqBAT0coIBa4ammp1eAPnz4cA+lFZYqZNfDALEBuvquBxAUsCo818MHCkBr167tbqqO1oMGCkm33XZb91P4qfBcQXAQeCaqQG/durUfWyGtwmP1R5XbqvJW+HvNNde4sSqvb7jhBj9njRo1clvtq4rwdDad2zPOOMPXEQ+CVE3rr0BdoX38ms9BgK6QXOGuAlwFy3LV+szaDjnkEJ8Wfuedd/bQVh4ag0Lj+Ap02amvCrIVPD/99NP+IMZ9993nbSlA17rr6pPGqPEqONeDG0GAPnToUK/I1rrueuhBIXjsFO5vvvmm9enTx1/XGOW+9957e591zey1114e/qvfstCDC5oSXQ8haOkBBe36nOjzpHHpetDx9ZrWaNc188wzz/ga8BpDr169/HrUFjuF+w8//ODj0e96v/qjdd7nz5/vx5OVzq0+K7qO9Wd9dtRHnR+9J1EFuq4lnRcZT5s2zT+bCsjbtGnjD2hoyQWNSftsttlmHsjrl17T+dfnI9nU+wTo6XyKymMfAvTyOM+MEoFCECBAL4SzQB8QQAABBBBAAAEEEEAAAQRWEejcd1hClSF9uljL5v9X9cWGAAIIIFD4AukE6KeddppXACsoVRhav359mzlzple8/v333x54alMF7qGHHuohY6IAXe9T+BkEt6q0VsCt8FQhoMI9heAKJRXebb755h5GVrYpQNf7FFCqjwoEVcmtoFihrUJyVe1qU2io6muF1grQVfmsoDPYVMGuAF0V6QpRVbmtfqlPGrvCXoW0Gp8CWIXewZTqCrwVNqr9ygJ0PXyg/ijkVx+Cta/VlvqvamttWmtclfhBxXaqAF0Bv4JhharaFNrLQUG/AmVVJutYGocCWT0MoXOfavvrr7+86l7hqo4RbDp3ms5dldbxW3wFuv6ugFmBtIJ7BfhyCNpTeK2KeQW7a6+99ioBus6vHmLQtOuauUCbKrCD86rA+fnnn/cKe4W9etBBobvOYRCgq5Jd165mIfj66689mNYxgzXQdb3o3AbrbD/66KP+Z7WnNhSgq0JbD34EmyrZZRM85KCKeO2rMWicqibXsXRuFYAHVqouf+655+yRRx7xppIF6Poc6JjatN69HvDQAyLaFi5cWPG501h13ek61XWSKkBXcK/Phar2Fbjrs6qHN3StaPYGBeiTJk3ysF+hvxx0vcaOPfac6zOvavzg3KS6portdfnqc5nJjA3FNsaw+qt7gq5/LTfBhgACCEQpQIAepS5tI4AAAggggAACCCCAAAIIZC1Qv2PvhO8dN7yftW/bIut2eSMCCCCAQG4F0gnQNZ2zwstgUzCpsE6/FKxqCmgFcQrkFHh3797dQzkFzZMnT/a3KURVAKegLZhiPXak8WugKyhUIHnOOedUCqIAXRXtqnRWSKlpqxUkb7jhhn48VdYGwZems9aU1ApkFV4rRA4CUx0kCNDV92CqdI1Pfdam4FcWCgwVgmo6b1WBa+wKXNWugtbKAnS1o4cPNEW7Kuz3228/b1vT3qvqXUGmKtBV3a0+PPzww/56ZQG6gks9hKB2FSJrU8W1HlZQOK0AXUGoptpXFbEeiFDIHFRAJwNWcKg+6f16sEAV3zqn6l9lW6I10BW46zrRgxGazl3V/eqzgmsdR31VSKtQPL4CXbMLyOrbb7916/gtdg10Pfyghyl0vSoAjg3Q9T5Vdms6fbkrJFaArinWda1oevrgoQJVuOt60bT+Ojc6rwrgY6vtFaBr+n1dD9p0DSow16ZwXNeuxvbNN9/4wyW67nX9KZRX0Dhu3Djft7IAXVPz6zMlKzkE17Jmgpg7d64fU9e4ptjXZ02zN6QK0FUxrgdfguPLRJ8bXcNaSkABuq4lXVeqPFffdW6Ch0Xi/fVZUrivB15KcdNyAnrgQtZslQvoQRldmwToXCkIIBC1AAF61MK0jwACCCCAAAIIIIAAAgggkJUAAXpWbLwJAQQQKDiBdAJ0hZ0KETU1u8JhvUdrL2va7C233NKDYwV92k9rRytAV4WrQmKFlAoOFeCqQlv7qzJXQa6mwta6zAr0wg7QFb4r3L7ssst8mmtNa65jKxDXlPFVCdAVIm+66aYeBCvoV7CqCnSF66kCdPVDY5aB+qXQX2GrgmMFpQrvNQ28TGUdVCkrGNU62gqzFUSrD7FTuGt9b4Wf6o8qnvW61pHX9PXZBOiqPFfArgp9hb7aVLmuaeg1dlWAa9zpVqArUNP07ZoyX9eNgnONVcG1Qlq1HQToal991j4TJkzwKc2POeYYD7sV7iqMl71CTW2ZBOjaX+GwHlTQ9RBUoGuKcz1AoRBdIblmKVCVuJYp0AMZVQnQ9XCAKt81XoXSmtb9pZdeSitAv/TSS70PakOzNeizp4cjFFZrHLpu9FnUuddYdJ1oH50XTXmvKd81k0LsFO56+EPXl5YL0MMKGp+WO9A5Uv8yDdCZwr3gbut56xBTuOeNngMjUHYCBOhld8oZMAIIIIAAAggggAACCCBQHAIE6MVxnuglAgggkEqgsgBdIZ8CWU0XrWmqFdBp6nKtra0qXlW8KmBVkKqpw1V9q8pfVcoqJNV7FEoqyNW63wpdFaJrbWwFp9pH1dAKABVAK3RXYKgAVcfV2t7aP5giO3YsqhrWsTXVuSp4FXyqulnTlmvddK3NrSruIUOGeEitUFprSCvk1/TaCrsVDCvMVnVzsMa0xqiwVmtfa39V52r6cG2a4nuTTTbxcFcVwQMHDqwIcHVchc5ByKxKaFUnq8pdwbgqfrXGtkJPrX2uKulgSnw9dKCwWmtoqx+qItc0yKoQ1thlp9BU05Tr+Pq7AmS9rmnl1X9VhWva9mCmAFXNylB/V7iudvUwgabd1zgUnGpNcD1IkGi7/vrr7bzzzlvlJVVT6/xoDW5VZ6sP8WugqzJbjvJt0qSJt6FgViGtHq7Q/vLVFPWa1l9j0nlU5bTWcFf191VXXeUhsB4AkIcCZD38IEdNp62xqh9aS1x90EwEd911l69rrhkDdCxdH6qeVqW2HlZQaBxsul4UJAcButpV4Ky/6wEEXVNy0vWu60APguyxxx6+Xr029Ut+6pvep1D89ddf9wcXdG3pOtN1rn7qQRFdC7qWtL/OlabUV1/12dH1oApw9VefLV1Lek3Xlx6WaNGiRcV0999//73PKvDYY4/59P4yVl81dhloFoiJEyf6NadwXedQ0+UHMzkoSNe1owcZ1IYq4TWjhD5n6pvGqocWdM0EbWpqfY1HVe6JNgL0VHfZ8nmdAL18zjUjRSDfAgTo+T4DHB8BBBBAAAEEEEAAAQQQQCChAAE6FwYCCCBQGgKpKtBLY5SMAgEEohIgQDd/EEEPbuiBBz2go00PXOghD22aoUNLTWjTTAIyS7QcQVTnKGhXD2DoYRDN4qAHJzRzQTDDROyx9SCJHrzQwzDatL8egEo1jT0BetRnkPYRQCAQIEDnWkAAAQQQQAABBBBAAAEEEChIAQL0gjwtdAoBBBDIWIAAPWMy3oAAAjECBOjmFf6aReD444+3efPm+SwJHTt2rJixQFyazUAzFGjJgnyE5+qDZgPR7BHqh2YK0SwDU6dOXWkpBs1WobEo/NcsEdr++OMPn+FAsxDo92QbATq3BgQQyJUAAXqupDkOAggggAACCCCAAAIIIIBARgJDR41PuH/XTu1sk4b1MmqLnRFAAAEE8idQ6AG6piDXVPLxmyo9FfKwZS+gde3feOONVRrQtPBat54NgXQEogzQFeJ+++236XQj5T6qENeSEfo9k01LCehzsuWWWyZ8m5YX0JIRWmJA288//+zryOuXQvQbbrjBly1QlfrBBx9sL774YiaHD3VfBeJa3kGblpxQ9bmWTNByGsGmgF391XIFQYCu11SBruUttJREsgcACNBDPV00hgAClQgQoHN5IIAAAggggAACCCCAAAIIIIAAAggggEBkAoUeoEc2cBpGAIFQBNIJ0LX++6xZs2z58uW28cYb+3rrWpte68RrrXZVRuthGf1q1qyZbbDBBj7VuCqlx44da9WqVbMddtjBv7ZixQoPs/UAiL6+xRZb2DrrrON///HHH6158+ZeUT1lyhT7888/fZryhQsXejvXXXedV12vvvrqttNOO6U1/soC9GXLllmbNm2sf//+1r17d29PAbrWrX/qqafsyCOP9DXu995774QBuiq7p0+f7tXpCrPVd43vww8/tKBtrUGvQFtr3deqVcuPoSnh9XWNS2PX8TQ1fCbbggULvFL+7bff9qnntelBAAX8BxxwgA0dOnSlAF2vH3bYYdazZ0/r3LlzwkMRoGdyBtgXAQSqIkCAXhU93osAAggggAACCCCAAAIIIIAAAggggAAClQoQoHOBIIBAVQRSBehfffWVB66DBw+2dddd18477zyfPlwzHdx44432zjvv+LTmWnNbgXm3bt3s9NNP98C9ffv29vrrr3v3mjRp4gH7brvtZnvuuaedffbZ9swzz9g999xjWrNbwbNeU/u9evWy2bNn+36fffaZB846xqBBg+yJJ57wQFrreb///vt25plnejsK7RNtlQXoCuwV/qtNHVtbEKCrYlvroWssGqMeDIitQF+0aJHtu+++dsQRR/h7r7zyStt2221t4MCBPk71vUuXLnbcccfZ7bff7hXgjzzyiAfxes+GG27obavCvU6dOj69eibbsGHD3Ebvk4c2TUF/5513+qwfOkexFeh6vXfv3n587ZNoI0DP5AywLwIIVEWAAL0qerwXAQQQQAABBBBAAAEEEEAAAQQQQAABBCoVIEDnAkEAgaoIpArQd9xxRw+B+/bt64dR4KvpzidOnOjh97hx4zzc1qapxFXlrFBbW6Ip3BUcT5482avMNQ25fr/llltM97JWrVrZWWedZSeffLK/f6uttrKPP/7YK84TTeH+zTff2AMPPGB9+vSxtddeOyFDZQG63q+lJF555ZWKKu7YAP3vv/+2U045xebMmeMV6RpbMIX7tdde6+NXiF+7dm1/gECV9W+++aZX1asaXdPDawxq/9BDD7WffvrJK+v32GMP07EbNWrkVfabb765ff7550nHEDswPWhw3333uYv6oCr+pUuX2kknneS/NO28HihIFKDr4QStma5p3BNtBOhV+STxXgQQyESAAD0TLfZFAAEEEEAAAQQQQAABBBBAAAEEEEAAgYwECNAz4mJnBBCIE6gsQNc05AqvFQQfeOCB/k5Vayuw/uijj3xa9WDacL221157eXV1EKCr6lxBceym6co1XXuwaQr1o446yi6++GJr3bq1tx0E6AqkFTgnC9DTOZmVBeiqFNfxFYrrQQFtsQF60L6mkVelusaiMFyb1mNXGB1UeSsIV/+vv/56r9hXgP7pp5/61OyqYFe1uoJ4rceuIF7heewmy1122SXlkNSWqs4V3mvT9PGqpFfFu4L04GuqkK9fv74H6T169PCvn3POOT7tvh4GSLQRoKfkZwcEEAhJgAA9JEiaQQABBBBAAAEEEEAAAQQQQAABBBBAAIFVBQjQuSoQQKAqAqkq0BX8KpwdMGCAH0ZTlT/88MM+7brWB9dU4qqGVnircFxVzkGArmnPNQX8yJEjvdJb65YrONa63ZtttpkFIe/o0aOta9euXj2t8FlB7++//+7rratqWwG61hVXsK7gXlOfX3bZZV69nmqrLED/7bffvFp8zJgxtt9++3lTiQJ0BcsK0TXVusJqbSNGjPDKeVXGr7XWWv4+taXqevU7WYCuAFtTvn/77bcV/VclucYcTMWebEzvvvuuT7+u46655po2b948f6BBVfKxW7IKdE2NLw+dw0QbAXqqq4nXEUAgLAEC9LAkaQcBBBBAAAEEEEAAAQQQQCBUgXcm//+VP7ENb9O8sa1bp3aox6IxBBBAAIHoBAjQo7OlZQTKQSBVgK6q6RNOOMH2339/q1Wrlk8PfsUVV3jFtiqwtc63qrEV6A4fPtxD8gsuuMCnM1fbqkpX1baqplURreD82GOP9WnLFQirqltB/HrrrefBvKaHV8X0Dz/8YDfddJNdddVVXv2uCm+tQa4QWBXUqorXNPJHHnmkKfht2LBhwtNVWYCuN6gaXH3U1PF6CEBhfr9+/bxPmnY92DRuBfjqlzZNP3/qqadagwYNfCzqz0EHHWQ9e/b0/ukhgptvvtn7rIB8yJAhFW3qYYT58+d7kC5fjU2va9NDBHooQeupx2/bb7+9P0AQu2kdevU32FQRr+Nrav3LL7/c9t57b3fXpin21XbLli0TWhGgl8MnnjEiUBgCBOiFcR7oBQIIIIAAAggggAACCCCAQJxA/Y69E5qMG97P2rdtgRcCCCCAQJEIEKAXyYmimwgUqECqAF3d1lTu//zzj2n97Ro1avivYFPorNdVPa3Xly9fXrGPvq7X9VrNmjX9LQqbp02bVjHduL5evXr1ivaWLFnibejrwTFVga591FbQvtrUn/U1va61wBNtqQL0X3/91aeQf/nll/3tmhJdm9rT9Ouxm9ZEj/2axqv+6nf1J3DRfkEb6lvwd41Bf9f+wVj0NY1Vx1OQrnBb66rXq1dvleGoHb03dkt2PoJ9AjtNJ6/p3FVtn2wjQC/QDyndQqAEBQjQS/CkMiQEEEAAAQQQQAABBBBAoBQECNBL4SwyBgQQQMCMAJ2rAAEEqiKQToBelfbj36sAffr06WE2WWlbqQJ0vfmll17ytck1LXxsmJ+zTv5/B9LU6ptssol179496QMB2fRJa72rGv7cc89NWqmvdgnQs9HlPQggkI0AAXo2arwHAQQQQAABBBBAAAEEEEAgcgEC9MiJOQACCCCQEwEC9JwwcxAESlYgVwG6pj4/7rjj7I8//rC1117b7r33Xl8PPeotnQA96j4US/sE6MVypugnAsUvQIBe/OeQESCAAAIIIIAAAggggAACJSlAgF6Sp5VBIYBAGQoQoJfhSWfICIQokKsAPcQuZ9QUAXr6XATo6VuxJwIIVE2AAL1qfrwbAQQQQAABBBBAAAEEEEAgIgEC9IhgaRYBBBDIsQABeo7BORwCJSZAgF5iJ7QKwyFArwIeb0UAgYwECNAz4mJnBBBAAAEEEEAAAQQQQACBXAkQoOdKmuMggAAC0QooQB85cmS0B6F1BBAoWQGtt92/f39r2bJlSY6xcePG9sorr9gWW2xRkuMLc1BTp061Y4891r744oswm6UtBBBAYBUBAnQuCgQQQAABBBBAAAEEEEAAAQQQQAABBBCITOCMM86w9957L7L2aRgBBEpb4Ouvv/a1yGvVqlWSA50yZYqH52ussUZJji/MQS1evNjXp58wYUKYzdIWAgggsIoAAToXBQIIIIAAAggggAACCCCAAAIIIIAAAggggAACeRR49NFHbcGCBdarV6889oJDI4AAAggggIAECNC5DhBAAAEEEEAAAQQQQAABBBBAAAEEEEAAAQQQyKMAAXoe8Tk0AggggAACcQIE6FwSCCCAAAIIIIAAAggggAACCCCAAAIIIIAAAgjkUYAAPY/4HBoBBBBAAAECdK4BBBBAAAEEEEAAAQQQQAABBBBAAAEEEEAAAQQKR4AAvXDOBT1BAAEEEECACnSuAQQQQAABBBBAAAEEEEAAAQQQQAABBBBAAAEE8ihAgJ5HfA6NAAIIIIBAnAABOpcEAggggAACCCCAAAIIIIBAQQp07jssYb+G9OliLZs3Lsg+0ykEEEAAAQQQQCAbAQL0bNR4DwIIIIAAAtEIEKBH40qrCCCAAAIIIIAAAggggAACVRSo37F3whbGDe9n7du2qGLrvB0BBBBAAAEEECgcAQL0wjkX9AQBBBBAAAECdK4BBBBAAAEEEEAAAQQQQACBghQgQC/I00KnEEAAAQQQQCACAQL0CFBpEgEEEEAAgSwFCNCzhONtCCCAAAIIIIAAAggggAAC0QoQoEfrS+sIIIAAAgggUDgCBOiFcy7oCQIIIIAAAgToXAMIIIAAAggggAACCCCAAAIFKUCAXpCnhU4hgAACCCCAQAQCBOgRoNIkAggggAACWQoQoGcJx9sQQAABBBBAAAEEEEAAAQSiFSBAj9aX1hFAAAEEEECgcAQI0AvnXNATBBBAAAEECNC5BhBAAAEEEEAAAQQQQAABBApSYOio8Sv1663JM/zvV/bpYi2bNy7IPtMpBBBAAAEEEEAgGwEC9GzUeA8CCCCAAALRCBCgR+NKqwgggAACCCCAAAIIIIAAAggggAACCCCAAAIIpCVAgJ4WEzshgAACCCCQEwEC9JwwcxAEEEAAAQQQQAABBBBAAAEEEEAAAQQQQAABBBILEKBzZSCAAAIIIFA4AgTohXMu6AkCCCCAAAIIIIAAAggggAACCCCAAAIIIIBAGQoQoJfhSWfICCCAAAIFK0CAXrCnho4hgAACCCCAAAIIIIAAAggggAACCCCAAAIIlIMAAXo5nGXGiAACCCBQLAIE6MVypugnAggggAACCCCAAAIIIIAAAggggAACCCCAQEkKEKCX5GllUAgggAACRSpAgF6kJ45uI4AAAggggAACCCCAAAKlLDB01HizatVsk4Z1bZOG9Wyb5o1t3Tq1S3nIjA0BBBBAAAEEyliAAL2MTz5DRwABBBAoOAEC9II7JXQIAQQQQAABBBBAAAEEEECg2UHn2YJFf60Cce/gU+zA3doAhAACCCCAAAIIlJQAAXpJnU4GgwACCCBQ5AIE6EV+Auk+AggggAACCCCAAAIIIFBqAgrOFaAn2sYN72ft27YotSEzHgQQQAABBBAocwEC9DK/ABg+AggggEBBCRCgF9TpoDMIIIAAAggggAACCCCAAAJvTx2zZowAACAASURBVJ5hnfsOSwjx1fjrmMqdSwQBBBBAAAEESk6AAL3kTikDQgABBBAoYgEC9CI+eXQdAQQQQAABBBBAAAEEEChFAa1/PnT0s6sMbZ21atvMZ68rxSEzJgQQQAABBBAoQ4FffvnF+vTpY//884/Nnj3bli5dak2bNrVly5bZxRdfbG3bti1DFYaMAAIIIIBA/gUI0PN/DugBAggggAACCCCAAAIIIIBAjECPi+6w596asopJpw6tbcyQU7FCAAEEEEAAAQRKQkAB+vbbb2/ffPPNKuP5+uuvrUmTJiUxTgaBAAIIIIBAsQkQoBfbGaO/CCCAAAIIIIAAAggggECJC2gK97cnTbe3Js+wdybPqBjtf0440P7T86ASHz3DQwABBBBAAIFyEVCl+SGHHGLPPfdcxZCrVatm++23nz3//PPlwsA4EUAAAQQQKDgBAvSCOyV0CAEEEEAAAQQQQAABBBBAIFYgCNQP3K2NtWzeGBwEEEAAAQQQQKBkBB577DE7+uijbfny5T6m6tWr2wsvvGD77LNPyYyRgSCAAAIIIFBsAgToxXbG6C8CCCCAAAIIIIAAAggggAACCCCAAAIIIIBASQho/fONNtrIfvrpJx/Ppptuah988IHVr1+/JMbHIBBAAAEEEChGAQL0Yjxr9BkBBBBAAAEEEEAAAQQQQAABBBBAAAEEEECgJATOOeccu/HGG30sBxxwgD3zzDO22mqrlcTYGAQCCCCAAALFKECAXoxnjT4jgAACCCCAAAIIIIAAAggggAACCCCAAAIIlITAiy++aJ06dfKxPP7449a5c+eSGBeDQAABBBBAoFgFCNCL9czRbwQQQAABBBBAAAEEEEAAAQQQQAABBBBAAIGiF/j111+tQYMG/mvmzJlWs2bNoh8TA0AAAQQQQKCYBQjQi/ns0XcEEEAAAQQQQAABBBBAoIQEOvcdZgsW/WWnHbWnderQxtatU7uERsdQEEAAAQTKQWDJkiX29NNP2x9//FEOw2WMIQoMHTrU1l9/fTv55JNDbJWmykGgevXqdthhh1mdOnXKYbiMEQEEEMiJAAF6Tpg5CAIIIIAAAggggAACCCCAQGUC382db9sdM2ilXQ7crY0d2KE1YTqXDgIIIIBA0QjMnz/fjjzySDv99NOLps90tDAEVqxYYXoAY4011kjZoSlTptjHH39sPXr0SLlvMe6gKe0XLlxoXbp0Kcbu57zP/fr1M5m1atUq58fmgAgggECpChCgl+qZZVwIIIAAAggggAACCCCAQBEJDB013oaOfjZhj1+7u7+1bN64iEZDVxFAAAEEylVAAbrC80ceeaRcCRh3DgReeOEFD0yvv/76HBwt94e49dZb7aeffrJLL7009wcvwiO2aNHCHn/8cQL0Ijx3dBkBBApXgAC9cM8NPUMAAQQQQAABBBBAAAEEykZA1eeqQo/fWjbfyF67e0DZODBQBBBAAIHiFiBAL+7zVyy9J0AvljOVm34SoOfGmaMggEB5CRCgl9f5ZrQIIIAAAggggAACCCCAQMEJPPjcBOtz9ZiE/Rp8ZhdfE50NAQQQQACBYhAgQC+Gs1T8fSRAL/5zGOYICNDD1KQtBBBA4P8ECNC5EhBAAAEEEEAAAQQQQAABBPIqoAD9opvH2sI//lqpH+usVdsmPXKFrVundl77x8ERQAABBBBIV4AAPV0p9quKQKYB+syZM23ixInWtWvXqhw2Z+9NZwr3pUuX2ogRI2zTTTe1Dh062CWXXGKjRo2ye++914466ijv6+LFi+3CCy+00aNH26BBg+ycc87J2RiCA82ZM8fOPvtsa9y4sa9vP3XqVOvcubP16tVrpb7MnTvX2rdvb/vss4/dcccd/tqECRPs+eeft/79+/t7k20E6Dk/rRwQAQTKQIAAvQxOMkNEAAEEEEAAAQQQQAABBApdYMGiv+zZNz82rYU+68dfvLtdD2hnt/TvUehdp38IIIAAAghUCBCgczHkQiDTAP21117zUPbBBx+MtHu33HKLPfPMMx76VmVLJ0DXGvBjx461kSNH+qFmzJhhO++8sy1YsMA++ugja9OmjX9dwfQuu+xiX3/9dVW6lPV7P/nkExszZowNHTrU29DDDNttt5399ttvK7WpkH327NlWt27digBdOyj8nzdvnp1//vlJ+0CAnvXp4Y0IIIBAUgECdC4OBP4fe/cB31V9/X/8ZE8IBAhh7733RhAXouKsuOtstWrtssPaqbWt/bWO+tda98aNA1T23nvvEVYYCdk7+T/eJ4QiEpJgggRen9+fB5Dc7x3Pe+Ffed9zDgIIIIAAAggggAACCCBwWgmoIl1B+rinHrCm8XVOq3PjZBBAAAEEEDiRAAE6z8epEKhogH4qzknHOJUBukLot956y9q3b++XpwD94YcftujoaK/ynjlzpoWEhHznAfqx9rm5uVa/fn1LTk4+8q2pU6f6+YaHh9vmzZu/FqDv2LHD+vbtawsXLrQmTZoc91YSoJ+qJ5zjIIDA2SRAgH423W2uFQEEEEAAAQQQQAABBBBAAAEEEEAAAQSqTIAAvcpo2fFRAhUJ0BXI/uhHP7JJkyZ5S3OFtT/+8Y+tYcOGXpm9du1aKygo8Crp3bt324MPPmizZ8/2imdVT6sF+XXXXWe33Xab/e1vf7NHHnnEJk+ebB06dLD777/fPv/8c9NzP2PGDG+Rru2HDRtmvXv3tp/97Ge2adMmD4VHjBhhwcHB5bqPZVWgb9iwwY+xbNkyi4uL830qQNe5qWJ76NCh1rp1aw+ik5KSvlaBLoM//elPvn1AQIBFRUV5e/eioiK755573OnJJ5+0uXPnetX6P/7xD/+8WsbrvHSduo78/HxvG9+1a9dyXZM20jG0P+1X+9JShfyVV15pn3zyib300kvfCNB1vi1btvR29VdcccVxj0WAXu5bwIYIIIBAuQUI0MtNxYYIIIAAAggggAACCCCAAAIIIIAAAggggEDpAgToPB2nQqAiAbrORy3NNV87LS3Nw1/N1F60aJFpPwqRzznnHA+Ne/To4YFu27ZtPZxWcLt9+3br3LmzV3Vr3nitWrVswoQJHipraRu1Jdc6XgX6s88+60H2rFmzvDq8PKusAH3ixIl21113+XXVrl3bd1kSoL/66qseQnfq1MlbvCvIP7qFu1qlJyYm2htvvOHX/sILL9hvfvMbS0hIsPXr11v//v392mWginaF3W+++abPV1cbds0lr1mzpvvdeuut7lLepSryRx991M+r5GUCHVvX0rx5c9//sRXo2rfc9WKDXoQ43iJAL+8dYDsEEECg/AIE6OW3YksEEEAAAQQQQAABBBBAAIFKEli1aad1bt24kvbGbhBAAAEEEDg9BAjQT4/7cKafRWUE6KoUf+2115xqzJgxdsstt9jIkSM9QFforHncJUsBrmaNX3jhhRUO0E/mXpQVoGvGuqrFFy9efNwAXcdUZfwdd9xhzz33nD3wwAMehKsCvFGjRqYQvWSmuIL94cOH2+rVqy0rK8sDdM0nDwsLM4X/sv744499X+PHj7fRo0d78J6Zmekz5RW6K/wua2kOvQx1PgrgtXT+2t+oUaMsKCjIli5daqmpqf5Cwx//+EerV6+eb6f9q7pfFf/HWwToZenzfQQQQKDiAgToFTfjEwgggAACCCCAAAIIIIAAAt9CQOH5sNsfs0Hd29jTv76JOeffwpKPIoAAAgicXgIE6KfX/ThTz6YyAnQF5aqq1rr++uvtxhtvtIsvvtgD9I4dO3o7d83k1szuBg0aeNW5ZnGrZfqHH35ogwcP9rbmmsutz2gp+B43bpyHzmqzrjbqgYGBFb4NZQXoCpovu+wyD5zr1q3r+z+6Al2/Lyws9MBZ1eq6BgXoWpqdrutUu3cthfGXX365t5rXn18F6CWV+qqcV2iua1IFuNq6T58+3a9Jbe8VnquVvQL1Ey1Z/va3v/UAXZXnqpKXcZ8+fb72seNVoMu4RYsW3j7/hhtuOO5hCNAr/IjxAQQQQKBMAQL0MonYAAEEEEAAAQQQQAABBBBAoDIFFJ4rRC9ZD946yn5w9XCLiY6ozMOwLwQQQAABBE65AAH6KSc/Kw9Y1QF6t27dPHxWpfbjjz9u7777rrcur1Gjhs9Db9q0qbeBVwitKvZ9+/b5fVBr8l/+8pde/a3PK3z+4IMP/POasR4ZGVmu+1VWgK5QuVWrVt4WXueidWyArq8pOP/e975ny5cvPxKgq9JcM8d13o0bN/bKe81n/9WvfmUrVqwoNUBXxb4q1eWhn8eOHesBumaaaymU1/z1kpnsJReq8FyhvAJ3tb/XUoW7qtrLE6DLVu3op0yZYl26dDmuHwF6uR4rNkIAAQQqJECAXiEuNkYAAQQQQAABBBBAAAEEEPg2An9/+XP7+yvjv7GLpvF1vBpdVeksBBBAAAEEqqsAAXp1vXPV67wrEqBrtvfTTz/tF6hKcoXFmv+tpV8nJyf7LHEthePaRjPDFXx/9NFHFhMT45XP+rpWSkqKvfTSS5aRkeFV66qmVgW22qSHhIT49/TnQMF1+/btbc6cOTZ//nxvua626OVZZQXo2sc///lPP959993nAX5JkN2wYUM/l5KlmeIK8BX4lywF6p999pllZ2f7tSr8PnDggM8g19Jc92uuucarvrV0HbfddptX5b/zzjuWlJTkM9KvvvpqfykgJyfH+vXr5xXxx1ajb9u2zdu2qyL+6KXzVvV+yfrXv/5le/bs8d/K/KGHHvJf617LVMctrdKdAL08TxXbIIAAAhUTIECvmBdbI4AAAggggAACCCCAAAIInKTA7GUbbfSPnyj10689cpddPKTbSe6djyGAAAIIIPDdC5zKAF3znBVmllS1VtbVa7+qkNWcZs1lroqVn59vM2fO9Nbhaq2tVuEVWQojNa+7Xbt29tRTT1Xko9/YVoY6fnnD3fIeTPO0VXUcHR1d3o+Ue7uKBOjl3unhDdWOXaFyScvzin6+MrYvT4CuGeQKvv/85z/bkCFDKuOwJ7UP/Xm59dZbbdCgQXbnnXee1D5K+5Cq3r///e/7ywwlc9OPty0BeqWyszMEEEDABQjQeRAQQAABBBBAAAEEEEAAAQROicC9j71u73wx77jHGjm4q73+6A9OyXlwEAQQQAABBKpKoCoD9Ntvv91efPHFI6euCmBVEKu19rdZY8aMsd///vc+y1lL1bSaE/3JJ594m+yqWH/4wx+8LfVdd93lVbcVDdB17Wp/rYrchQsXlrs1uI6r2dOqjtZSwH3++ed7G2/9ONmlOdqzZ8/2MLdk/eUvfzFVH2vudWWvqgrQ161b563XdS2quH7yySdPaob5t73e8gToOoYqyBMTE61Zs2bf9pAn/Xk9Q6qw1/OoivjKXArQ9WejTp06J9wtAXplqrMvBBBAoFiAAJ0nAQEEEEAAAQQQQAABBBBA4JQJHK+Fe82oCJv20q9NbdxZCCCAAAIIVGeBqgzQFRJu37690nlUwa5Z1QMHDqz0fZe2Q82wVthYt25d27lzZ4UD9H//+9/+2R/+8Ic2ffp008zu8ixVrQ8ePPhIe+zyfKY82/znP/+x9957zyZNmlSezb/1NlUVoH/rE6ukHZQ3QK+kw1X73RCgV/tbyAUggMBpKECAfhreFE4JAQQQQAABBBBAAAEEEDiTBcbPXG6qRk/NyPLLpHX7mXy3uTYEEEDg7BIoT4Cu6t7f/va3tmbNGrv22mvtiSeeOFLlq2pstWxetWqVde/e3R577DFr3Lixt6hWdbDagQcGBtqGDRu84lXzq9Vye/To0V4Fq6X96+uXXHKJz2lWhbbapT/88MO2du1ab5uu+dGq3lYl9vvvv+8V3MHBwaZ52XfccYeponry5MnWu3dvU4tqzbnWuaht9k9/+lP7yU9+4sdRC20F4b/5zW/8OlS5/sorr5S7rfzJBOiqkG/atKlt2rTJZ13v37/fq+VLlr6vivq33nrLQ/a7777bW2yrIlwV4mpLr3btzzzzjM/O/uMf/2g//vGP7aabbvLr1frlL39pv/rVr6x27dr++2effdauuOIK+8UvfuGzs+Pi4uy///2vB/eaTa39qy29HC+88EJv5a352KrgX7Rokd8zzdi++eab/feal62XALQfdRFYvXq1LVu2zNQNQNX1L7/8st/f0hYB+tn190pZV0uAXpYQ30cAAQQqLkCAXnEzPoEAAggggAACCCCAAAIIIPAtBVZt2mn3PvaaDere1h697+pvuTc+jgACCCCAwOkhUFaArnBXofXjjz9uTZo08fBWofUbb7zhIerw4cPtzTfftHPOOcd///TTT3uYqnW8CnTNAF+xYoUHwgrj1Y5cAbhaW48aNcrD3Ro1aniY+69//cvD+N/97nceOmu/CtGPV4Gu8/jrX/96JOhVoK7AOCIiwu655x4PilV1rYprHWfGjBkeJl911VV+DQqgy7OOF6CPHTvWP7906dIjAfbR+5o4caLNmjXL7aZMmeKz0PUyQkm7eV2/zvORRx6x3Nxcu/LKK927f//+vu2xFegK2DVf+m9/+5u/TPD3v//d5syZ4y8UKKiW0QUXXGDvvvuuJSUl+QsOGzduNLXU14sJsj9eBfrrr7/ugb1efNALD5orrq8pMJfXz3/+c2+/HxUVZb169fJ7dO+999rcuXO9ffqWLVssNDT0uIwE6OV5us6ebQjQz557zZUigMCpEyBAP3XWHAkBBBBAAAEEEEAAAQQQOGsEUtKzLCU984Rt2bVNTHTEWWPChSKAAAIInPkCZQXoElAIq6pxhemqDv+///s/W7JkiVd5P/TQQ16prCrpY1dZAfpXX33llejat6qzVZGusFtL56VZ0TqmQltVP5fMDj9RgN63b18PlxUQq3JdS63KVbGtimmF3JdddpmlpqZ6kKzAWMfR/suzTqYC/Wc/+5mHzZoNLUtVhqu6XOGzquUV7ut69fOxq6wAXdsrzH7ppZd8RvuNN95ozz33nL9koApzzTRXhXhhYaG/qKCZ9OoUUFaArnv7gx/8wCv4FcxrqVpfLwroxQcdU23069ev78fQ9/RSQHx8/HEZFaA/+uij3mXgTFx6iUDO55133pl4eZV+TXrpY+rUqdalS5dK3zc7RAABBM5WAQL0s/XOc90IIIAAAggggAACCCCAQBUJKBgf/eMnLGHvQVsy9s+E5FXkzG4RQAABBE4/gbICdAXNgwYN8tndmjm+ePFir3xWgK7q5BMF6M2bN/dw9eh1dAW6qs5btGjhVesKx9VqXYGsQuahQ4faj370I6/C1vdUja5W4qp+Vpvyzz///Gsz0Esq0MsboCsYVuivNu+aaa726OVZFQ3QCwoKvNX6gw8+eGT3mpetFwZUjV5WgK6W8/KXc8k6ugJdX1M3AF2HQvmVK1d6u32tG264wcNvBeEK5xWg60UBmVZGgK6qdN0PzblXgK42/g0aNDguowJ0nadeJjgTV0m1v/6csMoW0Ess+jNMgF62FVsggAAC5RUgQC+vFNshgAACCCCAAAIIIIAAAgiUKaDW7Dc/9Lzt2HvQt+3curGNe/IBQvQy5dgAAQQQQOBMECgrQFfr9Pbt23sVuMJuBa+aHa4AXcFpSQt3Bd4KujXHW/O3tTp27OhV5ffff78H8JqjfXSArm0UrGoeuYI0VVFr9vbu3bv99/qsQngFztpnSYDeuXNnb1uuoF1V3arurkgLd4V3lRmgqz26WrSr4l1V7UevF154wVuqq316yVLFuxwWLFjgM9+PbuGuKma1cJezWsyrNbqqyTXL/Mknn/Q29ccG6Krg1360/YQJE3zuvIJ5dQBQ23UF6OoSoFbsmveuAP3tt9/20F1z43XempOuEPh4LdxVVT19+vRvtHCvaICujgPqXnAmLj2jmk//hz/84Uy8vEq/Jlq4VzopO0QAAQSMAJ2HAAEEEEAAAQQQQAABBBBAoFIE/vP+VHvo6fe/sS9C9ErhZScIIIAAAtVAoKwAXa2/FV7/85//9CBYM8PVIrwkAN6zZ4/dcsstXvmsoFXV5Ap8tRTWKhxXQKvW33369LHk5GQPeNW+WaGvlmZtK3hXQK+lY6pSWkG9AvWSYyrIV6iuNuxjxozxYF8zwNW2XDPPtRQ8q8W4jq2AWEG5Ktv1Y+3atR4ea2kO+l133eUt5LVUJX6iNu4KnI+uLtZceM1Y1/rggw/s97//vYfoJdeur6vCXO3a4+LifAa5VlZWlrdal7sq4BVg60UDzXmXgSq4dQ09evTw7VUdr+tPS0uzjz76yKt2NUtd684777R//OMf/us//elPfn8efvjhI0+dPiub9evXe+t0Vb3LQMG3zklOmluue6Zz0YsIWueee64fS6G7XNR1QJX9qtLX+Wluvdrha02bNs2GDRvmv9b9K/n6sY8+M9CrwV8Gp/AUCdBPITaHQgCBs0aAAP2sudVcKAIIIIAAAggggAACCCBQdQKqOO957e9KPQAhetXZs2cEEEAAgdNHoKwA/fQ5U86kOgsQoFfnu1f5506AXvmm7BEBBBAgQOcZQAABBBBAAAEEEEAAAQQQqBSBv7/8uf39lfHH3VfNqAj75KkHvKU7CwEEEEAAgTNVgAC9+M6qUl3V4McuVVWrZTzr2wkQoJsVFBTYp59+6l0IhgwZ4p0b1FFB3RMGDx7swGrhr64Fs2fP9hn2zz///LeDP4lP6++ERx55xHbt2mV5eXl+3vfcc49ddNFFX9tbSkqKX4c6SKhrgtakSZO804HGEgQHB5d6dAL0k7gxfAQBBBAoQ4AAnUcEAQQQQAABBBBAAAEEEECg0gSG3f4XW7Vp19f217l1Ixv35E+Yg15pyuwIAQQQQOB0FSBAL74zCgnVXv7YFRERYVFRUafr7as251WVAXrr1q29jb5mwFfG6tevnwfbFVnlmYE+d+5ce+qpp+y1116zkJAQb+vfvXt3n1evEQitWrXyQ2qmvULprVu3VuQUKm1btexXW3+NKFBr/+XLl9uFF17oM96PXg899JAtWbLEmjZteiRA1/gFtfrXn5nbbrut1HMiQK+028WOEEAAgSMCBOg8DAgggAACCCCAAAIIIIAAAuUSmDBrhb39xTybvXSDbf68eEbosWvVpp027PbHjnx55OCu9u9f30x4Xi5hNkIAAQQQqO4CBOjV/Q5Wj/OvygA9NjbWJk6caL169aoUjLZt29qGDRsqtK/yBOhDhw71cLlLly6+bwXov/71r73KWz8++eQTr9r+rgP0Yy9c51a3bl1TxXnJWrp0qb377rtWu3Zt27x585EAXd9X8K+Kem0TFxd3XEcC9Ao9XmyMAAIIlEuAAL1cTGyEAAIIIIAAAggggAACCJydAuNnLrf/vD/VZi/b+DWAp391k103sv9xUdTK/bn3ptqj911d6jZnpyZXjQACCCBwpgsQoJ/pd/j0uL6yAnR1AFBl9gsvvODt9Hv06GGPPvqoJSQk2I033mjqBKBK6BkzZtjVV19tAwcOtI8//tjuuusue+mll6xZs2YWGRnpoe3NN9/srdL/+c9/emX6zp07vR36T3/6U3vzzTftwQcftMsuu8w/98c//tH+9re/2XvvvWddu3b19umqBlfAGxgYaCtWrPAKcbUlV6V1WFjYcUHLCtAVKuucly1bZvXr1/d9KEBXq/SXX37ZK9HPO+88e/zxx23//v1fq0DPz8837f/tt9+2nJwcGzRokP35z3/2FuujR4+2LVu2eDCv6wkPD3fDdu3aeVcFhfL/+te/LC0tzdq3b29///vfrUmTJuV+KHTtr7zyin311Vd+fK1Dhw6ZXgbQPX399de/EaDr/qkrgNq6X3rppcc9FgF6uW8BGyKAAALlFiBALzcVGyKAAAIIIIAAAggggAACZ59AaXPNB3VvY+OefKBUEFWiM+/87HteuGIEEEDgbBcgQD/bn4BTc/1lBejPPfecvfXWWx74KgjXrx977DEPnHfv3u2hucJxrd///vcepitA1zpeBbqqyB944AG7/fbbPZC/4IILfB+//OUv7ec//7klJSV54KzVs2dPD6RHjRrlvz+2Aj03N9fD588//9w6dOhwXLCyAvTJkyf7XHC1PFfVtlZJgP7qq6/aggUL7Nxzz/XgX8c4uoX7X//6V5szZ4698cYbHuArEJfPokWLbO3atda/f39/sUAvHfzsZz+z9PR0e/HFF+3DDz/0CndV58fHx9v48eP9s9OnTy/3TV+1apXvQyG/qtC19MLB8OHDrW/fvh7IH1uBrtBdLzToc3ffffdxj0WAXu5bwIYIIIBAuQUI0MtNxYYIIIAAAggggAACCCCAwNknoMrz0T9+4rgXPu3FXxOSn32PBFeMAAIIIHACAQJ0Ho9TIVBWgK6W36oAVxCttXr1ag9oZ82aZTVr1qxwgK4QWmG0KqG1FF4riP/ss8+8Ar0iAXp5fMoK0CdMmGA/+tGPTPPFjxeg6xiqwNdccVV133rrrd4KXWG0Kt/vvfdeD/+1FJaPGDHC1qxZ4y8HKEBPTk726nOdh6rFS6rzp0yZ4pX3AQEBXoWulw8U3Ddu3LjMy9JLCn/4wx98FnpJeK7AXlX6Oh/NR1c4r4r566+/3qv8da+0WrRoYT/5yU/s/vvvP+5xCNDL5GcDBBBAoMICBOgVJuMDCCCAAAIIIIAAAggggMDZI5CSnmWtRv38uBc85qL+9u9f33T2YHClCCCAAAIIlCFAgM4jcioEygrQ1b5coavCWi21TlcwrMpstW9Xq3JVQ2upglwt1Usq0OvUqeOhsdqgK3DWHHG1MB83bpxXjmupDbwCZH1GQfSePXs8qNZq2bKlPf3000cq0PXZ9evXmyrPtS+1ci9rlRWg6zpUAa8K9JIw+ugKdO2/sLDQrrnmGg+4da4K0LUUNqst/cMPP+y/VzX7yJEjfU675pLLOUiT2wAAIABJREFUSdvrXNU2XZXmuvb77rvP29FPnTrVA3QttYAvrQ390deotvFjxozxtu0hISGmKvmOHTtanz59vkZxvAp0fbZ58+begv+WW245Lh0BellPFN9HAAEEKi5AgF5xMz6BAAIIIIAAAggggAACCJxVAj2+97AlJCZ945qb1I+1pe/++ayy4GIRQAABBBA4kQABOs/HqRAoK0CfN2+eV4mrTblmdKsSOzs72+d5q8JZwa1aqGt++LXXXutV3CUBur73pz/9yYPnLl26eHtxBeeaOa428Pv27fOZ5//+9789JFfrds1HVytzBfUKrRUQl7RwV/W6vqdKa83/VrCv1uiqXG/UqNFxucoK0FUprmBerdhLZpAfG6Brx2q/fskll9j27duPBOgKwHV8Bf5xcXFe/a2fn3jiCX+poLQAXRXqV155pak9voxK7sGzzz7rgboqxH/3u98dqYgvubADBw54QK9AXkG4lsJ8vWRQngBdf6fIUFX3vXr1Oq4XAfqp+FPHMRBA4GwTIEA/2+4414sAAggggAACCCCAAAIIVFDgpof+YxNmrfBP1YyKsIuHdLMfXjOc9u0VdGRzBBBAAIEzX4AA/cy/x6fDFZYVoOsc1d78qaee8qpqtSj/4Q9/6NXPqsx+99137YMPPvDZ2gq01Z5dgbeqrNVWXAF6q1at/GdVjHfq1MmrsRU6K4DXvjQHXUuV5Y8//rgtXLjQQ/L58+fbli1bvLJdlfCqun7vvfe86l0V1Kqo1ix1zUlXO/XjrbICdH3mt7/9rVdxq915QkKC3Xnnnb4rnfczzzxzZLdqna6AX6F+yVLb9ueff94yMjLs0ksvtdtuu81b0utnLbW/VyCu1u9aan8vC80n17UmJiZ6mP3jH//YatSo4dfUrVs3r1A/tsJewfsvfvELKygo+Nql6t5oPnzJuueee9xNS1X1evlBa+bMmd4qftKkSaVW7xOgnw5/KjkHBBA40wQI0M+0O8r1IIAAAggggAACCCCAAAKVLDB+5nLbsTfJBvdoQ2heybbsDgEEEEDgzBIgQD+z7ufpejXlCdAr89wVoH/yySceTp+KVZ4A/dChQx7ia9vevXufitMq9RgPPPCAV9MrKK/Mpep1tX5XmB4fH1/qrgnQK1OdfSGAAALFAgToPAkIIIAAAggggAACCCCAAAIIIIAAAggggEAlCBCgVwIiuyhT4FQG6GpZrnnhas2uqmyFtVW9yhOg6xw0q1zz23v06FHVp1Tq/lV9PnbsWLvqqqssPDy8Us9D1etRUVHeKeBEiwC9UtnZGQIIIOACBOg8CAgggAACCCCAAAIIIIAAAggggAACCCCAQCUIEKBXAiK7KFPgVAboZZ5MFWxQ3gC9Cg5dLXdJgF4tbxsnjQACp7kAAfppfoM4PQQQQAABBBBAAAEEEEAAAQQQQAABBBCoHgIE6NXjPlX3syRAr+53sHLPnwC9cj3ZGwIIICABAnSeAwQQQAABBBBAAAEEEEAAAQQQQAABBBBAoBIECNArAZFdlClAgF4m0Vm1AQH6WXW7uVgEEDhFAgTopwiawyCAAAIIIIAAAggggAACCCCAAAIIIIDAmS2gAH3YsGHWoUOHM/tCubrvVGDv3r2WmJho3bp1+07Po6oOvnnzZsvJybGOHTtW1SHOqP1+8cUXNmfOHOvcufMZdV1cDAIIIPBdChCgf5f6HBsBBBBAAAEEEEAAAQQQQAABBBBAAAEEzhiB/Px8W7JkiWVnZ58x18SFIIDA6S0QEBBg/fr1s9DQ0NP7RDk7BBBAoBoJEKBXo5vFqSKAAAIIIIAAAggggAACCCCAAAIIIIAAAggggAACCCCAAAIIVJ0AAXrV2bJnBBBAAAEEEEAAAQQQQAABBBBAAAEEEEAAAQQQQAABBBBAAIFqJECAXo1uFqeKAAIIIIAAAggggAACCCCAAAIIIIAAAggggAACCCCAAAIIIFB1AgToVWfLnhFAAAEEEEAAAQQQQAABBBBAAAEEEEAAAQQQQAABBBBAAAEEqpEAAXo1ulmcKgIIIIAAAggggAACCCCAAAIIIIAAAggggAACCCCAAAIIIIBA1QkQoFedLXtGAAEEEEAAAQQQQAABBBBAAAEEEEAAAQQQQAABBBBAAAEEEKhGAgTo1ehmcaoIIIAAAggggAACCCCAAAIIIIAAAggggAACCCCAAAIIIIAAAlUnQIBedbbsGQEEEEAAAQQQQAABBBBAAAEEEEAAAQQQQAABBBBAAAEEEECgGgkQoFejm8WpIoAAAggggAACCCCAAAIIIIAAAggggAACCCCAAAIIIIAAAghUnQABetXZsmcEEEAAAQQQQAABBBBAAAEEEEAAAQQQQAABBBBAAAEEEEAAgWokQIBejW4Wp4oAAggggAACCCCAAAIIIIAAAggggAACCCCAAAIIIIAAAgggUHUCBOhVZ8ueEUAAAQQQQAABBBBAAAEEEEAAAQQQQAABBBBAAAEEEEAAAQSqkQABejW6WZwqAggggAACCCCAAAIIIIAAAggggAACCCCAAAIIIIAAAggggEDVCRCgV50te0YAAQQQQAABBBBAAAEEEEAAAQQQQAABBBBAAAEEEEAAAQQQqEYCBOjV6GZxqggggAACCCCAAAIIIIAAAggggAACCCCAAAIIIIAAAggggAACVSdAgF51tuwZAQQQQAABBBBAAAEEEEAAAQQQQAABBBBAAAEEEEAAAQQQQKAaCRCgV6ObxakigAACCCCAAAIIIIAAAggggAACCCCAAAIIIIAAAggggAACCFSdAAF61dmyZwQQQAABBBBAAAEEEEAAAQQQQAABBBBAAAEEEEAAAQQQQACBaiRAgF6NbhanigACCCCAAAIIIIAAAggggAACCCCAAAIIIIAAAggggAACCCBQdQIE6FVny54RQAABBBBAAAEEEEAAAQQQQAABBBBAAAEEEEAAAQQQQAABBKqRAAF6NbpZnCoCCCCAAAIIIIAAAggggAACCCCAAAIIIIAAAggggAACCCCAQNUJEKBXnS17RgABBBBAAAEEEEAAAQQQQAABBBBAAAEEEEAAAQQQQAABBBCoRgIE6NXoZnGqCCCAAAIIIIAAAggggAACCCCAAAIIIIAAAggggAACCCCAAAJVJ0CAXnW27BkBBBBAAAEEEEAAAQQQQAABBBBAAAEEEEAAAQQQQAABBBBAoBoJEKBXo5vFqSKAAAIIIIAAAggggAACCCCAAAIIIIAAAggggAACCCCAAAIIVJ0AAXrV2bJnBBBAAAEEEEAAAQQQQAABBBBAAAEEEEAAAQQQQAABBBBAAIFqJECAXo1uFqeKAAIIIIAAAggggAACCCCAAAIIIIAAAggggAACCCCAAAIIIFB1AgToVWfLnhFAAAEEEEAAAQQQQAABBBBAAAEEEEAAAQQQQAABBBBAAAEEqpEAAXo1ulmcKgIIIIAAAggggAACCCCAAAIIIIAAAggggAACCCCAAAIIIIBA1QkQoFedLXtGAAEEEEAAAQQQQAABBBBAAAEEEEAAAQQQQAABBBBAAAEEEKhGAgHDr36kqBqdL6eKAAIIIIAAAggggAACCCCAAAIIIIAAAggggAACCCCAAAIIIIBAlQgE9L7otwToVULLThFAAAEEEEAAAQQQQAABBBBAAAEEEEAAAQQQQAABBBBAAAEEqpOAB+h7slOr0zlzrggggAACCCCAAAIIIIAAAggggAACCCCAAAIIIIAAAggggAACCFSqQIPwmuYB+tbMpErdMTtDAAEEEEAAAQQQQAABBBBAAAEEEEAAAQQQQAABBBBAAAEEEECgOgm0iIwlQK9ON4xzRQABBBBAAAEEEEAAAQQQQAABBBBAAAEEEEAAAQQQQAABBBCoGgEC9KpxZa8IIIAAAggggAACCCCAAAIIIIAAAggggAACCCCAAAIIIIAAAtVMgAC9mt0wThcBBBBAAAEEEEAAAQQQQAABBBBAAAEEEEAAAQQQQAABBBBAoGoECNCrxpW9IoAAAggggAACCCCAAAIIIIAAAggggAACCCCAAAIIIIAAAghUMwEC9Gp2wzhdBBBAAAEEEEAAAQQQQAABBBBAAAEEEEAAAQQQQAABBBBAAIGqESBArxpX9ooAAggggAACCCCAAAIIIIAAAggggAACCCCAAAIIIIAAAgggUM0ECNBLuWFhocEWEhxkwUFBFhQYaMFBgRYSEmSR4WFWMyrcatWItNox0Va7ZpTV1q/1c81IqxkV4d+LiY6wyIhQCw0J8c9qHwGBARZgZkWHj6lfl6z8gkLLyy+wvPx8y8nNt8ysHEvNzLZDqZl2KC3TUtKz/OdDaRn+c7K+npphqRlZlpWTa/q8/8gv8J+1L/26SP9XcsBq9nCezqerexfo9zXAAgICrKiwyAqKiqygoNACAwL8XuvnoqJi/8KiQv9Z2wYcvvGFhcU3xvd19PNRVGSF+lFYdGR7PTn6mvanz+v32tf/vvb1/ZYcR89doM4lMNCfh4LCQt+vH1fncvh5PLLfgKOu6fB56JpYCCCAAAIIIIAAAggggAACCCCAAAIIIIAAAggggAACCJwNAgTopdzlgd1aW1REmP+IDA898uvoyHAPxhWk6+vhYSEWHlr8oyR0DwsNsdCQIA8oFT4qzM7Jy7e8PIXbBR5gKsJU+KqQNShIAX2QB/YK6YuDVzsSphd/Nt/3kZ2TZ1n+I9eysnMtPSvHMjKzLSM71zKyciw9M8fSMrJsf3Ka7d5/yL+Wm5f/jasMDQn284+ODPPvZR7+vMJ7Rfy1akT5SwA6j7TMLEtOyVDiWqE/EzKIjoxwFwW0Bw+luUFF91Ohg36LjRU0677qnkeEhdi+gymWmZ1jFhB43L3qPllhnhXlZ3sMXhQYbBYYejj0PhysH36BQddfsvRcaB39Nd/X4WBcT4eeBz1T0VHhFlBUZPsOJlueguyAIP/s8fZx7NeKA3Kl93lmeVkWU7uOBYaEWUpaphUoRC9O9P3nIy91BBQ/kyVL56iQnoUAAggggAACCCCAAAIIIIAAAggggAACCCCAAAIIIIDA2SBAgF7KXf7j3VccriqPstiYKIutGWW1akZajchwCwkJPlJdrIpeD8hzVTmeZ9m5eZabV+ChtcLXtIzsIxXkCre1TWFhoQeWiikVnocEB3tVe0yNSK9erxGpcD7Mg2eF8WEhwRYWplBeVfE69v8CVAXq6ZnZlpSaYUkpGXYwJd0SD6bYms27bP6qLR6ip6ZnfeMqVTUfX7eWNW9Y17+3+8AhS9h70Peh0LVDy0bWtlm8h6dbd+23VRsTrMjPuPyrVo0Ia9Eozv1U/bxs3TZLzciu8H7Kf8Rvt6WcG8bVtkZxta1e7Rq2aNUm27Uv2Qrt+AG6NEIsx8KLMq3Qgizfgi03ILzU7StydnpRI75OTWvWsK7fj8Ur11tqZp4VWHGAXt4VaEUWUpRtoQXp1qxVWwsMi7aN2/dadm7+1wL88u6P7RBAAAEEEEAAAQQQQAABBBBAAAEEEEAAAQQQQAABBBA4kwUI0Eu5uwve/L0H1sWhdZD/rKrgwMDiwl2F5qoCVzitam+F1nv1Y3+KHTiUZslHt1fPL/TW2QEBgV6xHh0R5gH83oOHPGxX5bOCcbV693bvAUUe1DeKr2txdWKsfmxNa1C3ltWvU9Pqxda0CFW+e4v54OL24UVFHtiXVLorUF+waot9PGWJB+k6r6OXPtOycT3r2aG5De/d3pP8Rau32cwl623zzn0WEhRkV5/fxy4Z2t2r4KcuXGfvfDnfj1Hedt56MaBV4zi7aFBXa9Gorr848Nb4ub7/jKzc0+7PlO6Bqu4Hd29j3ds39RcLPpi00Bav2Wb7ktK+UYUtQwXug7q1tGvP72kHUzJs1eY9Nn72akvLzPY2+t9mNahXy3q0b2bn9GpntaIjbOLclbZsfYJt2XWg3BXhat+usQJ9OzWzK87pavtTs/0cP522xNKycg6/wvFtzpLPIoAAAggggAACCCCAAAIIIIAAAggggAACCCCAAAIIIHBmCRCgl3I/9019+kgrbm3igXl2rld4J6Wke2B6IDnN9ien2r6kVDt4KN0O+I80n1uu2eSqQM/PLw5SAwIDvYq9ddP61qheLd/37GUb/DMKW4vbbxf5LO2iogJvIV6/bqzFxkRbnZgoD871c2zNSIuLjbE6tWocVRkf5YG7QmstVcPPWbbR3hg/x5as3WY7E5O/dpU6VqdWDW1Iz3Z2+fCe/r1pi9bZ5zOW2+rNu7zy/QdXD7ebLx3kFfXjpi61Z8ZO8tbxqiT36zk8y7t4inZxO/KjW33rXFo0rGsj+nXyMDonL8/e/XK+bd11wPfjnyruHv71cyvl6yUbKejWZ70F+QmXWpQXHyMwQHXY/2uZ7t3Sj7RRL/66XmhQB4B+XVpa1zZNvPL7sxnLbOm67bbvYOo3Qmttr1bvV53X2359+yW2c1+yzVi83p57b6o/H3peilfxeWgGuVZ52qHrGmU2qHtbu2RoN6tXu6Z9OmOpTV+0zkP0osPz1E90+bo+vfjRoG6MjRrSzR648UK/t1MWrLHXxs2wlIzsI63pSzyKG74Xz15nIYAAAggggAACCCCAAAIIIIAAAggggAACCCCAAAIIIHA2ChCgl3LXD0x/5mvfUSCeeCDFlm/YYas377b12/bYlp37LDEp1dIzsg7PkC69xblXfTeqZ6OGdrOOLRt5G/f/fjjN1m/b6/PHTxiGWnEAq2DdigqtddOGHsS3alLfOrRoYO2ax/uvNdNcx1HV+GwF6J/PtcVrtpYSoDfy6ubLz+3lY7CnLVxnn05faqs2FQfod19zrt1y2WAP0D+eusSefnvi1wJ0BeSqcNYcd4XCCl31IkDJXG+dh9rSN4mv48G/tlELd81nNwssNVAuCeblUxyAf91UobAC5tzcvOLwvbS57EX6fJF7BAVrBrtC9+KXGfR5nbuWzldV9dqVZrbH14mxhvVqW73YGrZm825vbZ+dnXtkRvjhD/k+YqIjvVL/V7ddYgmJB/0lhGffPSZA13mojXpIiKf5/wvWj3/HvS18SLC1aFTPBnZr7V0A6taOtk+mLfV7tHT9jnIF6Lovav+vdvQXD+5q919/ga3avNOmzF9jr4ybbinp/wvQdS3BgcX3RPdJnQZYCCCAAAIIIIAAAggggAACCCCAAAIIIIAAAggggAACCJyNAgTopdz1kgC9pLJ64/ZEr+aePH+NbUpI9JnjapWuGeRlhaI6hELp7u2a2h1XDrO2Tet7MP3KuFk2b+VmnzFe1lJOrBBYNcI1oiKKf0SGW6smcda7UwuvJFf4Gxwc5AGoAvQ3P59ji0utQG9kQ1WBfm5Pz6DVpl0V16sPB+g/vEYV6IO99bpawT/9zkQPktWCvmFcrFfT14gK9ypnheeqKt9z4JBX5SenZXqVuCq61Sq+do0of2FAAa4qt1VVr/1kZOVYQmKyh+EKbkODgy2+boxX1qs1voyTUzI8UNZs+Ib1avlcellm5+Ta3oOptmd/iu8nv6DAj1n7cMW+9qEW67p/mruuNvb7k1K9kr++h+S1PDhXu3XNOddx9OKBAn+1T9eM+CVrttie/YeswGegF/n+vPK/ZpSfj1rpn9O7vV0/coBt33PApi5c6xXoetlC2+padL6aaR8UFGSZWbm2LznV9uxLtpT0zCMV4DLRiABtq+C+ZlSENa5f2zq0aGj9u7ay8NAQGzdtiQf0J6xALypyG822r1Mr2t3l0K9LK6+UX74hwaYuWGOvfzbb75FeItA90nOjSnUF7upeoC4KupdJKRlfeymirGeU7yOAAAIIIIAAAggggAACCCCAAAIIIIAAAggggAACCCBQ3QUI0MsRoCtoVRCt6t2Ppy627XsOVnjGtcLRQd3b2E9uvNCaxMd6+P7RlCU2af5qm79iswe9FW+cXWTNGqjVdxu759oRXrWsINZbuC9XBfqJW7grQB89XAF6gFc3fzbzfwH611u4L7Fn3plswUEBfu59u7T2EFkhuLc/V+VyYZHt3pds67fvsRUbdnrArRC3b5dWPrtdrd9nLd3oVfKtm8R5SK329fNWbPYZ8gqvZdSzfXNr1aSebdyRaJsS9tmOPQetaXystWwcZ+2aN7CoiFCf/a5AW8H3ph2JtnbrHp85r9W3c0tr36KhB+QK7RWeK9zetmu/7UtKsR7tm1vrpvF+fJ2jjq0uAJsTEu1QWqZ1at3YQ/96tWvYlLkr/Dyy84osOjLcQ2Z9X9+Ljgzz43Vu3djO7dvRuxFMWbDWnv9gmgfzcbE1/IUJzbDXiw6abZ+Tl+/HWLp2q593clqWV8UrIG/ROM5nxuseqnpcAb2qx9u3bGiFBYXeBcBbuG84fgt33cNa0eF+3V3bNnN73R/9aNcs3tv1L1u33c/xrQlzfQ59THSEdWrVyNvFK+wPDgryFxHSs3JszeZdtmH7Xtu9/1C5XhCp7n8Rcv4IIIAAAggggAACCCCAAAIIIIAAAggggAACCCCAAAIISIAAvZTn4OgKdAWii9ZstUnzVtsHkxZaQmJS8XDtci5t2aJxPTu3Twf70ZjzPBxNSc/yivbPZiz3ym8Flycze7pJ/Vgb2L213Xfd+VUSoGfl5Hr78P+8P82D1sE92tiYi/pZXn6hh8Ga/67riYut6WH63OWb7M3xc23n3oMeAN982RBr36KBh9XPvjvFwsNCrU+nFjagaytvf//uVwts5cYES8/MsTZN69sV5/ayXh2b2/hZK2z+ys0eoquNubZv0zTeq6NV9R9Xp6YHuwl7k+zVT2bZ2q27vUJfLyic37+Th8Pb9x60dVv22NL12/08Ven9vQv7Wusm9f2zOv+9B1I8/J6/aovtSky28wd0sgFdW1ubZvXtpY9m2PTF623H3oPedl8t1TVPXO3rk1MzvYq8cVxt69mhuXclUDj93w+muUen1o3sggGdPXjXCw0K/tXyXcH2xLmrvFp9zvJNlpGZ5WH7mJEDvVJcL0Rs2bXPcnPzfVtVxGdm59hHkxf7uaiK/NgZ6N6mPjDA+nRuaUN7trVhvTv4Cx6qItez2zCulnVv1+xIB4V3vpjnVf3tmzfwe6l7p3NUJX9kRKjpmVq0ZpvNXLLez1UvIbAQQAABBBBAAAEEEEAAAQQQQAABBBBAAAEEEEAAAQQQOBsECNArEKCrffuHkxd5aKuW4+VZCs8DAgOtV4dmNqJfR7vuov7+WQXoqkJXeP7m53NNQbVCz4ouVYQP7NbG7rvuvCoN0FVZ3bZZvA3v08FuuHiAV2b7PPhNuzzoVdW3rlEV4x9NWWxL1m33IPn7o4dYl9aNvcX746+M99b1HVs2tKvP6+PXO2HWcg+GU9IyrX+31nbRoC7WslGcvTxupofiqly//uIB1qxBHZ/lvmbLLm/vrhnw2m/d2jXsrfFzbc6yDbZjz377w91X2fkDung1/6R5q7yyXvPJ1TZe1dajh/W04OBAm79yi23Zub+4fXtquu05kOIz11WRP7RXO6/aVuA/ddFa273vkF06rIe/AKHzWLlppy1YtcWD/L5dWtq1F/Q73MJ9nT3/wVQP8uvWquEvBKilul6MqBkdYZ1bN/Jq9bVbdtuspRvsvYkLLSQ40OfY33DxQG+nrkBf3Q4U8MtbFfXqKjBOFeiLj9/CXcfQCwN6+WB4n47eWn/Vpp1+jeGhwR7wXzmily1bv8PbwL/31QJ/VgZ0a+MvRKjKXOeTlZ1rTRvU8XPUCx06T71EsHX3gYo+lmyPAAIIIIAAAggggAACCCCAAAIIIIAAAggggAACCCCAQLUUIEAv5bYdrwJ9yoI13nZdFcmq7C3P0nxxtTgf0bejB+gKYTV/WiGwZnF/OWelvfDRdDuUmunhckWXAk9VRt87puoDdIXkCtCvH9nf24l/NXeVz1qvExPtVeM3XTrI241PXbTOZBUSFGQ3XjLQurZpYlm5efaXFz71meJqM37P90Z48K4qfM331rztUUO7W++Ozb3N+9NvT/Jqc1VgK7CX43tfLfTtVfndqVVju2JELxvSo619PnO5TZq70uYv32B/vPcaG963k6VlZNtLH8/wMF/V7z3aN7MLB3a1Cwd29pcX9CLEwtVbvfpc7qpO1/246rw+Nqx3O2vbrIE9M3ayB8s63l1XDvN55zonzYQfN32pf0az53912ygP4vUiwHPvTfF56oVF5tcRER5iUeFhPot8cI+2duOogZacluHHfv79ad5KXvdPwf3OvUn26fRlHs6ryl3zz1V9r5bxn05fatMWrfcQ/NgKdIXzCva/f9lgG9i9jQffquDX/dG9GTmoiz1w44W2YmOCzVqywT6cvNjb/qvaXtesavjXPp3tob1C/msv7Ofhva71/177whav2VbRx5LtEUAAAQQQQAABBBBAAAEEEEAAAQQQQAABBBBAAAEEEKiWAgTopdy2ygrQVdYcaGaXn9vLhvbuYO2bx1viwVSfM92tbROfAa5Z5Vt37fdgt6LrVAbomkE+vHd7u25kf5u6cJ2H/wrQ1aZc16K56aqGVhv3CbNXeuh9/cgB1rVtE6+w/8t/P/UZ6VERYfbzm0f6fO+Dh9L9+jUPXUG5wmJ97cWPZlhgYIBXeI8c1NVfOHjx4xm2MzHJK7o1R33k4K42oFtrm7Vko01btNbmLNtoD946ylvap6Zn238/mGofTVlkhUUB3kZ+cPe2XokdHRXuIfOEWSu8Nb/uh9rPq5X5Vef1Ns2GV4D83PtTPbDXuuXSwX4dCr4V2OsFAs1iv/q83vbQnZfarn2HvEL82Xcn+8sAaqmu+ed6AaBZfB1vOa8K+EHdWtu+5DRvT6+qfs1QP79/Z29RP3fFJm+Vr2vUPHiF4Zed093P60QBenydGOvdqYVfm6redV1TFq61JWu3+2cvGdLNfnrzRbZiQ4LQx3koAAAgAElEQVS/EDBu2lIP1eWn1u0zl26wz2css5DgIGvbvIGd36+TtWse78+jqvAnL1hT0ceS7RFAAAEEEEAAAQQQQAABBBBAAAEEEEAAAQQQQAABBBColgIE6KXctsoK0AMDzIKDAm3MyAE+W7t2zUjbsTfJq6KH9elg67bu8fbcattdEuRW5Ek6+QC9kc/LVuWzZmirCvnzGctt9eZdHoIrDL/50kEefGsGusJeBejDDgfo0xautS/mrPJAVhXWCpfv+d65Fh4W4vPEx89c7pehAL1Lm8be7vwvL35qKzfu9GBc++/fpZUHxZqZrtD8hlEDfBa6ZqJ/PHWJf+/cvh28cl9t0SfPX+1zy9X6vUZkuFddq4p96brttmj1VluxYbv95o7RXumdkpFlL3w4zcZNWWIFRUVeia3Q/dJzeniYrhB/3bY9tmrjLluybpsl7D3oFeVXn9/XzunV3to2j7fn35/q5xsRHuqzwhVOK5j+cs4qm7d8k4WFhdg15/U5HKAn2/RFxRXouj7Nf1fVu6rD5auW6C0a1rMhPdt6wK7g/oUPp3vwffHgbh6kT5y3yp5440vvUFA/Nsbbq182rEcZAXqRNalfx6vjLx7S1RrWrWVjv1pgM5dssHVbd1t83Vp2ydBu9tObLvL56bOXbvAq99HDe9jlw3tZQWGhbdy+15au31Hcaj4q3BrVj7XoiDBLTEqxcVOXekU8CwEEEEAAAQQQQAABBBBAAAEEEEAAAQQQQAABBBBAAIGzQYAAvYoD9ODgIIsIC/EK5p4dmllufoFtTthnuXn53v57X1Kqh9cT5662rbv3e4hZkfWtAvRe7ezyYT39cAqGVVm9ZvMun7n9w2vKCtCLK9BVvaywVQH63dccDtBXbrHxs44J0HPz7LEXP7Pl6xM8TNa1a9Z2vy4tPSw/lJrhVfqaLz5p3mqvYm9SP9YuHNTFA/TYmtEecqdmZFt6VrZlZOZYUmqGzwzfsH2vbUnYa7sT99uf7v2eDevTyduuvzxuln0ybYnl5OV7a/nwsGAb2qu9Dere1tumK6BX5fuE2Sts+sI1tntfsl19QT8Po/WygAL01Vt2e6h89fl9PADXuX01b5Ut0HzxsBD/+kN3XOrz2VWB/t8PplmzBnW9/brmuSenZnrb9c0791nT+Fh/YSEjK9eWr9/hLeb7dWllo4Z084rvL2avtP97/QtvP9+gbq3yBehFRdasYV07r38nu2BAZ6tXu6a9NWGuzV660Tbu2Ov7GXU4QC+pQP9k+jKvVr/2wr7+IoJeSlAL+kNpWe4m4/3JqT7PXp/ZvudgRR5JtkUAAQQQQAABBBBAAAEEEEAAAQQQQAABBBBAAAEEEECg2goQoJdy6yqrAl1tsVXtrEC6S5smHkqu37bHCouKfGa1fl62bodXYa/atNPnUFdknXyA3tCG9GxnV5zbyyuvFeJ/OmOZrdq40xT6Kwy/5bLBPh9cIfQ3K9ArFqDnKEB/6XMPjlXV3qdTSw98FUCv2bLLMrNzrWOLhh5mfzBpkc8mb9k4zre5YGBndcL3md6qGt+975Dl5ud7+3FV8mdk5fgLCar2f+jO0V7lrVD4awF6YZG3VY+Nifbq8BaN6nm7dgXXO/cm29iv5tv8FZtt5JBu/vkOLRp6gK6qbd3Dmy4ZZB1bNrRZyzZ6u3PNOw8NCbJrzu9rD991mXcV0HzxVz6ZaUN7tfOXAxrXr+2V4LqelLRMnxN/19XDraCg0Cv9X/xouvXs0NyD9u7tmtq0RevsmXcm296DKV5Zr5BfLxpoTnnpLdyLrFFcrM80VzivqnzNfVeL/eUbdlh9tXAf2t1+fsvI4hnoSzd6xwOF9pef29O7B6gtvToGJKWkW0Z2jlf45+bmW2ZOrrfOz8rJq8gjybYIIIAAAggggAACCCCAAAIIIIAAAggggAACCCCAAAIIVFsBAvQqDtBVzR0dGWb3X3+BtW/ewGdqKzy1ALP7xpxvsTFRtn3PAfv3O5O9qlnhckXWyQboakeuudtjRva36Ihwbyn+0eTFtnT9dgsOCrI7rzzHbhw10IPtcdOW2H/en+rnr7bz14/s72GvKqZnLFnvFejd2jUtbuEeGmLzVIE+c7kyb7vh4v5ena4W7n996XNbtm67pWXmeNCr6nIF9bpmvTig1udvT5hn7365wKvLm8bXsQHdWtnV5/Xxau/J89f48TS/XCGvWuMHBQb6PHnNW1c19W/uuNRbuCtAV4W3wmJVoOua1JpeFf5qyV4nJsruu+58D7t1bq98MssmzVtlFwzoUhygt2xoz707xdvRK6i/44qh1r9raw/25TFh1ko/3ytG9LKHbr/Utu054AH6q5/OtkvP6e5z2yPDQ33e+CvjZlpOXp5Xvt9//fnejn715p3+UkLrJvW9Lf7wvsXt/N/7aoE/H+Fhoda/S0tvOa+58NqPzFXNXlRU6PsoWXVrRft89TEX9bfu7Zt6O/uv5q62mUvWe+t6BfQlLdz1tQ8mL7IhPdr611UtP3/VZhv75QLbseeAV7/rukKCgvz+yVaBPwsBBBBAAAEEEEAAAQQQQAABBBBAAAEEEEAAAQQQQACBs0GAAL2Uu1xZFegK0GtEhtnPbh5prZrE2aT5a7wKWyHlr24dZa2b1reU9Cz760ufeVWzKn4rsk4mQNf+G9eP9arnO68a5q3FExKT7K3xc23hqq1egX7TJQO9Qjs9M9s+mrzEnnt/irVv0dDO7dPBbhw1wFu+K0SesXidRUeG+75+dO0ID7rnrdhsn81Y5gGsQvhuCtBz8+wvL3xqS9ft8GpsfUaV5b+8dZQHxD6Le0eivfbpbPtw0iKvMFeLdc0tv/t751qbpvGWsDfJPp6y2Oau2OShtuaLq7p/++4DHsJHhofZwz8Y7bPdZfrfD6f7SwEKr2OiI01Bc3GYHuhhu+awD+rRxvdVHKCv9lBZoXqnlo3s6bcneiW3ZoHf870RPmNcgf3HU5bYe5MWWlFhoY0a0t1+evNFtnXXfg/3Xxk3yy4f3sO/XiMq3B10TXpBYEC31nb390ZYQUGBV7b/v7GT/Rp6d2zhLxrk5hV4Nfik+au9ol5f10sGtWtEelX5tIXrfFb5sQG6gnoZ3n7FOX7+qsifMGuFz66vERXhc+T1csOyDTt8H+98Md/nwJfMl1dXBL0MsWTddtuflOr3v2ZUhBUWFtq2PQctK7tiL3VU5PllWwQQQAABBBBAAAEEEEAAAQQQQAABBBBAAAEEEEAAAQROJwEC9CoO0BUox0RHeAttVVQrCNVcaQXoqoBW8KyQXWHt5AVrvcV70dHlxWU8LScboCvcbRxX264bOcDbiNepFWUbtyf6TPagoEBr2yzemsTH2u79h7x9+Jufz/V255oh/r0L+trMxett4rzVNnvZRg+xu7RpbHdedY5XoCsEViCrNeaiftapVWNTC/f/e22CX/uh9Cy/ZlXA3zp6iLVtHm8BFmALVm2xT6YvtemL1nmFuVqk16oRaaOH9fRZ4brWPfsP+Xzu/PxCP08F51/OWWWbExItOzffHvz+xTawe2uf4/3qJ7P83PPyC61983jr06mFzwtXMB8WEmyqwg8IDLAla7bbV3NX2obtiXbx4K42qEdbv1bNM5+6aJ3tTEzyKvFzerX3NuzJqRk+F1yheIuGda13pxZePa4Z6Kqg79G+mc9R1/ESD6bYyo07vTV6k/p1vNW6WqUvWL3V96+gXNelKnu9LKDKc4XxeqFA88ub1K/tVeCqGtdcc7W7P/bx0AsBYaEhNqJvB+8QoGp0vUCgZ0mV+SUvSyxYtdVb9asqX/esY6uGduWI3hYXW9Pvz4HkNG/XrmczPTPHNiUkeicBzYlnIYAAAggggAACCCCAAAIIIIAAAggggAACCCCAAAIIIHA2CBCgV3GArqBS86x/etOFVj82xl7/bLa36Fb4e9vooV6VHF835kgFtOZWq814edfJBuiqpFZreVVbK/Dt0KKBeV95rYDiX6kye9vuA17xrcBc4bMCf7UbX74+wYPylZt2WkRoiLVsXM8uO6eHhYQE29qtuz0M1z5G9OtkLRrV9aB47JfzbVPCPm8TruMrwNa+1Bo+MDDQFq/d6hXw+nxRYZHp/xQOd2vb1EN+BdLRUeEWEhxshQWFXk2u0Fez2zUbPT0j266/eIB1ad3YA2tVYSvgVxitmeayVjW8ZorLX6Fxwp4krxxfs2W3pWVkecCtlvN62UFh/uI122zvgRRrHB/rwfTQnu0sLraGB9YlbeQVxq/fvte3VUCt/WtbtUmXsc5TQb9eLtCzoBnuqkD/fOYyS03P9kr1Qd1b+31QZbhapgcEBPh16tx37Uu2yfNX+3OzMzG5lEejyGfGd23TxAZ2b+MV6aHBQYdb4ytgD7Yla7d7q351CFD4r+D8vP6drHOrRn69Cs61So6pmemfTV9GgF7eP4xshwACCCCAAAIIIIAAAggggAACCCCAAAIIIIAAAgggUO0FCNBLuYWV1cJdLbob1qtl9157nsXUiLDn3pvqrcpDgoO8RfrwPh2sXfMG9sm0JT63WmGuAtTyVqGfbICuy1ZorfbyCnVV7axKeVXMK8BXyJ2Umm579iVbSkaW5eQVeNtzbRtfJ8aSUjI8WD2UlnF4P+Fesa4QNjk10w6mpHtVeYN6Mf45bwe++4BXhiu81fKXC2KirE6tGh5o709O8+psHbtkKdJVWC07BdOyVFV6QWGRpaZn2v6kNK/YTsvUZwK8irtWzSjLy8/34FkV9Qrjo3TuMVHWolE9q1Uz0oIDg/wcVSGu9vVqUy6PuNo1rHZMlLeYT9hz0LfRjPSgoCCLjAj17zeoV8viatf0c1areVVrlxzrUGqmf11z4fVihIJsVbzLRVXzCtL3HEjx89K1elgeGGDhIcFWv05Na9Kgrp9naEiIt3qXs1rI61wyc3Itv6D0lyv0TJW0cy8+dk2vQNeLEKpi37k3yav39WtVsZe0snfXuFpWu0bxeaoFvDoP6MWBA4fSjtyvav+3HReAAAIIIIAAAggggAACCCCAAAIIIIAAAggggAACCCCAQBkCBOilAFVWgK7AuUXDenb7FUO9CvjJN7/yIFmV2iP6dvSZ1WplPmPJBvtq7iqv+FUoW94q9G8ToOvSFRqrglrhsCqkFcIWFhVZbm5x1bRmoCvkVRKr72lbheyqqtY2ufkFHtIGK2AOD/XKaVWb64dWRFioBQcHemCrYDY/v8D3r6Uq9JCQID+uPqeKcM0Bzy8oDthLlkJ0zeXWvlStre21D22fmV18jqoG1z4U1qv1u/wUOGsbHU6httrGx0RF+H3Qtrq+zKxcPy/tLzAgwMN6bRcSHGgZWbl+HarIPmIVGuzhuML/IIXihyvhMzJzfM57ycsBCqfVjl0m+qF9az/anwJshfK6ziPt2IuKLCI81IP7yIgwD7f10oGuTz+0/xK3E/2ZVgAeFhLile86Ry3dP90vOekcS54tuer+R4SHWHREuN9XuegatK2Oq1+X92UO/rZFAAEEEEAAAQQQQAABBBBAAAEEEEAAAQQQQAABBBBAoLoLEKCXcgcrK0BXVXG7Zg3supH9vS/6v17/0mdqK4zWPO3LhvW0kYO6+JxsBehvjp/rIaeH1uVY3zZAL8ch2KRSBPTSwOEW+ZWyP3aCAAIIIIAAAggggAACCCCAAAIIIIAAAggggAACCCCAAAKVLUCAXopoZQXoaneuudaXDevhFcj/b+xkb+FdMgP86vP72LUX9rMdew56gP7su1O88vfYKuzSbjwBemX/kWB/CCCAAAIIIIAAAggggAACCCCAAAIIIIAAAggggAACCCBwtgoQoFdxgK6Z3Z1aNbLhfTt4++6XPprpM61VjdworpaNuai/t3dPTs2wL+essn+8OsHbZ5e0Ai/rwTzZAF0V8GrZXSs60luaa2n2uNqLax54edqFl3Vu39X3i9unhxxpSS/r9MxMn5keEBDk7ehPp6W265HhYd52Xa3Ui6zI74Fmyaudf3m7EZxO18S5IIAAAggggAACCCCAAAIIIIAAAggggAACCCCAAAIIIFAdBQjQS7lrlVOBXmSN42Kta9sm1qdzSw9F1aL9QHKaB9S1a0bZjaMG2r1jRvgs8a/mrLI/Pz/OUjOyLCe3eIZ4WetkA3TNEo+rXdPaNY+32jFRFmABtmXnPtux96DtPZDis72r61IQ3aBuLdP8ec1EV2C+a+9+25qwx3ILAq2geAT7abM0c10vWjRrUMd0PzWjfO/BFFu9aZelpGdaVk7eaXOunAgCCCCAAAIIIIAAAggggAACCCCAAAIIIIAAAggggAACZ7IAAXopd7dSAvSiIg9Ee3Vs4UF1anqWfTh5sSWlpFtBUZFFRYTZDRcPsPuvP99CgoJs2uJ19tgLn1liUqpXoZdnnWyA3rh+bevcqrGNGtrNWjWOs4CAAJs8f43NWrbBVmxI8NC2qOg0S5rLARIUFOjXM3JwV2vfvIE1qFfLP7UlIdGWrt1mM5dttITE5NOoqrvIQ/7enVrakB5tbUD31n5uugfvfrXAtu856N0JWAgggAACCCCAAAIIIIAAAggggAACCCCAAAIIIIAAAgggUPUCBOilGFdGgK5O4S0a1bO+nVtafN1alnQo3cbPWm6H0rOssKDQQoIDvYX7/ddfYDWjI2zhqi32xJtf2ead++zgofRy3f2TDdAVMvfr0tJuumSQt5hXG/H3Jy2y8TOX29wVmyw9M6daBuiR4aHWq2Nzu+uq4daxZUOrX6emOybsTbJl63fYy+NmejidnXuaVHUXFVmtGpE2vG9HGzWkm100qItX/89dvsmeGTvJ1m/ba/uT08r1LLARAggggAACCCCAAAIIIIAAAggggAACCCCAAAIIIIAAAgh8OwEC9FL8vm2ArinbQUFB1qqJgupWFhkeYokHU23awrWWmpltBfkFVlRUYNec39fuvf5Ci68TY2u27PKAd+m6HbYzMalcd/ZkA/TWTeJsQLfW9v3LhljnNo0tKDDQxn453z6dvtTmLNtkaZnZ1S5A1wsLaot/Tq/29ovvX2yN42pbZESYO6ot/rZd++3vL4+32cs2+vWdFstb+UfaiH6d7NJhPe3iId0sPz/fz/Gptybauq17bF9S6mlxqpwEAggggAACCCCAAAIIIIAAAggggAACCCCAAAIIIIAAAme6AAF6KXf4WwfoAWbBQUHWpml9D6o113r3/mSbu2KzZWTmWGFRoQUFBtglQ7vbraOHWssmcZaw56C9N2mhzVqy3jbuSDQzxfAnXt8mQO/ftZXdctlg69y6sQUGBNp7ExfYZzOWVesAvUOLhh5G337FUKtdI9KCg4NMM8Y1U37vgUP2zNjJNnXhWtu2+0BZtKfs+6pAP7dvB7v0nB528eBull9Q4AH6029P9Ap0AvRTdis4EAIIIIAAAggggAACCCCAAAIIIIAAAggggAACCCCAwFkuQIBeygPw7QP0AAsJDrK2zeJtcI82Pv98h7cR326Z2blmRWYhIUF2Xv9Odt1F/T3E1mz0L+astC9mrbCVm3ZaeUaQn2yArsr4/l2KA/QjLdwnLrTPZiz39uGlVaBrVroqvQOOCvcLi4rKXa2uz+rTRUWFvo/AwEArEob/P+3n5P5EFlf8B9rwPh3sgoFd7NKh3bRLnyceEx3pLep1D96aMM8mzltlC1ZtsaJCP/IJl/ara9ZFH+91Bs2J1/VXZLlhMYPvW0H/Ob3b+8sUIwd1PSpAn2QbtqsCvfQW7oHaV2Dx/nQWfj6F5T8fuRx7ZcX34eTvRUUs2BYBBBBAAAEEEEAAAQQQQAABBBBAAAEEEEAAAQQQQACB00mAAL2Uu1EZAXpocJB1aNnQhvZqZ7v3H7Ktu/bbms27j8zfVsA+rHd7u+q83ta7UwvLycmzOcs32QeTF9mi1Vs9SC0rmz2VAbrCWgXewUGBHkgrV9b55eXnW15evllAYJnPtj6n/RTk5/m+wsPCrKCoyIPugsJC35/C24outaAPCw22Gy4eYBcO7GLd2zV180Ppmda8QV2fMa+ge/rCdTZh9gr7eOoS9z1h2FxU5NcZHBzs3QJKXh4oOT2dZ0FhkeV7O/6yw/iSa9K5BgXJQT8Hetv5wT3a2shBXfzc/1eBfqIA3aEsLDTUq+x1bn4+BYWWk5d32PDEHQz0GT2jgbqfh+9lyQsBuiZdGwsBBBBAAAEEEEAAAQQQQAABBBBAAAEEEEAAAQQQQACBs0mAAL2Uu10ZAXpYSLB1bNXIhvdpbxu27/W27Ft27j8cNgd4EK3g9PLhPW1Q9zYepq7atNNe/XS2zVyy3nLzioPZE61TEaDrvMJDQ6xx/drWOC7WGvls8VCvsNc57k9KtZ37kmz77oOWnJZpuQrTj1naR3REmDWuH2stGtWz2jUiLCoizEJDQywtI9sOpqTbzr1JlpCYZPuTNfO77Pb1Rx8iNCTIoiPD7f7rzvcQukG9WrZk7TZv1d6ueQNrGl/HasdE2bqtu+3TaUvs329PNOXDRcc5TkRYiAfu9WNrWr3aNSy2VrRFhYdZeFiIt+XXp/LzCy0zJ9cOHEr31vzbd+235NSM0l8iKCqyqMgwq1e7pvvFxda0GlHhfs8jw0LdpFvbJtatXVP3K27h/s0AXYF+RFioxcXWsCb1Y61hvdpWq2ak6VnLyy9wS90LdTvYvS/Z749eTDh6KTivExNl8XVrWcvG9axurRpWIzLMA3N1RziUlukve+xMTPJryi/4+ufPpr8guVYEEEAAAQQQQACB01dA//v/gRsu8E5O+u8M/e91Lf3v38ys3OIRWss32Zvj59rSddv9e/rM8w/fauf262g5uXn23HtT7bEXPz19L/Lwmc1+9bf+3zVa6ZnZ9uC/xtq7Xy2o8vP+x0/H2M2XDvYXi0uW3B5/dYI98caXJzz+h/+8318mL1l7Dhyyex59zf9bl4UAAggggAACCCCAAAIIHE+g5L/zrjyvt2cpKkhUZqJs7a0Jc+3/jZ0MHAKnRIAAvRTmSgnQQ4OtS+vGNqJfR1u8Zput27bH9uw/5IGkqrf1B19zyDX7Wq3Ha0SG29bd++3Zd6fYpHmrLTs3/zsJ0Ocs32jpmTl+bP1DSa3oSA+ke3Vobp3bNPZ/uNG5Fgfo+R60rt++1+av3Gwbtyea/mFEldAlrc0VEmt7hbXah6rtm8TXsZjoCK9GV0irwHf5hh02Z9lGW7ExoczK+2NvW3RkmAfeD35/lHuHhgbb+JkrfJ8dWza0bm2bWtvmDexAcpp9Om2xPfL8R5aTV2j5x2TDCpcb1I3x2fWdWje2Vo3rWYN6tf38I8NDLCQ42A+tKvHisDrZX46Yu6x4bn1qZq5XtR/94oOuMToi1K9Z+9T5NGtY1zT7vKSqXS8T1I+Nsfi6Md6hYPbSDfbvdyZ/rYW7npeI8BBr2qCut93v2b6pB+8K+cNCQzxAV/it89A/EC5du92r8NOzso9U2uulDQXwerGjR/um1rNDc2saH+tV8LqmlPQsSzyY6vdh4eqt/sxm5+Sdkr+MOAgCCCCAAAIIIIAAAuUVOK9fJ3vk3qtMo6l85NIJVmpGlv3in2Ptg0kL7Y4rz7Hf/eByiwwP9U/ofy/f9aeXbd6KTeU99Hey3XcRoMv2zb/80Fo3rf+Na165McEuvf8JD/NLWwTo38mjwkERQAABBBBAAAEEEKi2Atdc0Nd+eesoa9agznH/O0/Z2vsTF9i9j71eba+RE68+AgTopdyrygjQw0ODrWvbJnbBgM42deE6W7N5l7cUL2kbHmBF1qdTS7t4aHe7aGBnqxMTbbsPHLKn3pzobcYVXJY1X7sqKtBLAnT9O5QqzxWy6hrUFl2VHQpxc3PzvbIjPCzUf9Y/nGzYttemL17nc9Q1b1xBsJaC8jbN4u3q83p7kN0kPtZCQ4I9ZM5RtXqReXC7Zec++3DyIp8Dn5dXUOa1H33rGsbVsq6tm9idVw2zPp1beID/6iezbNqidda+RQN/QeGcXu29vbm+pgr0LbsO2MFD6Ud2o39400sBeqnhsnN6eEitFwdkkFdQ4J0DdL4hQUHeLl7V6Aqt9Q9yarmvqvFJ89dYWkbW/6q2i4q8EmZg9zbebWBIj7ZWMzrSVDGvlw+ycvL8XGtGhXuIHVMj0u/7rGUb7JljAnRto/s9elhP69WxuYfwCuflqH3pXuj8VRGybfdBW7Fhh42btsTWbdtrWdm5/7sXTevbyMHdvDOCKuL1nOra/RrzC3xfc5ZtsmmL1vqLHKkZpf+jWPX5q44zRQABBBBAAAEEEDhTBBTsvviHO6xz60bluqSjK7Zvu3yo/f6Hl3s3LC0C9NIJ77vufP/Hq5LK/qO3zMjKsT8+97G99PGMUndAgF6ux5ONEEAAAQQQQAABBBBA4LDAsf8NcTyY8vy3CKAIVIYAAXopipUZoJ/fv7NNnLfaVm/eZZlZOf8LhosKrWfHFjZyUFcbNbSbxdeJ8UD3H699YZ/NWOah53cRoCsI1j8yKThW1fiIfp3sinN7ertwBcjrt+2xhL0HvUq9bq1or0jXdgpaVYX+8ZQlXvmtlolqxd6uebwN7NbGxlzUz1o2jvO522u27rYtCYm2Y/d+qxEd5XPGM7NzbMbi9TZ3xaYKBegKkRV2nzegkwffqsqW4wsfTreJ81b57y8b1sOuHNHbg+Jl63fY2C/m+bz5zQn7jhj7TPCQIDuvfye7+ZJB1rFlI4uNifJAedGabX7dGZk5FhIS5NXjmm+vlvZqDb9t1wGbtXSDvfH5bK+m1wsEWgq99cLAVSP62MAebaxji4a292CK7dhz0Kv2tZ2q/Fs3qe9BvyrfZTx76Ub79zvFLdz3J6f5vHQdb0C31nbp0O6+Tz0bqzbu9Lb3ul+xMdHe1r3T4X9I3L3vkI39cr4H+6qS13GaNcV5oh0AACAASURBVKhrFw3q4tfYs30zf/lBbe7Xbtlt+v94ZKAWKdp+xYYEW7Bqs2VkFYfvLAQQQAABBBBAAAEETgeBY4NdvVC6YNVW+9frX9ik+autYb1a/vKqXozVC7z168TYn/7zsbc8p4V7+e/g23+9284f0LnUD0ycu8qu+9WzpX6fAL381myJAAIIIIAAAggggAACZvpvCBUjLl+/w57/YJp9OWel/eTGC+32K4b6f8uVrC9mr7Abf/MfyBCoUgEC9FJ4KytA79y6sZ3bt6P/Q45CSlUcH2nvXVRk3ds3tQsGdLHRw3t6dbcC1b++9Jl9PHXJdxagKwhWmFq7RqQHrRcP6WYXDeziYatCVc2ZUAitkFozKK44t5dpHkVMdKRt333AZixZb29rG58zGOAt1UcN7WEjB3e12JpRlpyWYa99Otu+mr3cFq7cYPXr1rG6sTE+d1wt7nftS/Z53GXNf9etU5W8KsE1Q/7GSwZa744tLDI8zMPul8fNtMnzV/s/mF17YT+77fIhFhEe6oHxtIVr7aMpi23J2u3eulyj5ksCdM1Qv230EGvfsqH/pZySlulzNT6dsczbtocEB1pcbIyNHtbDhvZqbz07NPPQe/Garfb8+9P85YGdiXp5wDwQ79+llV1/8QAPtv9/e/cBX2V99n/8yl6EEMLeO+y9p4CoIAruXddj7dOp/f877PSx66n13zqeVtS2lrpBUZzsIaDsvfdIgBAggyySQJ7/9zqcNMQMkFHUz/0qryI55z73/b5vQs75/q7rioqIsDlLN576tclbrqv6ZVjvZJ/drlaUOp6yM9A1Z10V+1cP7mY3jurjHQEU6m/cmeoBuVqt67i0AKNHh+Z29zWDvM2iQnf9Q/LhwrX2wcerLTw8zGesf+uWkdajfXOfw552JMu//vq0xXY0K9fU4l0LJdT2Xa311c5dVelsCCCAAAIIIIAAAghcKgJP/vAOu/PqgaWHo4XHv/nruz7P/Mu6XewW7npf8swjd/m4KG3qoqaOYWVb5uv9wg+ffMPenr2iQnYC9C/r3ch5IYAAAggggAACCCBwYQSe+/k9tn57qj3z2szTXuDFxx6wa4Z1L/0zZVjjH3rqwhwEe0XglAABeiW3wvkI0NXmu0PLRjakZzubv3yzV/WWnWuuymnNFFd7cbU3V6V0/vFC+9Xz79qUWcst73hgnnZV24Vo4a5vPmq/3rhuos8IvKx3e2vXooGlHDxqc5ZusAmTZlt6Zq4Hq6pSv2pQV7thVB/r1q6pJ9p7UtPtty+8bXOWbLCQsAi79rKedt3I3l4FolmDBw9n2RP//MjmLt1oBw9n+vzuyIgID3jVfvy0RQbV/FWVofapY/j2bZf7IgSFyfKeMme5LV67wzQf/aZRfe2B64dZvaQEr9besuuAPffWPJu/fFPpNQkG6GpXf8+4IV6BrudmZOXa/3tpmgfuaq+uCYvxNWJsQNfWNmZwN1/8oOPYuHO/vfLBJ95+feueNJ9xrzbpN1zex6tf1Mo+IzvPJr630Fuj7zlwxINwLRy4rFeyXT20u3cj+FeAPtO27A5Uqau6/PYx/e2OMQMtqVacL2R4a9Zyr/hXu3Y9R46a2X776AG+SktdAbRo4935q+zZSXP8GNX6/ZH7x1pyi0beinHzrv02de5Ke+2jxZZfGDg37Udt5YuKi0+7X/muiQACCCCAAAIIIIDApSDw+4dutnvHDfUOS8FNC3n//MbsKluK67E3X9HXHn/4ltLqBS28HXT3r303P75vrH339lG+eFWbumNp/NPto/tbi8Z1fbGpZu7pfZ0+0Jk8Y6k/7ru3X2H3jBvsi4v1HkCLkT9Zvc0enfCOL+wNbuX3r4WwWhDcqVVjX+irfe89cNheeGu+vTBl3mnU1QXoWvirduvXj+xldRLj/Ti0v92p6fbqR4vt6VdnnNWle+L7t9rXrhlcaqyFvxMmz7Fv3DTCu3Fp04JnvUfSDPmKNgL0syLnwQgggAACCCCAAAIIIFCJwE/+4xr79q2Xn/Ze7frvP40XAhdUgAC9Et7zEqBHhFvb5vVtQNc2XlG8fV+aFRap2jkQiiuw7diqkQ3tlewV0sH23Y9NeMfenLXM8tTC/SIG6JNnLrP356/2Yz158qRXF/zgnjHWr3Nrq1UzzlZt3u2VzC+8OceOF50wCwnVxyYejF8zrIe391NVc05uvv1qwhT7YMFqO5ZfbFcP6WbjR/SyIT2TvdpaVc9qTz532Sbbd/Coh7XVtaqv7G+BZn5rTrlat3/71pEWGxNlO1PSbdL0pTZvxWYPkPUYHcPXrgm0ZdfCBrVF14demjWvymsdQ9kA/e5rB1un1k2sRkyUHc3Kscf/8aHPZz9eWOzHGhMVaV3aNvEq9K9dO9hfY/veNJPhnCUbPUxXQK2FEfdfN8yaNkyyvPxC27J7v7eW16z4/ILAjHt9AKWgfezQHn6cwQD96Vdn+odzWlCgMPyusQP9PtHMeLUukaFCeFXI69hLSk5awzq1fDGDqtn7dGplhzOP2duzl9ujz06x0NAw69WppT1y31hvF68P6dTC/t15q7wCXR+Knc3ihQv6nYmdI4AAAggggAACCCBQiUD5OebBh+l9lrpkzVi83l58Z4Gt8o5Yp29nE6Crsl0/0+tn7fJbVk6+/fr5qabFtyP6dfTAuvymEV4Kl4MhevkAvbILrEXFL3/wif3oyUmlD6kqQNdIred+fq91at2owmNVJ7EPF6y17/z3S76YuLpN7wNf+e03vKtVcFu8druN/c6f7P1nHrb+XduU/rnGST3w6N9t+cZdn9ktAXp10nwdAQQQQAABBBBAAAEEzkTgfx65y269qr8/VO/7tEj4e79/+UyeymMQ+NwCBOiV0J2PAF2zvvXhg9qKL12/03alplthcbG3Cw9sJZbcvKEN6tHO7rx6gLVr3sCruv/r3xWgz1hq7328xqslFAhrrvhP7h/rbb/DwsK8YlyhuCottBBA5RL6LKlLm6Y2rHd7u+XKvj7j/MSJEzbhzbn+IY3mfA/s1sbGDO5qowd3s6SEODuWV+BBveaTz1++xSufiz9nm3AF2WqhrhnnCpgVhGteucJntThXC3JtavE+fnhPG963g89E1PGrKvu9+ats+75DXgleaYCenWNPTJzmAbo6BGhRgz5Ia9+ioY0f0dPuHz/U28jvSDnkFRiad6/gPiE+1tupq2W62sqrdfzc5Zts8vSltnLzbm9vr5uhVs1Yb/OvRQjBCvSFq7Z5lcjWvWn+D4LuIX3YJ0fNin9z1nL73d/e9+oWnXNYWKidKC62uolxNmZoT2+ZP6xXsp/XpOmf2kO/m2jhkVHWvUNL++5to6x7++be2j47J8/HC7wxfalX5StwV6UKGwIIIIAAAggggAACl6qAqq0n/voBG9ozucLAWMetn4PXbttnj7/4gc1Zuqn0VM4mQNfP4VrQ+tu/vudh/O++d7NdNahLaViuMFrV6uoK9cTEj3yh7m++c5MvjNam9w3/fG+h/d8/vu7/XT5A1/M1kumpV2Z4R63v33WVNaiT4I/N1qLk56b6WCptlQXo5S20z7+9/bH96eXp/v4huE+F6P+YuuC0UL6y6/vQnVfaD+4e7Z2ptOk96rOTZttjz021ir6mavlf/HnKZ3ZHgH6p/g3iuBBAAAEEEEAAAQQQ+OII6D3Pe08/ZF3aNvWDVgfinzwz2bvqsiFwIQUI0CvRPdcAXbtVR8EWjepYzw4tbdWWPbbv4BH/8OFfAbpZm6b1bEC3th60Jrdo4BXOjz0/1cPai12BPmnGUg+2P1mz3eJjo31O9sN3XelBujL/aZqlvWCNffDxqtIAXeeZ3LyBtwxXhbcWAeiDpn++v8g+XLDGVmzcbU0bJHkLc80Bb9O0vsVERdjeg0ds6+6Dtm7bPtuwc79t25tmKWlHrfBUhfeZ3PRqSa6QWrPVFSyrAj4zO88Wrd7qAbpeI1hhocpzhfzXj+ztH2jpuVPmrPBj1Mz2nNwCP8fIiDCvIjmtAr2SAF3t+RXKa7a6AnQF8W/PWW6zl2z081FQf8eYAXbfdcMsKiLcNu8+4BX8Hy5cYxu2pwYGuFcToGs/qmYZ0is5sACgT3vLzS/011AreLWR1CICOcRFR1idWvH+D0lyy4bWvEGSt+LXoofHJrxtOXmF3sL+ioFd7MoBna13p5beklEz5zfv3G/rd6R65bzauqcfPeYLHdgQQAABBBBAAAEEELgUBVR1/dSP7rBeHVpUGqLruDWC6fm35nr4q+1sAvTNuw7Y/Y/+rbSCXIujX//9N330lja979F7ibt/9kLp+47v3DbKW6lrwa02/Xw99N7f+O8rahFftu1g+XA6WPWt51YWoJevxn9v/mq79xcvlF6ysvusqlq87DWuqsq8oup0deK64ycTvLtV2Y0A/VL8m8MxIYAAAggggAACCCDwxRKo6n3SF+tMONovmgABeiVX7HwE6FZy0hrVTbRObZt6KKnZ36q0LjvVvFXjuta3cyu7d/wQr2hWC+3f/PVdr2S+6AH69KX2/scK0Lf5zO0+nVr6XAl9OKWW7u/OC4S/Mz5ZZ0UnTgQqqM286rxfl1Z2/3VDfea7NlVSKJxeuHqbh8f6oEXhtUJ5LSpQa3SFuwePZNnKTXtO/dpt+9MzvZV4sM19VX+hFFrXT6rpYffIvh2ta7tmdiTrmK3cuNten77EMrJzrUiV8mbWqF4tP7YxQ7r5sei5n67ZbjM+XW+TZizxVo8nTpacVYCu9vvjLjs9QNfChznLNtnOlEOma3vrVf3szqsHWXh4qK3fnurt1Gcv2eCzzasL0J96dYbt2JdmEeHhdnm/Tt7efVCPtj4nXvtasHKLRUdFWlxMpNWMi/GW7GqRr1nr+sBOwXtO/nFbtGqbh+06RwXuWsRwxcDOPtu+Ub1Ei4uO8m4Ian2vNpNqv6gZ6+qYoOdXN0bgi/ZNj+NFAAEEEEAAAQQQ+PIIaP643ks1qZdYaZCu91Vqt/78W/POKkDXDPTyc/XKhsKqctfC3f/++/uloGcT0Jffv1qjP/+Le30hrja9N1ILeAXplQXoL/zyPrtuRC9/vI7nTy9Ntz9M/LD0eDTa6akf3uFz0Sv6evk7Qe87nnnkLqubGF/6pWmL1tqdP3mu9L/Lz0fX+5M/TPzInnx5+mm7I0D/8vw940wQQAABBBBAAAEEEPh3CCibeuk3X/cMSptGaT367Nv20vuL/h2Hw2t+xQQI0Cu54OcrQFcQ3axhHa/yzcjO8/bmZQP0Zg2TrGf75vb1Gy6z9i0beXtuteZ+Z+5K08y96maD6/lqka6gW5UQaiGoKnaF4Jqbt3LTbktJy/jMWSpE7t+l9alK68Zeiay54cEAPalWvPXt1NK+ecvI0gD97TkrPUCfvXhDuQC9rs9Jv//6fwXomuGuFu4KeXU8cbFRXm2vxQKDurezzm0a+4cyoaGhHpgrKJ6/YovNX77Z2yMqzK4uRFdI3Lxhkrcl1D7V7lAt1o9m5tieg0f8A6ISzZAPMa/SVsjctEFtqxEX49G/AmK9nmaJ68MpdQc4mwr0qgJ07btds/r+Ad1towecCtBTbMrsFTbnjAL0rfbUKzO9Lbyuqari1S5Srei1qXW7ZrOr7bxaruu81bok8CvfTXW/HcnK8UqQ1Vv2lrafj4wM98Uaan2v+fU6j2YNkvyaZufkW9rRbO9EoBn1qppX1Q4bAggggAACCCCAAAKXsoAWm942ur93xtLP/eW3YDX3uQTc2ueFDNC1/8qC8sr+vHxIXd010nvEhx5/pdKHlQ/H9b5DI8b+/s7Hpc+pKGQvWy0ffCABenVXg68jgAACCCCAAAIIIIBAVQITfnaPF2Yqv1JepILIOx6ZABoCF0WAAL0S5vMSoFuJRUdGWHxctOXkHbfjRcWfqeZtUj/RZ4x/48bh1r5lQ19Bo/l5ar130QP0Mi3cE2vG+txttSDUcSn0V6garEDXuQRb0bdrXt/b0N9z7WBv567Q//VpS/yxagevAFaVz/EKsOvX9gpwtXrv0raJV6THRkd6tb3alavy/qOFay3zWG6gTXwVW73aNb29vBYPKAzW/vUBjxYhuJ1C+FN18voGq7nueoyuSXh4mAfQi9ftsGdenemvLftzDdC9hfvSTbZz3yFr2aSu3XplP7tr7CCLiAizjTv229S5K332+6Zd+wN+VbRwVwW62iHqWEf06WBjh3a3Yb2TXWRX6mFvj6+Z5TqPzKxjVnyyxIpOlFhefqHl5OV7C3Z1NNB5BSrsT7qJQvfE+FirXyfBq9Hbt2hgHVo1sq5tm3plih63dN1Or5R/a9YyyziWf1G+GfEiCCCAAAIIIIAAAgicq4Dm4/3yG+Pt9tH9S2d4a5/6eX/Ug4/76KfHH77F9DhtW3YfsEF3/9p/X12LdT3mYgbomoP+gz++4T+TX4wAvaL27Gd6PSoK2gnQz1SPxyGAAAIIIIAAAggggEB5gXvHDbGfPziudIH0ngNH7MHHXvQOumwIXAwBAvRKlM9PgK6dl/j/vF13BZva82lm9TdvHuGhsiqGn3x5hofPCp4vZgX65BnLvAJ90eptViM2yronN7fv33WldW7TxEPXmZ+ut48WrQ2E+8cDAbVOrlPrJjasV7JXWutDF1XZ/+PdhT4vXe3ZVQke3NQ6XZXjDZJq2oBubeymUX2tTbP6llgzzvILjttrHy2216Yt9oBYH8JUtokzuXlDG9i9jQfUslPLcs2ZzziW5y3nFQSXnDzpuwgJDbWIsHBLiI/x19IvtRpcu22fvfDWPFuxcY9pJuA5Begph+zt2StOzUA/aI3rJdrtozUDfYhFR0ba1r0HTe0PZbxuW0qpX634WBvRt6NdM7SHz3MvPnHCFq7aZk+/OsO27k3zanlV0lw/opdXouueUPt5tanXB34pBw9bRmaWRUVFW0RklPurmr64uPjUfVfxvadFBVpM0KR+ba9Cv+Wqfj5DUjb70zPs4+Wb7fcvvm8ph7IuxvciXgMBBBBAAAEEEEAAgTMSuOHyPvbtW0fa5JnL7C9vzK7wOWUDZz0gGJRfyhXoQ3om219++jVrWOf8tXA/I9BTDyo/W/BsnqvH6v3ibT9+tvRpBOhnK8jjEUAAAQQQQAABBBBAQALlW7eXHcuFEAIXS4AAvRLp8xegV30p1Xa8c+vG9q1bL/cW55qTrpbiakVRUKgq77IN3z+7r/PZwv3NmYEAXeGtwlXNDP/J/WOtR4cW3kb80zXbvDr8tWlLvMo7OBtbs9I1W2/c8J5eYa5wXeegAF3twxXmBjcF8aEhIR5Ud2jV2K4a2NlGDejsFdDanyq0J81Y6m3c1Ya8ok37CAsN8fbjVw/t7vPB69WOt5y8Ag/gl6zfaTm5BZaTm2sFBQW+i9jYGEtKrGW9O7X0NvL9urT28H936mGbOm+lzfx0g63cvMcr5RVSa46iFgZoVvvR7Bx7YuI003zz4MIBLQIo38Jd7dZVQT9r8QbbuHO/JcTH2l1XD7T/vHmExcdG2/7DmV7ZPfHdBT7H0EJC/dgUoA/v08GuGdbdxgzu5gG6FjGoAn3bnjQrLD5hnVo18paUalei81eL/lc/+NSPOSXtqIflaocfEhJqqrvXfVPNreOvreus9vZ1asXbPeMG28h+Ha19i8AogSXrdtivnptq63ekXqzvR7wOAggggAACCCCAAALVCgRD8LiYKEs5lOEjpqbOW+Xjo7RA+e5rh9gDNww7rZV7cN74pRygl6+AL9sWvbIKdI3ceuS+sRYTHeluMrjrp8/7e6Oz3d5/5mHTHPbPu6VnHLPv/O4lm7Vkg++CAP3zSvI8BBBAAAEEEEAAAQS+2gKTn/i2Xda7vWchKpRUdvWt3/7zq43C2V90AQL0SsgrCtBnL9nos8n3HjxiJ04EKpvPddMccAXV371jlLVqUs/2HThiz7011+Ys2eQt36sN0BskeRV22RnoqvhWAHu2M9ADAfoaW7hqq4e4LRrVse/dfoVXP6sKYuueAzZz8Qb729sfe0twvY5ak4/q38mDXX3Yog+x0jOy7elXZ/oigPSjxzykVeW5vtGpOjpgV+IBugJwtVFUWK1zVZitSvgVm3b5DO+KNgXF0ZHhdu1lPezWq/p7G3eF8imHjtqfX59t81ds9jbmCs8Liwp9F1GRUZZQs4Yp7Fdgf+Plfbyluyr+l67f6aH9jE/W+3FdMbCL3X/d0HMK0NdtT7HI8DBTdYz21aJxXSsuPmm796fb82/OtTlLN1p2boHPele7/OG9O9jYYd1t9KBABbqunwy37jno7f8b1k2wO8YM9FaUakO/fV+a72PaonW2YUeKn2+wYb0swsJCvSI/2LZd/6869NCwUIsMD//XtThZ4g61E+Ls6zcMdxvNRy8oLLRl63faf02Y6lX6bAgggAACCCCAAAIIXCoC5UPw6o5LI41+9fxU+8fUBXYpBeh6L6L3Bs+9Oc/uGz/UvnXrSEtKqOGno/btWsz64tQF/t+VBehqRT/x1w/Y0J7J/uGS3lOp29Xzb83zxdHaRg3oZFf07+yLiSdNX2p/mPjhZ8j0vuX3D93si3uDW0Vzzcs+8RcPjrP/vHmkv5/QpgXRk2YssW//7iX/bwL06u5Mvo4AAggggAACCCCAAALlBX76wLXesTkqMqJKnOAiaQQRuFACBOiVyKbP+5/SDyAU+GquwoUI0GvXjPMW5v/na6OtZeM6PvNaH5LoL78qj6sN0Bsm2cBuFQfoL72/yFuopx7K+MxZqtV6/y6t7e5rB1vnNoEAWi0QgwG62sfXT6rpVc8j+3Xy1t6qCF+0eqs9/9Z823sg3YPdhBqxNn5ET7vlyn7eClxt19UeccLkubZg1VZvQ68PYdQSXo5qm15wvNBCrMRb119/eV9Tq0LNCy8sLPYq70kzl9n6bft8dndFmz6gqVkjxqu7VSmu6unDmTm2bts+e+7Nud7evLiCBQ56ns776iHd7Js3j7TYmEifs66271oU8Pq0xX58qkD/jxuGezCv487IyrU/TPyoigr0oRYeHurV9sEK9DVb95mVnLTL+nS0m67oa4O6tzXNbJfH39/52KZ9ss52phzyRQgy1GqqqwZ1sVH9O3uArtnxgQD9gB3JzPW29/qw786xA62lh/EnbO/Bo75IYtGqLd65QCG5rmN4eLg/XkG5KsnV3kS/9DVVpmjRhroC6Dro9fUPUf2kBHvghsu8FX/jerUtKyfPq+R/89f3bPOuAxfq+w/7RQABBBBAAAEEEEDgrAX0/kFhb9tm9f09W1WbgugJk+bY4/8IhMaXUoBe2XHrZ/Q3pi+1h//wSulDKgvQ9QC1N3zqR3f4e7aqPLTfP700vcIA/akf3emLdYPP1/sivQd68uXplfL27tjSXnj0Pu9CFtw0FuuBR//u758J0M/61uYJCCCAAAIIIIAAAgh8pQXu0dzzr4+zhBox1ToQoFdLxAPOUYAAvRLAPdP+aFGR4YEq3mCAvnSjvTPn/Fag6xuBKr1/eO/V1rRBba8WUJC7eO0OD1Kra8OtQFitzB+88TJr3rCOt1pX5fr85Zvt729/bBt2pNrBI5+dYa128aoYv0cBetsmfp5vTF/i880XrtrigauqGXp2aOEV4uOH9/SgNe1oti3fsMvDX7UFbJCUYD3aN7duyc18H+u3p9iHC9eWzgEXr1qmaz9qs67A+lhegcVEhluzhnWsR4fmHt6qdfqB9Ew/himzV3ggXFBYVOHV0XHp+G8fM8CDe83xVmg/Y/F6mzpnha3fnupj58tvOr7EhDi7amAXn+2eVCveW8kfyy3wme2vfPCJHTycYcP7dLSv3zjcOrZSgB5tmcdy/QO3t2Z9toX7dSN6ebWIKux37EuzKadauK/dus9nlWtRRK+OLe2OMQN8wYBawq/fkeLHuH5bigfVuma9OrZwx05tmlhRUbF3AXjmtVkeoKdn5HgVf5+OLW1Ev45+/I3rJ/q9sXFHqs9W35N62AqKijwkr1kj1v+BUQX8ik17fGGBWsrrfm7XrIGNG97DYqOj/D7RoojY6EjvMKCKlCb1Ev14dB1V4f7i1I/twOHsc/w2w9MRQAABBBBAAAEEEDj/AloYe/OV/fznaC1M1iJSbVpMm5GdawtXbvUFtgpzg9ulFKDrPUx0VKQ1rpfo74cUcG/fd8ir0rVQtuxWVYAefJzaud8+eoC/vwxaaJGtFiars9Ub05aYFlmX38rPF9TX1XXt/l/+zUdrVbU9/4t7Te+JgsG7Fuq+MGWe/eLPUwjQz/8tzx4RQAABBBBAAAEEEPjSCuh93Qu/vM/fz5zJRoB+Jko85lwECNAr0Zv71x9bo7qJ3l5bQeXqLXtt3rJNNnnmUtu9/3CFFc6f50Ik1ozzquiH77jCkmrV8PnjHy5YY2u27vX23lVvJdYjubkN79vRqwX0wYtad2fn5HurdX1YtOfAEf/wqPymALpf19Z29zWqQG/iAe3kGUs9QP9k9TbLyT/urfhUrTykZzu7ZlgPS27e0OLjoj04TzuSZXnHi6xOrRpeAa7W7XsOHPaZe5pjvmv/YcvMzvMPgsYM6ebV1e2aN/APVhTOx0RFeGV6sCpb88FVLT990TqvXNes8Yra5Ov5Oqb+XVv7BzWava5NCw5e++hTn9utD3vMG5afvum5av0+rHd7b3mvlvny1/zwN2ct9/PftDPVBnRtY/deN8xnnCtAzzqWZ09M/MjeqmgG+vCedv/4oe4erEBXpwJdP903qmDXfaQFCAO6tfHqEB2ZKmF2pqR7eK+imeaN6vi8RlkqVF9w6sM+PUatHbU1rJNg7Vs28gUN+sdEz5HRsdx8O3A4ywNxBei6RnHRkXaipMRmfrre5i7b7IG8jkVhvtqfaOGDrrnayCtYr12zhrdxV9vFw5nHbN7yzTZ32Sa/nuo0wIYATBfUPwAAD11JREFUAggggAACCCCAAALnJlB+xjkf+JybJ89GAAEEEEAAAQQQQAABBBBA4EIJEKBXIvu7797ks8UVGisc3bRrv4eaL723yOdPV9Qi/PNcpAZ1ErxV+APXD7OwsDB7d95Kb9+tMLbqrcSU0I4a0MVGD+7qQbLCV1U9p6Yd9Xl3z06e49UGahtefmvVpK7169za7rx6gHXUDPHQEK+w/mjhWlu8boeHpmofr7BXQa0C27FDu/n/K/RW0KrXUkB+vLDY0o5m+TxuVS0vWrXVK8A1qzwiLMzGj+jlAXL35GZWIy7a96ugV6+pUHv73kM+h1zz5VVxnXak8opnXYtmDZLsmmHdbUTfjtarQ3Ovate89b+8MdvUMlBV1ZVtOl6FyGpNr3no2tfJkpM2b9lmP/5P1273BQX6ugL0eK9Az7M/vTzdj0/Bvs5dVe/tWza0ay/rafeMG+zV97pmun4K0FX17cm4mVd0t25S1wP0q4d095b9SQlx3kZdFSHCCg8Ps7DQEN+3Fj1ojvtL739iBw5nesiuTV41YqKtW3JTb3t/eb+O3jZfIb9auut6+Jzz0BBffKEgXuckGx2TFiyoG8A3bxlhbZrW98UDCuD1eLnq9ylpGbZi0257b/4qW7Jupy/G8GNkQwABBBBAAAEEEEAAgXMSIEA/Jz6ejAACCCCAAAIIIIAAAggggMBFEyBAr4Ras6DHD+9lQ3q185nQqrheuWm3t9VW22xV+57LpmxVoavCWs3H7tK2ibdaf3v2Cp9tXVHVeNnXU9ttVX9rvvboQV2tbfMGHoQeyczxyuFZSzZ4aFpUdCqkLXewCk+b1E+07snNrX7teA971bZ76+6DlnIow9uIB+vfVV2u11IFucJ0VULrz9S2XA6aEX7wSKbPylb19yEF4CEKx82D8mYNEq1Nk7rWtkVjb5uu5+pY9Rqamb4vLcN270+3bXvSLDMnr8LAP3j42met+Dif265Z4Kqk1mIGtSTU7HNVx1d1bfT8RnVqedv6pg2SvNWjznPvgcPeLnF36mGrWzver0f92jUtMiLCZ4Wrgltt0BUmq7JcQXydxHgP0TVrUOd5NDvXDdTKPdA2PxCg61wVxDesW8taN6nnnQJURa/FBKry13MVpuflF3plutrk705N90UbufmBOeXatDcF7bUTaljT+oleQa9W7joHtdfX1xWca16h2uTruvg57U/3UF7t6uWldvo6BnU8iImK9ONTcK/XVuv8XfvTbee+dD8HHZcWPLAhgAACCCCAAAIIIIDAuQkQoJ+bH89GAAEEEEAAAQQQQAABBBBA4GIJEKBXIl2zRowH0yP6drAeHVr4PGmFw0+9PMMrdKuqcj6Ti6fgVBXBahc+tFey70/zymcv3Wj5BYUeXJbfAoF0qLfibly/tnVu3dgrsVVVrGBVldubd+23Dz5e48eoVvOVbXp9zcXTMaiaWpuOQZXnmj1ePjTVa2tutmZrK3hNqBHr4W9ewXHLyM7zNuOqVi4qVth7evv0kpPFFhUeZvXr1rbEmjW8xbhCYwXdCm21WCA7p6DC163o+HUtatWM89ndCoUD4W+BLx5QFXZ1gW9URLiH1wry9XtVweucFWArgI+ICLOacTHe2lyLHBSaH8445ucXrCrXc3QcOhcZ6r91zRRc554yLH/sWnCgFvI142P9ObVrxnrwLYuCwmJvxa528dqH2tyrsr+i8/HXjgjz8Fshfq0aMW6hP1eArmsiDx2v7qXjRUVepa9Sdx2DzjtBx1Aj1u8ldQpQBbu6FahqXfeBQvvz1WXhTP4+8BgEEEAAAQQQQAABBL7sAgToX/YrzPkhgAACCCCAAAIIIIAAAgh8WQQI0Cu5kqrKVbWu2qtfMaCzVyRHR0Xai1MX2KLV22z73rTPfQ8o6FTw2uVU9XnXdk1tyqzltmzjLtt/KNNbildU9KswV6Fux1aNfQa4jktV2LExkZaaluFV0mqhriBec6yLiitvva1AXMehQP5Up3EPaxVGVxZAB9uu6zjU8jsQ2J60kydP2okTaule8XEruA0xtQkPtCmXrTado14zsI/qg+8guC8kCA314Dm4+X5OnFmr8cB5h1iIWsgr7g/RcZiVnGpLH6yc1+OCW/AYy1704H6C56OvBVvbV2QYeK3A+ev4AxanO/rzTx1HVQsBtJ9gFwNdjzKHWnodg+G79hO8n/wYgq9fxkA15oHXPukhvJ5A3fnn/ivOExFAAAEEEEAAAQQQ+IwAATo3BQIIIIAAAggggAACCCCAAAJfDAEC9Cquk6qD1bo8uUVDn4ettteqQldAvXrzXp+HXVGleHWXXpXfmr193Yhe1rR+bSssLrY3pi+xddtSvPK4fEiramO1Ptdz2jar58ejGdYtGiXZ0axcP6b1O1K9BfuWXQftaHaOVy9fyC0Q2IZUW+19IY/hy7BvHL8MV5FzQAABBBBAAAEEEECgegEC9OqNeAQCCCCAAAIIIIAAAggggAACl4IAAXo1V0HVwmrzrZbpLRrWscb1atmho8dszdZ9lnEs11tkn+2m+eNd2zax79w2yquvl63fZVPnrfR51f+q1g61iPBwi4uJtMSasR6Yq1K9R/vmlpRQwyvA1fJ7+cbdtmLjbg/fVXVePoA/22Pj8QgggAACCCCAAAIIIIAAAggggAACCCCAAAIIIIAAAggggMBXVYAAvZorH2x5rRA9JjrSZ1dryy8o8nnRBceLvGX22WyN6tayPp1a2rduvdz3MWfJJpu1ZIPPLFe7bc0z1wzuZg1qW/uWjaxDy4bWqmk9n12tNuU7U9Jtx74027o3zfanZ1r60Ww7llvglexqw82GAAIIIIAAAggggAACCCCAAAIIIIAAAggggAACCCCAAAIIIHD2AgToZ2GmudPRkeEWHhbmc6zzjxd5C/eqZlVXtPumDWpbv86t7Zu3jlTBua3dts+Wrd9paUeyfb8K6mvERFlCfKzVrhlnCfEx/pqZWTmWknbEUg5lWmp6ph1Iz7K8guN2vOiEz65mQwABBBBAAAEEEEAAAQQQQAABBBBAAAEEEEAAAQQQQAABBBD4/AIE6J/DTkG6fik4P9vwXC/XpH6i9enUyh68cbjVT0rwVuzb9qZ5NXpEeJjFx0VbWGiYHcsrsENHsiz1UIbtTE23HXsO2M59+y0kLMJCQsLMAgO02RBAAAEEEEAAAQQQQAABBBBAAAEEEEAAAQQQQAABBBBAAAEEzoMAAfrnRFR2fZad20tfSTPQWzetZ1cO6GxJtWpYYVGxHTySZZnZeZabf9yr2vVnqnBXuJ6Vk2/Zufn++9y8AgsJCSU8/5zXjachgAACCCCAAAIIIIAAAggggAACCCCAAAIIIIAAAggggAAClQkQoP8b7o342GhrVK+W9evS2hSmq/360axcy8jOtaPZuZadk295BYV2vFAheqHPWWe++b/hQvGSCCCAAAIIIIAAAggggAACCCCAAAIIIIAAAggggAACCCDwlRIgQP9KXW5OFgEEEEAAAQQQQAABBBBAAAEEEEAAAQQQQAABBBBAAAEEEECgMgECdO4NBBBAAAEEEEAAAQQQQAABBBBAAAEEEEAAAQQQQAABBBBAAAEEzIwAndsAAQQQQAABBBBAAAEEEEAAAQQQQAABBBBAAAEEEEAAAQQQQAABAnTuAQQQQAABBBBAAAEEEEAAAQQQQAABBBBAAAEEEEAAAQQQQAABBAICVKBzJyCAAAIIIIAAAggggAACCCCAAAIIIIAAAggggAACCCCAAAIIIECAzj2AAAIIIIAAAggggAACCCCAAAIIIIAAAggggAACCCCAAAIIIIBAQIAKdO4EBBBAAAEEEEAAAQQQQAABBBBAAAEEEEAAAQQQQAABBBBAAAEEygboGUX5gCCAAAIIIIAAAggggAACCCCAAAIIIIAAAggggAACCCCAAAIIIPCVFUiMiLGQ3lf9rOQrK8CJI4AAAggggAACCCCAAAIIIIAAAggggAACCCCAAAIIIIAAAgggcEog5MEf/JUAndsBAQQQQAABBBBAAAEEEEAAAQQQQAABBBBAAAEEEEAAAQQQQOArLxBSUlJCgP6Vvw0AQAABBBBAAAEEEEAAAQQQQAABBBBAAAEEEEAAAQQQQAABBBAgQOceQAABBBBAAAEEEEAAAQQQQAABBBBAAAEEEEAAAQQQQAABBBBAwMwI0LkNEEAAAQQQQAABBBBAAAEEEEAAAQQQQAABBBBAAAEEEEAAAQQQIEDnHkAAAQQQQAABBBBAAAEEEEAAAQQQQAABBBBAAAEEEEAAAQQQQCAgQAU6dwICCCCAAAIIIIAAAggggAACCCCAAAIIIIAAAggggAACCCCAAAIE6NwDCCCAAAIIIIAAAggggAACCCCAAAIIIIAAAggggAACCCCAAAIIBASoQOdOQAABBBBAAAEEEEAAAQQQQAABBBBAAAEEEEAAAQQQQAABBBBAgACdewABBBBAAAEEEEAAAQQQQAABBBBAAAEEEEAAAQQQQAABBBBAAIGAABXo3AkIIIAAAggggAACCCCAAAIIIIAAAggggAACCCCAAAIIIIAAAggQoHMPIIAAAggggAACCCCAAAIIIIAAAggggAACCCCAAAIIIIAAAgggEBCgAp07AQEEEEAAAQQQQAABBBBAAAEEEEAAAQQQQAABBBBAAAEEEEAAAQJ07gEEEEAAAQQQQAABBBBAAAEEEEAAAQQQQAABBBBAAAEEEEAAAQQCAlSgcycggAACCCCAAAIIIIAAAggggAACCCCAAAIIIIAAAggggAACCCBAgM49gAACCCCAAAIIIIAAAggggAACCCCAAAIIIIAAAggggAACCCCAQECACnTuBAQQQAABBBBAAAEEEEAAAQQQQAABBBBAAAEEEEAAAQQQQAABBAjQuQcQQAABBBBAAAEEEEAAAQQQQAABBBBAAAEEEEAAAQQQQAABBBAICFCBzp2AAAIIIIAAAggggAACCCCAAAIIIIAAAggggAACCCCAAAIIIIAAATr3AAIIIIAAAggggAACCCCAAAIIIIAAAggggAACCCCAAAIIIIAAAgEBKtC5ExBAAAEEEEAAAQQQQAABBBBAAAEEEEAAAQQQQAABBBBAAAEEECBA5x5AAAEEEEAAAQQQQAABBBBAAAEEEEAAAQQQQAABBBBAAAEEEEAgIEAFOncCAggggAACCCCAAAIIIIAAAggggAACCCCAAAIIIIAAAggggAAC/1/gfwHABpTchV3I2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 name="Imagen 19"/>
          <p:cNvPicPr>
            <a:picLocks noChangeAspect="1"/>
          </p:cNvPicPr>
          <p:nvPr/>
        </p:nvPicPr>
        <p:blipFill>
          <a:blip r:embed="rId11"/>
          <a:stretch>
            <a:fillRect/>
          </a:stretch>
        </p:blipFill>
        <p:spPr>
          <a:xfrm>
            <a:off x="8350982" y="1747853"/>
            <a:ext cx="3635348" cy="4198472"/>
          </a:xfrm>
          <a:prstGeom prst="rect">
            <a:avLst/>
          </a:prstGeom>
        </p:spPr>
      </p:pic>
      <p:sp>
        <p:nvSpPr>
          <p:cNvPr id="21" name="Rectángulo 20"/>
          <p:cNvSpPr/>
          <p:nvPr/>
        </p:nvSpPr>
        <p:spPr>
          <a:xfrm>
            <a:off x="8454877" y="6049230"/>
            <a:ext cx="3807453" cy="230832"/>
          </a:xfrm>
          <a:prstGeom prst="rect">
            <a:avLst/>
          </a:prstGeom>
        </p:spPr>
        <p:txBody>
          <a:bodyPr wrap="none">
            <a:spAutoFit/>
          </a:bodyPr>
          <a:lstStyle/>
          <a:p>
            <a:r>
              <a:rPr lang="es-CO" sz="900" b="1" dirty="0" smtClean="0">
                <a:solidFill>
                  <a:srgbClr val="404040"/>
                </a:solidFill>
                <a:latin typeface="Lato"/>
              </a:rPr>
              <a:t>Parámetros: </a:t>
            </a:r>
            <a:r>
              <a:rPr lang="es-CO" sz="900" dirty="0" smtClean="0">
                <a:solidFill>
                  <a:srgbClr val="404040"/>
                </a:solidFill>
                <a:latin typeface="Lato"/>
              </a:rPr>
              <a:t>138,357,544 – </a:t>
            </a:r>
            <a:r>
              <a:rPr lang="es-CO" sz="900" b="1" dirty="0" smtClean="0">
                <a:solidFill>
                  <a:srgbClr val="404040"/>
                </a:solidFill>
                <a:latin typeface="Lato"/>
              </a:rPr>
              <a:t>Profundidad: </a:t>
            </a:r>
            <a:r>
              <a:rPr lang="es-CO" sz="900" dirty="0" smtClean="0">
                <a:solidFill>
                  <a:srgbClr val="404040"/>
                </a:solidFill>
                <a:latin typeface="Lato"/>
              </a:rPr>
              <a:t>25 – </a:t>
            </a:r>
            <a:r>
              <a:rPr lang="es-CO" sz="900" b="1" dirty="0" smtClean="0">
                <a:solidFill>
                  <a:srgbClr val="404040"/>
                </a:solidFill>
                <a:latin typeface="Lato"/>
              </a:rPr>
              <a:t>Tiempo: </a:t>
            </a:r>
            <a:r>
              <a:rPr lang="es-CO" sz="900" dirty="0" smtClean="0">
                <a:solidFill>
                  <a:srgbClr val="404040"/>
                </a:solidFill>
                <a:latin typeface="Lato"/>
              </a:rPr>
              <a:t>18 min GPU </a:t>
            </a:r>
            <a:endParaRPr lang="es-CO" sz="900" dirty="0"/>
          </a:p>
        </p:txBody>
      </p:sp>
    </p:spTree>
    <p:extLst>
      <p:ext uri="{BB962C8B-B14F-4D97-AF65-F5344CB8AC3E}">
        <p14:creationId xmlns:p14="http://schemas.microsoft.com/office/powerpoint/2010/main" val="4164711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11</a:t>
            </a:fld>
            <a:endParaRPr lang="es-CO" sz="1400" b="1">
              <a:solidFill>
                <a:schemeClr val="bg1"/>
              </a:solidFill>
            </a:endParaRPr>
          </a:p>
        </p:txBody>
      </p:sp>
      <p:sp>
        <p:nvSpPr>
          <p:cNvPr id="10" name="Flecha derecha 9"/>
          <p:cNvSpPr/>
          <p:nvPr/>
        </p:nvSpPr>
        <p:spPr>
          <a:xfrm>
            <a:off x="0" y="-152412"/>
            <a:ext cx="9719473"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84996" y="115003"/>
            <a:ext cx="7965986" cy="974487"/>
          </a:xfrm>
        </p:spPr>
        <p:txBody>
          <a:bodyPr>
            <a:normAutofit/>
          </a:bodyPr>
          <a:lstStyle/>
          <a:p>
            <a:r>
              <a:rPr lang="es-CO" sz="5400" b="1" dirty="0" smtClean="0">
                <a:solidFill>
                  <a:schemeClr val="bg1"/>
                </a:solidFill>
                <a:effectLst>
                  <a:outerShdw blurRad="38100" dist="38100" dir="2700000" algn="tl">
                    <a:srgbClr val="000000">
                      <a:alpha val="43137"/>
                    </a:srgbClr>
                  </a:outerShdw>
                </a:effectLst>
                <a:latin typeface="Bell MT" panose="02020503060305020303" pitchFamily="18" charset="0"/>
              </a:rPr>
              <a:t>ANN</a:t>
            </a:r>
            <a:r>
              <a:rPr lang="es-CO" sz="5400" b="1" dirty="0">
                <a:solidFill>
                  <a:schemeClr val="bg1"/>
                </a:solidFill>
                <a:effectLst>
                  <a:outerShdw blurRad="38100" dist="38100" dir="2700000" algn="tl">
                    <a:srgbClr val="000000">
                      <a:alpha val="43137"/>
                    </a:srgbClr>
                  </a:outerShdw>
                </a:effectLst>
                <a:latin typeface="Bell MT" panose="02020503060305020303" pitchFamily="18" charset="0"/>
              </a:rPr>
              <a:t>– Imágenes a color</a:t>
            </a:r>
          </a:p>
        </p:txBody>
      </p:sp>
      <p:pic>
        <p:nvPicPr>
          <p:cNvPr id="18" name="Picture 2" descr="Avengers: Infinity War art">
            <a:extLst>
              <a:ext uri="{FF2B5EF4-FFF2-40B4-BE49-F238E27FC236}">
                <a16:creationId xmlns="" xmlns:a16="http://schemas.microsoft.com/office/drawing/2014/main" id="{2F3A3B77-D7E5-4BD6-8BAA-580CAA799D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54" y="2022465"/>
            <a:ext cx="2382521" cy="3179798"/>
          </a:xfrm>
          <a:prstGeom prst="rect">
            <a:avLst/>
          </a:prstGeom>
          <a:noFill/>
          <a:extLst>
            <a:ext uri="{909E8E84-426E-40DD-AFC4-6F175D3DCCD1}">
              <a14:hiddenFill xmlns:a14="http://schemas.microsoft.com/office/drawing/2010/main">
                <a:solidFill>
                  <a:srgbClr val="FFFFFF"/>
                </a:solidFill>
              </a14:hiddenFill>
            </a:ext>
          </a:extLst>
        </p:spPr>
      </p:pic>
      <p:sp>
        <p:nvSpPr>
          <p:cNvPr id="19" name="Abrir llave 18"/>
          <p:cNvSpPr/>
          <p:nvPr/>
        </p:nvSpPr>
        <p:spPr>
          <a:xfrm>
            <a:off x="7983389" y="1873657"/>
            <a:ext cx="471488" cy="4145496"/>
          </a:xfrm>
          <a:prstGeom prst="leftBrace">
            <a:avLst>
              <a:gd name="adj1" fmla="val 67857"/>
              <a:gd name="adj2" fmla="val 50563"/>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20" name="Imagen 19"/>
          <p:cNvPicPr>
            <a:picLocks noChangeAspect="1"/>
          </p:cNvPicPr>
          <p:nvPr/>
        </p:nvPicPr>
        <p:blipFill>
          <a:blip r:embed="rId5"/>
          <a:stretch>
            <a:fillRect/>
          </a:stretch>
        </p:blipFill>
        <p:spPr>
          <a:xfrm>
            <a:off x="8350982" y="1747853"/>
            <a:ext cx="3635348" cy="4198472"/>
          </a:xfrm>
          <a:prstGeom prst="rect">
            <a:avLst/>
          </a:prstGeom>
        </p:spPr>
      </p:pic>
      <p:graphicFrame>
        <p:nvGraphicFramePr>
          <p:cNvPr id="22" name="Diagrama 21"/>
          <p:cNvGraphicFramePr/>
          <p:nvPr>
            <p:extLst>
              <p:ext uri="{D42A27DB-BD31-4B8C-83A1-F6EECF244321}">
                <p14:modId xmlns:p14="http://schemas.microsoft.com/office/powerpoint/2010/main" val="1686832579"/>
              </p:ext>
            </p:extLst>
          </p:nvPr>
        </p:nvGraphicFramePr>
        <p:xfrm>
          <a:off x="2688475" y="1955707"/>
          <a:ext cx="5582605" cy="405396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3" name="CuadroTexto 22"/>
          <p:cNvSpPr txBox="1"/>
          <p:nvPr/>
        </p:nvSpPr>
        <p:spPr>
          <a:xfrm>
            <a:off x="3868330" y="1351206"/>
            <a:ext cx="4142786" cy="307777"/>
          </a:xfrm>
          <a:prstGeom prst="rect">
            <a:avLst/>
          </a:prstGeom>
          <a:noFill/>
          <a:ln>
            <a:solidFill>
              <a:schemeClr val="tx1"/>
            </a:solidFill>
          </a:ln>
        </p:spPr>
        <p:txBody>
          <a:bodyPr wrap="square" rtlCol="0">
            <a:spAutoFit/>
          </a:bodyPr>
          <a:lstStyle/>
          <a:p>
            <a:pPr algn="ctr"/>
            <a:r>
              <a:rPr lang="es-CO" sz="1400" b="1" i="1" dirty="0" smtClean="0"/>
              <a:t>Pre-procesamiento y Selección del modelo Final</a:t>
            </a:r>
            <a:endParaRPr lang="es-CO" sz="1400" b="1" i="1" dirty="0"/>
          </a:p>
        </p:txBody>
      </p:sp>
      <p:sp>
        <p:nvSpPr>
          <p:cNvPr id="24" name="Rectángulo 23"/>
          <p:cNvSpPr/>
          <p:nvPr/>
        </p:nvSpPr>
        <p:spPr>
          <a:xfrm>
            <a:off x="8454877" y="6049230"/>
            <a:ext cx="3807453" cy="230832"/>
          </a:xfrm>
          <a:prstGeom prst="rect">
            <a:avLst/>
          </a:prstGeom>
        </p:spPr>
        <p:txBody>
          <a:bodyPr wrap="none">
            <a:spAutoFit/>
          </a:bodyPr>
          <a:lstStyle/>
          <a:p>
            <a:r>
              <a:rPr lang="es-CO" sz="900" b="1" dirty="0" smtClean="0">
                <a:solidFill>
                  <a:srgbClr val="404040"/>
                </a:solidFill>
                <a:latin typeface="Lato"/>
              </a:rPr>
              <a:t>Parámetros: </a:t>
            </a:r>
            <a:r>
              <a:rPr lang="es-CO" sz="900" dirty="0" smtClean="0">
                <a:solidFill>
                  <a:srgbClr val="404040"/>
                </a:solidFill>
                <a:latin typeface="Lato"/>
              </a:rPr>
              <a:t>138,357,544 – </a:t>
            </a:r>
            <a:r>
              <a:rPr lang="es-CO" sz="900" b="1" dirty="0" smtClean="0">
                <a:solidFill>
                  <a:srgbClr val="404040"/>
                </a:solidFill>
                <a:latin typeface="Lato"/>
              </a:rPr>
              <a:t>Profundidad: </a:t>
            </a:r>
            <a:r>
              <a:rPr lang="es-CO" sz="900" dirty="0" smtClean="0">
                <a:solidFill>
                  <a:srgbClr val="404040"/>
                </a:solidFill>
                <a:latin typeface="Lato"/>
              </a:rPr>
              <a:t>25 – </a:t>
            </a:r>
            <a:r>
              <a:rPr lang="es-CO" sz="900" b="1" dirty="0" smtClean="0">
                <a:solidFill>
                  <a:srgbClr val="404040"/>
                </a:solidFill>
                <a:latin typeface="Lato"/>
              </a:rPr>
              <a:t>Tiempo: </a:t>
            </a:r>
            <a:r>
              <a:rPr lang="es-CO" sz="900" dirty="0" smtClean="0">
                <a:solidFill>
                  <a:srgbClr val="404040"/>
                </a:solidFill>
                <a:latin typeface="Lato"/>
              </a:rPr>
              <a:t>29 min GPU </a:t>
            </a:r>
            <a:endParaRPr lang="es-CO" sz="900" dirty="0"/>
          </a:p>
        </p:txBody>
      </p:sp>
    </p:spTree>
    <p:extLst>
      <p:ext uri="{BB962C8B-B14F-4D97-AF65-F5344CB8AC3E}">
        <p14:creationId xmlns:p14="http://schemas.microsoft.com/office/powerpoint/2010/main" val="401997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12</a:t>
            </a:fld>
            <a:endParaRPr lang="es-CO" sz="1400" b="1">
              <a:solidFill>
                <a:schemeClr val="bg1"/>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387814" y="266937"/>
            <a:ext cx="7965986" cy="974487"/>
          </a:xfrm>
        </p:spPr>
        <p:txBody>
          <a:bodyPr>
            <a:noAutofit/>
          </a:bodyPr>
          <a:lstStyle/>
          <a:p>
            <a:r>
              <a:rPr lang="es-CO" sz="4800" b="1" dirty="0">
                <a:solidFill>
                  <a:schemeClr val="bg1"/>
                </a:solidFill>
                <a:effectLst>
                  <a:outerShdw blurRad="38100" dist="38100" dir="2700000" algn="tl">
                    <a:srgbClr val="000000">
                      <a:alpha val="43137"/>
                    </a:srgbClr>
                  </a:outerShdw>
                </a:effectLst>
                <a:latin typeface="Bell MT" panose="02020503060305020303" pitchFamily="18" charset="0"/>
              </a:rPr>
              <a:t>Resultados </a:t>
            </a:r>
            <a:r>
              <a:rPr lang="es-CO" sz="4800" b="1" dirty="0" smtClean="0">
                <a:solidFill>
                  <a:schemeClr val="bg1"/>
                </a:solidFill>
                <a:effectLst>
                  <a:outerShdw blurRad="38100" dist="38100" dir="2700000" algn="tl">
                    <a:srgbClr val="000000">
                      <a:alpha val="43137"/>
                    </a:srgbClr>
                  </a:outerShdw>
                </a:effectLst>
                <a:latin typeface="Bell MT" panose="02020503060305020303" pitchFamily="18" charset="0"/>
              </a:rPr>
              <a:t>ANN Imágenes</a:t>
            </a:r>
            <a:endParaRPr lang="es-CO" sz="48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pic>
        <p:nvPicPr>
          <p:cNvPr id="3074" name="Picture 2" descr="Avengers: Infinity War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959" y="148678"/>
            <a:ext cx="1207182" cy="1611148"/>
          </a:xfrm>
          <a:prstGeom prst="rect">
            <a:avLst/>
          </a:prstGeom>
          <a:noFill/>
          <a:extLst>
            <a:ext uri="{909E8E84-426E-40DD-AFC4-6F175D3DCCD1}">
              <a14:hiddenFill xmlns:a14="http://schemas.microsoft.com/office/drawing/2010/main">
                <a:solidFill>
                  <a:srgbClr val="FFFFFF"/>
                </a:solidFill>
              </a14:hiddenFill>
            </a:ext>
          </a:extLst>
        </p:spPr>
      </p:pic>
      <p:sp>
        <p:nvSpPr>
          <p:cNvPr id="11" name="Abrir llave 10"/>
          <p:cNvSpPr/>
          <p:nvPr/>
        </p:nvSpPr>
        <p:spPr>
          <a:xfrm rot="10800000">
            <a:off x="4892756" y="1606009"/>
            <a:ext cx="471488" cy="4398774"/>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graphicFrame>
        <p:nvGraphicFramePr>
          <p:cNvPr id="12" name="Gráfico 11"/>
          <p:cNvGraphicFramePr>
            <a:graphicFrameLocks/>
          </p:cNvGraphicFramePr>
          <p:nvPr>
            <p:extLst>
              <p:ext uri="{D42A27DB-BD31-4B8C-83A1-F6EECF244321}">
                <p14:modId xmlns:p14="http://schemas.microsoft.com/office/powerpoint/2010/main" val="3622148663"/>
              </p:ext>
            </p:extLst>
          </p:nvPr>
        </p:nvGraphicFramePr>
        <p:xfrm>
          <a:off x="5605494" y="1851212"/>
          <a:ext cx="6000155" cy="3943917"/>
        </p:xfrm>
        <a:graphic>
          <a:graphicData uri="http://schemas.openxmlformats.org/drawingml/2006/chart">
            <c:chart xmlns:c="http://schemas.openxmlformats.org/drawingml/2006/chart" xmlns:r="http://schemas.openxmlformats.org/officeDocument/2006/relationships" r:id="rId5"/>
          </a:graphicData>
        </a:graphic>
      </p:graphicFrame>
      <p:sp>
        <p:nvSpPr>
          <p:cNvPr id="8" name="CuadroTexto 7"/>
          <p:cNvSpPr txBox="1"/>
          <p:nvPr/>
        </p:nvSpPr>
        <p:spPr>
          <a:xfrm>
            <a:off x="564647" y="2060867"/>
            <a:ext cx="4086858" cy="4247317"/>
          </a:xfrm>
          <a:prstGeom prst="rect">
            <a:avLst/>
          </a:prstGeom>
          <a:noFill/>
        </p:spPr>
        <p:txBody>
          <a:bodyPr wrap="square" rtlCol="0">
            <a:spAutoFit/>
          </a:bodyPr>
          <a:lstStyle/>
          <a:p>
            <a:pPr marL="285750" indent="-285750">
              <a:buFont typeface="Arial" panose="020B0604020202020204" pitchFamily="34" charset="0"/>
              <a:buChar char="•"/>
            </a:pPr>
            <a:r>
              <a:rPr lang="es-CO" dirty="0" smtClean="0"/>
              <a:t>Las imágenes en escalas de grises no generan un alto desempeño dado que los colores pueden describir patrones de interés.</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smtClean="0"/>
              <a:t>Las imágenes a color tienen un mejor desempeño pero tienen mayor costo computacional. </a:t>
            </a:r>
          </a:p>
          <a:p>
            <a:endParaRPr lang="es-CO" dirty="0" smtClean="0"/>
          </a:p>
          <a:p>
            <a:pPr marL="285750" indent="-285750">
              <a:buFont typeface="Arial" panose="020B0604020202020204" pitchFamily="34" charset="0"/>
              <a:buChar char="•"/>
            </a:pPr>
            <a:r>
              <a:rPr lang="es-CO" dirty="0"/>
              <a:t>Para aumentar el AUC es </a:t>
            </a:r>
            <a:r>
              <a:rPr lang="es-CO" dirty="0" smtClean="0"/>
              <a:t>necesario</a:t>
            </a:r>
          </a:p>
          <a:p>
            <a:r>
              <a:rPr lang="es-CO" dirty="0" smtClean="0"/>
              <a:t>    + GPU+ RAM  </a:t>
            </a:r>
            <a:r>
              <a:rPr lang="es-CO" dirty="0"/>
              <a:t>+ </a:t>
            </a:r>
            <a:r>
              <a:rPr lang="es-CO" dirty="0" smtClean="0"/>
              <a:t>Imágenes</a:t>
            </a:r>
          </a:p>
          <a:p>
            <a:pPr marL="285750" indent="-285750">
              <a:buFont typeface="Arial" panose="020B0604020202020204" pitchFamily="34" charset="0"/>
              <a:buChar char="•"/>
            </a:pPr>
            <a:endParaRPr lang="es-CO" dirty="0" smtClean="0"/>
          </a:p>
          <a:p>
            <a:pPr marL="285750" indent="-285750">
              <a:buFont typeface="Arial" panose="020B0604020202020204" pitchFamily="34" charset="0"/>
              <a:buChar char="•"/>
            </a:pPr>
            <a:r>
              <a:rPr lang="es-CO" dirty="0" smtClean="0"/>
              <a:t>el rendimiento de VGG16 es superior a VGG19 e InceptionV3</a:t>
            </a:r>
            <a:endParaRPr lang="es-CO" dirty="0"/>
          </a:p>
          <a:p>
            <a:pPr marL="285750" indent="-285750">
              <a:buFont typeface="Arial" panose="020B0604020202020204" pitchFamily="34" charset="0"/>
              <a:buChar char="•"/>
            </a:pPr>
            <a:endParaRPr lang="es-CO" dirty="0"/>
          </a:p>
        </p:txBody>
      </p:sp>
      <p:sp>
        <p:nvSpPr>
          <p:cNvPr id="3" name="CuadroTexto 2"/>
          <p:cNvSpPr txBox="1"/>
          <p:nvPr/>
        </p:nvSpPr>
        <p:spPr>
          <a:xfrm>
            <a:off x="7858898" y="5700737"/>
            <a:ext cx="2883243" cy="369332"/>
          </a:xfrm>
          <a:prstGeom prst="rect">
            <a:avLst/>
          </a:prstGeom>
          <a:noFill/>
        </p:spPr>
        <p:txBody>
          <a:bodyPr wrap="square" rtlCol="0">
            <a:spAutoFit/>
          </a:bodyPr>
          <a:lstStyle/>
          <a:p>
            <a:pPr algn="ctr"/>
            <a:r>
              <a:rPr lang="es-CO" b="1" dirty="0" smtClean="0"/>
              <a:t>AUC</a:t>
            </a:r>
            <a:endParaRPr lang="es-CO" b="1" dirty="0"/>
          </a:p>
        </p:txBody>
      </p:sp>
    </p:spTree>
    <p:extLst>
      <p:ext uri="{BB962C8B-B14F-4D97-AF65-F5344CB8AC3E}">
        <p14:creationId xmlns:p14="http://schemas.microsoft.com/office/powerpoint/2010/main" val="2241563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13</a:t>
            </a:fld>
            <a:endParaRPr lang="es-CO" sz="1400" b="1">
              <a:solidFill>
                <a:schemeClr val="bg1"/>
              </a:solidFill>
            </a:endParaRPr>
          </a:p>
        </p:txBody>
      </p:sp>
      <p:sp>
        <p:nvSpPr>
          <p:cNvPr id="10" name="Flecha derecha 9"/>
          <p:cNvSpPr/>
          <p:nvPr/>
        </p:nvSpPr>
        <p:spPr>
          <a:xfrm>
            <a:off x="0" y="-1089"/>
            <a:ext cx="11024315"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1015955" y="170542"/>
            <a:ext cx="7965986" cy="974487"/>
          </a:xfrm>
        </p:spPr>
        <p:txBody>
          <a:bodyPr>
            <a:noAutofit/>
          </a:bodyPr>
          <a:lstStyle/>
          <a:p>
            <a:r>
              <a:rPr lang="es-CO" sz="4000" b="1">
                <a:solidFill>
                  <a:schemeClr val="bg1"/>
                </a:solidFill>
                <a:effectLst>
                  <a:outerShdw blurRad="38100" dist="38100" dir="2700000" algn="tl">
                    <a:srgbClr val="000000">
                      <a:alpha val="43137"/>
                    </a:srgbClr>
                  </a:outerShdw>
                </a:effectLst>
                <a:latin typeface="Bell MT" panose="02020503060305020303" pitchFamily="18" charset="0"/>
              </a:rPr>
              <a:t>Deep </a:t>
            </a:r>
            <a:r>
              <a:rPr lang="es-CO" sz="4000" b="1" dirty="0" err="1">
                <a:solidFill>
                  <a:schemeClr val="bg1"/>
                </a:solidFill>
                <a:effectLst>
                  <a:outerShdw blurRad="38100" dist="38100" dir="2700000" algn="tl">
                    <a:srgbClr val="000000">
                      <a:alpha val="43137"/>
                    </a:srgbClr>
                  </a:outerShdw>
                </a:effectLst>
                <a:latin typeface="Bell MT" panose="02020503060305020303" pitchFamily="18" charset="0"/>
              </a:rPr>
              <a:t>Learning</a:t>
            </a:r>
            <a:r>
              <a:rPr lang="es-CO" sz="4000" b="1">
                <a:solidFill>
                  <a:schemeClr val="bg1"/>
                </a:solidFill>
                <a:effectLst>
                  <a:outerShdw blurRad="38100" dist="38100" dir="2700000" algn="tl">
                    <a:srgbClr val="000000">
                      <a:alpha val="43137"/>
                    </a:srgbClr>
                  </a:outerShdw>
                </a:effectLst>
                <a:latin typeface="Bell MT" panose="02020503060305020303" pitchFamily="18" charset="0"/>
              </a:rPr>
              <a:t> - </a:t>
            </a:r>
            <a:r>
              <a:rPr lang="es-CO" sz="4000" b="1" smtClean="0">
                <a:solidFill>
                  <a:schemeClr val="bg1"/>
                </a:solidFill>
                <a:effectLst>
                  <a:outerShdw blurRad="38100" dist="38100" dir="2700000" algn="tl">
                    <a:srgbClr val="000000">
                      <a:alpha val="43137"/>
                    </a:srgbClr>
                  </a:outerShdw>
                </a:effectLst>
                <a:latin typeface="Bell MT" panose="02020503060305020303" pitchFamily="18" charset="0"/>
              </a:rPr>
              <a:t>Texto</a:t>
            </a:r>
            <a:endParaRPr lang="es-CO" sz="40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9" name="Llamada de nube 2"/>
          <p:cNvSpPr/>
          <p:nvPr/>
        </p:nvSpPr>
        <p:spPr>
          <a:xfrm>
            <a:off x="543259" y="1445264"/>
            <a:ext cx="6127997" cy="3229767"/>
          </a:xfrm>
          <a:prstGeom prst="cloudCallout">
            <a:avLst>
              <a:gd name="adj1" fmla="val 58417"/>
              <a:gd name="adj2" fmla="val -22004"/>
            </a:avLst>
          </a:prstGeom>
          <a:solidFill>
            <a:schemeClr val="accent2">
              <a:lumMod val="20000"/>
              <a:lumOff val="80000"/>
            </a:schemeClr>
          </a:solidFill>
          <a:ln w="38100">
            <a:solidFill>
              <a:schemeClr val="tx2"/>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CO"/>
          </a:p>
        </p:txBody>
      </p:sp>
      <p:sp>
        <p:nvSpPr>
          <p:cNvPr id="8" name="CuadroTexto 7"/>
          <p:cNvSpPr txBox="1"/>
          <p:nvPr/>
        </p:nvSpPr>
        <p:spPr>
          <a:xfrm>
            <a:off x="1546404" y="2191119"/>
            <a:ext cx="4305300" cy="1569660"/>
          </a:xfrm>
          <a:prstGeom prst="rect">
            <a:avLst/>
          </a:prstGeom>
          <a:noFill/>
        </p:spPr>
        <p:txBody>
          <a:bodyPr wrap="square" rtlCol="0">
            <a:spAutoFit/>
          </a:bodyPr>
          <a:lstStyle/>
          <a:p>
            <a:pPr algn="just"/>
            <a:r>
              <a:rPr lang="en-US" sz="1200" dirty="0"/>
              <a:t>“As the Avengers and their allies have continued to protect the world from threats too large for any one hero to handle, a new danger has emerged from the cosmic shadows: </a:t>
            </a:r>
            <a:r>
              <a:rPr lang="en-US" sz="1200" dirty="0" err="1"/>
              <a:t>Thanos</a:t>
            </a:r>
            <a:r>
              <a:rPr lang="en-US" sz="1200" dirty="0"/>
              <a:t>. A despot of intergalactic infamy, his goal is to collect all six Infinity Stones, artifacts of unimaginable power, and use them to inflict his twisted will on all of reality. Everything the Avengers have fought for has led up to this moment - the fate of Earth and existence itself has never been more uncertain. “ </a:t>
            </a:r>
            <a:endParaRPr lang="es-CO" sz="1200" dirty="0"/>
          </a:p>
        </p:txBody>
      </p:sp>
      <p:sp>
        <p:nvSpPr>
          <p:cNvPr id="18" name="Rectángulo 4"/>
          <p:cNvSpPr/>
          <p:nvPr/>
        </p:nvSpPr>
        <p:spPr>
          <a:xfrm>
            <a:off x="7462972" y="2246162"/>
            <a:ext cx="4404575" cy="1627970"/>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TextBox 7">
            <a:extLst>
              <a:ext uri="{FF2B5EF4-FFF2-40B4-BE49-F238E27FC236}">
                <a16:creationId xmlns="" xmlns:a16="http://schemas.microsoft.com/office/drawing/2014/main" id="{5582DAD8-7BD2-44EA-A97E-BC82451DEC3F}"/>
              </a:ext>
            </a:extLst>
          </p:cNvPr>
          <p:cNvSpPr txBox="1"/>
          <p:nvPr/>
        </p:nvSpPr>
        <p:spPr>
          <a:xfrm>
            <a:off x="7888710" y="2552315"/>
            <a:ext cx="3553098" cy="1015663"/>
          </a:xfrm>
          <a:prstGeom prst="rect">
            <a:avLst/>
          </a:prstGeom>
          <a:noFill/>
        </p:spPr>
        <p:txBody>
          <a:bodyPr wrap="square" rtlCol="0">
            <a:spAutoFit/>
          </a:bodyPr>
          <a:lstStyle/>
          <a:p>
            <a:pPr marL="457200" indent="-457200">
              <a:buFont typeface="Wingdings" panose="05000000000000000000" pitchFamily="2" charset="2"/>
              <a:buChar char="ü"/>
            </a:pPr>
            <a:r>
              <a:rPr lang="es-CO" sz="2000" dirty="0">
                <a:cs typeface="Calibri" panose="020F0502020204030204" pitchFamily="34" charset="0"/>
              </a:rPr>
              <a:t>Multimodal </a:t>
            </a:r>
            <a:r>
              <a:rPr lang="es-CO" sz="2000" dirty="0" err="1" smtClean="0">
                <a:cs typeface="Calibri" panose="020F0502020204030204" pitchFamily="34" charset="0"/>
              </a:rPr>
              <a:t>IMDb</a:t>
            </a:r>
            <a:r>
              <a:rPr lang="es-CO" sz="2000" dirty="0">
                <a:cs typeface="Calibri" panose="020F0502020204030204" pitchFamily="34" charset="0"/>
              </a:rPr>
              <a:t> </a:t>
            </a:r>
            <a:r>
              <a:rPr lang="es-CO" sz="2000" dirty="0" smtClean="0">
                <a:cs typeface="Calibri" panose="020F0502020204030204" pitchFamily="34" charset="0"/>
              </a:rPr>
              <a:t>Dataset.</a:t>
            </a:r>
          </a:p>
          <a:p>
            <a:pPr marL="457200" indent="-457200">
              <a:buFont typeface="Wingdings" panose="05000000000000000000" pitchFamily="2" charset="2"/>
              <a:buChar char="ü"/>
            </a:pPr>
            <a:r>
              <a:rPr lang="es-CO" sz="2000" dirty="0" smtClean="0">
                <a:cs typeface="Calibri" panose="020F0502020204030204" pitchFamily="34" charset="0"/>
              </a:rPr>
              <a:t>25959 Imágenes</a:t>
            </a:r>
          </a:p>
          <a:p>
            <a:pPr marL="457200" indent="-457200">
              <a:buFont typeface="Wingdings" panose="05000000000000000000" pitchFamily="2" charset="2"/>
              <a:buChar char="ü"/>
            </a:pPr>
            <a:r>
              <a:rPr lang="es-CO" sz="2000" dirty="0" smtClean="0">
                <a:cs typeface="Calibri" panose="020F0502020204030204" pitchFamily="34" charset="0"/>
              </a:rPr>
              <a:t>160 x 256 pixeles</a:t>
            </a:r>
            <a:r>
              <a:rPr lang="es-CO" sz="2000" dirty="0" smtClean="0">
                <a:latin typeface="Bell MT" panose="02020503060305020303" pitchFamily="18" charset="0"/>
              </a:rPr>
              <a:t>.</a:t>
            </a:r>
            <a:endParaRPr lang="es-CO" sz="2000" dirty="0">
              <a:latin typeface="Bell MT" panose="02020503060305020303" pitchFamily="18" charset="0"/>
            </a:endParaRPr>
          </a:p>
        </p:txBody>
      </p:sp>
      <p:sp>
        <p:nvSpPr>
          <p:cNvPr id="20" name="CuadroTexto 11"/>
          <p:cNvSpPr txBox="1"/>
          <p:nvPr/>
        </p:nvSpPr>
        <p:spPr>
          <a:xfrm>
            <a:off x="8063246" y="4734036"/>
            <a:ext cx="2961069" cy="1200329"/>
          </a:xfrm>
          <a:prstGeom prst="rect">
            <a:avLst/>
          </a:prstGeom>
          <a:noFill/>
        </p:spPr>
        <p:txBody>
          <a:bodyPr wrap="square" rtlCol="0">
            <a:spAutoFit/>
          </a:bodyPr>
          <a:lstStyle/>
          <a:p>
            <a:pPr marL="285750" indent="-285750">
              <a:buFont typeface="Arial" panose="020B0604020202020204" pitchFamily="34" charset="0"/>
              <a:buChar char="•"/>
            </a:pPr>
            <a:r>
              <a:rPr lang="es-CO" sz="2400" smtClean="0"/>
              <a:t>Conv </a:t>
            </a:r>
            <a:r>
              <a:rPr lang="es-CO" sz="2400" dirty="0"/>
              <a:t>1D</a:t>
            </a:r>
          </a:p>
          <a:p>
            <a:pPr marL="285750" indent="-285750">
              <a:buFont typeface="Arial" panose="020B0604020202020204" pitchFamily="34" charset="0"/>
              <a:buChar char="•"/>
            </a:pPr>
            <a:r>
              <a:rPr lang="es-CO" sz="2400" smtClean="0"/>
              <a:t>Word2Vec</a:t>
            </a:r>
            <a:endParaRPr lang="es-CO" sz="2400" dirty="0"/>
          </a:p>
          <a:p>
            <a:pPr marL="285750" indent="-285750">
              <a:buFont typeface="Arial" panose="020B0604020202020204" pitchFamily="34" charset="0"/>
              <a:buChar char="•"/>
            </a:pPr>
            <a:endParaRPr lang="es-CO" sz="2400" dirty="0"/>
          </a:p>
        </p:txBody>
      </p:sp>
      <p:sp>
        <p:nvSpPr>
          <p:cNvPr id="21" name="Flecha abajo 22"/>
          <p:cNvSpPr/>
          <p:nvPr/>
        </p:nvSpPr>
        <p:spPr>
          <a:xfrm>
            <a:off x="9363477" y="4053633"/>
            <a:ext cx="360608" cy="54826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2" name="CuadroTexto 23"/>
          <p:cNvSpPr txBox="1"/>
          <p:nvPr/>
        </p:nvSpPr>
        <p:spPr>
          <a:xfrm>
            <a:off x="5159597" y="4734036"/>
            <a:ext cx="2961069" cy="1200329"/>
          </a:xfrm>
          <a:prstGeom prst="rect">
            <a:avLst/>
          </a:prstGeom>
          <a:noFill/>
        </p:spPr>
        <p:txBody>
          <a:bodyPr wrap="square" rtlCol="0">
            <a:spAutoFit/>
          </a:bodyPr>
          <a:lstStyle/>
          <a:p>
            <a:pPr marL="285750" indent="-285750">
              <a:buFont typeface="Arial" panose="020B0604020202020204" pitchFamily="34" charset="0"/>
              <a:buChar char="•"/>
            </a:pPr>
            <a:r>
              <a:rPr lang="es-CO" sz="2400" smtClean="0"/>
              <a:t>LSTM.</a:t>
            </a:r>
            <a:endParaRPr lang="es-CO" sz="2400" dirty="0"/>
          </a:p>
          <a:p>
            <a:pPr marL="285750" indent="-285750">
              <a:buFont typeface="Arial" panose="020B0604020202020204" pitchFamily="34" charset="0"/>
              <a:buChar char="•"/>
            </a:pPr>
            <a:r>
              <a:rPr lang="es-CO" sz="2400" smtClean="0"/>
              <a:t>N-grams.</a:t>
            </a:r>
            <a:endParaRPr lang="es-CO" sz="2400" dirty="0"/>
          </a:p>
          <a:p>
            <a:pPr marL="285750" indent="-285750">
              <a:buFont typeface="Arial" panose="020B0604020202020204" pitchFamily="34" charset="0"/>
              <a:buChar char="•"/>
            </a:pPr>
            <a:endParaRPr lang="es-CO" sz="2400" dirty="0"/>
          </a:p>
        </p:txBody>
      </p:sp>
      <p:cxnSp>
        <p:nvCxnSpPr>
          <p:cNvPr id="13" name="Conector recto 24"/>
          <p:cNvCxnSpPr/>
          <p:nvPr/>
        </p:nvCxnSpPr>
        <p:spPr>
          <a:xfrm>
            <a:off x="4932608" y="4675031"/>
            <a:ext cx="6934939"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576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14</a:t>
            </a:fld>
            <a:endParaRPr lang="es-CO" sz="1400" b="1">
              <a:solidFill>
                <a:schemeClr val="bg1"/>
              </a:solidFill>
            </a:endParaRPr>
          </a:p>
        </p:txBody>
      </p:sp>
      <p:sp>
        <p:nvSpPr>
          <p:cNvPr id="10" name="Flecha derecha 9"/>
          <p:cNvSpPr/>
          <p:nvPr/>
        </p:nvSpPr>
        <p:spPr>
          <a:xfrm>
            <a:off x="0" y="-1089"/>
            <a:ext cx="7667625"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298361" y="226914"/>
            <a:ext cx="7965986" cy="974487"/>
          </a:xfrm>
        </p:spPr>
        <p:txBody>
          <a:bodyPr>
            <a:noAutofit/>
          </a:bodyPr>
          <a:lstStyle/>
          <a:p>
            <a:r>
              <a:rPr lang="es-CO" sz="4800" b="1" dirty="0" smtClean="0">
                <a:solidFill>
                  <a:schemeClr val="bg1"/>
                </a:solidFill>
                <a:effectLst>
                  <a:outerShdw blurRad="38100" dist="38100" dir="2700000" algn="tl">
                    <a:srgbClr val="000000">
                      <a:alpha val="43137"/>
                    </a:srgbClr>
                  </a:outerShdw>
                </a:effectLst>
                <a:latin typeface="Bell MT" panose="02020503060305020303" pitchFamily="18" charset="0"/>
              </a:rPr>
              <a:t>Descomposición de texto</a:t>
            </a:r>
            <a:endParaRPr lang="es-CO" sz="48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3" name="CuadroTexto 2"/>
          <p:cNvSpPr txBox="1"/>
          <p:nvPr/>
        </p:nvSpPr>
        <p:spPr>
          <a:xfrm>
            <a:off x="7837913" y="2605305"/>
            <a:ext cx="2586170" cy="923330"/>
          </a:xfrm>
          <a:prstGeom prst="rect">
            <a:avLst/>
          </a:prstGeom>
          <a:noFill/>
        </p:spPr>
        <p:txBody>
          <a:bodyPr wrap="square" rtlCol="0">
            <a:spAutoFit/>
          </a:bodyPr>
          <a:lstStyle/>
          <a:p>
            <a:r>
              <a:rPr lang="es-CO" i="1" dirty="0" smtClean="0"/>
              <a:t>Partición de una frase en subconjuntos de palabras que recrean un contexto</a:t>
            </a:r>
            <a:endParaRPr lang="es-CO" i="1" dirty="0"/>
          </a:p>
        </p:txBody>
      </p:sp>
      <p:pic>
        <p:nvPicPr>
          <p:cNvPr id="1026" name="Picture 2" descr="Resultado de imagen para n-grams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749" y="3720596"/>
            <a:ext cx="4804079" cy="1976931"/>
          </a:xfrm>
          <a:prstGeom prst="rect">
            <a:avLst/>
          </a:prstGeom>
          <a:noFill/>
          <a:extLst>
            <a:ext uri="{909E8E84-426E-40DD-AFC4-6F175D3DCCD1}">
              <a14:hiddenFill xmlns:a14="http://schemas.microsoft.com/office/drawing/2010/main">
                <a:solidFill>
                  <a:srgbClr val="FFFFFF"/>
                </a:solidFill>
              </a14:hiddenFill>
            </a:ext>
          </a:extLst>
        </p:spPr>
      </p:pic>
      <p:sp>
        <p:nvSpPr>
          <p:cNvPr id="5" name="Flecha abajo 4"/>
          <p:cNvSpPr/>
          <p:nvPr/>
        </p:nvSpPr>
        <p:spPr>
          <a:xfrm>
            <a:off x="8765059" y="1310950"/>
            <a:ext cx="535460" cy="11942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9" name="CuadroTexto 8"/>
          <p:cNvSpPr txBox="1"/>
          <p:nvPr/>
        </p:nvSpPr>
        <p:spPr>
          <a:xfrm>
            <a:off x="8231657" y="595769"/>
            <a:ext cx="1602261" cy="523220"/>
          </a:xfrm>
          <a:prstGeom prst="rect">
            <a:avLst/>
          </a:prstGeom>
          <a:noFill/>
          <a:ln w="6350">
            <a:solidFill>
              <a:schemeClr val="tx1"/>
            </a:solidFill>
          </a:ln>
        </p:spPr>
        <p:txBody>
          <a:bodyPr wrap="square" rtlCol="0">
            <a:spAutoFit/>
          </a:bodyPr>
          <a:lstStyle/>
          <a:p>
            <a:pPr algn="ctr"/>
            <a:r>
              <a:rPr lang="es-CO" sz="2800" dirty="0"/>
              <a:t>N</a:t>
            </a:r>
            <a:r>
              <a:rPr lang="es-CO" sz="2800" dirty="0" smtClean="0"/>
              <a:t>-</a:t>
            </a:r>
            <a:r>
              <a:rPr lang="es-CO" sz="2800" dirty="0" err="1" smtClean="0"/>
              <a:t>grams</a:t>
            </a:r>
            <a:endParaRPr lang="es-CO" sz="2800" dirty="0"/>
          </a:p>
        </p:txBody>
      </p:sp>
      <p:graphicFrame>
        <p:nvGraphicFramePr>
          <p:cNvPr id="11" name="Diagrama 10"/>
          <p:cNvGraphicFramePr/>
          <p:nvPr>
            <p:extLst>
              <p:ext uri="{D42A27DB-BD31-4B8C-83A1-F6EECF244321}">
                <p14:modId xmlns:p14="http://schemas.microsoft.com/office/powerpoint/2010/main" val="986608965"/>
              </p:ext>
            </p:extLst>
          </p:nvPr>
        </p:nvGraphicFramePr>
        <p:xfrm>
          <a:off x="419100" y="1797997"/>
          <a:ext cx="5882846" cy="389953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7642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15</a:t>
            </a:fld>
            <a:endParaRPr lang="es-CO" sz="1400" b="1">
              <a:solidFill>
                <a:schemeClr val="bg1"/>
              </a:solidFill>
            </a:endParaRPr>
          </a:p>
        </p:txBody>
      </p:sp>
      <p:sp>
        <p:nvSpPr>
          <p:cNvPr id="10" name="Flecha derecha 9"/>
          <p:cNvSpPr/>
          <p:nvPr/>
        </p:nvSpPr>
        <p:spPr>
          <a:xfrm>
            <a:off x="0" y="-1089"/>
            <a:ext cx="7667625"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298361" y="226914"/>
            <a:ext cx="7965986" cy="974487"/>
          </a:xfrm>
        </p:spPr>
        <p:txBody>
          <a:bodyPr>
            <a:noAutofit/>
          </a:bodyPr>
          <a:lstStyle/>
          <a:p>
            <a:r>
              <a:rPr lang="es-CO" sz="4800" b="1" dirty="0" smtClean="0">
                <a:solidFill>
                  <a:schemeClr val="bg1"/>
                </a:solidFill>
                <a:effectLst>
                  <a:outerShdw blurRad="38100" dist="38100" dir="2700000" algn="tl">
                    <a:srgbClr val="000000">
                      <a:alpha val="43137"/>
                    </a:srgbClr>
                  </a:outerShdw>
                </a:effectLst>
                <a:latin typeface="Bell MT" panose="02020503060305020303" pitchFamily="18" charset="0"/>
              </a:rPr>
              <a:t>Descomposición de texto</a:t>
            </a:r>
            <a:endParaRPr lang="es-CO" sz="48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3" name="CuadroTexto 2"/>
          <p:cNvSpPr txBox="1"/>
          <p:nvPr/>
        </p:nvSpPr>
        <p:spPr>
          <a:xfrm>
            <a:off x="7169811" y="1878669"/>
            <a:ext cx="3925719" cy="369332"/>
          </a:xfrm>
          <a:prstGeom prst="rect">
            <a:avLst/>
          </a:prstGeom>
          <a:noFill/>
        </p:spPr>
        <p:txBody>
          <a:bodyPr wrap="square" rtlCol="0">
            <a:spAutoFit/>
          </a:bodyPr>
          <a:lstStyle/>
          <a:p>
            <a:pPr algn="ctr"/>
            <a:r>
              <a:rPr lang="es-CO" i="1" dirty="0" smtClean="0"/>
              <a:t>Método no supervisado ML - Google</a:t>
            </a:r>
          </a:p>
        </p:txBody>
      </p:sp>
      <p:sp>
        <p:nvSpPr>
          <p:cNvPr id="5" name="Flecha abajo 4"/>
          <p:cNvSpPr/>
          <p:nvPr/>
        </p:nvSpPr>
        <p:spPr>
          <a:xfrm>
            <a:off x="8864941" y="1284660"/>
            <a:ext cx="535460" cy="55662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9" name="CuadroTexto 8"/>
          <p:cNvSpPr txBox="1"/>
          <p:nvPr/>
        </p:nvSpPr>
        <p:spPr>
          <a:xfrm>
            <a:off x="8231657" y="595769"/>
            <a:ext cx="1802029" cy="523220"/>
          </a:xfrm>
          <a:prstGeom prst="rect">
            <a:avLst/>
          </a:prstGeom>
          <a:noFill/>
          <a:ln w="6350">
            <a:solidFill>
              <a:schemeClr val="tx1"/>
            </a:solidFill>
          </a:ln>
        </p:spPr>
        <p:txBody>
          <a:bodyPr wrap="square" rtlCol="0">
            <a:spAutoFit/>
          </a:bodyPr>
          <a:lstStyle/>
          <a:p>
            <a:pPr algn="ctr"/>
            <a:r>
              <a:rPr lang="es-CO" sz="2800" dirty="0" smtClean="0"/>
              <a:t>Word2Vec</a:t>
            </a:r>
            <a:endParaRPr lang="es-CO" sz="2800" dirty="0"/>
          </a:p>
        </p:txBody>
      </p:sp>
      <p:sp>
        <p:nvSpPr>
          <p:cNvPr id="13" name="CuadroTexto 12"/>
          <p:cNvSpPr txBox="1"/>
          <p:nvPr/>
        </p:nvSpPr>
        <p:spPr>
          <a:xfrm>
            <a:off x="7169811" y="2953927"/>
            <a:ext cx="3925719" cy="646331"/>
          </a:xfrm>
          <a:prstGeom prst="rect">
            <a:avLst/>
          </a:prstGeom>
          <a:noFill/>
        </p:spPr>
        <p:txBody>
          <a:bodyPr wrap="square" rtlCol="0">
            <a:spAutoFit/>
          </a:bodyPr>
          <a:lstStyle/>
          <a:p>
            <a:pPr algn="ctr"/>
            <a:r>
              <a:rPr lang="es-CO" i="1" dirty="0" smtClean="0"/>
              <a:t>A partir del Contexto predice una palabra y de una palabra predice el contexto</a:t>
            </a:r>
            <a:endParaRPr lang="es-CO" i="1" dirty="0"/>
          </a:p>
        </p:txBody>
      </p:sp>
      <p:sp>
        <p:nvSpPr>
          <p:cNvPr id="14" name="Flecha abajo 13"/>
          <p:cNvSpPr/>
          <p:nvPr/>
        </p:nvSpPr>
        <p:spPr>
          <a:xfrm>
            <a:off x="8864941" y="2322652"/>
            <a:ext cx="535460" cy="55662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pic>
        <p:nvPicPr>
          <p:cNvPr id="2050" name="Picture 2" descr="Resultado de imagen para word2ve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8405" y="3692329"/>
            <a:ext cx="4748530" cy="2504478"/>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p:cNvPicPr>
            <a:picLocks noChangeAspect="1"/>
          </p:cNvPicPr>
          <p:nvPr/>
        </p:nvPicPr>
        <p:blipFill>
          <a:blip r:embed="rId5"/>
          <a:stretch>
            <a:fillRect/>
          </a:stretch>
        </p:blipFill>
        <p:spPr>
          <a:xfrm>
            <a:off x="419100" y="2248001"/>
            <a:ext cx="5835456" cy="3146840"/>
          </a:xfrm>
          <a:prstGeom prst="rect">
            <a:avLst/>
          </a:prstGeom>
        </p:spPr>
      </p:pic>
    </p:spTree>
    <p:extLst>
      <p:ext uri="{BB962C8B-B14F-4D97-AF65-F5344CB8AC3E}">
        <p14:creationId xmlns:p14="http://schemas.microsoft.com/office/powerpoint/2010/main" val="4250905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16</a:t>
            </a:fld>
            <a:endParaRPr lang="es-CO" sz="1400" b="1">
              <a:solidFill>
                <a:schemeClr val="bg1"/>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387814" y="266937"/>
            <a:ext cx="7965986" cy="974487"/>
          </a:xfrm>
        </p:spPr>
        <p:txBody>
          <a:bodyPr>
            <a:normAutofit fontScale="90000"/>
          </a:bodyPr>
          <a:lstStyle/>
          <a:p>
            <a:r>
              <a:rPr lang="es-CO" sz="6600" b="1">
                <a:solidFill>
                  <a:schemeClr val="bg1"/>
                </a:solidFill>
                <a:effectLst>
                  <a:outerShdw blurRad="38100" dist="38100" dir="2700000" algn="tl">
                    <a:srgbClr val="000000">
                      <a:alpha val="43137"/>
                    </a:srgbClr>
                  </a:outerShdw>
                </a:effectLst>
                <a:latin typeface="Bell MT" panose="02020503060305020303" pitchFamily="18" charset="0"/>
              </a:rPr>
              <a:t>LSTM - </a:t>
            </a:r>
            <a:r>
              <a:rPr lang="es-CO" sz="6600" b="1" smtClean="0">
                <a:solidFill>
                  <a:schemeClr val="bg1"/>
                </a:solidFill>
                <a:effectLst>
                  <a:outerShdw blurRad="38100" dist="38100" dir="2700000" algn="tl">
                    <a:srgbClr val="000000">
                      <a:alpha val="43137"/>
                    </a:srgbClr>
                  </a:outerShdw>
                </a:effectLst>
                <a:latin typeface="Bell MT" panose="02020503060305020303" pitchFamily="18" charset="0"/>
              </a:rPr>
              <a:t>Texto</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11" name="Abrir llave 10"/>
          <p:cNvSpPr/>
          <p:nvPr/>
        </p:nvSpPr>
        <p:spPr>
          <a:xfrm rot="16200000">
            <a:off x="7374111" y="1282091"/>
            <a:ext cx="471488" cy="4398774"/>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5" name="Imagen 2"/>
          <p:cNvPicPr>
            <a:picLocks noChangeAspect="1"/>
          </p:cNvPicPr>
          <p:nvPr/>
        </p:nvPicPr>
        <p:blipFill>
          <a:blip r:embed="rId4"/>
          <a:stretch>
            <a:fillRect/>
          </a:stretch>
        </p:blipFill>
        <p:spPr>
          <a:xfrm>
            <a:off x="5009344" y="1402851"/>
            <a:ext cx="5201023" cy="1842883"/>
          </a:xfrm>
          <a:prstGeom prst="rect">
            <a:avLst/>
          </a:prstGeom>
        </p:spPr>
      </p:pic>
      <p:pic>
        <p:nvPicPr>
          <p:cNvPr id="8" name="Imagen 12"/>
          <p:cNvPicPr>
            <a:picLocks noChangeAspect="1"/>
          </p:cNvPicPr>
          <p:nvPr/>
        </p:nvPicPr>
        <p:blipFill>
          <a:blip r:embed="rId5"/>
          <a:stretch>
            <a:fillRect/>
          </a:stretch>
        </p:blipFill>
        <p:spPr>
          <a:xfrm>
            <a:off x="4380535" y="3774190"/>
            <a:ext cx="5980544" cy="2265971"/>
          </a:xfrm>
          <a:prstGeom prst="rect">
            <a:avLst/>
          </a:prstGeom>
        </p:spPr>
      </p:pic>
      <p:sp>
        <p:nvSpPr>
          <p:cNvPr id="9" name="Rectángulo 13"/>
          <p:cNvSpPr/>
          <p:nvPr/>
        </p:nvSpPr>
        <p:spPr>
          <a:xfrm>
            <a:off x="10449215" y="4614787"/>
            <a:ext cx="1345240" cy="584775"/>
          </a:xfrm>
          <a:prstGeom prst="rect">
            <a:avLst/>
          </a:prstGeom>
          <a:noFill/>
        </p:spPr>
        <p:txBody>
          <a:bodyPr wrap="none" lIns="91440" tIns="45720" rIns="91440" bIns="45720">
            <a:spAutoFit/>
          </a:bodyPr>
          <a:lstStyle/>
          <a:p>
            <a:pPr algn="ctr"/>
            <a:r>
              <a:rPr lang="es-ES" sz="3200" b="1" dirty="0">
                <a:ln w="9525">
                  <a:solidFill>
                    <a:schemeClr val="bg1"/>
                  </a:solidFill>
                  <a:prstDash val="solid"/>
                </a:ln>
                <a:effectLst>
                  <a:outerShdw blurRad="12700" dist="38100" dir="2700000" algn="tl" rotWithShape="0">
                    <a:schemeClr val="bg1">
                      <a:lumMod val="50000"/>
                    </a:schemeClr>
                  </a:outerShdw>
                </a:effectLst>
              </a:rPr>
              <a:t>LSTM</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7" name="Rectángulo 14"/>
          <p:cNvSpPr/>
          <p:nvPr/>
        </p:nvSpPr>
        <p:spPr>
          <a:xfrm>
            <a:off x="10483679" y="1968684"/>
            <a:ext cx="1276311" cy="646331"/>
          </a:xfrm>
          <a:prstGeom prst="rect">
            <a:avLst/>
          </a:prstGeom>
          <a:noFill/>
        </p:spPr>
        <p:txBody>
          <a:bodyPr wrap="none" lIns="91440" tIns="45720" rIns="91440" bIns="45720">
            <a:spAutoFit/>
          </a:bodyPr>
          <a:lstStyle/>
          <a:p>
            <a:pPr algn="ctr"/>
            <a:r>
              <a:rPr lang="es-ES" sz="3600" b="1" dirty="0">
                <a:ln w="9525">
                  <a:solidFill>
                    <a:schemeClr val="bg1"/>
                  </a:solidFill>
                  <a:prstDash val="solid"/>
                </a:ln>
                <a:effectLst>
                  <a:outerShdw blurRad="12700" dist="38100" dir="2700000" algn="tl" rotWithShape="0">
                    <a:schemeClr val="bg1">
                      <a:lumMod val="50000"/>
                    </a:schemeClr>
                  </a:outerShdw>
                </a:effectLst>
              </a:rPr>
              <a:t>RNN</a:t>
            </a:r>
            <a:endPar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8" name="Rectángulo 15"/>
          <p:cNvSpPr/>
          <p:nvPr/>
        </p:nvSpPr>
        <p:spPr>
          <a:xfrm>
            <a:off x="355446" y="2063497"/>
            <a:ext cx="3477965" cy="3364418"/>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TextBox 7">
            <a:extLst>
              <a:ext uri="{FF2B5EF4-FFF2-40B4-BE49-F238E27FC236}">
                <a16:creationId xmlns:a16="http://schemas.microsoft.com/office/drawing/2014/main" xmlns="" id="{5582DAD8-7BD2-44EA-A97E-BC82451DEC3F}"/>
              </a:ext>
            </a:extLst>
          </p:cNvPr>
          <p:cNvSpPr txBox="1"/>
          <p:nvPr/>
        </p:nvSpPr>
        <p:spPr>
          <a:xfrm>
            <a:off x="466780" y="2324292"/>
            <a:ext cx="3152184" cy="2862322"/>
          </a:xfrm>
          <a:prstGeom prst="rect">
            <a:avLst/>
          </a:prstGeom>
          <a:noFill/>
        </p:spPr>
        <p:txBody>
          <a:bodyPr wrap="square" rtlCol="0">
            <a:spAutoFit/>
          </a:bodyPr>
          <a:lstStyle/>
          <a:p>
            <a:pPr marL="457200" indent="-457200">
              <a:buFont typeface="Wingdings" panose="05000000000000000000" pitchFamily="2" charset="2"/>
              <a:buChar char="ü"/>
            </a:pPr>
            <a:r>
              <a:rPr lang="es-CO" sz="2400" dirty="0" smtClean="0">
                <a:cs typeface="Calibri" panose="020F0502020204030204" pitchFamily="34" charset="0"/>
              </a:rPr>
              <a:t>Red neuronal Recurrente.</a:t>
            </a:r>
            <a:endParaRPr lang="es-CO" sz="2800" dirty="0" smtClean="0">
              <a:cs typeface="Calibri" panose="020F0502020204030204" pitchFamily="34" charset="0"/>
            </a:endParaRPr>
          </a:p>
          <a:p>
            <a:pPr marL="457200" indent="-457200">
              <a:buFont typeface="Wingdings" panose="05000000000000000000" pitchFamily="2" charset="2"/>
              <a:buChar char="ü"/>
            </a:pPr>
            <a:r>
              <a:rPr lang="es-CO" sz="2800" dirty="0" smtClean="0">
                <a:cs typeface="Calibri" panose="020F0502020204030204" pitchFamily="34" charset="0"/>
              </a:rPr>
              <a:t>LSTM extiende memoria de </a:t>
            </a:r>
            <a:r>
              <a:rPr lang="es-CO" sz="2800" dirty="0" err="1" smtClean="0">
                <a:cs typeface="Calibri" panose="020F0502020204030204" pitchFamily="34" charset="0"/>
              </a:rPr>
              <a:t>RNN’s</a:t>
            </a:r>
            <a:r>
              <a:rPr lang="es-CO" sz="2800" dirty="0" smtClean="0">
                <a:cs typeface="Calibri" panose="020F0502020204030204" pitchFamily="34" charset="0"/>
              </a:rPr>
              <a:t> </a:t>
            </a:r>
          </a:p>
          <a:p>
            <a:pPr marL="457200" indent="-457200">
              <a:buFont typeface="Wingdings" panose="05000000000000000000" pitchFamily="2" charset="2"/>
              <a:buChar char="ü"/>
            </a:pPr>
            <a:r>
              <a:rPr lang="es-CO" sz="2400" dirty="0" smtClean="0">
                <a:cs typeface="Calibri" panose="020F0502020204030204" pitchFamily="34" charset="0"/>
              </a:rPr>
              <a:t>No hay ‘</a:t>
            </a:r>
            <a:r>
              <a:rPr lang="es-CO" sz="2400" dirty="0" err="1" smtClean="0">
                <a:cs typeface="Calibri" panose="020F0502020204030204" pitchFamily="34" charset="0"/>
              </a:rPr>
              <a:t>exploding</a:t>
            </a:r>
            <a:r>
              <a:rPr lang="es-CO" sz="2400" dirty="0" smtClean="0">
                <a:cs typeface="Calibri" panose="020F0502020204030204" pitchFamily="34" charset="0"/>
              </a:rPr>
              <a:t> </a:t>
            </a:r>
            <a:r>
              <a:rPr lang="es-CO" sz="2400" dirty="0" err="1" smtClean="0">
                <a:cs typeface="Calibri" panose="020F0502020204030204" pitchFamily="34" charset="0"/>
              </a:rPr>
              <a:t>gradients</a:t>
            </a:r>
            <a:r>
              <a:rPr lang="es-CO" sz="2400" dirty="0" smtClean="0">
                <a:cs typeface="Calibri" panose="020F0502020204030204" pitchFamily="34" charset="0"/>
              </a:rPr>
              <a:t>’ </a:t>
            </a:r>
            <a:endParaRPr lang="es-CO" sz="2800" dirty="0">
              <a:latin typeface="Bell MT" panose="02020503060305020303" pitchFamily="18" charset="0"/>
            </a:endParaRPr>
          </a:p>
        </p:txBody>
      </p:sp>
    </p:spTree>
    <p:extLst>
      <p:ext uri="{BB962C8B-B14F-4D97-AF65-F5344CB8AC3E}">
        <p14:creationId xmlns:p14="http://schemas.microsoft.com/office/powerpoint/2010/main" val="375708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17</a:t>
            </a:fld>
            <a:endParaRPr lang="es-CO" sz="1400" b="1">
              <a:solidFill>
                <a:schemeClr val="bg1"/>
              </a:solidFill>
            </a:endParaRPr>
          </a:p>
        </p:txBody>
      </p:sp>
      <p:sp>
        <p:nvSpPr>
          <p:cNvPr id="10" name="Flecha derecha 9"/>
          <p:cNvSpPr/>
          <p:nvPr/>
        </p:nvSpPr>
        <p:spPr>
          <a:xfrm rot="10800000">
            <a:off x="3387813" y="-4"/>
            <a:ext cx="8804184" cy="1101038"/>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4038600" y="-21307"/>
            <a:ext cx="7965986" cy="974487"/>
          </a:xfrm>
        </p:spPr>
        <p:txBody>
          <a:bodyPr>
            <a:normAutofit/>
          </a:bodyPr>
          <a:lstStyle/>
          <a:p>
            <a:r>
              <a:rPr lang="es-CO" sz="4800" b="1" dirty="0">
                <a:solidFill>
                  <a:schemeClr val="bg1"/>
                </a:solidFill>
                <a:effectLst>
                  <a:outerShdw blurRad="38100" dist="38100" dir="2700000" algn="tl">
                    <a:srgbClr val="000000">
                      <a:alpha val="43137"/>
                    </a:srgbClr>
                  </a:outerShdw>
                </a:effectLst>
                <a:latin typeface="Bell MT" panose="02020503060305020303" pitchFamily="18" charset="0"/>
              </a:rPr>
              <a:t>Word2Vec + </a:t>
            </a:r>
            <a:r>
              <a:rPr lang="es-CO" sz="4800" b="1" dirty="0" err="1">
                <a:solidFill>
                  <a:schemeClr val="bg1"/>
                </a:solidFill>
                <a:effectLst>
                  <a:outerShdw blurRad="38100" dist="38100" dir="2700000" algn="tl">
                    <a:srgbClr val="000000">
                      <a:alpha val="43137"/>
                    </a:srgbClr>
                  </a:outerShdw>
                </a:effectLst>
                <a:latin typeface="Bell MT" panose="02020503060305020303" pitchFamily="18" charset="0"/>
              </a:rPr>
              <a:t>Conv</a:t>
            </a:r>
            <a:r>
              <a:rPr lang="es-CO" sz="4800" b="1" dirty="0">
                <a:solidFill>
                  <a:schemeClr val="bg1"/>
                </a:solidFill>
                <a:effectLst>
                  <a:outerShdw blurRad="38100" dist="38100" dir="2700000" algn="tl">
                    <a:srgbClr val="000000">
                      <a:alpha val="43137"/>
                    </a:srgbClr>
                  </a:outerShdw>
                </a:effectLst>
                <a:latin typeface="Bell MT" panose="02020503060305020303" pitchFamily="18" charset="0"/>
              </a:rPr>
              <a:t> </a:t>
            </a:r>
            <a:r>
              <a:rPr lang="es-CO" sz="4800" b="1" dirty="0" smtClean="0">
                <a:solidFill>
                  <a:schemeClr val="bg1"/>
                </a:solidFill>
                <a:effectLst>
                  <a:outerShdw blurRad="38100" dist="38100" dir="2700000" algn="tl">
                    <a:srgbClr val="000000">
                      <a:alpha val="43137"/>
                    </a:srgbClr>
                  </a:outerShdw>
                </a:effectLst>
                <a:latin typeface="Bell MT" panose="02020503060305020303" pitchFamily="18" charset="0"/>
              </a:rPr>
              <a:t>1D</a:t>
            </a:r>
            <a:endParaRPr lang="es-CO" sz="48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1593" y="1210112"/>
            <a:ext cx="3141708" cy="4472018"/>
          </a:xfrm>
          <a:prstGeom prst="rect">
            <a:avLst/>
          </a:prstGeom>
        </p:spPr>
      </p:pic>
      <p:pic>
        <p:nvPicPr>
          <p:cNvPr id="5" name="Picture 2" descr="Resultado de imagen para word2vec archite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500" y="1758473"/>
            <a:ext cx="6066300" cy="3789021"/>
          </a:xfrm>
          <a:prstGeom prst="rect">
            <a:avLst/>
          </a:prstGeom>
          <a:noFill/>
          <a:extLst>
            <a:ext uri="{909E8E84-426E-40DD-AFC4-6F175D3DCCD1}">
              <a14:hiddenFill xmlns:a14="http://schemas.microsoft.com/office/drawing/2010/main">
                <a:solidFill>
                  <a:srgbClr val="FFFFFF"/>
                </a:solidFill>
              </a14:hiddenFill>
            </a:ext>
          </a:extLst>
        </p:spPr>
      </p:pic>
      <p:sp>
        <p:nvSpPr>
          <p:cNvPr id="8" name="Más 7"/>
          <p:cNvSpPr/>
          <p:nvPr/>
        </p:nvSpPr>
        <p:spPr>
          <a:xfrm>
            <a:off x="6563496" y="3479591"/>
            <a:ext cx="533400" cy="489568"/>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7" name="Rectángulo 16"/>
          <p:cNvSpPr/>
          <p:nvPr/>
        </p:nvSpPr>
        <p:spPr>
          <a:xfrm>
            <a:off x="7789905" y="5904401"/>
            <a:ext cx="3166251" cy="230832"/>
          </a:xfrm>
          <a:prstGeom prst="rect">
            <a:avLst/>
          </a:prstGeom>
        </p:spPr>
        <p:txBody>
          <a:bodyPr wrap="none">
            <a:spAutoFit/>
          </a:bodyPr>
          <a:lstStyle/>
          <a:p>
            <a:r>
              <a:rPr lang="es-CO" sz="900" b="1" dirty="0" smtClean="0">
                <a:solidFill>
                  <a:srgbClr val="404040"/>
                </a:solidFill>
                <a:latin typeface="Lato"/>
              </a:rPr>
              <a:t>Parámetros: </a:t>
            </a:r>
            <a:r>
              <a:rPr lang="es-CO" sz="900" dirty="0" smtClean="0">
                <a:solidFill>
                  <a:srgbClr val="404040"/>
                </a:solidFill>
                <a:latin typeface="Lato"/>
              </a:rPr>
              <a:t> – </a:t>
            </a:r>
            <a:r>
              <a:rPr lang="es-CO" sz="900" b="1" dirty="0" smtClean="0">
                <a:solidFill>
                  <a:srgbClr val="404040"/>
                </a:solidFill>
                <a:latin typeface="Lato"/>
              </a:rPr>
              <a:t>Profundidad: </a:t>
            </a:r>
            <a:r>
              <a:rPr lang="es-CO" sz="900" dirty="0" smtClean="0">
                <a:solidFill>
                  <a:srgbClr val="404040"/>
                </a:solidFill>
                <a:latin typeface="Lato"/>
              </a:rPr>
              <a:t>25 – </a:t>
            </a:r>
            <a:r>
              <a:rPr lang="es-CO" sz="900" b="1" dirty="0" smtClean="0">
                <a:solidFill>
                  <a:srgbClr val="404040"/>
                </a:solidFill>
                <a:latin typeface="Lato"/>
              </a:rPr>
              <a:t>Tiempo: </a:t>
            </a:r>
            <a:r>
              <a:rPr lang="es-CO" sz="900" dirty="0" smtClean="0">
                <a:solidFill>
                  <a:srgbClr val="404040"/>
                </a:solidFill>
                <a:latin typeface="Lato"/>
              </a:rPr>
              <a:t>18 min GPU </a:t>
            </a:r>
            <a:endParaRPr lang="es-CO" sz="900" dirty="0"/>
          </a:p>
        </p:txBody>
      </p:sp>
    </p:spTree>
    <p:extLst>
      <p:ext uri="{BB962C8B-B14F-4D97-AF65-F5344CB8AC3E}">
        <p14:creationId xmlns:p14="http://schemas.microsoft.com/office/powerpoint/2010/main" val="2629116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s-CO" smtClean="0"/>
              <a:t>Simple AI </a:t>
            </a:r>
            <a:endParaRPr lang="es-CO"/>
          </a:p>
        </p:txBody>
      </p:sp>
      <p:sp>
        <p:nvSpPr>
          <p:cNvPr id="5" name="Marcador de número de diapositiva 4"/>
          <p:cNvSpPr>
            <a:spLocks noGrp="1"/>
          </p:cNvSpPr>
          <p:nvPr>
            <p:ph type="sldNum" sz="quarter" idx="12"/>
          </p:nvPr>
        </p:nvSpPr>
        <p:spPr/>
        <p:txBody>
          <a:bodyPr/>
          <a:lstStyle/>
          <a:p>
            <a:fld id="{6498F071-8424-4781-A5AA-387FBEE54CF5}" type="slidenum">
              <a:rPr lang="es-CO" smtClean="0"/>
              <a:t>18</a:t>
            </a:fld>
            <a:endParaRPr lang="es-CO"/>
          </a:p>
        </p:txBody>
      </p:sp>
      <p:pic>
        <p:nvPicPr>
          <p:cNvPr id="6" name="Imagen 5"/>
          <p:cNvPicPr>
            <a:picLocks noChangeAspect="1"/>
          </p:cNvPicPr>
          <p:nvPr/>
        </p:nvPicPr>
        <p:blipFill>
          <a:blip r:embed="rId2"/>
          <a:stretch>
            <a:fillRect/>
          </a:stretch>
        </p:blipFill>
        <p:spPr>
          <a:xfrm>
            <a:off x="1111094" y="238124"/>
            <a:ext cx="9969812" cy="3614647"/>
          </a:xfrm>
          <a:prstGeom prst="rect">
            <a:avLst/>
          </a:prstGeom>
        </p:spPr>
      </p:pic>
      <p:sp>
        <p:nvSpPr>
          <p:cNvPr id="7" name="Rectángulo 6"/>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8" name="Marcador de pie de página 5"/>
          <p:cNvSpPr txBox="1">
            <a:spLocks/>
          </p:cNvSpPr>
          <p:nvPr/>
        </p:nvSpPr>
        <p:spPr>
          <a:xfrm>
            <a:off x="4038600" y="6356350"/>
            <a:ext cx="4114800"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400" b="1" smtClean="0">
                <a:solidFill>
                  <a:schemeClr val="bg1"/>
                </a:solidFill>
              </a:rPr>
              <a:t>Simple AI </a:t>
            </a:r>
            <a:endParaRPr lang="es-CO" sz="1400" b="1" dirty="0">
              <a:solidFill>
                <a:schemeClr val="bg1"/>
              </a:solidFill>
            </a:endParaRPr>
          </a:p>
        </p:txBody>
      </p:sp>
      <p:sp>
        <p:nvSpPr>
          <p:cNvPr id="9" name="Marcador de número de diapositiva 6"/>
          <p:cNvSpPr txBox="1">
            <a:spLocks/>
          </p:cNvSpPr>
          <p:nvPr/>
        </p:nvSpPr>
        <p:spPr>
          <a:xfrm>
            <a:off x="8610600" y="6356350"/>
            <a:ext cx="2743200" cy="365125"/>
          </a:xfrm>
          <a:prstGeom prst="rect">
            <a:avLst/>
          </a:prstGeom>
        </p:spPr>
        <p:txBody>
          <a:bodyPr vert="horz" lIns="91440" tIns="45720" rIns="91440" bIns="45720" rtlCol="0" anchor="ctr"/>
          <a:lstStyle>
            <a:defPPr>
              <a:defRPr lang="es-C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400" b="1" dirty="0" smtClean="0">
                <a:solidFill>
                  <a:schemeClr val="bg1"/>
                </a:solidFill>
              </a:rPr>
              <a:t>18</a:t>
            </a:r>
            <a:endParaRPr lang="es-CO" sz="1400" b="1" dirty="0">
              <a:solidFill>
                <a:schemeClr val="bg1"/>
              </a:solidFill>
            </a:endParaRPr>
          </a:p>
        </p:txBody>
      </p:sp>
      <p:pic>
        <p:nvPicPr>
          <p:cNvPr id="10"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p:cNvSpPr txBox="1"/>
          <p:nvPr/>
        </p:nvSpPr>
        <p:spPr>
          <a:xfrm>
            <a:off x="3914775" y="3852771"/>
            <a:ext cx="4238625" cy="2862322"/>
          </a:xfrm>
          <a:prstGeom prst="rect">
            <a:avLst/>
          </a:prstGeom>
          <a:noFill/>
        </p:spPr>
        <p:txBody>
          <a:bodyPr wrap="square" rtlCol="0">
            <a:spAutoFit/>
          </a:bodyPr>
          <a:lstStyle/>
          <a:p>
            <a:r>
              <a:rPr lang="es-CO" b="1" dirty="0" smtClean="0"/>
              <a:t>Hyperparametros:</a:t>
            </a:r>
          </a:p>
          <a:p>
            <a:endParaRPr lang="es-CO" b="1" dirty="0" smtClean="0"/>
          </a:p>
          <a:p>
            <a:r>
              <a:rPr lang="es-CO" sz="1400" dirty="0" smtClean="0"/>
              <a:t>LR: 0,01</a:t>
            </a:r>
          </a:p>
          <a:p>
            <a:r>
              <a:rPr lang="es-CO" sz="1400" dirty="0" smtClean="0"/>
              <a:t>Optimizador: Adam</a:t>
            </a:r>
          </a:p>
          <a:p>
            <a:r>
              <a:rPr lang="es-CO" sz="1400" dirty="0" err="1" smtClean="0"/>
              <a:t>Dropout</a:t>
            </a:r>
            <a:r>
              <a:rPr lang="es-CO" sz="1400" dirty="0" smtClean="0"/>
              <a:t>: 0,5</a:t>
            </a:r>
          </a:p>
          <a:p>
            <a:r>
              <a:rPr lang="es-CO" sz="1400" dirty="0" smtClean="0"/>
              <a:t>Funciones de activación:  </a:t>
            </a:r>
            <a:r>
              <a:rPr lang="es-CO" sz="1400" dirty="0" err="1" smtClean="0"/>
              <a:t>Selu</a:t>
            </a:r>
            <a:r>
              <a:rPr lang="es-CO" sz="1400" dirty="0" smtClean="0"/>
              <a:t>, </a:t>
            </a:r>
            <a:r>
              <a:rPr lang="es-CO" sz="1400" dirty="0" err="1" smtClean="0"/>
              <a:t>Relu</a:t>
            </a:r>
            <a:r>
              <a:rPr lang="es-CO" sz="1400" dirty="0" smtClean="0"/>
              <a:t>, </a:t>
            </a:r>
            <a:r>
              <a:rPr lang="es-CO" sz="1400" dirty="0" err="1" smtClean="0"/>
              <a:t>Sigmoid</a:t>
            </a:r>
            <a:endParaRPr lang="es-CO" sz="1400" dirty="0" smtClean="0"/>
          </a:p>
          <a:p>
            <a:r>
              <a:rPr lang="es-CO" sz="1400" dirty="0" smtClean="0"/>
              <a:t>Inicializadores: Distribución normal</a:t>
            </a:r>
          </a:p>
          <a:p>
            <a:r>
              <a:rPr lang="es-CO" sz="1400" dirty="0" err="1" smtClean="0"/>
              <a:t>Batch</a:t>
            </a:r>
            <a:r>
              <a:rPr lang="es-CO" sz="1400" dirty="0" smtClean="0"/>
              <a:t> </a:t>
            </a:r>
            <a:r>
              <a:rPr lang="es-CO" sz="1400" dirty="0" err="1" smtClean="0"/>
              <a:t>Size</a:t>
            </a:r>
            <a:r>
              <a:rPr lang="es-CO" sz="1400" dirty="0" smtClean="0"/>
              <a:t>: 1000</a:t>
            </a:r>
          </a:p>
          <a:p>
            <a:endParaRPr lang="es-CO" sz="1400" dirty="0"/>
          </a:p>
          <a:p>
            <a:r>
              <a:rPr lang="es-CO" sz="1400" dirty="0" smtClean="0"/>
              <a:t>Épocas: 500</a:t>
            </a:r>
          </a:p>
          <a:p>
            <a:endParaRPr lang="es-CO" sz="1400" dirty="0" smtClean="0"/>
          </a:p>
          <a:p>
            <a:endParaRPr lang="es-CO" dirty="0"/>
          </a:p>
        </p:txBody>
      </p:sp>
    </p:spTree>
    <p:extLst>
      <p:ext uri="{BB962C8B-B14F-4D97-AF65-F5344CB8AC3E}">
        <p14:creationId xmlns:p14="http://schemas.microsoft.com/office/powerpoint/2010/main" val="978343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19</a:t>
            </a:fld>
            <a:endParaRPr lang="es-CO" sz="1400" b="1">
              <a:solidFill>
                <a:schemeClr val="bg1"/>
              </a:solidFill>
            </a:endParaRPr>
          </a:p>
        </p:txBody>
      </p:sp>
      <p:sp>
        <p:nvSpPr>
          <p:cNvPr id="10" name="Flecha derecha 9"/>
          <p:cNvSpPr/>
          <p:nvPr/>
        </p:nvSpPr>
        <p:spPr>
          <a:xfrm>
            <a:off x="0" y="-1089"/>
            <a:ext cx="9654746"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0" y="190293"/>
            <a:ext cx="7965986" cy="974487"/>
          </a:xfrm>
        </p:spPr>
        <p:txBody>
          <a:bodyPr>
            <a:normAutofit/>
          </a:bodyPr>
          <a:lstStyle/>
          <a:p>
            <a:r>
              <a:rPr lang="es-CO" sz="4800" b="1" dirty="0" smtClean="0">
                <a:solidFill>
                  <a:schemeClr val="bg1"/>
                </a:solidFill>
                <a:effectLst>
                  <a:outerShdw blurRad="38100" dist="38100" dir="2700000" algn="tl">
                    <a:srgbClr val="000000">
                      <a:alpha val="43137"/>
                    </a:srgbClr>
                  </a:outerShdw>
                </a:effectLst>
                <a:latin typeface="Bell MT" panose="02020503060305020303" pitchFamily="18" charset="0"/>
              </a:rPr>
              <a:t>Resultados Finales Texto </a:t>
            </a:r>
            <a:endParaRPr lang="es-CO" sz="48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14" name="Abrir llave 13"/>
          <p:cNvSpPr/>
          <p:nvPr/>
        </p:nvSpPr>
        <p:spPr>
          <a:xfrm>
            <a:off x="6454608" y="1919415"/>
            <a:ext cx="471488" cy="3925359"/>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3" name="Imagen 2"/>
          <p:cNvPicPr>
            <a:picLocks noChangeAspect="1"/>
          </p:cNvPicPr>
          <p:nvPr/>
        </p:nvPicPr>
        <p:blipFill>
          <a:blip r:embed="rId4"/>
          <a:stretch>
            <a:fillRect/>
          </a:stretch>
        </p:blipFill>
        <p:spPr>
          <a:xfrm>
            <a:off x="126906" y="1847731"/>
            <a:ext cx="6181930" cy="3846535"/>
          </a:xfrm>
          <a:prstGeom prst="rect">
            <a:avLst/>
          </a:prstGeom>
        </p:spPr>
      </p:pic>
      <p:sp>
        <p:nvSpPr>
          <p:cNvPr id="5" name="Rectángulo 4"/>
          <p:cNvSpPr/>
          <p:nvPr/>
        </p:nvSpPr>
        <p:spPr>
          <a:xfrm>
            <a:off x="7208109" y="2358601"/>
            <a:ext cx="4357816" cy="3139321"/>
          </a:xfrm>
          <a:prstGeom prst="rect">
            <a:avLst/>
          </a:prstGeom>
        </p:spPr>
        <p:txBody>
          <a:bodyPr wrap="square">
            <a:spAutoFit/>
          </a:bodyPr>
          <a:lstStyle/>
          <a:p>
            <a:pPr marL="285750" indent="-285750">
              <a:buFont typeface="Arial" panose="020B0604020202020204" pitchFamily="34" charset="0"/>
              <a:buChar char="•"/>
            </a:pPr>
            <a:r>
              <a:rPr lang="es-CO" dirty="0" smtClean="0"/>
              <a:t>Los mejores resultados se obtienen con un </a:t>
            </a:r>
            <a:r>
              <a:rPr lang="es-CO" dirty="0" err="1" smtClean="0"/>
              <a:t>embedding</a:t>
            </a:r>
            <a:r>
              <a:rPr lang="es-CO" dirty="0" smtClean="0"/>
              <a:t> de Word2Vec.</a:t>
            </a:r>
          </a:p>
          <a:p>
            <a:endParaRPr lang="es-CO" dirty="0"/>
          </a:p>
          <a:p>
            <a:pPr marL="285750" indent="-285750">
              <a:buFont typeface="Arial" panose="020B0604020202020204" pitchFamily="34" charset="0"/>
              <a:buChar char="•"/>
            </a:pPr>
            <a:r>
              <a:rPr lang="es-CO" dirty="0" smtClean="0"/>
              <a:t>El proceso de clasificación es mas eficiente con CNN </a:t>
            </a:r>
            <a:r>
              <a:rPr lang="es-CO" dirty="0" smtClean="0">
                <a:latin typeface="Arial" panose="020B0604020202020204" pitchFamily="34" charset="0"/>
                <a:cs typeface="Arial" panose="020B0604020202020204" pitchFamily="34" charset="0"/>
              </a:rPr>
              <a:t>1D</a:t>
            </a:r>
          </a:p>
          <a:p>
            <a:endParaRPr lang="es-CO"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t>Para </a:t>
            </a:r>
            <a:r>
              <a:rPr lang="es-CO" dirty="0" smtClean="0"/>
              <a:t>mejorar </a:t>
            </a:r>
            <a:r>
              <a:rPr lang="es-CO" dirty="0"/>
              <a:t>el AUC es necesario </a:t>
            </a:r>
            <a:r>
              <a:rPr lang="es-CO" dirty="0" smtClean="0"/>
              <a:t>+ RAM, + GPU para incrementar el vocabulario  y contexto del </a:t>
            </a:r>
            <a:r>
              <a:rPr lang="es-CO" dirty="0" err="1" smtClean="0"/>
              <a:t>embedding</a:t>
            </a:r>
            <a:r>
              <a:rPr lang="es-CO" dirty="0" smtClean="0"/>
              <a:t> del modelo.</a:t>
            </a:r>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193696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2</a:t>
            </a:fld>
            <a:endParaRPr lang="es-CO" sz="1400" b="1">
              <a:solidFill>
                <a:schemeClr val="bg1"/>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387814" y="266937"/>
            <a:ext cx="7965986" cy="974487"/>
          </a:xfrm>
        </p:spPr>
        <p:txBody>
          <a:bodyPr>
            <a:normAutofit fontScale="90000"/>
          </a:bodyPr>
          <a:lstStyle/>
          <a:p>
            <a:r>
              <a:rPr lang="es-CO" sz="6600" b="1" dirty="0" err="1">
                <a:solidFill>
                  <a:schemeClr val="bg1"/>
                </a:solidFill>
                <a:effectLst>
                  <a:outerShdw blurRad="38100" dist="38100" dir="2700000" algn="tl">
                    <a:srgbClr val="000000">
                      <a:alpha val="43137"/>
                    </a:srgbClr>
                  </a:outerShdw>
                </a:effectLst>
                <a:latin typeface="Bell MT" panose="02020503060305020303" pitchFamily="18" charset="0"/>
              </a:rPr>
              <a:t>Speakers</a:t>
            </a:r>
            <a:r>
              <a:rPr lang="es-CO" sz="6600" b="1" dirty="0">
                <a:solidFill>
                  <a:schemeClr val="bg1"/>
                </a:solidFill>
                <a:effectLst>
                  <a:outerShdw blurRad="38100" dist="38100" dir="2700000" algn="tl">
                    <a:srgbClr val="000000">
                      <a:alpha val="43137"/>
                    </a:srgbClr>
                  </a:outerShdw>
                </a:effectLst>
                <a:latin typeface="Bell MT" panose="02020503060305020303" pitchFamily="18" charset="0"/>
              </a:rPr>
              <a:t> Bio</a:t>
            </a:r>
          </a:p>
        </p:txBody>
      </p:sp>
      <p:sp>
        <p:nvSpPr>
          <p:cNvPr id="11" name="Abrir llave 10"/>
          <p:cNvSpPr/>
          <p:nvPr/>
        </p:nvSpPr>
        <p:spPr>
          <a:xfrm rot="10800000">
            <a:off x="5512708" y="1606009"/>
            <a:ext cx="471488" cy="4398774"/>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3" name="TextBox 2">
            <a:extLst>
              <a:ext uri="{FF2B5EF4-FFF2-40B4-BE49-F238E27FC236}">
                <a16:creationId xmlns="" xmlns:a16="http://schemas.microsoft.com/office/drawing/2014/main" id="{E747E4E8-BEC9-442F-BBBB-47BF843EBB4D}"/>
              </a:ext>
            </a:extLst>
          </p:cNvPr>
          <p:cNvSpPr txBox="1"/>
          <p:nvPr/>
        </p:nvSpPr>
        <p:spPr>
          <a:xfrm>
            <a:off x="7331867" y="1241424"/>
            <a:ext cx="3267856" cy="523220"/>
          </a:xfrm>
          <a:prstGeom prst="rect">
            <a:avLst/>
          </a:prstGeom>
          <a:noFill/>
        </p:spPr>
        <p:txBody>
          <a:bodyPr wrap="square" rtlCol="0">
            <a:spAutoFit/>
          </a:bodyPr>
          <a:lstStyle/>
          <a:p>
            <a:pPr algn="ctr"/>
            <a:r>
              <a:rPr lang="es-CO" sz="2800" b="1" dirty="0"/>
              <a:t>Jesús Solano </a:t>
            </a:r>
          </a:p>
        </p:txBody>
      </p:sp>
      <p:sp>
        <p:nvSpPr>
          <p:cNvPr id="5" name="TextBox 4">
            <a:extLst>
              <a:ext uri="{FF2B5EF4-FFF2-40B4-BE49-F238E27FC236}">
                <a16:creationId xmlns="" xmlns:a16="http://schemas.microsoft.com/office/drawing/2014/main" id="{DB634B63-AF4B-49C7-AB9D-A283C46E4BCE}"/>
              </a:ext>
            </a:extLst>
          </p:cNvPr>
          <p:cNvSpPr txBox="1"/>
          <p:nvPr/>
        </p:nvSpPr>
        <p:spPr>
          <a:xfrm>
            <a:off x="6211390" y="1962438"/>
            <a:ext cx="4982980" cy="5078313"/>
          </a:xfrm>
          <a:prstGeom prst="rect">
            <a:avLst/>
          </a:prstGeom>
          <a:noFill/>
        </p:spPr>
        <p:txBody>
          <a:bodyPr wrap="square" rtlCol="0">
            <a:spAutoFit/>
          </a:bodyPr>
          <a:lstStyle/>
          <a:p>
            <a:r>
              <a:rPr lang="es-CO" b="1" dirty="0"/>
              <a:t>Educación </a:t>
            </a:r>
            <a:endParaRPr lang="es-CO" b="1" dirty="0" smtClean="0"/>
          </a:p>
          <a:p>
            <a:endParaRPr lang="es-CO" b="1" dirty="0"/>
          </a:p>
          <a:p>
            <a:pPr marL="285750" indent="-285750">
              <a:buFont typeface="Wingdings" panose="05000000000000000000" pitchFamily="2" charset="2"/>
              <a:buChar char="ü"/>
            </a:pPr>
            <a:r>
              <a:rPr lang="es-CO" dirty="0"/>
              <a:t>Físico, Universidad de los Andes.</a:t>
            </a:r>
          </a:p>
          <a:p>
            <a:pPr marL="285750" indent="-285750">
              <a:buFont typeface="Wingdings" panose="05000000000000000000" pitchFamily="2" charset="2"/>
              <a:buChar char="ü"/>
            </a:pPr>
            <a:r>
              <a:rPr lang="es-CO" dirty="0"/>
              <a:t>Ingeniero Industrial, Universidad de los Andes.</a:t>
            </a:r>
          </a:p>
          <a:p>
            <a:pPr marL="285750" indent="-285750">
              <a:buFont typeface="Wingdings" panose="05000000000000000000" pitchFamily="2" charset="2"/>
              <a:buChar char="ü"/>
            </a:pPr>
            <a:endParaRPr lang="es-CO" dirty="0"/>
          </a:p>
          <a:p>
            <a:pPr marL="285750" indent="-285750">
              <a:buFont typeface="Wingdings" panose="05000000000000000000" pitchFamily="2" charset="2"/>
              <a:buChar char="ü"/>
            </a:pPr>
            <a:endParaRPr lang="es-CO" dirty="0"/>
          </a:p>
          <a:p>
            <a:r>
              <a:rPr lang="es-CO" b="1" dirty="0" smtClean="0"/>
              <a:t>Experiencia</a:t>
            </a:r>
          </a:p>
          <a:p>
            <a:endParaRPr lang="es-CO" b="1" dirty="0"/>
          </a:p>
          <a:p>
            <a:pPr marL="285750" indent="-285750">
              <a:buFont typeface="Wingdings" panose="05000000000000000000" pitchFamily="2" charset="2"/>
              <a:buChar char="ü"/>
            </a:pPr>
            <a:r>
              <a:rPr lang="es-CO" dirty="0"/>
              <a:t>Redes neuronales para detección de partículas en el colisionador CERN.</a:t>
            </a:r>
          </a:p>
          <a:p>
            <a:pPr marL="285750" indent="-285750">
              <a:buFont typeface="Wingdings" panose="05000000000000000000" pitchFamily="2" charset="2"/>
              <a:buChar char="ü"/>
            </a:pPr>
            <a:r>
              <a:rPr lang="es-CO" dirty="0"/>
              <a:t>Deep </a:t>
            </a:r>
            <a:r>
              <a:rPr lang="es-CO" dirty="0" err="1"/>
              <a:t>Learning</a:t>
            </a:r>
            <a:r>
              <a:rPr lang="es-CO" dirty="0"/>
              <a:t> para la detección del cáncer de Mama en mamografías. </a:t>
            </a:r>
          </a:p>
          <a:p>
            <a:pPr marL="285750" indent="-285750">
              <a:buFont typeface="Wingdings" panose="05000000000000000000" pitchFamily="2" charset="2"/>
              <a:buChar char="ü"/>
            </a:pPr>
            <a:r>
              <a:rPr lang="es-CO" dirty="0"/>
              <a:t>Modelos de Machine </a:t>
            </a:r>
            <a:r>
              <a:rPr lang="es-CO" dirty="0" err="1"/>
              <a:t>Learning</a:t>
            </a:r>
            <a:r>
              <a:rPr lang="es-CO" dirty="0"/>
              <a:t> para valorar derivados financieros climáticos.</a:t>
            </a:r>
          </a:p>
          <a:p>
            <a:pPr marL="285750" indent="-285750">
              <a:buFont typeface="Wingdings" panose="05000000000000000000" pitchFamily="2" charset="2"/>
              <a:buChar char="ü"/>
            </a:pPr>
            <a:endParaRPr lang="es-CO" dirty="0"/>
          </a:p>
          <a:p>
            <a:pPr marL="285750" indent="-285750">
              <a:buFont typeface="Wingdings" panose="05000000000000000000" pitchFamily="2" charset="2"/>
              <a:buChar char="ü"/>
            </a:pPr>
            <a:endParaRPr lang="es-CO" dirty="0"/>
          </a:p>
          <a:p>
            <a:pPr marL="285750" indent="-285750">
              <a:buFont typeface="Wingdings" panose="05000000000000000000" pitchFamily="2" charset="2"/>
              <a:buChar char="ü"/>
            </a:pPr>
            <a:endParaRPr lang="es-CO" dirty="0"/>
          </a:p>
          <a:p>
            <a:pPr marL="285750" indent="-285750">
              <a:buFont typeface="Wingdings" panose="05000000000000000000" pitchFamily="2" charset="2"/>
              <a:buChar char="ü"/>
            </a:pPr>
            <a:endParaRPr lang="es-CO" dirty="0"/>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045" y="1851214"/>
            <a:ext cx="3936160" cy="3936160"/>
          </a:xfrm>
          <a:prstGeom prst="rect">
            <a:avLst/>
          </a:prstGeom>
          <a:ln>
            <a:noFill/>
          </a:ln>
          <a:effectLst>
            <a:softEdge rad="112500"/>
          </a:effectLst>
        </p:spPr>
      </p:pic>
    </p:spTree>
    <p:extLst>
      <p:ext uri="{BB962C8B-B14F-4D97-AF65-F5344CB8AC3E}">
        <p14:creationId xmlns:p14="http://schemas.microsoft.com/office/powerpoint/2010/main" val="316544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b="1" smtClean="0">
                <a:solidFill>
                  <a:schemeClr val="bg1"/>
                </a:solidFill>
              </a:rPr>
              <a:t>20</a:t>
            </a:fld>
            <a:endParaRPr lang="es-CO" b="1" dirty="0">
              <a:solidFill>
                <a:schemeClr val="bg1"/>
              </a:solidFill>
            </a:endParaRPr>
          </a:p>
        </p:txBody>
      </p:sp>
      <p:sp>
        <p:nvSpPr>
          <p:cNvPr id="10" name="Flecha derecha 9"/>
          <p:cNvSpPr/>
          <p:nvPr/>
        </p:nvSpPr>
        <p:spPr>
          <a:xfrm>
            <a:off x="0" y="-1088"/>
            <a:ext cx="7667625" cy="1372688"/>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ctrTitle"/>
          </p:nvPr>
        </p:nvSpPr>
        <p:spPr>
          <a:xfrm>
            <a:off x="-405856" y="119526"/>
            <a:ext cx="7965986" cy="974487"/>
          </a:xfrm>
        </p:spPr>
        <p:txBody>
          <a:bodyPr>
            <a:normAutofit/>
          </a:bodyPr>
          <a:lstStyle/>
          <a:p>
            <a:r>
              <a:rPr lang="es-CO" sz="4800" b="1" dirty="0">
                <a:solidFill>
                  <a:schemeClr val="bg1"/>
                </a:solidFill>
                <a:effectLst>
                  <a:outerShdw blurRad="38100" dist="38100" dir="2700000" algn="tl">
                    <a:srgbClr val="000000">
                      <a:alpha val="43137"/>
                    </a:srgbClr>
                  </a:outerShdw>
                </a:effectLst>
                <a:latin typeface="Bell MT" panose="02020503060305020303" pitchFamily="18" charset="0"/>
              </a:rPr>
              <a:t>Text + </a:t>
            </a:r>
            <a:r>
              <a:rPr lang="es-CO" sz="4800" b="1" dirty="0" err="1">
                <a:solidFill>
                  <a:schemeClr val="bg1"/>
                </a:solidFill>
                <a:effectLst>
                  <a:outerShdw blurRad="38100" dist="38100" dir="2700000" algn="tl">
                    <a:srgbClr val="000000">
                      <a:alpha val="43137"/>
                    </a:srgbClr>
                  </a:outerShdw>
                </a:effectLst>
                <a:latin typeface="Bell MT" panose="02020503060305020303" pitchFamily="18" charset="0"/>
              </a:rPr>
              <a:t>Images</a:t>
            </a:r>
            <a:r>
              <a:rPr lang="es-CO" sz="4800" b="1" dirty="0">
                <a:solidFill>
                  <a:schemeClr val="bg1"/>
                </a:solidFill>
                <a:effectLst>
                  <a:outerShdw blurRad="38100" dist="38100" dir="2700000" algn="tl">
                    <a:srgbClr val="000000">
                      <a:alpha val="43137"/>
                    </a:srgbClr>
                  </a:outerShdw>
                </a:effectLst>
                <a:latin typeface="Bell MT" panose="02020503060305020303" pitchFamily="18" charset="0"/>
              </a:rPr>
              <a:t> </a:t>
            </a:r>
            <a:r>
              <a:rPr lang="es-CO" sz="4800" b="1" dirty="0" err="1">
                <a:solidFill>
                  <a:schemeClr val="bg1"/>
                </a:solidFill>
                <a:effectLst>
                  <a:outerShdw blurRad="38100" dist="38100" dir="2700000" algn="tl">
                    <a:srgbClr val="000000">
                      <a:alpha val="43137"/>
                    </a:srgbClr>
                  </a:outerShdw>
                </a:effectLst>
                <a:latin typeface="Bell MT" panose="02020503060305020303" pitchFamily="18" charset="0"/>
              </a:rPr>
              <a:t>Stacking</a:t>
            </a:r>
            <a:endParaRPr lang="es-CO" sz="48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9" name="CuadroTexto 8"/>
          <p:cNvSpPr txBox="1"/>
          <p:nvPr/>
        </p:nvSpPr>
        <p:spPr>
          <a:xfrm>
            <a:off x="2075875" y="2649343"/>
            <a:ext cx="2770310" cy="338554"/>
          </a:xfrm>
          <a:prstGeom prst="rect">
            <a:avLst/>
          </a:prstGeom>
          <a:noFill/>
        </p:spPr>
        <p:txBody>
          <a:bodyPr wrap="none" rtlCol="0">
            <a:spAutoFit/>
          </a:bodyPr>
          <a:lstStyle/>
          <a:p>
            <a:r>
              <a:rPr lang="es-CO" sz="1600" b="1" dirty="0"/>
              <a:t>Machine </a:t>
            </a:r>
            <a:r>
              <a:rPr lang="es-CO" sz="1600" b="1" dirty="0" err="1"/>
              <a:t>Learning</a:t>
            </a:r>
            <a:r>
              <a:rPr lang="es-CO" sz="1600" b="1" dirty="0"/>
              <a:t> </a:t>
            </a:r>
            <a:r>
              <a:rPr lang="es-CO" sz="1600" b="1" dirty="0" err="1"/>
              <a:t>Stacking</a:t>
            </a:r>
            <a:endParaRPr lang="es-CO" sz="1600" b="1" dirty="0"/>
          </a:p>
        </p:txBody>
      </p:sp>
      <p:cxnSp>
        <p:nvCxnSpPr>
          <p:cNvPr id="11" name="Conector recto 10"/>
          <p:cNvCxnSpPr/>
          <p:nvPr/>
        </p:nvCxnSpPr>
        <p:spPr>
          <a:xfrm>
            <a:off x="773151" y="2657330"/>
            <a:ext cx="50844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136789" y="5895223"/>
            <a:ext cx="2648482" cy="338554"/>
          </a:xfrm>
          <a:prstGeom prst="rect">
            <a:avLst/>
          </a:prstGeom>
          <a:noFill/>
        </p:spPr>
        <p:txBody>
          <a:bodyPr wrap="none" rtlCol="0">
            <a:spAutoFit/>
          </a:bodyPr>
          <a:lstStyle/>
          <a:p>
            <a:r>
              <a:rPr lang="es-CO" sz="1600" b="1" dirty="0"/>
              <a:t> Deep </a:t>
            </a:r>
            <a:r>
              <a:rPr lang="es-CO" sz="1600" b="1" dirty="0" err="1"/>
              <a:t>Leargning</a:t>
            </a:r>
            <a:r>
              <a:rPr lang="es-CO" sz="1600" b="1" dirty="0"/>
              <a:t> </a:t>
            </a:r>
            <a:r>
              <a:rPr lang="es-CO" sz="1600" b="1" dirty="0" err="1"/>
              <a:t>Stacking</a:t>
            </a:r>
            <a:endParaRPr lang="es-CO" sz="1600" b="1" dirty="0"/>
          </a:p>
        </p:txBody>
      </p:sp>
      <p:cxnSp>
        <p:nvCxnSpPr>
          <p:cNvPr id="13" name="Conector recto 12"/>
          <p:cNvCxnSpPr/>
          <p:nvPr/>
        </p:nvCxnSpPr>
        <p:spPr>
          <a:xfrm>
            <a:off x="773151" y="5933315"/>
            <a:ext cx="50844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6966858" y="1556166"/>
            <a:ext cx="0" cy="4377149"/>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6" name="Gráfico 15"/>
          <p:cNvGraphicFramePr>
            <a:graphicFrameLocks/>
          </p:cNvGraphicFramePr>
          <p:nvPr>
            <p:extLst>
              <p:ext uri="{D42A27DB-BD31-4B8C-83A1-F6EECF244321}">
                <p14:modId xmlns:p14="http://schemas.microsoft.com/office/powerpoint/2010/main" val="890244497"/>
              </p:ext>
            </p:extLst>
          </p:nvPr>
        </p:nvGraphicFramePr>
        <p:xfrm>
          <a:off x="695430" y="1060564"/>
          <a:ext cx="5531200" cy="15372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Gráfico 16"/>
          <p:cNvGraphicFramePr>
            <a:graphicFrameLocks/>
          </p:cNvGraphicFramePr>
          <p:nvPr>
            <p:extLst>
              <p:ext uri="{D42A27DB-BD31-4B8C-83A1-F6EECF244321}">
                <p14:modId xmlns:p14="http://schemas.microsoft.com/office/powerpoint/2010/main" val="3806004920"/>
              </p:ext>
            </p:extLst>
          </p:nvPr>
        </p:nvGraphicFramePr>
        <p:xfrm>
          <a:off x="1169077" y="3227304"/>
          <a:ext cx="4583906" cy="2598720"/>
        </p:xfrm>
        <a:graphic>
          <a:graphicData uri="http://schemas.openxmlformats.org/drawingml/2006/chart">
            <c:chart xmlns:c="http://schemas.openxmlformats.org/drawingml/2006/chart" xmlns:r="http://schemas.openxmlformats.org/officeDocument/2006/relationships" r:id="rId4"/>
          </a:graphicData>
        </a:graphic>
      </p:graphicFrame>
      <p:pic>
        <p:nvPicPr>
          <p:cNvPr id="2050" name="Picture 2" descr="https://raw.githubusercontent.com/castellwhite/MoviesClassification/master/nnTrained/Stacking_model_plo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3055" y="935676"/>
            <a:ext cx="2621285" cy="49976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Resultado de imagen para universidad de los andes logo"/>
          <p:cNvPicPr>
            <a:picLocks noChangeAspect="1" noChangeArrowheads="1"/>
          </p:cNvPicPr>
          <p:nvPr/>
        </p:nvPicPr>
        <p:blipFill rotWithShape="1">
          <a:blip r:embed="rId6">
            <a:biLevel thresh="25000"/>
            <a:extLst>
              <a:ext uri="{28A0092B-C50C-407E-A947-70E740481C1C}">
                <a14:useLocalDpi xmlns:a14="http://schemas.microsoft.com/office/drawing/2010/main" val="0"/>
              </a:ext>
            </a:extLst>
          </a:blip>
          <a:srcRect t="50095" b="10511"/>
          <a:stretch/>
        </p:blipFill>
        <p:spPr bwMode="auto">
          <a:xfrm>
            <a:off x="381000" y="6353964"/>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8153400" y="315924"/>
            <a:ext cx="3305175" cy="369332"/>
          </a:xfrm>
          <a:prstGeom prst="rect">
            <a:avLst/>
          </a:prstGeom>
          <a:noFill/>
        </p:spPr>
        <p:txBody>
          <a:bodyPr wrap="square" rtlCol="0">
            <a:spAutoFit/>
          </a:bodyPr>
          <a:lstStyle/>
          <a:p>
            <a:r>
              <a:rPr lang="es-CO" b="1" dirty="0" smtClean="0"/>
              <a:t>Topología Neuronal </a:t>
            </a:r>
            <a:r>
              <a:rPr lang="es-CO" b="1" dirty="0" err="1" smtClean="0"/>
              <a:t>Stacking</a:t>
            </a:r>
            <a:endParaRPr lang="es-CO" b="1" dirty="0"/>
          </a:p>
        </p:txBody>
      </p:sp>
    </p:spTree>
    <p:extLst>
      <p:ext uri="{BB962C8B-B14F-4D97-AF65-F5344CB8AC3E}">
        <p14:creationId xmlns:p14="http://schemas.microsoft.com/office/powerpoint/2010/main" val="271334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21</a:t>
            </a:fld>
            <a:endParaRPr lang="es-CO" sz="1400" b="1">
              <a:solidFill>
                <a:schemeClr val="bg1"/>
              </a:solidFill>
            </a:endParaRPr>
          </a:p>
        </p:txBody>
      </p:sp>
      <p:sp>
        <p:nvSpPr>
          <p:cNvPr id="10" name="Flecha derecha 9"/>
          <p:cNvSpPr/>
          <p:nvPr/>
        </p:nvSpPr>
        <p:spPr>
          <a:xfrm>
            <a:off x="0" y="-1089"/>
            <a:ext cx="9762186"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419100" y="297208"/>
            <a:ext cx="7965986" cy="974487"/>
          </a:xfrm>
        </p:spPr>
        <p:txBody>
          <a:bodyPr>
            <a:normAutofit fontScale="90000"/>
          </a:bodyPr>
          <a:lstStyle/>
          <a:p>
            <a:r>
              <a:rPr lang="es-CO" sz="6600" b="1">
                <a:solidFill>
                  <a:schemeClr val="bg1"/>
                </a:solidFill>
                <a:effectLst>
                  <a:outerShdw blurRad="38100" dist="38100" dir="2700000" algn="tl">
                    <a:srgbClr val="000000">
                      <a:alpha val="43137"/>
                    </a:srgbClr>
                  </a:outerShdw>
                </a:effectLst>
                <a:latin typeface="Bell MT" panose="02020503060305020303" pitchFamily="18" charset="0"/>
              </a:rPr>
              <a:t>Comentarios </a:t>
            </a:r>
            <a:r>
              <a:rPr lang="es-CO" sz="6600" b="1" smtClean="0">
                <a:solidFill>
                  <a:schemeClr val="bg1"/>
                </a:solidFill>
                <a:effectLst>
                  <a:outerShdw blurRad="38100" dist="38100" dir="2700000" algn="tl">
                    <a:srgbClr val="000000">
                      <a:alpha val="43137"/>
                    </a:srgbClr>
                  </a:outerShdw>
                </a:effectLst>
                <a:latin typeface="Bell MT" panose="02020503060305020303" pitchFamily="18" charset="0"/>
              </a:rPr>
              <a:t>Finales</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18" name="Rectángulo 2"/>
          <p:cNvSpPr/>
          <p:nvPr/>
        </p:nvSpPr>
        <p:spPr>
          <a:xfrm>
            <a:off x="1365160" y="1872951"/>
            <a:ext cx="4404575" cy="1758891"/>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4"/>
          <p:cNvSpPr/>
          <p:nvPr/>
        </p:nvSpPr>
        <p:spPr>
          <a:xfrm>
            <a:off x="1365159" y="4164702"/>
            <a:ext cx="4404575" cy="1758891"/>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Rectángulo 8"/>
          <p:cNvSpPr/>
          <p:nvPr/>
        </p:nvSpPr>
        <p:spPr>
          <a:xfrm>
            <a:off x="6408312" y="1872950"/>
            <a:ext cx="4404575" cy="1758891"/>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10"/>
          <p:cNvSpPr/>
          <p:nvPr/>
        </p:nvSpPr>
        <p:spPr>
          <a:xfrm>
            <a:off x="6408312" y="4168794"/>
            <a:ext cx="4404575" cy="1758891"/>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TextBox 7">
            <a:extLst>
              <a:ext uri="{FF2B5EF4-FFF2-40B4-BE49-F238E27FC236}">
                <a16:creationId xmlns:a16="http://schemas.microsoft.com/office/drawing/2014/main" xmlns="" id="{5582DAD8-7BD2-44EA-A97E-BC82451DEC3F}"/>
              </a:ext>
            </a:extLst>
          </p:cNvPr>
          <p:cNvSpPr txBox="1"/>
          <p:nvPr/>
        </p:nvSpPr>
        <p:spPr>
          <a:xfrm>
            <a:off x="1499810" y="1936786"/>
            <a:ext cx="4135271" cy="1631216"/>
          </a:xfrm>
          <a:prstGeom prst="rect">
            <a:avLst/>
          </a:prstGeom>
          <a:noFill/>
        </p:spPr>
        <p:txBody>
          <a:bodyPr wrap="square" rtlCol="0">
            <a:spAutoFit/>
          </a:bodyPr>
          <a:lstStyle/>
          <a:p>
            <a:pPr algn="ctr"/>
            <a:r>
              <a:rPr lang="es-CO" sz="2000" dirty="0">
                <a:latin typeface="Bell MT" panose="02020503060305020303" pitchFamily="18" charset="0"/>
              </a:rPr>
              <a:t>El</a:t>
            </a:r>
            <a:r>
              <a:rPr lang="es-CO" sz="2000">
                <a:latin typeface="Bell MT" panose="02020503060305020303" pitchFamily="18" charset="0"/>
              </a:rPr>
              <a:t> mejor enfoque de pre procesamiento de texto en la actualidad es word2vec dada su capacidad </a:t>
            </a:r>
            <a:r>
              <a:rPr lang="es-CO" sz="2000" smtClean="0">
                <a:latin typeface="Bell MT" panose="02020503060305020303" pitchFamily="18" charset="0"/>
              </a:rPr>
              <a:t>de </a:t>
            </a:r>
            <a:r>
              <a:rPr lang="es-CO" sz="2000" dirty="0">
                <a:latin typeface="Bell MT" panose="02020503060305020303" pitchFamily="18" charset="0"/>
              </a:rPr>
              <a:t>reconocimiento</a:t>
            </a:r>
            <a:r>
              <a:rPr lang="es-CO" sz="2000">
                <a:latin typeface="Bell MT" panose="02020503060305020303" pitchFamily="18" charset="0"/>
              </a:rPr>
              <a:t> del </a:t>
            </a:r>
            <a:r>
              <a:rPr lang="es-CO" sz="2000" smtClean="0">
                <a:latin typeface="Bell MT" panose="02020503060305020303" pitchFamily="18" charset="0"/>
              </a:rPr>
              <a:t>contexto.</a:t>
            </a:r>
            <a:endParaRPr lang="es-CO" sz="3200" dirty="0">
              <a:latin typeface="Bell MT" panose="02020503060305020303" pitchFamily="18" charset="0"/>
            </a:endParaRPr>
          </a:p>
        </p:txBody>
      </p:sp>
      <p:sp>
        <p:nvSpPr>
          <p:cNvPr id="23" name="TextBox 7">
            <a:extLst>
              <a:ext uri="{FF2B5EF4-FFF2-40B4-BE49-F238E27FC236}">
                <a16:creationId xmlns:a16="http://schemas.microsoft.com/office/drawing/2014/main" xmlns="" id="{5582DAD8-7BD2-44EA-A97E-BC82451DEC3F}"/>
              </a:ext>
            </a:extLst>
          </p:cNvPr>
          <p:cNvSpPr txBox="1"/>
          <p:nvPr/>
        </p:nvSpPr>
        <p:spPr>
          <a:xfrm>
            <a:off x="6542962" y="2152230"/>
            <a:ext cx="4135271" cy="1200329"/>
          </a:xfrm>
          <a:prstGeom prst="rect">
            <a:avLst/>
          </a:prstGeom>
          <a:noFill/>
        </p:spPr>
        <p:txBody>
          <a:bodyPr wrap="square" rtlCol="0">
            <a:spAutoFit/>
          </a:bodyPr>
          <a:lstStyle/>
          <a:p>
            <a:pPr algn="ctr"/>
            <a:r>
              <a:rPr lang="es-CO" sz="2400" dirty="0">
                <a:latin typeface="Bell MT" panose="02020503060305020303" pitchFamily="18" charset="0"/>
              </a:rPr>
              <a:t>Si</a:t>
            </a:r>
            <a:r>
              <a:rPr lang="es-CO" sz="2400">
                <a:latin typeface="Bell MT" panose="02020503060305020303" pitchFamily="18" charset="0"/>
              </a:rPr>
              <a:t> no es posible entrenar con imágenes </a:t>
            </a:r>
            <a:r>
              <a:rPr lang="es-CO" sz="2400" smtClean="0">
                <a:latin typeface="Bell MT" panose="02020503060305020303" pitchFamily="18" charset="0"/>
              </a:rPr>
              <a:t>de </a:t>
            </a:r>
            <a:r>
              <a:rPr lang="es-CO" sz="2400" dirty="0">
                <a:latin typeface="Bell MT" panose="02020503060305020303" pitchFamily="18" charset="0"/>
              </a:rPr>
              <a:t>alta</a:t>
            </a:r>
            <a:r>
              <a:rPr lang="es-CO" sz="2400">
                <a:latin typeface="Bell MT" panose="02020503060305020303" pitchFamily="18" charset="0"/>
              </a:rPr>
              <a:t> calidad es mejor clasificar solo con </a:t>
            </a:r>
            <a:r>
              <a:rPr lang="es-CO" sz="2400" smtClean="0">
                <a:latin typeface="Bell MT" panose="02020503060305020303" pitchFamily="18" charset="0"/>
              </a:rPr>
              <a:t>texto.</a:t>
            </a:r>
            <a:endParaRPr lang="es-CO" sz="3200" dirty="0">
              <a:latin typeface="Bell MT" panose="02020503060305020303" pitchFamily="18" charset="0"/>
            </a:endParaRPr>
          </a:p>
        </p:txBody>
      </p:sp>
      <p:sp>
        <p:nvSpPr>
          <p:cNvPr id="24" name="TextBox 7">
            <a:extLst>
              <a:ext uri="{FF2B5EF4-FFF2-40B4-BE49-F238E27FC236}">
                <a16:creationId xmlns:a16="http://schemas.microsoft.com/office/drawing/2014/main" xmlns="" id="{5582DAD8-7BD2-44EA-A97E-BC82451DEC3F}"/>
              </a:ext>
            </a:extLst>
          </p:cNvPr>
          <p:cNvSpPr txBox="1"/>
          <p:nvPr/>
        </p:nvSpPr>
        <p:spPr>
          <a:xfrm>
            <a:off x="1501253" y="4320872"/>
            <a:ext cx="4135271" cy="1569660"/>
          </a:xfrm>
          <a:prstGeom prst="rect">
            <a:avLst/>
          </a:prstGeom>
          <a:noFill/>
        </p:spPr>
        <p:txBody>
          <a:bodyPr wrap="square" rtlCol="0">
            <a:spAutoFit/>
          </a:bodyPr>
          <a:lstStyle/>
          <a:p>
            <a:pPr algn="ctr"/>
            <a:r>
              <a:rPr lang="es-CO" sz="2400" b="1" smtClean="0">
                <a:latin typeface="Bell MT" panose="02020503060305020303" pitchFamily="18" charset="0"/>
              </a:rPr>
              <a:t>Es </a:t>
            </a:r>
            <a:r>
              <a:rPr lang="es-CO" sz="2400" b="1">
                <a:latin typeface="Bell MT" panose="02020503060305020303" pitchFamily="18" charset="0"/>
              </a:rPr>
              <a:t>posible </a:t>
            </a:r>
            <a:r>
              <a:rPr lang="es-CO" sz="2400" b="1" dirty="0">
                <a:latin typeface="Bell MT" panose="02020503060305020303" pitchFamily="18" charset="0"/>
              </a:rPr>
              <a:t>clasificar</a:t>
            </a:r>
            <a:r>
              <a:rPr lang="es-CO" sz="2400" b="1">
                <a:latin typeface="Bell MT" panose="02020503060305020303" pitchFamily="18" charset="0"/>
              </a:rPr>
              <a:t> películas por genero con redes multimodales con un 0.89 de </a:t>
            </a:r>
            <a:r>
              <a:rPr lang="es-CO" sz="2400" b="1" smtClean="0">
                <a:latin typeface="Bell MT" panose="02020503060305020303" pitchFamily="18" charset="0"/>
              </a:rPr>
              <a:t>AUC.</a:t>
            </a:r>
            <a:endParaRPr lang="es-CO" sz="3200" b="1" dirty="0">
              <a:latin typeface="Bell MT" panose="02020503060305020303" pitchFamily="18" charset="0"/>
            </a:endParaRPr>
          </a:p>
        </p:txBody>
      </p:sp>
      <p:sp>
        <p:nvSpPr>
          <p:cNvPr id="25" name="TextBox 7">
            <a:extLst>
              <a:ext uri="{FF2B5EF4-FFF2-40B4-BE49-F238E27FC236}">
                <a16:creationId xmlns:a16="http://schemas.microsoft.com/office/drawing/2014/main" xmlns="" id="{5582DAD8-7BD2-44EA-A97E-BC82451DEC3F}"/>
              </a:ext>
            </a:extLst>
          </p:cNvPr>
          <p:cNvSpPr txBox="1"/>
          <p:nvPr/>
        </p:nvSpPr>
        <p:spPr>
          <a:xfrm>
            <a:off x="6542962" y="4197761"/>
            <a:ext cx="4135271" cy="1692771"/>
          </a:xfrm>
          <a:prstGeom prst="rect">
            <a:avLst/>
          </a:prstGeom>
          <a:noFill/>
        </p:spPr>
        <p:txBody>
          <a:bodyPr wrap="square" rtlCol="0">
            <a:spAutoFit/>
          </a:bodyPr>
          <a:lstStyle/>
          <a:p>
            <a:pPr algn="ctr"/>
            <a:r>
              <a:rPr lang="es-CO" sz="2400" b="1" dirty="0">
                <a:latin typeface="Bell MT" panose="02020503060305020303" pitchFamily="18" charset="0"/>
              </a:rPr>
              <a:t>Trabajo</a:t>
            </a:r>
            <a:r>
              <a:rPr lang="es-CO" sz="2400" b="1">
                <a:latin typeface="Bell MT" panose="02020503060305020303" pitchFamily="18" charset="0"/>
              </a:rPr>
              <a:t> Futuro</a:t>
            </a:r>
            <a:endParaRPr lang="es-CO" sz="2400" b="1" dirty="0">
              <a:latin typeface="Bell MT" panose="02020503060305020303" pitchFamily="18" charset="0"/>
            </a:endParaRPr>
          </a:p>
          <a:p>
            <a:pPr algn="ctr"/>
            <a:r>
              <a:rPr lang="es-CO" sz="1600">
                <a:latin typeface="Bell MT" panose="02020503060305020303" pitchFamily="18" charset="0"/>
              </a:rPr>
              <a:t>Entrenar con imágenes de alta calidad en ambientes </a:t>
            </a:r>
            <a:r>
              <a:rPr lang="es-CO" sz="1600" smtClean="0">
                <a:latin typeface="Bell MT" panose="02020503060305020303" pitchFamily="18" charset="0"/>
              </a:rPr>
              <a:t>de </a:t>
            </a:r>
            <a:r>
              <a:rPr lang="es-CO" sz="1600" dirty="0">
                <a:latin typeface="Bell MT" panose="02020503060305020303" pitchFamily="18" charset="0"/>
              </a:rPr>
              <a:t>mayor</a:t>
            </a:r>
            <a:r>
              <a:rPr lang="es-CO" sz="1600">
                <a:latin typeface="Bell MT" panose="02020503060305020303" pitchFamily="18" charset="0"/>
              </a:rPr>
              <a:t> capacidad computacional.</a:t>
            </a:r>
            <a:endParaRPr lang="es-CO" sz="1600" dirty="0">
              <a:latin typeface="Bell MT" panose="02020503060305020303" pitchFamily="18" charset="0"/>
            </a:endParaRPr>
          </a:p>
          <a:p>
            <a:pPr algn="ctr"/>
            <a:endParaRPr lang="es-CO" sz="1600" dirty="0">
              <a:latin typeface="Bell MT" panose="02020503060305020303" pitchFamily="18" charset="0"/>
            </a:endParaRPr>
          </a:p>
          <a:p>
            <a:pPr algn="ctr"/>
            <a:r>
              <a:rPr lang="es-CO" sz="1600">
                <a:latin typeface="Bell MT" panose="02020503060305020303" pitchFamily="18" charset="0"/>
              </a:rPr>
              <a:t>Aumentar el vocabulario del contexto en </a:t>
            </a:r>
            <a:r>
              <a:rPr lang="es-CO" sz="1600" smtClean="0">
                <a:latin typeface="Bell MT" panose="02020503060305020303" pitchFamily="18" charset="0"/>
              </a:rPr>
              <a:t>word2vec.</a:t>
            </a:r>
            <a:endParaRPr lang="es-CO" sz="3200" b="1" dirty="0">
              <a:latin typeface="Bell MT" panose="02020503060305020303" pitchFamily="18" charset="0"/>
            </a:endParaRPr>
          </a:p>
        </p:txBody>
      </p:sp>
    </p:spTree>
    <p:extLst>
      <p:ext uri="{BB962C8B-B14F-4D97-AF65-F5344CB8AC3E}">
        <p14:creationId xmlns:p14="http://schemas.microsoft.com/office/powerpoint/2010/main" val="2056140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22</a:t>
            </a:fld>
            <a:endParaRPr lang="es-CO" sz="1400" b="1">
              <a:solidFill>
                <a:schemeClr val="bg1"/>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387814" y="266937"/>
            <a:ext cx="7965986" cy="974487"/>
          </a:xfrm>
        </p:spPr>
        <p:txBody>
          <a:bodyPr>
            <a:noAutofit/>
          </a:bodyPr>
          <a:lstStyle/>
          <a:p>
            <a:r>
              <a:rPr lang="es-CO" sz="5400" b="1" smtClean="0">
                <a:solidFill>
                  <a:schemeClr val="bg1"/>
                </a:solidFill>
                <a:effectLst>
                  <a:outerShdw blurRad="38100" dist="38100" dir="2700000" algn="tl">
                    <a:srgbClr val="000000">
                      <a:alpha val="43137"/>
                    </a:srgbClr>
                  </a:outerShdw>
                </a:effectLst>
                <a:latin typeface="Bell MT" panose="02020503060305020303" pitchFamily="18" charset="0"/>
              </a:rPr>
              <a:t>Referencias</a:t>
            </a:r>
            <a:endParaRPr lang="es-CO" sz="54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5" name="Rectángulo 2"/>
          <p:cNvSpPr/>
          <p:nvPr/>
        </p:nvSpPr>
        <p:spPr>
          <a:xfrm>
            <a:off x="340351" y="2576946"/>
            <a:ext cx="11586023" cy="646331"/>
          </a:xfrm>
          <a:prstGeom prst="rect">
            <a:avLst/>
          </a:prstGeom>
        </p:spPr>
        <p:txBody>
          <a:bodyPr wrap="square">
            <a:spAutoFit/>
          </a:bodyPr>
          <a:lstStyle/>
          <a:p>
            <a:r>
              <a:rPr lang="es-CO" dirty="0" err="1"/>
              <a:t>Zeynep</a:t>
            </a:r>
            <a:r>
              <a:rPr lang="es-CO" dirty="0"/>
              <a:t> </a:t>
            </a:r>
            <a:r>
              <a:rPr lang="es-CO" dirty="0" err="1"/>
              <a:t>Akata</a:t>
            </a:r>
            <a:r>
              <a:rPr lang="es-CO" dirty="0"/>
              <a:t>, </a:t>
            </a:r>
            <a:r>
              <a:rPr lang="es-CO" dirty="0" err="1"/>
              <a:t>Honglak</a:t>
            </a:r>
            <a:r>
              <a:rPr lang="es-CO" dirty="0"/>
              <a:t> Lee, and </a:t>
            </a:r>
            <a:r>
              <a:rPr lang="es-CO" dirty="0" err="1"/>
              <a:t>Bernt</a:t>
            </a:r>
            <a:r>
              <a:rPr lang="es-CO" dirty="0"/>
              <a:t> </a:t>
            </a:r>
            <a:r>
              <a:rPr lang="es-CO" dirty="0" err="1"/>
              <a:t>Schiele</a:t>
            </a:r>
            <a:r>
              <a:rPr lang="es-CO" dirty="0"/>
              <a:t>. Zero-</a:t>
            </a:r>
            <a:r>
              <a:rPr lang="es-CO" dirty="0" err="1"/>
              <a:t>Shot</a:t>
            </a:r>
            <a:r>
              <a:rPr lang="es-CO" dirty="0"/>
              <a:t> </a:t>
            </a:r>
            <a:r>
              <a:rPr lang="es-CO" dirty="0" err="1"/>
              <a:t>Learning</a:t>
            </a:r>
            <a:r>
              <a:rPr lang="es-CO" dirty="0"/>
              <a:t> </a:t>
            </a:r>
            <a:r>
              <a:rPr lang="es-CO" dirty="0" err="1"/>
              <a:t>with</a:t>
            </a:r>
            <a:r>
              <a:rPr lang="es-CO" dirty="0"/>
              <a:t> </a:t>
            </a:r>
            <a:r>
              <a:rPr lang="es-CO" dirty="0" err="1"/>
              <a:t>Structured</a:t>
            </a:r>
            <a:r>
              <a:rPr lang="es-CO" dirty="0"/>
              <a:t> </a:t>
            </a:r>
            <a:r>
              <a:rPr lang="es-CO" dirty="0" err="1"/>
              <a:t>Embeddings</a:t>
            </a:r>
            <a:r>
              <a:rPr lang="es-CO" dirty="0"/>
              <a:t>. </a:t>
            </a:r>
            <a:r>
              <a:rPr lang="es-CO" dirty="0" err="1"/>
              <a:t>CoRR</a:t>
            </a:r>
            <a:r>
              <a:rPr lang="es-CO" dirty="0"/>
              <a:t>, </a:t>
            </a:r>
            <a:r>
              <a:rPr lang="es-CO" dirty="0" err="1"/>
              <a:t>abs</a:t>
            </a:r>
            <a:r>
              <a:rPr lang="es-CO" dirty="0"/>
              <a:t>/1409.8, 2014. URL http://arxiv.org/abs/1409.8403.</a:t>
            </a:r>
          </a:p>
        </p:txBody>
      </p:sp>
      <p:sp>
        <p:nvSpPr>
          <p:cNvPr id="8" name="Rectángulo 13"/>
          <p:cNvSpPr/>
          <p:nvPr/>
        </p:nvSpPr>
        <p:spPr>
          <a:xfrm>
            <a:off x="340351" y="3299776"/>
            <a:ext cx="11506736" cy="923330"/>
          </a:xfrm>
          <a:prstGeom prst="rect">
            <a:avLst/>
          </a:prstGeom>
        </p:spPr>
        <p:txBody>
          <a:bodyPr wrap="square">
            <a:spAutoFit/>
          </a:bodyPr>
          <a:lstStyle/>
          <a:p>
            <a:r>
              <a:rPr lang="en-US" dirty="0"/>
              <a:t>Eric H Huang, Richard </a:t>
            </a:r>
            <a:r>
              <a:rPr lang="en-US" dirty="0" err="1"/>
              <a:t>Socher</a:t>
            </a:r>
            <a:r>
              <a:rPr lang="en-US" dirty="0"/>
              <a:t>, Christopher D Manning, and Andrew Ng. Improving word representations via global context and multiple word prototypes. In Proceedings of the 50th Annual Meeting of the Association for Computational Linguistics: Long Papers-Volume 1, pp. 873–882. Association for Computational Linguistics, 2012</a:t>
            </a:r>
            <a:endParaRPr lang="es-CO" dirty="0"/>
          </a:p>
        </p:txBody>
      </p:sp>
      <p:sp>
        <p:nvSpPr>
          <p:cNvPr id="9" name="Rectángulo 14"/>
          <p:cNvSpPr/>
          <p:nvPr/>
        </p:nvSpPr>
        <p:spPr>
          <a:xfrm>
            <a:off x="340351" y="4299605"/>
            <a:ext cx="11068855" cy="1200329"/>
          </a:xfrm>
          <a:prstGeom prst="rect">
            <a:avLst/>
          </a:prstGeom>
        </p:spPr>
        <p:txBody>
          <a:bodyPr wrap="square">
            <a:spAutoFit/>
          </a:bodyPr>
          <a:lstStyle/>
          <a:p>
            <a:r>
              <a:rPr lang="es-CO" dirty="0"/>
              <a:t>Marina </a:t>
            </a:r>
            <a:r>
              <a:rPr lang="es-CO" dirty="0" err="1"/>
              <a:t>Ivasic-Kos</a:t>
            </a:r>
            <a:r>
              <a:rPr lang="es-CO" dirty="0"/>
              <a:t>, Miran </a:t>
            </a:r>
            <a:r>
              <a:rPr lang="es-CO" dirty="0" err="1"/>
              <a:t>Pobar</a:t>
            </a:r>
            <a:r>
              <a:rPr lang="es-CO" dirty="0"/>
              <a:t>, and Luka </a:t>
            </a:r>
            <a:r>
              <a:rPr lang="es-CO" dirty="0" err="1"/>
              <a:t>Mikec</a:t>
            </a:r>
            <a:r>
              <a:rPr lang="es-CO" dirty="0"/>
              <a:t>. </a:t>
            </a:r>
            <a:r>
              <a:rPr lang="es-CO" dirty="0" err="1"/>
              <a:t>Movie</a:t>
            </a:r>
            <a:r>
              <a:rPr lang="es-CO" dirty="0"/>
              <a:t> posters </a:t>
            </a:r>
            <a:r>
              <a:rPr lang="es-CO" dirty="0" err="1"/>
              <a:t>classification</a:t>
            </a:r>
            <a:r>
              <a:rPr lang="es-CO" dirty="0"/>
              <a:t> </a:t>
            </a:r>
            <a:r>
              <a:rPr lang="es-CO" dirty="0" err="1"/>
              <a:t>into</a:t>
            </a:r>
            <a:r>
              <a:rPr lang="es-CO" dirty="0"/>
              <a:t> </a:t>
            </a:r>
            <a:r>
              <a:rPr lang="es-CO" dirty="0" err="1"/>
              <a:t>genres</a:t>
            </a:r>
            <a:r>
              <a:rPr lang="es-CO" dirty="0"/>
              <a:t> </a:t>
            </a:r>
            <a:r>
              <a:rPr lang="es-CO" dirty="0" err="1"/>
              <a:t>based</a:t>
            </a:r>
            <a:r>
              <a:rPr lang="es-CO" dirty="0"/>
              <a:t> </a:t>
            </a:r>
            <a:r>
              <a:rPr lang="es-CO" dirty="0" err="1"/>
              <a:t>on</a:t>
            </a:r>
            <a:r>
              <a:rPr lang="es-CO" dirty="0"/>
              <a:t> </a:t>
            </a:r>
            <a:r>
              <a:rPr lang="es-CO" dirty="0" err="1"/>
              <a:t>low-level</a:t>
            </a:r>
            <a:r>
              <a:rPr lang="es-CO" dirty="0"/>
              <a:t> </a:t>
            </a:r>
            <a:r>
              <a:rPr lang="es-CO" dirty="0" err="1"/>
              <a:t>features</a:t>
            </a:r>
            <a:r>
              <a:rPr lang="es-CO" dirty="0"/>
              <a:t>. In 2014 37th International </a:t>
            </a:r>
            <a:r>
              <a:rPr lang="es-CO" dirty="0" err="1"/>
              <a:t>Convention</a:t>
            </a:r>
            <a:r>
              <a:rPr lang="es-CO" dirty="0"/>
              <a:t> </a:t>
            </a:r>
            <a:r>
              <a:rPr lang="es-CO" dirty="0" err="1"/>
              <a:t>on</a:t>
            </a:r>
            <a:r>
              <a:rPr lang="es-CO" dirty="0"/>
              <a:t> </a:t>
            </a:r>
            <a:r>
              <a:rPr lang="es-CO" dirty="0" err="1"/>
              <a:t>Information</a:t>
            </a:r>
            <a:r>
              <a:rPr lang="es-CO" dirty="0"/>
              <a:t> and </a:t>
            </a:r>
            <a:r>
              <a:rPr lang="es-CO" dirty="0" err="1"/>
              <a:t>Communication</a:t>
            </a:r>
            <a:r>
              <a:rPr lang="es-CO" dirty="0"/>
              <a:t> </a:t>
            </a:r>
            <a:r>
              <a:rPr lang="es-CO" dirty="0" err="1"/>
              <a:t>Technology</a:t>
            </a:r>
            <a:r>
              <a:rPr lang="es-CO" dirty="0"/>
              <a:t>, </a:t>
            </a:r>
            <a:r>
              <a:rPr lang="es-CO" dirty="0" err="1"/>
              <a:t>Electronics</a:t>
            </a:r>
            <a:r>
              <a:rPr lang="es-CO" dirty="0"/>
              <a:t> and </a:t>
            </a:r>
            <a:r>
              <a:rPr lang="es-CO" dirty="0" err="1"/>
              <a:t>Microelectronics</a:t>
            </a:r>
            <a:r>
              <a:rPr lang="es-CO" dirty="0"/>
              <a:t> (MIPRO), </a:t>
            </a:r>
            <a:r>
              <a:rPr lang="es-CO" dirty="0" err="1"/>
              <a:t>volume</a:t>
            </a:r>
            <a:r>
              <a:rPr lang="es-CO" dirty="0"/>
              <a:t> i, pp. 1198–1203. IEEE, </a:t>
            </a:r>
            <a:r>
              <a:rPr lang="es-CO" dirty="0" err="1"/>
              <a:t>may</a:t>
            </a:r>
            <a:r>
              <a:rPr lang="es-CO" dirty="0"/>
              <a:t> 2014. ISBN 978-953-233-077-9. </a:t>
            </a:r>
            <a:r>
              <a:rPr lang="es-CO" dirty="0" err="1"/>
              <a:t>doi</a:t>
            </a:r>
            <a:r>
              <a:rPr lang="es-CO" dirty="0"/>
              <a:t>: 10.1109/MIPRO.2014.6859750. URL http: //ieeexplore.ieee.org/</a:t>
            </a:r>
            <a:r>
              <a:rPr lang="es-CO" dirty="0" err="1"/>
              <a:t>lpdocs</a:t>
            </a:r>
            <a:r>
              <a:rPr lang="es-CO" dirty="0"/>
              <a:t>/epic03/</a:t>
            </a:r>
            <a:r>
              <a:rPr lang="es-CO" dirty="0" err="1"/>
              <a:t>wrapper.htm?arnumber</a:t>
            </a:r>
            <a:r>
              <a:rPr lang="es-CO" dirty="0"/>
              <a:t>=6859750</a:t>
            </a:r>
          </a:p>
        </p:txBody>
      </p:sp>
      <p:sp>
        <p:nvSpPr>
          <p:cNvPr id="13" name="Rectángulo 15"/>
          <p:cNvSpPr/>
          <p:nvPr/>
        </p:nvSpPr>
        <p:spPr>
          <a:xfrm>
            <a:off x="340351" y="1903761"/>
            <a:ext cx="11392840" cy="646331"/>
          </a:xfrm>
          <a:prstGeom prst="rect">
            <a:avLst/>
          </a:prstGeom>
        </p:spPr>
        <p:txBody>
          <a:bodyPr wrap="square">
            <a:spAutoFit/>
          </a:bodyPr>
          <a:lstStyle/>
          <a:p>
            <a:r>
              <a:rPr lang="es-CO" dirty="0" err="1">
                <a:solidFill>
                  <a:srgbClr val="222222"/>
                </a:solidFill>
              </a:rPr>
              <a:t>Arevalo</a:t>
            </a:r>
            <a:r>
              <a:rPr lang="es-CO" dirty="0">
                <a:solidFill>
                  <a:srgbClr val="222222"/>
                </a:solidFill>
              </a:rPr>
              <a:t>, J., Solorio, T., Montes-y-Gómez, M., &amp; González, F. A. (2017). </a:t>
            </a:r>
            <a:r>
              <a:rPr lang="es-CO" dirty="0" err="1">
                <a:solidFill>
                  <a:srgbClr val="222222"/>
                </a:solidFill>
              </a:rPr>
              <a:t>Gated</a:t>
            </a:r>
            <a:r>
              <a:rPr lang="es-CO" dirty="0">
                <a:solidFill>
                  <a:srgbClr val="222222"/>
                </a:solidFill>
              </a:rPr>
              <a:t> multimodal </a:t>
            </a:r>
            <a:r>
              <a:rPr lang="es-CO" dirty="0" err="1">
                <a:solidFill>
                  <a:srgbClr val="222222"/>
                </a:solidFill>
              </a:rPr>
              <a:t>units</a:t>
            </a:r>
            <a:r>
              <a:rPr lang="es-CO" dirty="0">
                <a:solidFill>
                  <a:srgbClr val="222222"/>
                </a:solidFill>
              </a:rPr>
              <a:t> </a:t>
            </a:r>
            <a:r>
              <a:rPr lang="es-CO" dirty="0" err="1">
                <a:solidFill>
                  <a:srgbClr val="222222"/>
                </a:solidFill>
              </a:rPr>
              <a:t>for</a:t>
            </a:r>
            <a:r>
              <a:rPr lang="es-CO" dirty="0">
                <a:solidFill>
                  <a:srgbClr val="222222"/>
                </a:solidFill>
              </a:rPr>
              <a:t> </a:t>
            </a:r>
            <a:r>
              <a:rPr lang="es-CO" dirty="0" err="1">
                <a:solidFill>
                  <a:srgbClr val="222222"/>
                </a:solidFill>
              </a:rPr>
              <a:t>information</a:t>
            </a:r>
            <a:r>
              <a:rPr lang="es-CO" dirty="0">
                <a:solidFill>
                  <a:srgbClr val="222222"/>
                </a:solidFill>
              </a:rPr>
              <a:t> </a:t>
            </a:r>
            <a:r>
              <a:rPr lang="es-CO" dirty="0" err="1">
                <a:solidFill>
                  <a:srgbClr val="222222"/>
                </a:solidFill>
              </a:rPr>
              <a:t>fusion</a:t>
            </a:r>
            <a:r>
              <a:rPr lang="es-CO" dirty="0">
                <a:solidFill>
                  <a:srgbClr val="222222"/>
                </a:solidFill>
              </a:rPr>
              <a:t>. </a:t>
            </a:r>
            <a:r>
              <a:rPr lang="es-CO" dirty="0" err="1">
                <a:solidFill>
                  <a:srgbClr val="222222"/>
                </a:solidFill>
              </a:rPr>
              <a:t>arXiv</a:t>
            </a:r>
            <a:r>
              <a:rPr lang="es-CO" dirty="0">
                <a:solidFill>
                  <a:srgbClr val="222222"/>
                </a:solidFill>
              </a:rPr>
              <a:t> </a:t>
            </a:r>
            <a:r>
              <a:rPr lang="es-CO" dirty="0" err="1">
                <a:solidFill>
                  <a:srgbClr val="222222"/>
                </a:solidFill>
              </a:rPr>
              <a:t>preprint</a:t>
            </a:r>
            <a:r>
              <a:rPr lang="es-CO" dirty="0">
                <a:solidFill>
                  <a:srgbClr val="222222"/>
                </a:solidFill>
              </a:rPr>
              <a:t> arXiv:1702.01992.</a:t>
            </a:r>
            <a:endParaRPr lang="es-CO" dirty="0"/>
          </a:p>
        </p:txBody>
      </p:sp>
    </p:spTree>
    <p:extLst>
      <p:ext uri="{BB962C8B-B14F-4D97-AF65-F5344CB8AC3E}">
        <p14:creationId xmlns:p14="http://schemas.microsoft.com/office/powerpoint/2010/main" val="1340731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3</a:t>
            </a:fld>
            <a:endParaRPr lang="es-CO" sz="1400" b="1">
              <a:solidFill>
                <a:schemeClr val="bg1"/>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387814" y="266937"/>
            <a:ext cx="7965986" cy="974487"/>
          </a:xfrm>
        </p:spPr>
        <p:txBody>
          <a:bodyPr>
            <a:normAutofit fontScale="90000"/>
          </a:bodyPr>
          <a:lstStyle/>
          <a:p>
            <a:r>
              <a:rPr lang="es-CO" sz="6600" b="1" dirty="0" err="1">
                <a:solidFill>
                  <a:schemeClr val="bg1"/>
                </a:solidFill>
                <a:effectLst>
                  <a:outerShdw blurRad="38100" dist="38100" dir="2700000" algn="tl">
                    <a:srgbClr val="000000">
                      <a:alpha val="43137"/>
                    </a:srgbClr>
                  </a:outerShdw>
                </a:effectLst>
                <a:latin typeface="Bell MT" panose="02020503060305020303" pitchFamily="18" charset="0"/>
              </a:rPr>
              <a:t>Speakers</a:t>
            </a:r>
            <a:r>
              <a:rPr lang="es-CO" sz="6600" b="1" dirty="0">
                <a:solidFill>
                  <a:schemeClr val="bg1"/>
                </a:solidFill>
                <a:effectLst>
                  <a:outerShdw blurRad="38100" dist="38100" dir="2700000" algn="tl">
                    <a:srgbClr val="000000">
                      <a:alpha val="43137"/>
                    </a:srgbClr>
                  </a:outerShdw>
                </a:effectLst>
                <a:latin typeface="Bell MT" panose="02020503060305020303" pitchFamily="18" charset="0"/>
              </a:rPr>
              <a:t> Bio</a:t>
            </a:r>
          </a:p>
        </p:txBody>
      </p:sp>
      <p:sp>
        <p:nvSpPr>
          <p:cNvPr id="11" name="Abrir llave 10"/>
          <p:cNvSpPr/>
          <p:nvPr/>
        </p:nvSpPr>
        <p:spPr>
          <a:xfrm rot="10800000">
            <a:off x="5512708" y="1606009"/>
            <a:ext cx="471488" cy="4398774"/>
          </a:xfrm>
          <a:prstGeom prst="leftBrace">
            <a:avLst>
              <a:gd name="adj1" fmla="val 67857"/>
              <a:gd name="adj2" fmla="val 50000"/>
            </a:avLst>
          </a:prstGeom>
          <a:ln w="3810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3" name="TextBox 2">
            <a:extLst>
              <a:ext uri="{FF2B5EF4-FFF2-40B4-BE49-F238E27FC236}">
                <a16:creationId xmlns="" xmlns:a16="http://schemas.microsoft.com/office/drawing/2014/main" id="{E747E4E8-BEC9-442F-BBBB-47BF843EBB4D}"/>
              </a:ext>
            </a:extLst>
          </p:cNvPr>
          <p:cNvSpPr txBox="1"/>
          <p:nvPr/>
        </p:nvSpPr>
        <p:spPr>
          <a:xfrm>
            <a:off x="7194694" y="1271156"/>
            <a:ext cx="3786806" cy="523220"/>
          </a:xfrm>
          <a:prstGeom prst="rect">
            <a:avLst/>
          </a:prstGeom>
          <a:noFill/>
        </p:spPr>
        <p:txBody>
          <a:bodyPr wrap="square" rtlCol="0">
            <a:spAutoFit/>
          </a:bodyPr>
          <a:lstStyle/>
          <a:p>
            <a:pPr algn="ctr"/>
            <a:r>
              <a:rPr lang="es-CO" sz="2800" b="1" dirty="0"/>
              <a:t>Sergio Castelblanco</a:t>
            </a:r>
          </a:p>
        </p:txBody>
      </p:sp>
      <p:sp>
        <p:nvSpPr>
          <p:cNvPr id="5" name="TextBox 4">
            <a:extLst>
              <a:ext uri="{FF2B5EF4-FFF2-40B4-BE49-F238E27FC236}">
                <a16:creationId xmlns="" xmlns:a16="http://schemas.microsoft.com/office/drawing/2014/main" id="{DB634B63-AF4B-49C7-AB9D-A283C46E4BCE}"/>
              </a:ext>
            </a:extLst>
          </p:cNvPr>
          <p:cNvSpPr txBox="1"/>
          <p:nvPr/>
        </p:nvSpPr>
        <p:spPr>
          <a:xfrm>
            <a:off x="6283402" y="1914040"/>
            <a:ext cx="5483527" cy="4278094"/>
          </a:xfrm>
          <a:prstGeom prst="rect">
            <a:avLst/>
          </a:prstGeom>
          <a:noFill/>
        </p:spPr>
        <p:txBody>
          <a:bodyPr wrap="square" rtlCol="0">
            <a:spAutoFit/>
          </a:bodyPr>
          <a:lstStyle/>
          <a:p>
            <a:r>
              <a:rPr lang="es-CO" sz="1600" b="1" dirty="0"/>
              <a:t>Educación</a:t>
            </a:r>
          </a:p>
          <a:p>
            <a:endParaRPr lang="es-CO" sz="1600" b="1" dirty="0"/>
          </a:p>
          <a:p>
            <a:pPr marL="285750" indent="-285750">
              <a:buFont typeface="Wingdings" panose="05000000000000000000" pitchFamily="2" charset="2"/>
              <a:buChar char="ü"/>
            </a:pPr>
            <a:r>
              <a:rPr lang="es-CO" sz="1600" dirty="0"/>
              <a:t>Ingeniero Industrial,</a:t>
            </a:r>
          </a:p>
          <a:p>
            <a:pPr marL="285750" indent="-285750">
              <a:buFont typeface="Wingdings" panose="05000000000000000000" pitchFamily="2" charset="2"/>
              <a:buChar char="ü"/>
            </a:pPr>
            <a:r>
              <a:rPr lang="es-CO" sz="1600" dirty="0"/>
              <a:t>Especialista en Gerencia de Proyectos, Universidad el Bosque.</a:t>
            </a:r>
          </a:p>
          <a:p>
            <a:pPr marL="285750" indent="-285750">
              <a:buFont typeface="Wingdings" panose="05000000000000000000" pitchFamily="2" charset="2"/>
              <a:buChar char="ü"/>
            </a:pPr>
            <a:r>
              <a:rPr lang="es-CO" sz="1600" dirty="0"/>
              <a:t>Magister </a:t>
            </a:r>
            <a:r>
              <a:rPr lang="es-CO" sz="1600" dirty="0" err="1"/>
              <a:t>Analytics</a:t>
            </a:r>
            <a:r>
              <a:rPr lang="es-CO" sz="1600" dirty="0"/>
              <a:t> </a:t>
            </a:r>
            <a:r>
              <a:rPr lang="es-CO" sz="1600" dirty="0" err="1"/>
              <a:t>Cand</a:t>
            </a:r>
            <a:r>
              <a:rPr lang="es-CO" sz="1600" dirty="0"/>
              <a:t>.  Universidad de los Andes.</a:t>
            </a:r>
          </a:p>
          <a:p>
            <a:endParaRPr lang="es-CO" sz="1600" dirty="0"/>
          </a:p>
          <a:p>
            <a:r>
              <a:rPr lang="es-CO" sz="1600" b="1" dirty="0"/>
              <a:t>Experiencia</a:t>
            </a:r>
          </a:p>
          <a:p>
            <a:endParaRPr lang="es-CO" sz="1600" b="1" dirty="0"/>
          </a:p>
          <a:p>
            <a:pPr marL="285750" indent="-285750" algn="just">
              <a:buFont typeface="Wingdings" panose="05000000000000000000" pitchFamily="2" charset="2"/>
              <a:buChar char="ü"/>
            </a:pPr>
            <a:r>
              <a:rPr lang="es-CO" sz="1600" dirty="0"/>
              <a:t>Deep </a:t>
            </a:r>
            <a:r>
              <a:rPr lang="es-CO" sz="1600" dirty="0" err="1"/>
              <a:t>Learning</a:t>
            </a:r>
            <a:r>
              <a:rPr lang="es-CO" sz="1600" dirty="0"/>
              <a:t> para la predicción de propiedades físicas de hidrocarburo a partir de información geoquímica.</a:t>
            </a:r>
          </a:p>
          <a:p>
            <a:pPr marL="285750" indent="-285750" algn="just">
              <a:buFont typeface="Wingdings" panose="05000000000000000000" pitchFamily="2" charset="2"/>
              <a:buChar char="ü"/>
            </a:pPr>
            <a:r>
              <a:rPr lang="es-ES" sz="1600"/>
              <a:t>Machine learningen </a:t>
            </a:r>
            <a:r>
              <a:rPr lang="es-ES" sz="1600" smtClean="0"/>
              <a:t>firmas </a:t>
            </a:r>
            <a:r>
              <a:rPr lang="es-ES" sz="1600" dirty="0"/>
              <a:t>espectrales y sensores remotos.</a:t>
            </a:r>
          </a:p>
          <a:p>
            <a:pPr marL="285750" indent="-285750" algn="just">
              <a:buFont typeface="Wingdings" panose="05000000000000000000" pitchFamily="2" charset="2"/>
              <a:buChar char="ü"/>
            </a:pPr>
            <a:r>
              <a:rPr lang="es-ES" sz="1600"/>
              <a:t>MachineLearning </a:t>
            </a:r>
            <a:r>
              <a:rPr lang="es-ES" sz="1600" smtClean="0"/>
              <a:t>para </a:t>
            </a:r>
            <a:r>
              <a:rPr lang="es-ES" sz="1600" dirty="0"/>
              <a:t>clasificar el estrés de la vegetación </a:t>
            </a:r>
            <a:r>
              <a:rPr lang="es-ES" sz="1600"/>
              <a:t>por contaminaciónde hidrocarburosen </a:t>
            </a:r>
            <a:r>
              <a:rPr lang="es-ES" sz="1600" smtClean="0"/>
              <a:t>cuencas </a:t>
            </a:r>
            <a:r>
              <a:rPr lang="es-ES" sz="1600" dirty="0"/>
              <a:t>colombianas.</a:t>
            </a:r>
          </a:p>
          <a:p>
            <a:pPr marL="285750" indent="-285750" algn="just">
              <a:buFont typeface="Wingdings" panose="05000000000000000000" pitchFamily="2" charset="2"/>
              <a:buChar char="ü"/>
            </a:pPr>
            <a:r>
              <a:rPr lang="es-ES" sz="1600"/>
              <a:t>Desarrollode </a:t>
            </a:r>
            <a:r>
              <a:rPr lang="es-ES" sz="1600" smtClean="0"/>
              <a:t>algoritmos </a:t>
            </a:r>
            <a:r>
              <a:rPr lang="es-ES" sz="1600" dirty="0"/>
              <a:t>DL &amp; ML en geociencias y </a:t>
            </a:r>
            <a:r>
              <a:rPr lang="es-ES" sz="1600"/>
              <a:t>yacimientos</a:t>
            </a:r>
            <a:r>
              <a:rPr lang="es-ES" sz="1600" smtClean="0"/>
              <a:t>.</a:t>
            </a:r>
            <a:endParaRPr lang="es-ES" sz="1600" dirty="0"/>
          </a:p>
          <a:p>
            <a:pPr marL="285750" indent="-285750" algn="just">
              <a:buFont typeface="Wingdings" panose="05000000000000000000" pitchFamily="2" charset="2"/>
              <a:buChar char="ü"/>
            </a:pPr>
            <a:endParaRPr lang="es-ES" sz="1600" dirty="0"/>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r="16645"/>
          <a:stretch/>
        </p:blipFill>
        <p:spPr>
          <a:xfrm>
            <a:off x="836756" y="1851214"/>
            <a:ext cx="4289326" cy="3859384"/>
          </a:xfrm>
          <a:prstGeom prst="rect">
            <a:avLst/>
          </a:prstGeom>
          <a:ln>
            <a:noFill/>
          </a:ln>
          <a:effectLst>
            <a:softEdge rad="112500"/>
          </a:effectLst>
        </p:spPr>
      </p:pic>
    </p:spTree>
    <p:extLst>
      <p:ext uri="{BB962C8B-B14F-4D97-AF65-F5344CB8AC3E}">
        <p14:creationId xmlns:p14="http://schemas.microsoft.com/office/powerpoint/2010/main" val="244491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dirty="0">
                <a:solidFill>
                  <a:schemeClr val="bg1"/>
                </a:solidFill>
              </a:rPr>
              <a:t>Simple AI </a:t>
            </a:r>
            <a:endParaRPr lang="es-CO" dirty="0">
              <a:solidFill>
                <a:schemeClr val="tx1"/>
              </a:solidFill>
            </a:endParaRPr>
          </a:p>
        </p:txBody>
      </p:sp>
      <p:sp>
        <p:nvSpPr>
          <p:cNvPr id="7" name="Marcador de número de diapositiva 6"/>
          <p:cNvSpPr>
            <a:spLocks noGrp="1"/>
          </p:cNvSpPr>
          <p:nvPr>
            <p:ph type="sldNum" sz="quarter" idx="12"/>
          </p:nvPr>
        </p:nvSpPr>
        <p:spPr/>
        <p:txBody>
          <a:bodyPr/>
          <a:lstStyle/>
          <a:p>
            <a:fld id="{6498F071-8424-4781-A5AA-387FBEE54CF5}" type="slidenum">
              <a:rPr lang="es-CO" smtClean="0">
                <a:solidFill>
                  <a:schemeClr val="tx1"/>
                </a:solidFill>
              </a:rPr>
              <a:t>4</a:t>
            </a:fld>
            <a:endParaRPr lang="es-CO" dirty="0">
              <a:solidFill>
                <a:schemeClr val="tx1"/>
              </a:solidFill>
            </a:endParaRPr>
          </a:p>
        </p:txBody>
      </p:sp>
      <p:pic>
        <p:nvPicPr>
          <p:cNvPr id="12"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13" name="Título 1"/>
          <p:cNvSpPr txBox="1">
            <a:spLocks/>
          </p:cNvSpPr>
          <p:nvPr/>
        </p:nvSpPr>
        <p:spPr>
          <a:xfrm>
            <a:off x="1403645" y="1275909"/>
            <a:ext cx="9384708" cy="3612474"/>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8800" b="1" dirty="0">
                <a:solidFill>
                  <a:schemeClr val="accent3">
                    <a:lumMod val="50000"/>
                  </a:schemeClr>
                </a:solidFill>
                <a:effectLst>
                  <a:outerShdw blurRad="38100" dist="38100" dir="2700000" algn="tl">
                    <a:srgbClr val="000000">
                      <a:alpha val="43137"/>
                    </a:srgbClr>
                  </a:outerShdw>
                </a:effectLst>
                <a:latin typeface="Bell MT" panose="02020503060305020303" pitchFamily="18" charset="0"/>
              </a:rPr>
              <a:t>“La inteligencia artificial es </a:t>
            </a:r>
            <a:r>
              <a:rPr lang="es-CO" sz="8800" b="1">
                <a:solidFill>
                  <a:schemeClr val="accent3">
                    <a:lumMod val="50000"/>
                  </a:schemeClr>
                </a:solidFill>
                <a:effectLst>
                  <a:outerShdw blurRad="38100" dist="38100" dir="2700000" algn="tl">
                    <a:srgbClr val="000000">
                      <a:alpha val="43137"/>
                    </a:srgbClr>
                  </a:outerShdw>
                </a:effectLst>
                <a:latin typeface="Bell MT" panose="02020503060305020303" pitchFamily="18" charset="0"/>
              </a:rPr>
              <a:t>el eje </a:t>
            </a:r>
            <a:r>
              <a:rPr lang="es-CO" sz="8800" b="1" smtClean="0">
                <a:solidFill>
                  <a:schemeClr val="accent3">
                    <a:lumMod val="50000"/>
                  </a:schemeClr>
                </a:solidFill>
                <a:effectLst>
                  <a:outerShdw blurRad="38100" dist="38100" dir="2700000" algn="tl">
                    <a:srgbClr val="000000">
                      <a:alpha val="43137"/>
                    </a:srgbClr>
                  </a:outerShdw>
                </a:effectLst>
                <a:latin typeface="Bell MT" panose="02020503060305020303" pitchFamily="18" charset="0"/>
              </a:rPr>
              <a:t>transformador </a:t>
            </a:r>
            <a:r>
              <a:rPr lang="es-CO" sz="8800" b="1" dirty="0">
                <a:solidFill>
                  <a:schemeClr val="accent3">
                    <a:lumMod val="50000"/>
                  </a:schemeClr>
                </a:solidFill>
                <a:effectLst>
                  <a:outerShdw blurRad="38100" dist="38100" dir="2700000" algn="tl">
                    <a:srgbClr val="000000">
                      <a:alpha val="43137"/>
                    </a:srgbClr>
                  </a:outerShdw>
                </a:effectLst>
                <a:latin typeface="Bell MT" panose="02020503060305020303" pitchFamily="18" charset="0"/>
              </a:rPr>
              <a:t>por el cual estamos repensando cómo estamos haciendo todo”</a:t>
            </a:r>
            <a:endParaRPr lang="es-CO" sz="9600" b="1" dirty="0">
              <a:solidFill>
                <a:schemeClr val="accent3">
                  <a:lumMod val="50000"/>
                </a:schemeClr>
              </a:solidFill>
              <a:effectLst>
                <a:outerShdw blurRad="38100" dist="38100" dir="2700000" algn="tl">
                  <a:srgbClr val="000000">
                    <a:alpha val="43137"/>
                  </a:srgbClr>
                </a:outerShdw>
              </a:effectLst>
              <a:latin typeface="Bell MT" panose="02020503060305020303" pitchFamily="18" charset="0"/>
            </a:endParaRPr>
          </a:p>
        </p:txBody>
      </p:sp>
      <p:sp>
        <p:nvSpPr>
          <p:cNvPr id="14" name="CuadroTexto 12"/>
          <p:cNvSpPr txBox="1"/>
          <p:nvPr/>
        </p:nvSpPr>
        <p:spPr>
          <a:xfrm>
            <a:off x="4324864" y="5081566"/>
            <a:ext cx="3542271" cy="646331"/>
          </a:xfrm>
          <a:prstGeom prst="rect">
            <a:avLst/>
          </a:prstGeom>
          <a:noFill/>
        </p:spPr>
        <p:txBody>
          <a:bodyPr wrap="square" rtlCol="0">
            <a:spAutoFit/>
          </a:bodyPr>
          <a:lstStyle/>
          <a:p>
            <a:pPr algn="ctr"/>
            <a:r>
              <a:rPr lang="es-CO" sz="2000" b="1" dirty="0" err="1" smtClean="0"/>
              <a:t>Sundair</a:t>
            </a:r>
            <a:r>
              <a:rPr lang="es-CO" sz="2000" b="1" dirty="0" smtClean="0"/>
              <a:t> </a:t>
            </a:r>
            <a:r>
              <a:rPr lang="es-CO" sz="2000" b="1" dirty="0" err="1" smtClean="0"/>
              <a:t>Pichai</a:t>
            </a:r>
            <a:r>
              <a:rPr lang="es-CO" sz="2000" b="1" dirty="0" smtClean="0"/>
              <a:t> </a:t>
            </a:r>
          </a:p>
          <a:p>
            <a:pPr algn="ctr"/>
            <a:r>
              <a:rPr lang="es-CO" sz="1600" dirty="0" smtClean="0"/>
              <a:t>CEO Google</a:t>
            </a:r>
            <a:endParaRPr lang="es-CO" sz="1600" dirty="0"/>
          </a:p>
        </p:txBody>
      </p:sp>
    </p:spTree>
    <p:extLst>
      <p:ext uri="{BB962C8B-B14F-4D97-AF65-F5344CB8AC3E}">
        <p14:creationId xmlns:p14="http://schemas.microsoft.com/office/powerpoint/2010/main" val="1959321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5</a:t>
            </a:fld>
            <a:endParaRPr lang="es-CO" sz="1400" b="1">
              <a:solidFill>
                <a:schemeClr val="bg1"/>
              </a:solidFill>
            </a:endParaRPr>
          </a:p>
        </p:txBody>
      </p:sp>
      <p:sp>
        <p:nvSpPr>
          <p:cNvPr id="10" name="Flecha derecha 9"/>
          <p:cNvSpPr/>
          <p:nvPr/>
        </p:nvSpPr>
        <p:spPr>
          <a:xfrm>
            <a:off x="0" y="-1089"/>
            <a:ext cx="9719473"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298362" y="226914"/>
            <a:ext cx="9213761" cy="974487"/>
          </a:xfrm>
        </p:spPr>
        <p:txBody>
          <a:bodyPr>
            <a:normAutofit fontScale="90000"/>
          </a:bodyPr>
          <a:lstStyle/>
          <a:p>
            <a:r>
              <a:rPr lang="es-CO" sz="6600" b="1" dirty="0">
                <a:solidFill>
                  <a:schemeClr val="bg1"/>
                </a:solidFill>
                <a:effectLst>
                  <a:outerShdw blurRad="38100" dist="38100" dir="2700000" algn="tl">
                    <a:srgbClr val="000000">
                      <a:alpha val="43137"/>
                    </a:srgbClr>
                  </a:outerShdw>
                </a:effectLst>
                <a:latin typeface="Bell MT" panose="02020503060305020303" pitchFamily="18" charset="0"/>
              </a:rPr>
              <a:t>Descripción del Problema</a:t>
            </a:r>
          </a:p>
        </p:txBody>
      </p:sp>
      <p:sp>
        <p:nvSpPr>
          <p:cNvPr id="8" name="CuadroTexto 7"/>
          <p:cNvSpPr txBox="1"/>
          <p:nvPr/>
        </p:nvSpPr>
        <p:spPr>
          <a:xfrm>
            <a:off x="6762749" y="2457566"/>
            <a:ext cx="4305300" cy="1569660"/>
          </a:xfrm>
          <a:prstGeom prst="rect">
            <a:avLst/>
          </a:prstGeom>
          <a:noFill/>
        </p:spPr>
        <p:txBody>
          <a:bodyPr wrap="square" rtlCol="0">
            <a:spAutoFit/>
          </a:bodyPr>
          <a:lstStyle/>
          <a:p>
            <a:pPr algn="just"/>
            <a:r>
              <a:rPr lang="en-US" sz="1200" dirty="0"/>
              <a:t>“As the Avengers and their allies have continued to protect the world from threats too large for any one hero to handle, a new danger has emerged from the cosmic shadows: </a:t>
            </a:r>
            <a:r>
              <a:rPr lang="en-US" sz="1200" dirty="0" err="1"/>
              <a:t>Thanos</a:t>
            </a:r>
            <a:r>
              <a:rPr lang="en-US" sz="1200" dirty="0"/>
              <a:t>. A despot of intergalactic infamy, his goal is to collect all six Infinity Stones, artifacts of unimaginable power, and use them to inflict his twisted will on all of reality. Everything the Avengers have fought for has led up to this moment - the fate of Earth and existence itself has never been more uncertain. “ </a:t>
            </a:r>
            <a:endParaRPr lang="es-CO" sz="1200" dirty="0"/>
          </a:p>
        </p:txBody>
      </p:sp>
      <p:sp>
        <p:nvSpPr>
          <p:cNvPr id="3" name="Plus Sign 2">
            <a:extLst>
              <a:ext uri="{FF2B5EF4-FFF2-40B4-BE49-F238E27FC236}">
                <a16:creationId xmlns="" xmlns:a16="http://schemas.microsoft.com/office/drawing/2014/main" id="{C5CD7DF3-21B2-4264-AC87-2719E4C55DDB}"/>
              </a:ext>
            </a:extLst>
          </p:cNvPr>
          <p:cNvSpPr/>
          <p:nvPr/>
        </p:nvSpPr>
        <p:spPr>
          <a:xfrm>
            <a:off x="5164933" y="2574801"/>
            <a:ext cx="1164430" cy="1335190"/>
          </a:xfrm>
          <a:prstGeom prst="mathPlus">
            <a:avLst>
              <a:gd name="adj1" fmla="val 8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angle 4">
            <a:extLst>
              <a:ext uri="{FF2B5EF4-FFF2-40B4-BE49-F238E27FC236}">
                <a16:creationId xmlns="" xmlns:a16="http://schemas.microsoft.com/office/drawing/2014/main" id="{C94978A7-46ED-4385-9183-AB5F332A72D3}"/>
              </a:ext>
            </a:extLst>
          </p:cNvPr>
          <p:cNvSpPr/>
          <p:nvPr/>
        </p:nvSpPr>
        <p:spPr>
          <a:xfrm>
            <a:off x="2230006" y="4923103"/>
            <a:ext cx="7731988" cy="923330"/>
          </a:xfrm>
          <a:prstGeom prst="rect">
            <a:avLst/>
          </a:prstGeom>
          <a:noFill/>
        </p:spPr>
        <p:txBody>
          <a:bodyPr wrap="none" lIns="91440" tIns="45720" rIns="91440" bIns="45720">
            <a:spAutoFit/>
          </a:bodyPr>
          <a:lstStyle/>
          <a:p>
            <a:pPr algn="ctr"/>
            <a:r>
              <a:rPr lang="es-CO" sz="5400" b="0" cap="none" spc="0" dirty="0">
                <a:ln w="0"/>
                <a:solidFill>
                  <a:schemeClr val="tx1"/>
                </a:solidFill>
                <a:effectLst>
                  <a:outerShdw blurRad="38100" dist="19050" dir="2700000" algn="tl" rotWithShape="0">
                    <a:schemeClr val="dk1">
                      <a:alpha val="40000"/>
                    </a:schemeClr>
                  </a:outerShdw>
                </a:effectLst>
              </a:rPr>
              <a:t>¿Qué genero es </a:t>
            </a:r>
            <a:r>
              <a:rPr lang="es-CO" sz="5400" b="0" cap="none" spc="0">
                <a:ln w="0"/>
                <a:solidFill>
                  <a:schemeClr val="tx1"/>
                </a:solidFill>
                <a:effectLst>
                  <a:outerShdw blurRad="38100" dist="19050" dir="2700000" algn="tl" rotWithShape="0">
                    <a:schemeClr val="dk1">
                      <a:alpha val="40000"/>
                    </a:schemeClr>
                  </a:outerShdw>
                </a:effectLst>
              </a:rPr>
              <a:t>la </a:t>
            </a:r>
            <a:r>
              <a:rPr lang="es-CO" sz="5400" smtClean="0">
                <a:ln w="0"/>
                <a:effectLst>
                  <a:outerShdw blurRad="38100" dist="19050" dir="2700000" algn="tl" rotWithShape="0">
                    <a:schemeClr val="dk1">
                      <a:alpha val="40000"/>
                    </a:schemeClr>
                  </a:outerShdw>
                </a:effectLst>
              </a:rPr>
              <a:t>película</a:t>
            </a:r>
            <a:r>
              <a:rPr lang="es-CO" sz="5400" b="0" cap="none" spc="0" smtClean="0">
                <a:ln w="0"/>
                <a:solidFill>
                  <a:schemeClr val="tx1"/>
                </a:solidFill>
                <a:effectLst>
                  <a:outerShdw blurRad="38100" dist="19050" dir="2700000" algn="tl" rotWithShape="0">
                    <a:schemeClr val="dk1">
                      <a:alpha val="40000"/>
                    </a:schemeClr>
                  </a:outerShdw>
                </a:effectLst>
              </a:rPr>
              <a:t>?</a:t>
            </a:r>
            <a:endParaRPr lang="es-CO" sz="54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descr="Avengers: Infinity War art">
            <a:extLst>
              <a:ext uri="{FF2B5EF4-FFF2-40B4-BE49-F238E27FC236}">
                <a16:creationId xmlns="" xmlns:a16="http://schemas.microsoft.com/office/drawing/2014/main" id="{74DBD407-CD9E-4AB9-9093-3CAEDFDBBDB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5664" y="1546561"/>
            <a:ext cx="2322854" cy="310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69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6</a:t>
            </a:fld>
            <a:endParaRPr lang="es-CO" sz="1400" b="1">
              <a:solidFill>
                <a:schemeClr val="bg1"/>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387814" y="266937"/>
            <a:ext cx="7965986" cy="974487"/>
          </a:xfrm>
        </p:spPr>
        <p:txBody>
          <a:bodyPr>
            <a:normAutofit fontScale="90000"/>
          </a:bodyPr>
          <a:lstStyle/>
          <a:p>
            <a:r>
              <a:rPr lang="es-CO" sz="6600" b="1" dirty="0">
                <a:solidFill>
                  <a:schemeClr val="bg1"/>
                </a:solidFill>
                <a:effectLst>
                  <a:outerShdw blurRad="38100" dist="38100" dir="2700000" algn="tl">
                    <a:srgbClr val="000000">
                      <a:alpha val="43137"/>
                    </a:srgbClr>
                  </a:outerShdw>
                </a:effectLst>
                <a:latin typeface="Bell MT" panose="02020503060305020303" pitchFamily="18" charset="0"/>
              </a:rPr>
              <a:t>Retos</a:t>
            </a:r>
            <a:r>
              <a:rPr lang="es-CO" sz="6600" b="1">
                <a:solidFill>
                  <a:schemeClr val="bg1"/>
                </a:solidFill>
                <a:effectLst>
                  <a:outerShdw blurRad="38100" dist="38100" dir="2700000" algn="tl">
                    <a:srgbClr val="000000">
                      <a:alpha val="43137"/>
                    </a:srgbClr>
                  </a:outerShdw>
                </a:effectLst>
                <a:latin typeface="Bell MT" panose="02020503060305020303" pitchFamily="18" charset="0"/>
              </a:rPr>
              <a:t> del </a:t>
            </a:r>
            <a:r>
              <a:rPr lang="es-CO" sz="6600" b="1" smtClean="0">
                <a:solidFill>
                  <a:schemeClr val="bg1"/>
                </a:solidFill>
                <a:effectLst>
                  <a:outerShdw blurRad="38100" dist="38100" dir="2700000" algn="tl">
                    <a:srgbClr val="000000">
                      <a:alpha val="43137"/>
                    </a:srgbClr>
                  </a:outerShdw>
                </a:effectLst>
                <a:latin typeface="Bell MT" panose="02020503060305020303" pitchFamily="18" charset="0"/>
              </a:rPr>
              <a:t>Problema</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3" name="Rectángulo 4"/>
          <p:cNvSpPr/>
          <p:nvPr/>
        </p:nvSpPr>
        <p:spPr>
          <a:xfrm>
            <a:off x="1365160" y="1872951"/>
            <a:ext cx="4404575" cy="1758891"/>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7"/>
          <p:cNvSpPr/>
          <p:nvPr/>
        </p:nvSpPr>
        <p:spPr>
          <a:xfrm>
            <a:off x="1365159" y="4164702"/>
            <a:ext cx="4404575" cy="1758891"/>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8"/>
          <p:cNvSpPr/>
          <p:nvPr/>
        </p:nvSpPr>
        <p:spPr>
          <a:xfrm>
            <a:off x="6408312" y="1872950"/>
            <a:ext cx="4404575" cy="1758891"/>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7"/>
          <p:cNvSpPr/>
          <p:nvPr/>
        </p:nvSpPr>
        <p:spPr>
          <a:xfrm>
            <a:off x="6408312" y="4168794"/>
            <a:ext cx="4404575" cy="1758891"/>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TextBox 7">
            <a:extLst>
              <a:ext uri="{FF2B5EF4-FFF2-40B4-BE49-F238E27FC236}">
                <a16:creationId xmlns="" xmlns:a16="http://schemas.microsoft.com/office/drawing/2014/main" id="{5582DAD8-7BD2-44EA-A97E-BC82451DEC3F}"/>
              </a:ext>
            </a:extLst>
          </p:cNvPr>
          <p:cNvSpPr txBox="1"/>
          <p:nvPr/>
        </p:nvSpPr>
        <p:spPr>
          <a:xfrm>
            <a:off x="1501253" y="2029120"/>
            <a:ext cx="4135271" cy="1569660"/>
          </a:xfrm>
          <a:prstGeom prst="rect">
            <a:avLst/>
          </a:prstGeom>
          <a:noFill/>
        </p:spPr>
        <p:txBody>
          <a:bodyPr wrap="square" rtlCol="0">
            <a:spAutoFit/>
          </a:bodyPr>
          <a:lstStyle/>
          <a:p>
            <a:pPr algn="ctr"/>
            <a:r>
              <a:rPr lang="es-CO" sz="3200" dirty="0" smtClean="0">
                <a:latin typeface="Bell MT" panose="02020503060305020303" pitchFamily="18" charset="0"/>
              </a:rPr>
              <a:t>¿Qué caracteriza el poster de un genero determinado?</a:t>
            </a:r>
            <a:endParaRPr lang="es-CO" sz="3200" dirty="0">
              <a:latin typeface="Bell MT" panose="02020503060305020303" pitchFamily="18" charset="0"/>
            </a:endParaRPr>
          </a:p>
        </p:txBody>
      </p:sp>
      <p:sp>
        <p:nvSpPr>
          <p:cNvPr id="15" name="TextBox 7">
            <a:extLst>
              <a:ext uri="{FF2B5EF4-FFF2-40B4-BE49-F238E27FC236}">
                <a16:creationId xmlns="" xmlns:a16="http://schemas.microsoft.com/office/drawing/2014/main" id="{5582DAD8-7BD2-44EA-A97E-BC82451DEC3F}"/>
              </a:ext>
            </a:extLst>
          </p:cNvPr>
          <p:cNvSpPr txBox="1"/>
          <p:nvPr/>
        </p:nvSpPr>
        <p:spPr>
          <a:xfrm>
            <a:off x="6542963" y="2021435"/>
            <a:ext cx="4135271" cy="1569660"/>
          </a:xfrm>
          <a:prstGeom prst="rect">
            <a:avLst/>
          </a:prstGeom>
          <a:noFill/>
        </p:spPr>
        <p:txBody>
          <a:bodyPr wrap="square" rtlCol="0">
            <a:spAutoFit/>
          </a:bodyPr>
          <a:lstStyle/>
          <a:p>
            <a:pPr algn="ctr"/>
            <a:r>
              <a:rPr lang="es-CO" sz="3200" dirty="0" smtClean="0">
                <a:latin typeface="Bell MT" panose="02020503060305020303" pitchFamily="18" charset="0"/>
              </a:rPr>
              <a:t>¿Cómo determinar el contexto o sentido de una sinopsis?</a:t>
            </a:r>
            <a:endParaRPr lang="es-CO" sz="3200" dirty="0">
              <a:latin typeface="Bell MT" panose="02020503060305020303" pitchFamily="18" charset="0"/>
            </a:endParaRPr>
          </a:p>
        </p:txBody>
      </p:sp>
      <p:sp>
        <p:nvSpPr>
          <p:cNvPr id="16" name="TextBox 7">
            <a:extLst>
              <a:ext uri="{FF2B5EF4-FFF2-40B4-BE49-F238E27FC236}">
                <a16:creationId xmlns="" xmlns:a16="http://schemas.microsoft.com/office/drawing/2014/main" id="{5582DAD8-7BD2-44EA-A97E-BC82451DEC3F}"/>
              </a:ext>
            </a:extLst>
          </p:cNvPr>
          <p:cNvSpPr txBox="1"/>
          <p:nvPr/>
        </p:nvSpPr>
        <p:spPr>
          <a:xfrm>
            <a:off x="1501253" y="4320872"/>
            <a:ext cx="4135271" cy="1569660"/>
          </a:xfrm>
          <a:prstGeom prst="rect">
            <a:avLst/>
          </a:prstGeom>
          <a:noFill/>
        </p:spPr>
        <p:txBody>
          <a:bodyPr wrap="square" rtlCol="0">
            <a:spAutoFit/>
          </a:bodyPr>
          <a:lstStyle/>
          <a:p>
            <a:pPr algn="ctr"/>
            <a:r>
              <a:rPr lang="es-CO" sz="3200" b="1" dirty="0" smtClean="0">
                <a:latin typeface="Bell MT" panose="02020503060305020303" pitchFamily="18" charset="0"/>
              </a:rPr>
              <a:t>¿Es posible reducir la complejidad del problema?</a:t>
            </a:r>
            <a:endParaRPr lang="es-CO" sz="3200" b="1" dirty="0">
              <a:latin typeface="Bell MT" panose="02020503060305020303" pitchFamily="18" charset="0"/>
            </a:endParaRPr>
          </a:p>
        </p:txBody>
      </p:sp>
      <p:sp>
        <p:nvSpPr>
          <p:cNvPr id="17" name="TextBox 7">
            <a:extLst>
              <a:ext uri="{FF2B5EF4-FFF2-40B4-BE49-F238E27FC236}">
                <a16:creationId xmlns="" xmlns:a16="http://schemas.microsoft.com/office/drawing/2014/main" id="{5582DAD8-7BD2-44EA-A97E-BC82451DEC3F}"/>
              </a:ext>
            </a:extLst>
          </p:cNvPr>
          <p:cNvSpPr txBox="1"/>
          <p:nvPr/>
        </p:nvSpPr>
        <p:spPr>
          <a:xfrm>
            <a:off x="6542962" y="4315743"/>
            <a:ext cx="4135271" cy="1569660"/>
          </a:xfrm>
          <a:prstGeom prst="rect">
            <a:avLst/>
          </a:prstGeom>
          <a:noFill/>
        </p:spPr>
        <p:txBody>
          <a:bodyPr wrap="square" rtlCol="0">
            <a:spAutoFit/>
          </a:bodyPr>
          <a:lstStyle/>
          <a:p>
            <a:pPr algn="ctr"/>
            <a:r>
              <a:rPr lang="es-CO" sz="3200" b="1" dirty="0" smtClean="0">
                <a:latin typeface="Bell MT" panose="02020503060305020303" pitchFamily="18" charset="0"/>
              </a:rPr>
              <a:t>¿Cómo combinar las predicciones de texto e imágenes?</a:t>
            </a:r>
            <a:endParaRPr lang="es-CO" sz="3200" b="1" dirty="0">
              <a:latin typeface="Bell MT" panose="02020503060305020303" pitchFamily="18" charset="0"/>
            </a:endParaRPr>
          </a:p>
        </p:txBody>
      </p:sp>
    </p:spTree>
    <p:extLst>
      <p:ext uri="{BB962C8B-B14F-4D97-AF65-F5344CB8AC3E}">
        <p14:creationId xmlns:p14="http://schemas.microsoft.com/office/powerpoint/2010/main" val="127459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7</a:t>
            </a:fld>
            <a:endParaRPr lang="es-CO" sz="1400" b="1">
              <a:solidFill>
                <a:schemeClr val="bg1"/>
              </a:solidFill>
            </a:endParaRPr>
          </a:p>
        </p:txBody>
      </p:sp>
      <p:sp>
        <p:nvSpPr>
          <p:cNvPr id="10" name="Flecha derecha 9"/>
          <p:cNvSpPr/>
          <p:nvPr/>
        </p:nvSpPr>
        <p:spPr>
          <a:xfrm rot="10800000">
            <a:off x="2471737" y="-4"/>
            <a:ext cx="972026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387814" y="266937"/>
            <a:ext cx="7965986" cy="974487"/>
          </a:xfrm>
        </p:spPr>
        <p:txBody>
          <a:bodyPr>
            <a:noAutofit/>
          </a:bodyPr>
          <a:lstStyle/>
          <a:p>
            <a:r>
              <a:rPr lang="es-CO" sz="4000" b="1" dirty="0">
                <a:solidFill>
                  <a:schemeClr val="bg1"/>
                </a:solidFill>
                <a:effectLst>
                  <a:outerShdw blurRad="38100" dist="38100" dir="2700000" algn="tl">
                    <a:srgbClr val="000000">
                      <a:alpha val="43137"/>
                    </a:srgbClr>
                  </a:outerShdw>
                </a:effectLst>
                <a:latin typeface="Bell MT" panose="02020503060305020303" pitchFamily="18" charset="0"/>
              </a:rPr>
              <a:t>¿</a:t>
            </a:r>
            <a:r>
              <a:rPr lang="es-CO" sz="4000" b="1">
                <a:solidFill>
                  <a:schemeClr val="bg1"/>
                </a:solidFill>
                <a:effectLst>
                  <a:outerShdw blurRad="38100" dist="38100" dir="2700000" algn="tl">
                    <a:srgbClr val="000000">
                      <a:alpha val="43137"/>
                    </a:srgbClr>
                  </a:outerShdw>
                </a:effectLst>
                <a:latin typeface="Bell MT" panose="02020503060305020303" pitchFamily="18" charset="0"/>
              </a:rPr>
              <a:t>Qué </a:t>
            </a:r>
            <a:r>
              <a:rPr lang="es-CO" sz="4000" b="1" dirty="0">
                <a:solidFill>
                  <a:schemeClr val="bg1"/>
                </a:solidFill>
                <a:effectLst>
                  <a:outerShdw blurRad="38100" dist="38100" dir="2700000" algn="tl">
                    <a:srgbClr val="000000">
                      <a:alpha val="43137"/>
                    </a:srgbClr>
                  </a:outerShdw>
                </a:effectLst>
                <a:latin typeface="Bell MT" panose="02020503060305020303" pitchFamily="18" charset="0"/>
              </a:rPr>
              <a:t>enfoques</a:t>
            </a:r>
            <a:r>
              <a:rPr lang="es-CO" sz="4000" b="1">
                <a:solidFill>
                  <a:schemeClr val="bg1"/>
                </a:solidFill>
                <a:effectLst>
                  <a:outerShdw blurRad="38100" dist="38100" dir="2700000" algn="tl">
                    <a:srgbClr val="000000">
                      <a:alpha val="43137"/>
                    </a:srgbClr>
                  </a:outerShdw>
                </a:effectLst>
                <a:latin typeface="Bell MT" panose="02020503060305020303" pitchFamily="18" charset="0"/>
              </a:rPr>
              <a:t> podemos </a:t>
            </a:r>
            <a:r>
              <a:rPr lang="es-CO" sz="4000" b="1" dirty="0">
                <a:solidFill>
                  <a:schemeClr val="bg1"/>
                </a:solidFill>
                <a:effectLst>
                  <a:outerShdw blurRad="38100" dist="38100" dir="2700000" algn="tl">
                    <a:srgbClr val="000000">
                      <a:alpha val="43137"/>
                    </a:srgbClr>
                  </a:outerShdw>
                </a:effectLst>
                <a:latin typeface="Bell MT" panose="02020503060305020303" pitchFamily="18" charset="0"/>
              </a:rPr>
              <a:t>usar?</a:t>
            </a:r>
          </a:p>
        </p:txBody>
      </p:sp>
      <p:sp>
        <p:nvSpPr>
          <p:cNvPr id="3" name="Rectangle 2">
            <a:extLst>
              <a:ext uri="{FF2B5EF4-FFF2-40B4-BE49-F238E27FC236}">
                <a16:creationId xmlns="" xmlns:a16="http://schemas.microsoft.com/office/drawing/2014/main" id="{88FBD864-78B3-428B-9E72-EC47848CBB8A}"/>
              </a:ext>
            </a:extLst>
          </p:cNvPr>
          <p:cNvSpPr/>
          <p:nvPr/>
        </p:nvSpPr>
        <p:spPr>
          <a:xfrm>
            <a:off x="1266229" y="2494115"/>
            <a:ext cx="817853" cy="1015663"/>
          </a:xfrm>
          <a:prstGeom prst="rect">
            <a:avLst/>
          </a:prstGeom>
          <a:noFill/>
        </p:spPr>
        <p:txBody>
          <a:bodyPr wrap="none" lIns="91440" tIns="45720" rIns="91440" bIns="45720">
            <a:spAutoFit/>
          </a:bodyPr>
          <a:lstStyle/>
          <a:p>
            <a:pPr algn="ctr"/>
            <a:r>
              <a:rPr lang="en-U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a:t>
            </a:r>
          </a:p>
        </p:txBody>
      </p:sp>
      <p:sp>
        <p:nvSpPr>
          <p:cNvPr id="14" name="Rectangle 13">
            <a:extLst>
              <a:ext uri="{FF2B5EF4-FFF2-40B4-BE49-F238E27FC236}">
                <a16:creationId xmlns="" xmlns:a16="http://schemas.microsoft.com/office/drawing/2014/main" id="{B00EB15C-AD59-41A7-BB5A-82C9EF706C00}"/>
              </a:ext>
            </a:extLst>
          </p:cNvPr>
          <p:cNvSpPr/>
          <p:nvPr/>
        </p:nvSpPr>
        <p:spPr>
          <a:xfrm>
            <a:off x="6660541" y="2494114"/>
            <a:ext cx="817853" cy="1015663"/>
          </a:xfrm>
          <a:prstGeom prst="rect">
            <a:avLst/>
          </a:prstGeom>
          <a:noFill/>
        </p:spPr>
        <p:txBody>
          <a:bodyPr wrap="none" lIns="91440" tIns="45720" rIns="91440" bIns="45720">
            <a:spAutoFit/>
          </a:bodyPr>
          <a:lstStyle/>
          <a:p>
            <a:pPr algn="ctr"/>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a:t>
            </a:r>
            <a:r>
              <a:rPr lang="en-U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
        <p:nvSpPr>
          <p:cNvPr id="5" name="Plus Sign 4">
            <a:extLst>
              <a:ext uri="{FF2B5EF4-FFF2-40B4-BE49-F238E27FC236}">
                <a16:creationId xmlns="" xmlns:a16="http://schemas.microsoft.com/office/drawing/2014/main" id="{F5B3B0F9-CBD8-452D-BA3F-C085A306ADFA}"/>
              </a:ext>
            </a:extLst>
          </p:cNvPr>
          <p:cNvSpPr/>
          <p:nvPr/>
        </p:nvSpPr>
        <p:spPr>
          <a:xfrm>
            <a:off x="0" y="2951156"/>
            <a:ext cx="12191998" cy="2293766"/>
          </a:xfrm>
          <a:prstGeom prst="mathPlus">
            <a:avLst>
              <a:gd name="adj1" fmla="val 2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TextBox 7">
            <a:extLst>
              <a:ext uri="{FF2B5EF4-FFF2-40B4-BE49-F238E27FC236}">
                <a16:creationId xmlns="" xmlns:a16="http://schemas.microsoft.com/office/drawing/2014/main" id="{5582DAD8-7BD2-44EA-A97E-BC82451DEC3F}"/>
              </a:ext>
            </a:extLst>
          </p:cNvPr>
          <p:cNvSpPr txBox="1"/>
          <p:nvPr/>
        </p:nvSpPr>
        <p:spPr>
          <a:xfrm>
            <a:off x="2609427" y="2278670"/>
            <a:ext cx="2397258" cy="1446550"/>
          </a:xfrm>
          <a:prstGeom prst="rect">
            <a:avLst/>
          </a:prstGeom>
          <a:noFill/>
        </p:spPr>
        <p:txBody>
          <a:bodyPr wrap="none" rtlCol="0">
            <a:spAutoFit/>
          </a:bodyPr>
          <a:lstStyle/>
          <a:p>
            <a:pPr algn="ctr"/>
            <a:r>
              <a:rPr lang="es-CO" sz="4400" b="1" dirty="0" smtClean="0">
                <a:latin typeface="Bell MT" panose="02020503060305020303" pitchFamily="18" charset="0"/>
              </a:rPr>
              <a:t>Machine</a:t>
            </a:r>
          </a:p>
          <a:p>
            <a:pPr algn="ctr"/>
            <a:r>
              <a:rPr lang="es-CO" sz="4400" b="1" dirty="0" err="1" smtClean="0">
                <a:latin typeface="Bell MT" panose="02020503060305020303" pitchFamily="18" charset="0"/>
              </a:rPr>
              <a:t>Learning</a:t>
            </a:r>
            <a:endParaRPr lang="es-CO" sz="4400" b="1" dirty="0">
              <a:latin typeface="Bell MT" panose="02020503060305020303" pitchFamily="18" charset="0"/>
            </a:endParaRPr>
          </a:p>
        </p:txBody>
      </p:sp>
      <p:sp>
        <p:nvSpPr>
          <p:cNvPr id="17" name="TextBox 7">
            <a:extLst>
              <a:ext uri="{FF2B5EF4-FFF2-40B4-BE49-F238E27FC236}">
                <a16:creationId xmlns="" xmlns:a16="http://schemas.microsoft.com/office/drawing/2014/main" id="{5582DAD8-7BD2-44EA-A97E-BC82451DEC3F}"/>
              </a:ext>
            </a:extLst>
          </p:cNvPr>
          <p:cNvSpPr txBox="1"/>
          <p:nvPr/>
        </p:nvSpPr>
        <p:spPr>
          <a:xfrm>
            <a:off x="7790546" y="2278670"/>
            <a:ext cx="2397259" cy="1446550"/>
          </a:xfrm>
          <a:prstGeom prst="rect">
            <a:avLst/>
          </a:prstGeom>
          <a:noFill/>
        </p:spPr>
        <p:txBody>
          <a:bodyPr wrap="none" rtlCol="0">
            <a:spAutoFit/>
          </a:bodyPr>
          <a:lstStyle/>
          <a:p>
            <a:pPr algn="ctr"/>
            <a:r>
              <a:rPr lang="es-CO" sz="4400" b="1" dirty="0" smtClean="0">
                <a:latin typeface="Bell MT" panose="02020503060305020303" pitchFamily="18" charset="0"/>
              </a:rPr>
              <a:t>Deep</a:t>
            </a:r>
          </a:p>
          <a:p>
            <a:pPr algn="ctr"/>
            <a:r>
              <a:rPr lang="es-CO" sz="4400" b="1" dirty="0" err="1" smtClean="0">
                <a:latin typeface="Bell MT" panose="02020503060305020303" pitchFamily="18" charset="0"/>
              </a:rPr>
              <a:t>Learning</a:t>
            </a:r>
            <a:endParaRPr lang="es-CO" sz="4400" b="1" dirty="0">
              <a:latin typeface="Bell MT" panose="02020503060305020303" pitchFamily="18" charset="0"/>
            </a:endParaRPr>
          </a:p>
        </p:txBody>
      </p:sp>
      <p:sp>
        <p:nvSpPr>
          <p:cNvPr id="9" name="CuadroTexto 17"/>
          <p:cNvSpPr txBox="1"/>
          <p:nvPr/>
        </p:nvSpPr>
        <p:spPr>
          <a:xfrm>
            <a:off x="2259394" y="4374983"/>
            <a:ext cx="3097323" cy="923330"/>
          </a:xfrm>
          <a:prstGeom prst="rect">
            <a:avLst/>
          </a:prstGeom>
          <a:noFill/>
        </p:spPr>
        <p:txBody>
          <a:bodyPr wrap="none" rtlCol="0">
            <a:spAutoFit/>
          </a:bodyPr>
          <a:lstStyle/>
          <a:p>
            <a:pPr marL="285750" indent="-285750">
              <a:buFont typeface="Wingdings" panose="05000000000000000000" pitchFamily="2" charset="2"/>
              <a:buChar char="ü"/>
            </a:pPr>
            <a:r>
              <a:rPr lang="es-CO" dirty="0" err="1" smtClean="0"/>
              <a:t>Random</a:t>
            </a:r>
            <a:r>
              <a:rPr lang="es-CO" dirty="0" smtClean="0"/>
              <a:t> </a:t>
            </a:r>
            <a:r>
              <a:rPr lang="es-CO" dirty="0" err="1" smtClean="0"/>
              <a:t>Forest</a:t>
            </a:r>
            <a:endParaRPr lang="es-CO" dirty="0"/>
          </a:p>
          <a:p>
            <a:pPr marL="285750" indent="-285750">
              <a:buFont typeface="Wingdings" panose="05000000000000000000" pitchFamily="2" charset="2"/>
              <a:buChar char="ü"/>
            </a:pPr>
            <a:r>
              <a:rPr lang="es-CO" dirty="0" err="1" smtClean="0"/>
              <a:t>Gradient</a:t>
            </a:r>
            <a:r>
              <a:rPr lang="es-CO" dirty="0" smtClean="0"/>
              <a:t> </a:t>
            </a:r>
            <a:r>
              <a:rPr lang="es-CO" dirty="0" err="1" smtClean="0"/>
              <a:t>Boosting</a:t>
            </a:r>
            <a:r>
              <a:rPr lang="es-CO" dirty="0" smtClean="0"/>
              <a:t> </a:t>
            </a:r>
            <a:r>
              <a:rPr lang="es-CO" dirty="0" err="1" smtClean="0"/>
              <a:t>Classifier</a:t>
            </a:r>
            <a:endParaRPr lang="es-CO" dirty="0" smtClean="0"/>
          </a:p>
          <a:p>
            <a:pPr marL="285750" indent="-285750">
              <a:buFont typeface="Wingdings" panose="05000000000000000000" pitchFamily="2" charset="2"/>
              <a:buChar char="ü"/>
            </a:pPr>
            <a:r>
              <a:rPr lang="es-CO" dirty="0" err="1" smtClean="0"/>
              <a:t>Decision</a:t>
            </a:r>
            <a:r>
              <a:rPr lang="es-CO" dirty="0" smtClean="0"/>
              <a:t> </a:t>
            </a:r>
            <a:r>
              <a:rPr lang="es-CO" dirty="0" err="1" smtClean="0"/>
              <a:t>Trees</a:t>
            </a:r>
            <a:r>
              <a:rPr lang="es-CO" dirty="0" smtClean="0"/>
              <a:t>.</a:t>
            </a:r>
          </a:p>
        </p:txBody>
      </p:sp>
      <p:sp>
        <p:nvSpPr>
          <p:cNvPr id="18" name="CuadroTexto 18"/>
          <p:cNvSpPr txBox="1"/>
          <p:nvPr/>
        </p:nvSpPr>
        <p:spPr>
          <a:xfrm>
            <a:off x="6881680" y="4321592"/>
            <a:ext cx="3630417" cy="923330"/>
          </a:xfrm>
          <a:prstGeom prst="rect">
            <a:avLst/>
          </a:prstGeom>
          <a:noFill/>
        </p:spPr>
        <p:txBody>
          <a:bodyPr wrap="none" rtlCol="0">
            <a:spAutoFit/>
          </a:bodyPr>
          <a:lstStyle/>
          <a:p>
            <a:pPr marL="285750" indent="-285750">
              <a:buFont typeface="Wingdings" panose="05000000000000000000" pitchFamily="2" charset="2"/>
              <a:buChar char="ü"/>
            </a:pPr>
            <a:r>
              <a:rPr lang="es-CO" dirty="0" err="1"/>
              <a:t>Convolutional</a:t>
            </a:r>
            <a:r>
              <a:rPr lang="es-CO" dirty="0"/>
              <a:t> Neural Networks.</a:t>
            </a:r>
          </a:p>
          <a:p>
            <a:pPr marL="285750" indent="-285750">
              <a:buFont typeface="Wingdings" panose="05000000000000000000" pitchFamily="2" charset="2"/>
              <a:buChar char="ü"/>
            </a:pPr>
            <a:r>
              <a:rPr lang="es-CO" dirty="0"/>
              <a:t>Long Short </a:t>
            </a:r>
            <a:r>
              <a:rPr lang="es-CO" err="1"/>
              <a:t>Term</a:t>
            </a:r>
            <a:r>
              <a:rPr lang="es-CO"/>
              <a:t> </a:t>
            </a:r>
            <a:r>
              <a:rPr lang="es-CO" err="1"/>
              <a:t>Memory</a:t>
            </a:r>
            <a:r>
              <a:rPr lang="es-CO"/>
              <a:t>(LSTM</a:t>
            </a:r>
            <a:r>
              <a:rPr lang="es-CO" smtClean="0"/>
              <a:t>).</a:t>
            </a:r>
            <a:endParaRPr lang="es-CO" dirty="0"/>
          </a:p>
          <a:p>
            <a:pPr marL="285750" indent="-285750">
              <a:buFont typeface="Wingdings" panose="05000000000000000000" pitchFamily="2" charset="2"/>
              <a:buChar char="ü"/>
            </a:pPr>
            <a:r>
              <a:rPr lang="es-CO" dirty="0"/>
              <a:t>Word </a:t>
            </a:r>
            <a:r>
              <a:rPr lang="es-CO" dirty="0" err="1"/>
              <a:t>Embbedings</a:t>
            </a:r>
            <a:r>
              <a:rPr lang="es-CO" dirty="0"/>
              <a:t>.</a:t>
            </a:r>
          </a:p>
        </p:txBody>
      </p:sp>
    </p:spTree>
    <p:extLst>
      <p:ext uri="{BB962C8B-B14F-4D97-AF65-F5344CB8AC3E}">
        <p14:creationId xmlns:p14="http://schemas.microsoft.com/office/powerpoint/2010/main" val="2749089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8</a:t>
            </a:fld>
            <a:endParaRPr lang="es-CO" sz="1400" b="1">
              <a:solidFill>
                <a:schemeClr val="bg1"/>
              </a:solidFill>
            </a:endParaRPr>
          </a:p>
        </p:txBody>
      </p:sp>
      <p:sp>
        <p:nvSpPr>
          <p:cNvPr id="10" name="Flecha derecha 9"/>
          <p:cNvSpPr/>
          <p:nvPr/>
        </p:nvSpPr>
        <p:spPr>
          <a:xfrm>
            <a:off x="0" y="-1089"/>
            <a:ext cx="7667625" cy="1571083"/>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298361" y="226914"/>
            <a:ext cx="7965986" cy="974487"/>
          </a:xfrm>
        </p:spPr>
        <p:txBody>
          <a:bodyPr>
            <a:noAutofit/>
          </a:bodyPr>
          <a:lstStyle/>
          <a:p>
            <a:r>
              <a:rPr lang="es-CO" sz="4800" b="1" dirty="0">
                <a:solidFill>
                  <a:schemeClr val="bg1"/>
                </a:solidFill>
                <a:effectLst>
                  <a:outerShdw blurRad="38100" dist="38100" dir="2700000" algn="tl">
                    <a:srgbClr val="000000">
                      <a:alpha val="43137"/>
                    </a:srgbClr>
                  </a:outerShdw>
                </a:effectLst>
                <a:latin typeface="Bell MT" panose="02020503060305020303" pitchFamily="18" charset="0"/>
              </a:rPr>
              <a:t>Deep </a:t>
            </a:r>
            <a:r>
              <a:rPr lang="es-CO" sz="4800" b="1" dirty="0" err="1">
                <a:solidFill>
                  <a:schemeClr val="bg1"/>
                </a:solidFill>
                <a:effectLst>
                  <a:outerShdw blurRad="38100" dist="38100" dir="2700000" algn="tl">
                    <a:srgbClr val="000000">
                      <a:alpha val="43137"/>
                    </a:srgbClr>
                  </a:outerShdw>
                </a:effectLst>
                <a:latin typeface="Bell MT" panose="02020503060305020303" pitchFamily="18" charset="0"/>
              </a:rPr>
              <a:t>Learning</a:t>
            </a:r>
            <a:endParaRPr lang="es-CO" sz="48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sp>
        <p:nvSpPr>
          <p:cNvPr id="18" name="Rectangle 17">
            <a:extLst>
              <a:ext uri="{FF2B5EF4-FFF2-40B4-BE49-F238E27FC236}">
                <a16:creationId xmlns="" xmlns:a16="http://schemas.microsoft.com/office/drawing/2014/main" id="{B28CBE2D-CAEA-430D-B0C3-00539E44B682}"/>
              </a:ext>
            </a:extLst>
          </p:cNvPr>
          <p:cNvSpPr/>
          <p:nvPr/>
        </p:nvSpPr>
        <p:spPr>
          <a:xfrm>
            <a:off x="7469477" y="226914"/>
            <a:ext cx="4560598" cy="1754326"/>
          </a:xfrm>
          <a:prstGeom prst="rect">
            <a:avLst/>
          </a:prstGeom>
          <a:noFill/>
        </p:spPr>
        <p:txBody>
          <a:bodyPr wrap="square" lIns="91440" tIns="45720" rIns="91440" bIns="45720">
            <a:spAutoFit/>
          </a:bodyPr>
          <a:lstStyle/>
          <a:p>
            <a:pPr algn="ctr"/>
            <a:r>
              <a:rPr lang="es-CO" sz="5400" b="0" cap="none" spc="0" dirty="0">
                <a:ln w="0"/>
                <a:solidFill>
                  <a:schemeClr val="tx1"/>
                </a:solidFill>
                <a:effectLst>
                  <a:outerShdw blurRad="38100" dist="19050" dir="2700000" algn="tl" rotWithShape="0">
                    <a:schemeClr val="dk1">
                      <a:alpha val="40000"/>
                    </a:schemeClr>
                  </a:outerShdw>
                </a:effectLst>
                <a:latin typeface="Bell MT" panose="02020503060305020303" pitchFamily="18" charset="0"/>
              </a:rPr>
              <a:t>¿Qué es  Deep </a:t>
            </a:r>
            <a:r>
              <a:rPr lang="es-CO" sz="5400" b="0" cap="none" spc="0" dirty="0" err="1">
                <a:ln w="0"/>
                <a:solidFill>
                  <a:schemeClr val="tx1"/>
                </a:solidFill>
                <a:effectLst>
                  <a:outerShdw blurRad="38100" dist="19050" dir="2700000" algn="tl" rotWithShape="0">
                    <a:schemeClr val="dk1">
                      <a:alpha val="40000"/>
                    </a:schemeClr>
                  </a:outerShdw>
                </a:effectLst>
                <a:latin typeface="Bell MT" panose="02020503060305020303" pitchFamily="18" charset="0"/>
              </a:rPr>
              <a:t>Learning</a:t>
            </a:r>
            <a:r>
              <a:rPr lang="es-CO" sz="5400" b="0" cap="none" spc="0" dirty="0">
                <a:ln w="0"/>
                <a:solidFill>
                  <a:schemeClr val="tx1"/>
                </a:solidFill>
                <a:effectLst>
                  <a:outerShdw blurRad="38100" dist="19050" dir="2700000" algn="tl" rotWithShape="0">
                    <a:schemeClr val="dk1">
                      <a:alpha val="40000"/>
                    </a:schemeClr>
                  </a:outerShdw>
                </a:effectLst>
                <a:latin typeface="Bell MT" panose="02020503060305020303" pitchFamily="18" charset="0"/>
              </a:rPr>
              <a:t>?</a:t>
            </a:r>
          </a:p>
        </p:txBody>
      </p:sp>
      <p:sp>
        <p:nvSpPr>
          <p:cNvPr id="8" name="CuadroTexto 7"/>
          <p:cNvSpPr txBox="1"/>
          <p:nvPr/>
        </p:nvSpPr>
        <p:spPr>
          <a:xfrm>
            <a:off x="4603985" y="2615081"/>
            <a:ext cx="2984029" cy="2831544"/>
          </a:xfrm>
          <a:prstGeom prst="rect">
            <a:avLst/>
          </a:prstGeom>
          <a:noFill/>
        </p:spPr>
        <p:txBody>
          <a:bodyPr wrap="square" rtlCol="0">
            <a:spAutoFit/>
          </a:bodyPr>
          <a:lstStyle/>
          <a:p>
            <a:pPr marL="285750" indent="-285750" algn="ctr">
              <a:buFont typeface="Arial" panose="020B0604020202020204" pitchFamily="34" charset="0"/>
              <a:buChar char="•"/>
            </a:pPr>
            <a:r>
              <a:rPr lang="es-CO" sz="1600" dirty="0" smtClean="0"/>
              <a:t>Inteligencia Artificial</a:t>
            </a:r>
          </a:p>
          <a:p>
            <a:pPr algn="ctr"/>
            <a:endParaRPr lang="es-CO" sz="1600" dirty="0" smtClean="0"/>
          </a:p>
          <a:p>
            <a:pPr marL="285750" indent="-285750" algn="ctr">
              <a:buFont typeface="Arial" panose="020B0604020202020204" pitchFamily="34" charset="0"/>
              <a:buChar char="•"/>
            </a:pPr>
            <a:r>
              <a:rPr lang="es-CO" sz="1600" dirty="0" smtClean="0"/>
              <a:t>Modelos </a:t>
            </a:r>
            <a:r>
              <a:rPr lang="es-CO" sz="1600" dirty="0" err="1" smtClean="0"/>
              <a:t>Bio</a:t>
            </a:r>
            <a:r>
              <a:rPr lang="es-CO" sz="1600" dirty="0" smtClean="0"/>
              <a:t>-inspirados</a:t>
            </a:r>
          </a:p>
          <a:p>
            <a:pPr algn="ctr"/>
            <a:endParaRPr lang="es-CO" sz="1600" dirty="0" smtClean="0"/>
          </a:p>
          <a:p>
            <a:pPr marL="285750" indent="-285750" algn="ctr">
              <a:buFont typeface="Arial" panose="020B0604020202020204" pitchFamily="34" charset="0"/>
              <a:buChar char="•"/>
            </a:pPr>
            <a:r>
              <a:rPr lang="es-CO" sz="1600" dirty="0" smtClean="0"/>
              <a:t>Extracción de características</a:t>
            </a:r>
          </a:p>
          <a:p>
            <a:pPr algn="ctr"/>
            <a:r>
              <a:rPr lang="es-CO" sz="1600" dirty="0" smtClean="0"/>
              <a:t> + Aprendizaje</a:t>
            </a:r>
          </a:p>
          <a:p>
            <a:pPr algn="ctr"/>
            <a:endParaRPr lang="es-CO" sz="1600" dirty="0" smtClean="0"/>
          </a:p>
          <a:p>
            <a:pPr marL="285750" indent="-285750" algn="ctr">
              <a:buFont typeface="Arial" panose="020B0604020202020204" pitchFamily="34" charset="0"/>
              <a:buChar char="•"/>
            </a:pPr>
            <a:r>
              <a:rPr lang="es-CO" sz="1600" dirty="0" smtClean="0"/>
              <a:t>Conexiones </a:t>
            </a:r>
            <a:r>
              <a:rPr lang="es-CO" sz="1600" dirty="0"/>
              <a:t>d</a:t>
            </a:r>
            <a:r>
              <a:rPr lang="es-CO" sz="1600" dirty="0" smtClean="0"/>
              <a:t>ensas Imitar comportamiento Sistema nervioso</a:t>
            </a:r>
          </a:p>
          <a:p>
            <a:pPr marL="285750" indent="-285750">
              <a:buFont typeface="Arial" panose="020B0604020202020204" pitchFamily="34" charset="0"/>
              <a:buChar char="•"/>
            </a:pPr>
            <a:endParaRPr lang="es-CO" i="1" dirty="0"/>
          </a:p>
        </p:txBody>
      </p:sp>
      <p:pic>
        <p:nvPicPr>
          <p:cNvPr id="9" name="Imagen 8"/>
          <p:cNvPicPr>
            <a:picLocks noChangeAspect="1"/>
          </p:cNvPicPr>
          <p:nvPr/>
        </p:nvPicPr>
        <p:blipFill rotWithShape="1">
          <a:blip r:embed="rId4"/>
          <a:srcRect b="13508"/>
          <a:stretch/>
        </p:blipFill>
        <p:spPr>
          <a:xfrm>
            <a:off x="117548" y="2526333"/>
            <a:ext cx="4377253" cy="2268090"/>
          </a:xfrm>
          <a:prstGeom prst="rect">
            <a:avLst/>
          </a:prstGeom>
        </p:spPr>
      </p:pic>
      <p:pic>
        <p:nvPicPr>
          <p:cNvPr id="14" name="Picture 2" descr="https://cdn.ttgtmedia.com/rms/onlineImages/what_is-traditional_vs_deep_learning_desktop.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2765" y="2324228"/>
            <a:ext cx="4174022" cy="2824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120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6249988"/>
            <a:ext cx="12192000" cy="47148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3">
                  <a:lumMod val="50000"/>
                </a:schemeClr>
              </a:solidFill>
            </a:endParaRPr>
          </a:p>
        </p:txBody>
      </p:sp>
      <p:sp>
        <p:nvSpPr>
          <p:cNvPr id="6" name="Marcador de pie de página 5"/>
          <p:cNvSpPr>
            <a:spLocks noGrp="1"/>
          </p:cNvSpPr>
          <p:nvPr>
            <p:ph type="ftr" sz="quarter" idx="11"/>
          </p:nvPr>
        </p:nvSpPr>
        <p:spPr/>
        <p:txBody>
          <a:bodyPr/>
          <a:lstStyle/>
          <a:p>
            <a:r>
              <a:rPr lang="es-CO" sz="1400" b="1" dirty="0">
                <a:solidFill>
                  <a:schemeClr val="bg1"/>
                </a:solidFill>
              </a:rPr>
              <a:t>Simple AI </a:t>
            </a:r>
          </a:p>
        </p:txBody>
      </p:sp>
      <p:sp>
        <p:nvSpPr>
          <p:cNvPr id="7" name="Marcador de número de diapositiva 6"/>
          <p:cNvSpPr>
            <a:spLocks noGrp="1"/>
          </p:cNvSpPr>
          <p:nvPr>
            <p:ph type="sldNum" sz="quarter" idx="12"/>
          </p:nvPr>
        </p:nvSpPr>
        <p:spPr/>
        <p:txBody>
          <a:bodyPr/>
          <a:lstStyle/>
          <a:p>
            <a:fld id="{6498F071-8424-4781-A5AA-387FBEE54CF5}" type="slidenum">
              <a:rPr lang="es-CO" sz="1400" b="1" smtClean="0">
                <a:solidFill>
                  <a:schemeClr val="bg1"/>
                </a:solidFill>
              </a:rPr>
              <a:t>9</a:t>
            </a:fld>
            <a:endParaRPr lang="es-CO" sz="1400" b="1">
              <a:solidFill>
                <a:schemeClr val="bg1"/>
              </a:solidFill>
            </a:endParaRPr>
          </a:p>
        </p:txBody>
      </p:sp>
      <p:sp>
        <p:nvSpPr>
          <p:cNvPr id="10" name="Flecha derecha 9"/>
          <p:cNvSpPr/>
          <p:nvPr/>
        </p:nvSpPr>
        <p:spPr>
          <a:xfrm rot="10800000">
            <a:off x="1287886" y="-4"/>
            <a:ext cx="10904111" cy="1606012"/>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4" name="Picture 10" descr="Resultado de imagen para universidad de los andes logo"/>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t="50095" b="10511"/>
          <a:stretch/>
        </p:blipFill>
        <p:spPr bwMode="auto">
          <a:xfrm>
            <a:off x="419100" y="6303696"/>
            <a:ext cx="1193711" cy="36406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2524259" y="315758"/>
            <a:ext cx="9022724" cy="974487"/>
          </a:xfrm>
        </p:spPr>
        <p:txBody>
          <a:bodyPr>
            <a:normAutofit fontScale="90000"/>
          </a:bodyPr>
          <a:lstStyle/>
          <a:p>
            <a:r>
              <a:rPr lang="es-CO" sz="6600" b="1" dirty="0">
                <a:solidFill>
                  <a:schemeClr val="bg1"/>
                </a:solidFill>
                <a:effectLst>
                  <a:outerShdw blurRad="38100" dist="38100" dir="2700000" algn="tl">
                    <a:srgbClr val="000000">
                      <a:alpha val="43137"/>
                    </a:srgbClr>
                  </a:outerShdw>
                </a:effectLst>
                <a:latin typeface="Bell MT" panose="02020503060305020303" pitchFamily="18" charset="0"/>
              </a:rPr>
              <a:t>Deep </a:t>
            </a:r>
            <a:r>
              <a:rPr lang="es-CO" sz="6600" b="1" err="1">
                <a:solidFill>
                  <a:schemeClr val="bg1"/>
                </a:solidFill>
                <a:effectLst>
                  <a:outerShdw blurRad="38100" dist="38100" dir="2700000" algn="tl">
                    <a:srgbClr val="000000">
                      <a:alpha val="43137"/>
                    </a:srgbClr>
                  </a:outerShdw>
                </a:effectLst>
                <a:latin typeface="Bell MT" panose="02020503060305020303" pitchFamily="18" charset="0"/>
              </a:rPr>
              <a:t>Learning</a:t>
            </a:r>
            <a:r>
              <a:rPr lang="es-CO" sz="6600" b="1">
                <a:solidFill>
                  <a:schemeClr val="bg1"/>
                </a:solidFill>
                <a:effectLst>
                  <a:outerShdw blurRad="38100" dist="38100" dir="2700000" algn="tl">
                    <a:srgbClr val="000000">
                      <a:alpha val="43137"/>
                    </a:srgbClr>
                  </a:outerShdw>
                </a:effectLst>
                <a:latin typeface="Bell MT" panose="02020503060305020303" pitchFamily="18" charset="0"/>
              </a:rPr>
              <a:t> -  </a:t>
            </a:r>
            <a:r>
              <a:rPr lang="es-CO" sz="6600" b="1" smtClean="0">
                <a:solidFill>
                  <a:schemeClr val="bg1"/>
                </a:solidFill>
                <a:effectLst>
                  <a:outerShdw blurRad="38100" dist="38100" dir="2700000" algn="tl">
                    <a:srgbClr val="000000">
                      <a:alpha val="43137"/>
                    </a:srgbClr>
                  </a:outerShdw>
                </a:effectLst>
                <a:latin typeface="Bell MT" panose="02020503060305020303" pitchFamily="18" charset="0"/>
              </a:rPr>
              <a:t>Imágenes</a:t>
            </a:r>
            <a:endParaRPr lang="es-CO" sz="6600" b="1" dirty="0">
              <a:solidFill>
                <a:schemeClr val="bg1"/>
              </a:solidFill>
              <a:effectLst>
                <a:outerShdw blurRad="38100" dist="38100" dir="2700000" algn="tl">
                  <a:srgbClr val="000000">
                    <a:alpha val="43137"/>
                  </a:srgbClr>
                </a:outerShdw>
              </a:effectLst>
              <a:latin typeface="Bell MT" panose="02020503060305020303" pitchFamily="18" charset="0"/>
            </a:endParaRPr>
          </a:p>
        </p:txBody>
      </p:sp>
      <p:pic>
        <p:nvPicPr>
          <p:cNvPr id="3074" name="Picture 2" descr="Avengers: Infinity War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8600" y="2443736"/>
            <a:ext cx="2224221" cy="2968524"/>
          </a:xfrm>
          <a:prstGeom prst="rect">
            <a:avLst/>
          </a:prstGeom>
          <a:noFill/>
          <a:extLst>
            <a:ext uri="{909E8E84-426E-40DD-AFC4-6F175D3DCCD1}">
              <a14:hiddenFill xmlns:a14="http://schemas.microsoft.com/office/drawing/2010/main">
                <a:solidFill>
                  <a:srgbClr val="FFFFFF"/>
                </a:solidFill>
              </a14:hiddenFill>
            </a:ext>
          </a:extLst>
        </p:spPr>
      </p:pic>
      <p:sp>
        <p:nvSpPr>
          <p:cNvPr id="3" name="Llamada con línea 2 14"/>
          <p:cNvSpPr/>
          <p:nvPr/>
        </p:nvSpPr>
        <p:spPr>
          <a:xfrm>
            <a:off x="7984901" y="2076688"/>
            <a:ext cx="3258355" cy="1120462"/>
          </a:xfrm>
          <a:prstGeom prst="borderCallout2">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5"/>
          <p:cNvSpPr/>
          <p:nvPr/>
        </p:nvSpPr>
        <p:spPr>
          <a:xfrm>
            <a:off x="-589476" y="2920222"/>
            <a:ext cx="4181174" cy="1907152"/>
          </a:xfrm>
          <a:prstGeom prst="rect">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TextBox 7">
            <a:extLst>
              <a:ext uri="{FF2B5EF4-FFF2-40B4-BE49-F238E27FC236}">
                <a16:creationId xmlns="" xmlns:a16="http://schemas.microsoft.com/office/drawing/2014/main" id="{5582DAD8-7BD2-44EA-A97E-BC82451DEC3F}"/>
              </a:ext>
            </a:extLst>
          </p:cNvPr>
          <p:cNvSpPr txBox="1"/>
          <p:nvPr/>
        </p:nvSpPr>
        <p:spPr>
          <a:xfrm>
            <a:off x="144414" y="3121699"/>
            <a:ext cx="3372884" cy="1569660"/>
          </a:xfrm>
          <a:prstGeom prst="rect">
            <a:avLst/>
          </a:prstGeom>
          <a:noFill/>
        </p:spPr>
        <p:txBody>
          <a:bodyPr wrap="square" rtlCol="0">
            <a:spAutoFit/>
          </a:bodyPr>
          <a:lstStyle/>
          <a:p>
            <a:pPr marL="457200" indent="-457200">
              <a:buFont typeface="Wingdings" panose="05000000000000000000" pitchFamily="2" charset="2"/>
              <a:buChar char="ü"/>
            </a:pPr>
            <a:r>
              <a:rPr lang="es-CO" sz="2400" dirty="0">
                <a:cs typeface="Calibri" panose="020F0502020204030204" pitchFamily="34" charset="0"/>
              </a:rPr>
              <a:t>Multimodal </a:t>
            </a:r>
            <a:r>
              <a:rPr lang="es-CO" sz="2400" dirty="0" err="1" smtClean="0">
                <a:cs typeface="Calibri" panose="020F0502020204030204" pitchFamily="34" charset="0"/>
              </a:rPr>
              <a:t>IMDb</a:t>
            </a:r>
            <a:r>
              <a:rPr lang="es-CO" sz="2400" dirty="0">
                <a:cs typeface="Calibri" panose="020F0502020204030204" pitchFamily="34" charset="0"/>
              </a:rPr>
              <a:t> </a:t>
            </a:r>
            <a:r>
              <a:rPr lang="es-CO" sz="2400" dirty="0" smtClean="0">
                <a:cs typeface="Calibri" panose="020F0502020204030204" pitchFamily="34" charset="0"/>
              </a:rPr>
              <a:t>Dataset.</a:t>
            </a:r>
          </a:p>
          <a:p>
            <a:pPr marL="457200" indent="-457200">
              <a:buFont typeface="Wingdings" panose="05000000000000000000" pitchFamily="2" charset="2"/>
              <a:buChar char="ü"/>
            </a:pPr>
            <a:r>
              <a:rPr lang="es-CO" sz="2400" dirty="0" smtClean="0">
                <a:cs typeface="Calibri" panose="020F0502020204030204" pitchFamily="34" charset="0"/>
              </a:rPr>
              <a:t>25959 Imágenes</a:t>
            </a:r>
          </a:p>
          <a:p>
            <a:pPr marL="457200" indent="-457200">
              <a:buFont typeface="Wingdings" panose="05000000000000000000" pitchFamily="2" charset="2"/>
              <a:buChar char="ü"/>
            </a:pPr>
            <a:r>
              <a:rPr lang="es-CO" sz="2400" dirty="0" smtClean="0">
                <a:cs typeface="Calibri" panose="020F0502020204030204" pitchFamily="34" charset="0"/>
              </a:rPr>
              <a:t>160 x 256 pixeles</a:t>
            </a:r>
            <a:r>
              <a:rPr lang="es-CO" sz="2400" dirty="0" smtClean="0">
                <a:latin typeface="Bell MT" panose="02020503060305020303" pitchFamily="18" charset="0"/>
              </a:rPr>
              <a:t>.</a:t>
            </a:r>
            <a:endParaRPr lang="es-CO" sz="2400" dirty="0">
              <a:latin typeface="Bell MT" panose="02020503060305020303" pitchFamily="18" charset="0"/>
            </a:endParaRPr>
          </a:p>
        </p:txBody>
      </p:sp>
      <p:sp>
        <p:nvSpPr>
          <p:cNvPr id="5" name="CuadroTexto 17"/>
          <p:cNvSpPr txBox="1"/>
          <p:nvPr/>
        </p:nvSpPr>
        <p:spPr>
          <a:xfrm>
            <a:off x="8153400" y="2221420"/>
            <a:ext cx="2922431" cy="830997"/>
          </a:xfrm>
          <a:prstGeom prst="rect">
            <a:avLst/>
          </a:prstGeom>
          <a:noFill/>
        </p:spPr>
        <p:txBody>
          <a:bodyPr wrap="square" rtlCol="0">
            <a:spAutoFit/>
          </a:bodyPr>
          <a:lstStyle/>
          <a:p>
            <a:pPr algn="ctr"/>
            <a:r>
              <a:rPr lang="es-CO" sz="2400" dirty="0" err="1" smtClean="0">
                <a:solidFill>
                  <a:schemeClr val="bg1"/>
                </a:solidFill>
              </a:rPr>
              <a:t>Convolutional</a:t>
            </a:r>
            <a:r>
              <a:rPr lang="es-CO" sz="2400" dirty="0" smtClean="0">
                <a:solidFill>
                  <a:schemeClr val="bg1"/>
                </a:solidFill>
              </a:rPr>
              <a:t> Neural</a:t>
            </a:r>
          </a:p>
          <a:p>
            <a:pPr algn="ctr"/>
            <a:r>
              <a:rPr lang="es-CO" sz="2400" dirty="0" smtClean="0">
                <a:solidFill>
                  <a:schemeClr val="bg1"/>
                </a:solidFill>
              </a:rPr>
              <a:t>Networks</a:t>
            </a:r>
            <a:endParaRPr lang="es-CO" sz="2400" dirty="0">
              <a:solidFill>
                <a:schemeClr val="bg1"/>
              </a:solidFill>
            </a:endParaRPr>
          </a:p>
        </p:txBody>
      </p:sp>
      <p:sp>
        <p:nvSpPr>
          <p:cNvPr id="8" name="CuadroTexto 18"/>
          <p:cNvSpPr txBox="1"/>
          <p:nvPr/>
        </p:nvSpPr>
        <p:spPr>
          <a:xfrm>
            <a:off x="8133543" y="4038669"/>
            <a:ext cx="2961069" cy="1569660"/>
          </a:xfrm>
          <a:prstGeom prst="rect">
            <a:avLst/>
          </a:prstGeom>
          <a:noFill/>
        </p:spPr>
        <p:txBody>
          <a:bodyPr wrap="square" rtlCol="0">
            <a:spAutoFit/>
          </a:bodyPr>
          <a:lstStyle/>
          <a:p>
            <a:pPr marL="285750" indent="-285750">
              <a:buFont typeface="Arial" panose="020B0604020202020204" pitchFamily="34" charset="0"/>
              <a:buChar char="•"/>
            </a:pPr>
            <a:r>
              <a:rPr lang="es-CO" sz="2400" smtClean="0"/>
              <a:t>Transfer </a:t>
            </a:r>
            <a:r>
              <a:rPr lang="es-CO" sz="2400" dirty="0" err="1" smtClean="0"/>
              <a:t>Learning</a:t>
            </a:r>
            <a:r>
              <a:rPr lang="es-CO" sz="2400" dirty="0"/>
              <a:t>.</a:t>
            </a:r>
          </a:p>
          <a:p>
            <a:pPr marL="285750" indent="-285750">
              <a:buFont typeface="Arial" panose="020B0604020202020204" pitchFamily="34" charset="0"/>
              <a:buChar char="•"/>
            </a:pPr>
            <a:r>
              <a:rPr lang="es-CO" sz="2400" dirty="0"/>
              <a:t>CNN propia </a:t>
            </a:r>
          </a:p>
          <a:p>
            <a:r>
              <a:rPr lang="es-CO" sz="2400" dirty="0"/>
              <a:t>    </a:t>
            </a:r>
            <a:r>
              <a:rPr lang="es-CO" sz="2400" dirty="0" smtClean="0"/>
              <a:t>(</a:t>
            </a:r>
            <a:r>
              <a:rPr lang="es-CO" sz="2400" dirty="0"/>
              <a:t>3 </a:t>
            </a:r>
            <a:r>
              <a:rPr lang="es-CO" sz="2400" dirty="0" err="1"/>
              <a:t>Conv</a:t>
            </a:r>
            <a:r>
              <a:rPr lang="es-CO" sz="2400" dirty="0"/>
              <a:t> 2D) </a:t>
            </a:r>
          </a:p>
          <a:p>
            <a:pPr marL="285750" indent="-285750">
              <a:buFont typeface="Arial" panose="020B0604020202020204" pitchFamily="34" charset="0"/>
              <a:buChar char="•"/>
            </a:pPr>
            <a:endParaRPr lang="es-CO" sz="2400" dirty="0"/>
          </a:p>
        </p:txBody>
      </p:sp>
      <p:sp>
        <p:nvSpPr>
          <p:cNvPr id="9" name="Flecha abajo 19"/>
          <p:cNvSpPr/>
          <p:nvPr/>
        </p:nvSpPr>
        <p:spPr>
          <a:xfrm>
            <a:off x="9433774" y="3358266"/>
            <a:ext cx="360608" cy="54826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5357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6037</TotalTime>
  <Words>1189</Words>
  <Application>Microsoft Office PowerPoint</Application>
  <PresentationFormat>Panorámica</PresentationFormat>
  <Paragraphs>253</Paragraphs>
  <Slides>22</Slides>
  <Notes>21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Arial</vt:lpstr>
      <vt:lpstr>Bell MT</vt:lpstr>
      <vt:lpstr>Calibri</vt:lpstr>
      <vt:lpstr>Gill Sans MT</vt:lpstr>
      <vt:lpstr>Lato</vt:lpstr>
      <vt:lpstr>Wingdings</vt:lpstr>
      <vt:lpstr>Tema de Office</vt:lpstr>
      <vt:lpstr>Simple AI</vt:lpstr>
      <vt:lpstr>Speakers Bio</vt:lpstr>
      <vt:lpstr>Speakers Bio</vt:lpstr>
      <vt:lpstr>Presentación de PowerPoint</vt:lpstr>
      <vt:lpstr>Descripción del Problema</vt:lpstr>
      <vt:lpstr>Retos del Problema</vt:lpstr>
      <vt:lpstr>¿Qué enfoques podemos usar?</vt:lpstr>
      <vt:lpstr>Deep Learning</vt:lpstr>
      <vt:lpstr>Deep Learning -  Imágenes</vt:lpstr>
      <vt:lpstr>ANN– Imágenes blanco y negro </vt:lpstr>
      <vt:lpstr>ANN– Imágenes a color</vt:lpstr>
      <vt:lpstr>Resultados ANN Imágenes</vt:lpstr>
      <vt:lpstr>Deep Learning - Texto</vt:lpstr>
      <vt:lpstr>Descomposición de texto</vt:lpstr>
      <vt:lpstr>Descomposición de texto</vt:lpstr>
      <vt:lpstr>LSTM - Texto</vt:lpstr>
      <vt:lpstr>Word2Vec + Conv 1D</vt:lpstr>
      <vt:lpstr>Presentación de PowerPoint</vt:lpstr>
      <vt:lpstr>Resultados Finales Texto </vt:lpstr>
      <vt:lpstr>Text + Images Stacking</vt:lpstr>
      <vt:lpstr>Comentarios Finales</vt:lpstr>
      <vt:lpstr>Referencias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AI</dc:title>
  <dc:creator>Jesus Alberto Solano Gomez;Sergio Augusto Castelblanco Ramos</dc:creator>
  <cp:lastModifiedBy>Sergio Augusto Castelblanco Ramos</cp:lastModifiedBy>
  <cp:revision>91</cp:revision>
  <dcterms:created xsi:type="dcterms:W3CDTF">2018-07-23T16:13:23Z</dcterms:created>
  <dcterms:modified xsi:type="dcterms:W3CDTF">2018-08-30T01:14:13Z</dcterms:modified>
</cp:coreProperties>
</file>