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1" r:id="rId3"/>
    <p:sldId id="268" r:id="rId4"/>
    <p:sldId id="257" r:id="rId5"/>
    <p:sldId id="258" r:id="rId6"/>
    <p:sldId id="260" r:id="rId7"/>
    <p:sldId id="259" r:id="rId8"/>
    <p:sldId id="262" r:id="rId9"/>
    <p:sldId id="270" r:id="rId10"/>
    <p:sldId id="272" r:id="rId11"/>
    <p:sldId id="271" r:id="rId12"/>
    <p:sldId id="263" r:id="rId13"/>
    <p:sldId id="265" r:id="rId14"/>
    <p:sldId id="273" r:id="rId15"/>
    <p:sldId id="266" r:id="rId16"/>
    <p:sldId id="274" r:id="rId17"/>
    <p:sldId id="275" r:id="rId18"/>
    <p:sldId id="267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3DA55-D981-40F7-9870-F2F50AB076A5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4585C-1EC6-4825-8CCC-8E803F9D83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145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anyone think of data which is ACTUALLY evenly spaced? (Measurements on the hour, every hour) </a:t>
            </a:r>
          </a:p>
          <a:p>
            <a:r>
              <a:rPr lang="en-US" dirty="0"/>
              <a:t>Can anyone think of another reason why data might have missing values? (Equipment failure) 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4585C-1EC6-4825-8CCC-8E803F9D83A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34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Often, we wish to remove trends. We can do so by transforming our series.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4585C-1EC6-4825-8CCC-8E803F9D83A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6263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1288185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4835663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91DE47-444B-438E-B09C-3CF53BB65912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A5902A-7E83-4C09-BB71-AB412FF3A351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1981199" y="4201632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90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DE47-444B-438E-B09C-3CF53BB65912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902A-7E83-4C09-BB71-AB412FF3A3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44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DE47-444B-438E-B09C-3CF53BB65912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902A-7E83-4C09-BB71-AB412FF3A3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48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DE47-444B-438E-B09C-3CF53BB65912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902A-7E83-4C09-BB71-AB412FF3A3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7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DE47-444B-438E-B09C-3CF53BB65912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902A-7E83-4C09-BB71-AB412FF3A351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29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DE47-444B-438E-B09C-3CF53BB65912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902A-7E83-4C09-BB71-AB412FF3A3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319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DE47-444B-438E-B09C-3CF53BB65912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902A-7E83-4C09-BB71-AB412FF3A3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790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DE47-444B-438E-B09C-3CF53BB65912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902A-7E83-4C09-BB71-AB412FF3A3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399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DE47-444B-438E-B09C-3CF53BB65912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902A-7E83-4C09-BB71-AB412FF3A3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439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DE47-444B-438E-B09C-3CF53BB65912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902A-7E83-4C09-BB71-AB412FF3A3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89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DE47-444B-438E-B09C-3CF53BB65912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902A-7E83-4C09-BB71-AB412FF3A3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87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191DE47-444B-438E-B09C-3CF53BB65912}" type="datetimeFigureOut">
              <a:rPr lang="en-CA" smtClean="0"/>
              <a:t>2019-02-20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2A5902A-7E83-4C09-BB71-AB412FF3A3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13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0324-318C-42BF-98B0-2004F9EF1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1139329"/>
            <a:ext cx="9966960" cy="2926080"/>
          </a:xfrm>
        </p:spPr>
        <p:txBody>
          <a:bodyPr/>
          <a:lstStyle/>
          <a:p>
            <a:r>
              <a:rPr lang="en-US" cap="none" dirty="0"/>
              <a:t>Time Series Interpolation </a:t>
            </a:r>
            <a:br>
              <a:rPr lang="en-US" cap="none" dirty="0"/>
            </a:br>
            <a:r>
              <a:rPr lang="en-US" cap="none" dirty="0"/>
              <a:t>Algorithms</a:t>
            </a:r>
            <a:endParaRPr lang="en-CA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85301-8820-4E0D-BDAB-636545F35B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Melissa Van </a:t>
            </a:r>
            <a:r>
              <a:rPr lang="en-US" dirty="0" err="1"/>
              <a:t>Bussel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326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DB29-DA0B-491F-A8B2-78CA84D5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Non-Constant Variance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A3891-8DD3-4093-BF02-432100DF5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67" y="2243667"/>
            <a:ext cx="4953000" cy="4038600"/>
          </a:xfrm>
        </p:spPr>
        <p:txBody>
          <a:bodyPr/>
          <a:lstStyle/>
          <a:p>
            <a:r>
              <a:rPr lang="en-US" dirty="0"/>
              <a:t>The variance of a series can experience a trend as well. 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68E9C-0717-43DD-BD49-B6D98E5F1AA3}"/>
              </a:ext>
            </a:extLst>
          </p:cNvPr>
          <p:cNvSpPr txBox="1"/>
          <p:nvPr/>
        </p:nvSpPr>
        <p:spPr>
          <a:xfrm>
            <a:off x="925689" y="3570469"/>
            <a:ext cx="6062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noise &lt;- </a:t>
            </a:r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rnorm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(500, 0, 5) </a:t>
            </a:r>
          </a:p>
          <a:p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non_const_var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&lt;- seq(1, 100, </a:t>
            </a:r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length.out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500) * noise </a:t>
            </a:r>
          </a:p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+ noise * 2</a:t>
            </a:r>
          </a:p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plot(</a:t>
            </a:r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non_const_var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type = "l", </a:t>
            </a:r>
          </a:p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main = "Non-Constant Variance",</a:t>
            </a:r>
          </a:p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xlab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"Time", </a:t>
            </a:r>
          </a:p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ylab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"n")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4B79DB-1EFE-44A3-866F-64C07152F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766" y="2054578"/>
            <a:ext cx="5388600" cy="361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6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F9D0-4DBB-4E23-B55D-022E868E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94B85-AB14-41D3-9582-AF9F36C37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919" y="1733197"/>
            <a:ext cx="6572250" cy="4238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7513B8-8ED5-4147-A7E2-AD3672B80351}"/>
              </a:ext>
            </a:extLst>
          </p:cNvPr>
          <p:cNvSpPr txBox="1"/>
          <p:nvPr/>
        </p:nvSpPr>
        <p:spPr>
          <a:xfrm>
            <a:off x="789164" y="2201333"/>
            <a:ext cx="410915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noise &lt;- </a:t>
            </a:r>
            <a:r>
              <a:rPr lang="en-CA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rnorm</a:t>
            </a:r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(200, 0, 0.25) </a:t>
            </a:r>
          </a:p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 &lt;- seq(1, 3, </a:t>
            </a:r>
            <a:r>
              <a:rPr lang="en-CA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length.out</a:t>
            </a:r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200)</a:t>
            </a:r>
          </a:p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exponential &lt;- exp(time) + noise + 1</a:t>
            </a:r>
          </a:p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par(</a:t>
            </a:r>
            <a:r>
              <a:rPr lang="en-CA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mfrow</a:t>
            </a:r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c(1, 2))</a:t>
            </a:r>
          </a:p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plot(exponential, type = "l",</a:t>
            </a:r>
          </a:p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main = "Exponential Trend",</a:t>
            </a:r>
          </a:p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CA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xlab</a:t>
            </a:r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"Time",</a:t>
            </a:r>
          </a:p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CA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ylab</a:t>
            </a:r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"")</a:t>
            </a:r>
          </a:p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plot(log(exponential), type = "l",</a:t>
            </a:r>
          </a:p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main = "Logarithmic Transformation",</a:t>
            </a:r>
          </a:p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CA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ylab</a:t>
            </a:r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"",</a:t>
            </a:r>
          </a:p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CA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xlab</a:t>
            </a:r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"Time")</a:t>
            </a:r>
          </a:p>
        </p:txBody>
      </p:sp>
    </p:spTree>
    <p:extLst>
      <p:ext uri="{BB962C8B-B14F-4D97-AF65-F5344CB8AC3E}">
        <p14:creationId xmlns:p14="http://schemas.microsoft.com/office/powerpoint/2010/main" val="2199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2BF8-103F-47DE-8301-592FFBD5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16749-B553-4B67-BB18-E0918373E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Differencing</a:t>
            </a:r>
            <a:r>
              <a:rPr lang="en-US" dirty="0"/>
              <a:t> refers to taking the difference between two consecutive observations</a:t>
            </a:r>
          </a:p>
          <a:p>
            <a:r>
              <a:rPr lang="en-US" dirty="0"/>
              <a:t>A differenced series will have one less observation than the original series</a:t>
            </a:r>
          </a:p>
          <a:p>
            <a:r>
              <a:rPr lang="en-US" dirty="0"/>
              <a:t>Removes linear trends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CFD061-2D78-4C1E-8CAA-59CEBDFC7171}"/>
              </a:ext>
            </a:extLst>
          </p:cNvPr>
          <p:cNvSpPr/>
          <p:nvPr/>
        </p:nvSpPr>
        <p:spPr>
          <a:xfrm>
            <a:off x="1176129" y="3796346"/>
            <a:ext cx="422204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noise &lt;- </a:t>
            </a:r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rnorm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(500, 0, 5) </a:t>
            </a:r>
          </a:p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linear &lt;- seq(1, 100, </a:t>
            </a:r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length.out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500) + </a:t>
            </a:r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wn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* 2</a:t>
            </a:r>
          </a:p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differenced &lt;- diff(linear)</a:t>
            </a:r>
          </a:p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par(</a:t>
            </a:r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mfrow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c(1, 2))</a:t>
            </a:r>
          </a:p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plot(linear, type = "l", </a:t>
            </a:r>
          </a:p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main = "Series with Linear Trend",</a:t>
            </a:r>
          </a:p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ylab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"")</a:t>
            </a:r>
          </a:p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plot(differenced, </a:t>
            </a:r>
          </a:p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main = "Differenced Series", </a:t>
            </a:r>
          </a:p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type = "l",</a:t>
            </a:r>
          </a:p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ylab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417B5-886D-461E-8149-DA5794C66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102" y="3115408"/>
            <a:ext cx="4857898" cy="313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7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0572-74CF-481B-A042-DBB047A5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Noise Processes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5C568-E33D-4FF5-93FE-378815C62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842911"/>
                <a:ext cx="9872871" cy="4038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weak </a:t>
                </a:r>
                <a:r>
                  <a:rPr lang="en-US" i="1" dirty="0"/>
                  <a:t>white noise</a:t>
                </a:r>
                <a:r>
                  <a:rPr lang="en-US" dirty="0"/>
                  <a:t> process has a fixed mean and variance (unlike what we just saw).</a:t>
                </a:r>
              </a:p>
              <a:p>
                <a:r>
                  <a:rPr lang="en-US" dirty="0"/>
                  <a:t>Formally, </a:t>
                </a:r>
              </a:p>
              <a:p>
                <a:endParaRPr lang="en-US" dirty="0"/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𝑤𝑒𝑎𝑘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dirty="0"/>
                  <a:t>    iff</a:t>
                </a:r>
              </a:p>
              <a:p>
                <a:pPr marL="45720" indent="0">
                  <a:buNone/>
                </a:pPr>
                <a:br>
                  <a:rPr lang="en-CA" dirty="0"/>
                </a:br>
                <a:r>
                  <a:rPr lang="en-CA" dirty="0"/>
                  <a:t>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/>
              </a:p>
              <a:p>
                <a:pPr marL="45720" indent="0">
                  <a:buNone/>
                </a:pPr>
                <a:r>
                  <a:rPr lang="en-CA" dirty="0"/>
                  <a:t>2.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CA" dirty="0"/>
              </a:p>
              <a:p>
                <a:pPr marL="45720" indent="0">
                  <a:buNone/>
                </a:pPr>
                <a:r>
                  <a:rPr lang="en-CA" dirty="0"/>
                  <a:t>3.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 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CA" dirty="0"/>
                  <a:t>  </a:t>
                </a:r>
              </a:p>
              <a:p>
                <a:pPr marL="45720" indent="0">
                  <a:buNone/>
                </a:pPr>
                <a:endParaRPr lang="en-CA" dirty="0"/>
              </a:p>
              <a:p>
                <a:pPr marL="45720" indent="0">
                  <a:buNone/>
                </a:pPr>
                <a:r>
                  <a:rPr lang="en-CA" dirty="0"/>
                  <a:t>If the mean is not specified, we assume it to be 0 by default.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5C568-E33D-4FF5-93FE-378815C62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842911"/>
                <a:ext cx="9872871" cy="4038600"/>
              </a:xfrm>
              <a:blipFill>
                <a:blip r:embed="rId2"/>
                <a:stretch>
                  <a:fillRect l="-185" t="-2112" b="-6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BFDA604-6A75-49EC-8294-E08B3D1068F6}"/>
              </a:ext>
            </a:extLst>
          </p:cNvPr>
          <p:cNvSpPr txBox="1"/>
          <p:nvPr/>
        </p:nvSpPr>
        <p:spPr>
          <a:xfrm>
            <a:off x="8150578" y="6248400"/>
            <a:ext cx="4727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*IID white noise processes have additional requirements.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04898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1153D6-2C25-4606-AF85-C8AC2FBE82C6}"/>
              </a:ext>
            </a:extLst>
          </p:cNvPr>
          <p:cNvSpPr txBox="1"/>
          <p:nvPr/>
        </p:nvSpPr>
        <p:spPr>
          <a:xfrm>
            <a:off x="875066" y="1767005"/>
            <a:ext cx="65249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library(forecast)</a:t>
            </a:r>
          </a:p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wn1 &lt;- </a:t>
            </a:r>
            <a:r>
              <a:rPr lang="en-CA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arima.sim</a:t>
            </a:r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(model = </a:t>
            </a:r>
          </a:p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list(order = c(0, 0, 0)),</a:t>
            </a:r>
          </a:p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n = 150) </a:t>
            </a:r>
          </a:p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wn2 &lt;- </a:t>
            </a:r>
            <a:r>
              <a:rPr lang="en-CA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arima.sim</a:t>
            </a:r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(model = </a:t>
            </a:r>
          </a:p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list(order = c(0, 0, 0)), </a:t>
            </a:r>
          </a:p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n = 150,</a:t>
            </a:r>
          </a:p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mean = 4,</a:t>
            </a:r>
          </a:p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</a:t>
            </a:r>
            <a:r>
              <a:rPr lang="en-CA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2)</a:t>
            </a:r>
          </a:p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par(</a:t>
            </a:r>
            <a:r>
              <a:rPr lang="en-CA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mfrow</a:t>
            </a:r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c(2, 1))</a:t>
            </a:r>
          </a:p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plot(wn1, main = "White Noise Processes",</a:t>
            </a:r>
          </a:p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CA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ylab</a:t>
            </a:r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"")</a:t>
            </a:r>
          </a:p>
          <a:p>
            <a:r>
              <a:rPr lang="en-CA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abline</a:t>
            </a:r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(h = 0, </a:t>
            </a:r>
            <a:r>
              <a:rPr lang="en-CA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lty</a:t>
            </a:r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2)</a:t>
            </a:r>
          </a:p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plot(wn2 + 1, </a:t>
            </a:r>
            <a:r>
              <a:rPr lang="en-CA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ylab</a:t>
            </a:r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"")</a:t>
            </a:r>
          </a:p>
          <a:p>
            <a:r>
              <a:rPr lang="en-CA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abline</a:t>
            </a:r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(h = 0, </a:t>
            </a:r>
            <a:r>
              <a:rPr lang="en-CA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lty</a:t>
            </a:r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EC306F-95B4-41BA-8BA3-6B65CED29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430" y="1557397"/>
            <a:ext cx="5593393" cy="37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5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86AE-9B2B-4342-8376-886DA77B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5E5CE-BCA9-464D-8FCC-E7DD7DF5C1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those of you who took MATH2570H – it’s a bit different here! (Not discrete)</a:t>
                </a:r>
              </a:p>
              <a:p>
                <a:r>
                  <a:rPr lang="en-US" dirty="0"/>
                  <a:t>Formally, </a:t>
                </a:r>
                <a:endParaRPr lang="en-CA" dirty="0"/>
              </a:p>
              <a:p>
                <a:pPr marL="4572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(0, 1)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There are also random walks with drifts (adding a constant) </a:t>
                </a:r>
                <a:br>
                  <a:rPr lang="en-US" dirty="0"/>
                </a:br>
                <a:endParaRPr lang="en-US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5E5CE-BCA9-464D-8FCC-E7DD7DF5C1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964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A778-D5BA-4360-B857-9EE6061E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6" y="5660531"/>
            <a:ext cx="9875520" cy="1356360"/>
          </a:xfrm>
        </p:spPr>
        <p:txBody>
          <a:bodyPr>
            <a:normAutofit/>
          </a:bodyPr>
          <a:lstStyle/>
          <a:p>
            <a:r>
              <a:rPr lang="en-US" sz="1800" dirty="0"/>
              <a:t>*Code omitted due to length</a:t>
            </a:r>
            <a:endParaRPr lang="en-CA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AC01C-84E3-404E-B17B-E344D2495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72" y="473604"/>
            <a:ext cx="88011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09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212D-7D41-4827-838C-DD54D0B0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9A11-295C-4481-9DCC-C942A35DA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830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6701-79D3-44FA-859D-AE6E28D3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Walks, White Noise, and Differencing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F88D1-9637-4FA3-8D55-2B2C7E13F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Differencing a random walk will produce a white noise process.</a:t>
            </a:r>
          </a:p>
          <a:p>
            <a:r>
              <a:rPr lang="en-US" dirty="0"/>
              <a:t>For a random walk with a drift, the difference becomes 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3900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36FD-4277-4BEA-B9DC-91441D7D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vs. Non-Stationary Processes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BDA4-07F8-4AD7-8B43-488B4F19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831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E4B2-3EB0-4148-BEBC-8AFFCC05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follow along?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C07D5-3F1A-40AC-867C-B985C7AF8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code in this presentation is available on GitHub, and will be displayed on screen as well.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774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1DE3-A9BB-4552-9C55-EE3847879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Crash Course* In Time Series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84ACB80-4B4D-4E34-AFD9-0E94152F6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*A super simplified crash course which lacks full Mathematical depth, but which is presentable in 10 minutes*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662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B922-56DE-4B10-BF5D-60702885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Series: Definition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5C3BB-3CD7-4075-A8AF-E94B25077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sequence of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},  </m:t>
                    </m:r>
                  </m:oMath>
                </a14:m>
                <a:r>
                  <a:rPr lang="en-US" dirty="0"/>
                  <a:t>one taken at each time </a:t>
                </a:r>
                <a:r>
                  <a:rPr lang="en-US" i="1" dirty="0"/>
                  <a:t>t</a:t>
                </a:r>
                <a:r>
                  <a:rPr lang="en-US" dirty="0"/>
                  <a:t> and arranged in chronological order</a:t>
                </a:r>
              </a:p>
              <a:p>
                <a:r>
                  <a:rPr lang="en-US" dirty="0"/>
                  <a:t>Stock market predictions, weather forecasting, natural disaster prediction / prevention</a:t>
                </a:r>
              </a:p>
              <a:p>
                <a:endParaRPr lang="en-CA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5C3BB-3CD7-4075-A8AF-E94B25077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72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9628-F2EA-4DF4-B5FE-8F710232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Spacing of Observations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16D4-A488-4089-AA6C-8B23A7BEB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Evenly Spaced</a:t>
            </a:r>
          </a:p>
          <a:p>
            <a:r>
              <a:rPr lang="en-US" dirty="0"/>
              <a:t>Approximately evenly spaced</a:t>
            </a:r>
          </a:p>
          <a:p>
            <a:r>
              <a:rPr lang="en-US" dirty="0"/>
              <a:t>Missing values</a:t>
            </a:r>
          </a:p>
          <a:p>
            <a:r>
              <a:rPr lang="en-US" dirty="0"/>
              <a:t>Sampling frequency: the number of observations per cycle (e.g., 12 for 1 observation per month)</a:t>
            </a:r>
          </a:p>
        </p:txBody>
      </p:sp>
    </p:spTree>
    <p:extLst>
      <p:ext uri="{BB962C8B-B14F-4D97-AF65-F5344CB8AC3E}">
        <p14:creationId xmlns:p14="http://schemas.microsoft.com/office/powerpoint/2010/main" val="200401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EF6A-CB88-4298-ABEB-E10E4D7D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going on here?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36E65-C7A9-4A76-BFD7-37924273F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370" y="2167015"/>
            <a:ext cx="5532119" cy="33866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95789D-E93E-4D20-AF5B-0D7DF7864C38}"/>
              </a:ext>
            </a:extLst>
          </p:cNvPr>
          <p:cNvSpPr txBox="1"/>
          <p:nvPr/>
        </p:nvSpPr>
        <p:spPr>
          <a:xfrm>
            <a:off x="668867" y="1721317"/>
            <a:ext cx="569806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CA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library(</a:t>
            </a:r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quantmod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getSymbols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("AMZN", from = "2008-08-01", to = "2008-09-01")</a:t>
            </a:r>
          </a:p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dates &lt;- seq(</a:t>
            </a:r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as.Date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("2008-08-01"), </a:t>
            </a:r>
          </a:p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</a:t>
            </a:r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as.Date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("2008-08-29"), by = "days")</a:t>
            </a:r>
          </a:p>
          <a:p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AMZNdf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data.frame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(dates = dates, </a:t>
            </a:r>
          </a:p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close = rep(NA, length(dates)))</a:t>
            </a:r>
          </a:p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AMZN &lt;- </a:t>
            </a:r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as.data.frame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(AMZN)</a:t>
            </a:r>
          </a:p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(</a:t>
            </a:r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in 1:length(</a:t>
            </a:r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AMZNdf$dates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index &lt;- which(</a:t>
            </a:r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rownames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(AMZN) == </a:t>
            </a:r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AMZNdf$dates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if (length(index) != 0) {</a:t>
            </a:r>
          </a:p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AMZNdf$close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 &lt;- </a:t>
            </a:r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AMZN$AMZN.Close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[index]  </a:t>
            </a:r>
          </a:p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plot(x = </a:t>
            </a:r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AMZNdf$dates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y = </a:t>
            </a:r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AMZNdf$close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main = "Amazon's Daily Closing Stock Price", </a:t>
            </a:r>
          </a:p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xlab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"Day",</a:t>
            </a:r>
          </a:p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ylab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"Closing Price",</a:t>
            </a:r>
          </a:p>
          <a:p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type = "b")</a:t>
            </a:r>
          </a:p>
          <a:p>
            <a:endParaRPr lang="en-CA" sz="11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CA" sz="11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CA" sz="11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17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D2E3-081A-4FD5-99E2-F0524BAD8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460977"/>
            <a:ext cx="9875520" cy="1356360"/>
          </a:xfrm>
        </p:spPr>
        <p:txBody>
          <a:bodyPr/>
          <a:lstStyle/>
          <a:p>
            <a:r>
              <a:rPr lang="en-US" dirty="0"/>
              <a:t>Why else might there be missing values?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8C0F4-2774-4706-BD57-80F7E8EEA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214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3DC0E2-97B9-4ABA-95C1-A3622E452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17" y="2657867"/>
            <a:ext cx="5234425" cy="3250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5BBDE5-2FCA-4CEE-A3B8-B3E942FFE85E}"/>
              </a:ext>
            </a:extLst>
          </p:cNvPr>
          <p:cNvSpPr txBox="1"/>
          <p:nvPr/>
        </p:nvSpPr>
        <p:spPr>
          <a:xfrm>
            <a:off x="894644" y="742946"/>
            <a:ext cx="5201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noise &lt;- </a:t>
            </a:r>
            <a:r>
              <a:rPr lang="en-CA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rnorm</a:t>
            </a:r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(500, 0, 5) </a:t>
            </a:r>
          </a:p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linear &lt;- seq(1, 100, </a:t>
            </a:r>
            <a:r>
              <a:rPr lang="en-CA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length.out</a:t>
            </a:r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500) + noise</a:t>
            </a:r>
          </a:p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plot(linear, type = "l",</a:t>
            </a:r>
          </a:p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main = "Linear Trend", </a:t>
            </a:r>
            <a:b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CA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ylab</a:t>
            </a:r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"", </a:t>
            </a:r>
            <a:b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CA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xlab</a:t>
            </a:r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"Time")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2B581F-0D91-4D64-A53C-53F794E38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412" y="2657867"/>
            <a:ext cx="5237371" cy="33856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F47A43-FAB6-4704-ADF3-C84BEF328FE2}"/>
              </a:ext>
            </a:extLst>
          </p:cNvPr>
          <p:cNvSpPr txBox="1"/>
          <p:nvPr/>
        </p:nvSpPr>
        <p:spPr>
          <a:xfrm>
            <a:off x="6590930" y="742946"/>
            <a:ext cx="46143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noise &lt;- </a:t>
            </a:r>
            <a:r>
              <a:rPr lang="en-CA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rnorm</a:t>
            </a:r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(500, 0, 5) </a:t>
            </a:r>
          </a:p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 &lt;- seq(1, 5, </a:t>
            </a:r>
            <a:r>
              <a:rPr lang="en-CA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length.out</a:t>
            </a:r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500)</a:t>
            </a:r>
          </a:p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exponential &lt;- 2.5 ^ time + noise</a:t>
            </a:r>
          </a:p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plot(exponential, type = "l",</a:t>
            </a:r>
          </a:p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main = "Exponential Trend",</a:t>
            </a:r>
          </a:p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CA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xlab</a:t>
            </a:r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"Time",</a:t>
            </a:r>
          </a:p>
          <a:p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CA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ylab</a:t>
            </a:r>
            <a:r>
              <a:rPr lang="en-CA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"")</a:t>
            </a:r>
          </a:p>
        </p:txBody>
      </p:sp>
    </p:spTree>
    <p:extLst>
      <p:ext uri="{BB962C8B-B14F-4D97-AF65-F5344CB8AC3E}">
        <p14:creationId xmlns:p14="http://schemas.microsoft.com/office/powerpoint/2010/main" val="380677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9ED6D6-AAE5-4DCC-80B8-6C7B72788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722" y="2037644"/>
            <a:ext cx="6763456" cy="4364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27B3D2-6440-402B-843C-DD7E5B83C4DD}"/>
              </a:ext>
            </a:extLst>
          </p:cNvPr>
          <p:cNvSpPr txBox="1"/>
          <p:nvPr/>
        </p:nvSpPr>
        <p:spPr>
          <a:xfrm>
            <a:off x="522111" y="620889"/>
            <a:ext cx="7608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noise &lt;- </a:t>
            </a:r>
            <a:r>
              <a:rPr lang="en-CA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rnorm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(100, 0, 1)</a:t>
            </a:r>
          </a:p>
          <a:p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periodic &lt;- sin(seq(1, 25, </a:t>
            </a:r>
            <a:r>
              <a:rPr lang="en-CA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length.out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500)) + noise</a:t>
            </a:r>
          </a:p>
          <a:p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plot(periodic, type = "l",</a:t>
            </a:r>
          </a:p>
          <a:p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main = "Periodic Trend",</a:t>
            </a:r>
          </a:p>
          <a:p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CA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xlab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"Time", </a:t>
            </a:r>
          </a:p>
          <a:p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CA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ylab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"")</a:t>
            </a:r>
          </a:p>
        </p:txBody>
      </p:sp>
    </p:spTree>
    <p:extLst>
      <p:ext uri="{BB962C8B-B14F-4D97-AF65-F5344CB8AC3E}">
        <p14:creationId xmlns:p14="http://schemas.microsoft.com/office/powerpoint/2010/main" val="153624170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443</TotalTime>
  <Words>1062</Words>
  <Application>Microsoft Office PowerPoint</Application>
  <PresentationFormat>Widescreen</PresentationFormat>
  <Paragraphs>135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Cambria Math</vt:lpstr>
      <vt:lpstr>Consolas</vt:lpstr>
      <vt:lpstr>Corbel</vt:lpstr>
      <vt:lpstr>Basis</vt:lpstr>
      <vt:lpstr>Time Series Interpolation  Algorithms</vt:lpstr>
      <vt:lpstr>Want to follow along?</vt:lpstr>
      <vt:lpstr>A Crash Course* In Time Series</vt:lpstr>
      <vt:lpstr>Time Series: Definition</vt:lpstr>
      <vt:lpstr>Spacing of Observations</vt:lpstr>
      <vt:lpstr>What’s going on here?</vt:lpstr>
      <vt:lpstr>Why else might there be missing values?</vt:lpstr>
      <vt:lpstr>PowerPoint Presentation</vt:lpstr>
      <vt:lpstr>PowerPoint Presentation</vt:lpstr>
      <vt:lpstr>Non-Constant Variance</vt:lpstr>
      <vt:lpstr>Transformations</vt:lpstr>
      <vt:lpstr>Differencing</vt:lpstr>
      <vt:lpstr>White Noise Processes</vt:lpstr>
      <vt:lpstr>PowerPoint Presentation</vt:lpstr>
      <vt:lpstr>Random Walks</vt:lpstr>
      <vt:lpstr>*Code omitted due to length</vt:lpstr>
      <vt:lpstr>PowerPoint Presentation</vt:lpstr>
      <vt:lpstr>Random Walks, White Noise, and Differencing</vt:lpstr>
      <vt:lpstr>Stationary vs. Non-Stationary Processes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Interpolation  Algorithms</dc:title>
  <dc:creator>Melissa</dc:creator>
  <cp:lastModifiedBy>Melissa</cp:lastModifiedBy>
  <cp:revision>22</cp:revision>
  <dcterms:created xsi:type="dcterms:W3CDTF">2019-02-21T02:34:06Z</dcterms:created>
  <dcterms:modified xsi:type="dcterms:W3CDTF">2019-02-21T09:57:46Z</dcterms:modified>
</cp:coreProperties>
</file>