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84" r:id="rId4"/>
    <p:sldId id="274" r:id="rId5"/>
    <p:sldId id="283" r:id="rId6"/>
    <p:sldId id="287" r:id="rId7"/>
    <p:sldId id="286" r:id="rId8"/>
    <p:sldId id="292" r:id="rId9"/>
    <p:sldId id="288" r:id="rId10"/>
    <p:sldId id="289" r:id="rId11"/>
    <p:sldId id="291" r:id="rId12"/>
    <p:sldId id="290" r:id="rId13"/>
    <p:sldId id="29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575" autoAdjust="0"/>
  </p:normalViewPr>
  <p:slideViewPr>
    <p:cSldViewPr snapToGrid="0">
      <p:cViewPr>
        <p:scale>
          <a:sx n="73" d="100"/>
          <a:sy n="73" d="100"/>
        </p:scale>
        <p:origin x="536" y="44"/>
      </p:cViewPr>
      <p:guideLst/>
    </p:cSldViewPr>
  </p:slideViewPr>
  <p:outlineViewPr>
    <p:cViewPr>
      <p:scale>
        <a:sx n="33" d="100"/>
        <a:sy n="33" d="100"/>
      </p:scale>
      <p:origin x="0" y="-7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9535C-6F1F-4E18-AB55-289FA1A2777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13786D-9804-4F74-804D-87F02BD98EAE}">
      <dgm:prSet custT="1"/>
      <dgm:spPr/>
      <dgm:t>
        <a:bodyPr/>
        <a:lstStyle/>
        <a:p>
          <a:r>
            <a:rPr lang="ko-KR" altLang="en-US" sz="2600" dirty="0"/>
            <a:t>미세조정</a:t>
          </a:r>
          <a:r>
            <a:rPr lang="en-US" altLang="ko-KR" sz="2600" dirty="0"/>
            <a:t>(Fine-tuning </a:t>
          </a:r>
          <a:r>
            <a:rPr lang="en-US" altLang="ko-KR" sz="2000" dirty="0"/>
            <a:t>vs</a:t>
          </a:r>
          <a:r>
            <a:rPr lang="en-US" altLang="ko-KR" sz="2600" dirty="0"/>
            <a:t> Prompt)</a:t>
          </a:r>
          <a:endParaRPr lang="en-US" sz="2600" dirty="0"/>
        </a:p>
      </dgm:t>
    </dgm:pt>
    <dgm:pt modelId="{34F78378-BA0F-4254-9A85-B1234E4D3FF2}" type="parTrans" cxnId="{F5F2AD16-FE01-4ADC-8394-323107DE0054}">
      <dgm:prSet/>
      <dgm:spPr/>
      <dgm:t>
        <a:bodyPr/>
        <a:lstStyle/>
        <a:p>
          <a:endParaRPr lang="en-US"/>
        </a:p>
      </dgm:t>
    </dgm:pt>
    <dgm:pt modelId="{0BEF600C-4198-4370-B031-A0539B8FDA7D}" type="sibTrans" cxnId="{F5F2AD16-FE01-4ADC-8394-323107DE0054}">
      <dgm:prSet/>
      <dgm:spPr/>
      <dgm:t>
        <a:bodyPr/>
        <a:lstStyle/>
        <a:p>
          <a:endParaRPr lang="en-US"/>
        </a:p>
      </dgm:t>
    </dgm:pt>
    <dgm:pt modelId="{E6DBC012-89DA-43D8-9DCE-5BF4AB6F6AD2}">
      <dgm:prSet/>
      <dgm:spPr/>
      <dgm:t>
        <a:bodyPr/>
        <a:lstStyle/>
        <a:p>
          <a:r>
            <a:rPr lang="ko-KR" altLang="en-US" dirty="0" err="1"/>
            <a:t>챗봇</a:t>
          </a:r>
          <a:r>
            <a:rPr lang="ko-KR" altLang="en-US" dirty="0"/>
            <a:t> 구상 및 실습</a:t>
          </a:r>
          <a:endParaRPr lang="en-US" dirty="0"/>
        </a:p>
      </dgm:t>
    </dgm:pt>
    <dgm:pt modelId="{83F5F594-A01C-44C9-9C5D-C04E69237A19}" type="parTrans" cxnId="{15C27E31-11E5-4129-931A-21AE4D1874EA}">
      <dgm:prSet/>
      <dgm:spPr/>
      <dgm:t>
        <a:bodyPr/>
        <a:lstStyle/>
        <a:p>
          <a:endParaRPr lang="en-US"/>
        </a:p>
      </dgm:t>
    </dgm:pt>
    <dgm:pt modelId="{4C4763D0-C92E-4C0E-A338-45B56A03CC62}" type="sibTrans" cxnId="{15C27E31-11E5-4129-931A-21AE4D1874EA}">
      <dgm:prSet/>
      <dgm:spPr/>
      <dgm:t>
        <a:bodyPr/>
        <a:lstStyle/>
        <a:p>
          <a:endParaRPr lang="en-US"/>
        </a:p>
      </dgm:t>
    </dgm:pt>
    <dgm:pt modelId="{59554422-BA80-47ED-9693-D3D2078188FA}">
      <dgm:prSet/>
      <dgm:spPr/>
      <dgm:t>
        <a:bodyPr/>
        <a:lstStyle/>
        <a:p>
          <a:r>
            <a:rPr lang="ko-KR"/>
            <a:t>이후계획</a:t>
          </a:r>
          <a:endParaRPr lang="en-US"/>
        </a:p>
      </dgm:t>
    </dgm:pt>
    <dgm:pt modelId="{C19DDC9E-BF36-4082-8CBA-E7790DA7EF5B}" type="parTrans" cxnId="{45F14BBD-5A50-41A4-B825-FBD016E22DB7}">
      <dgm:prSet/>
      <dgm:spPr/>
      <dgm:t>
        <a:bodyPr/>
        <a:lstStyle/>
        <a:p>
          <a:endParaRPr lang="en-US"/>
        </a:p>
      </dgm:t>
    </dgm:pt>
    <dgm:pt modelId="{C0073E97-AAFE-459C-BE38-D035B4EC90D8}" type="sibTrans" cxnId="{45F14BBD-5A50-41A4-B825-FBD016E22DB7}">
      <dgm:prSet/>
      <dgm:spPr/>
      <dgm:t>
        <a:bodyPr/>
        <a:lstStyle/>
        <a:p>
          <a:endParaRPr lang="en-US"/>
        </a:p>
      </dgm:t>
    </dgm:pt>
    <dgm:pt modelId="{EFDFC825-B0C4-4D4D-827A-596EB1A992A6}" type="pres">
      <dgm:prSet presAssocID="{DD49535C-6F1F-4E18-AB55-289FA1A2777A}" presName="linear" presStyleCnt="0">
        <dgm:presLayoutVars>
          <dgm:dir/>
          <dgm:animLvl val="lvl"/>
          <dgm:resizeHandles val="exact"/>
        </dgm:presLayoutVars>
      </dgm:prSet>
      <dgm:spPr/>
    </dgm:pt>
    <dgm:pt modelId="{779F8814-86A3-4F45-9085-63EA8B304330}" type="pres">
      <dgm:prSet presAssocID="{3513786D-9804-4F74-804D-87F02BD98EAE}" presName="parentLin" presStyleCnt="0"/>
      <dgm:spPr/>
    </dgm:pt>
    <dgm:pt modelId="{9652B3DE-CCFB-4AE1-A98E-F27755311FEC}" type="pres">
      <dgm:prSet presAssocID="{3513786D-9804-4F74-804D-87F02BD98EAE}" presName="parentLeftMargin" presStyleLbl="node1" presStyleIdx="0" presStyleCnt="3"/>
      <dgm:spPr/>
    </dgm:pt>
    <dgm:pt modelId="{447711DF-DF03-4D16-A259-D3BC314F0522}" type="pres">
      <dgm:prSet presAssocID="{3513786D-9804-4F74-804D-87F02BD98E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14B4B5-96E0-4C3E-9442-B2852C2D1F0A}" type="pres">
      <dgm:prSet presAssocID="{3513786D-9804-4F74-804D-87F02BD98EAE}" presName="negativeSpace" presStyleCnt="0"/>
      <dgm:spPr/>
    </dgm:pt>
    <dgm:pt modelId="{9895F577-2138-4A71-BDD7-257B9CFF8C92}" type="pres">
      <dgm:prSet presAssocID="{3513786D-9804-4F74-804D-87F02BD98EAE}" presName="childText" presStyleLbl="conFgAcc1" presStyleIdx="0" presStyleCnt="3">
        <dgm:presLayoutVars>
          <dgm:bulletEnabled val="1"/>
        </dgm:presLayoutVars>
      </dgm:prSet>
      <dgm:spPr/>
    </dgm:pt>
    <dgm:pt modelId="{89EAACE2-7CBB-4440-A5C6-184C81A60A9F}" type="pres">
      <dgm:prSet presAssocID="{0BEF600C-4198-4370-B031-A0539B8FDA7D}" presName="spaceBetweenRectangles" presStyleCnt="0"/>
      <dgm:spPr/>
    </dgm:pt>
    <dgm:pt modelId="{93BA4E80-4B8D-4EBB-BA99-7F4A3DE3A28B}" type="pres">
      <dgm:prSet presAssocID="{E6DBC012-89DA-43D8-9DCE-5BF4AB6F6AD2}" presName="parentLin" presStyleCnt="0"/>
      <dgm:spPr/>
    </dgm:pt>
    <dgm:pt modelId="{F3934D92-9F2A-488C-BF3B-18EAD0FADE54}" type="pres">
      <dgm:prSet presAssocID="{E6DBC012-89DA-43D8-9DCE-5BF4AB6F6AD2}" presName="parentLeftMargin" presStyleLbl="node1" presStyleIdx="0" presStyleCnt="3"/>
      <dgm:spPr/>
    </dgm:pt>
    <dgm:pt modelId="{B003CE2D-AAF2-48F9-BF73-A765E0D913F1}" type="pres">
      <dgm:prSet presAssocID="{E6DBC012-89DA-43D8-9DCE-5BF4AB6F6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79EA9B-F451-433F-ABB7-91FF3699536E}" type="pres">
      <dgm:prSet presAssocID="{E6DBC012-89DA-43D8-9DCE-5BF4AB6F6AD2}" presName="negativeSpace" presStyleCnt="0"/>
      <dgm:spPr/>
    </dgm:pt>
    <dgm:pt modelId="{C653E9E1-AD91-42BF-9B04-FA24FCB6E9F0}" type="pres">
      <dgm:prSet presAssocID="{E6DBC012-89DA-43D8-9DCE-5BF4AB6F6AD2}" presName="childText" presStyleLbl="conFgAcc1" presStyleIdx="1" presStyleCnt="3">
        <dgm:presLayoutVars>
          <dgm:bulletEnabled val="1"/>
        </dgm:presLayoutVars>
      </dgm:prSet>
      <dgm:spPr/>
    </dgm:pt>
    <dgm:pt modelId="{55AA8CEE-C7F9-468B-B72F-968B2A13F102}" type="pres">
      <dgm:prSet presAssocID="{4C4763D0-C92E-4C0E-A338-45B56A03CC62}" presName="spaceBetweenRectangles" presStyleCnt="0"/>
      <dgm:spPr/>
    </dgm:pt>
    <dgm:pt modelId="{E4C9001D-9CD1-4511-919C-3DACAE9B3D15}" type="pres">
      <dgm:prSet presAssocID="{59554422-BA80-47ED-9693-D3D2078188FA}" presName="parentLin" presStyleCnt="0"/>
      <dgm:spPr/>
    </dgm:pt>
    <dgm:pt modelId="{C159F2F9-3C84-4D2C-BDE5-CA8E6DB1081D}" type="pres">
      <dgm:prSet presAssocID="{59554422-BA80-47ED-9693-D3D2078188FA}" presName="parentLeftMargin" presStyleLbl="node1" presStyleIdx="1" presStyleCnt="3"/>
      <dgm:spPr/>
    </dgm:pt>
    <dgm:pt modelId="{A626F5B1-3485-4A48-8182-F2353FCFD90E}" type="pres">
      <dgm:prSet presAssocID="{59554422-BA80-47ED-9693-D3D2078188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81A3A3-2094-4426-A07C-5EE311C64571}" type="pres">
      <dgm:prSet presAssocID="{59554422-BA80-47ED-9693-D3D2078188FA}" presName="negativeSpace" presStyleCnt="0"/>
      <dgm:spPr/>
    </dgm:pt>
    <dgm:pt modelId="{D235952E-9D70-4CBB-AC15-0A9382E801A0}" type="pres">
      <dgm:prSet presAssocID="{59554422-BA80-47ED-9693-D3D2078188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BB4413-3982-4D95-9ECA-EDF82D4434B4}" type="presOf" srcId="{DD49535C-6F1F-4E18-AB55-289FA1A2777A}" destId="{EFDFC825-B0C4-4D4D-827A-596EB1A992A6}" srcOrd="0" destOrd="0" presId="urn:microsoft.com/office/officeart/2005/8/layout/list1"/>
    <dgm:cxn modelId="{BF436016-852D-436F-BBE2-7B2B37087D37}" type="presOf" srcId="{E6DBC012-89DA-43D8-9DCE-5BF4AB6F6AD2}" destId="{F3934D92-9F2A-488C-BF3B-18EAD0FADE54}" srcOrd="0" destOrd="0" presId="urn:microsoft.com/office/officeart/2005/8/layout/list1"/>
    <dgm:cxn modelId="{F5F2AD16-FE01-4ADC-8394-323107DE0054}" srcId="{DD49535C-6F1F-4E18-AB55-289FA1A2777A}" destId="{3513786D-9804-4F74-804D-87F02BD98EAE}" srcOrd="0" destOrd="0" parTransId="{34F78378-BA0F-4254-9A85-B1234E4D3FF2}" sibTransId="{0BEF600C-4198-4370-B031-A0539B8FDA7D}"/>
    <dgm:cxn modelId="{FFD8E618-AD64-4106-B9B1-5594CEC54A1A}" type="presOf" srcId="{3513786D-9804-4F74-804D-87F02BD98EAE}" destId="{9652B3DE-CCFB-4AE1-A98E-F27755311FEC}" srcOrd="0" destOrd="0" presId="urn:microsoft.com/office/officeart/2005/8/layout/list1"/>
    <dgm:cxn modelId="{4FB76C1B-EC82-4972-9315-17CE81BF259F}" type="presOf" srcId="{59554422-BA80-47ED-9693-D3D2078188FA}" destId="{A626F5B1-3485-4A48-8182-F2353FCFD90E}" srcOrd="1" destOrd="0" presId="urn:microsoft.com/office/officeart/2005/8/layout/list1"/>
    <dgm:cxn modelId="{B789AB1E-1DBA-40EE-A208-C9BCB24FA8B2}" type="presOf" srcId="{59554422-BA80-47ED-9693-D3D2078188FA}" destId="{C159F2F9-3C84-4D2C-BDE5-CA8E6DB1081D}" srcOrd="0" destOrd="0" presId="urn:microsoft.com/office/officeart/2005/8/layout/list1"/>
    <dgm:cxn modelId="{15C27E31-11E5-4129-931A-21AE4D1874EA}" srcId="{DD49535C-6F1F-4E18-AB55-289FA1A2777A}" destId="{E6DBC012-89DA-43D8-9DCE-5BF4AB6F6AD2}" srcOrd="1" destOrd="0" parTransId="{83F5F594-A01C-44C9-9C5D-C04E69237A19}" sibTransId="{4C4763D0-C92E-4C0E-A338-45B56A03CC62}"/>
    <dgm:cxn modelId="{235ABF43-18B7-4AD6-B60A-B530F763CF69}" type="presOf" srcId="{3513786D-9804-4F74-804D-87F02BD98EAE}" destId="{447711DF-DF03-4D16-A259-D3BC314F0522}" srcOrd="1" destOrd="0" presId="urn:microsoft.com/office/officeart/2005/8/layout/list1"/>
    <dgm:cxn modelId="{45F14BBD-5A50-41A4-B825-FBD016E22DB7}" srcId="{DD49535C-6F1F-4E18-AB55-289FA1A2777A}" destId="{59554422-BA80-47ED-9693-D3D2078188FA}" srcOrd="2" destOrd="0" parTransId="{C19DDC9E-BF36-4082-8CBA-E7790DA7EF5B}" sibTransId="{C0073E97-AAFE-459C-BE38-D035B4EC90D8}"/>
    <dgm:cxn modelId="{654440DA-19B9-45D9-A9F0-572EDB82F370}" type="presOf" srcId="{E6DBC012-89DA-43D8-9DCE-5BF4AB6F6AD2}" destId="{B003CE2D-AAF2-48F9-BF73-A765E0D913F1}" srcOrd="1" destOrd="0" presId="urn:microsoft.com/office/officeart/2005/8/layout/list1"/>
    <dgm:cxn modelId="{DB0B216F-419A-4214-B071-ABC754651074}" type="presParOf" srcId="{EFDFC825-B0C4-4D4D-827A-596EB1A992A6}" destId="{779F8814-86A3-4F45-9085-63EA8B304330}" srcOrd="0" destOrd="0" presId="urn:microsoft.com/office/officeart/2005/8/layout/list1"/>
    <dgm:cxn modelId="{41BEE0B6-A843-4E3A-B794-B5D0CEC09758}" type="presParOf" srcId="{779F8814-86A3-4F45-9085-63EA8B304330}" destId="{9652B3DE-CCFB-4AE1-A98E-F27755311FEC}" srcOrd="0" destOrd="0" presId="urn:microsoft.com/office/officeart/2005/8/layout/list1"/>
    <dgm:cxn modelId="{08E1A57B-DA94-4E68-BB2B-01C8C9AAEA52}" type="presParOf" srcId="{779F8814-86A3-4F45-9085-63EA8B304330}" destId="{447711DF-DF03-4D16-A259-D3BC314F0522}" srcOrd="1" destOrd="0" presId="urn:microsoft.com/office/officeart/2005/8/layout/list1"/>
    <dgm:cxn modelId="{51C9C276-FDBE-428D-80A8-D5823903C42D}" type="presParOf" srcId="{EFDFC825-B0C4-4D4D-827A-596EB1A992A6}" destId="{7D14B4B5-96E0-4C3E-9442-B2852C2D1F0A}" srcOrd="1" destOrd="0" presId="urn:microsoft.com/office/officeart/2005/8/layout/list1"/>
    <dgm:cxn modelId="{8A139677-3D4E-46B2-9B47-C993BEDA49E8}" type="presParOf" srcId="{EFDFC825-B0C4-4D4D-827A-596EB1A992A6}" destId="{9895F577-2138-4A71-BDD7-257B9CFF8C92}" srcOrd="2" destOrd="0" presId="urn:microsoft.com/office/officeart/2005/8/layout/list1"/>
    <dgm:cxn modelId="{7B816106-3DAA-4F62-BDB3-D36DA6D91595}" type="presParOf" srcId="{EFDFC825-B0C4-4D4D-827A-596EB1A992A6}" destId="{89EAACE2-7CBB-4440-A5C6-184C81A60A9F}" srcOrd="3" destOrd="0" presId="urn:microsoft.com/office/officeart/2005/8/layout/list1"/>
    <dgm:cxn modelId="{23AEABDA-D75B-4D7F-9B22-9E2F2270BB99}" type="presParOf" srcId="{EFDFC825-B0C4-4D4D-827A-596EB1A992A6}" destId="{93BA4E80-4B8D-4EBB-BA99-7F4A3DE3A28B}" srcOrd="4" destOrd="0" presId="urn:microsoft.com/office/officeart/2005/8/layout/list1"/>
    <dgm:cxn modelId="{29ADA8C6-E30B-43BD-BB7A-EF2C8564FF48}" type="presParOf" srcId="{93BA4E80-4B8D-4EBB-BA99-7F4A3DE3A28B}" destId="{F3934D92-9F2A-488C-BF3B-18EAD0FADE54}" srcOrd="0" destOrd="0" presId="urn:microsoft.com/office/officeart/2005/8/layout/list1"/>
    <dgm:cxn modelId="{F2938EAE-5199-4883-B45D-5695E2B648A4}" type="presParOf" srcId="{93BA4E80-4B8D-4EBB-BA99-7F4A3DE3A28B}" destId="{B003CE2D-AAF2-48F9-BF73-A765E0D913F1}" srcOrd="1" destOrd="0" presId="urn:microsoft.com/office/officeart/2005/8/layout/list1"/>
    <dgm:cxn modelId="{B8EE106E-842F-4903-B87D-63FC63E27E2D}" type="presParOf" srcId="{EFDFC825-B0C4-4D4D-827A-596EB1A992A6}" destId="{7D79EA9B-F451-433F-ABB7-91FF3699536E}" srcOrd="5" destOrd="0" presId="urn:microsoft.com/office/officeart/2005/8/layout/list1"/>
    <dgm:cxn modelId="{F43D6FFA-AFB8-43FA-8CBF-FA8504896822}" type="presParOf" srcId="{EFDFC825-B0C4-4D4D-827A-596EB1A992A6}" destId="{C653E9E1-AD91-42BF-9B04-FA24FCB6E9F0}" srcOrd="6" destOrd="0" presId="urn:microsoft.com/office/officeart/2005/8/layout/list1"/>
    <dgm:cxn modelId="{AC82933C-6EC0-4BB9-B3BD-F882555E67DD}" type="presParOf" srcId="{EFDFC825-B0C4-4D4D-827A-596EB1A992A6}" destId="{55AA8CEE-C7F9-468B-B72F-968B2A13F102}" srcOrd="7" destOrd="0" presId="urn:microsoft.com/office/officeart/2005/8/layout/list1"/>
    <dgm:cxn modelId="{50324928-6080-4250-8F83-E85E4C33A7D7}" type="presParOf" srcId="{EFDFC825-B0C4-4D4D-827A-596EB1A992A6}" destId="{E4C9001D-9CD1-4511-919C-3DACAE9B3D15}" srcOrd="8" destOrd="0" presId="urn:microsoft.com/office/officeart/2005/8/layout/list1"/>
    <dgm:cxn modelId="{18A2C907-74BA-408B-A901-BE23D1C60D98}" type="presParOf" srcId="{E4C9001D-9CD1-4511-919C-3DACAE9B3D15}" destId="{C159F2F9-3C84-4D2C-BDE5-CA8E6DB1081D}" srcOrd="0" destOrd="0" presId="urn:microsoft.com/office/officeart/2005/8/layout/list1"/>
    <dgm:cxn modelId="{F0BBB9C8-DF99-4059-9132-CEA0B81D27D0}" type="presParOf" srcId="{E4C9001D-9CD1-4511-919C-3DACAE9B3D15}" destId="{A626F5B1-3485-4A48-8182-F2353FCFD90E}" srcOrd="1" destOrd="0" presId="urn:microsoft.com/office/officeart/2005/8/layout/list1"/>
    <dgm:cxn modelId="{ED2EB6E5-C2E6-4ECD-936E-17AE9127F8B8}" type="presParOf" srcId="{EFDFC825-B0C4-4D4D-827A-596EB1A992A6}" destId="{6381A3A3-2094-4426-A07C-5EE311C64571}" srcOrd="9" destOrd="0" presId="urn:microsoft.com/office/officeart/2005/8/layout/list1"/>
    <dgm:cxn modelId="{9A9FA4AE-6342-45FC-AEC0-78A826AB50EB}" type="presParOf" srcId="{EFDFC825-B0C4-4D4D-827A-596EB1A992A6}" destId="{D235952E-9D70-4CBB-AC15-0A9382E801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F577-2138-4A71-BDD7-257B9CFF8C92}">
      <dsp:nvSpPr>
        <dsp:cNvPr id="0" name=""/>
        <dsp:cNvSpPr/>
      </dsp:nvSpPr>
      <dsp:spPr>
        <a:xfrm>
          <a:off x="0" y="39626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711DF-DF03-4D16-A259-D3BC314F0522}">
      <dsp:nvSpPr>
        <dsp:cNvPr id="0" name=""/>
        <dsp:cNvSpPr/>
      </dsp:nvSpPr>
      <dsp:spPr>
        <a:xfrm>
          <a:off x="481269" y="1250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미세조정</a:t>
          </a:r>
          <a:r>
            <a:rPr lang="en-US" altLang="ko-KR" sz="2600" kern="1200" dirty="0"/>
            <a:t>(Fine-tuning </a:t>
          </a:r>
          <a:r>
            <a:rPr lang="en-US" altLang="ko-KR" sz="2000" kern="1200" dirty="0"/>
            <a:t>vs</a:t>
          </a:r>
          <a:r>
            <a:rPr lang="en-US" altLang="ko-KR" sz="2600" kern="1200" dirty="0"/>
            <a:t> Prompt)</a:t>
          </a:r>
          <a:endParaRPr lang="en-US" sz="2600" kern="1200" dirty="0"/>
        </a:p>
      </dsp:txBody>
      <dsp:txXfrm>
        <a:off x="518736" y="49968"/>
        <a:ext cx="6662834" cy="692586"/>
      </dsp:txXfrm>
    </dsp:sp>
    <dsp:sp modelId="{C653E9E1-AD91-42BF-9B04-FA24FCB6E9F0}">
      <dsp:nvSpPr>
        <dsp:cNvPr id="0" name=""/>
        <dsp:cNvSpPr/>
      </dsp:nvSpPr>
      <dsp:spPr>
        <a:xfrm>
          <a:off x="0" y="157562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3CE2D-AAF2-48F9-BF73-A765E0D913F1}">
      <dsp:nvSpPr>
        <dsp:cNvPr id="0" name=""/>
        <dsp:cNvSpPr/>
      </dsp:nvSpPr>
      <dsp:spPr>
        <a:xfrm>
          <a:off x="481269" y="119186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 err="1"/>
            <a:t>챗봇</a:t>
          </a:r>
          <a:r>
            <a:rPr lang="ko-KR" altLang="en-US" sz="2600" kern="1200" dirty="0"/>
            <a:t> 구상 및 실습</a:t>
          </a:r>
          <a:endParaRPr lang="en-US" sz="2600" kern="1200" dirty="0"/>
        </a:p>
      </dsp:txBody>
      <dsp:txXfrm>
        <a:off x="518736" y="1229328"/>
        <a:ext cx="6662834" cy="692586"/>
      </dsp:txXfrm>
    </dsp:sp>
    <dsp:sp modelId="{D235952E-9D70-4CBB-AC15-0A9382E801A0}">
      <dsp:nvSpPr>
        <dsp:cNvPr id="0" name=""/>
        <dsp:cNvSpPr/>
      </dsp:nvSpPr>
      <dsp:spPr>
        <a:xfrm>
          <a:off x="0" y="2754981"/>
          <a:ext cx="9625383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6F5B1-3485-4A48-8182-F2353FCFD90E}">
      <dsp:nvSpPr>
        <dsp:cNvPr id="0" name=""/>
        <dsp:cNvSpPr/>
      </dsp:nvSpPr>
      <dsp:spPr>
        <a:xfrm>
          <a:off x="481269" y="2371221"/>
          <a:ext cx="6737768" cy="7675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이후계획</a:t>
          </a:r>
          <a:endParaRPr lang="en-US" sz="2600" kern="1200"/>
        </a:p>
      </dsp:txBody>
      <dsp:txXfrm>
        <a:off x="518736" y="2408688"/>
        <a:ext cx="666283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4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6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1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A1F26D-1155-4539-8366-9931252D28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D55E51-4479-4E28-9325-727AB015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support@openai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openai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/awesome-chatgpt-prom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B4CA-86EC-2F7B-D473-3120DB81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C1396-3634-867C-E9A2-B74D98E41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1945"/>
            <a:ext cx="9144000" cy="934634"/>
          </a:xfrm>
        </p:spPr>
        <p:txBody>
          <a:bodyPr/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32197256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박성우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1B828-235B-6C92-6C5D-65286F97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구상</a:t>
            </a:r>
            <a:r>
              <a:rPr lang="en-US" altLang="ko-KR" sz="2400" dirty="0"/>
              <a:t>(Frontend)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10759-124F-1A0D-272A-9BC7B3B2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344DE-A3CA-152F-7EF5-11BFEE8B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71" y="2112520"/>
            <a:ext cx="7982395" cy="4398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264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1B828-235B-6C92-6C5D-65286F97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실습</a:t>
            </a:r>
            <a:r>
              <a:rPr lang="en-US" altLang="ko-KR" sz="2400" dirty="0"/>
              <a:t>(Backend)</a:t>
            </a:r>
            <a:endParaRPr lang="ko-KR" altLang="en-US" dirty="0"/>
          </a:p>
        </p:txBody>
      </p:sp>
      <p:sp>
        <p:nvSpPr>
          <p:cNvPr id="8" name="Rectangle 1">
            <a:hlinkClick r:id="rId2"/>
            <a:extLst>
              <a:ext uri="{FF2B5EF4-FFF2-40B4-BE49-F238E27FC236}">
                <a16:creationId xmlns:a16="http://schemas.microsoft.com/office/drawing/2014/main" id="{E9C2C8A5-923F-8AF7-D004-B7D051A0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036" y="26005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402539-F792-DF60-B684-D39935C0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86" y="1843846"/>
            <a:ext cx="6674193" cy="47563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38E2F19-4470-D4B5-CA7B-218C5FC96600}"/>
              </a:ext>
            </a:extLst>
          </p:cNvPr>
          <p:cNvSpPr/>
          <p:nvPr/>
        </p:nvSpPr>
        <p:spPr>
          <a:xfrm>
            <a:off x="2194560" y="4001246"/>
            <a:ext cx="1389888" cy="227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1B828-235B-6C92-6C5D-65286F97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챗봇</a:t>
            </a:r>
            <a:r>
              <a:rPr lang="ko-KR" altLang="en-US" dirty="0"/>
              <a:t> 실습</a:t>
            </a:r>
            <a:r>
              <a:rPr lang="en-US" altLang="ko-KR" sz="2400" dirty="0"/>
              <a:t>(Backend)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D01D1-4F09-6DED-8FA3-65A76E73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4" y="1843846"/>
            <a:ext cx="11430587" cy="3638737"/>
          </a:xfrm>
          <a:prstGeom prst="rect">
            <a:avLst/>
          </a:prstGeom>
        </p:spPr>
      </p:pic>
      <p:sp>
        <p:nvSpPr>
          <p:cNvPr id="8" name="Rectangle 1">
            <a:hlinkClick r:id="rId3"/>
            <a:extLst>
              <a:ext uri="{FF2B5EF4-FFF2-40B4-BE49-F238E27FC236}">
                <a16:creationId xmlns:a16="http://schemas.microsoft.com/office/drawing/2014/main" id="{E9C2C8A5-923F-8AF7-D004-B7D051A0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036" y="26005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1318FA-7BD3-141F-44C1-DEC04568D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" y="5067390"/>
            <a:ext cx="923337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9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55479-FF6F-E1A0-0589-7BF33B71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케이스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42759-06CF-FEAE-0AE3-C07EC9B9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08300"/>
            <a:ext cx="8761412" cy="3416300"/>
          </a:xfrm>
        </p:spPr>
        <p:txBody>
          <a:bodyPr/>
          <a:lstStyle/>
          <a:p>
            <a:r>
              <a:rPr lang="ko-KR" altLang="en-US" dirty="0" err="1"/>
              <a:t>굿닥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/>
              <a:t>ChatGPT</a:t>
            </a:r>
            <a:r>
              <a:rPr lang="ko-KR" altLang="en-US" dirty="0"/>
              <a:t>를 사용하여 </a:t>
            </a:r>
            <a:r>
              <a:rPr lang="ko-KR" altLang="en-US" dirty="0" err="1"/>
              <a:t>챗봇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err="1"/>
              <a:t>챗봇</a:t>
            </a:r>
            <a:r>
              <a:rPr lang="ko-KR" altLang="en-US" dirty="0"/>
              <a:t> 페르소나 설정</a:t>
            </a:r>
            <a:endParaRPr lang="en-US" altLang="ko-KR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전용 </a:t>
            </a:r>
            <a:r>
              <a:rPr lang="en-US" altLang="ko-KR" dirty="0"/>
              <a:t>DB </a:t>
            </a:r>
            <a:r>
              <a:rPr lang="ko-KR" altLang="en-US" dirty="0"/>
              <a:t>구축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EAB3CE-4FEF-6BF0-3D05-2E6A673E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64" y="2811326"/>
            <a:ext cx="6120130" cy="29832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4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E8A98-6570-6BE2-CA11-6E04417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54986-479E-AC0A-3E9A-E7030F3E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427"/>
            <a:ext cx="8825659" cy="41846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프롬프트 튜닝 방법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메소드 </a:t>
            </a:r>
            <a:r>
              <a:rPr lang="ko-KR" altLang="en-US" dirty="0" err="1"/>
              <a:t>하이퍼파라미터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아키텍처 설계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데이터베이스 설계</a:t>
            </a:r>
            <a:endParaRPr lang="en-US" altLang="ko-KR" dirty="0"/>
          </a:p>
          <a:p>
            <a:pPr lvl="1"/>
            <a:r>
              <a:rPr lang="ko-KR" altLang="en-US" dirty="0"/>
              <a:t>세션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6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B0701-974A-E3C8-DA02-4E3B9EDA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ECC44B12-5837-9F9A-1D54-CCF7DF409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66231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614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미세조정 </a:t>
            </a:r>
            <a:r>
              <a:rPr lang="en-US" altLang="ko-KR" dirty="0"/>
              <a:t>(Fine-tuning vs Prompt)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671" y="2464231"/>
            <a:ext cx="8761412" cy="408495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미리 학습된 모델을 새로운 작업에 적용하기 위한 기술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Fine-tuning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AppleSDGothicNeo"/>
              </a:rPr>
              <a:t>미리 학습된 모델을 새로운 작업에 맞게 다시 학습시키는 것</a:t>
            </a:r>
            <a:endParaRPr lang="en-US" altLang="ko-KR" sz="18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AppleSDGothicNeo"/>
              </a:rPr>
              <a:t>새로운 데이터에 대한 예측 성능을 향상시키기 위해 사용되며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AppleSDGothicNeo"/>
              </a:rPr>
              <a:t>모델의 일부 층을 수정하거나 새로운 데이터를 추가하여 수행</a:t>
            </a:r>
            <a:endParaRPr lang="en-US" altLang="ko-KR" sz="18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Prompt tuning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555555"/>
                </a:solidFill>
                <a:latin typeface="AppleSDGothicNeo"/>
              </a:rPr>
              <a:t>모델의 출력을 제어하기 위해 사용되는 텍스트 입력</a:t>
            </a:r>
            <a:endParaRPr lang="en-US" altLang="ko-KR" sz="1800" dirty="0">
              <a:solidFill>
                <a:srgbClr val="555555"/>
              </a:solidFill>
              <a:latin typeface="AppleSDGothicNeo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555555"/>
                </a:solidFill>
                <a:latin typeface="AppleSDGothicNeo"/>
              </a:rPr>
              <a:t>모델이 생성하는 출력을 보다 정확하게 제어하기 위해 사용되며</a:t>
            </a:r>
            <a:r>
              <a:rPr lang="en-US" altLang="ko-KR" sz="1800" dirty="0">
                <a:solidFill>
                  <a:srgbClr val="555555"/>
                </a:solidFill>
                <a:latin typeface="AppleSDGothicNeo"/>
              </a:rPr>
              <a:t>, </a:t>
            </a:r>
            <a:r>
              <a:rPr lang="ko-KR" altLang="en-US" sz="1800" dirty="0">
                <a:solidFill>
                  <a:srgbClr val="555555"/>
                </a:solidFill>
                <a:latin typeface="AppleSDGothicNeo"/>
              </a:rPr>
              <a:t>입력 데이터에 추가 정보를 제공</a:t>
            </a:r>
            <a:endParaRPr lang="en-US" altLang="ko-KR" sz="1800" dirty="0">
              <a:solidFill>
                <a:srgbClr val="555555"/>
              </a:solidFill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10132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미세조정 </a:t>
            </a:r>
            <a:r>
              <a:rPr lang="en-US" altLang="ko-KR" dirty="0"/>
              <a:t>(Fine-tuning)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프로세스</a:t>
            </a:r>
            <a:endParaRPr lang="en-US" altLang="ko-KR" sz="2000" dirty="0"/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ko-KR" altLang="en-US" sz="2000" dirty="0"/>
              <a:t>데이터 준비</a:t>
            </a:r>
            <a:endParaRPr lang="en-US" altLang="ko-KR" sz="2000" dirty="0"/>
          </a:p>
          <a:p>
            <a:pPr marL="800100" lvl="1" indent="-342900">
              <a:buClr>
                <a:schemeClr val="tx1"/>
              </a:buClr>
              <a:buAutoNum type="arabicPeriod"/>
            </a:pPr>
            <a:endParaRPr lang="en-US" altLang="ko-KR" sz="2000" dirty="0"/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ko-KR" altLang="en-US" sz="2000" dirty="0"/>
              <a:t>모델 생성</a:t>
            </a:r>
            <a:endParaRPr lang="en-US" altLang="ko-KR" sz="2000" dirty="0"/>
          </a:p>
          <a:p>
            <a:pPr marL="800100" lvl="1" indent="-342900">
              <a:buClr>
                <a:schemeClr val="tx1"/>
              </a:buClr>
              <a:buAutoNum type="arabicPeriod"/>
            </a:pPr>
            <a:endParaRPr lang="en-US" altLang="ko-KR" sz="2000" dirty="0"/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ko-KR" altLang="en-US" sz="2000" dirty="0"/>
              <a:t>모델 활용</a:t>
            </a:r>
          </a:p>
        </p:txBody>
      </p:sp>
    </p:spTree>
    <p:extLst>
      <p:ext uri="{BB962C8B-B14F-4D97-AF65-F5344CB8AC3E}">
        <p14:creationId xmlns:p14="http://schemas.microsoft.com/office/powerpoint/2010/main" val="396507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미세조정 </a:t>
            </a:r>
            <a:r>
              <a:rPr lang="en-US" altLang="ko-KR" dirty="0"/>
              <a:t>(Fine-tuning)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31" y="2587458"/>
            <a:ext cx="8761412" cy="3416300"/>
          </a:xfrm>
        </p:spPr>
        <p:txBody>
          <a:bodyPr/>
          <a:lstStyle/>
          <a:p>
            <a:r>
              <a:rPr lang="ko-KR" altLang="en-US" sz="2400" dirty="0"/>
              <a:t>프로세스</a:t>
            </a:r>
            <a:endParaRPr lang="en-US" altLang="ko-KR" sz="2000" dirty="0"/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ko-KR" altLang="en-US" sz="2000" dirty="0"/>
              <a:t>데이터 준비</a:t>
            </a: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en-US" altLang="ko-KR" sz="2000" dirty="0"/>
              <a:t>JASONL </a:t>
            </a:r>
            <a:r>
              <a:rPr lang="ko-KR" altLang="en-US" sz="2000" dirty="0"/>
              <a:t>형태의 데이터</a:t>
            </a: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en-US" altLang="ko-KR" sz="2000" dirty="0"/>
              <a:t>Prompt: </a:t>
            </a:r>
            <a:r>
              <a:rPr lang="ko-KR" altLang="en-US" sz="2000" dirty="0"/>
              <a:t>원하는 프롬프트 구성</a:t>
            </a: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en-US" altLang="ko-KR" sz="2000" dirty="0"/>
              <a:t>Completion:</a:t>
            </a:r>
            <a:r>
              <a:rPr lang="ko-KR" altLang="en-US" sz="2000" dirty="0"/>
              <a:t> 원하는 답 형태 구성</a:t>
            </a: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9E5E2-3F5E-089A-F887-D432BA53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51" y="2235716"/>
            <a:ext cx="6793662" cy="39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9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미세조정 </a:t>
            </a:r>
            <a:r>
              <a:rPr lang="en-US" altLang="ko-KR" dirty="0"/>
              <a:t>(Fine-tuning)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07" y="2587458"/>
            <a:ext cx="8761412" cy="3416300"/>
          </a:xfrm>
        </p:spPr>
        <p:txBody>
          <a:bodyPr/>
          <a:lstStyle/>
          <a:p>
            <a:r>
              <a:rPr lang="ko-KR" altLang="en-US" sz="2400" dirty="0"/>
              <a:t>프로세스</a:t>
            </a:r>
            <a:endParaRPr lang="en-US" altLang="ko-KR" sz="2000" dirty="0"/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ko-KR" altLang="en-US" sz="2000" dirty="0"/>
              <a:t>모델생성</a:t>
            </a: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en-US" altLang="ko-KR" dirty="0"/>
              <a:t>Base model</a:t>
            </a:r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en-US" altLang="ko-KR" dirty="0"/>
              <a:t>Key setting: </a:t>
            </a:r>
            <a:r>
              <a:rPr lang="ko-KR" altLang="en-US" dirty="0"/>
              <a:t>시스템적으로 </a:t>
            </a:r>
            <a:r>
              <a:rPr lang="en-US" altLang="ko-KR" dirty="0" err="1"/>
              <a:t>OpenAI</a:t>
            </a:r>
            <a:r>
              <a:rPr lang="en-US" altLang="ko-KR" dirty="0"/>
              <a:t> key</a:t>
            </a:r>
            <a:r>
              <a:rPr lang="ko-KR" altLang="en-US" dirty="0"/>
              <a:t>를 셋팅</a:t>
            </a:r>
            <a:endParaRPr lang="en-US" altLang="ko-KR" dirty="0"/>
          </a:p>
          <a:p>
            <a:pPr lvl="1">
              <a:buClr>
                <a:schemeClr val="tx1"/>
              </a:buClr>
              <a:buFontTx/>
              <a:buChar char="-"/>
            </a:pP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endParaRPr lang="en-US" altLang="ko-K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CC7ECE-FE0D-5C8B-0E76-4E594AD0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90" y="4430871"/>
            <a:ext cx="8706996" cy="100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F98BB78-C1CA-7400-87C2-5102D7AB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416" y="5667759"/>
            <a:ext cx="7848000" cy="468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openai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fine_tunes.create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 &lt;TRAIN_FILE_ID_OR_PATH&gt; 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Arial Unicode MS"/>
                <a:ea typeface="Menlo"/>
              </a:rPr>
              <a:t> &lt;BASE_MODEL&gt;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4A81FD-4F38-AC36-FF6D-7B4BA99B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76" y="766377"/>
            <a:ext cx="4355025" cy="33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미세조정 </a:t>
            </a:r>
            <a:r>
              <a:rPr lang="en-US" altLang="ko-KR" dirty="0"/>
              <a:t>(Fine-tuning)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07" y="2587458"/>
            <a:ext cx="4336253" cy="3416300"/>
          </a:xfrm>
        </p:spPr>
        <p:txBody>
          <a:bodyPr/>
          <a:lstStyle/>
          <a:p>
            <a:r>
              <a:rPr lang="ko-KR" altLang="en-US" sz="2400" dirty="0"/>
              <a:t>프로세스</a:t>
            </a:r>
            <a:endParaRPr lang="en-US" altLang="ko-KR" sz="2000" dirty="0"/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ko-KR" altLang="en-US" sz="2000" dirty="0"/>
              <a:t>모델활용 및 배포</a:t>
            </a: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en-US" altLang="ko-KR" dirty="0" err="1"/>
              <a:t>OpenAI</a:t>
            </a:r>
            <a:r>
              <a:rPr lang="en-US" altLang="ko-KR" dirty="0"/>
              <a:t> </a:t>
            </a:r>
            <a:r>
              <a:rPr lang="ko-KR" altLang="en-US" dirty="0"/>
              <a:t>내 계정 정보에  </a:t>
            </a:r>
            <a:r>
              <a:rPr lang="en-US" altLang="ko-KR" dirty="0"/>
              <a:t>Fine-tune training </a:t>
            </a:r>
            <a:r>
              <a:rPr lang="ko-KR" altLang="en-US" dirty="0"/>
              <a:t>정보가 나오는 것을 확인할 수 있다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vl="1">
              <a:buClr>
                <a:schemeClr val="tx1"/>
              </a:buClr>
              <a:buFontTx/>
              <a:buChar char="-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D3EB35-C1E0-F773-5E73-8C317FB1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19" y="2324190"/>
            <a:ext cx="5804198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미세조정 </a:t>
            </a:r>
            <a:r>
              <a:rPr lang="en-US" altLang="ko-KR" dirty="0"/>
              <a:t>(Fine-tuning vs Prompt)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671" y="2464231"/>
            <a:ext cx="8761412" cy="408495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미리 학습된 모델을 새로운 작업에 적용하기 위한 기술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Fine-tuning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AppleSDGothicNeo"/>
              </a:rPr>
              <a:t>미리 학습된 모델을 새로운 작업에 맞게 다시 학습시키는 것</a:t>
            </a:r>
            <a:endParaRPr lang="en-US" altLang="ko-KR" sz="18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b="0" i="0" dirty="0">
                <a:solidFill>
                  <a:srgbClr val="555555"/>
                </a:solidFill>
                <a:effectLst/>
                <a:latin typeface="AppleSDGothicNeo"/>
              </a:rPr>
              <a:t>새로운 데이터에 대한 예측 성능을 향상시키기 위해 사용되며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AppleSDGothicNeo"/>
              </a:rPr>
              <a:t>모델의 일부 층을 수정하거나 새로운 데이터를 추가하여 수행</a:t>
            </a:r>
            <a:endParaRPr lang="en-US" altLang="ko-KR" sz="18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Prompt tuning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555555"/>
                </a:solidFill>
                <a:latin typeface="AppleSDGothicNeo"/>
              </a:rPr>
              <a:t>모델의 출력을 제어하기 위해 사용되는 텍스트 입력</a:t>
            </a:r>
            <a:endParaRPr lang="en-US" altLang="ko-KR" sz="1800" dirty="0">
              <a:solidFill>
                <a:srgbClr val="555555"/>
              </a:solidFill>
              <a:latin typeface="AppleSDGothicNeo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555555"/>
                </a:solidFill>
                <a:latin typeface="AppleSDGothicNeo"/>
              </a:rPr>
              <a:t>모델이 생성하는 출력을 보다 정확하게 제어하기 위해 사용되며</a:t>
            </a:r>
            <a:r>
              <a:rPr lang="en-US" altLang="ko-KR" sz="1800" dirty="0">
                <a:solidFill>
                  <a:srgbClr val="555555"/>
                </a:solidFill>
                <a:latin typeface="AppleSDGothicNeo"/>
              </a:rPr>
              <a:t>, </a:t>
            </a:r>
            <a:r>
              <a:rPr lang="ko-KR" altLang="en-US" sz="1800" dirty="0">
                <a:solidFill>
                  <a:srgbClr val="555555"/>
                </a:solidFill>
                <a:latin typeface="AppleSDGothicNeo"/>
              </a:rPr>
              <a:t>입력 데이터에 추가 정보를 제공</a:t>
            </a:r>
            <a:endParaRPr lang="en-US" altLang="ko-KR" sz="1800" dirty="0">
              <a:solidFill>
                <a:srgbClr val="555555"/>
              </a:solidFill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84614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E6EF-5301-FE9C-8D15-A246FED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미세조정 </a:t>
            </a:r>
            <a:r>
              <a:rPr lang="en-US" altLang="ko-KR"/>
              <a:t>(Prompt-tuning)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4D6B5-2BEF-C8B8-2225-B3CEA4B6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08" y="2587458"/>
            <a:ext cx="4489686" cy="3416300"/>
          </a:xfrm>
        </p:spPr>
        <p:txBody>
          <a:bodyPr/>
          <a:lstStyle/>
          <a:p>
            <a:r>
              <a:rPr lang="en-US" altLang="ko-KR" sz="2000" dirty="0" err="1"/>
              <a:t>Awewsome</a:t>
            </a:r>
            <a:r>
              <a:rPr lang="en-US" altLang="ko-KR" sz="2000" dirty="0"/>
              <a:t>-</a:t>
            </a:r>
            <a:r>
              <a:rPr lang="en-US" altLang="ko-KR" sz="2000" dirty="0" err="1"/>
              <a:t>chatgpt</a:t>
            </a:r>
            <a:r>
              <a:rPr lang="en-US" altLang="ko-KR" sz="2000" dirty="0"/>
              <a:t>-prompt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https://github.com/f/awesome-chatgpt-prompts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9C068C-C0C6-9F06-698F-EBE841EB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33" y="2031716"/>
            <a:ext cx="5613689" cy="4527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74C345-AE8C-3952-66A6-A04A78A4C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86" y="3949815"/>
            <a:ext cx="4360486" cy="27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3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4765</TotalTime>
  <Words>295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AppleSDGothicNeo</vt:lpstr>
      <vt:lpstr>Arial Unicode MS</vt:lpstr>
      <vt:lpstr>Arial</vt:lpstr>
      <vt:lpstr>Century Gothic</vt:lpstr>
      <vt:lpstr>Wingdings</vt:lpstr>
      <vt:lpstr>Wingdings 3</vt:lpstr>
      <vt:lpstr>이온(회의실)</vt:lpstr>
      <vt:lpstr>캡스톤 디자인</vt:lpstr>
      <vt:lpstr>목차</vt:lpstr>
      <vt:lpstr>미세조정 (Fine-tuning vs Prompt)</vt:lpstr>
      <vt:lpstr>미세조정 (Fine-tuning)</vt:lpstr>
      <vt:lpstr>미세조정 (Fine-tuning)</vt:lpstr>
      <vt:lpstr>미세조정 (Fine-tuning)</vt:lpstr>
      <vt:lpstr>미세조정 (Fine-tuning)</vt:lpstr>
      <vt:lpstr>미세조정 (Fine-tuning vs Prompt)</vt:lpstr>
      <vt:lpstr>미세조정 (Prompt-tuning)</vt:lpstr>
      <vt:lpstr>챗봇 구상(Frontend)</vt:lpstr>
      <vt:lpstr>챗봇 실습(Backend)</vt:lpstr>
      <vt:lpstr>챗봇 실습(Backend)</vt:lpstr>
      <vt:lpstr>케이스 스터디</vt:lpstr>
      <vt:lpstr>이후계획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박 성우</dc:creator>
  <cp:lastModifiedBy>박성우</cp:lastModifiedBy>
  <cp:revision>70</cp:revision>
  <dcterms:created xsi:type="dcterms:W3CDTF">2023-03-15T12:40:29Z</dcterms:created>
  <dcterms:modified xsi:type="dcterms:W3CDTF">2023-04-13T03:32:57Z</dcterms:modified>
</cp:coreProperties>
</file>