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74" r:id="rId4"/>
    <p:sldId id="280" r:id="rId5"/>
    <p:sldId id="281" r:id="rId6"/>
    <p:sldId id="278" r:id="rId7"/>
    <p:sldId id="265" r:id="rId8"/>
    <p:sldId id="257" r:id="rId9"/>
    <p:sldId id="264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575" autoAdjust="0"/>
  </p:normalViewPr>
  <p:slideViewPr>
    <p:cSldViewPr snapToGrid="0">
      <p:cViewPr>
        <p:scale>
          <a:sx n="41" d="100"/>
          <a:sy n="41" d="100"/>
        </p:scale>
        <p:origin x="1764" y="728"/>
      </p:cViewPr>
      <p:guideLst/>
    </p:cSldViewPr>
  </p:slideViewPr>
  <p:outlineViewPr>
    <p:cViewPr>
      <p:scale>
        <a:sx n="33" d="100"/>
        <a:sy n="33" d="100"/>
      </p:scale>
      <p:origin x="0" y="-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9535C-6F1F-4E18-AB55-289FA1A2777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13786D-9804-4F74-804D-87F02BD98EAE}">
      <dgm:prSet/>
      <dgm:spPr/>
      <dgm:t>
        <a:bodyPr/>
        <a:lstStyle/>
        <a:p>
          <a:r>
            <a:rPr lang="ko-KR" altLang="en-US" dirty="0" err="1"/>
            <a:t>챗봇이란</a:t>
          </a:r>
          <a:endParaRPr lang="en-US" dirty="0"/>
        </a:p>
      </dgm:t>
    </dgm:pt>
    <dgm:pt modelId="{34F78378-BA0F-4254-9A85-B1234E4D3FF2}" type="parTrans" cxnId="{F5F2AD16-FE01-4ADC-8394-323107DE0054}">
      <dgm:prSet/>
      <dgm:spPr/>
      <dgm:t>
        <a:bodyPr/>
        <a:lstStyle/>
        <a:p>
          <a:endParaRPr lang="en-US"/>
        </a:p>
      </dgm:t>
    </dgm:pt>
    <dgm:pt modelId="{0BEF600C-4198-4370-B031-A0539B8FDA7D}" type="sibTrans" cxnId="{F5F2AD16-FE01-4ADC-8394-323107DE0054}">
      <dgm:prSet/>
      <dgm:spPr/>
      <dgm:t>
        <a:bodyPr/>
        <a:lstStyle/>
        <a:p>
          <a:endParaRPr lang="en-US"/>
        </a:p>
      </dgm:t>
    </dgm:pt>
    <dgm:pt modelId="{E6DBC012-89DA-43D8-9DCE-5BF4AB6F6AD2}">
      <dgm:prSet/>
      <dgm:spPr/>
      <dgm:t>
        <a:bodyPr/>
        <a:lstStyle/>
        <a:p>
          <a:r>
            <a:rPr lang="ko-KR" altLang="en-US" dirty="0"/>
            <a:t>주제 브레인스토밍</a:t>
          </a:r>
          <a:endParaRPr lang="en-US" dirty="0"/>
        </a:p>
      </dgm:t>
    </dgm:pt>
    <dgm:pt modelId="{83F5F594-A01C-44C9-9C5D-C04E69237A19}" type="parTrans" cxnId="{15C27E31-11E5-4129-931A-21AE4D1874EA}">
      <dgm:prSet/>
      <dgm:spPr/>
      <dgm:t>
        <a:bodyPr/>
        <a:lstStyle/>
        <a:p>
          <a:endParaRPr lang="en-US"/>
        </a:p>
      </dgm:t>
    </dgm:pt>
    <dgm:pt modelId="{4C4763D0-C92E-4C0E-A338-45B56A03CC62}" type="sibTrans" cxnId="{15C27E31-11E5-4129-931A-21AE4D1874EA}">
      <dgm:prSet/>
      <dgm:spPr/>
      <dgm:t>
        <a:bodyPr/>
        <a:lstStyle/>
        <a:p>
          <a:endParaRPr lang="en-US"/>
        </a:p>
      </dgm:t>
    </dgm:pt>
    <dgm:pt modelId="{59554422-BA80-47ED-9693-D3D2078188FA}">
      <dgm:prSet/>
      <dgm:spPr/>
      <dgm:t>
        <a:bodyPr/>
        <a:lstStyle/>
        <a:p>
          <a:r>
            <a:rPr lang="ko-KR"/>
            <a:t>이후계획</a:t>
          </a:r>
          <a:endParaRPr lang="en-US"/>
        </a:p>
      </dgm:t>
    </dgm:pt>
    <dgm:pt modelId="{C19DDC9E-BF36-4082-8CBA-E7790DA7EF5B}" type="parTrans" cxnId="{45F14BBD-5A50-41A4-B825-FBD016E22DB7}">
      <dgm:prSet/>
      <dgm:spPr/>
      <dgm:t>
        <a:bodyPr/>
        <a:lstStyle/>
        <a:p>
          <a:endParaRPr lang="en-US"/>
        </a:p>
      </dgm:t>
    </dgm:pt>
    <dgm:pt modelId="{C0073E97-AAFE-459C-BE38-D035B4EC90D8}" type="sibTrans" cxnId="{45F14BBD-5A50-41A4-B825-FBD016E22DB7}">
      <dgm:prSet/>
      <dgm:spPr/>
      <dgm:t>
        <a:bodyPr/>
        <a:lstStyle/>
        <a:p>
          <a:endParaRPr lang="en-US"/>
        </a:p>
      </dgm:t>
    </dgm:pt>
    <dgm:pt modelId="{EFDFC825-B0C4-4D4D-827A-596EB1A992A6}" type="pres">
      <dgm:prSet presAssocID="{DD49535C-6F1F-4E18-AB55-289FA1A2777A}" presName="linear" presStyleCnt="0">
        <dgm:presLayoutVars>
          <dgm:dir/>
          <dgm:animLvl val="lvl"/>
          <dgm:resizeHandles val="exact"/>
        </dgm:presLayoutVars>
      </dgm:prSet>
      <dgm:spPr/>
    </dgm:pt>
    <dgm:pt modelId="{779F8814-86A3-4F45-9085-63EA8B304330}" type="pres">
      <dgm:prSet presAssocID="{3513786D-9804-4F74-804D-87F02BD98EAE}" presName="parentLin" presStyleCnt="0"/>
      <dgm:spPr/>
    </dgm:pt>
    <dgm:pt modelId="{9652B3DE-CCFB-4AE1-A98E-F27755311FEC}" type="pres">
      <dgm:prSet presAssocID="{3513786D-9804-4F74-804D-87F02BD98EAE}" presName="parentLeftMargin" presStyleLbl="node1" presStyleIdx="0" presStyleCnt="3"/>
      <dgm:spPr/>
    </dgm:pt>
    <dgm:pt modelId="{447711DF-DF03-4D16-A259-D3BC314F0522}" type="pres">
      <dgm:prSet presAssocID="{3513786D-9804-4F74-804D-87F02BD98E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14B4B5-96E0-4C3E-9442-B2852C2D1F0A}" type="pres">
      <dgm:prSet presAssocID="{3513786D-9804-4F74-804D-87F02BD98EAE}" presName="negativeSpace" presStyleCnt="0"/>
      <dgm:spPr/>
    </dgm:pt>
    <dgm:pt modelId="{9895F577-2138-4A71-BDD7-257B9CFF8C92}" type="pres">
      <dgm:prSet presAssocID="{3513786D-9804-4F74-804D-87F02BD98EAE}" presName="childText" presStyleLbl="conFgAcc1" presStyleIdx="0" presStyleCnt="3">
        <dgm:presLayoutVars>
          <dgm:bulletEnabled val="1"/>
        </dgm:presLayoutVars>
      </dgm:prSet>
      <dgm:spPr/>
    </dgm:pt>
    <dgm:pt modelId="{89EAACE2-7CBB-4440-A5C6-184C81A60A9F}" type="pres">
      <dgm:prSet presAssocID="{0BEF600C-4198-4370-B031-A0539B8FDA7D}" presName="spaceBetweenRectangles" presStyleCnt="0"/>
      <dgm:spPr/>
    </dgm:pt>
    <dgm:pt modelId="{93BA4E80-4B8D-4EBB-BA99-7F4A3DE3A28B}" type="pres">
      <dgm:prSet presAssocID="{E6DBC012-89DA-43D8-9DCE-5BF4AB6F6AD2}" presName="parentLin" presStyleCnt="0"/>
      <dgm:spPr/>
    </dgm:pt>
    <dgm:pt modelId="{F3934D92-9F2A-488C-BF3B-18EAD0FADE54}" type="pres">
      <dgm:prSet presAssocID="{E6DBC012-89DA-43D8-9DCE-5BF4AB6F6AD2}" presName="parentLeftMargin" presStyleLbl="node1" presStyleIdx="0" presStyleCnt="3"/>
      <dgm:spPr/>
    </dgm:pt>
    <dgm:pt modelId="{B003CE2D-AAF2-48F9-BF73-A765E0D913F1}" type="pres">
      <dgm:prSet presAssocID="{E6DBC012-89DA-43D8-9DCE-5BF4AB6F6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79EA9B-F451-433F-ABB7-91FF3699536E}" type="pres">
      <dgm:prSet presAssocID="{E6DBC012-89DA-43D8-9DCE-5BF4AB6F6AD2}" presName="negativeSpace" presStyleCnt="0"/>
      <dgm:spPr/>
    </dgm:pt>
    <dgm:pt modelId="{C653E9E1-AD91-42BF-9B04-FA24FCB6E9F0}" type="pres">
      <dgm:prSet presAssocID="{E6DBC012-89DA-43D8-9DCE-5BF4AB6F6AD2}" presName="childText" presStyleLbl="conFgAcc1" presStyleIdx="1" presStyleCnt="3">
        <dgm:presLayoutVars>
          <dgm:bulletEnabled val="1"/>
        </dgm:presLayoutVars>
      </dgm:prSet>
      <dgm:spPr/>
    </dgm:pt>
    <dgm:pt modelId="{55AA8CEE-C7F9-468B-B72F-968B2A13F102}" type="pres">
      <dgm:prSet presAssocID="{4C4763D0-C92E-4C0E-A338-45B56A03CC62}" presName="spaceBetweenRectangles" presStyleCnt="0"/>
      <dgm:spPr/>
    </dgm:pt>
    <dgm:pt modelId="{E4C9001D-9CD1-4511-919C-3DACAE9B3D15}" type="pres">
      <dgm:prSet presAssocID="{59554422-BA80-47ED-9693-D3D2078188FA}" presName="parentLin" presStyleCnt="0"/>
      <dgm:spPr/>
    </dgm:pt>
    <dgm:pt modelId="{C159F2F9-3C84-4D2C-BDE5-CA8E6DB1081D}" type="pres">
      <dgm:prSet presAssocID="{59554422-BA80-47ED-9693-D3D2078188FA}" presName="parentLeftMargin" presStyleLbl="node1" presStyleIdx="1" presStyleCnt="3"/>
      <dgm:spPr/>
    </dgm:pt>
    <dgm:pt modelId="{A626F5B1-3485-4A48-8182-F2353FCFD90E}" type="pres">
      <dgm:prSet presAssocID="{59554422-BA80-47ED-9693-D3D207818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81A3A3-2094-4426-A07C-5EE311C64571}" type="pres">
      <dgm:prSet presAssocID="{59554422-BA80-47ED-9693-D3D2078188FA}" presName="negativeSpace" presStyleCnt="0"/>
      <dgm:spPr/>
    </dgm:pt>
    <dgm:pt modelId="{D235952E-9D70-4CBB-AC15-0A9382E801A0}" type="pres">
      <dgm:prSet presAssocID="{59554422-BA80-47ED-9693-D3D207818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BB4413-3982-4D95-9ECA-EDF82D4434B4}" type="presOf" srcId="{DD49535C-6F1F-4E18-AB55-289FA1A2777A}" destId="{EFDFC825-B0C4-4D4D-827A-596EB1A992A6}" srcOrd="0" destOrd="0" presId="urn:microsoft.com/office/officeart/2005/8/layout/list1"/>
    <dgm:cxn modelId="{BF436016-852D-436F-BBE2-7B2B37087D37}" type="presOf" srcId="{E6DBC012-89DA-43D8-9DCE-5BF4AB6F6AD2}" destId="{F3934D92-9F2A-488C-BF3B-18EAD0FADE54}" srcOrd="0" destOrd="0" presId="urn:microsoft.com/office/officeart/2005/8/layout/list1"/>
    <dgm:cxn modelId="{F5F2AD16-FE01-4ADC-8394-323107DE0054}" srcId="{DD49535C-6F1F-4E18-AB55-289FA1A2777A}" destId="{3513786D-9804-4F74-804D-87F02BD98EAE}" srcOrd="0" destOrd="0" parTransId="{34F78378-BA0F-4254-9A85-B1234E4D3FF2}" sibTransId="{0BEF600C-4198-4370-B031-A0539B8FDA7D}"/>
    <dgm:cxn modelId="{FFD8E618-AD64-4106-B9B1-5594CEC54A1A}" type="presOf" srcId="{3513786D-9804-4F74-804D-87F02BD98EAE}" destId="{9652B3DE-CCFB-4AE1-A98E-F27755311FEC}" srcOrd="0" destOrd="0" presId="urn:microsoft.com/office/officeart/2005/8/layout/list1"/>
    <dgm:cxn modelId="{4FB76C1B-EC82-4972-9315-17CE81BF259F}" type="presOf" srcId="{59554422-BA80-47ED-9693-D3D2078188FA}" destId="{A626F5B1-3485-4A48-8182-F2353FCFD90E}" srcOrd="1" destOrd="0" presId="urn:microsoft.com/office/officeart/2005/8/layout/list1"/>
    <dgm:cxn modelId="{B789AB1E-1DBA-40EE-A208-C9BCB24FA8B2}" type="presOf" srcId="{59554422-BA80-47ED-9693-D3D2078188FA}" destId="{C159F2F9-3C84-4D2C-BDE5-CA8E6DB1081D}" srcOrd="0" destOrd="0" presId="urn:microsoft.com/office/officeart/2005/8/layout/list1"/>
    <dgm:cxn modelId="{15C27E31-11E5-4129-931A-21AE4D1874EA}" srcId="{DD49535C-6F1F-4E18-AB55-289FA1A2777A}" destId="{E6DBC012-89DA-43D8-9DCE-5BF4AB6F6AD2}" srcOrd="1" destOrd="0" parTransId="{83F5F594-A01C-44C9-9C5D-C04E69237A19}" sibTransId="{4C4763D0-C92E-4C0E-A338-45B56A03CC62}"/>
    <dgm:cxn modelId="{235ABF43-18B7-4AD6-B60A-B530F763CF69}" type="presOf" srcId="{3513786D-9804-4F74-804D-87F02BD98EAE}" destId="{447711DF-DF03-4D16-A259-D3BC314F0522}" srcOrd="1" destOrd="0" presId="urn:microsoft.com/office/officeart/2005/8/layout/list1"/>
    <dgm:cxn modelId="{45F14BBD-5A50-41A4-B825-FBD016E22DB7}" srcId="{DD49535C-6F1F-4E18-AB55-289FA1A2777A}" destId="{59554422-BA80-47ED-9693-D3D2078188FA}" srcOrd="2" destOrd="0" parTransId="{C19DDC9E-BF36-4082-8CBA-E7790DA7EF5B}" sibTransId="{C0073E97-AAFE-459C-BE38-D035B4EC90D8}"/>
    <dgm:cxn modelId="{654440DA-19B9-45D9-A9F0-572EDB82F370}" type="presOf" srcId="{E6DBC012-89DA-43D8-9DCE-5BF4AB6F6AD2}" destId="{B003CE2D-AAF2-48F9-BF73-A765E0D913F1}" srcOrd="1" destOrd="0" presId="urn:microsoft.com/office/officeart/2005/8/layout/list1"/>
    <dgm:cxn modelId="{DB0B216F-419A-4214-B071-ABC754651074}" type="presParOf" srcId="{EFDFC825-B0C4-4D4D-827A-596EB1A992A6}" destId="{779F8814-86A3-4F45-9085-63EA8B304330}" srcOrd="0" destOrd="0" presId="urn:microsoft.com/office/officeart/2005/8/layout/list1"/>
    <dgm:cxn modelId="{41BEE0B6-A843-4E3A-B794-B5D0CEC09758}" type="presParOf" srcId="{779F8814-86A3-4F45-9085-63EA8B304330}" destId="{9652B3DE-CCFB-4AE1-A98E-F27755311FEC}" srcOrd="0" destOrd="0" presId="urn:microsoft.com/office/officeart/2005/8/layout/list1"/>
    <dgm:cxn modelId="{08E1A57B-DA94-4E68-BB2B-01C8C9AAEA52}" type="presParOf" srcId="{779F8814-86A3-4F45-9085-63EA8B304330}" destId="{447711DF-DF03-4D16-A259-D3BC314F0522}" srcOrd="1" destOrd="0" presId="urn:microsoft.com/office/officeart/2005/8/layout/list1"/>
    <dgm:cxn modelId="{51C9C276-FDBE-428D-80A8-D5823903C42D}" type="presParOf" srcId="{EFDFC825-B0C4-4D4D-827A-596EB1A992A6}" destId="{7D14B4B5-96E0-4C3E-9442-B2852C2D1F0A}" srcOrd="1" destOrd="0" presId="urn:microsoft.com/office/officeart/2005/8/layout/list1"/>
    <dgm:cxn modelId="{8A139677-3D4E-46B2-9B47-C993BEDA49E8}" type="presParOf" srcId="{EFDFC825-B0C4-4D4D-827A-596EB1A992A6}" destId="{9895F577-2138-4A71-BDD7-257B9CFF8C92}" srcOrd="2" destOrd="0" presId="urn:microsoft.com/office/officeart/2005/8/layout/list1"/>
    <dgm:cxn modelId="{7B816106-3DAA-4F62-BDB3-D36DA6D91595}" type="presParOf" srcId="{EFDFC825-B0C4-4D4D-827A-596EB1A992A6}" destId="{89EAACE2-7CBB-4440-A5C6-184C81A60A9F}" srcOrd="3" destOrd="0" presId="urn:microsoft.com/office/officeart/2005/8/layout/list1"/>
    <dgm:cxn modelId="{23AEABDA-D75B-4D7F-9B22-9E2F2270BB99}" type="presParOf" srcId="{EFDFC825-B0C4-4D4D-827A-596EB1A992A6}" destId="{93BA4E80-4B8D-4EBB-BA99-7F4A3DE3A28B}" srcOrd="4" destOrd="0" presId="urn:microsoft.com/office/officeart/2005/8/layout/list1"/>
    <dgm:cxn modelId="{29ADA8C6-E30B-43BD-BB7A-EF2C8564FF48}" type="presParOf" srcId="{93BA4E80-4B8D-4EBB-BA99-7F4A3DE3A28B}" destId="{F3934D92-9F2A-488C-BF3B-18EAD0FADE54}" srcOrd="0" destOrd="0" presId="urn:microsoft.com/office/officeart/2005/8/layout/list1"/>
    <dgm:cxn modelId="{F2938EAE-5199-4883-B45D-5695E2B648A4}" type="presParOf" srcId="{93BA4E80-4B8D-4EBB-BA99-7F4A3DE3A28B}" destId="{B003CE2D-AAF2-48F9-BF73-A765E0D913F1}" srcOrd="1" destOrd="0" presId="urn:microsoft.com/office/officeart/2005/8/layout/list1"/>
    <dgm:cxn modelId="{B8EE106E-842F-4903-B87D-63FC63E27E2D}" type="presParOf" srcId="{EFDFC825-B0C4-4D4D-827A-596EB1A992A6}" destId="{7D79EA9B-F451-433F-ABB7-91FF3699536E}" srcOrd="5" destOrd="0" presId="urn:microsoft.com/office/officeart/2005/8/layout/list1"/>
    <dgm:cxn modelId="{F43D6FFA-AFB8-43FA-8CBF-FA8504896822}" type="presParOf" srcId="{EFDFC825-B0C4-4D4D-827A-596EB1A992A6}" destId="{C653E9E1-AD91-42BF-9B04-FA24FCB6E9F0}" srcOrd="6" destOrd="0" presId="urn:microsoft.com/office/officeart/2005/8/layout/list1"/>
    <dgm:cxn modelId="{AC82933C-6EC0-4BB9-B3BD-F882555E67DD}" type="presParOf" srcId="{EFDFC825-B0C4-4D4D-827A-596EB1A992A6}" destId="{55AA8CEE-C7F9-468B-B72F-968B2A13F102}" srcOrd="7" destOrd="0" presId="urn:microsoft.com/office/officeart/2005/8/layout/list1"/>
    <dgm:cxn modelId="{50324928-6080-4250-8F83-E85E4C33A7D7}" type="presParOf" srcId="{EFDFC825-B0C4-4D4D-827A-596EB1A992A6}" destId="{E4C9001D-9CD1-4511-919C-3DACAE9B3D15}" srcOrd="8" destOrd="0" presId="urn:microsoft.com/office/officeart/2005/8/layout/list1"/>
    <dgm:cxn modelId="{18A2C907-74BA-408B-A901-BE23D1C60D98}" type="presParOf" srcId="{E4C9001D-9CD1-4511-919C-3DACAE9B3D15}" destId="{C159F2F9-3C84-4D2C-BDE5-CA8E6DB1081D}" srcOrd="0" destOrd="0" presId="urn:microsoft.com/office/officeart/2005/8/layout/list1"/>
    <dgm:cxn modelId="{F0BBB9C8-DF99-4059-9132-CEA0B81D27D0}" type="presParOf" srcId="{E4C9001D-9CD1-4511-919C-3DACAE9B3D15}" destId="{A626F5B1-3485-4A48-8182-F2353FCFD90E}" srcOrd="1" destOrd="0" presId="urn:microsoft.com/office/officeart/2005/8/layout/list1"/>
    <dgm:cxn modelId="{ED2EB6E5-C2E6-4ECD-936E-17AE9127F8B8}" type="presParOf" srcId="{EFDFC825-B0C4-4D4D-827A-596EB1A992A6}" destId="{6381A3A3-2094-4426-A07C-5EE311C64571}" srcOrd="9" destOrd="0" presId="urn:microsoft.com/office/officeart/2005/8/layout/list1"/>
    <dgm:cxn modelId="{9A9FA4AE-6342-45FC-AEC0-78A826AB50EB}" type="presParOf" srcId="{EFDFC825-B0C4-4D4D-827A-596EB1A992A6}" destId="{D235952E-9D70-4CBB-AC15-0A9382E801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577-2138-4A71-BDD7-257B9CFF8C92}">
      <dsp:nvSpPr>
        <dsp:cNvPr id="0" name=""/>
        <dsp:cNvSpPr/>
      </dsp:nvSpPr>
      <dsp:spPr>
        <a:xfrm>
          <a:off x="0" y="39626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711DF-DF03-4D16-A259-D3BC314F0522}">
      <dsp:nvSpPr>
        <dsp:cNvPr id="0" name=""/>
        <dsp:cNvSpPr/>
      </dsp:nvSpPr>
      <dsp:spPr>
        <a:xfrm>
          <a:off x="481269" y="1250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 err="1"/>
            <a:t>챗봇이란</a:t>
          </a:r>
          <a:endParaRPr lang="en-US" sz="2600" kern="1200" dirty="0"/>
        </a:p>
      </dsp:txBody>
      <dsp:txXfrm>
        <a:off x="518736" y="49968"/>
        <a:ext cx="6662834" cy="692586"/>
      </dsp:txXfrm>
    </dsp:sp>
    <dsp:sp modelId="{C653E9E1-AD91-42BF-9B04-FA24FCB6E9F0}">
      <dsp:nvSpPr>
        <dsp:cNvPr id="0" name=""/>
        <dsp:cNvSpPr/>
      </dsp:nvSpPr>
      <dsp:spPr>
        <a:xfrm>
          <a:off x="0" y="157562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CE2D-AAF2-48F9-BF73-A765E0D913F1}">
      <dsp:nvSpPr>
        <dsp:cNvPr id="0" name=""/>
        <dsp:cNvSpPr/>
      </dsp:nvSpPr>
      <dsp:spPr>
        <a:xfrm>
          <a:off x="481269" y="119186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주제 브레인스토밍</a:t>
          </a:r>
          <a:endParaRPr lang="en-US" sz="2600" kern="1200" dirty="0"/>
        </a:p>
      </dsp:txBody>
      <dsp:txXfrm>
        <a:off x="518736" y="1229328"/>
        <a:ext cx="6662834" cy="692586"/>
      </dsp:txXfrm>
    </dsp:sp>
    <dsp:sp modelId="{D235952E-9D70-4CBB-AC15-0A9382E801A0}">
      <dsp:nvSpPr>
        <dsp:cNvPr id="0" name=""/>
        <dsp:cNvSpPr/>
      </dsp:nvSpPr>
      <dsp:spPr>
        <a:xfrm>
          <a:off x="0" y="275498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F5B1-3485-4A48-8182-F2353FCFD90E}">
      <dsp:nvSpPr>
        <dsp:cNvPr id="0" name=""/>
        <dsp:cNvSpPr/>
      </dsp:nvSpPr>
      <dsp:spPr>
        <a:xfrm>
          <a:off x="481269" y="237122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이후계획</a:t>
          </a:r>
          <a:endParaRPr lang="en-US" sz="2600" kern="1200"/>
        </a:p>
      </dsp:txBody>
      <dsp:txXfrm>
        <a:off x="518736" y="2408688"/>
        <a:ext cx="666283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4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B4CA-86EC-2F7B-D473-3120DB81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1396-3634-867C-E9A2-B74D98E4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1945"/>
            <a:ext cx="9144000" cy="934634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32197256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박성우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6049-CCC2-A594-B745-7C77C3FC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식단 관련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1B10-C30C-AD90-42BF-08B37E77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44818" cy="3416300"/>
          </a:xfrm>
        </p:spPr>
        <p:txBody>
          <a:bodyPr/>
          <a:lstStyle/>
          <a:p>
            <a:r>
              <a:rPr lang="ko-KR" altLang="en-US" dirty="0"/>
              <a:t>공공 데이터 포털에서 구할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구이</a:t>
            </a:r>
            <a:r>
              <a:rPr lang="en-US" altLang="ko-KR" dirty="0"/>
              <a:t>, </a:t>
            </a:r>
            <a:r>
              <a:rPr lang="ko-KR" altLang="en-US" dirty="0"/>
              <a:t>조림 등 다양한 음식에 각각의 성분을 파악할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28E09-96F4-F427-43E4-410A7CEE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6" y="685800"/>
            <a:ext cx="4976263" cy="3178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6D5F74-CB0C-C131-66D2-3D78F27C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3862"/>
            <a:ext cx="5752332" cy="2526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F8BF-EBCE-87B7-B719-17177D0B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브레인스토밍</a:t>
            </a:r>
            <a:r>
              <a:rPr lang="en-US" altLang="ko-KR" dirty="0"/>
              <a:t> : </a:t>
            </a:r>
            <a:r>
              <a:rPr lang="ko-KR" altLang="en-US" sz="2400" dirty="0"/>
              <a:t>의료 진단 </a:t>
            </a:r>
            <a:r>
              <a:rPr lang="ko-KR" altLang="en-US" sz="2400" dirty="0" err="1"/>
              <a:t>챗봇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E76BB-92C8-7B7E-C3CD-C22BA92C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60150" cy="3416300"/>
          </a:xfrm>
        </p:spPr>
        <p:txBody>
          <a:bodyPr/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원인모를 복통으로 불편함을 느끼고 있을 때 병원에 갈만큼 아프지는 않지만 빠른 증상 완화를 원하는 경우 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장시간 두통이 지속되었으나 병원을 방문할 상황이 아닐 때 원인에 대한 경우의 수를 제공받고 빠른 증상완화를 원하는 경우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통증의 원인이 될 수 있는 요인들을 제공받고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증상 완화와 치유 촉진에 도움이 되는 방법들을 제안 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Clr>
                <a:schemeClr val="tx1"/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2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서울대학교병원</a:t>
            </a:r>
            <a:r>
              <a:rPr lang="en-US" altLang="ko-KR" dirty="0"/>
              <a:t>-</a:t>
            </a:r>
            <a:r>
              <a:rPr lang="ko-KR" altLang="en-US" dirty="0"/>
              <a:t>카카오</a:t>
            </a:r>
            <a:r>
              <a:rPr lang="en-US" altLang="ko-KR" dirty="0"/>
              <a:t>, ‘</a:t>
            </a: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자가진단 </a:t>
            </a:r>
            <a:r>
              <a:rPr lang="ko-KR" altLang="en-US" dirty="0" err="1"/>
              <a:t>챗봇</a:t>
            </a:r>
            <a:r>
              <a:rPr lang="ko-KR" altLang="en-US" dirty="0"/>
              <a:t>’ 구축</a:t>
            </a:r>
          </a:p>
        </p:txBody>
      </p:sp>
      <p:pic>
        <p:nvPicPr>
          <p:cNvPr id="4" name="그림 3" descr="[이미지] 카카오 코로나19 자가진단 챗봇">
            <a:extLst>
              <a:ext uri="{FF2B5EF4-FFF2-40B4-BE49-F238E27FC236}">
                <a16:creationId xmlns:a16="http://schemas.microsoft.com/office/drawing/2014/main" id="{718E7085-4B3D-7436-1295-C2C994D20E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9609" r="2342" b="7695"/>
          <a:stretch/>
        </p:blipFill>
        <p:spPr bwMode="auto">
          <a:xfrm>
            <a:off x="2685448" y="3134627"/>
            <a:ext cx="6862813" cy="335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8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딥마인드</a:t>
            </a:r>
            <a:r>
              <a:rPr lang="en-US" altLang="ko-KR" dirty="0"/>
              <a:t>, </a:t>
            </a:r>
            <a:r>
              <a:rPr lang="ko-KR" altLang="en-US" dirty="0"/>
              <a:t>의료용 </a:t>
            </a:r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ko-KR" altLang="en-US" dirty="0"/>
              <a:t> ‘</a:t>
            </a:r>
            <a:r>
              <a:rPr lang="ko-KR" altLang="en-US" dirty="0" err="1"/>
              <a:t>메드팜</a:t>
            </a:r>
            <a:r>
              <a:rPr lang="ko-KR" altLang="en-US" dirty="0"/>
              <a:t>’</a:t>
            </a:r>
            <a:endParaRPr lang="en-US" altLang="ko-KR" dirty="0"/>
          </a:p>
          <a:p>
            <a:pPr marL="0" indent="0">
              <a:buNone/>
            </a:pPr>
            <a:endParaRPr lang="en-US" altLang="ko-KR" sz="5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구글과 </a:t>
            </a:r>
            <a:r>
              <a:rPr lang="ko-KR" altLang="en-US" dirty="0" err="1"/>
              <a:t>딥마인드가</a:t>
            </a:r>
            <a:r>
              <a:rPr lang="ko-KR" altLang="en-US" dirty="0"/>
              <a:t> 의료 전문가와 환자가 제기한 질문에 안전하고 유용한 답변을 생성하도록 설계한 ‘</a:t>
            </a:r>
            <a:r>
              <a:rPr lang="ko-KR" altLang="en-US" dirty="0" err="1"/>
              <a:t>메드팜</a:t>
            </a:r>
            <a:r>
              <a:rPr lang="en-US" altLang="ko-KR" dirty="0"/>
              <a:t>(Med-</a:t>
            </a:r>
            <a:r>
              <a:rPr lang="en-US" altLang="ko-KR" dirty="0" err="1"/>
              <a:t>PaLM</a:t>
            </a:r>
            <a:r>
              <a:rPr lang="en-US" altLang="ko-KR" dirty="0"/>
              <a:t>)’</a:t>
            </a:r>
            <a:r>
              <a:rPr lang="ko-KR" altLang="en-US" dirty="0"/>
              <a:t>이라는 인공지능</a:t>
            </a:r>
            <a:r>
              <a:rPr lang="en-US" altLang="ko-KR" dirty="0"/>
              <a:t>(AI) </a:t>
            </a:r>
            <a:r>
              <a:rPr lang="ko-KR" altLang="en-US" dirty="0"/>
              <a:t>기반 </a:t>
            </a:r>
            <a:r>
              <a:rPr lang="ko-KR" altLang="en-US" dirty="0" err="1"/>
              <a:t>챗봇을</a:t>
            </a:r>
            <a:r>
              <a:rPr lang="ko-KR" altLang="en-US" dirty="0"/>
              <a:t> 출시했다</a:t>
            </a: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온라인에 게시된 건강 상태 및 관련 증상에 대한 질문을 사용하여 선별된 ‘</a:t>
            </a:r>
            <a:r>
              <a:rPr lang="ko-KR" altLang="en-US" dirty="0" err="1"/>
              <a:t>헬스서치</a:t>
            </a:r>
            <a:r>
              <a:rPr lang="en-US" altLang="ko-KR" dirty="0"/>
              <a:t>QA’ </a:t>
            </a:r>
            <a:r>
              <a:rPr lang="ko-KR" altLang="en-US" dirty="0"/>
              <a:t>라는 데이터 세트를 자체 개발했다</a:t>
            </a:r>
            <a:r>
              <a:rPr lang="en-US" altLang="ko-KR" dirty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의학 질의응답 같은 복잡한 분야에서 </a:t>
            </a:r>
            <a:r>
              <a:rPr lang="en-US" altLang="ko-KR" dirty="0"/>
              <a:t>instruction prompt tuning </a:t>
            </a:r>
            <a:r>
              <a:rPr lang="ko-KR" altLang="en-US" dirty="0"/>
              <a:t>의 좋은 사례가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8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1B024-FB9D-40A2-09A0-306258F3F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882076" y="376359"/>
            <a:ext cx="5832712" cy="61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1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86A2FE-207A-265A-DCCC-B23DABE67026}"/>
              </a:ext>
            </a:extLst>
          </p:cNvPr>
          <p:cNvGrpSpPr/>
          <p:nvPr/>
        </p:nvGrpSpPr>
        <p:grpSpPr>
          <a:xfrm>
            <a:off x="5727470" y="489137"/>
            <a:ext cx="5957052" cy="6177669"/>
            <a:chOff x="6178297" y="644891"/>
            <a:chExt cx="5588521" cy="5779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0DCEAD-D5DF-479E-E476-5EF9DE13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8297" y="644891"/>
              <a:ext cx="5588521" cy="57799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64B557-4DDB-B995-9CCD-915A54C84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691" t="1474" b="95669"/>
            <a:stretch/>
          </p:blipFill>
          <p:spPr>
            <a:xfrm>
              <a:off x="6183215" y="648392"/>
              <a:ext cx="5476775" cy="165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3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192A-FC3F-D867-8DAC-3D061AF0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주제선택 </a:t>
            </a:r>
            <a:r>
              <a:rPr lang="en-US" altLang="ko-KR" dirty="0"/>
              <a:t>– </a:t>
            </a: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8959E-5B60-2AE5-058D-AEF92B67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6670" cy="3416300"/>
          </a:xfrm>
        </p:spPr>
        <p:txBody>
          <a:bodyPr/>
          <a:lstStyle/>
          <a:p>
            <a:r>
              <a:rPr lang="ko-KR" altLang="en-US" dirty="0"/>
              <a:t>운동 정보 제공 앱</a:t>
            </a:r>
            <a:endParaRPr lang="en-US" altLang="ko-KR" dirty="0"/>
          </a:p>
          <a:p>
            <a:pPr lvl="1"/>
            <a:r>
              <a:rPr lang="ko-KR" altLang="en-US" dirty="0"/>
              <a:t>데이터셋 확보의 난이도가 높음</a:t>
            </a:r>
            <a:endParaRPr lang="en-US" altLang="ko-KR" dirty="0"/>
          </a:p>
          <a:p>
            <a:pPr lvl="1"/>
            <a:r>
              <a:rPr lang="ko-KR" altLang="en-US" dirty="0" err="1"/>
              <a:t>챗봇을</a:t>
            </a:r>
            <a:r>
              <a:rPr lang="ko-KR" altLang="en-US" dirty="0"/>
              <a:t> 주 기능으로 하기에 부적합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pPr lvl="1"/>
            <a:r>
              <a:rPr lang="ko-KR" altLang="en-US" dirty="0"/>
              <a:t>좋은 레퍼런스가 있음</a:t>
            </a:r>
            <a:endParaRPr lang="en-US" altLang="ko-KR" dirty="0"/>
          </a:p>
          <a:p>
            <a:pPr lvl="1"/>
            <a:r>
              <a:rPr lang="en-US" altLang="ko-KR" dirty="0"/>
              <a:t>gpt-3 MKSAP </a:t>
            </a:r>
            <a:r>
              <a:rPr lang="ko-KR" altLang="en-US" dirty="0"/>
              <a:t>응답률 </a:t>
            </a:r>
            <a:r>
              <a:rPr lang="en-US" altLang="ko-KR" dirty="0"/>
              <a:t>53%</a:t>
            </a:r>
          </a:p>
          <a:p>
            <a:pPr lvl="1"/>
            <a:r>
              <a:rPr lang="en-US" altLang="ko-KR" dirty="0"/>
              <a:t>Finetune, prompt tuning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921012-BB7F-0ED3-99A3-8BB67EBBACD3}"/>
              </a:ext>
            </a:extLst>
          </p:cNvPr>
          <p:cNvGrpSpPr/>
          <p:nvPr/>
        </p:nvGrpSpPr>
        <p:grpSpPr>
          <a:xfrm>
            <a:off x="6240376" y="2347385"/>
            <a:ext cx="5778799" cy="3411980"/>
            <a:chOff x="6228344" y="3069283"/>
            <a:chExt cx="5778799" cy="34119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8BA159-38D3-EE89-ED92-59A3D7A3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344" y="5287401"/>
              <a:ext cx="5778799" cy="11938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334463-1ADD-E97E-B460-0EA9FEBB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344" y="3069283"/>
              <a:ext cx="5778799" cy="210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03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8A98-6570-6BE2-CA11-6E04417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54986-479E-AC0A-3E9A-E7030F3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427"/>
            <a:ext cx="8825659" cy="3521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기능 구체화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프레임워크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데이터셋 확보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NedQA</a:t>
            </a:r>
            <a:r>
              <a:rPr lang="en-US" altLang="ko-KR" dirty="0"/>
              <a:t>, </a:t>
            </a:r>
            <a:r>
              <a:rPr lang="en-US" altLang="ko-KR" dirty="0" err="1"/>
              <a:t>MedMCQA</a:t>
            </a:r>
            <a:r>
              <a:rPr lang="en-US" altLang="ko-KR" dirty="0"/>
              <a:t>, </a:t>
            </a:r>
            <a:r>
              <a:rPr lang="en-US" altLang="ko-KR" dirty="0" err="1"/>
              <a:t>PubMedQA</a:t>
            </a:r>
            <a:r>
              <a:rPr lang="en-US" altLang="ko-KR" dirty="0"/>
              <a:t>, </a:t>
            </a:r>
            <a:r>
              <a:rPr lang="en-US" altLang="ko-KR" dirty="0" err="1"/>
              <a:t>LiveQA</a:t>
            </a:r>
            <a:r>
              <a:rPr lang="en-US" altLang="ko-KR" dirty="0"/>
              <a:t>, </a:t>
            </a:r>
            <a:r>
              <a:rPr lang="en-US" altLang="ko-KR" dirty="0" err="1"/>
              <a:t>MedicationQA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병원 진료 말뭉치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평가지표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6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B0701-974A-E3C8-DA02-4E3B9ED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ECC44B12-5837-9F9A-1D54-CCF7DF409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90535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61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챗봇의</a:t>
            </a:r>
            <a:r>
              <a:rPr lang="ko-KR" altLang="en-US" dirty="0"/>
              <a:t> 종류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8B80C06-8BC1-D859-146F-CEDF9F414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64072"/>
              </p:ext>
            </p:extLst>
          </p:nvPr>
        </p:nvGraphicFramePr>
        <p:xfrm>
          <a:off x="1884123" y="2547140"/>
          <a:ext cx="8761413" cy="365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941">
                  <a:extLst>
                    <a:ext uri="{9D8B030D-6E8A-4147-A177-3AD203B41FA5}">
                      <a16:colId xmlns:a16="http://schemas.microsoft.com/office/drawing/2014/main" val="3111162482"/>
                    </a:ext>
                  </a:extLst>
                </a:gridCol>
                <a:gridCol w="3239146">
                  <a:extLst>
                    <a:ext uri="{9D8B030D-6E8A-4147-A177-3AD203B41FA5}">
                      <a16:colId xmlns:a16="http://schemas.microsoft.com/office/drawing/2014/main" val="2614444918"/>
                    </a:ext>
                  </a:extLst>
                </a:gridCol>
                <a:gridCol w="3423326">
                  <a:extLst>
                    <a:ext uri="{9D8B030D-6E8A-4147-A177-3AD203B41FA5}">
                      <a16:colId xmlns:a16="http://schemas.microsoft.com/office/drawing/2014/main" val="2957512498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종류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장점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단점</a:t>
                      </a:r>
                      <a:endParaRPr lang="en-US" altLang="ko-KR" sz="2000" dirty="0"/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102868149"/>
                  </a:ext>
                </a:extLst>
              </a:tr>
              <a:tr h="1609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규칙기반 </a:t>
                      </a:r>
                      <a:r>
                        <a:rPr lang="ko-KR" altLang="en-US" sz="2000" dirty="0" err="1"/>
                        <a:t>챗봇</a:t>
                      </a:r>
                      <a:endParaRPr lang="ko-KR" altLang="en-US" sz="2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개발이 쉽다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낮은 개발비용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FAQ </a:t>
                      </a:r>
                      <a:r>
                        <a:rPr lang="ko-KR" altLang="en-US" sz="2000" dirty="0"/>
                        <a:t>답변과 같은 간단한 작업을 수행하기에 충분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자가 학습 불가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미리 정의된 일련의 질문에만 답변할 수 있음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수동 개선 필요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580787139"/>
                  </a:ext>
                </a:extLst>
              </a:tr>
              <a:tr h="1609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AI </a:t>
                      </a:r>
                      <a:r>
                        <a:rPr lang="ko-KR" altLang="en-US" sz="2000" dirty="0"/>
                        <a:t>기반 </a:t>
                      </a:r>
                      <a:r>
                        <a:rPr lang="ko-KR" altLang="en-US" sz="2000" dirty="0" err="1"/>
                        <a:t>챗봇</a:t>
                      </a:r>
                      <a:endParaRPr lang="ko-KR" altLang="en-US" sz="2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스스로 학습하는 능력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복잡한 비표준 요청을 처리할 수 있음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현실적인 커뮤니케이션을 제공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개발비용 높음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/>
                        <a:t>챗봇</a:t>
                      </a:r>
                      <a:r>
                        <a:rPr lang="ko-KR" altLang="en-US" sz="2000" dirty="0"/>
                        <a:t> 구축이 복잡하고 시간이 많이 걸린다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7641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7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FDAF-1C15-335A-E5DC-8D32C089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71815F1-FFCB-3AFF-2415-437ABE4B7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1"/>
          <a:stretch/>
        </p:blipFill>
        <p:spPr bwMode="auto">
          <a:xfrm>
            <a:off x="3928621" y="4541003"/>
            <a:ext cx="7429615" cy="18924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hatGPT - 위키백과, 우리 모두의 백과사전">
            <a:extLst>
              <a:ext uri="{FF2B5EF4-FFF2-40B4-BE49-F238E27FC236}">
                <a16:creationId xmlns:a16="http://schemas.microsoft.com/office/drawing/2014/main" id="{5E496E13-FFCC-375E-BE84-5B801D3B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0" y="318285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0CA1A6-3EFD-2864-A653-9E5D3AFDC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85" y="2472863"/>
            <a:ext cx="6761828" cy="1928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5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FDAF-1C15-335A-E5DC-8D32C089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979B8-0DAF-295A-6132-2E0890CD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5EFA2E-B0E9-673F-84BF-153B802E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" y="1895997"/>
            <a:ext cx="5324501" cy="48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D92E06-3421-DD03-C685-07004012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558"/>
            <a:ext cx="5795559" cy="4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oogle Med-PaLM AI medicine">
            <a:extLst>
              <a:ext uri="{FF2B5EF4-FFF2-40B4-BE49-F238E27FC236}">
                <a16:creationId xmlns:a16="http://schemas.microsoft.com/office/drawing/2014/main" id="{C34069C1-71FC-7C71-BAD0-27A3FDC01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59" y="3667702"/>
            <a:ext cx="6212481" cy="301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23A1F-D474-E3DC-E343-B1282452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Tune</a:t>
            </a:r>
            <a:endParaRPr lang="ko-KR" altLang="en-US" dirty="0"/>
          </a:p>
        </p:txBody>
      </p:sp>
      <p:pic>
        <p:nvPicPr>
          <p:cNvPr id="1026" name="Picture 2" descr="Instruction tuning - FLAN">
            <a:extLst>
              <a:ext uri="{FF2B5EF4-FFF2-40B4-BE49-F238E27FC236}">
                <a16:creationId xmlns:a16="http://schemas.microsoft.com/office/drawing/2014/main" id="{710153BB-ADE4-E7DE-687E-9F11A45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0" y="2408702"/>
            <a:ext cx="6212480" cy="20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FE69-B873-5AFA-40A3-E0B442D0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브레인스토밍 </a:t>
            </a:r>
            <a:r>
              <a:rPr lang="en-US" altLang="ko-KR" dirty="0"/>
              <a:t>: </a:t>
            </a:r>
            <a:r>
              <a:rPr lang="ko-KR" altLang="en-US" sz="2400" dirty="0"/>
              <a:t>운동 루틴 및 식단 제공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AE85F-2BB6-E2EC-9284-CD68C942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12798"/>
          </a:xfrm>
        </p:spPr>
        <p:txBody>
          <a:bodyPr>
            <a:normAutofit/>
          </a:bodyPr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1:1 </a:t>
            </a:r>
            <a:r>
              <a:rPr lang="ko-KR" altLang="en-US" dirty="0"/>
              <a:t>헬스 트레이닝을 받기에 가격적 부담이 있는 </a:t>
            </a:r>
            <a:r>
              <a:rPr lang="en-US" altLang="ko-KR" dirty="0"/>
              <a:t>20</a:t>
            </a:r>
            <a:r>
              <a:rPr lang="ko-KR" altLang="en-US" dirty="0"/>
              <a:t>대 초</a:t>
            </a:r>
            <a:r>
              <a:rPr lang="en-US" altLang="ko-KR" dirty="0"/>
              <a:t>,</a:t>
            </a:r>
            <a:r>
              <a:rPr lang="ko-KR" altLang="en-US" dirty="0"/>
              <a:t>중반 사람에게 운동 루틴과</a:t>
            </a:r>
            <a:r>
              <a:rPr lang="en-US" altLang="ko-KR" dirty="0"/>
              <a:t> </a:t>
            </a:r>
            <a:r>
              <a:rPr lang="ko-KR" altLang="en-US" dirty="0"/>
              <a:t>운동 방법을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꾸준히 운동중인 </a:t>
            </a:r>
            <a:r>
              <a:rPr lang="en-US" altLang="ko-KR" dirty="0"/>
              <a:t>30</a:t>
            </a:r>
            <a:r>
              <a:rPr lang="ko-KR" altLang="en-US" dirty="0"/>
              <a:t>대 직장인에게 근성장을 도와줄 식단과 영양 성분 및 칼로리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체력 증진을 위해 운동을 결심한 </a:t>
            </a:r>
            <a:r>
              <a:rPr lang="en-US" altLang="ko-KR" dirty="0"/>
              <a:t>50</a:t>
            </a:r>
            <a:r>
              <a:rPr lang="ko-KR" altLang="en-US" dirty="0"/>
              <a:t>대 여성에게 걷기 이외의 간단한 홈 트레이닝 운동 루틴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비용을 들이지 않고 간단한 운동 루틴과 운동법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식단 영양성분 등을 제공받고자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58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0F5FA-3AD9-9143-5D09-078A2E1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15721"/>
            <a:ext cx="8761413" cy="706964"/>
          </a:xfrm>
        </p:spPr>
        <p:txBody>
          <a:bodyPr/>
          <a:lstStyle/>
          <a:p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2E7DF-DA22-4BBB-70C2-21C0E1CD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9" y="1541935"/>
            <a:ext cx="5303577" cy="5128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B65F4-AB1F-CEF7-EEC8-634C299B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44" y="1468250"/>
            <a:ext cx="5536626" cy="52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B950-0B8F-0981-F6D9-903937A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헬스 루틴 관련 데이터셋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1E420F-874B-1BA9-DF1F-A97F241513AE}"/>
              </a:ext>
            </a:extLst>
          </p:cNvPr>
          <p:cNvSpPr txBox="1">
            <a:spLocks/>
          </p:cNvSpPr>
          <p:nvPr/>
        </p:nvSpPr>
        <p:spPr>
          <a:xfrm>
            <a:off x="1166034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공개된 데이터셋 공급처 부족</a:t>
            </a:r>
            <a:endParaRPr lang="en-US" altLang="ko-KR" dirty="0"/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개인 블로그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웹 등에 정리된 엑셀을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크롤링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하는 등 데이터 수집 후 기록</a:t>
            </a:r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ai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가공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해야 할 것으로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보여짐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6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3968</TotalTime>
  <Words>397</Words>
  <Application>Microsoft Office PowerPoint</Application>
  <PresentationFormat>와이드스크린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이온(회의실)</vt:lpstr>
      <vt:lpstr>캡스톤 디자인</vt:lpstr>
      <vt:lpstr>목차</vt:lpstr>
      <vt:lpstr> 챗봇의 종류</vt:lpstr>
      <vt:lpstr>OpenAI API</vt:lpstr>
      <vt:lpstr>OpenAI API</vt:lpstr>
      <vt:lpstr>Tune</vt:lpstr>
      <vt:lpstr>주제 브레인스토밍 : 운동 루틴 및 식단 제공 앱</vt:lpstr>
      <vt:lpstr>ChatGPT 활용</vt:lpstr>
      <vt:lpstr>헬스 루틴 관련 데이터셋</vt:lpstr>
      <vt:lpstr>식단 관련 데이터셋</vt:lpstr>
      <vt:lpstr>주제 브레인스토밍 : 의료 진단 챗봇</vt:lpstr>
      <vt:lpstr>의료 챗봇 사례</vt:lpstr>
      <vt:lpstr>의료 챗봇 사례</vt:lpstr>
      <vt:lpstr>간단 예시</vt:lpstr>
      <vt:lpstr>간단 예시</vt:lpstr>
      <vt:lpstr>주제선택 – 의료 진단 챗봇</vt:lpstr>
      <vt:lpstr>이후계획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박 성우</dc:creator>
  <cp:lastModifiedBy>박 성우</cp:lastModifiedBy>
  <cp:revision>52</cp:revision>
  <dcterms:created xsi:type="dcterms:W3CDTF">2023-03-15T12:40:29Z</dcterms:created>
  <dcterms:modified xsi:type="dcterms:W3CDTF">2023-03-30T03:20:26Z</dcterms:modified>
</cp:coreProperties>
</file>