
<file path=[Content_Types].xml><?xml version="1.0" encoding="utf-8"?>
<Types xmlns="http://schemas.openxmlformats.org/package/2006/content-types">
  <Default Extension="bin" ContentType="image/unknown"/>
  <Default Extension="jfif" ContentType="image/jpeg"/>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sldIdLst>
    <p:sldId id="256" r:id="rId2"/>
    <p:sldId id="261" r:id="rId3"/>
    <p:sldId id="287" r:id="rId4"/>
    <p:sldId id="264" r:id="rId5"/>
    <p:sldId id="266" r:id="rId6"/>
    <p:sldId id="270" r:id="rId7"/>
    <p:sldId id="274" r:id="rId8"/>
    <p:sldId id="271" r:id="rId9"/>
    <p:sldId id="276" r:id="rId10"/>
    <p:sldId id="282" r:id="rId11"/>
    <p:sldId id="28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1" d="100"/>
          <a:sy n="71" d="100"/>
        </p:scale>
        <p:origin x="51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ar-SA"/>
              <a:t>انقر لتحرير نمط عنوان الشكل الرئيسي</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الفرعي للشكل الرئيسي</a:t>
            </a:r>
            <a:endParaRPr lang="en-US" dirty="0"/>
          </a:p>
        </p:txBody>
      </p:sp>
      <p:sp>
        <p:nvSpPr>
          <p:cNvPr id="4" name="Date Placeholder 3"/>
          <p:cNvSpPr>
            <a:spLocks noGrp="1"/>
          </p:cNvSpPr>
          <p:nvPr>
            <p:ph type="dt" sz="half" idx="10"/>
          </p:nvPr>
        </p:nvSpPr>
        <p:spPr/>
        <p:txBody>
          <a:bodyPr/>
          <a:lstStyle/>
          <a:p>
            <a:fld id="{03F503BC-8162-4D89-BC68-EA697E505268}"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320B1-AE52-425D-B09F-27E38D1EB792}" type="slidenum">
              <a:rPr lang="en-US" smtClean="0"/>
              <a:t>‹#›</a:t>
            </a:fld>
            <a:endParaRPr lang="en-US"/>
          </a:p>
        </p:txBody>
      </p:sp>
    </p:spTree>
    <p:extLst>
      <p:ext uri="{BB962C8B-B14F-4D97-AF65-F5344CB8AC3E}">
        <p14:creationId xmlns:p14="http://schemas.microsoft.com/office/powerpoint/2010/main" val="1734889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صورة بانورامية مع تسمية توضيحية">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ar-SA"/>
              <a:t>انقر لتحرير نمط عنوان الشكل الرئيسي</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03F503BC-8162-4D89-BC68-EA697E505268}" type="datetimeFigureOut">
              <a:rPr lang="en-US" smtClean="0"/>
              <a:t>9/18/2023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2320B1-AE52-425D-B09F-27E38D1EB792}" type="slidenum">
              <a:rPr lang="en-US" smtClean="0"/>
              <a:t>‹#›</a:t>
            </a:fld>
            <a:endParaRPr lang="en-US"/>
          </a:p>
        </p:txBody>
      </p:sp>
    </p:spTree>
    <p:extLst>
      <p:ext uri="{BB962C8B-B14F-4D97-AF65-F5344CB8AC3E}">
        <p14:creationId xmlns:p14="http://schemas.microsoft.com/office/powerpoint/2010/main" val="2917347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العنوان والتسمية التوضيحية">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ar-SA"/>
              <a:t>انقر لتحرير نمط عنوان الشكل الرئيسي</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03F503BC-8162-4D89-BC68-EA697E505268}" type="datetimeFigureOut">
              <a:rPr lang="en-US" smtClean="0"/>
              <a:t>9/18/2023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2320B1-AE52-425D-B09F-27E38D1EB792}" type="slidenum">
              <a:rPr lang="en-US" smtClean="0"/>
              <a:t>‹#›</a:t>
            </a:fld>
            <a:endParaRPr lang="en-US"/>
          </a:p>
        </p:txBody>
      </p:sp>
    </p:spTree>
    <p:extLst>
      <p:ext uri="{BB962C8B-B14F-4D97-AF65-F5344CB8AC3E}">
        <p14:creationId xmlns:p14="http://schemas.microsoft.com/office/powerpoint/2010/main" val="11178540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اقتباس مع تسمية توضيحية">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ar-SA"/>
              <a:t>انقر لتحرير نمط عنوان الشكل الرئيسي</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03F503BC-8162-4D89-BC68-EA697E505268}" type="datetimeFigureOut">
              <a:rPr lang="en-US" smtClean="0"/>
              <a:t>9/18/2023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2320B1-AE52-425D-B09F-27E38D1EB792}"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93496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بطاقة اسم">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ar-SA"/>
              <a:t>انقر لتحرير نمط عنوان الشكل الرئيسي</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03F503BC-8162-4D89-BC68-EA697E505268}" type="datetimeFigureOut">
              <a:rPr lang="en-US" smtClean="0"/>
              <a:t>9/18/2023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2320B1-AE52-425D-B09F-27E38D1EB792}" type="slidenum">
              <a:rPr lang="en-US" smtClean="0"/>
              <a:t>‹#›</a:t>
            </a:fld>
            <a:endParaRPr lang="en-US"/>
          </a:p>
        </p:txBody>
      </p:sp>
    </p:spTree>
    <p:extLst>
      <p:ext uri="{BB962C8B-B14F-4D97-AF65-F5344CB8AC3E}">
        <p14:creationId xmlns:p14="http://schemas.microsoft.com/office/powerpoint/2010/main" val="34262551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أعمدة">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ar-SA"/>
              <a:t>انقر لتحرير نمط عنوان الشكل الرئيسي</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3" name="Date Placeholder 2"/>
          <p:cNvSpPr>
            <a:spLocks noGrp="1"/>
          </p:cNvSpPr>
          <p:nvPr>
            <p:ph type="dt" sz="half" idx="10"/>
          </p:nvPr>
        </p:nvSpPr>
        <p:spPr/>
        <p:txBody>
          <a:bodyPr/>
          <a:lstStyle/>
          <a:p>
            <a:fld id="{03F503BC-8162-4D89-BC68-EA697E505268}" type="datetimeFigureOut">
              <a:rPr lang="en-US" smtClean="0"/>
              <a:t>9/18/2023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2320B1-AE52-425D-B09F-27E38D1EB792}" type="slidenum">
              <a:rPr lang="en-US" smtClean="0"/>
              <a:t>‹#›</a:t>
            </a:fld>
            <a:endParaRPr lang="en-US"/>
          </a:p>
        </p:txBody>
      </p:sp>
    </p:spTree>
    <p:extLst>
      <p:ext uri="{BB962C8B-B14F-4D97-AF65-F5344CB8AC3E}">
        <p14:creationId xmlns:p14="http://schemas.microsoft.com/office/powerpoint/2010/main" val="3184488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أعمدة صور">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ar-SA"/>
              <a:t>انقر لتحرير نمط عنوان الشكل الرئيسي</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3" name="Date Placeholder 2"/>
          <p:cNvSpPr>
            <a:spLocks noGrp="1"/>
          </p:cNvSpPr>
          <p:nvPr>
            <p:ph type="dt" sz="half" idx="10"/>
          </p:nvPr>
        </p:nvSpPr>
        <p:spPr/>
        <p:txBody>
          <a:bodyPr/>
          <a:lstStyle/>
          <a:p>
            <a:fld id="{03F503BC-8162-4D89-BC68-EA697E505268}" type="datetimeFigureOut">
              <a:rPr lang="en-US" smtClean="0"/>
              <a:t>9/18/2023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2320B1-AE52-425D-B09F-27E38D1EB792}" type="slidenum">
              <a:rPr lang="en-US" smtClean="0"/>
              <a:t>‹#›</a:t>
            </a:fld>
            <a:endParaRPr lang="en-US"/>
          </a:p>
        </p:txBody>
      </p:sp>
    </p:spTree>
    <p:extLst>
      <p:ext uri="{BB962C8B-B14F-4D97-AF65-F5344CB8AC3E}">
        <p14:creationId xmlns:p14="http://schemas.microsoft.com/office/powerpoint/2010/main" val="1313790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03F503BC-8162-4D89-BC68-EA697E505268}"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320B1-AE52-425D-B09F-27E38D1EB792}" type="slidenum">
              <a:rPr lang="en-US" smtClean="0"/>
              <a:t>‹#›</a:t>
            </a:fld>
            <a:endParaRPr lang="en-US"/>
          </a:p>
        </p:txBody>
      </p:sp>
    </p:spTree>
    <p:extLst>
      <p:ext uri="{BB962C8B-B14F-4D97-AF65-F5344CB8AC3E}">
        <p14:creationId xmlns:p14="http://schemas.microsoft.com/office/powerpoint/2010/main" val="13088763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ar-SA"/>
              <a:t>انقر لتحرير نمط عنوان الشكل الرئيسي</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03F503BC-8162-4D89-BC68-EA697E505268}"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320B1-AE52-425D-B09F-27E38D1EB792}" type="slidenum">
              <a:rPr lang="en-US" smtClean="0"/>
              <a:t>‹#›</a:t>
            </a:fld>
            <a:endParaRPr lang="en-US"/>
          </a:p>
        </p:txBody>
      </p:sp>
    </p:spTree>
    <p:extLst>
      <p:ext uri="{BB962C8B-B14F-4D97-AF65-F5344CB8AC3E}">
        <p14:creationId xmlns:p14="http://schemas.microsoft.com/office/powerpoint/2010/main" val="30978440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03F503BC-8162-4D89-BC68-EA697E505268}"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320B1-AE52-425D-B09F-27E38D1EB792}" type="slidenum">
              <a:rPr lang="en-US" smtClean="0"/>
              <a:t>‹#›</a:t>
            </a:fld>
            <a:endParaRPr lang="en-US"/>
          </a:p>
        </p:txBody>
      </p:sp>
    </p:spTree>
    <p:extLst>
      <p:ext uri="{BB962C8B-B14F-4D97-AF65-F5344CB8AC3E}">
        <p14:creationId xmlns:p14="http://schemas.microsoft.com/office/powerpoint/2010/main" val="2001176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03F503BC-8162-4D89-BC68-EA697E505268}"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320B1-AE52-425D-B09F-27E38D1EB792}" type="slidenum">
              <a:rPr lang="en-US" smtClean="0"/>
              <a:t>‹#›</a:t>
            </a:fld>
            <a:endParaRPr lang="en-US"/>
          </a:p>
        </p:txBody>
      </p:sp>
    </p:spTree>
    <p:extLst>
      <p:ext uri="{BB962C8B-B14F-4D97-AF65-F5344CB8AC3E}">
        <p14:creationId xmlns:p14="http://schemas.microsoft.com/office/powerpoint/2010/main" val="4021843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03F503BC-8162-4D89-BC68-EA697E505268}"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320B1-AE52-425D-B09F-27E38D1EB792}" type="slidenum">
              <a:rPr lang="en-US" smtClean="0"/>
              <a:t>‹#›</a:t>
            </a:fld>
            <a:endParaRPr lang="en-US"/>
          </a:p>
        </p:txBody>
      </p:sp>
    </p:spTree>
    <p:extLst>
      <p:ext uri="{BB962C8B-B14F-4D97-AF65-F5344CB8AC3E}">
        <p14:creationId xmlns:p14="http://schemas.microsoft.com/office/powerpoint/2010/main" val="1833747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ar-SA"/>
              <a:t>انقر لتحرير نمط عنوان الشكل الرئيسي</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03F503BC-8162-4D89-BC68-EA697E505268}" type="datetimeFigureOut">
              <a:rPr lang="en-US" smtClean="0"/>
              <a:t>9/18/2023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2320B1-AE52-425D-B09F-27E38D1EB792}" type="slidenum">
              <a:rPr lang="en-US" smtClean="0"/>
              <a:t>‹#›</a:t>
            </a:fld>
            <a:endParaRPr lang="en-US"/>
          </a:p>
        </p:txBody>
      </p:sp>
    </p:spTree>
    <p:extLst>
      <p:ext uri="{BB962C8B-B14F-4D97-AF65-F5344CB8AC3E}">
        <p14:creationId xmlns:p14="http://schemas.microsoft.com/office/powerpoint/2010/main" val="2517693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12" name="Content Placeholder 3"/>
          <p:cNvSpPr>
            <a:spLocks noGrp="1"/>
          </p:cNvSpPr>
          <p:nvPr>
            <p:ph sz="quarter" idx="13"/>
          </p:nvPr>
        </p:nvSpPr>
        <p:spPr>
          <a:xfrm>
            <a:off x="913774" y="3051012"/>
            <a:ext cx="5106027" cy="2740187"/>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13" name="Content Placeholder 5"/>
          <p:cNvSpPr>
            <a:spLocks noGrp="1"/>
          </p:cNvSpPr>
          <p:nvPr>
            <p:ph sz="quarter" idx="14"/>
          </p:nvPr>
        </p:nvSpPr>
        <p:spPr>
          <a:xfrm>
            <a:off x="6172200" y="3051012"/>
            <a:ext cx="5105401" cy="2740187"/>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03F503BC-8162-4D89-BC68-EA697E505268}" type="datetimeFigureOut">
              <a:rPr lang="en-US" smtClean="0"/>
              <a:t>9/18/2023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2320B1-AE52-425D-B09F-27E38D1EB792}" type="slidenum">
              <a:rPr lang="en-US" smtClean="0"/>
              <a:t>‹#›</a:t>
            </a:fld>
            <a:endParaRPr lang="en-US"/>
          </a:p>
        </p:txBody>
      </p:sp>
    </p:spTree>
    <p:extLst>
      <p:ext uri="{BB962C8B-B14F-4D97-AF65-F5344CB8AC3E}">
        <p14:creationId xmlns:p14="http://schemas.microsoft.com/office/powerpoint/2010/main" val="2101901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Date Placeholder 2"/>
          <p:cNvSpPr>
            <a:spLocks noGrp="1"/>
          </p:cNvSpPr>
          <p:nvPr>
            <p:ph type="dt" sz="half" idx="10"/>
          </p:nvPr>
        </p:nvSpPr>
        <p:spPr/>
        <p:txBody>
          <a:bodyPr/>
          <a:lstStyle/>
          <a:p>
            <a:fld id="{03F503BC-8162-4D89-BC68-EA697E505268}" type="datetimeFigureOut">
              <a:rPr lang="en-US" smtClean="0"/>
              <a:t>9/18/2023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2320B1-AE52-425D-B09F-27E38D1EB792}" type="slidenum">
              <a:rPr lang="en-US" smtClean="0"/>
              <a:t>‹#›</a:t>
            </a:fld>
            <a:endParaRPr lang="en-US"/>
          </a:p>
        </p:txBody>
      </p:sp>
    </p:spTree>
    <p:extLst>
      <p:ext uri="{BB962C8B-B14F-4D97-AF65-F5344CB8AC3E}">
        <p14:creationId xmlns:p14="http://schemas.microsoft.com/office/powerpoint/2010/main" val="1585057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03F503BC-8162-4D89-BC68-EA697E505268}" type="datetimeFigureOut">
              <a:rPr lang="en-US" smtClean="0"/>
              <a:t>9/18/2023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2320B1-AE52-425D-B09F-27E38D1EB792}" type="slidenum">
              <a:rPr lang="en-US" smtClean="0"/>
              <a:t>‹#›</a:t>
            </a:fld>
            <a:endParaRPr lang="en-US"/>
          </a:p>
        </p:txBody>
      </p:sp>
    </p:spTree>
    <p:extLst>
      <p:ext uri="{BB962C8B-B14F-4D97-AF65-F5344CB8AC3E}">
        <p14:creationId xmlns:p14="http://schemas.microsoft.com/office/powerpoint/2010/main" val="3485912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ar-SA"/>
              <a:t>انقر لتحرير نمط عنوان الشكل الرئيسي</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03F503BC-8162-4D89-BC68-EA697E505268}" type="datetimeFigureOut">
              <a:rPr lang="en-US" smtClean="0"/>
              <a:t>9/18/2023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2320B1-AE52-425D-B09F-27E38D1EB792}" type="slidenum">
              <a:rPr lang="en-US" smtClean="0"/>
              <a:t>‹#›</a:t>
            </a:fld>
            <a:endParaRPr lang="en-US"/>
          </a:p>
        </p:txBody>
      </p:sp>
    </p:spTree>
    <p:extLst>
      <p:ext uri="{BB962C8B-B14F-4D97-AF65-F5344CB8AC3E}">
        <p14:creationId xmlns:p14="http://schemas.microsoft.com/office/powerpoint/2010/main" val="2592797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ar-SA"/>
              <a:t>انقر لتحرير نمط عنوان الشكل الرئيسي</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03F503BC-8162-4D89-BC68-EA697E505268}" type="datetimeFigureOut">
              <a:rPr lang="en-US" smtClean="0"/>
              <a:t>9/18/2023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2320B1-AE52-425D-B09F-27E38D1EB792}" type="slidenum">
              <a:rPr lang="en-US" smtClean="0"/>
              <a:t>‹#›</a:t>
            </a:fld>
            <a:endParaRPr lang="en-US"/>
          </a:p>
        </p:txBody>
      </p:sp>
    </p:spTree>
    <p:extLst>
      <p:ext uri="{BB962C8B-B14F-4D97-AF65-F5344CB8AC3E}">
        <p14:creationId xmlns:p14="http://schemas.microsoft.com/office/powerpoint/2010/main" val="2404607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03F503BC-8162-4D89-BC68-EA697E505268}" type="datetimeFigureOut">
              <a:rPr lang="en-US" smtClean="0"/>
              <a:t>9/18/2023</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4E2320B1-AE52-425D-B09F-27E38D1EB792}" type="slidenum">
              <a:rPr lang="en-US" smtClean="0"/>
              <a:t>‹#›</a:t>
            </a:fld>
            <a:endParaRPr lang="en-US"/>
          </a:p>
        </p:txBody>
      </p:sp>
    </p:spTree>
    <p:extLst>
      <p:ext uri="{BB962C8B-B14F-4D97-AF65-F5344CB8AC3E}">
        <p14:creationId xmlns:p14="http://schemas.microsoft.com/office/powerpoint/2010/main" val="1097035748"/>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 id="2147483721" r:id="rId18"/>
  </p:sldLayoutIdLst>
  <p:txStyles>
    <p:titleStyle>
      <a:lvl1pPr algn="ctr" defTabSz="914400" rtl="1"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r" defTabSz="914400" rtl="1"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r" defTabSz="914400" rtl="1"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r" defTabSz="914400" rtl="1"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bin"/><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8.jf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8.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9CA20-9F55-426A-A342-AC45C97A5750}"/>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3307EC4A-4ECA-4997-B3F3-35C4497BE7E9}"/>
              </a:ext>
            </a:extLst>
          </p:cNvPr>
          <p:cNvSpPr>
            <a:spLocks noGrp="1"/>
          </p:cNvSpPr>
          <p:nvPr>
            <p:ph type="subTitle" idx="1"/>
          </p:nvPr>
        </p:nvSpPr>
        <p:spPr/>
        <p:txBody>
          <a:bodyPr/>
          <a:lstStyle/>
          <a:p>
            <a:endParaRPr lang="en-US" dirty="0"/>
          </a:p>
        </p:txBody>
      </p:sp>
      <p:pic>
        <p:nvPicPr>
          <p:cNvPr id="6" name="Picture 5">
            <a:extLst>
              <a:ext uri="{FF2B5EF4-FFF2-40B4-BE49-F238E27FC236}">
                <a16:creationId xmlns:a16="http://schemas.microsoft.com/office/drawing/2014/main" id="{DFB46B87-2886-46D2-9F69-D5319AAEBC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76" y="122979"/>
            <a:ext cx="12175324" cy="685800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7" name="مستطيل 6">
            <a:extLst>
              <a:ext uri="{FF2B5EF4-FFF2-40B4-BE49-F238E27FC236}">
                <a16:creationId xmlns:a16="http://schemas.microsoft.com/office/drawing/2014/main" id="{A2E86C6E-9298-B1D0-8F7F-4FAD17CE4E32}"/>
              </a:ext>
            </a:extLst>
          </p:cNvPr>
          <p:cNvSpPr/>
          <p:nvPr/>
        </p:nvSpPr>
        <p:spPr>
          <a:xfrm>
            <a:off x="8061678" y="307539"/>
            <a:ext cx="4413791" cy="2585323"/>
          </a:xfrm>
          <a:prstGeom prst="rect">
            <a:avLst/>
          </a:prstGeom>
          <a:noFill/>
        </p:spPr>
        <p:txBody>
          <a:bodyPr wrap="squar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Software Defined Network</a:t>
            </a:r>
            <a:endParaRPr lang="ar-SA"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644995719"/>
      </p:ext>
    </p:extLst>
  </p:cSld>
  <p:clrMapOvr>
    <a:masterClrMapping/>
  </p:clrMapOvr>
  <mc:AlternateContent xmlns:mc="http://schemas.openxmlformats.org/markup-compatibility/2006" xmlns:p14="http://schemas.microsoft.com/office/powerpoint/2010/main">
    <mc:Choice Requires="p14">
      <p:transition spd="slow" p14:dur="3400" advClick="0" advTm="53000"/>
    </mc:Choice>
    <mc:Fallback xmlns="">
      <p:transition spd="slow" advClick="0" advTm="5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1050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a:extLst>
              <a:ext uri="{FF2B5EF4-FFF2-40B4-BE49-F238E27FC236}">
                <a16:creationId xmlns:a16="http://schemas.microsoft.com/office/drawing/2014/main" id="{BE86C005-8B6D-44A3-B3B0-CD4EE66498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45639" y="0"/>
            <a:ext cx="5546361" cy="6858000"/>
          </a:xfrm>
        </p:spPr>
      </p:pic>
      <p:sp>
        <p:nvSpPr>
          <p:cNvPr id="7" name="مستطيل 8">
            <a:extLst>
              <a:ext uri="{FF2B5EF4-FFF2-40B4-BE49-F238E27FC236}">
                <a16:creationId xmlns:a16="http://schemas.microsoft.com/office/drawing/2014/main" id="{AE54413B-05F3-40AF-BBED-788C652742AE}"/>
              </a:ext>
            </a:extLst>
          </p:cNvPr>
          <p:cNvSpPr/>
          <p:nvPr/>
        </p:nvSpPr>
        <p:spPr>
          <a:xfrm>
            <a:off x="0" y="0"/>
            <a:ext cx="8372281" cy="92333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l"/>
            <a:r>
              <a:rPr lang="en-US" sz="5400" b="1" dirty="0">
                <a:ln/>
                <a:solidFill>
                  <a:schemeClr val="tx2"/>
                </a:solidFill>
                <a:latin typeface="AWLUnicode" pitchFamily="2" charset="0"/>
                <a:cs typeface="DecoType Naskh" panose="02010400000000000000" pitchFamily="2" charset="-78"/>
              </a:rPr>
              <a:t>Future Prospects</a:t>
            </a:r>
          </a:p>
        </p:txBody>
      </p:sp>
      <p:sp>
        <p:nvSpPr>
          <p:cNvPr id="10" name="TextBox 9">
            <a:extLst>
              <a:ext uri="{FF2B5EF4-FFF2-40B4-BE49-F238E27FC236}">
                <a16:creationId xmlns:a16="http://schemas.microsoft.com/office/drawing/2014/main" id="{80571BD5-8BF4-41AB-BF69-AD3CE12A6653}"/>
              </a:ext>
            </a:extLst>
          </p:cNvPr>
          <p:cNvSpPr txBox="1"/>
          <p:nvPr/>
        </p:nvSpPr>
        <p:spPr>
          <a:xfrm>
            <a:off x="0" y="1225689"/>
            <a:ext cx="6645639" cy="5632311"/>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t>The ability to schedule (using Linux Bash Scripts) the implementation or push of settings to network equipment within certain times and make it automated without the intervention of the network engineer.</a:t>
            </a:r>
          </a:p>
          <a:p>
            <a:pPr marL="285750" indent="-285750">
              <a:buFont typeface="Wingdings" panose="05000000000000000000" pitchFamily="2" charset="2"/>
              <a:buChar char="Ø"/>
            </a:pPr>
            <a:r>
              <a:rPr lang="en-US" sz="2000" dirty="0"/>
              <a:t>Adding the feature of verifying the keys used in the SSH connection between the controller and network equipment to add greater security to the communication processes.</a:t>
            </a:r>
          </a:p>
          <a:p>
            <a:pPr marL="285750" indent="-285750">
              <a:buFont typeface="Wingdings" panose="05000000000000000000" pitchFamily="2" charset="2"/>
              <a:buChar char="Ø"/>
            </a:pPr>
            <a:r>
              <a:rPr lang="en-US" sz="2000" dirty="0"/>
              <a:t>Integration of security and networking work so that the network engineer is responsible for programing routing and IP addressing, and he himself sets firewall rules.</a:t>
            </a:r>
          </a:p>
          <a:p>
            <a:pPr marL="285750" indent="-285750">
              <a:buFont typeface="Wingdings" panose="05000000000000000000" pitchFamily="2" charset="2"/>
              <a:buChar char="Ø"/>
            </a:pPr>
            <a:r>
              <a:rPr lang="en-US" sz="2000" dirty="0"/>
              <a:t>Program the Control server to give periodic reports on the Transaction of network.</a:t>
            </a:r>
          </a:p>
          <a:p>
            <a:pPr marL="285750" indent="-285750">
              <a:buFont typeface="Wingdings" panose="05000000000000000000" pitchFamily="2" charset="2"/>
              <a:buChar char="Ø"/>
            </a:pPr>
            <a:r>
              <a:rPr lang="en-US" sz="2000" dirty="0"/>
              <a:t>Set routers and switches to issue alerts when there is any modification to them other than Controller.</a:t>
            </a:r>
          </a:p>
          <a:p>
            <a:pPr marL="285750" indent="-285750">
              <a:buFont typeface="Wingdings" panose="05000000000000000000" pitchFamily="2" charset="2"/>
              <a:buChar char="Ø"/>
            </a:pPr>
            <a:r>
              <a:rPr lang="en-US" sz="2000" dirty="0"/>
              <a:t>Take advantage of ZTP (Zero Touch Provisioning) technology, which allows network equipment to withdraw all its settings from the server device (Controller) by providing them using an option of DHCP options.</a:t>
            </a:r>
          </a:p>
        </p:txBody>
      </p:sp>
    </p:spTree>
    <p:extLst>
      <p:ext uri="{BB962C8B-B14F-4D97-AF65-F5344CB8AC3E}">
        <p14:creationId xmlns:p14="http://schemas.microsoft.com/office/powerpoint/2010/main" val="483029811"/>
      </p:ext>
    </p:extLst>
  </p:cSld>
  <p:clrMapOvr>
    <a:masterClrMapping/>
  </p:clrMapOvr>
  <mc:AlternateContent xmlns:mc="http://schemas.openxmlformats.org/markup-compatibility/2006" xmlns:p14="http://schemas.microsoft.com/office/powerpoint/2010/main">
    <mc:Choice Requires="p14">
      <p:transition spd="slow" p14:dur="2000" advClick="0" advTm="83000">
        <p14:ferris dir="l"/>
      </p:transition>
    </mc:Choice>
    <mc:Fallback xmlns="">
      <p:transition spd="slow" advClick="0" advTm="83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صورة 2">
            <a:extLst>
              <a:ext uri="{FF2B5EF4-FFF2-40B4-BE49-F238E27FC236}">
                <a16:creationId xmlns:a16="http://schemas.microsoft.com/office/drawing/2014/main" id="{037F7617-F08C-EA33-CE1A-DE29AC3EABCE}"/>
              </a:ext>
            </a:extLst>
          </p:cNvPr>
          <p:cNvPicPr>
            <a:picLocks noChangeAspect="1"/>
          </p:cNvPicPr>
          <p:nvPr/>
        </p:nvPicPr>
        <p:blipFill rotWithShape="1">
          <a:blip r:embed="rId2">
            <a:extLst>
              <a:ext uri="{28A0092B-C50C-407E-A947-70E740481C1C}">
                <a14:useLocalDpi xmlns:a14="http://schemas.microsoft.com/office/drawing/2010/main" val="0"/>
              </a:ext>
            </a:extLst>
          </a:blip>
          <a:srcRect l="9180" t="12477" r="7628" b="12673"/>
          <a:stretch/>
        </p:blipFill>
        <p:spPr>
          <a:xfrm>
            <a:off x="2995125" y="979714"/>
            <a:ext cx="5225143" cy="4701132"/>
          </a:xfrm>
          <a:prstGeom prst="ellipse">
            <a:avLst/>
          </a:prstGeom>
          <a:ln>
            <a:noFill/>
          </a:ln>
          <a:effectLst>
            <a:softEdge rad="112500"/>
          </a:effectLst>
        </p:spPr>
      </p:pic>
    </p:spTree>
    <p:extLst>
      <p:ext uri="{BB962C8B-B14F-4D97-AF65-F5344CB8AC3E}">
        <p14:creationId xmlns:p14="http://schemas.microsoft.com/office/powerpoint/2010/main" val="3035854130"/>
      </p:ext>
    </p:extLst>
  </p:cSld>
  <p:clrMapOvr>
    <a:masterClrMapping/>
  </p:clrMapOvr>
  <mc:AlternateContent xmlns:mc="http://schemas.openxmlformats.org/markup-compatibility/2006" xmlns:p14="http://schemas.microsoft.com/office/powerpoint/2010/main">
    <mc:Choice Requires="p14">
      <p:transition spd="slow" p14:dur="2000" advTm="22000"/>
    </mc:Choice>
    <mc:Fallback xmlns="">
      <p:transition spd="slow" advTm="22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20AC4-17C0-4681-A352-712D642BB798}"/>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BA686529-17EA-4D70-8C25-9999CB5CC8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071985486"/>
      </p:ext>
    </p:extLst>
  </p:cSld>
  <p:clrMapOvr>
    <a:masterClrMapping/>
  </p:clrMapOvr>
  <mc:AlternateContent xmlns:mc="http://schemas.openxmlformats.org/markup-compatibility/2006" xmlns:p14="http://schemas.microsoft.com/office/powerpoint/2010/main">
    <mc:Choice Requires="p14">
      <p:transition spd="slow" p14:dur="1200" advTm="53000">
        <p14:prism/>
      </p:transition>
    </mc:Choice>
    <mc:Fallback xmlns="">
      <p:transition spd="slow" advTm="53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jgjgjgjgjg">
            <a:extLst>
              <a:ext uri="{FF2B5EF4-FFF2-40B4-BE49-F238E27FC236}">
                <a16:creationId xmlns:a16="http://schemas.microsoft.com/office/drawing/2014/main" id="{90D2F56D-3C93-465E-8145-BBF6305D58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4068597638"/>
      </p:ext>
    </p:extLst>
  </p:cSld>
  <p:clrMapOvr>
    <a:masterClrMapping/>
  </p:clrMapOvr>
  <mc:AlternateContent xmlns:mc="http://schemas.openxmlformats.org/markup-compatibility/2006" xmlns:p14="http://schemas.microsoft.com/office/powerpoint/2010/main">
    <mc:Choice Requires="p14">
      <p:transition spd="slow" p14:dur="1500" advClick="0" advTm="53000">
        <p14:window dir="vert"/>
      </p:transition>
    </mc:Choice>
    <mc:Fallback xmlns="">
      <p:transition spd="slow" advClick="0" advTm="53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E1D50-3E0F-41FC-93C1-528FCEB93BF7}"/>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33BB21C-0101-4D68-87F3-6EE904F8B90F}"/>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EDF95B97-C976-4EB5-873E-18CAA4B26C02}"/>
              </a:ext>
            </a:extLst>
          </p:cNvPr>
          <p:cNvPicPr>
            <a:picLocks noChangeAspect="1"/>
          </p:cNvPicPr>
          <p:nvPr/>
        </p:nvPicPr>
        <p:blipFill>
          <a:blip r:embed="rId2"/>
          <a:stretch>
            <a:fillRect/>
          </a:stretch>
        </p:blipFill>
        <p:spPr>
          <a:xfrm>
            <a:off x="-9927" y="3347"/>
            <a:ext cx="12192000" cy="6854653"/>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8" name="TextBox 7">
            <a:extLst>
              <a:ext uri="{FF2B5EF4-FFF2-40B4-BE49-F238E27FC236}">
                <a16:creationId xmlns:a16="http://schemas.microsoft.com/office/drawing/2014/main" id="{D31C2FD1-0C13-4D0B-A181-C262A5447CB9}"/>
              </a:ext>
            </a:extLst>
          </p:cNvPr>
          <p:cNvSpPr txBox="1"/>
          <p:nvPr/>
        </p:nvSpPr>
        <p:spPr>
          <a:xfrm>
            <a:off x="1237130" y="5863640"/>
            <a:ext cx="10264589" cy="707886"/>
          </a:xfrm>
          <a:prstGeom prst="rect">
            <a:avLst/>
          </a:prstGeom>
          <a:noFill/>
          <a:ln>
            <a:noFill/>
          </a:ln>
        </p:spPr>
        <p:txBody>
          <a:bodyPr wrap="square" rtlCol="0">
            <a:spAutoFit/>
          </a:bodyPr>
          <a:lstStyle/>
          <a:p>
            <a:r>
              <a:rPr lang="en-US" sz="4000" u="sng" dirty="0"/>
              <a:t>Practical Example of Ad-Hoc Commands Use:</a:t>
            </a:r>
          </a:p>
        </p:txBody>
      </p:sp>
    </p:spTree>
    <p:extLst>
      <p:ext uri="{BB962C8B-B14F-4D97-AF65-F5344CB8AC3E}">
        <p14:creationId xmlns:p14="http://schemas.microsoft.com/office/powerpoint/2010/main" val="538069995"/>
      </p:ext>
    </p:extLst>
  </p:cSld>
  <p:clrMapOvr>
    <a:masterClrMapping/>
  </p:clrMapOvr>
  <mc:AlternateContent xmlns:mc="http://schemas.openxmlformats.org/markup-compatibility/2006" xmlns:p14="http://schemas.microsoft.com/office/powerpoint/2010/main">
    <mc:Choice Requires="p14">
      <p:transition spd="slow" p14:dur="1400" advClick="0" advTm="30000">
        <p14:doors dir="vert"/>
      </p:transition>
    </mc:Choice>
    <mc:Fallback xmlns="">
      <p:transition spd="slow" advClick="0" advTm="30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C14942F-B422-479B-8313-AD3AAEF861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3428999"/>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6" name="Picture 5">
            <a:extLst>
              <a:ext uri="{FF2B5EF4-FFF2-40B4-BE49-F238E27FC236}">
                <a16:creationId xmlns:a16="http://schemas.microsoft.com/office/drawing/2014/main" id="{75DBADE0-BFCB-4247-91BC-5CDD1E5F52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6709" y="5416434"/>
            <a:ext cx="2625291" cy="1441566"/>
          </a:xfrm>
          <a:prstGeom prst="rect">
            <a:avLst/>
          </a:prstGeom>
        </p:spPr>
      </p:pic>
      <p:sp>
        <p:nvSpPr>
          <p:cNvPr id="7" name="TextBox 6">
            <a:extLst>
              <a:ext uri="{FF2B5EF4-FFF2-40B4-BE49-F238E27FC236}">
                <a16:creationId xmlns:a16="http://schemas.microsoft.com/office/drawing/2014/main" id="{524914F1-59D8-4328-A491-A062A79662D6}"/>
              </a:ext>
            </a:extLst>
          </p:cNvPr>
          <p:cNvSpPr txBox="1"/>
          <p:nvPr/>
        </p:nvSpPr>
        <p:spPr>
          <a:xfrm>
            <a:off x="396951" y="2211135"/>
            <a:ext cx="10653122" cy="646331"/>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dirty="0">
                <a:solidFill>
                  <a:srgbClr val="FFFF00"/>
                </a:solidFill>
              </a:rPr>
              <a:t>2) </a:t>
            </a:r>
            <a:r>
              <a:rPr lang="en-US" dirty="0">
                <a:solidFill>
                  <a:schemeClr val="bg1"/>
                </a:solidFill>
              </a:rPr>
              <a:t>In this example, we pushed the command “show Processes cpu” to all hosts using SSH connection </a:t>
            </a:r>
          </a:p>
          <a:p>
            <a:r>
              <a:rPr lang="en-US" dirty="0">
                <a:solidFill>
                  <a:schemeClr val="bg1"/>
                </a:solidFill>
              </a:rPr>
              <a:t>and filtered the brought back result using grep to only look for specific info (</a:t>
            </a:r>
            <a:r>
              <a:rPr lang="en-US" dirty="0">
                <a:solidFill>
                  <a:srgbClr val="FFC000"/>
                </a:solidFill>
              </a:rPr>
              <a:t>CPU Utilization</a:t>
            </a:r>
            <a:r>
              <a:rPr lang="en-US" dirty="0">
                <a:solidFill>
                  <a:schemeClr val="bg1"/>
                </a:solidFill>
              </a:rPr>
              <a:t>).</a:t>
            </a:r>
          </a:p>
        </p:txBody>
      </p:sp>
      <p:pic>
        <p:nvPicPr>
          <p:cNvPr id="9" name="Picture 8">
            <a:extLst>
              <a:ext uri="{FF2B5EF4-FFF2-40B4-BE49-F238E27FC236}">
                <a16:creationId xmlns:a16="http://schemas.microsoft.com/office/drawing/2014/main" id="{F98C81D2-8171-4CFA-BB28-515C6F26D6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3428999"/>
            <a:ext cx="6096000" cy="3428998"/>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1" name="Picture 10">
            <a:extLst>
              <a:ext uri="{FF2B5EF4-FFF2-40B4-BE49-F238E27FC236}">
                <a16:creationId xmlns:a16="http://schemas.microsoft.com/office/drawing/2014/main" id="{64E1AF4B-4C2B-44BC-BE6C-6F206E472BD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3428999"/>
            <a:ext cx="6096000" cy="3429001"/>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13" name="TextBox 12">
            <a:extLst>
              <a:ext uri="{FF2B5EF4-FFF2-40B4-BE49-F238E27FC236}">
                <a16:creationId xmlns:a16="http://schemas.microsoft.com/office/drawing/2014/main" id="{088C2841-6E7C-4C95-9763-66923A2D2C08}"/>
              </a:ext>
            </a:extLst>
          </p:cNvPr>
          <p:cNvSpPr txBox="1"/>
          <p:nvPr/>
        </p:nvSpPr>
        <p:spPr>
          <a:xfrm>
            <a:off x="9927" y="5963299"/>
            <a:ext cx="10653122" cy="646331"/>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dirty="0">
                <a:solidFill>
                  <a:srgbClr val="FFFF00"/>
                </a:solidFill>
              </a:rPr>
              <a:t>3) </a:t>
            </a:r>
            <a:r>
              <a:rPr lang="en-US" dirty="0">
                <a:solidFill>
                  <a:schemeClr val="bg1"/>
                </a:solidFill>
              </a:rPr>
              <a:t>In this example, we pushed the command “show running-config” to host R1 using SSH connection </a:t>
            </a:r>
          </a:p>
          <a:p>
            <a:r>
              <a:rPr lang="en-US" dirty="0">
                <a:solidFill>
                  <a:schemeClr val="bg1"/>
                </a:solidFill>
              </a:rPr>
              <a:t>and redirected the output to a specific file to have a copy of the running configuration in that host. </a:t>
            </a:r>
          </a:p>
        </p:txBody>
      </p:sp>
    </p:spTree>
    <p:extLst>
      <p:ext uri="{BB962C8B-B14F-4D97-AF65-F5344CB8AC3E}">
        <p14:creationId xmlns:p14="http://schemas.microsoft.com/office/powerpoint/2010/main" val="24446227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58000">
        <p15:prstTrans prst="peelOff"/>
      </p:transition>
    </mc:Choice>
    <mc:Fallback xmlns="">
      <p:transition spd="slow" advClick="0" advTm="58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775B6-A70E-423C-8760-606F05996F8B}"/>
              </a:ext>
            </a:extLst>
          </p:cNvPr>
          <p:cNvSpPr>
            <a:spLocks noGrp="1"/>
          </p:cNvSpPr>
          <p:nvPr>
            <p:ph type="title"/>
          </p:nvPr>
        </p:nvSpPr>
        <p:spPr/>
        <p:txBody>
          <a:bodyPr>
            <a:normAutofit/>
          </a:bodyPr>
          <a:lstStyle/>
          <a:p>
            <a:r>
              <a:rPr lang="en-US" dirty="0"/>
              <a:t>AAAAAASSSSSSSSSSSSSSSSSSSSSSSSSSSSSSSSSSSSSSSSSSSSSSSSSSSSSSSSSSSSSSSSSSSSSSSSSS</a:t>
            </a:r>
          </a:p>
        </p:txBody>
      </p:sp>
      <p:pic>
        <p:nvPicPr>
          <p:cNvPr id="5" name="Content Placeholder 4">
            <a:extLst>
              <a:ext uri="{FF2B5EF4-FFF2-40B4-BE49-F238E27FC236}">
                <a16:creationId xmlns:a16="http://schemas.microsoft.com/office/drawing/2014/main" id="{66D240F6-AB97-4A45-80C1-67168D8396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7" name="TextBox 6">
            <a:extLst>
              <a:ext uri="{FF2B5EF4-FFF2-40B4-BE49-F238E27FC236}">
                <a16:creationId xmlns:a16="http://schemas.microsoft.com/office/drawing/2014/main" id="{4F203751-0BBC-4537-8D9F-441540FD3E98}"/>
              </a:ext>
            </a:extLst>
          </p:cNvPr>
          <p:cNvSpPr txBox="1"/>
          <p:nvPr/>
        </p:nvSpPr>
        <p:spPr>
          <a:xfrm>
            <a:off x="319678" y="5015547"/>
            <a:ext cx="10653122" cy="1477328"/>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dirty="0">
                <a:solidFill>
                  <a:schemeClr val="bg1"/>
                </a:solidFill>
              </a:rPr>
              <a:t>In this Playbook file, we specified:</a:t>
            </a:r>
          </a:p>
          <a:p>
            <a:r>
              <a:rPr lang="en-US" dirty="0">
                <a:solidFill>
                  <a:schemeClr val="bg1"/>
                </a:solidFill>
              </a:rPr>
              <a:t>Affected hosts to be all the hosts in the group “Routers”</a:t>
            </a:r>
          </a:p>
          <a:p>
            <a:r>
              <a:rPr lang="en-US" dirty="0">
                <a:solidFill>
                  <a:schemeClr val="bg1"/>
                </a:solidFill>
              </a:rPr>
              <a:t>One task in this play, with the name: Configure Routers with DHCP and NAT</a:t>
            </a:r>
          </a:p>
          <a:p>
            <a:r>
              <a:rPr lang="en-US" dirty="0">
                <a:solidFill>
                  <a:schemeClr val="bg1"/>
                </a:solidFill>
              </a:rPr>
              <a:t>And used the module: </a:t>
            </a:r>
            <a:r>
              <a:rPr lang="en-US" dirty="0" err="1">
                <a:solidFill>
                  <a:schemeClr val="bg1"/>
                </a:solidFill>
              </a:rPr>
              <a:t>ios_config</a:t>
            </a:r>
            <a:r>
              <a:rPr lang="en-US" dirty="0">
                <a:solidFill>
                  <a:schemeClr val="bg1"/>
                </a:solidFill>
              </a:rPr>
              <a:t> to push all the commands and their values from the template:</a:t>
            </a:r>
          </a:p>
          <a:p>
            <a:r>
              <a:rPr lang="en-US" dirty="0">
                <a:solidFill>
                  <a:schemeClr val="bg1"/>
                </a:solidFill>
              </a:rPr>
              <a:t>DHCP_NAT_template.j2 to the selected hosts.</a:t>
            </a:r>
          </a:p>
        </p:txBody>
      </p:sp>
    </p:spTree>
    <p:extLst>
      <p:ext uri="{BB962C8B-B14F-4D97-AF65-F5344CB8AC3E}">
        <p14:creationId xmlns:p14="http://schemas.microsoft.com/office/powerpoint/2010/main" val="730618183"/>
      </p:ext>
    </p:extLst>
  </p:cSld>
  <p:clrMapOvr>
    <a:masterClrMapping/>
  </p:clrMapOvr>
  <mc:AlternateContent xmlns:mc="http://schemas.openxmlformats.org/markup-compatibility/2006" xmlns:p14="http://schemas.microsoft.com/office/powerpoint/2010/main">
    <mc:Choice Requires="p14">
      <p:transition spd="slow" p14:dur="1500" advClick="0" advTm="37000">
        <p:split orient="vert"/>
      </p:transition>
    </mc:Choice>
    <mc:Fallback xmlns="">
      <p:transition spd="slow" advClick="0" advTm="37000">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775B6-A70E-423C-8760-606F05996F8B}"/>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5236DFF6-3D38-45AC-B064-E98F6B1B63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7" name="TextBox 6">
            <a:extLst>
              <a:ext uri="{FF2B5EF4-FFF2-40B4-BE49-F238E27FC236}">
                <a16:creationId xmlns:a16="http://schemas.microsoft.com/office/drawing/2014/main" id="{F35E1090-118A-4D7E-B17C-A25438AD0593}"/>
              </a:ext>
            </a:extLst>
          </p:cNvPr>
          <p:cNvSpPr txBox="1"/>
          <p:nvPr/>
        </p:nvSpPr>
        <p:spPr>
          <a:xfrm>
            <a:off x="3482588" y="1164567"/>
            <a:ext cx="8783392" cy="120032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dirty="0">
                <a:solidFill>
                  <a:schemeClr val="bg1"/>
                </a:solidFill>
              </a:rPr>
              <a:t>This is the Template we used in the Playbook (</a:t>
            </a:r>
            <a:r>
              <a:rPr lang="en-US" dirty="0" err="1">
                <a:solidFill>
                  <a:srgbClr val="FFC000"/>
                </a:solidFill>
              </a:rPr>
              <a:t>DHCP_NAT_Playbook.yml</a:t>
            </a:r>
            <a:r>
              <a:rPr lang="en-US" dirty="0">
                <a:solidFill>
                  <a:schemeClr val="bg1"/>
                </a:solidFill>
              </a:rPr>
              <a:t>)</a:t>
            </a:r>
          </a:p>
          <a:p>
            <a:r>
              <a:rPr lang="en-US" dirty="0">
                <a:solidFill>
                  <a:schemeClr val="bg1"/>
                </a:solidFill>
              </a:rPr>
              <a:t>It can be applied to many hosts and groups of hosts at the same time and can scale up to have hundreds of commands…</a:t>
            </a:r>
          </a:p>
          <a:p>
            <a:r>
              <a:rPr lang="en-US" dirty="0">
                <a:solidFill>
                  <a:schemeClr val="bg1"/>
                </a:solidFill>
              </a:rPr>
              <a:t>Noting that the values of the variables </a:t>
            </a:r>
            <a:r>
              <a:rPr lang="en-US" dirty="0">
                <a:solidFill>
                  <a:srgbClr val="FFC000"/>
                </a:solidFill>
              </a:rPr>
              <a:t>{{ }} </a:t>
            </a:r>
            <a:r>
              <a:rPr lang="en-US" dirty="0">
                <a:solidFill>
                  <a:schemeClr val="bg1"/>
                </a:solidFill>
              </a:rPr>
              <a:t>will be read from a variable file of each host</a:t>
            </a:r>
          </a:p>
        </p:txBody>
      </p:sp>
      <p:pic>
        <p:nvPicPr>
          <p:cNvPr id="9" name="Picture 8">
            <a:extLst>
              <a:ext uri="{FF2B5EF4-FFF2-40B4-BE49-F238E27FC236}">
                <a16:creationId xmlns:a16="http://schemas.microsoft.com/office/drawing/2014/main" id="{391A48B1-3027-4173-A4BF-EAAFDD9682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8226" y="2364896"/>
            <a:ext cx="5771734" cy="4954769"/>
          </a:xfrm>
          <a:prstGeom prst="rect">
            <a:avLst/>
          </a:prstGeom>
          <a:ln>
            <a:solidFill>
              <a:srgbClr val="FF0000"/>
            </a:solidFill>
          </a:ln>
        </p:spPr>
      </p:pic>
      <p:sp>
        <p:nvSpPr>
          <p:cNvPr id="10" name="TextBox 9">
            <a:extLst>
              <a:ext uri="{FF2B5EF4-FFF2-40B4-BE49-F238E27FC236}">
                <a16:creationId xmlns:a16="http://schemas.microsoft.com/office/drawing/2014/main" id="{63993938-B653-4A61-B5B2-7919B2B3065B}"/>
              </a:ext>
            </a:extLst>
          </p:cNvPr>
          <p:cNvSpPr txBox="1"/>
          <p:nvPr/>
        </p:nvSpPr>
        <p:spPr>
          <a:xfrm>
            <a:off x="8384146" y="3537765"/>
            <a:ext cx="3807854" cy="923330"/>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dirty="0">
                <a:solidFill>
                  <a:schemeClr val="bg1"/>
                </a:solidFill>
              </a:rPr>
              <a:t>Example of Variables and their values for host </a:t>
            </a:r>
            <a:r>
              <a:rPr lang="en-US" dirty="0">
                <a:solidFill>
                  <a:srgbClr val="FFC000"/>
                </a:solidFill>
              </a:rPr>
              <a:t>R1</a:t>
            </a:r>
          </a:p>
          <a:p>
            <a:r>
              <a:rPr lang="en-US" dirty="0">
                <a:solidFill>
                  <a:schemeClr val="bg1"/>
                </a:solidFill>
              </a:rPr>
              <a:t>Defined in file: </a:t>
            </a:r>
            <a:r>
              <a:rPr lang="en-US" dirty="0">
                <a:solidFill>
                  <a:srgbClr val="FFC000"/>
                </a:solidFill>
              </a:rPr>
              <a:t>R1.yml</a:t>
            </a:r>
          </a:p>
        </p:txBody>
      </p:sp>
    </p:spTree>
    <p:extLst>
      <p:ext uri="{BB962C8B-B14F-4D97-AF65-F5344CB8AC3E}">
        <p14:creationId xmlns:p14="http://schemas.microsoft.com/office/powerpoint/2010/main" val="1433614171"/>
      </p:ext>
    </p:extLst>
  </p:cSld>
  <p:clrMapOvr>
    <a:masterClrMapping/>
  </p:clrMapOvr>
  <mc:AlternateContent xmlns:mc="http://schemas.openxmlformats.org/markup-compatibility/2006" xmlns:p14="http://schemas.microsoft.com/office/powerpoint/2010/main">
    <mc:Choice Requires="p14">
      <p:transition spd="slow" p14:dur="1600" advClick="0" advTm="40000">
        <p14:prism isInverted="1"/>
      </p:transition>
    </mc:Choice>
    <mc:Fallback xmlns="">
      <p:transition spd="slow" advClick="0" advTm="40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8463B-FBD8-419D-B166-F641054EEF10}"/>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EBDACA86-A262-498E-A874-2577E3A3FC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7" name="TextBox 6">
            <a:extLst>
              <a:ext uri="{FF2B5EF4-FFF2-40B4-BE49-F238E27FC236}">
                <a16:creationId xmlns:a16="http://schemas.microsoft.com/office/drawing/2014/main" id="{A196AABA-260F-4C31-A9B8-0518469D7462}"/>
              </a:ext>
            </a:extLst>
          </p:cNvPr>
          <p:cNvSpPr txBox="1"/>
          <p:nvPr/>
        </p:nvSpPr>
        <p:spPr>
          <a:xfrm>
            <a:off x="90151" y="2907229"/>
            <a:ext cx="6645499" cy="646331"/>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dirty="0">
                <a:solidFill>
                  <a:schemeClr val="bg1"/>
                </a:solidFill>
              </a:rPr>
              <a:t>One Playbook activated DHCP and NAT on all our routers and allowed internet access to all end devices.</a:t>
            </a:r>
            <a:endParaRPr lang="en-US" dirty="0">
              <a:solidFill>
                <a:srgbClr val="FFC000"/>
              </a:solidFill>
            </a:endParaRPr>
          </a:p>
        </p:txBody>
      </p:sp>
    </p:spTree>
    <p:extLst>
      <p:ext uri="{BB962C8B-B14F-4D97-AF65-F5344CB8AC3E}">
        <p14:creationId xmlns:p14="http://schemas.microsoft.com/office/powerpoint/2010/main" val="3613158330"/>
      </p:ext>
    </p:extLst>
  </p:cSld>
  <p:clrMapOvr>
    <a:masterClrMapping/>
  </p:clrMapOvr>
  <mc:AlternateContent xmlns:mc="http://schemas.openxmlformats.org/markup-compatibility/2006" xmlns:p14="http://schemas.microsoft.com/office/powerpoint/2010/main">
    <mc:Choice Requires="p14">
      <p:transition spd="slow" p14:dur="3400" advClick="0" advTm="45000">
        <p14:reveal/>
      </p:transition>
    </mc:Choice>
    <mc:Fallback xmlns="">
      <p:transition spd="slow" advClick="0" advTm="45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8B3AC-1E57-4A5B-9CC3-667EE9FA3F61}"/>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6837C05F-86CA-4AA7-9DDA-5575BC1978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192001" cy="685800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6" name="TextBox 5">
            <a:extLst>
              <a:ext uri="{FF2B5EF4-FFF2-40B4-BE49-F238E27FC236}">
                <a16:creationId xmlns:a16="http://schemas.microsoft.com/office/drawing/2014/main" id="{58774604-C2CE-4C4F-8BCA-C97F7AE049BB}"/>
              </a:ext>
            </a:extLst>
          </p:cNvPr>
          <p:cNvSpPr txBox="1"/>
          <p:nvPr/>
        </p:nvSpPr>
        <p:spPr>
          <a:xfrm>
            <a:off x="7804597" y="1617070"/>
            <a:ext cx="3968303" cy="3139321"/>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dirty="0">
                <a:solidFill>
                  <a:schemeClr val="bg1"/>
                </a:solidFill>
              </a:rPr>
              <a:t>3</a:t>
            </a:r>
            <a:r>
              <a:rPr lang="en-US" baseline="30000" dirty="0">
                <a:solidFill>
                  <a:schemeClr val="bg1"/>
                </a:solidFill>
              </a:rPr>
              <a:t>rd</a:t>
            </a:r>
            <a:r>
              <a:rPr lang="en-US" dirty="0">
                <a:solidFill>
                  <a:schemeClr val="bg1"/>
                </a:solidFill>
              </a:rPr>
              <a:t> Example: </a:t>
            </a:r>
          </a:p>
          <a:p>
            <a:r>
              <a:rPr lang="en-US" dirty="0">
                <a:solidFill>
                  <a:schemeClr val="bg1"/>
                </a:solidFill>
              </a:rPr>
              <a:t>Using the option </a:t>
            </a:r>
            <a:r>
              <a:rPr lang="en-US" dirty="0">
                <a:solidFill>
                  <a:srgbClr val="FFC000"/>
                </a:solidFill>
              </a:rPr>
              <a:t>–</a:t>
            </a:r>
            <a:r>
              <a:rPr lang="en-US" dirty="0" err="1">
                <a:solidFill>
                  <a:srgbClr val="FFC000"/>
                </a:solidFill>
              </a:rPr>
              <a:t>dif</a:t>
            </a:r>
            <a:r>
              <a:rPr lang="en-US" dirty="0">
                <a:solidFill>
                  <a:srgbClr val="FFC000"/>
                </a:solidFill>
              </a:rPr>
              <a:t> </a:t>
            </a:r>
            <a:r>
              <a:rPr lang="en-US" dirty="0">
                <a:solidFill>
                  <a:schemeClr val="bg1"/>
                </a:solidFill>
              </a:rPr>
              <a:t>with a playbook will help us to get rid of configuration drifting problem</a:t>
            </a:r>
          </a:p>
          <a:p>
            <a:pPr marL="285750" indent="-285750">
              <a:buFontTx/>
              <a:buChar char="-"/>
            </a:pPr>
            <a:r>
              <a:rPr lang="en-US" dirty="0">
                <a:solidFill>
                  <a:schemeClr val="bg1"/>
                </a:solidFill>
              </a:rPr>
              <a:t>The 1</a:t>
            </a:r>
            <a:r>
              <a:rPr lang="en-US" baseline="30000" dirty="0">
                <a:solidFill>
                  <a:schemeClr val="bg1"/>
                </a:solidFill>
              </a:rPr>
              <a:t>st</a:t>
            </a:r>
            <a:r>
              <a:rPr lang="en-US" dirty="0">
                <a:solidFill>
                  <a:schemeClr val="bg1"/>
                </a:solidFill>
              </a:rPr>
              <a:t> time we used it, changes were committed to R3 host and shown in the output </a:t>
            </a:r>
            <a:r>
              <a:rPr lang="en-US" dirty="0">
                <a:solidFill>
                  <a:srgbClr val="FFC000"/>
                </a:solidFill>
              </a:rPr>
              <a:t>(changed = 1)</a:t>
            </a:r>
          </a:p>
          <a:p>
            <a:pPr marL="285750" indent="-285750">
              <a:buFontTx/>
              <a:buChar char="-"/>
            </a:pPr>
            <a:r>
              <a:rPr lang="en-US" dirty="0">
                <a:solidFill>
                  <a:schemeClr val="bg1"/>
                </a:solidFill>
              </a:rPr>
              <a:t>- the 2</a:t>
            </a:r>
            <a:r>
              <a:rPr lang="en-US" baseline="30000" dirty="0">
                <a:solidFill>
                  <a:schemeClr val="bg1"/>
                </a:solidFill>
              </a:rPr>
              <a:t>nd</a:t>
            </a:r>
            <a:r>
              <a:rPr lang="en-US" dirty="0">
                <a:solidFill>
                  <a:schemeClr val="bg1"/>
                </a:solidFill>
              </a:rPr>
              <a:t> time we used, no changes were committed as the commands in the playbook are already applied in the host </a:t>
            </a:r>
            <a:r>
              <a:rPr lang="en-US" dirty="0">
                <a:solidFill>
                  <a:srgbClr val="00B050"/>
                </a:solidFill>
              </a:rPr>
              <a:t>(changed =0)</a:t>
            </a:r>
          </a:p>
        </p:txBody>
      </p:sp>
    </p:spTree>
    <p:extLst>
      <p:ext uri="{BB962C8B-B14F-4D97-AF65-F5344CB8AC3E}">
        <p14:creationId xmlns:p14="http://schemas.microsoft.com/office/powerpoint/2010/main" val="1819156756"/>
      </p:ext>
    </p:extLst>
  </p:cSld>
  <p:clrMapOvr>
    <a:masterClrMapping/>
  </p:clrMapOvr>
  <mc:AlternateContent xmlns:mc="http://schemas.openxmlformats.org/markup-compatibility/2006" xmlns:p14="http://schemas.microsoft.com/office/powerpoint/2010/main">
    <mc:Choice Requires="p14">
      <p:transition spd="slow" p14:dur="1500" advClick="0" advTm="46000">
        <p:random/>
      </p:transition>
    </mc:Choice>
    <mc:Fallback xmlns="">
      <p:transition spd="slow" advClick="0" advTm="46000">
        <p:random/>
      </p:transition>
    </mc:Fallback>
  </mc:AlternateContent>
</p:sld>
</file>

<file path=ppt/theme/theme1.xml><?xml version="1.0" encoding="utf-8"?>
<a:theme xmlns:a="http://schemas.openxmlformats.org/drawingml/2006/main" name="قطرة">
  <a:themeElements>
    <a:clrScheme name="قطرة">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قطرة">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قطرة">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TM04033925[[fn=قطرة]]</Template>
  <TotalTime>9939</TotalTime>
  <Words>487</Words>
  <Application>Microsoft Office PowerPoint</Application>
  <PresentationFormat>Widescreen</PresentationFormat>
  <Paragraphs>29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AWLUnicode</vt:lpstr>
      <vt:lpstr>Tw Cen MT</vt:lpstr>
      <vt:lpstr>Wingdings</vt:lpstr>
      <vt:lpstr>قطرة</vt:lpstr>
      <vt:lpstr>PowerPoint Presentation</vt:lpstr>
      <vt:lpstr>PowerPoint Presentation</vt:lpstr>
      <vt:lpstr>PowerPoint Presentation</vt:lpstr>
      <vt:lpstr>PowerPoint Presentation</vt:lpstr>
      <vt:lpstr>PowerPoint Presentation</vt:lpstr>
      <vt:lpstr>AAAAAASSSSSSSSSSSSSSSSSSSSSSSSSSSSSSSSSSSSSSSSSSSSSSSSSSSSSSSSSSSSSSSSSSSSSSSSSS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dc:creator>
  <cp:lastModifiedBy>Mahammad ali jarkas</cp:lastModifiedBy>
  <cp:revision>222</cp:revision>
  <dcterms:created xsi:type="dcterms:W3CDTF">2022-07-15T08:28:03Z</dcterms:created>
  <dcterms:modified xsi:type="dcterms:W3CDTF">2023-09-18T18:48:54Z</dcterms:modified>
</cp:coreProperties>
</file>