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99" r:id="rId3"/>
    <p:sldId id="328" r:id="rId4"/>
    <p:sldId id="303" r:id="rId5"/>
    <p:sldId id="327" r:id="rId6"/>
    <p:sldId id="265" r:id="rId7"/>
    <p:sldId id="379" r:id="rId8"/>
    <p:sldId id="266" r:id="rId9"/>
    <p:sldId id="269" r:id="rId10"/>
    <p:sldId id="362" r:id="rId11"/>
    <p:sldId id="285" r:id="rId12"/>
    <p:sldId id="298" r:id="rId13"/>
    <p:sldId id="286" r:id="rId14"/>
    <p:sldId id="275" r:id="rId15"/>
    <p:sldId id="272" r:id="rId16"/>
    <p:sldId id="274" r:id="rId17"/>
    <p:sldId id="267" r:id="rId18"/>
    <p:sldId id="270" r:id="rId19"/>
    <p:sldId id="271" r:id="rId20"/>
    <p:sldId id="292" r:id="rId21"/>
    <p:sldId id="377" r:id="rId22"/>
    <p:sldId id="289" r:id="rId23"/>
    <p:sldId id="290" r:id="rId24"/>
    <p:sldId id="301" r:id="rId25"/>
    <p:sldId id="288" r:id="rId26"/>
    <p:sldId id="293" r:id="rId27"/>
    <p:sldId id="317" r:id="rId28"/>
    <p:sldId id="352" r:id="rId29"/>
    <p:sldId id="304" r:id="rId30"/>
    <p:sldId id="372" r:id="rId31"/>
    <p:sldId id="363" r:id="rId32"/>
    <p:sldId id="364" r:id="rId33"/>
    <p:sldId id="376" r:id="rId34"/>
    <p:sldId id="380" r:id="rId35"/>
    <p:sldId id="336" r:id="rId36"/>
    <p:sldId id="306" r:id="rId37"/>
    <p:sldId id="330" r:id="rId38"/>
    <p:sldId id="329" r:id="rId39"/>
    <p:sldId id="346" r:id="rId40"/>
    <p:sldId id="355" r:id="rId41"/>
    <p:sldId id="365" r:id="rId42"/>
    <p:sldId id="343" r:id="rId43"/>
    <p:sldId id="344" r:id="rId44"/>
    <p:sldId id="273" r:id="rId45"/>
    <p:sldId id="316" r:id="rId46"/>
    <p:sldId id="348" r:id="rId47"/>
    <p:sldId id="345" r:id="rId48"/>
    <p:sldId id="370" r:id="rId49"/>
    <p:sldId id="371" r:id="rId50"/>
    <p:sldId id="320" r:id="rId51"/>
    <p:sldId id="366" r:id="rId52"/>
    <p:sldId id="322" r:id="rId53"/>
    <p:sldId id="359" r:id="rId54"/>
    <p:sldId id="360" r:id="rId55"/>
    <p:sldId id="323" r:id="rId56"/>
    <p:sldId id="324" r:id="rId57"/>
    <p:sldId id="321" r:id="rId58"/>
    <p:sldId id="383" r:id="rId59"/>
    <p:sldId id="325" r:id="rId60"/>
    <p:sldId id="361" r:id="rId61"/>
    <p:sldId id="373" r:id="rId62"/>
    <p:sldId id="331" r:id="rId63"/>
    <p:sldId id="381" r:id="rId64"/>
    <p:sldId id="307" r:id="rId65"/>
    <p:sldId id="337" r:id="rId66"/>
    <p:sldId id="332" r:id="rId67"/>
    <p:sldId id="368" r:id="rId68"/>
    <p:sldId id="283" r:id="rId69"/>
    <p:sldId id="341" r:id="rId70"/>
    <p:sldId id="305" r:id="rId71"/>
    <p:sldId id="310" r:id="rId72"/>
    <p:sldId id="311" r:id="rId73"/>
    <p:sldId id="294" r:id="rId74"/>
    <p:sldId id="312" r:id="rId75"/>
    <p:sldId id="295" r:id="rId76"/>
    <p:sldId id="313" r:id="rId77"/>
    <p:sldId id="314" r:id="rId78"/>
    <p:sldId id="369" r:id="rId79"/>
    <p:sldId id="268" r:id="rId80"/>
    <p:sldId id="287" r:id="rId81"/>
    <p:sldId id="374" r:id="rId82"/>
    <p:sldId id="375" r:id="rId83"/>
    <p:sldId id="308" r:id="rId84"/>
    <p:sldId id="335" r:id="rId85"/>
    <p:sldId id="338" r:id="rId86"/>
    <p:sldId id="278" r:id="rId87"/>
    <p:sldId id="319" r:id="rId88"/>
    <p:sldId id="353" r:id="rId89"/>
    <p:sldId id="347" r:id="rId90"/>
    <p:sldId id="291" r:id="rId91"/>
    <p:sldId id="297" r:id="rId92"/>
    <p:sldId id="356" r:id="rId93"/>
    <p:sldId id="282" r:id="rId94"/>
    <p:sldId id="349" r:id="rId95"/>
    <p:sldId id="350" r:id="rId96"/>
    <p:sldId id="354" r:id="rId97"/>
    <p:sldId id="357" r:id="rId98"/>
    <p:sldId id="277" r:id="rId99"/>
    <p:sldId id="318" r:id="rId100"/>
    <p:sldId id="281" r:id="rId101"/>
    <p:sldId id="280" r:id="rId102"/>
    <p:sldId id="284" r:id="rId103"/>
    <p:sldId id="315" r:id="rId104"/>
    <p:sldId id="358" r:id="rId105"/>
    <p:sldId id="367" r:id="rId106"/>
    <p:sldId id="339" r:id="rId107"/>
    <p:sldId id="351" r:id="rId108"/>
    <p:sldId id="382" r:id="rId109"/>
    <p:sldId id="260" r:id="rId1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1" id="{485E5F89-FC10-4974-B2C4-D37E84A3B335}">
          <p14:sldIdLst>
            <p14:sldId id="256"/>
            <p14:sldId id="299"/>
            <p14:sldId id="328"/>
            <p14:sldId id="303"/>
            <p14:sldId id="327"/>
            <p14:sldId id="265"/>
            <p14:sldId id="379"/>
            <p14:sldId id="266"/>
            <p14:sldId id="269"/>
            <p14:sldId id="362"/>
            <p14:sldId id="285"/>
            <p14:sldId id="298"/>
            <p14:sldId id="286"/>
            <p14:sldId id="275"/>
            <p14:sldId id="272"/>
            <p14:sldId id="274"/>
            <p14:sldId id="267"/>
            <p14:sldId id="270"/>
            <p14:sldId id="271"/>
            <p14:sldId id="292"/>
            <p14:sldId id="377"/>
            <p14:sldId id="289"/>
            <p14:sldId id="290"/>
            <p14:sldId id="301"/>
            <p14:sldId id="288"/>
            <p14:sldId id="293"/>
            <p14:sldId id="317"/>
            <p14:sldId id="352"/>
            <p14:sldId id="304"/>
            <p14:sldId id="372"/>
            <p14:sldId id="363"/>
            <p14:sldId id="364"/>
            <p14:sldId id="376"/>
          </p14:sldIdLst>
        </p14:section>
        <p14:section name="Session 2" id="{AF16CAC1-0976-437E-A3D1-88DE2CE0CA36}">
          <p14:sldIdLst>
            <p14:sldId id="380"/>
            <p14:sldId id="336"/>
            <p14:sldId id="306"/>
            <p14:sldId id="330"/>
            <p14:sldId id="329"/>
            <p14:sldId id="346"/>
            <p14:sldId id="355"/>
            <p14:sldId id="365"/>
            <p14:sldId id="343"/>
            <p14:sldId id="344"/>
            <p14:sldId id="273"/>
            <p14:sldId id="316"/>
            <p14:sldId id="348"/>
            <p14:sldId id="345"/>
            <p14:sldId id="370"/>
            <p14:sldId id="371"/>
            <p14:sldId id="320"/>
            <p14:sldId id="366"/>
            <p14:sldId id="322"/>
            <p14:sldId id="359"/>
            <p14:sldId id="360"/>
            <p14:sldId id="323"/>
            <p14:sldId id="324"/>
            <p14:sldId id="321"/>
            <p14:sldId id="383"/>
            <p14:sldId id="325"/>
            <p14:sldId id="361"/>
            <p14:sldId id="373"/>
            <p14:sldId id="331"/>
            <p14:sldId id="381"/>
          </p14:sldIdLst>
        </p14:section>
        <p14:section name="Session 3" id="{803AD0C3-4AEE-44A8-AADA-1AC1CFAADFEA}">
          <p14:sldIdLst>
            <p14:sldId id="307"/>
            <p14:sldId id="337"/>
            <p14:sldId id="332"/>
            <p14:sldId id="368"/>
            <p14:sldId id="283"/>
            <p14:sldId id="341"/>
            <p14:sldId id="305"/>
            <p14:sldId id="310"/>
            <p14:sldId id="311"/>
            <p14:sldId id="294"/>
            <p14:sldId id="312"/>
            <p14:sldId id="295"/>
            <p14:sldId id="313"/>
            <p14:sldId id="314"/>
            <p14:sldId id="369"/>
            <p14:sldId id="268"/>
            <p14:sldId id="287"/>
            <p14:sldId id="374"/>
            <p14:sldId id="375"/>
          </p14:sldIdLst>
        </p14:section>
        <p14:section name="Session 4" id="{950AE910-5E57-4B12-A903-46917728FDB1}">
          <p14:sldIdLst>
            <p14:sldId id="308"/>
            <p14:sldId id="335"/>
            <p14:sldId id="338"/>
            <p14:sldId id="278"/>
            <p14:sldId id="319"/>
            <p14:sldId id="353"/>
            <p14:sldId id="347"/>
            <p14:sldId id="291"/>
            <p14:sldId id="297"/>
            <p14:sldId id="356"/>
            <p14:sldId id="282"/>
            <p14:sldId id="349"/>
            <p14:sldId id="350"/>
            <p14:sldId id="354"/>
            <p14:sldId id="357"/>
            <p14:sldId id="277"/>
            <p14:sldId id="318"/>
            <p14:sldId id="281"/>
            <p14:sldId id="280"/>
            <p14:sldId id="284"/>
            <p14:sldId id="315"/>
            <p14:sldId id="358"/>
            <p14:sldId id="367"/>
            <p14:sldId id="339"/>
            <p14:sldId id="351"/>
            <p14:sldId id="38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zt89U7qHQ@ethz.ch" initials="j" lastIdx="13" clrIdx="0">
    <p:extLst>
      <p:ext uri="{19B8F6BF-5375-455C-9EA6-DF929625EA0E}">
        <p15:presenceInfo xmlns:p15="http://schemas.microsoft.com/office/powerpoint/2012/main" userId="jzt89U7qHQ@ethz.ch" providerId="None"/>
      </p:ext>
    </p:extLst>
  </p:cmAuthor>
  <p:cmAuthor id="2" name="Hannes Vogt" initials="HV" lastIdx="24" clrIdx="1">
    <p:extLst>
      <p:ext uri="{19B8F6BF-5375-455C-9EA6-DF929625EA0E}">
        <p15:presenceInfo xmlns:p15="http://schemas.microsoft.com/office/powerpoint/2012/main" userId="d260f0eb87f5040d" providerId="Windows Live"/>
      </p:ext>
    </p:extLst>
  </p:cmAuthor>
  <p:cmAuthor id="3" name="Lukas Mosimann" initials="LM" lastIdx="22" clrIdx="2">
    <p:extLst>
      <p:ext uri="{19B8F6BF-5375-455C-9EA6-DF929625EA0E}">
        <p15:presenceInfo xmlns:p15="http://schemas.microsoft.com/office/powerpoint/2012/main" userId="f9c0006ecdf04017" providerId="Windows Live"/>
      </p:ext>
    </p:extLst>
  </p:cmAuthor>
  <p:cmAuthor id="4" name="Guest User" initials="GU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CC3399"/>
    <a:srgbClr val="E2001A"/>
    <a:srgbClr val="A60B16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69118-C622-4F3F-87D4-508FA81138AE}" v="2377" dt="2019-05-13T07:14:07.006"/>
    <p1510:client id="{239DF630-894A-484C-B11A-BBE6E5867709}" v="2568" dt="2019-05-13T06:17:36.656"/>
  </p1510:revLst>
</p1510:revInfo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39" y="36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11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9T11:51:47.143" idx="23">
    <p:pos x="10" y="10"/>
    <p:text>Another mini-survey:
- What's your favorite language?
- How many of you use Makefiles?
- How many use CMake to install software?
- How many use CMake as ther standard tool for building?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9T21:44:24.138" idx="20">
    <p:pos x="10" y="10"/>
    <p:text>note that it's not possible to wrap this into multiple lines (at least not with indentation)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0:17:34.175" idx="13">
    <p:pos x="10" y="10"/>
    <p:text>maybe split in 2 slides</p:text>
    <p:extLst>
      <p:ext uri="{C676402C-5697-4E1C-873F-D02D1690AC5C}">
        <p15:threadingInfo xmlns:p15="http://schemas.microsoft.com/office/powerpoint/2012/main" timeZoneBias="-120"/>
      </p:ext>
    </p:extLst>
  </p:cm>
  <p:cm authorId="3" dt="2019-05-07T02:03:51.683" idx="5">
    <p:pos x="10" y="106"/>
    <p:text>we already present it earlier - but I think it's worthy to show what is the actual difference of functions vs macro</p:text>
    <p:extLst>
      <p:ext uri="{C676402C-5697-4E1C-873F-D02D1690AC5C}">
        <p15:threadingInfo xmlns:p15="http://schemas.microsoft.com/office/powerpoint/2012/main" timeZoneBias="420">
          <p15:parentCm authorId="2" idx="13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22:27:30.372" idx="11">
    <p:pos x="10" y="10"/>
    <p:text>mention thta CUDA has the same options</p:text>
    <p:extLst>
      <p:ext uri="{C676402C-5697-4E1C-873F-D02D1690AC5C}">
        <p15:threadingInfo xmlns:p15="http://schemas.microsoft.com/office/powerpoint/2012/main" timeZoneBias="420"/>
      </p:ext>
    </p:extLst>
  </p:cm>
  <p:cm authorId="1" dt="2019-05-02T22:32:20.188" idx="12">
    <p:pos x="10" y="146"/>
    <p:text>CMAKE_CUDA_STANDARD, ...</p:text>
    <p:extLst>
      <p:ext uri="{C676402C-5697-4E1C-873F-D02D1690AC5C}">
        <p15:threadingInfo xmlns:p15="http://schemas.microsoft.com/office/powerpoint/2012/main" timeZoneBias="420">
          <p15:parentCm authorId="1" idx="11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9T21:38:31.635" idx="18">
    <p:pos x="2950" y="1706"/>
    <p:text>here we could quikly mention that script mode exists and why it exists (one of the reasons is compatibility among different systems)</p:text>
    <p:extLst>
      <p:ext uri="{C676402C-5697-4E1C-873F-D02D1690AC5C}">
        <p15:threadingInfo xmlns:p15="http://schemas.microsoft.com/office/powerpoint/2012/main" timeZoneBias="420"/>
      </p:ext>
    </p:extLst>
  </p:cm>
  <p:cm authorId="3" dt="2019-05-09T21:43:21.579" idx="19">
    <p:pos x="499" y="1686"/>
    <p:text>we could also mention that there exists a special syntax for PREBUILD PRELINK and I don't remember the third rule that have a separate add_custom_command synta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03:28:24.416" idx="10">
    <p:pos x="7408" y="685"/>
    <p:text>probably we should show this (e.g., changing the build type)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6T10:55:36.687" idx="5">
    <p:pos x="10" y="10"/>
    <p:text>I'd move this to session 2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6T10:55:19.347" idx="4">
    <p:pos x="10" y="10"/>
    <p:text>I'd move parts of this to session2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8T00:51:25.919" idx="8">
    <p:pos x="10" y="10"/>
    <p:text>no generator expressions mentionned here --&gt; tomorrow!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8T04:35:22.064" idx="13">
    <p:pos x="10" y="10"/>
    <p:text>I think this could already be used today, but the bug reports indicates that more is coming and it's also not clearly stated that one should switch to PUBLIC_HEADER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6T23:15:54.583" idx="1">
    <p:pos x="10" y="10"/>
    <p:text>deleted MyLib</p:text>
    <p:extLst>
      <p:ext uri="{C676402C-5697-4E1C-873F-D02D1690AC5C}">
        <p15:threadingInfo xmlns:p15="http://schemas.microsoft.com/office/powerpoint/2012/main" timeZoneBias="420"/>
      </p:ext>
    </p:extLst>
  </p:cm>
  <p:cm authorId="3" dt="2019-05-06T23:16:50.211" idx="2">
    <p:pos x="10" y="106"/>
    <p:text>in the end both should be okay (cmake/MyLib or cmake/) because both are among the search locations</p:text>
    <p:extLst>
      <p:ext uri="{C676402C-5697-4E1C-873F-D02D1690AC5C}">
        <p15:threadingInfo xmlns:p15="http://schemas.microsoft.com/office/powerpoint/2012/main" timeZoneBias="420">
          <p15:parentCm authorId="3" idx="1"/>
        </p15:threadingInfo>
      </p:ext>
    </p:extLst>
  </p:cm>
  <p:cm authorId="3" dt="2019-05-06T23:17:06.644" idx="3">
    <p:pos x="10" y="202"/>
    <p:text>https://cmake.org/cmake/help/latest/command/find_package.html#search-procedure</p:text>
    <p:extLst>
      <p:ext uri="{C676402C-5697-4E1C-873F-D02D1690AC5C}">
        <p15:threadingInfo xmlns:p15="http://schemas.microsoft.com/office/powerpoint/2012/main" timeZoneBias="420">
          <p15:parentCm authorId="3" idx="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5:26:44.887" idx="18">
    <p:pos x="4361" y="900"/>
    <p:text>add an alias in my solution</p:text>
    <p:extLst>
      <p:ext uri="{C676402C-5697-4E1C-873F-D02D1690AC5C}">
        <p15:threadingInfo xmlns:p15="http://schemas.microsoft.com/office/powerpoint/2012/main" timeZoneBias="-120"/>
      </p:ext>
    </p:extLst>
  </p:cm>
  <p:cm authorId="2" dt="2019-05-07T15:32:52.668" idx="19">
    <p:pos x="4361" y="1036"/>
    <p:text>check how GNUInstallDirs works in cmake 3.14</p:text>
    <p:extLst>
      <p:ext uri="{C676402C-5697-4E1C-873F-D02D1690AC5C}">
        <p15:threadingInfo xmlns:p15="http://schemas.microsoft.com/office/powerpoint/2012/main" timeZoneBias="-120">
          <p15:parentCm authorId="2" idx="18"/>
        </p15:threadingInfo>
      </p:ext>
    </p:extLst>
  </p:cm>
  <p:cm authorId="2" dt="2019-05-07T15:33:12.192" idx="20">
    <p:pos x="3328" y="1818"/>
    <p:text>check how GNUInstallDirs works in cmake 3.14</p:text>
    <p:extLst>
      <p:ext uri="{C676402C-5697-4E1C-873F-D02D1690AC5C}">
        <p15:threadingInfo xmlns:p15="http://schemas.microsoft.com/office/powerpoint/2012/main" timeZoneBias="-120"/>
      </p:ext>
    </p:extLst>
  </p:cm>
  <p:cm authorId="3" dt="2019-05-07T21:55:11.384" idx="7">
    <p:pos x="3328" y="1914"/>
    <p:text>it is needed when we don't want to have the builtin default</p:text>
    <p:extLst>
      <p:ext uri="{C676402C-5697-4E1C-873F-D02D1690AC5C}">
        <p15:threadingInfo xmlns:p15="http://schemas.microsoft.com/office/powerpoint/2012/main" timeZoneBias="420">
          <p15:parentCm authorId="2" idx="20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3:07:23.040" idx="15">
    <p:pos x="6204" y="3567"/>
    <p:text>Do you mean setup/teardown of the unittest env?</p:text>
    <p:extLst>
      <p:ext uri="{C676402C-5697-4E1C-873F-D02D1690AC5C}">
        <p15:threadingInfo xmlns:p15="http://schemas.microsoft.com/office/powerpoint/2012/main" timeZoneBias="-120"/>
      </p:ext>
    </p:extLst>
  </p:cm>
  <p:cm authorId="3" dt="2019-05-07T05:19:32.464" idx="6">
    <p:pos x="6204" y="3663"/>
    <p:text>yes</p:text>
    <p:extLst>
      <p:ext uri="{C676402C-5697-4E1C-873F-D02D1690AC5C}">
        <p15:threadingInfo xmlns:p15="http://schemas.microsoft.com/office/powerpoint/2012/main" timeZoneBias="420">
          <p15:parentCm authorId="2" idx="15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rgbClr val="E2001A"/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rgbClr val="E2001A"/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2531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Configure</a:t>
          </a:r>
          <a:endParaRPr lang="en-CH" sz="3300" kern="1200"/>
        </a:p>
      </dsp:txBody>
      <dsp:txXfrm>
        <a:off x="519575" y="0"/>
        <a:ext cx="2050161" cy="1034087"/>
      </dsp:txXfrm>
    </dsp:sp>
    <dsp:sp modelId="{B12B1728-DA85-4ADD-8690-DC7AA041425B}">
      <dsp:nvSpPr>
        <dsp:cNvPr id="0" name=""/>
        <dsp:cNvSpPr/>
      </dsp:nvSpPr>
      <dsp:spPr>
        <a:xfrm>
          <a:off x="2778355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Generate</a:t>
          </a:r>
          <a:endParaRPr lang="en-CH" sz="3300" kern="1200"/>
        </a:p>
      </dsp:txBody>
      <dsp:txXfrm>
        <a:off x="3295399" y="0"/>
        <a:ext cx="2050161" cy="1034087"/>
      </dsp:txXfrm>
    </dsp:sp>
    <dsp:sp modelId="{28975746-145B-4378-9CCE-908987514730}">
      <dsp:nvSpPr>
        <dsp:cNvPr id="0" name=""/>
        <dsp:cNvSpPr/>
      </dsp:nvSpPr>
      <dsp:spPr>
        <a:xfrm>
          <a:off x="5554179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Build</a:t>
          </a:r>
          <a:endParaRPr lang="en-CH" sz="3300" kern="1200"/>
        </a:p>
      </dsp:txBody>
      <dsp:txXfrm>
        <a:off x="6071223" y="0"/>
        <a:ext cx="2050161" cy="1034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1518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Configure</a:t>
          </a:r>
          <a:endParaRPr lang="en-CH" sz="1800" kern="1200"/>
        </a:p>
      </dsp:txBody>
      <dsp:txXfrm>
        <a:off x="371628" y="38922"/>
        <a:ext cx="1110330" cy="740219"/>
      </dsp:txXfrm>
    </dsp:sp>
    <dsp:sp modelId="{B12B1728-DA85-4ADD-8690-DC7AA041425B}">
      <dsp:nvSpPr>
        <dsp:cNvPr id="0" name=""/>
        <dsp:cNvSpPr/>
      </dsp:nvSpPr>
      <dsp:spPr>
        <a:xfrm>
          <a:off x="1667013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Generate</a:t>
          </a:r>
          <a:endParaRPr lang="en-CH" sz="1800" kern="1200"/>
        </a:p>
      </dsp:txBody>
      <dsp:txXfrm>
        <a:off x="2037123" y="38922"/>
        <a:ext cx="1110330" cy="740219"/>
      </dsp:txXfrm>
    </dsp:sp>
    <dsp:sp modelId="{28975746-145B-4378-9CCE-908987514730}">
      <dsp:nvSpPr>
        <dsp:cNvPr id="0" name=""/>
        <dsp:cNvSpPr/>
      </dsp:nvSpPr>
      <dsp:spPr>
        <a:xfrm>
          <a:off x="3332507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E2001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Build</a:t>
          </a:r>
          <a:endParaRPr lang="en-CH" sz="1800" kern="1200"/>
        </a:p>
      </dsp:txBody>
      <dsp:txXfrm>
        <a:off x="3702617" y="38922"/>
        <a:ext cx="1110330" cy="740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1518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Configure</a:t>
          </a:r>
          <a:endParaRPr lang="en-CH" sz="1800" kern="1200"/>
        </a:p>
      </dsp:txBody>
      <dsp:txXfrm>
        <a:off x="371628" y="38922"/>
        <a:ext cx="1110330" cy="740219"/>
      </dsp:txXfrm>
    </dsp:sp>
    <dsp:sp modelId="{B12B1728-DA85-4ADD-8690-DC7AA041425B}">
      <dsp:nvSpPr>
        <dsp:cNvPr id="0" name=""/>
        <dsp:cNvSpPr/>
      </dsp:nvSpPr>
      <dsp:spPr>
        <a:xfrm>
          <a:off x="1667013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Generate</a:t>
          </a:r>
          <a:endParaRPr lang="en-CH" sz="1800" kern="1200"/>
        </a:p>
      </dsp:txBody>
      <dsp:txXfrm>
        <a:off x="2037123" y="38922"/>
        <a:ext cx="1110330" cy="740219"/>
      </dsp:txXfrm>
    </dsp:sp>
    <dsp:sp modelId="{28975746-145B-4378-9CCE-908987514730}">
      <dsp:nvSpPr>
        <dsp:cNvPr id="0" name=""/>
        <dsp:cNvSpPr/>
      </dsp:nvSpPr>
      <dsp:spPr>
        <a:xfrm>
          <a:off x="3332507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E2001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Build</a:t>
          </a:r>
          <a:endParaRPr lang="en-CH" sz="1800" kern="1200"/>
        </a:p>
      </dsp:txBody>
      <dsp:txXfrm>
        <a:off x="3702617" y="38922"/>
        <a:ext cx="1110330" cy="740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Who is using CMake to develop projects?</a:t>
            </a:r>
          </a:p>
          <a:p>
            <a:pPr marL="171450" indent="-171450">
              <a:buFontTx/>
              <a:buChar char="-"/>
            </a:pPr>
            <a:r>
              <a:rPr lang="en-US"/>
              <a:t>Who is using </a:t>
            </a:r>
            <a:r>
              <a:rPr lang="en-US" err="1"/>
              <a:t>Makefiles</a:t>
            </a:r>
            <a:r>
              <a:rPr lang="en-US"/>
              <a:t>?</a:t>
            </a:r>
          </a:p>
          <a:p>
            <a:pPr marL="171450" indent="-171450">
              <a:buFontTx/>
              <a:buChar char="-"/>
            </a:pPr>
            <a:r>
              <a:rPr lang="en-US"/>
              <a:t>For those who didn’t answer with yes: what do you use?</a:t>
            </a:r>
          </a:p>
          <a:p>
            <a:pPr marL="171450" indent="-171450">
              <a:buFontTx/>
              <a:buChar char="-"/>
            </a:pPr>
            <a:r>
              <a:rPr lang="en-US"/>
              <a:t>What’s the programming language you are using regularly?</a:t>
            </a:r>
          </a:p>
          <a:p>
            <a:pPr marL="628650" lvl="1" indent="-171450">
              <a:buFontTx/>
              <a:buChar char="-"/>
            </a:pPr>
            <a:r>
              <a:rPr lang="en-US"/>
              <a:t>C++</a:t>
            </a:r>
          </a:p>
          <a:p>
            <a:pPr marL="628650" lvl="1" indent="-171450">
              <a:buFontTx/>
              <a:buChar char="-"/>
            </a:pPr>
            <a:r>
              <a:rPr lang="en-US"/>
              <a:t>Fortran</a:t>
            </a:r>
          </a:p>
          <a:p>
            <a:pPr marL="628650" lvl="1" indent="-171450">
              <a:buFontTx/>
              <a:buChar char="-"/>
            </a:pPr>
            <a:r>
              <a:rPr lang="en-US"/>
              <a:t>Python</a:t>
            </a:r>
          </a:p>
          <a:p>
            <a:pPr marL="628650" lvl="1" indent="-171450">
              <a:buFontTx/>
              <a:buChar char="-"/>
            </a:pPr>
            <a:r>
              <a:rPr lang="en-US"/>
              <a:t>What else?</a:t>
            </a:r>
          </a:p>
          <a:p>
            <a:pPr marL="171450" lvl="0" indent="-171450">
              <a:buFontTx/>
              <a:buChar char="-"/>
            </a:pPr>
            <a:r>
              <a:rPr lang="en-US"/>
              <a:t>Who is using modern CMake?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8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target_link_options: only in new cmake versions. Example: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44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Use Interface libraries for header only libraries or to collect compile options in general (e.g. </a:t>
            </a:r>
            <a:r>
              <a:rPr lang="de-CH"/>
              <a:t>Create a LibTest macro which sets up compile options used for tests only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219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  <a:p>
            <a:r>
              <a:rPr lang="de-CH"/>
              <a:t>Congi mode enforced: HINT, PATH, NAMES, CONIG, etc.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0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Look for FindBoost.cmake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5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2.: Provide some variables the user can set himself (and maybe take some environment variables into account)</a:t>
            </a:r>
          </a:p>
          <a:p>
            <a:r>
              <a:rPr lang="de-CH"/>
              <a:t>4.: = Additional common lcoations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68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20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87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Build: CMake</a:t>
            </a:r>
          </a:p>
          <a:p>
            <a:r>
              <a:rPr lang="de-CH"/>
              <a:t>Test: CTest</a:t>
            </a:r>
          </a:p>
          <a:p>
            <a:r>
              <a:rPr lang="de-CH"/>
              <a:t>Package: </a:t>
            </a:r>
            <a:r>
              <a:rPr lang="de-CH" err="1"/>
              <a:t>CPack</a:t>
            </a:r>
            <a:r>
              <a:rPr lang="de-CH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74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08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Everything is explicit:</a:t>
            </a:r>
          </a:p>
          <a:p>
            <a:pPr marL="171450" indent="-171450">
              <a:buFontTx/>
              <a:buChar char="-"/>
            </a:pPr>
            <a:r>
              <a:rPr lang="en-US"/>
              <a:t>Compiler is hardcoded (or if you want flexibility you need to provide it yourself)</a:t>
            </a:r>
          </a:p>
          <a:p>
            <a:pPr marL="171450" indent="-171450">
              <a:buFontTx/>
              <a:buChar char="-"/>
            </a:pPr>
            <a:r>
              <a:rPr lang="en-US"/>
              <a:t>Flags are hard-coded</a:t>
            </a:r>
          </a:p>
          <a:p>
            <a:pPr marL="171450" indent="-171450">
              <a:buFontTx/>
              <a:buChar char="-"/>
            </a:pPr>
            <a:r>
              <a:rPr lang="en-US"/>
              <a:t>No out of source builds possible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20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started is trivial, doing it right on large projects is not!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304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031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Left: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directory scope instead of taraget based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Uses variables isntead of Boost::program_options </a:t>
            </a:r>
            <a:r>
              <a:rPr lang="de-CH" dirty="0">
                <a:sym typeface="Wingdings" panose="05000000000000000000" pitchFamily="2" charset="2"/>
              </a:rPr>
              <a:t> requires two lines </a:t>
            </a:r>
            <a:endParaRPr lang="de-CH" dirty="0"/>
          </a:p>
          <a:p>
            <a:r>
              <a:rPr lang="de-CH" dirty="0"/>
              <a:t>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5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Good file structure to allow modern CMake</a:t>
            </a:r>
          </a:p>
          <a:p>
            <a:pPr marL="171450" indent="-171450">
              <a:buFontTx/>
              <a:buChar char="-"/>
            </a:pPr>
            <a:r>
              <a:rPr lang="de-CH" dirty="0"/>
              <a:t>include: contains project folder again (can be copied to /usr/include or similar)</a:t>
            </a:r>
          </a:p>
          <a:p>
            <a:pPr marL="171450" indent="-171450">
              <a:buFontTx/>
              <a:buChar char="-"/>
            </a:pPr>
            <a:r>
              <a:rPr lang="de-CH" dirty="0"/>
              <a:t>Cmake: Contains helpers and package for find_package(AnotherLib)</a:t>
            </a:r>
          </a:p>
          <a:p>
            <a:pPr marL="171450" indent="-171450">
              <a:buFontTx/>
              <a:buChar char="-"/>
            </a:pPr>
            <a:r>
              <a:rPr lang="de-CH" dirty="0"/>
              <a:t>Sepearate CMakeLists.txt in each folder except inlcude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18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Targets: Executables or libraries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3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6212542-F605-4210-BEA0-389B5CA6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7A0871F-807F-4C22-A160-5351A7C1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52058D-B947-4A9B-A2D4-506DD480E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C8C21EE-97E3-414F-A79A-36FE17D9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9B8AA-3AD7-445B-A892-FF6ACF9D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Windows\System32\cmd.exe%20\K%20openSUSE-42" TargetMode="Externa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target_compile_features.html" TargetMode="External"/><Relationship Id="rId2" Type="http://schemas.openxmlformats.org/officeDocument/2006/relationships/hyperlink" Target="https://cmake.org/cmake/help/latest/prop_gbl/CMAKE_CXX_KNOWN_FEATURES.html" TargetMode="Externa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hursfield.wordpress.com/2015/11/21/cmake-dependencies-between-targets-and-files-and-custom-commands/" TargetMode="Externa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oreach.html" TargetMode="External"/><Relationship Id="rId2" Type="http://schemas.openxmlformats.org/officeDocument/2006/relationships/hyperlink" Target="https://cmake.org/cmake/help/latest/command/if.html#command:i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make.org/cmake/help/latest/manual/cmake-properties.7.html#properties-on-target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oogle/googletes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commands.7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hyperlink" Target="file:///C:\Windows\System32\cmd.exe%20\K%20openSUSE-4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hyperlink" Target="https://www.slideshare.net/DanielPfeifer1/cmake-4847541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sBP17HQAQjk" TargetMode="External"/><Relationship Id="rId5" Type="http://schemas.openxmlformats.org/officeDocument/2006/relationships/hyperlink" Target="https://www.youtube.com/watch?v=y7ndUhdQuU8" TargetMode="External"/><Relationship Id="rId4" Type="http://schemas.openxmlformats.org/officeDocument/2006/relationships/hyperlink" Target="https://mropert.github.io/2017/10/14/modern_cmake_vide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make.org/cmake/help/latest/variable/CMAKE_CURRENT_BINARY_DIR.html" TargetMode="External"/><Relationship Id="rId3" Type="http://schemas.openxmlformats.org/officeDocument/2006/relationships/hyperlink" Target="https://cmake.org/cmake/help/latest/variable/CMAKE_LANG_FLAGS.html" TargetMode="External"/><Relationship Id="rId7" Type="http://schemas.openxmlformats.org/officeDocument/2006/relationships/hyperlink" Target="https://cmake.org/cmake/help/latest/variable/CMAKE_CURRENT_LIST_DIR.html" TargetMode="External"/><Relationship Id="rId2" Type="http://schemas.openxmlformats.org/officeDocument/2006/relationships/hyperlink" Target="https://cmake.org/cmake/help/latest/variable/CMAKE_LANG_COMPILE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make.org/cmake/help/latest/variable/CMAKE_MODULE_PATH.html" TargetMode="External"/><Relationship Id="rId5" Type="http://schemas.openxmlformats.org/officeDocument/2006/relationships/hyperlink" Target="https://cmake.org/cmake/help/latest/variable/CMAKE_INSTALL_PREFIX.html" TargetMode="External"/><Relationship Id="rId4" Type="http://schemas.openxmlformats.org/officeDocument/2006/relationships/hyperlink" Target="https://cmake.org/cmake/help/latest/variable/CMAKE_BUILD_TYPE.html" TargetMode="External"/><Relationship Id="rId9" Type="http://schemas.openxmlformats.org/officeDocument/2006/relationships/hyperlink" Target="https://cmake.org/cmake/help/latest/manual/cmake-variables.7.html#id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command/cmake_parse_arguments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1_basic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1_basics/solution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ire.wordpress.com/2017/11/05/embracing-modern-cmak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properties.7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cmake.org/cmake/help/latest/manual/cmake-properties.7.html#properties-on-targets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commands.7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ind_packag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ind_path.html" TargetMode="External"/><Relationship Id="rId2" Type="http://schemas.openxmlformats.org/officeDocument/2006/relationships/hyperlink" Target="https://cmake.org/cmake/help/latest/command/find_libr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make.org/cmake/help/latest/command/find_program.html" TargetMode="External"/><Relationship Id="rId4" Type="http://schemas.openxmlformats.org/officeDocument/2006/relationships/hyperlink" Target="https://cmake.org/cmake/help/latest/command/find_fil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FindPkgConfig.html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FindPackageHandleStandardArgs.html" TargetMode="Externa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developer.7.html#standard-variable-names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tware/CMake/blob/v3.14.3/Modules/FindLibinput.cmake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2_modern_cmake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hyperlink" Target="https://gitlab.kitware.com/cmake/cmake/issues/19145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command/find_package.html#search-procedure" TargetMode="Externa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CMakePackageConfigHelpers.html" TargetMode="Externa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CMakePackageConfigHelpers.html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v3.2/manual/cmake-packages.7.html" TargetMode="Externa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hyperlink" Target="https://cmake.org/cmake/help/latest/manual/cmake-properties.7.html#properties-on-tests" TargetMode="Externa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Utils/modern_cmake/blob/master/cuda_support/CUDAUtilities.cmake" TargetMode="External"/><Relationship Id="rId2" Type="http://schemas.openxmlformats.org/officeDocument/2006/relationships/hyperlink" Target="https://gitlab.kitware.com/cmake/cmake/issues/17816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lab.kitware.com/cmake/cmake/issues/17408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FindMPI.html" TargetMode="Externa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generator-expressions.7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>
                <a:latin typeface="Arial"/>
                <a:ea typeface="Tahoma"/>
                <a:cs typeface="Arial"/>
              </a:rPr>
              <a:t>Introduction to Modern CMake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/>
              <a:t>Software Management Course</a:t>
            </a:r>
          </a:p>
          <a:p>
            <a:r>
              <a:rPr lang="en-US" noProof="0"/>
              <a:t>Hannes Vogt, CSCS</a:t>
            </a:r>
          </a:p>
          <a:p>
            <a:r>
              <a:rPr lang="en-US" noProof="0"/>
              <a:t>Lukas </a:t>
            </a:r>
            <a:r>
              <a:rPr lang="en-US" noProof="0" err="1"/>
              <a:t>Mosimann</a:t>
            </a:r>
            <a:r>
              <a:rPr lang="en-US" noProof="0"/>
              <a:t>, CSCS</a:t>
            </a:r>
          </a:p>
          <a:p>
            <a:r>
              <a:rPr lang="en-US" noProof="0"/>
              <a:t>May 13/14, 2019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A4F9-F97A-4376-AF02-F3C83095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Never used CMake?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332066-3546-47E4-AC36-6F91ED04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30784-8E16-4C71-962D-9B8A7C02D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FFED90-77F1-44EB-A9DA-965EBDC2AE72}"/>
              </a:ext>
            </a:extLst>
          </p:cNvPr>
          <p:cNvGrpSpPr/>
          <p:nvPr/>
        </p:nvGrpSpPr>
        <p:grpSpPr>
          <a:xfrm>
            <a:off x="3283892" y="1375794"/>
            <a:ext cx="5600456" cy="3670184"/>
            <a:chOff x="3295772" y="1417739"/>
            <a:chExt cx="5600456" cy="3670184"/>
          </a:xfrm>
        </p:grpSpPr>
        <p:pic>
          <p:nvPicPr>
            <p:cNvPr id="10" name="Grafik 9">
              <a:hlinkClick r:id="rId2" action="ppaction://program"/>
              <a:extLst>
                <a:ext uri="{FF2B5EF4-FFF2-40B4-BE49-F238E27FC236}">
                  <a16:creationId xmlns:a16="http://schemas.microsoft.com/office/drawing/2014/main" id="{F2F0BFE2-046E-45F8-8133-44A085F8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5772" y="1770077"/>
              <a:ext cx="5600456" cy="3317846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4CDD7E-734F-4DF1-BF68-5A75F5AC2C2D}"/>
                </a:ext>
              </a:extLst>
            </p:cNvPr>
            <p:cNvSpPr txBox="1"/>
            <p:nvPr/>
          </p:nvSpPr>
          <p:spPr>
            <a:xfrm>
              <a:off x="5066950" y="1417739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Live example</a:t>
              </a: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742020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754-FA5F-4A76-8A4C-3A601A8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C++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BE6A-B92E-41FE-86A9-C66C92B7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D7C9-A955-4D01-ACF6-D8CCC275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2D057B-FA7E-4DD3-8733-F876DA291122}"/>
              </a:ext>
            </a:extLst>
          </p:cNvPr>
          <p:cNvSpPr/>
          <p:nvPr/>
        </p:nvSpPr>
        <p:spPr>
          <a:xfrm>
            <a:off x="1271464" y="2060848"/>
            <a:ext cx="8496944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strike="sngStrike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 sz="2800" strike="sngStrike">
                <a:solidFill>
                  <a:srgbClr val="000000"/>
                </a:solidFill>
                <a:latin typeface="Consolas" panose="020B0609020204030204" pitchFamily="49" charset="0"/>
              </a:rPr>
              <a:t>(lib –std=c++11)</a:t>
            </a:r>
          </a:p>
          <a:p>
            <a:pPr algn="ctr"/>
            <a:r>
              <a:rPr lang="de-CH" sz="2800" strike="sngStrike">
                <a:solidFill>
                  <a:srgbClr val="06287E"/>
                </a:solidFill>
                <a:latin typeface="Consolas" panose="020B0609020204030204" pitchFamily="49" charset="0"/>
              </a:rPr>
              <a:t>set</a:t>
            </a:r>
            <a:r>
              <a:rPr lang="de-CH" sz="2800" strike="sngStrike">
                <a:solidFill>
                  <a:srgbClr val="000000"/>
                </a:solidFill>
                <a:latin typeface="Consolas" panose="020B0609020204030204" pitchFamily="49" charset="0"/>
              </a:rPr>
              <a:t>(CMAKE_CXX_FLAGS "-std=c++11")</a:t>
            </a:r>
          </a:p>
          <a:p>
            <a:pPr algn="ctr"/>
            <a:br>
              <a:rPr lang="de-CH" sz="1200" b="1">
                <a:solidFill>
                  <a:schemeClr val="tx1"/>
                </a:solidFill>
              </a:rPr>
            </a:br>
            <a:r>
              <a:rPr lang="de-CH" sz="2800" b="1">
                <a:solidFill>
                  <a:schemeClr val="tx1"/>
                </a:solidFill>
              </a:rPr>
              <a:t>You should not use compile options to set the CXX Standard (for compatibility reasons)</a:t>
            </a:r>
            <a:endParaRPr lang="en-CH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73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D37-BC2B-407A-B61F-E5704F1A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Properties to set the C++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A83B4-D359-49D1-9C47-2202DB3C1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7459-434B-4166-AAE6-214C214B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3E8AC-B7E4-4611-A26A-E58F04A3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Several global properties determine the default standard: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CMAKE_CXX_STANDARD</a:t>
            </a:r>
            <a:r>
              <a:rPr lang="en-US" noProof="0"/>
              <a:t>: Can be either 98/11/14/17/20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CMAKE_CXX_STANDARD_REQUIRED</a:t>
            </a:r>
            <a:r>
              <a:rPr lang="en-US" noProof="0"/>
              <a:t>: When off (default), the compile will only raise a warning if the compiler does not support the standard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CMAKE_CXX_EXTENSIONS</a:t>
            </a:r>
            <a:r>
              <a:rPr lang="en-US" noProof="0"/>
              <a:t>: When on (default), extensions like gnu extensions will be enabled. For </a:t>
            </a:r>
            <a:r>
              <a:rPr lang="en-US" noProof="0" err="1"/>
              <a:t>gcc</a:t>
            </a:r>
            <a:r>
              <a:rPr lang="en-US" noProof="0"/>
              <a:t>, this means compiling with </a:t>
            </a:r>
            <a:r>
              <a:rPr lang="en-US" noProof="0">
                <a:latin typeface="Consolas" panose="020B0609020204030204" pitchFamily="49" charset="0"/>
              </a:rPr>
              <a:t>-std=gnu++11 </a:t>
            </a:r>
            <a:r>
              <a:rPr lang="en-US" noProof="0"/>
              <a:t>instead </a:t>
            </a:r>
            <a:r>
              <a:rPr lang="en-US" noProof="0">
                <a:latin typeface="Consolas" panose="020B0609020204030204" pitchFamily="49" charset="0"/>
              </a:rPr>
              <a:t>-std=</a:t>
            </a:r>
            <a:r>
              <a:rPr lang="en-US" noProof="0" err="1">
                <a:latin typeface="Consolas" panose="020B0609020204030204" pitchFamily="49" charset="0"/>
              </a:rPr>
              <a:t>c++</a:t>
            </a:r>
            <a:r>
              <a:rPr lang="en-US" noProof="0">
                <a:latin typeface="Consolas" panose="020B0609020204030204" pitchFamily="49" charset="0"/>
              </a:rPr>
              <a:t>11</a:t>
            </a:r>
            <a:r>
              <a:rPr lang="en-US" noProof="0"/>
              <a:t>.</a:t>
            </a:r>
          </a:p>
          <a:p>
            <a:r>
              <a:rPr lang="en-US" noProof="0"/>
              <a:t>Target properties can </a:t>
            </a:r>
            <a:r>
              <a:rPr lang="en-US" b="1" noProof="0"/>
              <a:t>overwrite</a:t>
            </a:r>
            <a:r>
              <a:rPr lang="en-US" noProof="0"/>
              <a:t> the global properties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CXX_STANDARD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CXX_STANDARD_REQUIRED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CXX_EXTENSIONS</a:t>
            </a:r>
            <a:r>
              <a:rPr lang="en-US" noProof="0"/>
              <a:t> </a:t>
            </a:r>
          </a:p>
          <a:p>
            <a:pPr marL="0" indent="0">
              <a:buNone/>
            </a:pPr>
            <a:endParaRPr lang="en-US" sz="1800" noProof="0"/>
          </a:p>
          <a:p>
            <a:pPr marL="0" indent="0">
              <a:buNone/>
            </a:pPr>
            <a:r>
              <a:rPr lang="en-US" noProof="0"/>
              <a:t>Problem: These properties are not inherited!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12DDE-FEDA-4BEF-97D3-463DF3BE3237}"/>
              </a:ext>
            </a:extLst>
          </p:cNvPr>
          <p:cNvSpPr/>
          <p:nvPr/>
        </p:nvSpPr>
        <p:spPr>
          <a:xfrm>
            <a:off x="5879976" y="4941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7020"/>
                </a:solidFill>
                <a:latin typeface="&amp;quot"/>
              </a:rPr>
              <a:t>set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CMAKE_CXX_STANDARD 20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add_library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 example.cpp</a:t>
            </a:r>
            <a:r>
              <a:rPr lang="en-US">
                <a:solidFill>
                  <a:srgbClr val="000000"/>
                </a:solidFill>
                <a:latin typeface="&amp;quot"/>
              </a:rPr>
              <a:t> )</a:t>
            </a: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set_property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TARGET example PROPERTY CXX_STANDARD 14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93095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950-F8BD-4F36-AF4C-0FE7C988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C++ Standard using compile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0275-6829-443D-B05A-45327857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Compile features can require certain features or a whole standard</a:t>
            </a:r>
            <a:br>
              <a:rPr lang="en-US" noProof="0"/>
            </a:br>
            <a:r>
              <a:rPr lang="en-US" noProof="0" err="1">
                <a:solidFill>
                  <a:srgbClr val="007020"/>
                </a:solidFill>
                <a:latin typeface="&amp;quot"/>
              </a:rPr>
              <a:t>target_compile_features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(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example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PUBLIC cxx_std_11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)</a:t>
            </a:r>
            <a:br>
              <a:rPr lang="en-US" noProof="0">
                <a:solidFill>
                  <a:srgbClr val="000000"/>
                </a:solidFill>
                <a:latin typeface="&amp;quot"/>
              </a:rPr>
            </a:br>
            <a:r>
              <a:rPr lang="en-US" noProof="0" err="1">
                <a:solidFill>
                  <a:srgbClr val="007020"/>
                </a:solidFill>
                <a:latin typeface="&amp;quot"/>
              </a:rPr>
              <a:t>target_compile_features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(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another_example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PUBLIC 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cxx_constexpr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 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cxx_lambdas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)</a:t>
            </a:r>
          </a:p>
          <a:p>
            <a:r>
              <a:rPr lang="en-US" noProof="0"/>
              <a:t>They can be part of the target interface and are inheritable!</a:t>
            </a:r>
          </a:p>
          <a:p>
            <a:r>
              <a:rPr lang="en-US" noProof="0"/>
              <a:t>If a target has the property </a:t>
            </a:r>
            <a:r>
              <a:rPr lang="en-US" noProof="0">
                <a:latin typeface="Consolas" panose="020B0609020204030204" pitchFamily="49" charset="0"/>
              </a:rPr>
              <a:t>CXX_STANDARD </a:t>
            </a:r>
            <a:r>
              <a:rPr lang="en-US" noProof="0"/>
              <a:t>set and it requires a standard as a compile feature, both requirements are considered when building, but the property is never inherited</a:t>
            </a:r>
          </a:p>
          <a:p>
            <a:r>
              <a:rPr lang="en-US" noProof="0"/>
              <a:t>I recommend to set both for compatibility reasons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B01F-7A4C-4A7A-A745-9E2409684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58E1-BB9F-4C34-BCD1-52DF54DA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1BE62-3DBB-4481-AC0B-7F1222A2F772}"/>
              </a:ext>
            </a:extLst>
          </p:cNvPr>
          <p:cNvSpPr txBox="1"/>
          <p:nvPr/>
        </p:nvSpPr>
        <p:spPr>
          <a:xfrm>
            <a:off x="8632934" y="5646057"/>
            <a:ext cx="312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CMAKE_CXX_KNOWN_FEATURES</a:t>
            </a:r>
            <a:endParaRPr lang="de-CH" sz="1400"/>
          </a:p>
          <a:p>
            <a:r>
              <a:rPr lang="de-CH" sz="1400">
                <a:hlinkClick r:id="rId3"/>
              </a:rPr>
              <a:t>target_compile_features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5961284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E5A4-549A-472B-A45C-9ED14AEB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Backward Compatibility – Policies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F3C0-F3DB-4592-BD21-8C217BD3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/>
              <a:t>Policies are used to preserve backward compatibility </a:t>
            </a:r>
            <a:r>
              <a:rPr lang="en-US" sz="2200" noProof="0">
                <a:sym typeface="Wingdings" panose="05000000000000000000" pitchFamily="2" charset="2"/>
              </a:rPr>
              <a:t> CMake will warn about features whose </a:t>
            </a:r>
            <a:r>
              <a:rPr lang="en-US" sz="2200" b="1" noProof="0">
                <a:sym typeface="Wingdings" panose="05000000000000000000" pitchFamily="2" charset="2"/>
              </a:rPr>
              <a:t>semantics changed </a:t>
            </a:r>
            <a:r>
              <a:rPr lang="en-US" sz="2200" noProof="0">
                <a:sym typeface="Wingdings" panose="05000000000000000000" pitchFamily="2" charset="2"/>
              </a:rPr>
              <a:t>between 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cmake_minimum_required</a:t>
            </a:r>
            <a:r>
              <a:rPr lang="en-US" sz="2200" noProof="0">
                <a:sym typeface="Wingdings" panose="05000000000000000000" pitchFamily="2" charset="2"/>
              </a:rPr>
              <a:t> and current CMake</a:t>
            </a:r>
            <a:endParaRPr lang="en-US" sz="2200" noProof="0"/>
          </a:p>
          <a:p>
            <a:r>
              <a:rPr lang="en-US" sz="2200" noProof="0"/>
              <a:t>New policy is added </a:t>
            </a:r>
            <a:r>
              <a:rPr lang="en-US" sz="2200" noProof="0">
                <a:sym typeface="Wingdings" panose="05000000000000000000" pitchFamily="2" charset="2"/>
              </a:rPr>
              <a:t> CMake starts warning about backward compatible </a:t>
            </a:r>
            <a:r>
              <a:rPr lang="en-US" sz="2200" noProof="0" err="1">
                <a:sym typeface="Wingdings" panose="05000000000000000000" pitchFamily="2" charset="2"/>
              </a:rPr>
              <a:t>behaviour</a:t>
            </a:r>
            <a:endParaRPr lang="en-US" sz="2200" noProof="0">
              <a:sym typeface="Wingdings" panose="05000000000000000000" pitchFamily="2" charset="2"/>
            </a:endParaRPr>
          </a:p>
          <a:p>
            <a:r>
              <a:rPr lang="en-US" sz="2200" noProof="0">
                <a:sym typeface="Wingdings" panose="05000000000000000000" pitchFamily="2" charset="2"/>
              </a:rPr>
              <a:t>You can set </a:t>
            </a:r>
            <a:r>
              <a:rPr lang="en-US" sz="2200" noProof="0" err="1">
                <a:sym typeface="Wingdings" panose="05000000000000000000" pitchFamily="2" charset="2"/>
              </a:rPr>
              <a:t>behaviour</a:t>
            </a:r>
            <a:r>
              <a:rPr lang="en-US" sz="2200" noProof="0">
                <a:sym typeface="Wingdings" panose="05000000000000000000" pitchFamily="2" charset="2"/>
              </a:rPr>
              <a:t> to OLD or NEW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000" noProof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cmake_policy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# recommended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cmake_policy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OLD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# old </a:t>
            </a:r>
            <a:r>
              <a:rPr lang="en-US" sz="20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behaviour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 is deprecated by definition</a:t>
            </a:r>
            <a:endParaRPr lang="en-US" sz="2000" noProof="0">
              <a:latin typeface="Consolas" panose="020B0609020204030204" pitchFamily="49" charset="0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4E50-C325-460A-9380-CFFE556D8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4ECB-8E95-4E91-92AD-F1A88A49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85537-51C9-484F-9367-F990CD100846}"/>
              </a:ext>
            </a:extLst>
          </p:cNvPr>
          <p:cNvSpPr/>
          <p:nvPr/>
        </p:nvSpPr>
        <p:spPr>
          <a:xfrm>
            <a:off x="2731346" y="4473438"/>
            <a:ext cx="6729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>
                <a:latin typeface="Consolas" panose="020B0609020204030204" pitchFamily="49" charset="0"/>
              </a:rPr>
              <a:t> &gt; make</a:t>
            </a:r>
          </a:p>
          <a:p>
            <a:r>
              <a:rPr lang="en-CH" sz="1200" err="1">
                <a:latin typeface="Consolas" panose="020B0609020204030204" pitchFamily="49" charset="0"/>
              </a:rPr>
              <a:t>CMake</a:t>
            </a:r>
            <a:r>
              <a:rPr lang="en-CH" sz="1200">
                <a:latin typeface="Consolas" panose="020B0609020204030204" pitchFamily="49" charset="0"/>
              </a:rPr>
              <a:t> Warning (dev) at CMakeLists.txt:9 (</a:t>
            </a:r>
            <a:r>
              <a:rPr lang="en-CH" sz="1200" err="1">
                <a:latin typeface="Consolas" panose="020B0609020204030204" pitchFamily="49" charset="0"/>
              </a:rPr>
              <a:t>target_sources</a:t>
            </a:r>
            <a:r>
              <a:rPr lang="en-CH" sz="1200">
                <a:latin typeface="Consolas" panose="020B0609020204030204" pitchFamily="49" charset="0"/>
              </a:rPr>
              <a:t>):</a:t>
            </a:r>
          </a:p>
          <a:p>
            <a:r>
              <a:rPr lang="en-CH" sz="1200">
                <a:latin typeface="Consolas" panose="020B0609020204030204" pitchFamily="49" charset="0"/>
              </a:rPr>
              <a:t>  Policy CMP0076 is not set: </a:t>
            </a:r>
            <a:r>
              <a:rPr lang="en-CH" sz="1200" err="1">
                <a:latin typeface="Consolas" panose="020B0609020204030204" pitchFamily="49" charset="0"/>
              </a:rPr>
              <a:t>target_sources</a:t>
            </a:r>
            <a:r>
              <a:rPr lang="en-CH" sz="1200">
                <a:latin typeface="Consolas" panose="020B0609020204030204" pitchFamily="49" charset="0"/>
              </a:rPr>
              <a:t>() command converts relative paths</a:t>
            </a:r>
          </a:p>
          <a:p>
            <a:r>
              <a:rPr lang="en-CH" sz="1200">
                <a:latin typeface="Consolas" panose="020B0609020204030204" pitchFamily="49" charset="0"/>
              </a:rPr>
              <a:t>  to absolute.  Run "</a:t>
            </a:r>
            <a:r>
              <a:rPr lang="en-CH" sz="1200" err="1">
                <a:latin typeface="Consolas" panose="020B0609020204030204" pitchFamily="49" charset="0"/>
              </a:rPr>
              <a:t>cmake</a:t>
            </a:r>
            <a:r>
              <a:rPr lang="en-CH" sz="1200">
                <a:latin typeface="Consolas" panose="020B0609020204030204" pitchFamily="49" charset="0"/>
              </a:rPr>
              <a:t> --help-policy CMP0076" for policy details.  Use</a:t>
            </a:r>
          </a:p>
          <a:p>
            <a:r>
              <a:rPr lang="en-CH" sz="1200">
                <a:latin typeface="Consolas" panose="020B0609020204030204" pitchFamily="49" charset="0"/>
              </a:rPr>
              <a:t>  the </a:t>
            </a:r>
            <a:r>
              <a:rPr lang="en-CH" sz="1200" err="1">
                <a:latin typeface="Consolas" panose="020B0609020204030204" pitchFamily="49" charset="0"/>
              </a:rPr>
              <a:t>cmake_policy</a:t>
            </a:r>
            <a:r>
              <a:rPr lang="en-CH" sz="1200">
                <a:latin typeface="Consolas" panose="020B0609020204030204" pitchFamily="49" charset="0"/>
              </a:rPr>
              <a:t> command to set the policy and suppress this warning.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  An interface source of target "a" has a relative path.</a:t>
            </a:r>
          </a:p>
          <a:p>
            <a:r>
              <a:rPr lang="en-CH" sz="1200">
                <a:latin typeface="Consolas" panose="020B0609020204030204" pitchFamily="49" charset="0"/>
              </a:rPr>
              <a:t>This warning is for project developers.  Use -</a:t>
            </a:r>
            <a:r>
              <a:rPr lang="en-CH" sz="1200" err="1">
                <a:latin typeface="Consolas" panose="020B0609020204030204" pitchFamily="49" charset="0"/>
              </a:rPr>
              <a:t>Wno</a:t>
            </a:r>
            <a:r>
              <a:rPr lang="en-CH" sz="1200">
                <a:latin typeface="Consolas" panose="020B0609020204030204" pitchFamily="49" charset="0"/>
              </a:rPr>
              <a:t>-dev to suppress it.</a:t>
            </a:r>
            <a:endParaRPr lang="de-CH" sz="1200">
              <a:latin typeface="Consolas" panose="020B0609020204030204" pitchFamily="49" charset="0"/>
            </a:endParaRPr>
          </a:p>
          <a:p>
            <a:r>
              <a:rPr lang="de-CH" sz="1200">
                <a:latin typeface="Consolas" panose="020B0609020204030204" pitchFamily="49" charset="0"/>
              </a:rPr>
              <a:t>...</a:t>
            </a:r>
            <a:endParaRPr lang="en-CH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225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0104-6B6A-46DB-84B0-6162DCE2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Custom Commands – Generating files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5580-6735-4846-BDA9-8DF2ADE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Produce outputs by running custom commands</a:t>
            </a:r>
          </a:p>
          <a:p>
            <a:r>
              <a:rPr lang="en-US" noProof="0"/>
              <a:t>In general simple:</a:t>
            </a:r>
            <a:br>
              <a:rPr lang="en-US" noProof="0"/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add_custom_command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OUTPUT ${CMAKE_CURRENT_BINARY_DIR}/src.cpp</a:t>
            </a:r>
            <a:b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   DEPENDS input.cpp</a:t>
            </a:r>
            <a:b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   COMMAND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cmake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–E copy input.cpp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output.cpp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noProof="0"/>
              <a:t>Be aware that those need to be in the same CMakeLists.txt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24B5-3180-46A3-A105-2CBF000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C443-3810-4E7E-929C-80F27A747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04A7D-0773-408A-B540-4A048B79F2B1}"/>
              </a:ext>
            </a:extLst>
          </p:cNvPr>
          <p:cNvSpPr/>
          <p:nvPr/>
        </p:nvSpPr>
        <p:spPr>
          <a:xfrm>
            <a:off x="3408217" y="1995055"/>
            <a:ext cx="5957455" cy="38792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C0ECA-CAB6-4DC5-A0FD-3F090D3F86E3}"/>
              </a:ext>
            </a:extLst>
          </p:cNvPr>
          <p:cNvSpPr txBox="1"/>
          <p:nvPr/>
        </p:nvSpPr>
        <p:spPr>
          <a:xfrm>
            <a:off x="9518075" y="1153595"/>
            <a:ext cx="2292926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/>
              <a:t>Sets source file property GENERATED</a:t>
            </a:r>
          </a:p>
          <a:p>
            <a:r>
              <a:rPr lang="de-CH" sz="1600">
                <a:sym typeface="Wingdings" panose="05000000000000000000" pitchFamily="2" charset="2"/>
              </a:rPr>
              <a:t> src.cpp does not need to exist at generation time</a:t>
            </a:r>
            <a:endParaRPr lang="en-CH" sz="1600"/>
          </a:p>
        </p:txBody>
      </p:sp>
    </p:spTree>
    <p:extLst>
      <p:ext uri="{BB962C8B-B14F-4D97-AF65-F5344CB8AC3E}">
        <p14:creationId xmlns:p14="http://schemas.microsoft.com/office/powerpoint/2010/main" val="31291511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7012-4C67-4BCA-A29E-DC99F01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Custom Commands – Generating files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A2A9-F88F-4545-8955-FE3834FF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If you have problems with dependencies, you may want to wrap into a target</a:t>
            </a:r>
            <a:br>
              <a:rPr lang="en-US" noProof="0"/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add_custom_target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src_gen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DEPENDS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2000" noProof="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en-US" sz="20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/src.cpp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noProof="0"/>
              <a:t>Depending on a custom command in a different CMakeLists.txt: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Wrap custom command into a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Add dependency manually using </a:t>
            </a:r>
            <a:r>
              <a:rPr lang="en-US" sz="1800" noProof="0" err="1">
                <a:latin typeface="Consolas" panose="020B0609020204030204" pitchFamily="49" charset="0"/>
              </a:rPr>
              <a:t>add_dependency</a:t>
            </a:r>
            <a:endParaRPr lang="en-US" sz="1800" noProof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Set </a:t>
            </a:r>
            <a:r>
              <a:rPr lang="en-US" sz="1800" noProof="0">
                <a:latin typeface="Consolas" panose="020B0609020204030204" pitchFamily="49" charset="0"/>
              </a:rPr>
              <a:t>GENERATED</a:t>
            </a:r>
            <a:r>
              <a:rPr lang="en-US" noProof="0"/>
              <a:t> properties of source file to </a:t>
            </a:r>
            <a:r>
              <a:rPr lang="en-US" sz="1800" noProof="0">
                <a:latin typeface="Consolas" panose="020B0609020204030204" pitchFamily="49" charset="0"/>
              </a:rPr>
              <a:t>TRUE</a:t>
            </a:r>
          </a:p>
          <a:p>
            <a:r>
              <a:rPr lang="en-US" noProof="0"/>
              <a:t>Several targets depend on the same command</a:t>
            </a:r>
          </a:p>
          <a:p>
            <a:pPr lvl="1"/>
            <a:r>
              <a:rPr lang="en-US" noProof="0"/>
              <a:t>Problem: Commands are replicated for each target that depend on its output:</a:t>
            </a:r>
          </a:p>
          <a:p>
            <a:pPr lvl="1"/>
            <a:r>
              <a:rPr lang="en-US" noProof="0"/>
              <a:t>Solution: Wrap custom command into a target</a:t>
            </a:r>
          </a:p>
          <a:p>
            <a:r>
              <a:rPr lang="en-US" noProof="0"/>
              <a:t>Useful blog post: </a:t>
            </a:r>
            <a:r>
              <a:rPr lang="en-US" noProof="0">
                <a:hlinkClick r:id="rId2"/>
              </a:rPr>
              <a:t>Sam </a:t>
            </a:r>
            <a:r>
              <a:rPr lang="en-US" noProof="0" err="1">
                <a:hlinkClick r:id="rId2"/>
              </a:rPr>
              <a:t>Thursfield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48A6-73DB-4FE4-8850-40F00D62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0DE1-96BD-4425-9080-896A634C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984547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TODO Discuss the solution, maybe with results from participants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106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4355270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1FA-75AA-4AC0-8174-9A12243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What’s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1753-6A88-43FB-82AD-C63758E8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Advanced custom commands and custom targets</a:t>
            </a:r>
          </a:p>
          <a:p>
            <a:r>
              <a:rPr lang="en-US" noProof="0"/>
              <a:t>CMake script mode</a:t>
            </a:r>
          </a:p>
          <a:p>
            <a:r>
              <a:rPr lang="en-US" noProof="0" err="1"/>
              <a:t>CPack</a:t>
            </a:r>
            <a:r>
              <a:rPr lang="en-US" noProof="0"/>
              <a:t> / </a:t>
            </a:r>
            <a:r>
              <a:rPr lang="en-US" noProof="0" err="1"/>
              <a:t>CDash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098A-216F-4F8A-AEA1-6B2D21F0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CF22-4666-4056-90E4-9073F6D55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912254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82332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4D9E-3D15-4924-AABC-8A599175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656-A4D7-4124-AC14-CB613CFF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7589-907A-4F24-B567-6C679CA5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A59A-339B-42B1-A052-3EF8262BD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54F2-3404-47B4-BE6E-748C34177E65}"/>
              </a:ext>
            </a:extLst>
          </p:cNvPr>
          <p:cNvSpPr/>
          <p:nvPr/>
        </p:nvSpPr>
        <p:spPr>
          <a:xfrm>
            <a:off x="1704109" y="1914574"/>
            <a:ext cx="80356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3.12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first_example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LANGUAGES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::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OpenMP_CXX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add_executable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6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4D9E-3D15-4924-AABC-8A599175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656-A4D7-4124-AC14-CB613CFF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CMake files are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&lt;scripts&gt;.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noProof="0"/>
              <a:t> (not covered in this course)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&lt;module&gt;.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/>
              <a:t>(similar to include files in C++)</a:t>
            </a:r>
          </a:p>
          <a:p>
            <a:r>
              <a:rPr lang="en-US" noProof="0"/>
              <a:t>Everything is a command invocation or a comment:</a:t>
            </a:r>
          </a:p>
          <a:p>
            <a:pPr lvl="1"/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command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of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strings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1800" i="1" noProof="0">
                <a:solidFill>
                  <a:srgbClr val="60A0B0"/>
                </a:solidFill>
                <a:latin typeface="Consolas" panose="020B0609020204030204" pitchFamily="49" charset="0"/>
              </a:rPr>
              <a:t># single line comment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 i="1" noProof="0">
              <a:solidFill>
                <a:srgbClr val="60A0B0"/>
              </a:solidFill>
              <a:latin typeface="&amp;quot"/>
            </a:endParaRPr>
          </a:p>
          <a:p>
            <a:r>
              <a:rPr lang="en-US" noProof="0"/>
              <a:t>Usually, </a:t>
            </a:r>
            <a:r>
              <a:rPr lang="en-US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KEYWORDS</a:t>
            </a:r>
            <a:r>
              <a:rPr lang="en-US" noProof="0"/>
              <a:t> are in capital case</a:t>
            </a:r>
          </a:p>
          <a:p>
            <a:r>
              <a:rPr lang="en-US" noProof="0"/>
              <a:t>Variables (CMake has no types – everything is a string)</a:t>
            </a:r>
            <a:br>
              <a:rPr lang="en-US" noProof="0"/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"$ENV{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envvar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set to environment variable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othervar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"${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set to normal variable 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fromcache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"$CACHE{CMAKE_CXX_COMPILER}"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direct cache lookup</a:t>
            </a:r>
            <a:b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</a:b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from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"from"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"${${from}cache}"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variables can be nested! 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7589-907A-4F24-B567-6C679CA5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A59A-339B-42B1-A052-3EF8262BD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42229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495-80F8-4360-A966-D316F465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478C-7339-4961-A31E-2CB19048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 noProof="0"/>
              <a:t>Strings interpreted as lists in some contexts, they are </a:t>
            </a:r>
            <a:r>
              <a:rPr lang="en-US" noProof="0">
                <a:latin typeface="Consolas" panose="020B0609020204030204" pitchFamily="49" charset="0"/>
              </a:rPr>
              <a:t>;</a:t>
            </a:r>
            <a:r>
              <a:rPr lang="en-US" noProof="0"/>
              <a:t>-separated strings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first;second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APPEND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third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fourth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JOIN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":"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joinedlist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STATUS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"${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joinedlist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i="1" noProof="0">
                <a:solidFill>
                  <a:srgbClr val="60A0B0"/>
                </a:solidFill>
                <a:latin typeface="Consolas" panose="020B0609020204030204" pitchFamily="49" charset="0"/>
              </a:rPr>
              <a:t># outputs </a:t>
            </a:r>
            <a:r>
              <a:rPr lang="en-US" sz="18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first:second:third:fourth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noProof="0"/>
              <a:t>Control flow operations are done using commands as well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q;w;b;p;l;r;w;e;k;a;v;b;n;l;o;p;q;x;m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mylist2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i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 w o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i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 u z t g b k l p q v b q l c o 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foreach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letter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IN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LISTS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if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NOT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letter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IN_LIST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mylist2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message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STATUS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"Letter ${letter} is in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, but not in mylist2"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endif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 # also else(), endif(), </a:t>
            </a:r>
            <a:r>
              <a:rPr lang="en-US" sz="1800" i="1" noProof="0" err="1">
                <a:solidFill>
                  <a:srgbClr val="60A0B0"/>
                </a:solidFill>
                <a:latin typeface="Consolas"/>
              </a:rPr>
              <a:t>endforeach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(), </a:t>
            </a:r>
            <a:r>
              <a:rPr lang="en-US" sz="1800" i="1" noProof="0" err="1">
                <a:solidFill>
                  <a:srgbClr val="60A0B0"/>
                </a:solidFill>
                <a:latin typeface="Consolas"/>
              </a:rPr>
              <a:t>endfunction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(), … are commands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/>
              </a:rPr>
              <a:t>endforeach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()</a:t>
            </a:r>
            <a:endParaRPr lang="en-US" sz="1800" noProof="0">
              <a:latin typeface="Consolas"/>
            </a:endParaRPr>
          </a:p>
          <a:p>
            <a:r>
              <a:rPr lang="en-US" noProof="0"/>
              <a:t>See also documentation for </a:t>
            </a:r>
            <a:r>
              <a:rPr lang="en-US" noProof="0">
                <a:hlinkClick r:id="rId2"/>
              </a:rPr>
              <a:t>if</a:t>
            </a:r>
            <a:r>
              <a:rPr lang="en-US" noProof="0"/>
              <a:t> and </a:t>
            </a:r>
            <a:r>
              <a:rPr lang="en-US" noProof="0">
                <a:hlinkClick r:id="rId3"/>
              </a:rPr>
              <a:t>foreach</a:t>
            </a:r>
            <a:r>
              <a:rPr lang="en-US" noProof="0"/>
              <a:t> for various versions of the commands and comparisons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A45A-8D3C-45CD-A3EB-2F15B8C0B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E396-0F2F-424E-827A-12AC33B6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3648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B23A-729F-4C33-9D7C-7AA92D03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The top level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25E9-458B-465E-907C-7FFBA3C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 sz="2100" noProof="0" dirty="0">
                <a:latin typeface="Consolas" panose="020B0609020204030204" pitchFamily="49" charset="0"/>
              </a:rPr>
              <a:t>(VERSION &lt;min&gt;)</a:t>
            </a:r>
            <a:br>
              <a:rPr lang="en-US" sz="2100" noProof="0" dirty="0">
                <a:latin typeface="Consolas" panose="020B0609020204030204" pitchFamily="49" charset="0"/>
              </a:rPr>
            </a:br>
            <a:r>
              <a:rPr lang="en-US" noProof="0" dirty="0"/>
              <a:t>Each top level CMakeLists.txt should start requiring a minimum CMake version</a:t>
            </a:r>
            <a:br>
              <a:rPr lang="en-US" noProof="0" dirty="0"/>
            </a:br>
            <a:endParaRPr lang="en-US" sz="1400" noProof="0" dirty="0"/>
          </a:p>
          <a:p>
            <a:r>
              <a:rPr lang="en-US" sz="2100" noProof="0" dirty="0">
                <a:solidFill>
                  <a:srgbClr val="06287E"/>
                </a:solidFill>
                <a:latin typeface="Consolas" panose="020B0609020204030204" pitchFamily="49" charset="0"/>
              </a:rPr>
              <a:t>project</a:t>
            </a:r>
            <a:r>
              <a:rPr lang="en-US" sz="2100" noProof="0" dirty="0">
                <a:latin typeface="Consolas" panose="020B0609020204030204" pitchFamily="49" charset="0"/>
              </a:rPr>
              <a:t>(&lt;name&gt; [VERSION &lt;version&gt;] [LANGUAGES &lt;languages&gt;...])</a:t>
            </a:r>
            <a:br>
              <a:rPr lang="en-US" sz="2100" noProof="0" dirty="0">
                <a:latin typeface="Consolas" panose="020B0609020204030204" pitchFamily="49" charset="0"/>
              </a:rPr>
            </a:br>
            <a:r>
              <a:rPr lang="en-US" noProof="0" dirty="0"/>
              <a:t>It should always contain a call to project with the name of your CMake project. You can list your required languages here (default: </a:t>
            </a:r>
            <a:r>
              <a:rPr lang="en-US" noProof="0" dirty="0">
                <a:latin typeface="Consolas" panose="020B0609020204030204" pitchFamily="49" charset="0"/>
              </a:rPr>
              <a:t>"CXX C"</a:t>
            </a:r>
            <a:r>
              <a:rPr lang="en-US" noProof="0" dirty="0"/>
              <a:t>). This function will search for the compilers and do some set up.</a:t>
            </a:r>
            <a:br>
              <a:rPr lang="en-US" noProof="0" dirty="0"/>
            </a:br>
            <a:endParaRPr lang="en-US" sz="1400" noProof="0" dirty="0"/>
          </a:p>
          <a:p>
            <a:r>
              <a:rPr lang="en-US" sz="21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100" noProof="0" dirty="0">
                <a:latin typeface="Consolas" panose="020B0609020204030204" pitchFamily="49" charset="0"/>
              </a:rPr>
              <a:t>(&lt;language&gt;)</a:t>
            </a:r>
            <a:br>
              <a:rPr lang="en-US" sz="2100" noProof="0" dirty="0"/>
            </a:br>
            <a:r>
              <a:rPr lang="en-US" noProof="0" dirty="0"/>
              <a:t>Enables another language (recommended to be used in top level CMakeLists.txt only)</a:t>
            </a:r>
            <a:br>
              <a:rPr lang="en-US" noProof="0" dirty="0"/>
            </a:br>
            <a:endParaRPr lang="en-US" sz="1400" noProof="0" dirty="0"/>
          </a:p>
          <a:p>
            <a:r>
              <a:rPr lang="en-US" sz="20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add_subdire</a:t>
            </a:r>
            <a:r>
              <a:rPr lang="en-US" sz="21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ctory</a:t>
            </a:r>
            <a:r>
              <a:rPr lang="en-US" sz="2100" noProof="0" dirty="0">
                <a:latin typeface="Consolas" panose="020B0609020204030204" pitchFamily="49" charset="0"/>
              </a:rPr>
              <a:t>(</a:t>
            </a:r>
            <a:r>
              <a:rPr lang="en-US" sz="2100" noProof="0" dirty="0" err="1">
                <a:latin typeface="Consolas" panose="020B0609020204030204" pitchFamily="49" charset="0"/>
              </a:rPr>
              <a:t>source_dir</a:t>
            </a:r>
            <a:r>
              <a:rPr lang="en-US" sz="2100" noProof="0" dirty="0">
                <a:latin typeface="Consolas" panose="020B0609020204030204" pitchFamily="49" charset="0"/>
              </a:rPr>
              <a:t>)</a:t>
            </a:r>
            <a:br>
              <a:rPr lang="en-US" sz="2100" noProof="0" dirty="0">
                <a:latin typeface="Consolas" panose="020B0609020204030204" pitchFamily="49" charset="0"/>
              </a:rPr>
            </a:br>
            <a:r>
              <a:rPr lang="en-US" noProof="0" dirty="0"/>
              <a:t>This allows to create a recursive project structure or to add subprojects</a:t>
            </a:r>
            <a:br>
              <a:rPr lang="en-US" noProof="0" dirty="0"/>
            </a:br>
            <a:r>
              <a:rPr lang="en-US" noProof="0" dirty="0">
                <a:sym typeface="Wingdings" panose="05000000000000000000" pitchFamily="2" charset="2"/>
              </a:rPr>
              <a:t> Never assume that your project is the root project</a:t>
            </a:r>
            <a:br>
              <a:rPr lang="en-US" noProof="0" dirty="0">
                <a:sym typeface="Wingdings" panose="05000000000000000000" pitchFamily="2" charset="2"/>
              </a:rPr>
            </a:br>
            <a:endParaRPr lang="en-US" sz="1400" noProof="0" dirty="0">
              <a:sym typeface="Wingdings" panose="05000000000000000000" pitchFamily="2" charset="2"/>
            </a:endParaRPr>
          </a:p>
          <a:p>
            <a:r>
              <a:rPr lang="en-US" sz="2000" noProof="0" dirty="0">
                <a:solidFill>
                  <a:srgbClr val="06287E"/>
                </a:solidFill>
                <a:latin typeface="Consolas" panose="020B0609020204030204" pitchFamily="49" charset="0"/>
              </a:rPr>
              <a:t>include</a:t>
            </a:r>
            <a:r>
              <a:rPr lang="en-US" sz="2000" noProof="0" dirty="0">
                <a:latin typeface="Consolas" panose="020B0609020204030204" pitchFamily="49" charset="0"/>
              </a:rPr>
              <a:t>(</a:t>
            </a:r>
            <a:r>
              <a:rPr lang="en-US" sz="2000" noProof="0" dirty="0" err="1">
                <a:latin typeface="Consolas" panose="020B0609020204030204" pitchFamily="49" charset="0"/>
              </a:rPr>
              <a:t>file.cmake</a:t>
            </a:r>
            <a:r>
              <a:rPr lang="en-US" sz="2000" noProof="0" dirty="0">
                <a:latin typeface="Consolas" panose="020B0609020204030204" pitchFamily="49" charset="0"/>
              </a:rPr>
              <a:t>)</a:t>
            </a:r>
            <a:br>
              <a:rPr lang="en-US" noProof="0" dirty="0"/>
            </a:br>
            <a:r>
              <a:rPr lang="en-US" noProof="0" dirty="0"/>
              <a:t>Loads a module from a file in </a:t>
            </a:r>
            <a:r>
              <a:rPr lang="en-US" noProof="0" dirty="0">
                <a:latin typeface="Consolas" panose="020B0609020204030204" pitchFamily="49" charset="0"/>
              </a:rPr>
              <a:t>CMAKE_MODULE_PATH</a:t>
            </a:r>
            <a:br>
              <a:rPr lang="en-US" noProof="0" dirty="0"/>
            </a:br>
            <a:endParaRPr lang="en-US" sz="1400" noProof="0" dirty="0"/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B55E-E0A5-4623-904D-CD2183EE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8F46-F0A9-4D19-8864-22A9F0D9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38899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8C99-BB71-4283-B7DA-5D9B758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DF9D-550F-4E14-A66B-2CA889E3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Three main kinds of targets (nodes in dependency graph):</a:t>
            </a:r>
          </a:p>
          <a:p>
            <a:pPr lvl="1"/>
            <a:r>
              <a:rPr lang="en-US" noProof="0"/>
              <a:t>Executables</a:t>
            </a:r>
          </a:p>
          <a:p>
            <a:pPr lvl="1"/>
            <a:r>
              <a:rPr lang="en-US" noProof="0"/>
              <a:t>Libraries</a:t>
            </a:r>
          </a:p>
          <a:p>
            <a:pPr lvl="1"/>
            <a:r>
              <a:rPr lang="en-US" noProof="0"/>
              <a:t>(Custom Targets)</a:t>
            </a:r>
          </a:p>
          <a:p>
            <a:r>
              <a:rPr lang="en-US"/>
              <a:t>CMake builds a dependency graph</a:t>
            </a:r>
            <a:endParaRPr lang="en-US" noProof="0"/>
          </a:p>
          <a:p>
            <a:r>
              <a:rPr lang="en-US" noProof="0"/>
              <a:t>Each target has certain properties (</a:t>
            </a:r>
            <a:r>
              <a:rPr lang="en-US" noProof="0">
                <a:hlinkClick r:id="rId2"/>
              </a:rPr>
              <a:t>cmake-properties.7</a:t>
            </a:r>
            <a:r>
              <a:rPr lang="en-US" noProof="0"/>
              <a:t>) defining the edges and detailed build information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CA7AB-9F3C-46F0-91A1-D8E71863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294B-B21F-4FBD-B015-81DC2BBD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A4386-EE02-4B26-8FFB-7BEC5E1CE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64"/>
          <a:stretch/>
        </p:blipFill>
        <p:spPr>
          <a:xfrm>
            <a:off x="1559495" y="3991142"/>
            <a:ext cx="9841899" cy="188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78967-E568-4855-94E6-39A8FE79AAA2}"/>
              </a:ext>
            </a:extLst>
          </p:cNvPr>
          <p:cNvSpPr txBox="1"/>
          <p:nvPr/>
        </p:nvSpPr>
        <p:spPr>
          <a:xfrm>
            <a:off x="8976320" y="5487615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/>
              <a:t>Dependency graph of GoogleTest</a:t>
            </a:r>
          </a:p>
          <a:p>
            <a:r>
              <a:rPr lang="de-CH" sz="1200">
                <a:hlinkClick r:id="rId4"/>
              </a:rPr>
              <a:t>https://github.com/google/googletest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23103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231-48E8-4AB9-AD93-5BDEFE0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CMake Commands for dependencies (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6A6A-62C3-49FA-B0C1-86211137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E756-3FBC-4B16-8743-E0F3728B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CF61C-4ABC-41EB-8B42-261D7C85FB80}"/>
              </a:ext>
            </a:extLst>
          </p:cNvPr>
          <p:cNvSpPr/>
          <p:nvPr/>
        </p:nvSpPr>
        <p:spPr>
          <a:xfrm>
            <a:off x="8976320" y="5848682"/>
            <a:ext cx="27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/>
              <a:t>See </a:t>
            </a:r>
            <a:r>
              <a:rPr lang="de-CH">
                <a:hlinkClick r:id="rId2"/>
              </a:rPr>
              <a:t>cmake-commands.7</a:t>
            </a:r>
            <a:endParaRPr lang="en-CH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A0B522-0BDC-41EA-BD42-4F142A0A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>
            <a:normAutofit fontScale="70000" lnSpcReduction="20000"/>
          </a:bodyPr>
          <a:lstStyle/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latin typeface="Consolas" panose="020B0609020204030204" pitchFamily="49" charset="0"/>
              </a:rPr>
              <a:t>(&lt;name&gt; [STATIC | SHARED | INTERFACE] sources...)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noProof="0"/>
              <a:t>Adds a new library node in the dependency graph (default: </a:t>
            </a:r>
            <a:r>
              <a:rPr lang="en-US" noProof="0">
                <a:latin typeface="Consolas" panose="020B0609020204030204" pitchFamily="49" charset="0"/>
              </a:rPr>
              <a:t>BUILD_SHARED_LIBS</a:t>
            </a:r>
            <a:r>
              <a:rPr lang="en-US" noProof="0"/>
              <a:t>)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800" noProof="0">
                <a:latin typeface="Consolas" panose="020B0609020204030204" pitchFamily="49" charset="0"/>
              </a:rPr>
              <a:t>(&lt;name&gt; sources...)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a new executable node in the dependency graph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2500" noProof="0"/>
              <a:t>Links target against each item and adds dependencies among them (public,</a:t>
            </a:r>
            <a:br>
              <a:rPr lang="en-US" sz="2500" noProof="0"/>
            </a:br>
            <a:r>
              <a:rPr lang="en-US" sz="2500" noProof="0"/>
              <a:t>private, interface optional, but strongly recommended)</a:t>
            </a:r>
            <a:br>
              <a:rPr lang="en-US" sz="2500" noProof="0"/>
            </a:br>
            <a:endParaRPr lang="en-US" sz="11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target_link_options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2700" noProof="0"/>
              <a:t>Adds custom compile options to the target in the linking step</a:t>
            </a:r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all items to the include directories of target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preprocessor definitions to the target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(e.g., </a:t>
            </a:r>
            <a:r>
              <a:rPr lang="en-US" sz="2100" noProof="0">
                <a:latin typeface="Consolas" panose="020B0609020204030204" pitchFamily="49" charset="0"/>
              </a:rPr>
              <a:t>-Wall</a:t>
            </a:r>
            <a:r>
              <a:rPr lang="en-US" noProof="0"/>
              <a:t>)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target_compile_features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Requires necessary compile features (e.g., </a:t>
            </a:r>
            <a:r>
              <a:rPr lang="en-US" sz="2100" noProof="0">
                <a:latin typeface="Consolas" panose="020B0609020204030204" pitchFamily="49" charset="0"/>
              </a:rPr>
              <a:t>cxx_std_14</a:t>
            </a:r>
            <a:r>
              <a:rPr lang="en-US" noProof="0"/>
              <a:t>, </a:t>
            </a:r>
            <a:r>
              <a:rPr lang="en-US" sz="2100" noProof="0" err="1">
                <a:latin typeface="Consolas" panose="020B0609020204030204" pitchFamily="49" charset="0"/>
              </a:rPr>
              <a:t>cxx_decltype</a:t>
            </a:r>
            <a:r>
              <a:rPr lang="en-US" noProof="0"/>
              <a:t>)</a:t>
            </a:r>
            <a:br>
              <a:rPr lang="en-US" noProof="0">
                <a:latin typeface="Consolas" panose="020B0609020204030204" pitchFamily="49" charset="0"/>
              </a:rPr>
            </a:br>
            <a:endParaRPr lang="en-US" noProof="0"/>
          </a:p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28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E3F-BC33-438F-995B-9876FE7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about CMake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95CC49-4B0D-432D-B0DF-DF9D11BDA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61639"/>
              </p:ext>
            </p:extLst>
          </p:nvPr>
        </p:nvGraphicFramePr>
        <p:xfrm>
          <a:off x="1559496" y="4627160"/>
          <a:ext cx="8640960" cy="103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1213-5EBF-4BF9-91FC-3DCF029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98BE-1FDC-465C-A4E5-D29C796B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52CBA-D5AF-4B08-84E5-BE83C6CF27BC}"/>
              </a:ext>
            </a:extLst>
          </p:cNvPr>
          <p:cNvSpPr txBox="1"/>
          <p:nvPr/>
        </p:nvSpPr>
        <p:spPr>
          <a:xfrm>
            <a:off x="3452088" y="5723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CMakeCache.txt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3A180-50F1-435B-BF65-686B19253C47}"/>
              </a:ext>
            </a:extLst>
          </p:cNvPr>
          <p:cNvSpPr txBox="1"/>
          <p:nvPr/>
        </p:nvSpPr>
        <p:spPr>
          <a:xfrm>
            <a:off x="6456040" y="570898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Makefile / Ninja / ...</a:t>
            </a: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2944-661B-4230-ACF6-05D06D5E5060}"/>
              </a:ext>
            </a:extLst>
          </p:cNvPr>
          <p:cNvSpPr txBox="1"/>
          <p:nvPr/>
        </p:nvSpPr>
        <p:spPr>
          <a:xfrm>
            <a:off x="710545" y="572396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CMakeLists.txt</a:t>
            </a:r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3D4B5-A495-4D5D-BE66-47AC7549AC26}"/>
              </a:ext>
            </a:extLst>
          </p:cNvPr>
          <p:cNvSpPr txBox="1"/>
          <p:nvPr/>
        </p:nvSpPr>
        <p:spPr>
          <a:xfrm>
            <a:off x="9248576" y="57239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Binaries</a:t>
            </a:r>
            <a:endParaRPr lang="en-C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A160EB-5616-46F0-8915-716C1E92BEC5}"/>
              </a:ext>
            </a:extLst>
          </p:cNvPr>
          <p:cNvGrpSpPr/>
          <p:nvPr/>
        </p:nvGrpSpPr>
        <p:grpSpPr>
          <a:xfrm>
            <a:off x="5159896" y="1389911"/>
            <a:ext cx="6468437" cy="2800767"/>
            <a:chOff x="431800" y="1124744"/>
            <a:chExt cx="6468437" cy="28007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3FD660-C172-4EB6-86BA-2EC57F8917EF}"/>
                </a:ext>
              </a:extLst>
            </p:cNvPr>
            <p:cNvSpPr/>
            <p:nvPr/>
          </p:nvSpPr>
          <p:spPr>
            <a:xfrm>
              <a:off x="431800" y="1124744"/>
              <a:ext cx="6468437" cy="2800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cmake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..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The CXX compiler identification is GNU 8.3.0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Check for working CXX compiler: 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usr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/bin/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endParaRPr lang="en-US" sz="16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Check for working CXX compiler: 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usr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/bin/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-- works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compiler ABI info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compiler ABI info -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 features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 features -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Configuring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Generating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Build files have been written to: /home/.../build</a:t>
              </a:r>
              <a:endParaRPr lang="en-CH" sz="16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38E54-68EE-4F47-B788-95497CC4FDAF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" y="1422400"/>
              <a:ext cx="0" cy="1934592"/>
            </a:xfrm>
            <a:prstGeom prst="line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13EBB7-EC81-4DA6-8ABD-267A77854111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" y="3356992"/>
              <a:ext cx="0" cy="478408"/>
            </a:xfrm>
            <a:prstGeom prst="line">
              <a:avLst/>
            </a:prstGeom>
            <a:ln w="571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92BEC7B-B84E-46B8-A9FF-CB9288858EB0}"/>
              </a:ext>
            </a:extLst>
          </p:cNvPr>
          <p:cNvSpPr/>
          <p:nvPr/>
        </p:nvSpPr>
        <p:spPr>
          <a:xfrm>
            <a:off x="335360" y="1097091"/>
            <a:ext cx="46091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3.14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err="1">
                <a:solidFill>
                  <a:srgbClr val="4070A0"/>
                </a:solidFill>
                <a:latin typeface="Consolas" panose="020B0609020204030204" pitchFamily="49" charset="0"/>
              </a:rPr>
              <a:t>myproject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LANGUAGES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700">
              <a:latin typeface="Consolas" panose="020B0609020204030204" pitchFamily="49" charset="0"/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F7DBB28-0427-4492-BDD3-06631EE9728A}"/>
              </a:ext>
            </a:extLst>
          </p:cNvPr>
          <p:cNvSpPr/>
          <p:nvPr/>
        </p:nvSpPr>
        <p:spPr>
          <a:xfrm rot="10800000" flipH="1">
            <a:off x="3089726" y="2230840"/>
            <a:ext cx="936104" cy="1224136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1D3C-7D88-4405-85F4-C6FE1EB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F323-79A9-4F9E-A092-BCC31888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Creates / updates CMakeCache.txt</a:t>
            </a:r>
          </a:p>
          <a:p>
            <a:r>
              <a:rPr lang="en-US" noProof="0" dirty="0"/>
              <a:t>Can be configured manually using </a:t>
            </a:r>
            <a:r>
              <a:rPr lang="en-US" sz="2200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ccmake</a:t>
            </a:r>
            <a:r>
              <a:rPr lang="en-US" noProof="0" dirty="0"/>
              <a:t> (to be called from the build folder)</a:t>
            </a:r>
          </a:p>
          <a:p>
            <a:r>
              <a:rPr lang="en-US" noProof="0" dirty="0"/>
              <a:t>Changing entries with enter</a:t>
            </a:r>
          </a:p>
          <a:p>
            <a:r>
              <a:rPr lang="en-US" noProof="0" dirty="0"/>
              <a:t>To confirm, press </a:t>
            </a:r>
            <a:r>
              <a:rPr lang="en-US" noProof="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noProof="0" dirty="0"/>
              <a:t> for configure, and</a:t>
            </a:r>
            <a:br>
              <a:rPr lang="en-US" noProof="0" dirty="0"/>
            </a:br>
            <a:r>
              <a:rPr lang="en-US" noProof="0" dirty="0"/>
              <a:t>afterwards </a:t>
            </a:r>
            <a:r>
              <a:rPr lang="en-US" noProof="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noProof="0" dirty="0"/>
              <a:t> for generate</a:t>
            </a:r>
          </a:p>
          <a:p>
            <a:endParaRPr lang="en-US" noProof="0" dirty="0"/>
          </a:p>
          <a:p>
            <a:r>
              <a:rPr lang="en-US" noProof="0" dirty="0"/>
              <a:t>Or via command line:</a:t>
            </a:r>
            <a:br>
              <a:rPr lang="en-US" noProof="0" dirty="0"/>
            </a:br>
            <a:r>
              <a:rPr lang="en-US" sz="2000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 –DCMAKE_BUILD_TYPE=Release</a:t>
            </a:r>
            <a:b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-DCMAKE_INSTALL_PREFIX=../install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F7B5-8770-4C12-8FBD-3DE5136C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1B23-3FCD-4613-9972-D676B3BE7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F750ECC-5923-44D3-BFD4-3275BA7E4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3899"/>
              </p:ext>
            </p:extLst>
          </p:nvPr>
        </p:nvGraphicFramePr>
        <p:xfrm>
          <a:off x="6816080" y="127966"/>
          <a:ext cx="5184576" cy="81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0EF739-D8EA-41D0-B618-EE94CFABC4D5}"/>
              </a:ext>
            </a:extLst>
          </p:cNvPr>
          <p:cNvGrpSpPr/>
          <p:nvPr/>
        </p:nvGrpSpPr>
        <p:grpSpPr>
          <a:xfrm>
            <a:off x="6582445" y="2676087"/>
            <a:ext cx="5306032" cy="3477237"/>
            <a:chOff x="3295772" y="1417739"/>
            <a:chExt cx="5600456" cy="3670184"/>
          </a:xfrm>
        </p:grpSpPr>
        <p:pic>
          <p:nvPicPr>
            <p:cNvPr id="13" name="Grafik 12">
              <a:hlinkClick r:id="rId7" action="ppaction://program"/>
              <a:extLst>
                <a:ext uri="{FF2B5EF4-FFF2-40B4-BE49-F238E27FC236}">
                  <a16:creationId xmlns:a16="http://schemas.microsoft.com/office/drawing/2014/main" id="{5E8C13D5-06AE-4A9E-A523-95A9E4F7C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5772" y="1770077"/>
              <a:ext cx="5600456" cy="3317846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2BD6D05-B08E-465B-9B70-94C2277239CF}"/>
                </a:ext>
              </a:extLst>
            </p:cNvPr>
            <p:cNvSpPr txBox="1"/>
            <p:nvPr/>
          </p:nvSpPr>
          <p:spPr>
            <a:xfrm>
              <a:off x="5066950" y="1417739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Live example</a:t>
              </a: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2757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4122-12D6-431C-A805-AD386376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Generate /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342-70E4-4C37-93C8-62CFB853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Writes actual </a:t>
            </a:r>
            <a:r>
              <a:rPr lang="en-US" noProof="0" err="1"/>
              <a:t>Makefiles</a:t>
            </a:r>
            <a:r>
              <a:rPr lang="en-US" noProof="0"/>
              <a:t> in the build folder</a:t>
            </a:r>
          </a:p>
          <a:p>
            <a:r>
              <a:rPr lang="en-US" noProof="0"/>
              <a:t>Important main generators: Unix </a:t>
            </a:r>
            <a:r>
              <a:rPr lang="en-US" noProof="0" err="1"/>
              <a:t>Makefiles</a:t>
            </a:r>
            <a:r>
              <a:rPr lang="en-US" noProof="0"/>
              <a:t>, Ninja</a:t>
            </a:r>
          </a:p>
          <a:p>
            <a:r>
              <a:rPr lang="en-US"/>
              <a:t>(</a:t>
            </a:r>
            <a:r>
              <a:rPr lang="en-US" noProof="0"/>
              <a:t>Several extra generators available that create project files for your IDE)</a:t>
            </a:r>
          </a:p>
          <a:p>
            <a:r>
              <a:rPr lang="en-US" noProof="0"/>
              <a:t>Find your generator using 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r>
              <a:rPr lang="en-US" noProof="0"/>
              <a:t> and configure CMake using </a:t>
            </a:r>
            <a:br>
              <a:rPr lang="en-US" noProof="0"/>
            </a:b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 –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G"Unix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Makefiles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noProof="0"/>
              <a:t>The </a:t>
            </a:r>
            <a:r>
              <a:rPr lang="en-US" noProof="0" err="1"/>
              <a:t>Makefile</a:t>
            </a:r>
            <a:r>
              <a:rPr lang="en-US" noProof="0"/>
              <a:t> generator will generate a 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20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noProof="0"/>
              <a:t>and a 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noProof="0"/>
              <a:t> target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2B17-A829-44F4-A670-4D960DEB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8864-D8BF-45BE-9E6B-C3CBB6D2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765E08-8634-473B-B7AF-A6C04EE09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20446"/>
              </p:ext>
            </p:extLst>
          </p:nvPr>
        </p:nvGraphicFramePr>
        <p:xfrm>
          <a:off x="6816080" y="127966"/>
          <a:ext cx="5184576" cy="81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CC183-ACB4-42E9-BB42-E6146EA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34776-6149-45B9-A7F1-36465744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40"/>
            <a:ext cx="11328400" cy="1781596"/>
          </a:xfrm>
        </p:spPr>
        <p:txBody>
          <a:bodyPr/>
          <a:lstStyle/>
          <a:p>
            <a:r>
              <a:rPr lang="en-US" noProof="0"/>
              <a:t>4 sessions: each with presentation and hands-on part</a:t>
            </a:r>
          </a:p>
          <a:p>
            <a:r>
              <a:rPr lang="en-US" noProof="0"/>
              <a:t>Interrupt us any time, if you have a question</a:t>
            </a:r>
          </a:p>
          <a:p>
            <a:r>
              <a:rPr lang="en-US" noProof="0"/>
              <a:t>Correct us, if you have a different opinion on best practices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2F840-B2C4-4E9F-A185-1E5C941D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1F24A-1F08-4047-ADE3-B4B8E658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667B8EC-1080-4C6D-B964-0455BB392B8B}"/>
              </a:ext>
            </a:extLst>
          </p:cNvPr>
          <p:cNvSpPr txBox="1">
            <a:spLocks/>
          </p:cNvSpPr>
          <p:nvPr/>
        </p:nvSpPr>
        <p:spPr>
          <a:xfrm>
            <a:off x="433198" y="2547359"/>
            <a:ext cx="11328400" cy="862012"/>
          </a:xfrm>
          <a:prstGeom prst="rect">
            <a:avLst/>
          </a:prstGeom>
        </p:spPr>
        <p:txBody>
          <a:bodyPr vert="horz" wrap="none" lIns="0" tIns="0" rIns="0" bIns="720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References / Supplementary material</a:t>
            </a:r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D1E8FD-8C7E-42D7-A50F-652E39B119A8}"/>
              </a:ext>
            </a:extLst>
          </p:cNvPr>
          <p:cNvSpPr txBox="1">
            <a:spLocks/>
          </p:cNvSpPr>
          <p:nvPr/>
        </p:nvSpPr>
        <p:spPr>
          <a:xfrm>
            <a:off x="433198" y="3471314"/>
            <a:ext cx="11328400" cy="2299246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hlinkClick r:id="rId2"/>
              </a:rPr>
              <a:t>c</a:t>
            </a:r>
            <a:r>
              <a:rPr lang="en-US" sz="1800">
                <a:hlinkClick r:id="rId3"/>
              </a:rPr>
              <a:t>make.org</a:t>
            </a:r>
          </a:p>
          <a:p>
            <a:r>
              <a:rPr lang="en-US" sz="1800">
                <a:hlinkClick r:id="rId3"/>
              </a:rPr>
              <a:t>Daniel Pfeifer: "CMake - Introduction and best practices" (</a:t>
            </a:r>
            <a:r>
              <a:rPr lang="en-US" sz="1800" err="1">
                <a:hlinkClick r:id="rId3"/>
              </a:rPr>
              <a:t>MUCplusplus</a:t>
            </a:r>
            <a:r>
              <a:rPr lang="en-US" sz="1800">
                <a:hlinkClick r:id="rId3"/>
              </a:rPr>
              <a:t>, 21 May 2015)</a:t>
            </a:r>
            <a:endParaRPr lang="en-US" sz="1800"/>
          </a:p>
          <a:p>
            <a:r>
              <a:rPr lang="en-US" sz="1800">
                <a:hlinkClick r:id="rId4"/>
              </a:rPr>
              <a:t>Mathieu </a:t>
            </a:r>
            <a:r>
              <a:rPr lang="en-US" sz="1800" err="1">
                <a:hlinkClick r:id="rId4"/>
              </a:rPr>
              <a:t>Ropert</a:t>
            </a:r>
            <a:r>
              <a:rPr lang="en-US" sz="1800">
                <a:hlinkClick r:id="rId4"/>
              </a:rPr>
              <a:t>: “Using Modern </a:t>
            </a:r>
            <a:r>
              <a:rPr lang="en-US" sz="1800" err="1">
                <a:hlinkClick r:id="rId4"/>
              </a:rPr>
              <a:t>Cmake</a:t>
            </a:r>
            <a:r>
              <a:rPr lang="en-US" sz="1800">
                <a:hlinkClick r:id="rId4"/>
              </a:rPr>
              <a:t> Patterns to Enforce Good Modular Design” (</a:t>
            </a:r>
            <a:r>
              <a:rPr lang="en-US" sz="1800" err="1">
                <a:hlinkClick r:id="rId4"/>
              </a:rPr>
              <a:t>CppCon</a:t>
            </a:r>
            <a:r>
              <a:rPr lang="en-US" sz="1800">
                <a:hlinkClick r:id="rId4"/>
              </a:rPr>
              <a:t> 2017)</a:t>
            </a:r>
            <a:endParaRPr lang="en-US" sz="1800"/>
          </a:p>
          <a:p>
            <a:r>
              <a:rPr lang="en-US" sz="1800">
                <a:hlinkClick r:id="rId5"/>
              </a:rPr>
              <a:t>Deniz </a:t>
            </a:r>
            <a:r>
              <a:rPr lang="en-US" sz="1800" err="1">
                <a:hlinkClick r:id="rId5"/>
              </a:rPr>
              <a:t>Bahadir</a:t>
            </a:r>
            <a:r>
              <a:rPr lang="en-US" sz="1800">
                <a:hlinkClick r:id="rId5"/>
              </a:rPr>
              <a:t>: “More Modern CMake” (</a:t>
            </a:r>
            <a:r>
              <a:rPr lang="en-US" sz="1800" err="1">
                <a:hlinkClick r:id="rId5"/>
              </a:rPr>
              <a:t>Metting</a:t>
            </a:r>
            <a:r>
              <a:rPr lang="en-US" sz="1800">
                <a:hlinkClick r:id="rId5"/>
              </a:rPr>
              <a:t> C++ 2018)</a:t>
            </a:r>
            <a:endParaRPr lang="en-US" sz="1800"/>
          </a:p>
          <a:p>
            <a:r>
              <a:rPr lang="en-US" sz="1800">
                <a:hlinkClick r:id="rId6"/>
              </a:rPr>
              <a:t>Robert Schumacher: “Don’t package your libraries, write </a:t>
            </a:r>
            <a:r>
              <a:rPr lang="en-US" sz="1800" err="1">
                <a:hlinkClick r:id="rId6"/>
              </a:rPr>
              <a:t>packagable</a:t>
            </a:r>
            <a:r>
              <a:rPr lang="en-US" sz="1800">
                <a:hlinkClick r:id="rId6"/>
              </a:rPr>
              <a:t> libraries!” (</a:t>
            </a:r>
            <a:r>
              <a:rPr lang="en-US" sz="1800" err="1">
                <a:hlinkClick r:id="rId6"/>
              </a:rPr>
              <a:t>CppCon</a:t>
            </a:r>
            <a:r>
              <a:rPr lang="en-US" sz="1800">
                <a:hlinkClick r:id="rId6"/>
              </a:rPr>
              <a:t> 2018)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912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4392-DD63-4DD6-9C48-59503E54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Cached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4D4A-101D-48FD-9F57-81EE28C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Cached variables are stored in CMakeCache.txt</a:t>
            </a:r>
          </a:p>
          <a:p>
            <a:r>
              <a:rPr lang="en-US" sz="1900" noProof="0" dirty="0">
                <a:solidFill>
                  <a:srgbClr val="06287E"/>
                </a:solidFill>
                <a:latin typeface="Consolas" panose="020B0609020204030204" pitchFamily="49" charset="0"/>
              </a:rPr>
              <a:t>set</a:t>
            </a:r>
            <a:r>
              <a:rPr lang="en-US" sz="1900" noProof="0" dirty="0">
                <a:latin typeface="Consolas" panose="020B0609020204030204" pitchFamily="49" charset="0"/>
              </a:rPr>
              <a:t>(&lt;variable&gt; &lt;value&gt;... CACHE &lt;type&gt; &lt;docstring&gt; [FORCE])</a:t>
            </a:r>
          </a:p>
          <a:p>
            <a:pPr lvl="1"/>
            <a:r>
              <a:rPr lang="en-US" noProof="0" dirty="0"/>
              <a:t>5 types of cached variables: </a:t>
            </a:r>
            <a:r>
              <a:rPr lang="en-US" sz="1800" noProof="0" dirty="0">
                <a:latin typeface="Consolas" panose="020B0609020204030204" pitchFamily="49" charset="0"/>
              </a:rPr>
              <a:t>BOOL (ON/OFF)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STRING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PATH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FILE_PATH</a:t>
            </a:r>
            <a:r>
              <a:rPr lang="en-US" noProof="0" dirty="0"/>
              <a:t> and </a:t>
            </a:r>
            <a:r>
              <a:rPr lang="en-US" sz="1800" noProof="0" dirty="0">
                <a:latin typeface="Consolas" panose="020B0609020204030204" pitchFamily="49" charset="0"/>
              </a:rPr>
              <a:t>INTERNAL</a:t>
            </a:r>
          </a:p>
          <a:p>
            <a:pPr lvl="1"/>
            <a:r>
              <a:rPr lang="en-US" noProof="0" dirty="0"/>
              <a:t>String variables can provide a list of possible values</a:t>
            </a:r>
            <a:br>
              <a:rPr lang="en-US" noProof="0" dirty="0"/>
            </a:br>
            <a:r>
              <a:rPr lang="en-US" sz="1800" noProof="0" dirty="0" err="1">
                <a:solidFill>
                  <a:srgbClr val="007020"/>
                </a:solidFill>
                <a:latin typeface="Consolas" panose="020B0609020204030204" pitchFamily="49" charset="0"/>
              </a:rPr>
              <a:t>set_property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CACHE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PROPERTY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STRINGS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a;b;c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noProof="0" dirty="0"/>
          </a:p>
          <a:p>
            <a:r>
              <a:rPr lang="en-US" sz="1900" noProof="0" dirty="0">
                <a:solidFill>
                  <a:srgbClr val="06287E"/>
                </a:solidFill>
                <a:latin typeface="Consolas" panose="020B0609020204030204" pitchFamily="49" charset="0"/>
              </a:rPr>
              <a:t>option</a:t>
            </a:r>
            <a:r>
              <a:rPr lang="en-US" sz="1900" noProof="0" dirty="0">
                <a:latin typeface="Consolas" panose="020B0609020204030204" pitchFamily="49" charset="0"/>
              </a:rPr>
              <a:t>(&lt;variable&gt; "&lt;docstring&gt;" [value])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noProof="0" dirty="0"/>
              <a:t>Options are an abbreviation for </a:t>
            </a:r>
            <a:r>
              <a:rPr lang="en-US" noProof="0" dirty="0" err="1"/>
              <a:t>boolean</a:t>
            </a:r>
            <a:r>
              <a:rPr lang="en-US" noProof="0" dirty="0"/>
              <a:t> variables</a:t>
            </a:r>
          </a:p>
          <a:p>
            <a:r>
              <a:rPr lang="en-US" sz="1800" dirty="0" err="1">
                <a:solidFill>
                  <a:srgbClr val="06287E"/>
                </a:solidFill>
                <a:latin typeface="Consolas" panose="020B0609020204030204" pitchFamily="49" charset="0"/>
              </a:rPr>
              <a:t>mark_as_advanced</a:t>
            </a:r>
            <a:r>
              <a:rPr lang="en-US" sz="1800" dirty="0">
                <a:latin typeface="Consolas" panose="020B0609020204030204" pitchFamily="49" charset="0"/>
              </a:rPr>
              <a:t>([CLEAR|FORCE] &lt;var1&gt; ...)</a:t>
            </a:r>
            <a:br>
              <a:rPr lang="en-US" sz="2000" dirty="0"/>
            </a:br>
            <a:r>
              <a:rPr lang="en-US" sz="2000" dirty="0"/>
              <a:t>Advanced options are not display in </a:t>
            </a:r>
            <a:r>
              <a:rPr lang="en-US" sz="1600" dirty="0" err="1">
                <a:latin typeface="Consolas" panose="020B0609020204030204" pitchFamily="49" charset="0"/>
              </a:rPr>
              <a:t>ccmake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2000" dirty="0"/>
              <a:t>(only in advanced mode after pressing 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en-US" sz="2000" dirty="0"/>
              <a:t>)</a:t>
            </a:r>
            <a:endParaRPr lang="en-US" sz="1900" noProof="0" dirty="0">
              <a:latin typeface="Consolas" panose="020B0609020204030204" pitchFamily="49" charset="0"/>
            </a:endParaRPr>
          </a:p>
          <a:p>
            <a:r>
              <a:rPr lang="en-US" noProof="0" dirty="0"/>
              <a:t>Dependent options can be implemented using the macro </a:t>
            </a:r>
            <a:r>
              <a:rPr lang="en-US" sz="2200" noProof="0" dirty="0">
                <a:latin typeface="Consolas" panose="020B0609020204030204" pitchFamily="49" charset="0"/>
              </a:rPr>
              <a:t>CMAKE_DEPENDENT_OPTION</a:t>
            </a:r>
            <a:r>
              <a:rPr lang="en-US" noProof="0" dirty="0">
                <a:latin typeface="Consolas" panose="020B0609020204030204" pitchFamily="49" charset="0"/>
              </a:rPr>
              <a:t> </a:t>
            </a:r>
            <a:r>
              <a:rPr lang="en-US" noProof="0" dirty="0"/>
              <a:t>after including </a:t>
            </a:r>
            <a:r>
              <a:rPr lang="en-US" noProof="0" dirty="0" err="1"/>
              <a:t>CMakeDependentOption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D39A2-D0BC-409D-85EE-C0229F1D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C38F-37C6-414C-90FC-09547B8A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30934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4392-DD63-4DD6-9C48-59503E54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4D4A-101D-48FD-9F57-81EE28C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CMake provides some variables with special meaning</a:t>
            </a:r>
          </a:p>
          <a:p>
            <a:r>
              <a:rPr lang="en-US"/>
              <a:t>Variables that change behavior</a:t>
            </a:r>
            <a:endParaRPr lang="en-US" noProof="0"/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CMAKE_&lt;LANG&gt;_COMPILER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CMAKE_&lt;LANG&gt;_FLAGS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CMAKE_BUILD_TYPE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 (Release, 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MinSizeRel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CMAKE_INSTALL_PREFIX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CMAKE_MODULE_PATH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/>
              <a:t>Variables </a:t>
            </a:r>
            <a:r>
              <a:rPr lang="de-CH" err="1"/>
              <a:t>that</a:t>
            </a:r>
            <a:r>
              <a:rPr lang="de-CH"/>
              <a:t> </a:t>
            </a:r>
            <a:r>
              <a:rPr lang="de-CH" err="1"/>
              <a:t>provide</a:t>
            </a:r>
            <a:r>
              <a:rPr lang="de-CH"/>
              <a:t> </a:t>
            </a:r>
            <a:r>
              <a:rPr lang="de-CH" err="1"/>
              <a:t>information</a:t>
            </a:r>
            <a:endParaRPr lang="de-CH"/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CMAKE_CURRENT_LIST_DIR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CMAKE_CURRENT_BINARY_DIR</a:t>
            </a:r>
            <a:b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/>
              <a:t>CMake </a:t>
            </a:r>
            <a:r>
              <a:rPr lang="de-CH" err="1"/>
              <a:t>reads</a:t>
            </a:r>
            <a:r>
              <a:rPr lang="de-CH"/>
              <a:t> </a:t>
            </a:r>
            <a:r>
              <a:rPr lang="de-CH" err="1"/>
              <a:t>environment</a:t>
            </a:r>
            <a:r>
              <a:rPr lang="de-CH"/>
              <a:t> variables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set</a:t>
            </a:r>
            <a:r>
              <a:rPr lang="de-CH"/>
              <a:t> </a:t>
            </a:r>
            <a:r>
              <a:rPr lang="de-CH" err="1"/>
              <a:t>defaults</a:t>
            </a:r>
            <a:r>
              <a:rPr lang="de-CH"/>
              <a:t>, e.g.</a:t>
            </a: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CXX=/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CUDACXX=/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/cuda-8.0/bin/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CUDAHOSTCXX=/</a:t>
            </a:r>
            <a:r>
              <a:rPr lang="de-CH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CH">
                <a:latin typeface="Courier New" panose="02070309020205020404" pitchFamily="49" charset="0"/>
                <a:cs typeface="Courier New" panose="02070309020205020404" pitchFamily="49" charset="0"/>
              </a:rPr>
              <a:t>/bin/g++-5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D39A2-D0BC-409D-85EE-C0229F1D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C38F-37C6-414C-90FC-09547B8A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6D9DB7-9658-4737-B718-E6B826F3CA0F}"/>
              </a:ext>
            </a:extLst>
          </p:cNvPr>
          <p:cNvSpPr/>
          <p:nvPr/>
        </p:nvSpPr>
        <p:spPr>
          <a:xfrm>
            <a:off x="9206911" y="116802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err="1">
                <a:hlinkClick r:id="rId9"/>
              </a:rPr>
              <a:t>cmake</a:t>
            </a:r>
            <a:r>
              <a:rPr lang="de-CH" b="1">
                <a:hlinkClick r:id="rId9"/>
              </a:rPr>
              <a:t>-variables(7)</a:t>
            </a:r>
            <a:endParaRPr lang="de-CH" b="1"/>
          </a:p>
        </p:txBody>
      </p:sp>
    </p:spTree>
    <p:extLst>
      <p:ext uri="{BB962C8B-B14F-4D97-AF65-F5344CB8AC3E}">
        <p14:creationId xmlns:p14="http://schemas.microsoft.com/office/powerpoint/2010/main" val="343857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CB1-9A2B-4677-87E9-4C9F706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9D3-6E77-4B1E-BA98-C1A4E63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Functions have a number of named arguments. Further arguments can be accessed using </a:t>
            </a:r>
            <a:r>
              <a:rPr lang="en-US" sz="2200" noProof="0">
                <a:latin typeface="Consolas" panose="020B0609020204030204" pitchFamily="49" charset="0"/>
              </a:rPr>
              <a:t>ARGN</a:t>
            </a:r>
            <a:r>
              <a:rPr lang="en-US" noProof="0"/>
              <a:t> or </a:t>
            </a:r>
            <a:r>
              <a:rPr lang="en-US" sz="2200" noProof="0">
                <a:latin typeface="Consolas" panose="020B0609020204030204" pitchFamily="49" charset="0"/>
              </a:rPr>
              <a:t>ARGV#</a:t>
            </a:r>
            <a:r>
              <a:rPr lang="en-US" noProof="0"/>
              <a:t>.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my_f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arg0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arg1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"arg0 = ${arg0}, arg1 = ${arg1}, 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argn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 = ${ARGN}, arg2 = ${ARGV2}"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my_f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b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c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d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"arg0 = a, arg1 = b, </a:t>
            </a:r>
            <a:r>
              <a:rPr lang="en-US" sz="16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argn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c;d;e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, arg2 = c"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Functions have an own scope. Functions can write into the caller scope by passing </a:t>
            </a:r>
            <a:r>
              <a:rPr lang="en-US" sz="2200" noProof="0">
                <a:latin typeface="Consolas" panose="020B0609020204030204" pitchFamily="49" charset="0"/>
              </a:rPr>
              <a:t>PARENT_SCOPE</a:t>
            </a:r>
            <a:r>
              <a:rPr lang="en-US" noProof="0"/>
              <a:t> to </a:t>
            </a:r>
            <a:r>
              <a:rPr lang="en-US" sz="2200" noProof="0">
                <a:latin typeface="Consolas" panose="020B0609020204030204" pitchFamily="49" charset="0"/>
              </a:rPr>
              <a:t>set</a:t>
            </a:r>
            <a:r>
              <a:rPr lang="en-US" noProof="0"/>
              <a:t>. 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Macros have no own scope. Code is simply «</a:t>
            </a:r>
            <a:r>
              <a:rPr lang="en-US" noProof="0" err="1"/>
              <a:t>inlined</a:t>
            </a:r>
            <a:r>
              <a:rPr lang="en-US" noProof="0"/>
              <a:t>» into the caller (nasty things can happen when doing non-trivial stuff with arguments)</a:t>
            </a:r>
          </a:p>
          <a:p>
            <a:r>
              <a:rPr lang="en-US" noProof="0"/>
              <a:t>Usually functions should be preferred because they are much easier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DC41-88B0-4B93-95EE-F496CC1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B822-1DA2-4061-B33D-25043767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438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F72F-7C79-4565-A345-70322EB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 –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0018-926D-4F18-9B84-D3E2D31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>
                <a:latin typeface="Consolas" panose="020B0609020204030204" pitchFamily="49" charset="0"/>
              </a:rPr>
              <a:t>cmake_parse_arguments</a:t>
            </a:r>
            <a:r>
              <a:rPr lang="en-US" sz="2200" noProof="0"/>
              <a:t> allows to interpret arguments passed to a function or macro</a:t>
            </a:r>
          </a:p>
          <a:p>
            <a:r>
              <a:rPr lang="en-US" sz="2200" noProof="0"/>
              <a:t>Three kinds of arguments: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sz="2200" noProof="0"/>
              <a:t>, </a:t>
            </a:r>
            <a:r>
              <a:rPr lang="en-US" sz="2200" noProof="0">
                <a:solidFill>
                  <a:schemeClr val="accent3">
                    <a:lumMod val="60000"/>
                    <a:lumOff val="40000"/>
                  </a:schemeClr>
                </a:solidFill>
              </a:rPr>
              <a:t>one-value</a:t>
            </a:r>
            <a:r>
              <a:rPr lang="en-US" sz="2200" noProof="0"/>
              <a:t> and </a:t>
            </a:r>
            <a:r>
              <a:rPr lang="en-US" sz="2200" noProof="0">
                <a:solidFill>
                  <a:srgbClr val="92D050"/>
                </a:solidFill>
              </a:rPr>
              <a:t>multi-value</a:t>
            </a:r>
            <a:r>
              <a:rPr lang="en-US" sz="2200" noProof="0"/>
              <a:t> arguments</a:t>
            </a:r>
          </a:p>
          <a:p>
            <a:r>
              <a:rPr lang="en-US" sz="2200" noProof="0"/>
              <a:t>Pass </a:t>
            </a:r>
            <a:r>
              <a:rPr lang="en-US" sz="2000" noProof="0">
                <a:latin typeface="Consolas" panose="020B0609020204030204" pitchFamily="49" charset="0"/>
              </a:rPr>
              <a:t>PARSE_ARGV &lt;N&gt;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</a:t>
            </a:r>
            <a:r>
              <a:rPr lang="en-US" sz="2000" noProof="0" err="1">
                <a:latin typeface="Consolas" panose="020B0609020204030204" pitchFamily="49" charset="0"/>
              </a:rPr>
              <a:t>cmake_parse_argument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skip the first N arguments (function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3239-6FF9-4FFF-9C6B-E4F35DA3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54D-9C7E-4C93-A436-AFCA7F73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7F2A0-2A61-4DB2-A3D0-79A57B3D6D89}"/>
              </a:ext>
            </a:extLst>
          </p:cNvPr>
          <p:cNvSpPr/>
          <p:nvPr/>
        </p:nvSpPr>
        <p:spPr>
          <a:xfrm>
            <a:off x="1547616" y="2638016"/>
            <a:ext cx="9073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options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oneValueArgs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multiValueArgs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cmake_parse_arguments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"${options}"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"${oneValueArgs}"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"${multiValueArgs}"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ARGN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"${SPECIAL_INSTALL_OPTIONAL}"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FALSE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"${SPECIAL_INSTALL_VERBOSE}"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TRUE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"${SPECIAL_INSTALL_DESTINATION}"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/dir/to/destination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"${SPECIAL_INSTALL_FILES}"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file1;file2;file3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 /dir/to/destination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 file1 file2 file3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666E-B8ED-4E7F-93B7-7BF18D285656}"/>
              </a:ext>
            </a:extLst>
          </p:cNvPr>
          <p:cNvSpPr txBox="1"/>
          <p:nvPr/>
        </p:nvSpPr>
        <p:spPr>
          <a:xfrm>
            <a:off x="9048328" y="593608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cmake_parse_arguments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622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F72F-7C79-4565-A345-70322EB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 –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0018-926D-4F18-9B84-D3E2D31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>
                <a:latin typeface="Consolas" panose="020B0609020204030204" pitchFamily="49" charset="0"/>
              </a:rPr>
              <a:t>cmake_parse_arguments</a:t>
            </a:r>
            <a:r>
              <a:rPr lang="en-US" sz="2200"/>
              <a:t> </a:t>
            </a:r>
            <a:r>
              <a:rPr lang="en-US" sz="2200" noProof="0"/>
              <a:t>allows to interpret arguments passed to a function or macro</a:t>
            </a:r>
          </a:p>
          <a:p>
            <a:r>
              <a:rPr lang="en-US" sz="2200" noProof="0"/>
              <a:t>Three kinds of arguments: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sz="2200" noProof="0"/>
              <a:t>, </a:t>
            </a:r>
            <a:r>
              <a:rPr lang="en-US" sz="2200" noProof="0">
                <a:solidFill>
                  <a:schemeClr val="accent3">
                    <a:lumMod val="60000"/>
                    <a:lumOff val="40000"/>
                  </a:schemeClr>
                </a:solidFill>
              </a:rPr>
              <a:t>one-value</a:t>
            </a:r>
            <a:r>
              <a:rPr lang="en-US" sz="2200" noProof="0"/>
              <a:t> and </a:t>
            </a:r>
            <a:r>
              <a:rPr lang="en-US" sz="2200" noProof="0">
                <a:solidFill>
                  <a:srgbClr val="92D050"/>
                </a:solidFill>
              </a:rPr>
              <a:t>multi-value</a:t>
            </a:r>
            <a:r>
              <a:rPr lang="en-US" sz="2200" noProof="0"/>
              <a:t> arguments</a:t>
            </a:r>
          </a:p>
          <a:p>
            <a:r>
              <a:rPr lang="en-US" sz="2200" noProof="0"/>
              <a:t>Pass </a:t>
            </a:r>
            <a:r>
              <a:rPr lang="en-US" sz="2000" noProof="0">
                <a:latin typeface="Consolas" panose="020B0609020204030204" pitchFamily="49" charset="0"/>
              </a:rPr>
              <a:t>PARSE_ARGV &lt;N&gt;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</a:t>
            </a:r>
            <a:r>
              <a:rPr lang="en-US" sz="2000" noProof="0" err="1">
                <a:latin typeface="Consolas" panose="020B0609020204030204" pitchFamily="49" charset="0"/>
              </a:rPr>
              <a:t>cmake_parse_argument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skip the first N arguments (function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3239-6FF9-4FFF-9C6B-E4F35DA3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54D-9C7E-4C93-A436-AFCA7F73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7F2A0-2A61-4DB2-A3D0-79A57B3D6D89}"/>
              </a:ext>
            </a:extLst>
          </p:cNvPr>
          <p:cNvSpPr/>
          <p:nvPr/>
        </p:nvSpPr>
        <p:spPr>
          <a:xfrm>
            <a:off x="1547616" y="2638016"/>
            <a:ext cx="9073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options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oneValueArgs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multiValueArgs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cmake_parse_arguments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"${options}"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"${oneValueArgs}"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"${multiValueArgs}"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ARGN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CMakePrintHelpers)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cmake_print_variables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SPECIAL_INSTALL_OPTIONAL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SPECIAL_INSTALL_VERBOSE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SPECIAL_INSTALL_DESTINATION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 /dir/to/destination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 file1 file2 file3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26C14-441A-4E7E-A048-121CF8DAEAF0}"/>
              </a:ext>
            </a:extLst>
          </p:cNvPr>
          <p:cNvSpPr txBox="1"/>
          <p:nvPr/>
        </p:nvSpPr>
        <p:spPr>
          <a:xfrm>
            <a:off x="6820652" y="3138055"/>
            <a:ext cx="47756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CMakePrintHelpers provides several macros to print variables, properties, ...</a:t>
            </a:r>
          </a:p>
          <a:p>
            <a:endParaRPr lang="de-CH"/>
          </a:p>
          <a:p>
            <a:r>
              <a:rPr lang="de-CH" sz="1200">
                <a:latin typeface="Consolas" panose="020B0609020204030204" pitchFamily="49" charset="0"/>
              </a:rPr>
              <a:t>-- SPECIAL_INSTALL_OPTIONAL="FALSE" ; SPECIAL_INSTALL_VERBOSE="TRUE" ; SPECIAL_INSTALL_DESTINATION="/dir/to/destination" ; SPECIAL_INSTALL_FILES="file1;file2;file3"</a:t>
            </a:r>
          </a:p>
        </p:txBody>
      </p:sp>
    </p:spTree>
    <p:extLst>
      <p:ext uri="{BB962C8B-B14F-4D97-AF65-F5344CB8AC3E}">
        <p14:creationId xmlns:p14="http://schemas.microsoft.com/office/powerpoint/2010/main" val="284605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A019-593E-4A58-BD04-9DE6E88F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Using packages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1C60-521B-406F-B233-61BB2D2F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Packages can be found with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(basic version):</a:t>
            </a:r>
            <a:br>
              <a:rPr lang="en-US" noProof="0"/>
            </a:br>
            <a:r>
              <a:rPr lang="en-US" sz="1900" noProof="0" err="1">
                <a:solidFill>
                  <a:srgbClr val="06287E"/>
                </a:solidFill>
                <a:latin typeface="Consolas" panose="020B0609020204030204" pitchFamily="49" charset="0"/>
              </a:rPr>
              <a:t>find_package</a:t>
            </a:r>
            <a:r>
              <a:rPr lang="en-US" sz="1900" noProof="0">
                <a:latin typeface="Consolas" panose="020B0609020204030204" pitchFamily="49" charset="0"/>
              </a:rPr>
              <a:t>(&lt;</a:t>
            </a:r>
            <a:r>
              <a:rPr lang="en-US" sz="1900" noProof="0" err="1">
                <a:latin typeface="Consolas" panose="020B0609020204030204" pitchFamily="49" charset="0"/>
              </a:rPr>
              <a:t>PackageName</a:t>
            </a:r>
            <a:r>
              <a:rPr lang="en-US" sz="1900" noProof="0">
                <a:latin typeface="Consolas" panose="020B0609020204030204" pitchFamily="49" charset="0"/>
              </a:rPr>
              <a:t>&gt; [version] [EXACT] [REQUIRED] 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         [COMPONENTS components...] 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         [OPTIONAL_COMPONENTS components...])</a:t>
            </a:r>
          </a:p>
          <a:p>
            <a:r>
              <a:rPr lang="en-US" noProof="0"/>
              <a:t>Example: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Boost::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noProof="0">
              <a:latin typeface="Consolas" panose="020B0609020204030204" pitchFamily="49" charset="0"/>
            </a:endParaRPr>
          </a:p>
          <a:p>
            <a:r>
              <a:rPr lang="en-US" noProof="0"/>
              <a:t>Two modes of operation</a:t>
            </a:r>
          </a:p>
          <a:p>
            <a:pPr lvl="1"/>
            <a:r>
              <a:rPr lang="en-US" noProof="0"/>
              <a:t>Module Mode: CMake searches (and loads) a file </a:t>
            </a:r>
            <a:r>
              <a:rPr lang="en-US" noProof="0">
                <a:latin typeface="Consolas" panose="020B0609020204030204" pitchFamily="49" charset="0"/>
              </a:rPr>
              <a:t>Find&lt;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&gt;.</a:t>
            </a:r>
            <a:r>
              <a:rPr lang="en-US" noProof="0" err="1">
                <a:latin typeface="Consolas" panose="020B0609020204030204" pitchFamily="49" charset="0"/>
              </a:rPr>
              <a:t>cmake</a:t>
            </a:r>
            <a:r>
              <a:rPr lang="en-US" noProof="0"/>
              <a:t>, first in the paths in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CMAKE_MODULE_PATH</a:t>
            </a:r>
            <a:r>
              <a:rPr lang="en-US" noProof="0"/>
              <a:t>, then in the CMake installation</a:t>
            </a:r>
          </a:p>
          <a:p>
            <a:pPr lvl="1"/>
            <a:r>
              <a:rPr lang="en-US" noProof="0"/>
              <a:t>Config Mode (recommended): CMake searches (and loads) a file </a:t>
            </a:r>
            <a:r>
              <a:rPr lang="en-US" noProof="0">
                <a:latin typeface="Consolas" panose="020B0609020204030204" pitchFamily="49" charset="0"/>
              </a:rPr>
              <a:t>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</a:t>
            </a:r>
            <a:r>
              <a:rPr lang="en-US" noProof="0">
                <a:latin typeface="Consolas" panose="020B0609020204030204" pitchFamily="49" charset="0"/>
              </a:rPr>
              <a:t> &lt;lower-case-package-name&gt;-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/>
              <a:t> in various paths until </a:t>
            </a:r>
            <a:r>
              <a:rPr lang="en-US" noProof="0">
                <a:latin typeface="Consolas" panose="020B0609020204030204" pitchFamily="49" charset="0"/>
              </a:rPr>
              <a:t>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&gt;_FOUND </a:t>
            </a:r>
            <a:r>
              <a:rPr lang="en-US" noProof="0"/>
              <a:t>is set</a:t>
            </a:r>
          </a:p>
          <a:p>
            <a:r>
              <a:rPr lang="en-US" noProof="0"/>
              <a:t>By default, module mode is tried before config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5D8E2-693C-4056-A5C0-65658A37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6519-B5AF-4C98-AD04-261557086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51099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FA3-FEC0-49DF-ABE8-CBD3B0E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Using packages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9E4-4B08-4A1A-A517-C20C1BF0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Found packages set 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&gt;_FOUND</a:t>
            </a:r>
          </a:p>
          <a:p>
            <a:r>
              <a:rPr lang="en-US" noProof="0"/>
              <a:t>You should only require components that are actually needed (e.g., MPI has components </a:t>
            </a:r>
            <a:r>
              <a:rPr lang="en-US" noProof="0">
                <a:latin typeface="Consolas" panose="020B0609020204030204" pitchFamily="49" charset="0"/>
              </a:rPr>
              <a:t>C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MPICXX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Fortran</a:t>
            </a:r>
            <a:r>
              <a:rPr lang="en-US" noProof="0"/>
              <a:t>)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2EEA-ED58-484F-80F2-E90DD97C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E605-873D-4823-B723-C365D032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0B5F95-B647-41B1-BCDE-B5E4830D53D4}"/>
              </a:ext>
            </a:extLst>
          </p:cNvPr>
          <p:cNvSpPr/>
          <p:nvPr/>
        </p:nvSpPr>
        <p:spPr>
          <a:xfrm>
            <a:off x="2423592" y="3024817"/>
            <a:ext cx="6192688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trike="sngStrike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trike="sngStrike" err="1">
                <a:solidFill>
                  <a:srgbClr val="000000"/>
                </a:solidFill>
                <a:latin typeface="Consolas" panose="020B0609020204030204" pitchFamily="49" charset="0"/>
              </a:rPr>
              <a:t>lib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de-CH" strike="sngStrike" err="1">
                <a:solidFill>
                  <a:srgbClr val="000000"/>
                </a:solidFill>
                <a:latin typeface="Consolas" panose="020B0609020204030204" pitchFamily="49" charset="0"/>
              </a:rPr>
              <a:t>pthreads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br>
              <a:rPr lang="de-CH" sz="1400">
                <a:solidFill>
                  <a:schemeClr val="tx1"/>
                </a:solidFill>
              </a:rPr>
            </a:br>
            <a:r>
              <a:rPr lang="de-CH" sz="2400">
                <a:solidFill>
                  <a:schemeClr val="tx1"/>
                </a:solidFill>
              </a:rPr>
              <a:t>Linking </a:t>
            </a:r>
            <a:r>
              <a:rPr lang="de-CH" sz="2400" err="1">
                <a:solidFill>
                  <a:schemeClr val="tx1"/>
                </a:solidFill>
              </a:rPr>
              <a:t>against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the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threading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library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is</a:t>
            </a:r>
            <a:r>
              <a:rPr lang="de-CH" sz="2400">
                <a:solidFill>
                  <a:schemeClr val="tx1"/>
                </a:solidFill>
              </a:rPr>
              <a:t> non-trivial! Thus, </a:t>
            </a:r>
            <a:r>
              <a:rPr lang="de-CH" sz="2400" err="1">
                <a:solidFill>
                  <a:schemeClr val="tx1"/>
                </a:solidFill>
              </a:rPr>
              <a:t>it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is</a:t>
            </a:r>
            <a:r>
              <a:rPr lang="de-CH" sz="2400">
                <a:solidFill>
                  <a:schemeClr val="tx1"/>
                </a:solidFill>
              </a:rPr>
              <a:t> a </a:t>
            </a:r>
            <a:r>
              <a:rPr lang="de-CH" sz="2400" err="1">
                <a:solidFill>
                  <a:schemeClr val="tx1"/>
                </a:solidFill>
              </a:rPr>
              <a:t>package</a:t>
            </a:r>
            <a:r>
              <a:rPr lang="de-CH" sz="2400">
                <a:solidFill>
                  <a:schemeClr val="tx1"/>
                </a:solidFill>
              </a:rPr>
              <a:t>:</a:t>
            </a:r>
          </a:p>
          <a:p>
            <a:pPr algn="ctr"/>
            <a:br>
              <a:rPr lang="de-CH" sz="1400">
                <a:solidFill>
                  <a:schemeClr val="tx1"/>
                </a:solidFill>
              </a:rPr>
            </a:br>
            <a:r>
              <a:rPr lang="de-CH" err="1">
                <a:solidFill>
                  <a:srgbClr val="06287E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(Threads)</a:t>
            </a:r>
          </a:p>
          <a:p>
            <a:pPr algn="ctr"/>
            <a:r>
              <a:rPr lang="de-CH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000000"/>
                </a:solidFill>
                <a:latin typeface="Consolas" panose="020B0609020204030204" pitchFamily="49" charset="0"/>
              </a:rPr>
              <a:t>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Threads::Threads)</a:t>
            </a:r>
            <a:endParaRPr lang="en-CH">
              <a:solidFill>
                <a:schemeClr val="tx1"/>
              </a:solidFill>
            </a:endParaRPr>
          </a:p>
          <a:p>
            <a:pPr algn="ctr"/>
            <a:endParaRPr lang="en-CH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3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FA3-FEC0-49DF-ABE8-CBD3B0E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Many module files already exist!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9E4-4B08-4A1A-A517-C20C1BF0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err="1"/>
              <a:t>FindBLAS</a:t>
            </a:r>
            <a:endParaRPr lang="en-US" noProof="0"/>
          </a:p>
          <a:p>
            <a:r>
              <a:rPr lang="en-US" noProof="0" err="1"/>
              <a:t>FindBoost</a:t>
            </a:r>
            <a:endParaRPr lang="en-US" noProof="0"/>
          </a:p>
          <a:p>
            <a:r>
              <a:rPr lang="en-US" noProof="0" err="1"/>
              <a:t>FindDoxygen</a:t>
            </a:r>
            <a:endParaRPr lang="en-US" noProof="0"/>
          </a:p>
          <a:p>
            <a:r>
              <a:rPr lang="en-US" noProof="0" err="1"/>
              <a:t>FindMPI</a:t>
            </a:r>
            <a:endParaRPr lang="en-US" noProof="0"/>
          </a:p>
          <a:p>
            <a:r>
              <a:rPr lang="en-US" noProof="0" err="1">
                <a:solidFill>
                  <a:srgbClr val="00B050"/>
                </a:solidFill>
              </a:rPr>
              <a:t>FindOpenACC</a:t>
            </a:r>
            <a:endParaRPr lang="en-US" noProof="0">
              <a:solidFill>
                <a:srgbClr val="00B050"/>
              </a:solidFill>
            </a:endParaRPr>
          </a:p>
          <a:p>
            <a:r>
              <a:rPr lang="en-US" noProof="0" err="1"/>
              <a:t>FindOpenCL</a:t>
            </a:r>
            <a:endParaRPr lang="en-US" noProof="0"/>
          </a:p>
          <a:p>
            <a:r>
              <a:rPr lang="en-US" noProof="0" err="1">
                <a:solidFill>
                  <a:srgbClr val="00B050"/>
                </a:solidFill>
              </a:rPr>
              <a:t>FindOpenMP</a:t>
            </a:r>
            <a:endParaRPr lang="en-US" noProof="0">
              <a:solidFill>
                <a:srgbClr val="00B050"/>
              </a:solidFill>
            </a:endParaRPr>
          </a:p>
          <a:p>
            <a:r>
              <a:rPr lang="en-US" noProof="0" err="1"/>
              <a:t>FindPython</a:t>
            </a:r>
            <a:endParaRPr lang="en-US" noProof="0"/>
          </a:p>
          <a:p>
            <a:r>
              <a:rPr lang="en-US" noProof="0" err="1">
                <a:solidFill>
                  <a:srgbClr val="00B050"/>
                </a:solidFill>
              </a:rPr>
              <a:t>FindThreads</a:t>
            </a:r>
            <a:endParaRPr lang="en-US" noProof="0">
              <a:solidFill>
                <a:srgbClr val="00B050"/>
              </a:solidFill>
            </a:endParaRPr>
          </a:p>
          <a:p>
            <a:r>
              <a:rPr lang="en-US" noProof="0"/>
              <a:t>and many more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2EEA-ED58-484F-80F2-E90DD97C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E605-873D-4823-B723-C365D032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E488-3C18-4C7B-97D3-813D2EC7B9B4}"/>
              </a:ext>
            </a:extLst>
          </p:cNvPr>
          <p:cNvSpPr txBox="1"/>
          <p:nvPr/>
        </p:nvSpPr>
        <p:spPr>
          <a:xfrm>
            <a:off x="4754881" y="3535680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rgbClr val="00B050"/>
                </a:solidFill>
              </a:rPr>
              <a:t>Some modules result in targets that only </a:t>
            </a:r>
          </a:p>
          <a:p>
            <a:r>
              <a:rPr lang="de-CH">
                <a:solidFill>
                  <a:srgbClr val="00B050"/>
                </a:solidFill>
              </a:rPr>
              <a:t>provide compile options (no include / libraries)</a:t>
            </a:r>
            <a:endParaRPr lang="en-CH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4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BC25-F89D-46B8-A2CB-1D49F9B1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7B52-4FED-418E-863D-2D9B0A41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Copy artifacts and headers to the install directory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Several variants of </a:t>
            </a:r>
            <a:r>
              <a:rPr lang="en-US" sz="2200" noProof="0">
                <a:latin typeface="Courier New" panose="02070309020205020404" pitchFamily="49" charset="0"/>
                <a:cs typeface="Courier New" panose="02070309020205020404" pitchFamily="49" charset="0"/>
              </a:rPr>
              <a:t>install()</a:t>
            </a:r>
            <a:r>
              <a:rPr lang="en-US" noProof="0"/>
              <a:t> for installing files, directories, targets (artifacts)</a:t>
            </a:r>
          </a:p>
          <a:p>
            <a:r>
              <a:rPr lang="en-US" noProof="0"/>
              <a:t>Include directories must be</a:t>
            </a:r>
            <a:br>
              <a:rPr lang="en-US" noProof="0"/>
            </a:br>
            <a:r>
              <a:rPr lang="en-US" noProof="0"/>
              <a:t>installed in a separate command</a:t>
            </a:r>
          </a:p>
          <a:p>
            <a:r>
              <a:rPr lang="en-US" noProof="0"/>
              <a:t>Only copies the files, but</a:t>
            </a:r>
            <a:br>
              <a:rPr lang="en-US" noProof="0"/>
            </a:br>
            <a:r>
              <a:rPr lang="en-US" noProof="0"/>
              <a:t>doesn’t provide</a:t>
            </a:r>
            <a:br>
              <a:rPr lang="en-US" noProof="0"/>
            </a:br>
            <a:r>
              <a:rPr lang="en-US" sz="2200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find_package</a:t>
            </a:r>
            <a:r>
              <a:rPr lang="en-US" sz="2000"/>
              <a:t> mechanism</a:t>
            </a:r>
            <a:endParaRPr lang="en-US" sz="2200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GNUInstallDirs</a:t>
            </a:r>
            <a:r>
              <a:rPr lang="en-US"/>
              <a:t> provides</a:t>
            </a:r>
            <a:br>
              <a:rPr lang="en-US"/>
            </a:br>
            <a:r>
              <a:rPr lang="en-US"/>
              <a:t>standard locations derived</a:t>
            </a:r>
            <a:br>
              <a:rPr lang="en-US"/>
            </a:br>
            <a:r>
              <a:rPr lang="en-US"/>
              <a:t>from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CMAKE_INSTALL_PREFIX</a:t>
            </a:r>
            <a:r>
              <a:rPr lang="en-US">
                <a:cs typeface="Courier New" panose="02070309020205020404" pitchFamily="49" charset="0"/>
              </a:rPr>
              <a:t>,</a:t>
            </a:r>
            <a:br>
              <a:rPr lang="en-US">
                <a:cs typeface="Courier New" panose="02070309020205020404" pitchFamily="49" charset="0"/>
              </a:rPr>
            </a:br>
            <a:r>
              <a:rPr lang="en-US">
                <a:cs typeface="Courier New" panose="02070309020205020404" pitchFamily="49" charset="0"/>
              </a:rPr>
              <a:t>e.g.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&lt;CMAKE_INSTALL_PREFIX&gt;/lib64</a:t>
            </a:r>
            <a:endParaRPr lang="en-US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3443-0B67-44FA-B6E7-97235E7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E66C-9EBD-4627-A327-20BDED92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EAE3-4EE4-4B4A-8107-54FFD867D3B4}"/>
              </a:ext>
            </a:extLst>
          </p:cNvPr>
          <p:cNvSpPr/>
          <p:nvPr/>
        </p:nvSpPr>
        <p:spPr>
          <a:xfrm>
            <a:off x="5527231" y="2298104"/>
            <a:ext cx="6477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85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27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Overview of the sessions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/>
              <a:t>CMake Basics: Write a first CMakeLists.txt and use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Modern CMake: Get used to target-oriented CMake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Exporting packages: Learn how to use your library within other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Best Practices &amp; advanced topics</a:t>
            </a:r>
          </a:p>
          <a:p>
            <a:pPr marL="457200" indent="-457200">
              <a:buFont typeface="+mj-lt"/>
              <a:buAutoNum type="arabicPeriod"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728121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1</a:t>
            </a:r>
          </a:p>
        </p:txBody>
      </p:sp>
    </p:spTree>
    <p:extLst>
      <p:ext uri="{BB962C8B-B14F-4D97-AF65-F5344CB8AC3E}">
        <p14:creationId xmlns:p14="http://schemas.microsoft.com/office/powerpoint/2010/main" val="156576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Login to </a:t>
            </a:r>
            <a:r>
              <a:rPr lang="en-US" noProof="0" err="1"/>
              <a:t>daint</a:t>
            </a:r>
            <a:endParaRPr lang="en-US" noProof="0"/>
          </a:p>
          <a:p>
            <a:pPr lvl="1"/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 –X accountname@ela.cscs.ch</a:t>
            </a:r>
          </a:p>
          <a:p>
            <a:pPr lvl="1"/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 –X 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daint</a:t>
            </a:r>
            <a:endParaRPr lang="en-US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/>
              <a:t>Work on the scratch filesystem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cd $SCRATCH</a:t>
            </a:r>
          </a:p>
          <a:p>
            <a:r>
              <a:rPr lang="en-US" noProof="0"/>
              <a:t>Get the hands-on exercises</a:t>
            </a:r>
          </a:p>
          <a:p>
            <a:pPr lvl="1"/>
            <a:r>
              <a:rPr lang="en-US" sz="1800" noProof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https://github.com/&lt;your-fork&gt;/SoftwareManagementCourse2019.git</a:t>
            </a:r>
          </a:p>
          <a:p>
            <a:r>
              <a:rPr lang="en-US" noProof="0"/>
              <a:t>Load the environment (part of the repository)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source environment.sh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7152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Structure of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>
                <a:cs typeface="Arial"/>
              </a:rPr>
              <a:t>Exercises in 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handson</a:t>
            </a:r>
            <a:endParaRPr lang="en-US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>
                <a:cs typeface="Arial"/>
              </a:rPr>
              <a:t>All examples are tested using CMake 3.14 (latest version).</a:t>
            </a:r>
          </a:p>
          <a:p>
            <a:r>
              <a:rPr lang="en-US" noProof="0"/>
              <a:t>Each session has a README.md with instructions.</a:t>
            </a:r>
          </a:p>
          <a:p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en-US" noProof="0"/>
              <a:t> contains the starting point for the session.</a:t>
            </a:r>
          </a:p>
          <a:p>
            <a:r>
              <a:rPr lang="en-US" noProof="0"/>
              <a:t>Obviously, don’t look at the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noProof="0"/>
              <a:t>.</a:t>
            </a:r>
          </a:p>
          <a:p>
            <a:r>
              <a:rPr lang="en-US" noProof="0"/>
              <a:t>Don’t edit the C++ files, all required changes are in CMake files.</a:t>
            </a:r>
          </a:p>
          <a:p>
            <a:endParaRPr lang="en-US" noProof="0"/>
          </a:p>
          <a:p>
            <a:r>
              <a:rPr lang="en-US" noProof="0"/>
              <a:t>Provide your solution on </a:t>
            </a:r>
            <a:r>
              <a:rPr lang="en-US" noProof="0" err="1"/>
              <a:t>github</a:t>
            </a:r>
            <a:r>
              <a:rPr lang="en-US" noProof="0"/>
              <a:t> in your fork, e.g. in branches.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7753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Storyline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 library, called “</a:t>
            </a:r>
            <a:r>
              <a:rPr lang="en-US" noProof="0" err="1"/>
              <a:t>dotprod</a:t>
            </a:r>
            <a:r>
              <a:rPr lang="en-US" noProof="0"/>
              <a:t>”, to calculate the dot product of 2 vectors</a:t>
            </a:r>
          </a:p>
          <a:p>
            <a:r>
              <a:rPr lang="en-US" noProof="0"/>
              <a:t>A command-line tool, called “</a:t>
            </a:r>
            <a:r>
              <a:rPr lang="en-US" noProof="0" err="1"/>
              <a:t>dotprodcl</a:t>
            </a:r>
            <a:r>
              <a:rPr lang="en-US" noProof="0"/>
              <a:t>”, using the library to compute dot products of random input vectors.</a:t>
            </a:r>
          </a:p>
          <a:p>
            <a:endParaRPr lang="en-US" noProof="0"/>
          </a:p>
          <a:p>
            <a:r>
              <a:rPr lang="en-US" noProof="0"/>
              <a:t>In this hands-on session we will learn to</a:t>
            </a:r>
          </a:p>
          <a:p>
            <a:pPr lvl="1"/>
            <a:r>
              <a:rPr lang="en-US" noProof="0"/>
              <a:t>compile libraries and executables</a:t>
            </a:r>
          </a:p>
          <a:p>
            <a:pPr lvl="1"/>
            <a:r>
              <a:rPr lang="en-US" noProof="0"/>
              <a:t>iterate over lists</a:t>
            </a:r>
          </a:p>
          <a:p>
            <a:pPr lvl="1"/>
            <a:r>
              <a:rPr lang="en-US" noProof="0"/>
              <a:t>write CMake functions</a:t>
            </a:r>
          </a:p>
          <a:p>
            <a:pPr lvl="1"/>
            <a:r>
              <a:rPr lang="en-US" noProof="0"/>
              <a:t>link the library to the application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6374148B-8577-4450-AA35-9376400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95" y="3573710"/>
            <a:ext cx="4780705" cy="25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2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Discussion hands-on session 1</a:t>
            </a:r>
          </a:p>
        </p:txBody>
      </p:sp>
    </p:spTree>
    <p:extLst>
      <p:ext uri="{BB962C8B-B14F-4D97-AF65-F5344CB8AC3E}">
        <p14:creationId xmlns:p14="http://schemas.microsoft.com/office/powerpoint/2010/main" val="864699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noProof="0" err="1">
                <a:sym typeface="Wingdings" panose="05000000000000000000" pitchFamily="2" charset="2"/>
              </a:rPr>
              <a:t>Globbing</a:t>
            </a:r>
            <a:r>
              <a:rPr lang="en-US" noProof="0">
                <a:sym typeface="Wingdings" panose="05000000000000000000" pitchFamily="2" charset="2"/>
              </a:rPr>
              <a:t> (search files in current folder)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file</a:t>
            </a:r>
            <a:r>
              <a:rPr lang="en-US" sz="2200" noProof="0"/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GLOB var </a:t>
            </a:r>
            <a:r>
              <a:rPr lang="en-US" sz="2200" noProof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CONFIGURE_DEPENDS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*.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cpp</a:t>
            </a:r>
            <a:r>
              <a:rPr lang="en-US" sz="2200" noProof="0"/>
              <a:t>)</a:t>
            </a:r>
          </a:p>
          <a:p>
            <a:pPr lvl="1"/>
            <a:r>
              <a:rPr lang="en-US" sz="1800" noProof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CONFIGURE_DEPENDS</a:t>
            </a:r>
            <a:r>
              <a:rPr lang="en-US" noProof="0">
                <a:sym typeface="Wingdings" panose="05000000000000000000" pitchFamily="2" charset="2"/>
              </a:rPr>
              <a:t>: build system is regenerated when output of command changes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CONFIGURE_DEPENDS</a:t>
            </a:r>
            <a:r>
              <a:rPr lang="en-US" noProof="0">
                <a:sym typeface="Wingdings" panose="05000000000000000000" pitchFamily="2" charset="2"/>
              </a:rPr>
              <a:t> is not supported reliably by all generators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Performance impact </a:t>
            </a:r>
          </a:p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D4F00C40-6FFE-41D5-B68F-1957D2F8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73" y="1229267"/>
            <a:ext cx="4780705" cy="25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2: Modern CMake</a:t>
            </a:r>
          </a:p>
        </p:txBody>
      </p:sp>
    </p:spTree>
    <p:extLst>
      <p:ext uri="{BB962C8B-B14F-4D97-AF65-F5344CB8AC3E}">
        <p14:creationId xmlns:p14="http://schemas.microsoft.com/office/powerpoint/2010/main" val="410510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Modern CMake</a:t>
            </a:r>
          </a:p>
          <a:p>
            <a:pPr lvl="1"/>
            <a:r>
              <a:rPr lang="en-US" noProof="0"/>
              <a:t>File structure</a:t>
            </a:r>
          </a:p>
          <a:p>
            <a:pPr lvl="1"/>
            <a:r>
              <a:rPr lang="en-US" noProof="0"/>
              <a:t>Properties and scopes</a:t>
            </a:r>
          </a:p>
          <a:p>
            <a:pPr lvl="1"/>
            <a:r>
              <a:rPr lang="en-US" noProof="0"/>
              <a:t>Build vs. usage requirements</a:t>
            </a:r>
          </a:p>
          <a:p>
            <a:r>
              <a:rPr lang="en-US" noProof="0"/>
              <a:t>Module mode of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</a:t>
            </a:r>
            <a:r>
              <a:rPr lang="en-US" noProof="0">
                <a:sym typeface="Wingdings" panose="05000000000000000000" pitchFamily="2" charset="2"/>
              </a:rPr>
              <a:t> Write </a:t>
            </a:r>
            <a:r>
              <a:rPr lang="en-US" noProof="0" err="1">
                <a:sym typeface="Wingdings" panose="05000000000000000000" pitchFamily="2" charset="2"/>
              </a:rPr>
              <a:t>FindMyLib.cmake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49917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0961-A985-4EAA-8B72-5E592F12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Modern CMake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B2A8-2D85-4FE1-BC8F-4CEE5C13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Started around CMake 2.8 / 3.0</a:t>
            </a:r>
          </a:p>
          <a:p>
            <a:r>
              <a:rPr lang="en-US" noProof="0"/>
              <a:t>Term introduced in 2013 by Stephen Kelly</a:t>
            </a:r>
            <a:br>
              <a:rPr lang="en-US" noProof="0"/>
            </a:br>
            <a:br>
              <a:rPr lang="en-US" noProof="0"/>
            </a:br>
            <a:r>
              <a:rPr lang="en-US" i="1" noProof="0"/>
              <a:t>Last week I gave a talk at a C++ conference in Germany about «modern CMake», which is approximately </a:t>
            </a:r>
            <a:r>
              <a:rPr lang="en-US" b="1" i="1" noProof="0"/>
              <a:t>‘CMake with usage requirements’</a:t>
            </a:r>
          </a:p>
          <a:p>
            <a:endParaRPr lang="en-US" noProof="0"/>
          </a:p>
          <a:p>
            <a:r>
              <a:rPr lang="en-US" noProof="0"/>
              <a:t>Main points of «Modern CMake»:</a:t>
            </a:r>
          </a:p>
          <a:p>
            <a:pPr lvl="1"/>
            <a:r>
              <a:rPr lang="en-US" noProof="0"/>
              <a:t>Targets (libraries and executable) are the main building unit</a:t>
            </a:r>
          </a:p>
          <a:p>
            <a:pPr lvl="1"/>
            <a:r>
              <a:rPr lang="en-US" noProof="0"/>
              <a:t>Usage and build requirements</a:t>
            </a:r>
          </a:p>
          <a:p>
            <a:pPr lvl="1"/>
            <a:r>
              <a:rPr lang="en-US" noProof="0"/>
              <a:t>Find*-files provide targets instead of variables (</a:t>
            </a:r>
            <a:r>
              <a:rPr lang="en-US" sz="1800" noProof="0">
                <a:latin typeface="Consolas" panose="020B0609020204030204" pitchFamily="49" charset="0"/>
              </a:rPr>
              <a:t>Boost::boost</a:t>
            </a:r>
            <a:r>
              <a:rPr lang="en-US" noProof="0"/>
              <a:t> instead of </a:t>
            </a:r>
            <a:r>
              <a:rPr lang="en-US" sz="1800" noProof="0" err="1">
                <a:latin typeface="Consolas" panose="020B0609020204030204" pitchFamily="49" charset="0"/>
              </a:rPr>
              <a:t>Boost_INCLUDE_DIRS</a:t>
            </a:r>
            <a:r>
              <a:rPr lang="en-US" noProof="0"/>
              <a:t>)</a:t>
            </a:r>
          </a:p>
          <a:p>
            <a:pPr lvl="1"/>
            <a:r>
              <a:rPr lang="en-US" noProof="0"/>
              <a:t>Avoid </a:t>
            </a:r>
            <a:r>
              <a:rPr lang="en-US" sz="1800" noProof="0" err="1">
                <a:latin typeface="Consolas" panose="020B0609020204030204" pitchFamily="49" charset="0"/>
              </a:rPr>
              <a:t>include_directories</a:t>
            </a:r>
            <a:r>
              <a:rPr lang="en-US" noProof="0"/>
              <a:t> and friends</a:t>
            </a:r>
            <a:endParaRPr lang="en-US" noProof="0">
              <a:hlinkClick r:id="rId3"/>
            </a:endParaRPr>
          </a:p>
          <a:p>
            <a:pPr marL="0" indent="0" algn="r">
              <a:buNone/>
            </a:pPr>
            <a:endParaRPr lang="en-US" sz="1200" noProof="0">
              <a:hlinkClick r:id="rId3"/>
            </a:endParaRPr>
          </a:p>
          <a:p>
            <a:pPr marL="0" indent="0" algn="r">
              <a:buNone/>
            </a:pPr>
            <a:endParaRPr lang="en-US" sz="1200" noProof="0">
              <a:hlinkClick r:id="rId3"/>
            </a:endParaRPr>
          </a:p>
          <a:p>
            <a:pPr marL="0" indent="0" algn="r">
              <a:buNone/>
            </a:pPr>
            <a:br>
              <a:rPr lang="en-US" sz="1200" noProof="0">
                <a:hlinkClick r:id="rId3"/>
              </a:rPr>
            </a:br>
            <a:r>
              <a:rPr lang="en-US" sz="1200" noProof="0">
                <a:hlinkClick r:id="rId3"/>
              </a:rPr>
              <a:t>Stephen Kelly, Embracing Modern CMake</a:t>
            </a:r>
            <a:endParaRPr lang="en-US" sz="1200" noProof="0"/>
          </a:p>
          <a:p>
            <a:pPr marL="457200" lvl="1" indent="0">
              <a:buNone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2AFEEA-8F91-41CB-877A-D5961888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8EB86-12CB-4C88-91DA-E7E9FCE1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3778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1B9EC1-E8C7-460C-8D78-28504A11D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/>
              <a:t>Old-style CMake is based on variables and directory-scope properties</a:t>
            </a:r>
            <a:br>
              <a:rPr lang="en-US" noProof="0"/>
            </a:br>
            <a:endParaRPr lang="en-US" noProof="0"/>
          </a:p>
          <a:p>
            <a:pPr marL="0" indent="0">
              <a:buNone/>
            </a:pP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REQUIRED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include_directories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 panose="020B0609020204030204" pitchFamily="49" charset="0"/>
              </a:rPr>
              <a:t>BOOST_INCLUDE_DIRS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link_libraries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800" noProof="0" err="1">
                <a:solidFill>
                  <a:srgbClr val="BB60D5"/>
                </a:solidFill>
                <a:latin typeface="Consolas" panose="020B0609020204030204" pitchFamily="49" charset="0"/>
              </a:rPr>
              <a:t>Boost_LIBRARIES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add_compile_definitions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USE_CUDA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41547-5F34-4141-87E7-E0E0A1F5D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/>
              <a:t>Modern CMake is based on target-scope properties</a:t>
            </a:r>
            <a:br>
              <a:rPr lang="en-US" noProof="0"/>
            </a:br>
            <a:endParaRPr lang="en-US" noProof="0"/>
          </a:p>
          <a:p>
            <a:pPr marL="0" indent="0">
              <a:buNone/>
            </a:pP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REQUIRED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Boost::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USE_CUDA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2ACA-BFEB-4E8F-9494-3A0E9BA7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39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22C4A-B264-4615-8694-CFCD48FD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Modern CMake (2)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DC4E-EA0C-4A0A-B4A5-164188DC2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1364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1: CMake Basics</a:t>
            </a:r>
          </a:p>
        </p:txBody>
      </p:sp>
    </p:spTree>
    <p:extLst>
      <p:ext uri="{BB962C8B-B14F-4D97-AF65-F5344CB8AC3E}">
        <p14:creationId xmlns:p14="http://schemas.microsoft.com/office/powerpoint/2010/main" val="1464959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E21776-6AB3-4293-A95F-DA32723B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File structure – A proposal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4A6375-6E3D-455E-9879-6DCAE68D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Don’t mix include and </a:t>
            </a:r>
            <a:r>
              <a:rPr lang="en-US" noProof="0" err="1"/>
              <a:t>src</a:t>
            </a:r>
            <a:endParaRPr lang="en-US" noProof="0"/>
          </a:p>
          <a:p>
            <a:pPr lvl="1"/>
            <a:r>
              <a:rPr lang="en-US" noProof="0"/>
              <a:t>include contains public headers</a:t>
            </a:r>
          </a:p>
          <a:p>
            <a:pPr lvl="1"/>
            <a:r>
              <a:rPr lang="en-US" noProof="0" err="1"/>
              <a:t>src</a:t>
            </a:r>
            <a:r>
              <a:rPr lang="en-US" noProof="0"/>
              <a:t> contains private headers and actual source files</a:t>
            </a:r>
          </a:p>
          <a:p>
            <a:r>
              <a:rPr lang="en-US" noProof="0"/>
              <a:t>Helper functions and CMake modules live in</a:t>
            </a:r>
            <a:br>
              <a:rPr lang="en-US" noProof="0"/>
            </a:br>
            <a:r>
              <a:rPr lang="en-US" noProof="0"/>
              <a:t>the </a:t>
            </a:r>
            <a:r>
              <a:rPr lang="en-US" noProof="0" err="1"/>
              <a:t>cmake</a:t>
            </a:r>
            <a:r>
              <a:rPr lang="en-US" noProof="0"/>
              <a:t> folder. Add this folder to</a:t>
            </a:r>
            <a:br>
              <a:rPr lang="en-US" noProof="0"/>
            </a:br>
            <a:r>
              <a:rPr lang="en-US" sz="2200" noProof="0">
                <a:latin typeface="Consolas" panose="020B0609020204030204" pitchFamily="49" charset="0"/>
              </a:rPr>
              <a:t>CMAKE_MODULE_PATH</a:t>
            </a:r>
            <a:r>
              <a:rPr lang="en-US" noProof="0"/>
              <a:t> which is searched by </a:t>
            </a:r>
            <a:br>
              <a:rPr lang="en-US" noProof="0"/>
            </a:b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and </a:t>
            </a:r>
            <a:r>
              <a:rPr lang="en-US" sz="2200" noProof="0">
                <a:latin typeface="Consolas" panose="020B0609020204030204" pitchFamily="49" charset="0"/>
              </a:rPr>
              <a:t>include</a:t>
            </a:r>
            <a:r>
              <a:rPr lang="en-US" noProof="0"/>
              <a:t> commands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/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APPEND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CMAKE_MODULE_PATH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${CMAKE_CURRENT_LIST_DIR}/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/>
              <a:t>)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en-US" sz="1800" noProof="0"/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my_helper</a:t>
            </a:r>
            <a:r>
              <a:rPr lang="en-US" sz="1800" noProof="0"/>
              <a:t>)</a:t>
            </a:r>
          </a:p>
          <a:p>
            <a:r>
              <a:rPr lang="en-US" noProof="0"/>
              <a:t>No CMakeLists.txt in include-directory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Simplify installation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3831-8DFE-46C9-A40C-DDB347C1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65A5-D118-460F-929F-D6F1C62D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DF39B-FA4A-41DF-9FDE-40CBCCBD4CB8}"/>
              </a:ext>
            </a:extLst>
          </p:cNvPr>
          <p:cNvSpPr/>
          <p:nvPr/>
        </p:nvSpPr>
        <p:spPr>
          <a:xfrm>
            <a:off x="6780106" y="477045"/>
            <a:ext cx="49800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>
                <a:latin typeface="Consolas" panose="020B0609020204030204" pitchFamily="49" charset="0"/>
              </a:rPr>
              <a:t>.</a:t>
            </a:r>
          </a:p>
          <a:p>
            <a:r>
              <a:rPr lang="en-CH">
                <a:latin typeface="Consolas" panose="020B0609020204030204" pitchFamily="49" charset="0"/>
              </a:rPr>
              <a:t>└── </a:t>
            </a:r>
            <a:r>
              <a:rPr lang="en-CH" err="1">
                <a:latin typeface="Consolas" panose="020B0609020204030204" pitchFamily="49" charset="0"/>
              </a:rPr>
              <a:t>myproj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</a:t>
            </a:r>
            <a:r>
              <a:rPr lang="en-CH" err="1">
                <a:latin typeface="Consolas" panose="020B0609020204030204" pitchFamily="49" charset="0"/>
              </a:rPr>
              <a:t>cmake</a:t>
            </a:r>
            <a:endParaRPr lang="de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 </a:t>
            </a:r>
            <a:r>
              <a:rPr lang="en-CH">
                <a:latin typeface="Consolas" panose="020B0609020204030204" pitchFamily="49" charset="0"/>
              </a:rPr>
              <a:t>├──</a:t>
            </a:r>
            <a:r>
              <a:rPr lang="de-CH">
                <a:latin typeface="Consolas" panose="020B0609020204030204" pitchFamily="49" charset="0"/>
              </a:rPr>
              <a:t> my_helper.cmake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en-CH" err="1">
                <a:latin typeface="Consolas" panose="020B0609020204030204" pitchFamily="49" charset="0"/>
              </a:rPr>
              <a:t>FindAnotherLib.cmake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CMakeLists.txt</a:t>
            </a:r>
          </a:p>
          <a:p>
            <a:r>
              <a:rPr lang="en-CH">
                <a:latin typeface="Consolas" panose="020B0609020204030204" pitchFamily="49" charset="0"/>
              </a:rPr>
              <a:t>    ├── docs</a:t>
            </a:r>
          </a:p>
          <a:p>
            <a:r>
              <a:rPr lang="en-CH">
                <a:latin typeface="Consolas" panose="020B0609020204030204" pitchFamily="49" charset="0"/>
              </a:rPr>
              <a:t>    ├── include</a:t>
            </a: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en-CH" err="1">
                <a:latin typeface="Consolas" panose="020B0609020204030204" pitchFamily="49" charset="0"/>
              </a:rPr>
              <a:t>myproj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│   </a:t>
            </a:r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└──</a:t>
            </a:r>
            <a:r>
              <a:rPr lang="de-CH">
                <a:latin typeface="Consolas" panose="020B0609020204030204" pitchFamily="49" charset="0"/>
              </a:rPr>
              <a:t> public_header.hpp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</a:t>
            </a:r>
            <a:r>
              <a:rPr lang="en-CH" err="1">
                <a:latin typeface="Consolas" panose="020B0609020204030204" pitchFamily="49" charset="0"/>
              </a:rPr>
              <a:t>src</a:t>
            </a:r>
            <a:endParaRPr lang="en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</a:t>
            </a:r>
            <a:r>
              <a:rPr lang="en-CH">
                <a:latin typeface="Consolas" panose="020B0609020204030204" pitchFamily="49" charset="0"/>
              </a:rPr>
              <a:t> ├──</a:t>
            </a:r>
            <a:r>
              <a:rPr lang="de-CH">
                <a:latin typeface="Consolas" panose="020B0609020204030204" pitchFamily="49" charset="0"/>
              </a:rPr>
              <a:t> an_internal_header.hpp</a:t>
            </a: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 </a:t>
            </a:r>
            <a:r>
              <a:rPr lang="en-CH">
                <a:latin typeface="Consolas" panose="020B0609020204030204" pitchFamily="49" charset="0"/>
              </a:rPr>
              <a:t>├──</a:t>
            </a:r>
            <a:r>
              <a:rPr lang="de-CH">
                <a:latin typeface="Consolas" panose="020B0609020204030204" pitchFamily="49" charset="0"/>
              </a:rPr>
              <a:t> CMakeLists.txt</a:t>
            </a: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de-CH">
                <a:latin typeface="Consolas" panose="020B0609020204030204" pitchFamily="49" charset="0"/>
              </a:rPr>
              <a:t>source.cpp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└── tests</a:t>
            </a:r>
          </a:p>
          <a:p>
            <a:r>
              <a:rPr lang="en-CH">
                <a:latin typeface="Consolas" panose="020B0609020204030204" pitchFamily="49" charset="0"/>
              </a:rPr>
              <a:t>        └──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253511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C4A0-4331-4C2C-92E3-95E0162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Back to Targets: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9F4-AFE5-4EC5-B8CA-F0166764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Much information required to build a library or an executable</a:t>
            </a:r>
          </a:p>
          <a:p>
            <a:pPr lvl="1"/>
            <a:r>
              <a:rPr lang="en-US" noProof="0"/>
              <a:t>Build type (library/executable, static/dynamic)</a:t>
            </a:r>
          </a:p>
          <a:p>
            <a:pPr lvl="1"/>
            <a:r>
              <a:rPr lang="en-US" noProof="0"/>
              <a:t>Flags</a:t>
            </a:r>
          </a:p>
          <a:p>
            <a:pPr lvl="1"/>
            <a:r>
              <a:rPr lang="en-US" noProof="0"/>
              <a:t>Include directories, link directories</a:t>
            </a:r>
          </a:p>
          <a:p>
            <a:pPr lvl="1"/>
            <a:r>
              <a:rPr lang="en-US" noProof="0"/>
              <a:t>Compiler, Linker</a:t>
            </a:r>
          </a:p>
          <a:p>
            <a:pPr lvl="1"/>
            <a:r>
              <a:rPr lang="en-US" noProof="0"/>
              <a:t>Dependencies</a:t>
            </a:r>
          </a:p>
          <a:p>
            <a:r>
              <a:rPr lang="en-US" noProof="0"/>
              <a:t>Each target has properties to store this information</a:t>
            </a:r>
            <a:br>
              <a:rPr lang="en-US" noProof="0"/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COMPILE_FLAGS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-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myflag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sz="2000" noProof="0" err="1">
                <a:latin typeface="Consolas" panose="020B0609020204030204" pitchFamily="49" charset="0"/>
              </a:rPr>
              <a:t>target_compile_options</a:t>
            </a:r>
            <a:r>
              <a:rPr lang="en-US" noProof="0"/>
              <a:t> and friends are abbreviations to set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6887F-F1FB-484D-BE2D-6D4E8082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E980-D859-4B75-8BBF-476572FE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B4592-E6D4-42C2-A643-4455A08DD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64"/>
          <a:stretch/>
        </p:blipFill>
        <p:spPr>
          <a:xfrm>
            <a:off x="4433411" y="4613901"/>
            <a:ext cx="7326789" cy="14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8661-AB89-4C55-A6A6-C0F6883E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Properties – Different scopes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20A-57E1-4735-ABB7-064E4FA1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Properties exist on different levels</a:t>
            </a:r>
          </a:p>
          <a:p>
            <a:r>
              <a:rPr lang="en-US" noProof="0"/>
              <a:t>Directory scope: associated with one directory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LINK_OPTIONS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LINK_DIRECTORIES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INCLUDE_DIRECTORIES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COMPILE_OPTIONS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COMPILE_DEFINITIONS</a:t>
            </a:r>
            <a:r>
              <a:rPr lang="en-US" noProof="0"/>
              <a:t>, ...</a:t>
            </a:r>
          </a:p>
          <a:p>
            <a:pPr lvl="1"/>
            <a:r>
              <a:rPr lang="en-US" noProof="0"/>
              <a:t>Use </a:t>
            </a:r>
            <a:r>
              <a:rPr lang="en-US" sz="1800" noProof="0" err="1">
                <a:latin typeface="Consolas" panose="020B0609020204030204" pitchFamily="49" charset="0"/>
              </a:rPr>
              <a:t>set_directory_properties</a:t>
            </a:r>
            <a:r>
              <a:rPr lang="en-US" noProof="0"/>
              <a:t> or various </a:t>
            </a:r>
            <a:r>
              <a:rPr lang="en-US" noProof="0" err="1"/>
              <a:t>shortterms</a:t>
            </a:r>
            <a:r>
              <a:rPr lang="en-US" noProof="0"/>
              <a:t> like </a:t>
            </a:r>
            <a:r>
              <a:rPr lang="en-US" sz="1800" noProof="0" err="1">
                <a:latin typeface="Consolas" panose="020B0609020204030204" pitchFamily="49" charset="0"/>
              </a:rPr>
              <a:t>include_directories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noProof="0"/>
              <a:t>Source file scope: associated with one source file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LANGUAGE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INCLUDE_DIRECTORIES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COMPILE_OPTIONS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COMPILE_DEFINITIONS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GENERATED</a:t>
            </a:r>
            <a:r>
              <a:rPr lang="en-US" noProof="0"/>
              <a:t>, ... </a:t>
            </a:r>
          </a:p>
          <a:p>
            <a:pPr lvl="1"/>
            <a:r>
              <a:rPr lang="en-US" noProof="0"/>
              <a:t>Use </a:t>
            </a:r>
            <a:r>
              <a:rPr lang="en-US" sz="1800" noProof="0" err="1">
                <a:latin typeface="Consolas" panose="020B0609020204030204" pitchFamily="49" charset="0"/>
              </a:rPr>
              <a:t>set_sources_properties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noProof="0"/>
              <a:t>Target scope: associated with one target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SOURCES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PRIVATE_COMPILE_OPTIONS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PUBLIC_COMPILE_OPTIONS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INTERFACE_COMPILE_OPTIONS</a:t>
            </a:r>
            <a:r>
              <a:rPr lang="en-US" noProof="0"/>
              <a:t>, ...</a:t>
            </a:r>
          </a:p>
          <a:p>
            <a:pPr lvl="1"/>
            <a:r>
              <a:rPr lang="en-US" noProof="0"/>
              <a:t>Use </a:t>
            </a:r>
            <a:r>
              <a:rPr lang="en-US" sz="1800" noProof="0" err="1">
                <a:latin typeface="Consolas" panose="020B0609020204030204" pitchFamily="49" charset="0"/>
              </a:rPr>
              <a:t>set_target_properties</a:t>
            </a:r>
            <a:r>
              <a:rPr lang="en-US" noProof="0"/>
              <a:t> or various </a:t>
            </a:r>
            <a:r>
              <a:rPr lang="en-US" noProof="0" err="1"/>
              <a:t>shortterms</a:t>
            </a:r>
            <a:r>
              <a:rPr lang="en-US" noProof="0"/>
              <a:t> like </a:t>
            </a:r>
            <a:r>
              <a:rPr lang="en-US" sz="1800" noProof="0" err="1">
                <a:latin typeface="Consolas" panose="020B0609020204030204" pitchFamily="49" charset="0"/>
              </a:rPr>
              <a:t>target_compile_options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noProof="0"/>
              <a:t>Additional scopes: Global,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525B-E909-4B4E-89EC-DBA6B4E60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0781-E4FB-4DC4-9FBA-50A27F04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BE10-9AA4-4B3E-B07D-4DA3E51645B6}"/>
              </a:ext>
            </a:extLst>
          </p:cNvPr>
          <p:cNvSpPr txBox="1"/>
          <p:nvPr/>
        </p:nvSpPr>
        <p:spPr>
          <a:xfrm>
            <a:off x="10044666" y="591998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cmake-properties.7</a:t>
            </a:r>
            <a:endParaRPr lang="en-CH" sz="1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F6632B-6766-44EA-ACFD-F6EC4DBBEFFA}"/>
              </a:ext>
            </a:extLst>
          </p:cNvPr>
          <p:cNvGrpSpPr/>
          <p:nvPr/>
        </p:nvGrpSpPr>
        <p:grpSpPr>
          <a:xfrm>
            <a:off x="365760" y="1645920"/>
            <a:ext cx="11328400" cy="1435947"/>
            <a:chOff x="365760" y="1645920"/>
            <a:chExt cx="11328400" cy="1435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2B74-215E-47AC-A13E-63BF1A548B7F}"/>
                </a:ext>
              </a:extLst>
            </p:cNvPr>
            <p:cNvSpPr/>
            <p:nvPr/>
          </p:nvSpPr>
          <p:spPr>
            <a:xfrm>
              <a:off x="365760" y="1645920"/>
              <a:ext cx="11328400" cy="1435947"/>
            </a:xfrm>
            <a:prstGeom prst="rect">
              <a:avLst/>
            </a:prstGeom>
            <a:noFill/>
            <a:ln w="571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E0CB4-92F0-4638-A060-92E0199464BE}"/>
                </a:ext>
              </a:extLst>
            </p:cNvPr>
            <p:cNvSpPr txBox="1"/>
            <p:nvPr/>
          </p:nvSpPr>
          <p:spPr>
            <a:xfrm>
              <a:off x="8181660" y="1645920"/>
              <a:ext cx="35125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5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Old-style CMake (to be used with care)</a:t>
              </a:r>
              <a:endParaRPr lang="en-CH" sz="15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821715-E918-4C96-B1E0-9AEFD800D8FD}"/>
              </a:ext>
            </a:extLst>
          </p:cNvPr>
          <p:cNvGrpSpPr/>
          <p:nvPr/>
        </p:nvGrpSpPr>
        <p:grpSpPr>
          <a:xfrm>
            <a:off x="365760" y="4185920"/>
            <a:ext cx="11328400" cy="1137921"/>
            <a:chOff x="365760" y="4185920"/>
            <a:chExt cx="11328400" cy="11379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895EB-1DC2-4D73-901B-CD237B0D7108}"/>
                </a:ext>
              </a:extLst>
            </p:cNvPr>
            <p:cNvSpPr/>
            <p:nvPr/>
          </p:nvSpPr>
          <p:spPr>
            <a:xfrm>
              <a:off x="365760" y="4185920"/>
              <a:ext cx="11328400" cy="113792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093881-5326-4F52-9378-F54244B8B2D3}"/>
                </a:ext>
              </a:extLst>
            </p:cNvPr>
            <p:cNvSpPr txBox="1"/>
            <p:nvPr/>
          </p:nvSpPr>
          <p:spPr>
            <a:xfrm>
              <a:off x="10191826" y="4185920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500">
                  <a:solidFill>
                    <a:srgbClr val="00B050"/>
                  </a:solidFill>
                </a:rPr>
                <a:t>Modern CMake</a:t>
              </a:r>
              <a:endParaRPr lang="en-CH" sz="150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39CD-2F59-44DC-91E2-7C1BD05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Properties – Different scopes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EABC-12AB-4EDA-A2D1-C2D566EF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Determine include directories when compiling file </a:t>
            </a:r>
            <a:r>
              <a:rPr lang="en-US" sz="2200" noProof="0">
                <a:latin typeface="Consolas" panose="020B0609020204030204" pitchFamily="49" charset="0"/>
              </a:rPr>
              <a:t>f.cpp</a:t>
            </a:r>
            <a:r>
              <a:rPr lang="en-US" sz="2200" noProof="0"/>
              <a:t> (increasing priority)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Use all directory scope include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Extend with target scope include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Extend with source scope include directories</a:t>
            </a:r>
          </a:p>
          <a:p>
            <a:r>
              <a:rPr lang="en-US" noProof="0"/>
              <a:t>Same for other properties (link options, compile flags, compile definitions, compile features,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B4F4-9B41-484A-BF6A-BBB29706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74F4-CD92-47A3-93B7-A522A946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B1A27-CD85-4A38-9C47-724E1B6D81A2}"/>
              </a:ext>
            </a:extLst>
          </p:cNvPr>
          <p:cNvSpPr/>
          <p:nvPr/>
        </p:nvSpPr>
        <p:spPr>
          <a:xfrm>
            <a:off x="955038" y="3408681"/>
            <a:ext cx="106070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DIR_LEVEL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endParaRPr lang="de-CH" sz="10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set_source_files_properties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FFC000"/>
                </a:solidFill>
                <a:latin typeface="Consolas" panose="020B0609020204030204" pitchFamily="49" charset="0"/>
              </a:rPr>
              <a:t>FILE_LEVEL_A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set_source_files_properties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7030A0"/>
                </a:solidFill>
                <a:latin typeface="Consolas" panose="020B0609020204030204" pitchFamily="49" charset="0"/>
              </a:rPr>
              <a:t>FILE_LEVEL_B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  <a:p>
            <a:endParaRPr lang="de-CH" sz="10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PRIVATE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00B050"/>
                </a:solidFill>
                <a:latin typeface="Consolas" panose="020B0609020204030204" pitchFamily="49" charset="0"/>
              </a:rPr>
              <a:t>TARGET_LEVEL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F944-CA62-4499-9B7D-167E828EF4B3}"/>
              </a:ext>
            </a:extLst>
          </p:cNvPr>
          <p:cNvSpPr/>
          <p:nvPr/>
        </p:nvSpPr>
        <p:spPr>
          <a:xfrm>
            <a:off x="955038" y="5140890"/>
            <a:ext cx="11006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>
                <a:latin typeface="Consolas" panose="020B0609020204030204" pitchFamily="49" charset="0"/>
              </a:rPr>
              <a:t>[ 33%] Building CXX object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a.cpp.o</a:t>
            </a:r>
            <a:endParaRPr lang="en-CH" sz="1400">
              <a:latin typeface="Consolas" panose="020B0609020204030204" pitchFamily="49" charset="0"/>
            </a:endParaRPr>
          </a:p>
          <a:p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/bin/g++  </a:t>
            </a:r>
            <a:r>
              <a:rPr lang="en-CH" sz="14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-DDIR_LEVEL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00B050"/>
                </a:solidFill>
                <a:latin typeface="Consolas" panose="020B0609020204030204" pitchFamily="49" charset="0"/>
              </a:rPr>
              <a:t>-DTARGET_LEVEL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FFC000"/>
                </a:solidFill>
                <a:latin typeface="Consolas" panose="020B0609020204030204" pitchFamily="49" charset="0"/>
              </a:rPr>
              <a:t>-DFILE_LEVEL_A</a:t>
            </a:r>
            <a:r>
              <a:rPr lang="en-CH" sz="1400">
                <a:latin typeface="Consolas" panose="020B0609020204030204" pitchFamily="49" charset="0"/>
              </a:rPr>
              <a:t> -o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a.cpp.o</a:t>
            </a:r>
            <a:r>
              <a:rPr lang="en-CH" sz="1400">
                <a:latin typeface="Consolas" panose="020B0609020204030204" pitchFamily="49" charset="0"/>
              </a:rPr>
              <a:t> -c /</a:t>
            </a:r>
            <a:r>
              <a:rPr lang="en-CH" sz="1400" err="1">
                <a:latin typeface="Consolas" panose="020B0609020204030204" pitchFamily="49" charset="0"/>
              </a:rPr>
              <a:t>tmp</a:t>
            </a:r>
            <a:r>
              <a:rPr lang="en-CH" sz="1400">
                <a:latin typeface="Consolas" panose="020B0609020204030204" pitchFamily="49" charset="0"/>
              </a:rPr>
              <a:t>/a/a.cpp</a:t>
            </a:r>
          </a:p>
          <a:p>
            <a:r>
              <a:rPr lang="en-CH" sz="1400">
                <a:latin typeface="Consolas" panose="020B0609020204030204" pitchFamily="49" charset="0"/>
              </a:rPr>
              <a:t>[ 66%] Building CXX object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b.cpp.o</a:t>
            </a:r>
            <a:endParaRPr lang="en-CH" sz="1400">
              <a:latin typeface="Consolas" panose="020B0609020204030204" pitchFamily="49" charset="0"/>
            </a:endParaRPr>
          </a:p>
          <a:p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/bin/g++  </a:t>
            </a:r>
            <a:r>
              <a:rPr lang="en-CH" sz="14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-DDIR_LEVEL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00B050"/>
                </a:solidFill>
                <a:latin typeface="Consolas" panose="020B0609020204030204" pitchFamily="49" charset="0"/>
              </a:rPr>
              <a:t>-DTARGET_LEVEL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7030A0"/>
                </a:solidFill>
                <a:latin typeface="Consolas" panose="020B0609020204030204" pitchFamily="49" charset="0"/>
              </a:rPr>
              <a:t>-DFILE_LEVEL_B</a:t>
            </a:r>
            <a:r>
              <a:rPr lang="en-CH" sz="1400">
                <a:latin typeface="Consolas" panose="020B0609020204030204" pitchFamily="49" charset="0"/>
              </a:rPr>
              <a:t> -o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b.cpp.o</a:t>
            </a:r>
            <a:r>
              <a:rPr lang="en-CH" sz="1400">
                <a:latin typeface="Consolas" panose="020B0609020204030204" pitchFamily="49" charset="0"/>
              </a:rPr>
              <a:t> -c /</a:t>
            </a:r>
            <a:r>
              <a:rPr lang="en-CH" sz="1400" err="1">
                <a:latin typeface="Consolas" panose="020B0609020204030204" pitchFamily="49" charset="0"/>
              </a:rPr>
              <a:t>tmp</a:t>
            </a:r>
            <a:r>
              <a:rPr lang="en-CH" sz="1400">
                <a:latin typeface="Consolas" panose="020B0609020204030204" pitchFamily="49" charset="0"/>
              </a:rPr>
              <a:t>/a/b.cpp</a:t>
            </a:r>
          </a:p>
        </p:txBody>
      </p:sp>
    </p:spTree>
    <p:extLst>
      <p:ext uri="{BB962C8B-B14F-4D97-AF65-F5344CB8AC3E}">
        <p14:creationId xmlns:p14="http://schemas.microsoft.com/office/powerpoint/2010/main" val="14761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9DD-E61B-4A7F-B257-8583E01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Properties – Build vs. Usage requirements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59B8-E74B-46F6-A808-EA30E172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Properties can be build requirements (</a:t>
            </a:r>
            <a:r>
              <a:rPr lang="en-US" sz="2200" noProof="0">
                <a:latin typeface="Consolas" panose="020B0609020204030204" pitchFamily="49" charset="0"/>
              </a:rPr>
              <a:t>private</a:t>
            </a:r>
            <a:r>
              <a:rPr lang="en-US" noProof="0"/>
              <a:t>), usage requirements (</a:t>
            </a:r>
            <a:r>
              <a:rPr lang="en-US" sz="2200" noProof="0">
                <a:latin typeface="Consolas" panose="020B0609020204030204" pitchFamily="49" charset="0"/>
              </a:rPr>
              <a:t>interface</a:t>
            </a:r>
            <a:r>
              <a:rPr lang="en-US" noProof="0"/>
              <a:t>) or combined (</a:t>
            </a:r>
            <a:r>
              <a:rPr lang="en-US" sz="2200" noProof="0">
                <a:latin typeface="Consolas" panose="020B0609020204030204" pitchFamily="49" charset="0"/>
              </a:rPr>
              <a:t>public</a:t>
            </a:r>
            <a:r>
              <a:rPr lang="en-US" noProof="0"/>
              <a:t>):</a:t>
            </a:r>
          </a:p>
          <a:p>
            <a:pPr lvl="1"/>
            <a:r>
              <a:rPr lang="en-US" noProof="0"/>
              <a:t>Build requirements are properties that are only </a:t>
            </a:r>
            <a:r>
              <a:rPr lang="en-US" b="1" noProof="0"/>
              <a:t>required to build</a:t>
            </a:r>
            <a:r>
              <a:rPr lang="en-US" noProof="0"/>
              <a:t> a certain target T internally. Targets that depend on target T don’t need to inherit this property.</a:t>
            </a:r>
          </a:p>
          <a:p>
            <a:pPr lvl="1"/>
            <a:r>
              <a:rPr lang="en-US" noProof="0"/>
              <a:t>Usage requirements are properties that are </a:t>
            </a:r>
            <a:r>
              <a:rPr lang="en-US" b="1" noProof="0"/>
              <a:t>required by the users </a:t>
            </a:r>
            <a:r>
              <a:rPr lang="en-US" noProof="0"/>
              <a:t>of the target (but not necessarily by the target itself)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4208-5087-483F-8A2E-B017D5EE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A85E-8335-4209-A6B9-90F16BB90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58AE7-DAE3-4E9C-B300-916F0515FB4F}"/>
              </a:ext>
            </a:extLst>
          </p:cNvPr>
          <p:cNvSpPr/>
          <p:nvPr/>
        </p:nvSpPr>
        <p:spPr>
          <a:xfrm>
            <a:off x="1533391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(lib1 lib1.cpp) 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(lib1 </a:t>
            </a:r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 d1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d2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B050"/>
                </a:solidFill>
                <a:latin typeface="Consolas" panose="020B0609020204030204" pitchFamily="49" charset="0"/>
              </a:rPr>
              <a:t>INTERFACE d3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(lib2 lib2.cpp)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(lib2 PRIVATE lib1)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g++ </a:t>
            </a:r>
            <a:r>
              <a:rPr lang="en-CH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-Dd1</a:t>
            </a:r>
            <a:r>
              <a:rPr lang="en-CH">
                <a:latin typeface="Consolas" panose="020B0609020204030204" pitchFamily="49" charset="0"/>
              </a:rPr>
              <a:t> </a:t>
            </a:r>
            <a:r>
              <a:rPr lang="en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-Dd2</a:t>
            </a:r>
            <a:r>
              <a:rPr lang="en-CH">
                <a:latin typeface="Consolas" panose="020B0609020204030204" pitchFamily="49" charset="0"/>
              </a:rPr>
              <a:t> -o </a:t>
            </a:r>
            <a:r>
              <a:rPr lang="de-CH">
                <a:latin typeface="Consolas" panose="020B0609020204030204" pitchFamily="49" charset="0"/>
              </a:rPr>
              <a:t>.../</a:t>
            </a:r>
            <a:r>
              <a:rPr lang="en-CH">
                <a:latin typeface="Consolas" panose="020B0609020204030204" pitchFamily="49" charset="0"/>
              </a:rPr>
              <a:t>lib1.cpp.o -c lib1.cpp</a:t>
            </a:r>
            <a:endParaRPr lang="de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g++ </a:t>
            </a:r>
            <a:r>
              <a:rPr lang="de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-Dd2</a:t>
            </a:r>
            <a:r>
              <a:rPr lang="de-CH"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B050"/>
                </a:solidFill>
                <a:latin typeface="Consolas" panose="020B0609020204030204" pitchFamily="49" charset="0"/>
              </a:rPr>
              <a:t>-Dd3</a:t>
            </a:r>
            <a:r>
              <a:rPr lang="de-CH">
                <a:latin typeface="Consolas" panose="020B0609020204030204" pitchFamily="49" charset="0"/>
              </a:rPr>
              <a:t> -o .../lib2.cpp.o -c lib2.cpp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2580C-8BBA-40D4-B08B-8AD14A8EE091}"/>
              </a:ext>
            </a:extLst>
          </p:cNvPr>
          <p:cNvSpPr/>
          <p:nvPr/>
        </p:nvSpPr>
        <p:spPr>
          <a:xfrm>
            <a:off x="2577507" y="1845074"/>
            <a:ext cx="6480720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Don’t use </a:t>
            </a:r>
            <a:r>
              <a:rPr lang="de-CH" sz="2800" b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de-CH" sz="2800" b="1">
                <a:solidFill>
                  <a:schemeClr val="tx1"/>
                </a:solidFill>
              </a:rPr>
              <a:t> for all properties! </a:t>
            </a:r>
            <a:endParaRPr lang="en-CH" sz="28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F2080-F8CB-4186-BAF6-F8FA99DBC037}"/>
              </a:ext>
            </a:extLst>
          </p:cNvPr>
          <p:cNvSpPr txBox="1"/>
          <p:nvPr/>
        </p:nvSpPr>
        <p:spPr>
          <a:xfrm>
            <a:off x="9818643" y="600352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hlinkClick r:id="rId2"/>
              </a:rPr>
              <a:t>cmake-properties.7</a:t>
            </a:r>
            <a:endParaRPr lang="en-CH" sz="1600"/>
          </a:p>
        </p:txBody>
      </p:sp>
    </p:spTree>
    <p:extLst>
      <p:ext uri="{BB962C8B-B14F-4D97-AF65-F5344CB8AC3E}">
        <p14:creationId xmlns:p14="http://schemas.microsoft.com/office/powerpoint/2010/main" val="3541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231-48E8-4AB9-AD93-5BDEFE0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CMake Commands for dependencies (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2A6F-0F1F-48D7-B56C-85E15EDC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01615"/>
            <a:ext cx="11328400" cy="5140325"/>
          </a:xfrm>
        </p:spPr>
        <p:txBody>
          <a:bodyPr>
            <a:normAutofit fontScale="70000" lnSpcReduction="20000"/>
          </a:bodyPr>
          <a:lstStyle/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latin typeface="Consolas" panose="020B0609020204030204" pitchFamily="49" charset="0"/>
              </a:rPr>
              <a:t>(&lt;name&gt; [STATIC | SHARED | INTERFACE] sources...)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noProof="0"/>
              <a:t>Adds a new library node in the dependency graph (default: </a:t>
            </a:r>
            <a:r>
              <a:rPr lang="en-US" sz="2300" noProof="0">
                <a:latin typeface="Consolas" panose="020B0609020204030204" pitchFamily="49" charset="0"/>
              </a:rPr>
              <a:t>BUILD_SHARED_LIBS</a:t>
            </a:r>
            <a:r>
              <a:rPr lang="en-US" noProof="0"/>
              <a:t>)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800" noProof="0">
                <a:latin typeface="Consolas" panose="020B0609020204030204" pitchFamily="49" charset="0"/>
              </a:rPr>
              <a:t>(&lt;name&gt; sources...)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a new executable node in the dependency graph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Links target against each item and adds dependencies among them (public,</a:t>
            </a:r>
            <a:br>
              <a:rPr lang="en-US" noProof="0"/>
            </a:br>
            <a:r>
              <a:rPr lang="en-US" noProof="0"/>
              <a:t>private, interface optional, but strongly recommended)</a:t>
            </a:r>
            <a:endParaRPr lang="en-US" sz="11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target_link_options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in the linking step</a:t>
            </a:r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all items to the include directories of target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preprocessor definitions to the target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(e.g., </a:t>
            </a:r>
            <a:r>
              <a:rPr lang="en-US" sz="2100" noProof="0">
                <a:latin typeface="Consolas" panose="020B0609020204030204" pitchFamily="49" charset="0"/>
              </a:rPr>
              <a:t>-Wall</a:t>
            </a:r>
            <a:r>
              <a:rPr lang="en-US" noProof="0"/>
              <a:t>)</a:t>
            </a:r>
            <a:br>
              <a:rPr lang="en-US" noProof="0"/>
            </a:b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target_compile_features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Requires necessary compile features (e.g., </a:t>
            </a:r>
            <a:r>
              <a:rPr lang="en-US" sz="2100" noProof="0">
                <a:latin typeface="Consolas" panose="020B0609020204030204" pitchFamily="49" charset="0"/>
              </a:rPr>
              <a:t>cxx_std_14</a:t>
            </a:r>
            <a:r>
              <a:rPr lang="en-US" noProof="0"/>
              <a:t>, </a:t>
            </a:r>
            <a:r>
              <a:rPr lang="en-US" sz="2100" noProof="0" err="1">
                <a:latin typeface="Consolas" panose="020B0609020204030204" pitchFamily="49" charset="0"/>
              </a:rPr>
              <a:t>cxx_decltype</a:t>
            </a:r>
            <a:r>
              <a:rPr lang="en-US" noProof="0"/>
              <a:t>)</a:t>
            </a:r>
            <a:br>
              <a:rPr lang="en-US" noProof="0">
                <a:latin typeface="Consolas" panose="020B0609020204030204" pitchFamily="49" charset="0"/>
              </a:rPr>
            </a:br>
            <a:endParaRPr lang="en-US" noProof="0"/>
          </a:p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6A6A-62C3-49FA-B0C1-86211137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E756-3FBC-4B16-8743-E0F3728B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CF61C-4ABC-41EB-8B42-261D7C85FB80}"/>
              </a:ext>
            </a:extLst>
          </p:cNvPr>
          <p:cNvSpPr/>
          <p:nvPr/>
        </p:nvSpPr>
        <p:spPr>
          <a:xfrm>
            <a:off x="9509338" y="5858432"/>
            <a:ext cx="225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hlinkClick r:id="rId3"/>
              </a:rPr>
              <a:t>cmake-commands.7</a:t>
            </a:r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9B9A3-9FD6-40A0-BEF8-C37CBDE9B05E}"/>
              </a:ext>
            </a:extLst>
          </p:cNvPr>
          <p:cNvSpPr/>
          <p:nvPr/>
        </p:nvSpPr>
        <p:spPr>
          <a:xfrm>
            <a:off x="365760" y="1087439"/>
            <a:ext cx="8610560" cy="1049869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0F800-54A1-4639-80ED-8D32B662BB73}"/>
              </a:ext>
            </a:extLst>
          </p:cNvPr>
          <p:cNvSpPr/>
          <p:nvPr/>
        </p:nvSpPr>
        <p:spPr>
          <a:xfrm>
            <a:off x="365760" y="2200629"/>
            <a:ext cx="8610560" cy="347715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C8421-0B0B-41AF-8C89-0510E39D76A7}"/>
              </a:ext>
            </a:extLst>
          </p:cNvPr>
          <p:cNvSpPr txBox="1"/>
          <p:nvPr/>
        </p:nvSpPr>
        <p:spPr>
          <a:xfrm>
            <a:off x="9042360" y="138154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>
                <a:solidFill>
                  <a:srgbClr val="FFC000"/>
                </a:solidFill>
              </a:rPr>
              <a:t>Objects</a:t>
            </a:r>
            <a:endParaRPr lang="en-CH" sz="240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C0B2B-D71F-49B9-859F-246EF28964A9}"/>
              </a:ext>
            </a:extLst>
          </p:cNvPr>
          <p:cNvSpPr txBox="1"/>
          <p:nvPr/>
        </p:nvSpPr>
        <p:spPr>
          <a:xfrm>
            <a:off x="9042360" y="3665954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>
                <a:solidFill>
                  <a:srgbClr val="0070C0"/>
                </a:solidFill>
              </a:rPr>
              <a:t>Methods</a:t>
            </a:r>
            <a:endParaRPr lang="en-CH" sz="2400"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79C33-FA9B-462D-B28C-E8ECAB21AD3C}"/>
              </a:ext>
            </a:extLst>
          </p:cNvPr>
          <p:cNvSpPr/>
          <p:nvPr/>
        </p:nvSpPr>
        <p:spPr>
          <a:xfrm>
            <a:off x="2946815" y="2022593"/>
            <a:ext cx="6480720" cy="2448272"/>
          </a:xfrm>
          <a:prstGeom prst="roundRect">
            <a:avLst/>
          </a:prstGeom>
          <a:solidFill>
            <a:srgbClr val="FFFFFF">
              <a:alpha val="89804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Try to set properties on target level</a:t>
            </a:r>
            <a:endParaRPr lang="en-CH" sz="28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180D-EEE0-4AD9-B71F-1FF0B1FB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/>
          <a:lstStyle/>
          <a:p>
            <a:r>
              <a:rPr lang="en-US" noProof="0" dirty="0"/>
              <a:t>Setting compile options</a:t>
            </a:r>
            <a:endParaRPr lang="en-US" sz="2400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61C4-E940-4949-A749-A69B2D5E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</a:t>
            </a:r>
            <a:r>
              <a:rPr lang="en-US" sz="2200" noProof="0" dirty="0" err="1">
                <a:latin typeface="Consolas" panose="020B0609020204030204" pitchFamily="49" charset="0"/>
              </a:rPr>
              <a:t>target_compile_options</a:t>
            </a:r>
            <a:r>
              <a:rPr lang="en-US" noProof="0" dirty="0"/>
              <a:t> to set usage requirements</a:t>
            </a:r>
            <a:br>
              <a:rPr lang="en-US" noProof="0" dirty="0"/>
            </a:br>
            <a:r>
              <a:rPr lang="en-US" sz="22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2200" noProof="0" dirty="0">
                <a:latin typeface="Consolas" panose="020B0609020204030204" pitchFamily="49" charset="0"/>
              </a:rPr>
              <a:t>(&lt;target&gt; &lt;INTERFACE|PUBLIC|PRIVATE&gt; &lt;item&gt;...)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-</a:t>
            </a:r>
            <a:r>
              <a:rPr lang="en-US" sz="1800" noProof="0" dirty="0" err="1">
                <a:latin typeface="Consolas" panose="020B0609020204030204" pitchFamily="49" charset="0"/>
              </a:rPr>
              <a:t>felide</a:t>
            </a:r>
            <a:r>
              <a:rPr lang="en-US" sz="1800" noProof="0" dirty="0">
                <a:latin typeface="Consolas" panose="020B0609020204030204" pitchFamily="49" charset="0"/>
              </a:rPr>
              <a:t>-constructors</a:t>
            </a:r>
            <a:r>
              <a:rPr lang="en-US" noProof="0" dirty="0"/>
              <a:t> can be a usage requirement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-O3,</a:t>
            </a:r>
            <a:r>
              <a:rPr lang="en-US" noProof="0" dirty="0"/>
              <a:t> </a:t>
            </a:r>
            <a:r>
              <a:rPr lang="en-US" sz="1800" noProof="0" dirty="0">
                <a:latin typeface="Consolas" panose="020B0609020204030204" pitchFamily="49" charset="0"/>
              </a:rPr>
              <a:t>-Wall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-</a:t>
            </a:r>
            <a:r>
              <a:rPr lang="en-US" sz="1800" noProof="0" dirty="0" err="1">
                <a:latin typeface="Consolas" panose="020B0609020204030204" pitchFamily="49" charset="0"/>
              </a:rPr>
              <a:t>Wmaybe</a:t>
            </a:r>
            <a:r>
              <a:rPr lang="en-US" sz="1800" noProof="0" dirty="0">
                <a:latin typeface="Consolas" panose="020B0609020204030204" pitchFamily="49" charset="0"/>
              </a:rPr>
              <a:t>-uninitialized</a:t>
            </a:r>
            <a:r>
              <a:rPr lang="en-US" noProof="0" dirty="0"/>
              <a:t> are not usage requirements</a:t>
            </a:r>
          </a:p>
          <a:p>
            <a:r>
              <a:rPr lang="en-US" noProof="0" dirty="0"/>
              <a:t>Don’t use </a:t>
            </a:r>
            <a:r>
              <a:rPr lang="en-US" sz="2200" noProof="0" dirty="0" err="1">
                <a:latin typeface="Consolas" panose="020B0609020204030204" pitchFamily="49" charset="0"/>
              </a:rPr>
              <a:t>add_compile_options</a:t>
            </a:r>
            <a:r>
              <a:rPr lang="en-US" noProof="0" dirty="0"/>
              <a:t> to set compile options (directory scope)</a:t>
            </a:r>
          </a:p>
          <a:p>
            <a:r>
              <a:rPr lang="en-US" noProof="0" dirty="0"/>
              <a:t>Don’t use </a:t>
            </a:r>
            <a:r>
              <a:rPr lang="en-US" sz="2200" noProof="0" dirty="0">
                <a:latin typeface="Consolas" panose="020B0609020204030204" pitchFamily="49" charset="0"/>
              </a:rPr>
              <a:t>CMAKE_CXX_FLAGS</a:t>
            </a:r>
            <a:r>
              <a:rPr lang="en-US" noProof="0" dirty="0"/>
              <a:t> to set usage </a:t>
            </a:r>
            <a:r>
              <a:rPr lang="en-US" i="1" noProof="0" dirty="0"/>
              <a:t>requirements</a:t>
            </a:r>
            <a:r>
              <a:rPr lang="en-US" noProof="0" dirty="0"/>
              <a:t>!</a:t>
            </a:r>
          </a:p>
          <a:p>
            <a:r>
              <a:rPr lang="en-US" noProof="0" dirty="0"/>
              <a:t>Don’t use </a:t>
            </a:r>
            <a:r>
              <a:rPr lang="en-US" sz="2200" noProof="0" dirty="0" err="1">
                <a:latin typeface="Consolas" panose="020B0609020204030204" pitchFamily="49" charset="0"/>
              </a:rPr>
              <a:t>target_compile_options</a:t>
            </a:r>
            <a:r>
              <a:rPr lang="en-US" noProof="0" dirty="0"/>
              <a:t> to set compile definitions or compile features</a:t>
            </a:r>
          </a:p>
          <a:p>
            <a:r>
              <a:rPr lang="en-US" dirty="0"/>
              <a:t>Use </a:t>
            </a:r>
            <a:r>
              <a:rPr lang="en-US" sz="2200" dirty="0">
                <a:latin typeface="Consolas" panose="020B0609020204030204" pitchFamily="49" charset="0"/>
              </a:rPr>
              <a:t>SHELL:-</a:t>
            </a:r>
            <a:r>
              <a:rPr lang="en-US" sz="2200" dirty="0" err="1">
                <a:latin typeface="Consolas" panose="020B0609020204030204" pitchFamily="49" charset="0"/>
              </a:rPr>
              <a:t>Xcompiler</a:t>
            </a:r>
            <a:r>
              <a:rPr lang="en-US" sz="2200" dirty="0">
                <a:latin typeface="Consolas" panose="020B0609020204030204" pitchFamily="49" charset="0"/>
              </a:rPr>
              <a:t> -</a:t>
            </a:r>
            <a:r>
              <a:rPr lang="en-US" sz="2200" dirty="0" err="1">
                <a:latin typeface="Consolas" panose="020B0609020204030204" pitchFamily="49" charset="0"/>
              </a:rPr>
              <a:t>myflag</a:t>
            </a:r>
            <a:r>
              <a:rPr lang="en-US" dirty="0"/>
              <a:t> for flags with more than one word</a:t>
            </a:r>
          </a:p>
          <a:p>
            <a:r>
              <a:rPr lang="en-US" sz="2200" noProof="0" dirty="0" err="1">
                <a:latin typeface="Consolas" panose="020B0609020204030204" pitchFamily="49" charset="0"/>
              </a:rPr>
              <a:t>target_link_options</a:t>
            </a:r>
            <a:r>
              <a:rPr lang="en-US" noProof="0" dirty="0"/>
              <a:t>: Use </a:t>
            </a:r>
            <a:r>
              <a:rPr lang="en-US" sz="2200" noProof="0" dirty="0">
                <a:latin typeface="Consolas" panose="020B0609020204030204" pitchFamily="49" charset="0"/>
              </a:rPr>
              <a:t>LINKER:-</a:t>
            </a:r>
            <a:r>
              <a:rPr lang="en-US" sz="2200" noProof="0" dirty="0" err="1">
                <a:latin typeface="Consolas" panose="020B0609020204030204" pitchFamily="49" charset="0"/>
              </a:rPr>
              <a:t>myflag</a:t>
            </a:r>
            <a:r>
              <a:rPr lang="en-US" noProof="0" dirty="0"/>
              <a:t> instead of </a:t>
            </a:r>
            <a:r>
              <a:rPr lang="en-US" sz="2200" noProof="0" dirty="0">
                <a:latin typeface="Consolas" panose="020B0609020204030204" pitchFamily="49" charset="0"/>
              </a:rPr>
              <a:t>-</a:t>
            </a:r>
            <a:r>
              <a:rPr lang="en-US" sz="2200" noProof="0" dirty="0" err="1">
                <a:latin typeface="Consolas" panose="020B0609020204030204" pitchFamily="49" charset="0"/>
              </a:rPr>
              <a:t>Xlinker</a:t>
            </a:r>
            <a:r>
              <a:rPr lang="en-US" sz="2200" noProof="0" dirty="0">
                <a:latin typeface="Consolas" panose="020B0609020204030204" pitchFamily="49" charset="0"/>
              </a:rPr>
              <a:t> -</a:t>
            </a:r>
            <a:r>
              <a:rPr lang="en-US" sz="2200" noProof="0" dirty="0" err="1">
                <a:latin typeface="Consolas" panose="020B0609020204030204" pitchFamily="49" charset="0"/>
              </a:rPr>
              <a:t>myflag</a:t>
            </a:r>
            <a:endParaRPr lang="en-US" sz="2200" noProof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B8CD-4FEB-43AC-B30B-86E3B739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9622-3F57-4B04-8C7B-206B629D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8236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54AE-44EE-4F59-9D8E-BA69FB17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Interface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DC40-BD3F-46F4-A574-49350B36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Originally meant to be a collection of usage requirements</a:t>
            </a:r>
          </a:p>
          <a:p>
            <a:r>
              <a:rPr lang="en-US" noProof="0"/>
              <a:t>Today usually used for header only libraries</a:t>
            </a:r>
          </a:p>
          <a:p>
            <a:r>
              <a:rPr lang="en-US" noProof="0"/>
              <a:t>No build requirements (only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  <a:latin typeface="&amp;quot"/>
              </a:rPr>
              <a:t>INTERFACE</a:t>
            </a:r>
            <a:r>
              <a:rPr lang="en-US" noProof="0"/>
              <a:t> is allowed)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482B-6C92-4272-8D5D-1472CFD9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4B6A-31D8-47CC-917C-C382731A0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0B5FF-1504-453F-A81D-E652B41DBAAF}"/>
              </a:ext>
            </a:extLst>
          </p:cNvPr>
          <p:cNvSpPr/>
          <p:nvPr/>
        </p:nvSpPr>
        <p:spPr>
          <a:xfrm>
            <a:off x="1967541" y="3922376"/>
            <a:ext cx="736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some_def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22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49AB9D-F450-4EEE-A4AA-10FA3FA34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C5172-8AB1-473A-B5BC-D1ED5EED06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07825" y="6456363"/>
            <a:ext cx="384175" cy="144462"/>
          </a:xfrm>
        </p:spPr>
        <p:txBody>
          <a:bodyPr/>
          <a:lstStyle/>
          <a:p>
            <a:fld id="{69C859BB-BF0B-4BDC-BBD4-42B4A100F88B}" type="slidenum">
              <a:rPr lang="de-CH" smtClean="0"/>
              <a:pPr/>
              <a:t>48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8ABC-C62A-407D-9E6B-99EC5A6DE6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4117975" cy="144462"/>
          </a:xfrm>
        </p:spPr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3AB44-CD4A-40C5-BC2C-3A89518756E8}"/>
              </a:ext>
            </a:extLst>
          </p:cNvPr>
          <p:cNvSpPr/>
          <p:nvPr/>
        </p:nvSpPr>
        <p:spPr>
          <a:xfrm>
            <a:off x="3914152" y="420376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115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D657E2-D9B9-4203-91F8-0534593D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About </a:t>
            </a:r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endParaRPr lang="en-US" sz="2400" noProof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687-1AA8-44F9-B28E-2988BFA9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Find a file which sets up targets and its properties</a:t>
            </a:r>
          </a:p>
          <a:p>
            <a:r>
              <a:rPr lang="en-US" noProof="0"/>
              <a:t>Two options:</a:t>
            </a:r>
          </a:p>
          <a:p>
            <a:pPr lvl="1"/>
            <a:r>
              <a:rPr lang="en-US" noProof="0"/>
              <a:t>Library uses CMake </a:t>
            </a:r>
            <a:r>
              <a:rPr lang="en-US" noProof="0">
                <a:sym typeface="Wingdings" panose="05000000000000000000" pitchFamily="2" charset="2"/>
              </a:rPr>
              <a:t> Config mode preferred</a:t>
            </a:r>
          </a:p>
          <a:p>
            <a:pPr lvl="1"/>
            <a:r>
              <a:rPr lang="en-US" noProof="0"/>
              <a:t>Library does not use CMake </a:t>
            </a:r>
            <a:r>
              <a:rPr lang="en-US" noProof="0">
                <a:sym typeface="Wingdings" panose="05000000000000000000" pitchFamily="2" charset="2"/>
              </a:rPr>
              <a:t> Module mode needed</a:t>
            </a:r>
          </a:p>
          <a:p>
            <a:r>
              <a:rPr lang="en-US" noProof="0">
                <a:sym typeface="Wingdings" panose="05000000000000000000" pitchFamily="2" charset="2"/>
              </a:rPr>
              <a:t>Default version of 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find_package</a:t>
            </a:r>
            <a:r>
              <a:rPr lang="en-US" noProof="0">
                <a:sym typeface="Wingdings" panose="05000000000000000000" pitchFamily="2" charset="2"/>
              </a:rPr>
              <a:t> first tries config mode, and then module mode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Depending on the provided options, config mode is enforced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E.g., as soon as you provide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HINT</a:t>
            </a:r>
            <a:r>
              <a:rPr lang="en-US" noProof="0">
                <a:sym typeface="Wingdings" panose="05000000000000000000" pitchFamily="2" charset="2"/>
              </a:rPr>
              <a:t> or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PATH</a:t>
            </a:r>
            <a:r>
              <a:rPr lang="en-US" noProof="0">
                <a:sym typeface="Wingdings" panose="05000000000000000000" pitchFamily="2" charset="2"/>
              </a:rPr>
              <a:t>, module mode is skipped</a:t>
            </a:r>
          </a:p>
          <a:p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D085F-2893-4658-8555-370DE119A975}"/>
              </a:ext>
            </a:extLst>
          </p:cNvPr>
          <p:cNvSpPr/>
          <p:nvPr/>
        </p:nvSpPr>
        <p:spPr>
          <a:xfrm>
            <a:off x="3914152" y="471582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E88CE-C2F0-4F99-B918-F1C929F31374}"/>
              </a:ext>
            </a:extLst>
          </p:cNvPr>
          <p:cNvSpPr txBox="1"/>
          <p:nvPr/>
        </p:nvSpPr>
        <p:spPr>
          <a:xfrm>
            <a:off x="10203364" y="59399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3"/>
              </a:rPr>
              <a:t>find_package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77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Motivation</a:t>
            </a:r>
          </a:p>
          <a:p>
            <a:r>
              <a:rPr lang="en-US" noProof="0"/>
              <a:t>Basics: Commands, variables, targets</a:t>
            </a:r>
          </a:p>
          <a:p>
            <a:r>
              <a:rPr lang="en-US" noProof="0"/>
              <a:t>CMake build process (configuration and generation)</a:t>
            </a:r>
          </a:p>
          <a:p>
            <a:r>
              <a:rPr lang="en-US" noProof="0"/>
              <a:t>Functions</a:t>
            </a:r>
          </a:p>
          <a:p>
            <a:r>
              <a:rPr lang="en-US" noProof="0"/>
              <a:t>Using packages</a:t>
            </a:r>
          </a:p>
          <a:p>
            <a:r>
              <a:rPr lang="en-US" noProof="0"/>
              <a:t>Installing packages (the very basics)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321911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389-0D06-4603-ABEF-BE0F94BD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4BBB-AD3C-4FC7-898A-17AC8C9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When calling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 err="1">
                <a:latin typeface="Consolas" panose="020B0609020204030204" pitchFamily="49" charset="0"/>
              </a:rPr>
              <a:t>MyLib</a:t>
            </a:r>
            <a:r>
              <a:rPr lang="en-US" sz="2200" noProof="0">
                <a:latin typeface="Consolas" panose="020B0609020204030204" pitchFamily="49" charset="0"/>
              </a:rPr>
              <a:t> 1.2.3)</a:t>
            </a:r>
            <a:r>
              <a:rPr lang="en-US" noProof="0"/>
              <a:t>, CMake is looking for a file </a:t>
            </a:r>
            <a:r>
              <a:rPr lang="en-US" sz="2200" noProof="0" err="1">
                <a:latin typeface="Consolas" panose="020B0609020204030204" pitchFamily="49" charset="0"/>
              </a:rPr>
              <a:t>FindMyLib.cmake</a:t>
            </a:r>
            <a:r>
              <a:rPr lang="en-US" noProof="0"/>
              <a:t>, first in the cached variable </a:t>
            </a:r>
            <a:r>
              <a:rPr lang="en-US" sz="2200" noProof="0">
                <a:latin typeface="Consolas" panose="020B0609020204030204" pitchFamily="49" charset="0"/>
              </a:rPr>
              <a:t>CMAKE_MODULE_PATH</a:t>
            </a:r>
            <a:r>
              <a:rPr lang="en-US" noProof="0"/>
              <a:t>, then in the CMake installation</a:t>
            </a:r>
          </a:p>
          <a:p>
            <a:r>
              <a:rPr lang="en-US" noProof="0"/>
              <a:t>CMake loads this file with </a:t>
            </a:r>
            <a:r>
              <a:rPr lang="en-US" sz="2200" noProof="0" err="1">
                <a:latin typeface="Consolas" panose="020B0609020204030204" pitchFamily="49" charset="0"/>
              </a:rPr>
              <a:t>MyLib_FIND_VERSION</a:t>
            </a:r>
            <a:r>
              <a:rPr lang="en-US" noProof="0"/>
              <a:t>, </a:t>
            </a:r>
            <a:r>
              <a:rPr lang="en-US" sz="2200" noProof="0" err="1">
                <a:latin typeface="Consolas" panose="020B0609020204030204" pitchFamily="49" charset="0"/>
              </a:rPr>
              <a:t>MyLib_FIND_REQUIRED</a:t>
            </a:r>
            <a:r>
              <a:rPr lang="en-US" noProof="0"/>
              <a:t> and </a:t>
            </a:r>
            <a:r>
              <a:rPr lang="en-US" sz="2200" noProof="0" err="1">
                <a:latin typeface="Consolas" panose="020B0609020204030204" pitchFamily="49" charset="0"/>
              </a:rPr>
              <a:t>MyLib_FIND_QUIETLY</a:t>
            </a:r>
            <a:r>
              <a:rPr lang="en-US" noProof="0"/>
              <a:t> set</a:t>
            </a:r>
          </a:p>
          <a:p>
            <a:r>
              <a:rPr lang="en-US" noProof="0"/>
              <a:t>The file should do the following:</a:t>
            </a:r>
          </a:p>
          <a:p>
            <a:pPr lvl="1"/>
            <a:r>
              <a:rPr lang="en-US" noProof="0"/>
              <a:t>Try to find libraries / include directories / ...</a:t>
            </a:r>
          </a:p>
          <a:p>
            <a:pPr lvl="1"/>
            <a:r>
              <a:rPr lang="en-US" noProof="0"/>
              <a:t>Abort with </a:t>
            </a:r>
            <a:r>
              <a:rPr lang="en-US" sz="1800" noProof="0">
                <a:latin typeface="Consolas" panose="020B0609020204030204" pitchFamily="49" charset="0"/>
              </a:rPr>
              <a:t>FATAL_ERROR</a:t>
            </a:r>
            <a:r>
              <a:rPr lang="en-US" noProof="0"/>
              <a:t>, if </a:t>
            </a:r>
            <a:r>
              <a:rPr lang="en-US" sz="1800" noProof="0" err="1">
                <a:latin typeface="Consolas" panose="020B0609020204030204" pitchFamily="49" charset="0"/>
              </a:rPr>
              <a:t>MyLib_FIND_REQUIRED</a:t>
            </a:r>
            <a:r>
              <a:rPr lang="en-US" noProof="0"/>
              <a:t> is set and no version has been found</a:t>
            </a:r>
          </a:p>
          <a:p>
            <a:pPr lvl="1"/>
            <a:r>
              <a:rPr lang="en-US" noProof="0"/>
              <a:t>Set </a:t>
            </a:r>
            <a:r>
              <a:rPr lang="en-US" sz="1800" noProof="0" err="1">
                <a:latin typeface="Consolas" panose="020B0609020204030204" pitchFamily="49" charset="0"/>
              </a:rPr>
              <a:t>MyLib_FOUND</a:t>
            </a:r>
            <a:r>
              <a:rPr lang="en-US" noProof="0"/>
              <a:t>, if a matching version has been found</a:t>
            </a:r>
          </a:p>
          <a:p>
            <a:pPr lvl="1"/>
            <a:r>
              <a:rPr lang="en-US" noProof="0"/>
              <a:t>Create imported targets as needed</a:t>
            </a:r>
          </a:p>
          <a:p>
            <a:pPr lvl="1"/>
            <a:r>
              <a:rPr lang="en-US" noProof="0"/>
              <a:t>Debug information only if </a:t>
            </a:r>
            <a:r>
              <a:rPr lang="en-US" sz="1800" noProof="0" err="1">
                <a:latin typeface="Consolas" panose="020B0609020204030204" pitchFamily="49" charset="0"/>
              </a:rPr>
              <a:t>MyLib_FIND_QUIETLY</a:t>
            </a:r>
            <a:r>
              <a:rPr lang="en-US" noProof="0"/>
              <a:t> is not set</a:t>
            </a:r>
          </a:p>
          <a:p>
            <a:r>
              <a:rPr lang="en-US" noProof="0"/>
              <a:t>CMake does not check if the module has been loaded correctly</a:t>
            </a:r>
          </a:p>
          <a:p>
            <a:pPr lvl="1"/>
            <a:endParaRPr lang="en-US" noProof="0"/>
          </a:p>
          <a:p>
            <a:pPr lvl="1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A3AA9-8B21-40E0-8260-6213B52B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9C61-EC06-4715-82A7-DE56771F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DD962-F2CA-4E6E-A79C-83BB4D824398}"/>
              </a:ext>
            </a:extLst>
          </p:cNvPr>
          <p:cNvSpPr/>
          <p:nvPr/>
        </p:nvSpPr>
        <p:spPr>
          <a:xfrm>
            <a:off x="6583171" y="292379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 QUIET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6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66-3243-4F05-BC95-9D4DC52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How to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161A-A7DA-4B0E-9B40-D69F4A5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/>
              <a:t>Package might be installed with a package manager 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Ask the package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Package might be installed by the user himself 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</a:t>
            </a:r>
            <a:r>
              <a:rPr lang="en-US" noProof="0"/>
              <a:t>Ask the user for 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Common location (e.g. </a:t>
            </a:r>
            <a:r>
              <a:rPr lang="en-US" sz="2200" noProof="0" dirty="0">
                <a:latin typeface="Consolas" panose="020B0609020204030204" pitchFamily="49" charset="0"/>
              </a:rPr>
              <a:t>/</a:t>
            </a:r>
            <a:r>
              <a:rPr lang="en-US" sz="2200" noProof="0" dirty="0" err="1">
                <a:latin typeface="Consolas" panose="020B0609020204030204" pitchFamily="49" charset="0"/>
              </a:rPr>
              <a:t>usr</a:t>
            </a:r>
            <a:r>
              <a:rPr lang="en-US" sz="2200" noProof="0" dirty="0">
                <a:latin typeface="Consolas" panose="020B0609020204030204" pitchFamily="49" charset="0"/>
              </a:rPr>
              <a:t>/include</a:t>
            </a:r>
            <a:r>
              <a:rPr lang="en-US" noProof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Random guesses </a:t>
            </a:r>
          </a:p>
          <a:p>
            <a:pPr marL="457200" indent="-457200">
              <a:buFont typeface="+mj-lt"/>
              <a:buAutoNum type="arabicPeriod"/>
            </a:pP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5782-4BA4-41DB-80F4-0E80B28E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BF32-99CF-4845-A7DC-2941193B9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20551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E79D-15CD-4E87-A019-340531E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Finding artifacts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E3B7-2033-461F-8E6F-F7CFDA9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Module mode is "guessing" where to find libraries, include directories, ...</a:t>
            </a:r>
          </a:p>
          <a:p>
            <a:r>
              <a:rPr lang="en-US" sz="2200" noProof="0" err="1">
                <a:latin typeface="Consolas" panose="020B0609020204030204" pitchFamily="49" charset="0"/>
              </a:rPr>
              <a:t>find_library</a:t>
            </a:r>
            <a:r>
              <a:rPr lang="en-US" noProof="0"/>
              <a:t>, </a:t>
            </a:r>
            <a:r>
              <a:rPr lang="en-US" sz="2200" noProof="0" err="1">
                <a:latin typeface="Consolas" panose="020B0609020204030204" pitchFamily="49" charset="0"/>
              </a:rPr>
              <a:t>find_path</a:t>
            </a:r>
            <a:r>
              <a:rPr lang="en-US" noProof="0"/>
              <a:t>, </a:t>
            </a:r>
            <a:r>
              <a:rPr lang="en-US" sz="2200" noProof="0" err="1">
                <a:latin typeface="Consolas" panose="020B0609020204030204" pitchFamily="49" charset="0"/>
              </a:rPr>
              <a:t>find_file</a:t>
            </a:r>
            <a:r>
              <a:rPr lang="en-US" noProof="0"/>
              <a:t>, </a:t>
            </a:r>
            <a:r>
              <a:rPr lang="en-US" sz="2200" noProof="0" err="1">
                <a:latin typeface="Consolas" panose="020B0609020204030204" pitchFamily="49" charset="0"/>
              </a:rPr>
              <a:t>find_program</a:t>
            </a:r>
            <a:r>
              <a:rPr lang="en-US" noProof="0"/>
              <a:t> all share the (almost) same signature:</a:t>
            </a:r>
            <a:br>
              <a:rPr lang="en-US" noProof="0"/>
            </a:br>
            <a:r>
              <a:rPr lang="en-US" sz="1900" noProof="0" err="1">
                <a:solidFill>
                  <a:srgbClr val="06287E"/>
                </a:solidFill>
                <a:latin typeface="Consolas" panose="020B0609020204030204" pitchFamily="49" charset="0"/>
              </a:rPr>
              <a:t>find_XXX</a:t>
            </a:r>
            <a:r>
              <a:rPr lang="en-US" sz="1900" noProof="0">
                <a:latin typeface="Consolas" panose="020B0609020204030204" pitchFamily="49" charset="0"/>
              </a:rPr>
              <a:t>(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&lt;VAR&gt;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name | NAMES name1 [name2 ...]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[HINTS path1 [path2 ... ENV var]]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[PATHS path1 [path2 ... ENV var]]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[PATH_SUFFIXES suffix1 [suffix2 ...]]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[DOC "cache documentation string"])</a:t>
            </a:r>
          </a:p>
          <a:p>
            <a:r>
              <a:rPr lang="en-US" noProof="0"/>
              <a:t>They create a cached variable </a:t>
            </a:r>
            <a:r>
              <a:rPr lang="en-US" sz="2200" noProof="0">
                <a:latin typeface="Consolas" panose="020B0609020204030204" pitchFamily="49" charset="0"/>
              </a:rPr>
              <a:t>&lt;VAR&gt;</a:t>
            </a:r>
            <a:r>
              <a:rPr lang="en-US" noProof="0"/>
              <a:t> which the user can adapt</a:t>
            </a:r>
          </a:p>
          <a:p>
            <a:r>
              <a:rPr lang="en-US" noProof="0"/>
              <a:t>Hints are better guesses than paths and usually rely on previously found things</a:t>
            </a:r>
          </a:p>
          <a:p>
            <a:r>
              <a:rPr lang="en-US" noProof="0"/>
              <a:t>Complex search procedure!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40DF-6BE8-4550-97BE-206CC7A8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BD7A-0FFD-4088-AB93-8400A0A52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E9C78-777A-4839-8713-C9646D0E708B}"/>
              </a:ext>
            </a:extLst>
          </p:cNvPr>
          <p:cNvSpPr txBox="1"/>
          <p:nvPr/>
        </p:nvSpPr>
        <p:spPr>
          <a:xfrm>
            <a:off x="8009365" y="5919987"/>
            <a:ext cx="37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find_library</a:t>
            </a:r>
            <a:r>
              <a:rPr lang="de-CH" sz="1400"/>
              <a:t>, </a:t>
            </a:r>
            <a:r>
              <a:rPr lang="de-CH" sz="1400">
                <a:hlinkClick r:id="rId3"/>
              </a:rPr>
              <a:t>find_path</a:t>
            </a:r>
            <a:r>
              <a:rPr lang="de-CH" sz="1400"/>
              <a:t>, </a:t>
            </a:r>
            <a:r>
              <a:rPr lang="de-CH" sz="1400">
                <a:hlinkClick r:id="rId4"/>
              </a:rPr>
              <a:t>find_file</a:t>
            </a:r>
            <a:r>
              <a:rPr lang="de-CH" sz="1400"/>
              <a:t>, </a:t>
            </a:r>
            <a:r>
              <a:rPr lang="de-CH" sz="1400">
                <a:hlinkClick r:id="rId5"/>
              </a:rPr>
              <a:t>find_program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1647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50AC-C927-43FC-9E7A-8D019D9A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Good first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1395-2AAA-45D7-AC87-2F4F3BC6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If you are looking for a module that is likely to be installed with a package manager: Try pkg-config:</a:t>
            </a:r>
            <a:br>
              <a:rPr lang="en-US" noProof="0"/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PkgConfig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pkg_check_modules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PKG_Libinput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&gt;=1.6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noProof="0">
              <a:latin typeface="Consolas" panose="020B0609020204030204" pitchFamily="49" charset="0"/>
            </a:endParaRPr>
          </a:p>
          <a:p>
            <a:r>
              <a:rPr lang="en-US" noProof="0"/>
              <a:t>Don’t trust the result </a:t>
            </a:r>
            <a:r>
              <a:rPr lang="en-US" noProof="0">
                <a:sym typeface="Wingdings" panose="05000000000000000000" pitchFamily="2" charset="2"/>
              </a:rPr>
              <a:t> use paths as a hint</a:t>
            </a:r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60F6-4FE4-4933-BC91-9113027E7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3611-78DC-49D0-98F3-6F318FF77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36D7A-B24A-447A-9BDA-B5DC3B927F4D}"/>
              </a:ext>
            </a:extLst>
          </p:cNvPr>
          <p:cNvSpPr/>
          <p:nvPr/>
        </p:nvSpPr>
        <p:spPr>
          <a:xfrm>
            <a:off x="775855" y="333531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sz="1600">
                <a:latin typeface="Consolas" panose="020B0609020204030204" pitchFamily="49" charset="0"/>
              </a:rPr>
              <a:t> &gt; cat /</a:t>
            </a:r>
            <a:r>
              <a:rPr lang="en-CH" sz="1600" err="1">
                <a:latin typeface="Consolas" panose="020B0609020204030204" pitchFamily="49" charset="0"/>
              </a:rPr>
              <a:t>usr</a:t>
            </a:r>
            <a:r>
              <a:rPr lang="en-CH" sz="1600">
                <a:latin typeface="Consolas" panose="020B0609020204030204" pitchFamily="49" charset="0"/>
              </a:rPr>
              <a:t>/lib/</a:t>
            </a:r>
            <a:r>
              <a:rPr lang="en-CH" sz="1600" err="1">
                <a:latin typeface="Consolas" panose="020B0609020204030204" pitchFamily="49" charset="0"/>
              </a:rPr>
              <a:t>pkgconfig</a:t>
            </a:r>
            <a:r>
              <a:rPr lang="en-CH" sz="1600">
                <a:latin typeface="Consolas" panose="020B0609020204030204" pitchFamily="49" charset="0"/>
              </a:rPr>
              <a:t>/</a:t>
            </a:r>
            <a:r>
              <a:rPr lang="de-CH" sz="1600">
                <a:latin typeface="Consolas" panose="020B0609020204030204" pitchFamily="49" charset="0"/>
              </a:rPr>
              <a:t>libinput</a:t>
            </a:r>
            <a:r>
              <a:rPr lang="en-CH" sz="1600">
                <a:latin typeface="Consolas" panose="020B0609020204030204" pitchFamily="49" charset="0"/>
              </a:rPr>
              <a:t>.pc</a:t>
            </a:r>
          </a:p>
          <a:p>
            <a:r>
              <a:rPr lang="de-CH" sz="1600">
                <a:latin typeface="Consolas" panose="020B0609020204030204" pitchFamily="49" charset="0"/>
              </a:rPr>
              <a:t>prefix=/usr</a:t>
            </a:r>
          </a:p>
          <a:p>
            <a:r>
              <a:rPr lang="de-CH" sz="1600">
                <a:latin typeface="Consolas" panose="020B0609020204030204" pitchFamily="49" charset="0"/>
              </a:rPr>
              <a:t>libdir=${prefix}/lib</a:t>
            </a:r>
          </a:p>
          <a:p>
            <a:r>
              <a:rPr lang="de-CH" sz="1600">
                <a:latin typeface="Consolas" panose="020B0609020204030204" pitchFamily="49" charset="0"/>
              </a:rPr>
              <a:t>includedir=${prefix}/include</a:t>
            </a:r>
          </a:p>
          <a:p>
            <a:endParaRPr lang="de-CH" sz="1600">
              <a:latin typeface="Consolas" panose="020B0609020204030204" pitchFamily="49" charset="0"/>
            </a:endParaRPr>
          </a:p>
          <a:p>
            <a:r>
              <a:rPr lang="de-CH" sz="1600">
                <a:latin typeface="Consolas" panose="020B0609020204030204" pitchFamily="49" charset="0"/>
              </a:rPr>
              <a:t>Name: Libinput</a:t>
            </a:r>
          </a:p>
          <a:p>
            <a:r>
              <a:rPr lang="de-CH" sz="1600">
                <a:latin typeface="Consolas" panose="020B0609020204030204" pitchFamily="49" charset="0"/>
              </a:rPr>
              <a:t>Description: Input device library</a:t>
            </a:r>
          </a:p>
          <a:p>
            <a:r>
              <a:rPr lang="de-CH" sz="1600">
                <a:latin typeface="Consolas" panose="020B0609020204030204" pitchFamily="49" charset="0"/>
              </a:rPr>
              <a:t>Version: 1.13.1</a:t>
            </a:r>
          </a:p>
          <a:p>
            <a:r>
              <a:rPr lang="de-CH" sz="1600">
                <a:latin typeface="Consolas" panose="020B0609020204030204" pitchFamily="49" charset="0"/>
              </a:rPr>
              <a:t>Libs: -L${libdir} -linput</a:t>
            </a:r>
          </a:p>
          <a:p>
            <a:r>
              <a:rPr lang="de-CH" sz="1600">
                <a:latin typeface="Consolas" panose="020B0609020204030204" pitchFamily="49" charset="0"/>
              </a:rPr>
              <a:t>Cflags: -I${includedir}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B79FB-DD96-4D4F-AE19-F1751180DA09}"/>
              </a:ext>
            </a:extLst>
          </p:cNvPr>
          <p:cNvSpPr/>
          <p:nvPr/>
        </p:nvSpPr>
        <p:spPr>
          <a:xfrm>
            <a:off x="6608618" y="3661524"/>
            <a:ext cx="52924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500">
                <a:latin typeface="Consolas" panose="020B0609020204030204" pitchFamily="49" charset="0"/>
              </a:rPr>
              <a:t>PKG_Libinput_FOUND:INTERNAL=1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PKG_Libinput_INCLUDEDIR:INTERNAL=/usr/include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PKG_Libinput_LDFLAGS:INTERNAL=-linput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PKG_Libinput_LIBDIR:INTERNAL=/usr/lib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PKG_Libinput_LIBRARIES:INTERNAL=input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PKG_Libinput_PREFIX:INTERNAL=/usr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PKG_Libinput_STATIC_LDFLAGS:INTERNAL=-linput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PKG_Libinput_STATIC_LIBRARIES:INTERNAL=input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PKG_Libinput_VERSION:INTERNAL=1.13.1</a:t>
            </a:r>
          </a:p>
          <a:p>
            <a:r>
              <a:rPr lang="de-CH" sz="1500">
                <a:latin typeface="Consolas" panose="020B0609020204030204" pitchFamily="49" charset="0"/>
              </a:rPr>
              <a:t>... (skipped empty variables)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B63085-B6D8-44FD-84EE-B90BE910ACB0}"/>
              </a:ext>
            </a:extLst>
          </p:cNvPr>
          <p:cNvSpPr/>
          <p:nvPr/>
        </p:nvSpPr>
        <p:spPr>
          <a:xfrm>
            <a:off x="5185063" y="4433455"/>
            <a:ext cx="1122218" cy="609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3489C-85B2-471A-B83B-F6F568DD8883}"/>
              </a:ext>
            </a:extLst>
          </p:cNvPr>
          <p:cNvSpPr/>
          <p:nvPr/>
        </p:nvSpPr>
        <p:spPr>
          <a:xfrm>
            <a:off x="7626927" y="2161309"/>
            <a:ext cx="914400" cy="471055"/>
          </a:xfrm>
          <a:prstGeom prst="rect">
            <a:avLst/>
          </a:prstGeom>
          <a:noFill/>
          <a:ln w="57150">
            <a:solidFill>
              <a:srgbClr val="00B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C64CC-752D-4984-9FDF-130D31D15A3A}"/>
              </a:ext>
            </a:extLst>
          </p:cNvPr>
          <p:cNvSpPr txBox="1"/>
          <p:nvPr/>
        </p:nvSpPr>
        <p:spPr>
          <a:xfrm>
            <a:off x="8084127" y="1702283"/>
            <a:ext cx="299258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You can restrict the version</a:t>
            </a:r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73600-B48D-4BF6-B288-FBC944095EC0}"/>
              </a:ext>
            </a:extLst>
          </p:cNvPr>
          <p:cNvSpPr txBox="1"/>
          <p:nvPr/>
        </p:nvSpPr>
        <p:spPr>
          <a:xfrm>
            <a:off x="10470960" y="596483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FindPkgConfig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62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EC8-9F58-4C7F-BEA6-E87595C4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Finding artifacts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A8A1-68D5-4241-A8FA-0B564D78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Reuse what you got from pkg-config (as </a:t>
            </a:r>
            <a:r>
              <a:rPr lang="en-US" sz="2200" noProof="0">
                <a:latin typeface="Consolas" panose="020B0609020204030204" pitchFamily="49" charset="0"/>
              </a:rPr>
              <a:t>HINT</a:t>
            </a:r>
            <a:r>
              <a:rPr lang="en-US" noProof="0"/>
              <a:t>, not as </a:t>
            </a:r>
            <a:r>
              <a:rPr lang="en-US" sz="2200" noProof="0">
                <a:latin typeface="Consolas" panose="020B0609020204030204" pitchFamily="49" charset="0"/>
              </a:rPr>
              <a:t>PATH</a:t>
            </a:r>
            <a:r>
              <a:rPr lang="en-US" noProof="0"/>
              <a:t>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E6AC8-1DCF-4F72-98E8-DCEFA995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B0A8-FDC8-4A78-AB04-2B195CFEF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524F2-7338-4592-8C69-5607A59E3E7A}"/>
              </a:ext>
            </a:extLst>
          </p:cNvPr>
          <p:cNvSpPr/>
          <p:nvPr/>
        </p:nvSpPr>
        <p:spPr>
          <a:xfrm>
            <a:off x="2893290" y="19886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libinput.h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PKG_Libinput_INCLUDE_DIRS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input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PKG_Libinput_LIBRARY_DIRS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4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7EC-A966-420C-938E-E274998A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Handle Arguments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ABCF-01C9-4861-A052-B1C74F0C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/>
              <a:t>Often done with </a:t>
            </a:r>
            <a:r>
              <a:rPr lang="en-US" sz="1900" noProof="0" err="1">
                <a:latin typeface="Consolas" panose="020B0609020204030204" pitchFamily="49" charset="0"/>
              </a:rPr>
              <a:t>FindPackageHandleStandardArgs</a:t>
            </a:r>
            <a:endParaRPr lang="en-US" sz="1900" noProof="0">
              <a:latin typeface="Consolas" panose="020B0609020204030204" pitchFamily="49" charset="0"/>
            </a:endParaRPr>
          </a:p>
          <a:p>
            <a:pPr lvl="1"/>
            <a:r>
              <a:rPr lang="en-US" noProof="0">
                <a:sym typeface="Wingdings" panose="05000000000000000000" pitchFamily="2" charset="2"/>
              </a:rPr>
              <a:t>Takes care of version matching (including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EXACT</a:t>
            </a:r>
            <a:r>
              <a:rPr lang="en-US" noProof="0">
                <a:sym typeface="Wingdings" panose="05000000000000000000" pitchFamily="2" charset="2"/>
              </a:rPr>
              <a:t>),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REQUIRED</a:t>
            </a:r>
            <a:r>
              <a:rPr lang="en-US" noProof="0">
                <a:sym typeface="Wingdings" panose="05000000000000000000" pitchFamily="2" charset="2"/>
              </a:rPr>
              <a:t>, </a:t>
            </a:r>
            <a:r>
              <a:rPr lang="en-US" sz="1800" noProof="0">
                <a:sym typeface="Wingdings" panose="05000000000000000000" pitchFamily="2" charset="2"/>
              </a:rPr>
              <a:t>QUIET</a:t>
            </a:r>
          </a:p>
          <a:p>
            <a:pPr lvl="1"/>
            <a:r>
              <a:rPr lang="en-US" noProof="0"/>
              <a:t>Checks that certain variables are set (cache-</a:t>
            </a:r>
            <a:br>
              <a:rPr lang="en-US" noProof="0"/>
            </a:br>
            <a:r>
              <a:rPr lang="en-US" noProof="0"/>
              <a:t>variables because user should be able to set </a:t>
            </a:r>
            <a:br>
              <a:rPr lang="en-US" noProof="0"/>
            </a:br>
            <a:r>
              <a:rPr lang="en-US" noProof="0"/>
              <a:t>them himself)</a:t>
            </a:r>
          </a:p>
          <a:p>
            <a:r>
              <a:rPr lang="en-US" noProof="0"/>
              <a:t>You can also do it yourself of course</a:t>
            </a:r>
          </a:p>
          <a:p>
            <a:pPr marL="457200" lvl="1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82CFD-6ABD-404E-BB75-E074B699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0773-E8C1-4D28-8EC7-5A38E543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57CAF-E761-4F3D-B96C-0428C707E909}"/>
              </a:ext>
            </a:extLst>
          </p:cNvPr>
          <p:cNvSpPr txBox="1"/>
          <p:nvPr/>
        </p:nvSpPr>
        <p:spPr>
          <a:xfrm>
            <a:off x="8868062" y="5919987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FindPackageHandleStandardArgs</a:t>
            </a:r>
            <a:endParaRPr lang="en-CH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6FFA8-8231-4B94-879E-3EE2CFE06ECA}"/>
              </a:ext>
            </a:extLst>
          </p:cNvPr>
          <p:cNvSpPr/>
          <p:nvPr/>
        </p:nvSpPr>
        <p:spPr>
          <a:xfrm>
            <a:off x="6869007" y="1087439"/>
            <a:ext cx="53229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mark_as_advanced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MyLib_LIBRARY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if possible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FindPackageHandleStandardArgs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find_package_handle_standard_args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REQUIRED_VARS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MyLib_LIBRARY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VERSION_VAR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MyLib_VERSION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DE1D3-62E3-4094-9B6D-93293D9BB427}"/>
              </a:ext>
            </a:extLst>
          </p:cNvPr>
          <p:cNvSpPr/>
          <p:nvPr/>
        </p:nvSpPr>
        <p:spPr>
          <a:xfrm>
            <a:off x="1147061" y="4676899"/>
            <a:ext cx="10281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err="1">
                <a:latin typeface="Consolas" panose="020B0609020204030204" pitchFamily="49" charset="0"/>
              </a:rPr>
              <a:t>CMake</a:t>
            </a:r>
            <a:r>
              <a:rPr lang="en-CH" sz="1400">
                <a:latin typeface="Consolas" panose="020B0609020204030204" pitchFamily="49" charset="0"/>
              </a:rPr>
              <a:t> Error at 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/share/cmake-3.14/Modules/FindPackageHandleStandardArgs.cmake:137 (message):</a:t>
            </a:r>
          </a:p>
          <a:p>
            <a:r>
              <a:rPr lang="en-CH" sz="1400">
                <a:latin typeface="Consolas" panose="020B0609020204030204" pitchFamily="49" charset="0"/>
              </a:rPr>
              <a:t>  Could NOT find </a:t>
            </a:r>
            <a:r>
              <a:rPr lang="en-CH" sz="1400" err="1">
                <a:latin typeface="Consolas" panose="020B0609020204030204" pitchFamily="49" charset="0"/>
              </a:rPr>
              <a:t>MyLib</a:t>
            </a:r>
            <a:r>
              <a:rPr lang="en-CH" sz="1400">
                <a:latin typeface="Consolas" panose="020B0609020204030204" pitchFamily="49" charset="0"/>
              </a:rPr>
              <a:t> (missing: </a:t>
            </a:r>
            <a:r>
              <a:rPr lang="en-CH" sz="1400" err="1">
                <a:latin typeface="Consolas" panose="020B0609020204030204" pitchFamily="49" charset="0"/>
              </a:rPr>
              <a:t>MyLib_INCLUDE_DIR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 err="1">
                <a:latin typeface="Consolas" panose="020B0609020204030204" pitchFamily="49" charset="0"/>
              </a:rPr>
              <a:t>MyLib_LIBRARY</a:t>
            </a:r>
            <a:r>
              <a:rPr lang="en-CH" sz="1400">
                <a:latin typeface="Consolas" panose="020B0609020204030204" pitchFamily="49" charset="0"/>
              </a:rPr>
              <a:t>) (found</a:t>
            </a:r>
            <a:r>
              <a:rPr lang="de-CH" sz="1400">
                <a:latin typeface="Consolas" panose="020B0609020204030204" pitchFamily="49" charset="0"/>
              </a:rPr>
              <a:t> </a:t>
            </a:r>
            <a:r>
              <a:rPr lang="en-CH" sz="1400">
                <a:latin typeface="Consolas" panose="020B0609020204030204" pitchFamily="49" charset="0"/>
              </a:rPr>
              <a:t>version "...")</a:t>
            </a:r>
          </a:p>
          <a:p>
            <a:r>
              <a:rPr lang="en-CH" sz="1400">
                <a:latin typeface="Consolas" panose="020B0609020204030204" pitchFamily="49" charset="0"/>
              </a:rPr>
              <a:t>Call Stack (most recent call first):</a:t>
            </a:r>
          </a:p>
          <a:p>
            <a:r>
              <a:rPr lang="en-CH" sz="1400">
                <a:latin typeface="Consolas" panose="020B0609020204030204" pitchFamily="49" charset="0"/>
              </a:rPr>
              <a:t>  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/share/cmake-3.14/Modules/FindPackageHandleStandardArgs.cmake:378 (_FPHSA_FAILURE_MESSAGE)</a:t>
            </a:r>
          </a:p>
          <a:p>
            <a:r>
              <a:rPr lang="en-CH" sz="1400">
                <a:latin typeface="Consolas" panose="020B0609020204030204" pitchFamily="49" charset="0"/>
              </a:rPr>
              <a:t>  FindMyLib.cmake:8 (</a:t>
            </a:r>
            <a:r>
              <a:rPr lang="en-CH" sz="1400" err="1">
                <a:latin typeface="Consolas" panose="020B0609020204030204" pitchFamily="49" charset="0"/>
              </a:rPr>
              <a:t>find_package_handle_standard_args</a:t>
            </a:r>
            <a:r>
              <a:rPr lang="en-CH" sz="1400">
                <a:latin typeface="Consolas" panose="020B0609020204030204" pitchFamily="49" charset="0"/>
              </a:rPr>
              <a:t>)</a:t>
            </a:r>
          </a:p>
          <a:p>
            <a:r>
              <a:rPr lang="en-CH" sz="1400">
                <a:latin typeface="Consolas" panose="020B0609020204030204" pitchFamily="49" charset="0"/>
              </a:rPr>
              <a:t>  CMakeLists.txt:21 (</a:t>
            </a:r>
            <a:r>
              <a:rPr lang="en-CH" sz="1400" err="1">
                <a:latin typeface="Consolas" panose="020B0609020204030204" pitchFamily="49" charset="0"/>
              </a:rPr>
              <a:t>find_package</a:t>
            </a:r>
            <a:r>
              <a:rPr lang="en-CH" sz="140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4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6804-62D2-48A7-815A-CF08FEFE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Handle Arguments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91F9-2769-4673-982F-668A492C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Name conventions for cached variable:</a:t>
            </a:r>
          </a:p>
          <a:p>
            <a:pPr lvl="1"/>
            <a:r>
              <a:rPr lang="en-US" sz="1800" noProof="0" err="1">
                <a:latin typeface="Consolas" panose="020B0609020204030204" pitchFamily="49" charset="0"/>
              </a:rPr>
              <a:t>MyLib_LIBRARY</a:t>
            </a:r>
            <a:r>
              <a:rPr lang="en-US" noProof="0"/>
              <a:t>: path of library (usually from </a:t>
            </a:r>
            <a:r>
              <a:rPr lang="en-US" sz="1800" noProof="0" err="1">
                <a:latin typeface="Consolas" panose="020B0609020204030204" pitchFamily="49" charset="0"/>
              </a:rPr>
              <a:t>find_library</a:t>
            </a:r>
            <a:r>
              <a:rPr lang="en-US" noProof="0"/>
              <a:t>)</a:t>
            </a:r>
          </a:p>
          <a:p>
            <a:pPr lvl="1"/>
            <a:r>
              <a:rPr lang="en-US" sz="1800" noProof="0" err="1">
                <a:latin typeface="Consolas" panose="020B0609020204030204" pitchFamily="49" charset="0"/>
              </a:rPr>
              <a:t>MyLib_INCLUDE_DIR</a:t>
            </a:r>
            <a:r>
              <a:rPr lang="en-US" noProof="0"/>
              <a:t>: list of include directories (usually from </a:t>
            </a:r>
            <a:r>
              <a:rPr lang="en-US" sz="1800" noProof="0" err="1">
                <a:latin typeface="Consolas" panose="020B0609020204030204" pitchFamily="49" charset="0"/>
              </a:rPr>
              <a:t>find_path</a:t>
            </a:r>
            <a:r>
              <a:rPr lang="en-US" noProof="0"/>
              <a:t>)</a:t>
            </a:r>
          </a:p>
          <a:p>
            <a:r>
              <a:rPr lang="en-US" noProof="0"/>
              <a:t>Do not use </a:t>
            </a:r>
            <a:r>
              <a:rPr lang="en-US" sz="2200" noProof="0" err="1">
                <a:latin typeface="Consolas" panose="020B0609020204030204" pitchFamily="49" charset="0"/>
              </a:rPr>
              <a:t>MyLib_LIBRAR</a:t>
            </a:r>
            <a:r>
              <a:rPr lang="en-US" sz="2200" noProof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IES</a:t>
            </a:r>
            <a:r>
              <a:rPr lang="en-US" noProof="0"/>
              <a:t> and </a:t>
            </a:r>
            <a:r>
              <a:rPr lang="en-US" sz="2200" noProof="0" err="1">
                <a:latin typeface="Consolas" panose="020B0609020204030204" pitchFamily="49" charset="0"/>
              </a:rPr>
              <a:t>MyLib_INCLUDE_DIR</a:t>
            </a:r>
            <a:r>
              <a:rPr lang="en-US" sz="2200" noProof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noProof="0"/>
              <a:t> for cached variables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usually used as final set of libraries and include </a:t>
            </a:r>
            <a:r>
              <a:rPr lang="en-US" noProof="0" err="1">
                <a:sym typeface="Wingdings" panose="05000000000000000000" pitchFamily="2" charset="2"/>
              </a:rPr>
              <a:t>dirs</a:t>
            </a:r>
            <a:r>
              <a:rPr lang="en-US" noProof="0">
                <a:sym typeface="Wingdings" panose="05000000000000000000" pitchFamily="2" charset="2"/>
              </a:rPr>
              <a:t> (not modern CMake style)</a:t>
            </a:r>
          </a:p>
          <a:p>
            <a:r>
              <a:rPr lang="en-US" noProof="0"/>
              <a:t>Try to keep the number of cached variables as small as possible (but you should provide at least one)</a:t>
            </a:r>
          </a:p>
          <a:p>
            <a:r>
              <a:rPr lang="en-US" noProof="0"/>
              <a:t>Mark cached variables as advanced</a:t>
            </a:r>
          </a:p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4C6E-A62B-42D7-96ED-A01C9620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FB3A-0BFE-4DB4-A59B-C1D3AAE53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FA004-0C32-4411-A49C-BD193260CA0B}"/>
              </a:ext>
            </a:extLst>
          </p:cNvPr>
          <p:cNvSpPr txBox="1"/>
          <p:nvPr/>
        </p:nvSpPr>
        <p:spPr>
          <a:xfrm>
            <a:off x="9626218" y="5858432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cmake-developer.7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2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68B480-8B2B-443C-A691-4D90130B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Imported targets are created as normally, but with </a:t>
            </a:r>
            <a:r>
              <a:rPr lang="en-US" sz="2200" noProof="0">
                <a:latin typeface="Consolas" panose="020B0609020204030204" pitchFamily="49" charset="0"/>
              </a:rPr>
              <a:t>IMPORTED</a:t>
            </a:r>
            <a:r>
              <a:rPr lang="en-US" noProof="0"/>
              <a:t> option</a:t>
            </a:r>
          </a:p>
          <a:p>
            <a:r>
              <a:rPr lang="en-US" noProof="0"/>
              <a:t>Modules often set properties directly using </a:t>
            </a:r>
            <a:r>
              <a:rPr lang="en-US" sz="2200" noProof="0" err="1">
                <a:latin typeface="Consolas" panose="020B0609020204030204" pitchFamily="49" charset="0"/>
              </a:rPr>
              <a:t>set_target_properties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9F8E4-A6CF-4680-A6DD-D8A2BDC9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Create imported targets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6746-6254-4CCE-9381-758000F60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8480-CD98-4C61-B30D-548F3343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40B1F-2901-4B9D-B21E-48DDBEC7188E}"/>
              </a:ext>
            </a:extLst>
          </p:cNvPr>
          <p:cNvSpPr/>
          <p:nvPr/>
        </p:nvSpPr>
        <p:spPr>
          <a:xfrm>
            <a:off x="657013" y="3087396"/>
            <a:ext cx="10275147" cy="2540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"SHELL:-Xcompiler -flag1"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target_compile_options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"SHELL:-Xcompiler -flag2"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2FCF5-2CAE-4858-B8EF-9770F00120A8}"/>
              </a:ext>
            </a:extLst>
          </p:cNvPr>
          <p:cNvSpPr/>
          <p:nvPr/>
        </p:nvSpPr>
        <p:spPr>
          <a:xfrm>
            <a:off x="717974" y="3190703"/>
            <a:ext cx="2953173" cy="3454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0491B-214C-484C-A18D-AD48483761AC}"/>
              </a:ext>
            </a:extLst>
          </p:cNvPr>
          <p:cNvSpPr/>
          <p:nvPr/>
        </p:nvSpPr>
        <p:spPr>
          <a:xfrm>
            <a:off x="3864185" y="3605573"/>
            <a:ext cx="2435013" cy="34544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96892-88D2-4B2E-82D8-AB878D27E218}"/>
              </a:ext>
            </a:extLst>
          </p:cNvPr>
          <p:cNvSpPr/>
          <p:nvPr/>
        </p:nvSpPr>
        <p:spPr>
          <a:xfrm>
            <a:off x="6509175" y="4025517"/>
            <a:ext cx="3169919" cy="3454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5C7F6-AB98-4C7B-B1EF-431C46F22608}"/>
              </a:ext>
            </a:extLst>
          </p:cNvPr>
          <p:cNvSpPr/>
          <p:nvPr/>
        </p:nvSpPr>
        <p:spPr>
          <a:xfrm>
            <a:off x="1192106" y="4423011"/>
            <a:ext cx="2865121" cy="3454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62F6-CAB0-4503-906F-9EB341D2AF79}"/>
              </a:ext>
            </a:extLst>
          </p:cNvPr>
          <p:cNvSpPr txBox="1"/>
          <p:nvPr/>
        </p:nvSpPr>
        <p:spPr>
          <a:xfrm>
            <a:off x="1413929" y="2376988"/>
            <a:ext cx="3637280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Always assume that FindMyLib might be loaded twice</a:t>
            </a:r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6DBCC-224D-4877-9D95-796F572EB408}"/>
              </a:ext>
            </a:extLst>
          </p:cNvPr>
          <p:cNvSpPr txBox="1"/>
          <p:nvPr/>
        </p:nvSpPr>
        <p:spPr>
          <a:xfrm>
            <a:off x="5526123" y="2843209"/>
            <a:ext cx="2435013" cy="646331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Create an imported library / executable</a:t>
            </a:r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46A94-0E15-49A2-AA70-950A28A653FF}"/>
              </a:ext>
            </a:extLst>
          </p:cNvPr>
          <p:cNvSpPr txBox="1"/>
          <p:nvPr/>
        </p:nvSpPr>
        <p:spPr>
          <a:xfrm>
            <a:off x="8520855" y="3233291"/>
            <a:ext cx="216069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Do not deduplicate </a:t>
            </a:r>
          </a:p>
          <a:p>
            <a:r>
              <a:rPr lang="de-CH">
                <a:latin typeface="Consolas" panose="020B0609020204030204" pitchFamily="49" charset="0"/>
              </a:rPr>
              <a:t>-Xcompiler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1505A-DB43-497C-82E0-19BC0707C43C}"/>
              </a:ext>
            </a:extLst>
          </p:cNvPr>
          <p:cNvSpPr txBox="1"/>
          <p:nvPr/>
        </p:nvSpPr>
        <p:spPr>
          <a:xfrm>
            <a:off x="2308790" y="5286628"/>
            <a:ext cx="2435013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Use the library as you normally do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4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5D1-DD0A-4522-B244-631C94E6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err="1">
                <a:latin typeface="Consolas" panose="020B0609020204030204" pitchFamily="49" charset="0"/>
              </a:rPr>
              <a:t>find_package</a:t>
            </a:r>
            <a:r>
              <a:rPr lang="en-US" err="1"/>
              <a:t>’s</a:t>
            </a:r>
            <a:r>
              <a:rPr lang="en-US"/>
              <a:t> Module mode – Create imported targets (2)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5810-EFB8-4BE8-A205-CA347787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Slightly preferred: Use </a:t>
            </a:r>
            <a:r>
              <a:rPr lang="de-CH" sz="2200">
                <a:latin typeface="Consolas" panose="020B0609020204030204" pitchFamily="49" charset="0"/>
              </a:rPr>
              <a:t>UNKNOWN IMPORTED </a:t>
            </a:r>
            <a:r>
              <a:rPr lang="de-CH"/>
              <a:t>if library is not header only </a:t>
            </a:r>
            <a:br>
              <a:rPr lang="de-CH"/>
            </a:br>
            <a:r>
              <a:rPr lang="de-CH"/>
              <a:t>(</a:t>
            </a:r>
            <a:r>
              <a:rPr lang="de-CH" sz="2200">
                <a:latin typeface="Consolas" panose="020B0609020204030204" pitchFamily="49" charset="0"/>
              </a:rPr>
              <a:t>SHARED IMPORTED</a:t>
            </a:r>
            <a:r>
              <a:rPr lang="de-CH"/>
              <a:t> / </a:t>
            </a:r>
            <a:r>
              <a:rPr lang="de-CH" sz="2200">
                <a:latin typeface="Consolas" panose="020B0609020204030204" pitchFamily="49" charset="0"/>
              </a:rPr>
              <a:t>STATIC IMPORTED</a:t>
            </a:r>
            <a:r>
              <a:rPr lang="de-CH"/>
              <a:t> if known)</a:t>
            </a:r>
          </a:p>
          <a:p>
            <a:r>
              <a:rPr lang="de-CH"/>
              <a:t>Use </a:t>
            </a:r>
            <a:r>
              <a:rPr lang="de-CH" sz="2200">
                <a:latin typeface="Consolas" panose="020B0609020204030204" pitchFamily="49" charset="0"/>
              </a:rPr>
              <a:t>IMPORTED_LOCATION</a:t>
            </a:r>
            <a:r>
              <a:rPr lang="de-CH"/>
              <a:t> to set path to library</a:t>
            </a:r>
          </a:p>
          <a:p>
            <a:r>
              <a:rPr lang="de-CH"/>
              <a:t>Disadvantage: </a:t>
            </a:r>
            <a:r>
              <a:rPr lang="de-CH" sz="2200">
                <a:latin typeface="Consolas" panose="020B0609020204030204" pitchFamily="49" charset="0"/>
              </a:rPr>
              <a:t>target_* </a:t>
            </a:r>
            <a:r>
              <a:rPr lang="de-CH"/>
              <a:t>commands cannot be used for </a:t>
            </a:r>
            <a:r>
              <a:rPr lang="de-CH" sz="2200">
                <a:latin typeface="Consolas" panose="020B0609020204030204" pitchFamily="49" charset="0"/>
              </a:rPr>
              <a:t>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FE71-73CF-4450-875F-8385B142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E69-9141-48F0-BFA2-0FDEFAC20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7251A-7EFD-4A6D-9846-285ABB5E76A3}"/>
              </a:ext>
            </a:extLst>
          </p:cNvPr>
          <p:cNvSpPr/>
          <p:nvPr/>
        </p:nvSpPr>
        <p:spPr>
          <a:xfrm>
            <a:off x="657013" y="3087396"/>
            <a:ext cx="102751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UNKNOWN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PROPERTIES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IMPORTED_LOCATION "path/to/lib.a"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INTERFACE_INCLUDE_DIRECTORIES "/path/to/include"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INTERFACE_COMPILE_OPTIONS "SHELL:-Xcompiler –flag1;-Xcompiler –flag2"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927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1CE-EC2B-47F4-9877-7916EB9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Altogether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F057-6F8C-412D-BC5C-F46D76C20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0258-2958-4E54-9222-702456A1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145A3-AEF3-40A2-B8EE-1005DBD02287}"/>
              </a:ext>
            </a:extLst>
          </p:cNvPr>
          <p:cNvSpPr/>
          <p:nvPr/>
        </p:nvSpPr>
        <p:spPr>
          <a:xfrm>
            <a:off x="1316182" y="986965"/>
            <a:ext cx="104440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PkgConfig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pkg_check_modules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PKG_Libinput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 sz="16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libinput.h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PKG_Libinput_INCLUDE_DIRS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PKG_Libinput_LIBRARY_DIRS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  <a:p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FindPackageHandleStandardArgs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find_package_handle_standard_args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FOUND_VAR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Libinput_FOUND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REQUIRED_VARS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VERSION_VAR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</p:txBody>
      </p:sp>
    </p:spTree>
    <p:extLst>
      <p:ext uri="{BB962C8B-B14F-4D97-AF65-F5344CB8AC3E}">
        <p14:creationId xmlns:p14="http://schemas.microsoft.com/office/powerpoint/2010/main" val="207170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A0BF-82A3-4559-8C15-201927F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FE72-6138-42B1-BC5A-AB897371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>
                <a:cs typeface="Arial"/>
              </a:rPr>
              <a:t>From </a:t>
            </a:r>
            <a:r>
              <a:rPr lang="en-US">
                <a:cs typeface="Arial"/>
                <a:hlinkClick r:id="rId3"/>
              </a:rPr>
              <a:t>https://cmake.org</a:t>
            </a:r>
            <a:endParaRPr lang="en-US">
              <a:cs typeface="Arial"/>
            </a:endParaRPr>
          </a:p>
          <a:p>
            <a:pPr lvl="1"/>
            <a:r>
              <a:rPr lang="en-US" noProof="0">
                <a:cs typeface="Arial"/>
              </a:rPr>
              <a:t>CMake is an open-source, cross-platform family of tools designed to </a:t>
            </a:r>
            <a:r>
              <a:rPr lang="en-US" b="1" noProof="0">
                <a:cs typeface="Arial"/>
              </a:rPr>
              <a:t>build, test and package software</a:t>
            </a:r>
            <a:r>
              <a:rPr lang="en-US" noProof="0">
                <a:cs typeface="Arial"/>
              </a:rPr>
              <a:t>.</a:t>
            </a:r>
          </a:p>
          <a:p>
            <a:pPr lvl="1"/>
            <a:r>
              <a:rPr lang="en-US" noProof="0">
                <a:cs typeface="Arial"/>
              </a:rPr>
              <a:t>CMake is used to control the software compilation process using simple </a:t>
            </a:r>
            <a:r>
              <a:rPr lang="en-US" b="1" noProof="0">
                <a:cs typeface="Arial"/>
              </a:rPr>
              <a:t>platform and compiler independent</a:t>
            </a:r>
            <a:r>
              <a:rPr lang="en-US" noProof="0">
                <a:cs typeface="Arial"/>
              </a:rPr>
              <a:t> configuration files, and </a:t>
            </a:r>
            <a:r>
              <a:rPr lang="en-US" b="1" noProof="0">
                <a:cs typeface="Arial"/>
              </a:rPr>
              <a:t>generate native </a:t>
            </a:r>
            <a:r>
              <a:rPr lang="en-US" b="1" noProof="0" err="1">
                <a:cs typeface="Arial"/>
              </a:rPr>
              <a:t>makefiles</a:t>
            </a:r>
            <a:r>
              <a:rPr lang="en-US" b="1" noProof="0">
                <a:cs typeface="Arial"/>
              </a:rPr>
              <a:t> </a:t>
            </a:r>
            <a:r>
              <a:rPr lang="en-US" noProof="0">
                <a:cs typeface="Arial"/>
              </a:rPr>
              <a:t>and workspaces that can be used in the compiler environment of your choice</a:t>
            </a:r>
          </a:p>
          <a:p>
            <a:r>
              <a:rPr lang="en-US">
                <a:cs typeface="Arial"/>
              </a:rPr>
              <a:t>CMake is not a build system but a build system generator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(similar to GNU </a:t>
            </a:r>
            <a:r>
              <a:rPr lang="en-US" err="1">
                <a:cs typeface="Arial"/>
              </a:rPr>
              <a:t>Autotools</a:t>
            </a:r>
            <a:r>
              <a:rPr lang="en-US">
                <a:cs typeface="Arial"/>
              </a:rPr>
              <a:t>)</a:t>
            </a:r>
          </a:p>
          <a:p>
            <a:r>
              <a:rPr lang="en-US">
                <a:cs typeface="Arial"/>
              </a:rPr>
              <a:t>First released in 2000</a:t>
            </a:r>
          </a:p>
          <a:p>
            <a:r>
              <a:rPr lang="en-US" noProof="0">
                <a:cs typeface="Arial"/>
              </a:rPr>
              <a:t>Modern CMake is possible since version 3.0 (June 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37CC-0283-4CF0-9692-385DECA8A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46E4-3CC1-4D37-8A23-94D11054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051306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1AB6-6D18-4C55-BF87-7FEB4B2D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Altogether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91DE-0AD6-47A8-A877-782BE483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C3DC-DCD1-436A-8753-D39BAC7B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6A710-6518-4F70-A930-307BE96AE900}"/>
              </a:ext>
            </a:extLst>
          </p:cNvPr>
          <p:cNvSpPr/>
          <p:nvPr/>
        </p:nvSpPr>
        <p:spPr>
          <a:xfrm>
            <a:off x="1317599" y="986400"/>
            <a:ext cx="10874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Libinput_FOUND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AND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 UNKNOWN 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PROPERTIES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IMPORTED_LOCATION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INTERFACE_INCLUDE_DIRECTORIES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Libinput_INCLUDE_DIR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INTERFACE_COMPILE_OPTIONS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Libinput_COMPILE_OPTIONS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mark_as_advanced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8DB7D-179C-4BEA-AC16-760FA5C4736D}"/>
              </a:ext>
            </a:extLst>
          </p:cNvPr>
          <p:cNvSpPr txBox="1"/>
          <p:nvPr/>
        </p:nvSpPr>
        <p:spPr>
          <a:xfrm>
            <a:off x="8452884" y="5871600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FindLibInput.cmake</a:t>
            </a:r>
            <a:r>
              <a:rPr lang="de-CH" sz="1400"/>
              <a:t> (slightly shortened)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880591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7906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2</a:t>
            </a:r>
          </a:p>
        </p:txBody>
      </p:sp>
    </p:spTree>
    <p:extLst>
      <p:ext uri="{BB962C8B-B14F-4D97-AF65-F5344CB8AC3E}">
        <p14:creationId xmlns:p14="http://schemas.microsoft.com/office/powerpoint/2010/main" val="1606809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Hands-on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7" name="Inhaltsplatzhalter 6">
            <a:hlinkClick r:id="rId2"/>
            <a:extLst>
              <a:ext uri="{FF2B5EF4-FFF2-40B4-BE49-F238E27FC236}">
                <a16:creationId xmlns:a16="http://schemas.microsoft.com/office/drawing/2014/main" id="{D79ECFB9-EB2F-4625-ACFF-E00823C76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433" y="1087438"/>
            <a:ext cx="9823134" cy="51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8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3: Installing libraries – The modern way </a:t>
            </a:r>
          </a:p>
        </p:txBody>
      </p:sp>
    </p:spTree>
    <p:extLst>
      <p:ext uri="{BB962C8B-B14F-4D97-AF65-F5344CB8AC3E}">
        <p14:creationId xmlns:p14="http://schemas.microsoft.com/office/powerpoint/2010/main" val="2598299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Recap </a:t>
            </a:r>
            <a:r>
              <a:rPr lang="en-US" noProof="0" err="1"/>
              <a:t>find_package</a:t>
            </a:r>
            <a:r>
              <a:rPr lang="en-US" noProof="0"/>
              <a:t>()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251500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Installing a library</a:t>
            </a:r>
          </a:p>
          <a:p>
            <a:r>
              <a:rPr lang="en-US" noProof="0"/>
              <a:t>Exporting targets and make them available to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endParaRPr lang="en-US" noProof="0"/>
          </a:p>
          <a:p>
            <a:r>
              <a:rPr lang="en-US" noProof="0"/>
              <a:t>Package registry</a:t>
            </a:r>
          </a:p>
          <a:p>
            <a:r>
              <a:rPr lang="en-US" noProof="0"/>
              <a:t>Other ways to integrate external dependencies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66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200062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31D9-35E1-4711-94E5-2219E966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3B10-C440-4181-9E20-89DBAD7B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What to install?</a:t>
            </a:r>
          </a:p>
          <a:p>
            <a:pPr lvl="1"/>
            <a:r>
              <a:rPr lang="en-US" noProof="0"/>
              <a:t>Files (which permissions?)</a:t>
            </a:r>
          </a:p>
          <a:p>
            <a:pPr lvl="1"/>
            <a:r>
              <a:rPr lang="en-US" noProof="0"/>
              <a:t>Directories (which permissions?)</a:t>
            </a:r>
          </a:p>
          <a:p>
            <a:r>
              <a:rPr lang="en-US" noProof="0"/>
              <a:t>Where to install?</a:t>
            </a:r>
          </a:p>
          <a:p>
            <a:pPr lvl="1"/>
            <a:r>
              <a:rPr lang="en-US" noProof="0"/>
              <a:t>Headers</a:t>
            </a:r>
          </a:p>
          <a:p>
            <a:pPr lvl="1"/>
            <a:r>
              <a:rPr lang="en-US" noProof="0"/>
              <a:t>Libraries</a:t>
            </a:r>
          </a:p>
          <a:p>
            <a:pPr lvl="1"/>
            <a:r>
              <a:rPr lang="en-US" noProof="0"/>
              <a:t>Executables</a:t>
            </a:r>
          </a:p>
          <a:p>
            <a:r>
              <a:rPr lang="en-US" noProof="0"/>
              <a:t>Provide a way to find installed project (</a:t>
            </a:r>
            <a:r>
              <a:rPr lang="en-US" noProof="0">
                <a:sym typeface="Wingdings" panose="05000000000000000000" pitchFamily="2" charset="2"/>
              </a:rPr>
              <a:t> exporting targets)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ABF0-95EC-4E66-AE6E-C682D31C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79B5-C75C-4979-A975-B3FFD89CF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100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BC25-F89D-46B8-A2CB-1D49F9B1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Installing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7B52-4FED-418E-863D-2D9B0A41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Mark targets for export and install the binaries with </a:t>
            </a:r>
            <a:r>
              <a:rPr lang="en-US" sz="2200" noProof="0">
                <a:latin typeface="Consolas" panose="020B0609020204030204" pitchFamily="49" charset="0"/>
              </a:rPr>
              <a:t>install(TARGETS)</a:t>
            </a:r>
          </a:p>
          <a:p>
            <a:r>
              <a:rPr lang="en-US" noProof="0"/>
              <a:t>Several targets can have the same export name</a:t>
            </a:r>
          </a:p>
          <a:p>
            <a:r>
              <a:rPr lang="en-US" noProof="0">
                <a:sym typeface="Wingdings" panose="05000000000000000000" pitchFamily="2" charset="2"/>
              </a:rPr>
              <a:t>Several version of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install</a:t>
            </a:r>
            <a:r>
              <a:rPr lang="en-US" noProof="0">
                <a:sym typeface="Wingdings" panose="05000000000000000000" pitchFamily="2" charset="2"/>
              </a:rPr>
              <a:t> exist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for files, executables, directories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and targets</a:t>
            </a:r>
          </a:p>
          <a:p>
            <a:r>
              <a:rPr lang="en-US" noProof="0"/>
              <a:t>The module </a:t>
            </a:r>
            <a:r>
              <a:rPr lang="en-US" sz="2200" noProof="0" err="1">
                <a:latin typeface="Consolas" panose="020B0609020204030204" pitchFamily="49" charset="0"/>
              </a:rPr>
              <a:t>GNUInstallDirs</a:t>
            </a:r>
            <a:r>
              <a:rPr lang="en-US" noProof="0"/>
              <a:t> </a:t>
            </a:r>
            <a:br>
              <a:rPr lang="en-US" noProof="0"/>
            </a:br>
            <a:r>
              <a:rPr lang="en-US" noProof="0"/>
              <a:t>gives meaningful default locations</a:t>
            </a:r>
          </a:p>
          <a:p>
            <a:endParaRPr lang="en-US" noProof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3443-0B67-44FA-B6E7-97235E7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E66C-9EBD-4627-A327-20BDED92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EAE3-4EE4-4B4A-8107-54FFD867D3B4}"/>
              </a:ext>
            </a:extLst>
          </p:cNvPr>
          <p:cNvSpPr/>
          <p:nvPr/>
        </p:nvSpPr>
        <p:spPr>
          <a:xfrm>
            <a:off x="5430981" y="2215603"/>
            <a:ext cx="6477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Boost::boost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16EE0-11B0-4A4C-AC2B-061AF0C9C808}"/>
              </a:ext>
            </a:extLst>
          </p:cNvPr>
          <p:cNvSpPr/>
          <p:nvPr/>
        </p:nvSpPr>
        <p:spPr>
          <a:xfrm>
            <a:off x="5950634" y="4480560"/>
            <a:ext cx="2546252" cy="2250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BC013-EED0-4252-84FB-55A7D24054FC}"/>
              </a:ext>
            </a:extLst>
          </p:cNvPr>
          <p:cNvSpPr/>
          <p:nvPr/>
        </p:nvSpPr>
        <p:spPr>
          <a:xfrm>
            <a:off x="5950634" y="4751387"/>
            <a:ext cx="2546252" cy="2250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D246D-5E0C-4811-83F4-9DA9A459A896}"/>
              </a:ext>
            </a:extLst>
          </p:cNvPr>
          <p:cNvSpPr/>
          <p:nvPr/>
        </p:nvSpPr>
        <p:spPr>
          <a:xfrm>
            <a:off x="5950634" y="5018726"/>
            <a:ext cx="2546252" cy="22508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FE386-FD5D-4FC5-903A-8ECC6A625324}"/>
              </a:ext>
            </a:extLst>
          </p:cNvPr>
          <p:cNvSpPr/>
          <p:nvPr/>
        </p:nvSpPr>
        <p:spPr>
          <a:xfrm>
            <a:off x="8721969" y="3820935"/>
            <a:ext cx="1146517" cy="6033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rgbClr val="FFC000"/>
                </a:solidFill>
              </a:rPr>
              <a:t>Shared libraries</a:t>
            </a:r>
            <a:endParaRPr lang="en-CH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6A37A-3F3A-4DBA-9AE6-29CFF4A85C85}"/>
              </a:ext>
            </a:extLst>
          </p:cNvPr>
          <p:cNvSpPr/>
          <p:nvPr/>
        </p:nvSpPr>
        <p:spPr>
          <a:xfrm>
            <a:off x="4483492" y="4204470"/>
            <a:ext cx="1238347" cy="5521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rgbClr val="00B050"/>
                </a:solidFill>
              </a:rPr>
              <a:t>Static libraries</a:t>
            </a:r>
            <a:endParaRPr lang="en-CH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79AA7-EA20-40EE-A5D2-0BD4239A0EC6}"/>
              </a:ext>
            </a:extLst>
          </p:cNvPr>
          <p:cNvSpPr/>
          <p:nvPr/>
        </p:nvSpPr>
        <p:spPr>
          <a:xfrm>
            <a:off x="4025830" y="4823057"/>
            <a:ext cx="1696009" cy="42734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Executables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bldLvl="3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9467-9EE2-4331-8B8E-1BDA0C26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Installing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2A4D-42E9-46ED-9187-CBBBB8D2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0405"/>
            <a:ext cx="11328400" cy="5140325"/>
          </a:xfrm>
        </p:spPr>
        <p:txBody>
          <a:bodyPr>
            <a:normAutofit/>
          </a:bodyPr>
          <a:lstStyle/>
          <a:p>
            <a:r>
              <a:rPr lang="en-US" sz="2200" noProof="0"/>
              <a:t>Until now we need to copy header explicitly</a:t>
            </a:r>
          </a:p>
          <a:p>
            <a:r>
              <a:rPr lang="en-US" sz="2200" noProof="0"/>
              <a:t>Next versions (partial support already in CMake 3.14) will install sources in the </a:t>
            </a:r>
            <a:r>
              <a:rPr lang="en-US" sz="2000" noProof="0">
                <a:latin typeface="Consolas" panose="020B0609020204030204" pitchFamily="49" charset="0"/>
              </a:rPr>
              <a:t>PUBLIC_HEADER</a:t>
            </a:r>
            <a:r>
              <a:rPr lang="en-US" sz="2200" noProof="0"/>
              <a:t> property of a target</a:t>
            </a:r>
          </a:p>
          <a:p>
            <a:r>
              <a:rPr lang="en-US" sz="2200" noProof="0"/>
              <a:t>Older versions also have </a:t>
            </a:r>
            <a:r>
              <a:rPr lang="en-US" sz="2000" noProof="0">
                <a:latin typeface="Consolas" panose="020B0609020204030204" pitchFamily="49" charset="0"/>
              </a:rPr>
              <a:t>PUBLIC_HEADER</a:t>
            </a:r>
            <a:r>
              <a:rPr lang="en-US" sz="2200" noProof="0"/>
              <a:t> keyword with different semantics</a:t>
            </a:r>
          </a:p>
          <a:p>
            <a:r>
              <a:rPr lang="en-US" sz="2000" noProof="0">
                <a:latin typeface="Consolas" panose="020B0609020204030204" pitchFamily="49" charset="0"/>
              </a:rPr>
              <a:t>COMPONENTS</a:t>
            </a:r>
            <a:r>
              <a:rPr lang="en-US" sz="2200" noProof="0"/>
              <a:t> keyword is related to </a:t>
            </a:r>
            <a:r>
              <a:rPr lang="en-US" sz="2200" noProof="0" err="1"/>
              <a:t>CPack</a:t>
            </a:r>
            <a:r>
              <a:rPr lang="en-US" sz="2200" noProof="0"/>
              <a:t> and not to </a:t>
            </a:r>
            <a:r>
              <a:rPr lang="en-US" sz="2000" noProof="0" err="1">
                <a:latin typeface="Consolas" panose="020B0609020204030204" pitchFamily="49" charset="0"/>
              </a:rPr>
              <a:t>find_package</a:t>
            </a:r>
            <a:endParaRPr lang="en-US" sz="20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A215-20F7-467C-8B46-DB83010F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4F5B-C2F9-4958-BEE7-3F1B3938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93ED-63C8-4F9F-ACC9-E545C0A38F83}"/>
              </a:ext>
            </a:extLst>
          </p:cNvPr>
          <p:cNvSpPr/>
          <p:nvPr/>
        </p:nvSpPr>
        <p:spPr>
          <a:xfrm>
            <a:off x="1607127" y="3716837"/>
            <a:ext cx="8188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 ...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PUBLIC_HEADER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mylib.h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PUBLIC_HEADER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B3F4F-4290-40E3-910A-B3ADE57E2166}"/>
              </a:ext>
            </a:extLst>
          </p:cNvPr>
          <p:cNvSpPr/>
          <p:nvPr/>
        </p:nvSpPr>
        <p:spPr>
          <a:xfrm>
            <a:off x="9983752" y="6030784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/>
              <a:t>CMake </a:t>
            </a:r>
            <a:r>
              <a:rPr lang="de-CH" sz="1400">
                <a:hlinkClick r:id="rId2"/>
              </a:rPr>
              <a:t>Issue 19145</a:t>
            </a:r>
            <a:endParaRPr lang="de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C9FE1-9366-45D0-98A2-FDDCB1768A2B}"/>
              </a:ext>
            </a:extLst>
          </p:cNvPr>
          <p:cNvSpPr/>
          <p:nvPr/>
        </p:nvSpPr>
        <p:spPr>
          <a:xfrm>
            <a:off x="3040966" y="2974601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33308 -0.388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-1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3A3A25-0C05-4983-A2D9-25F22FC4D8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 facto standard for building C++ projects</a:t>
            </a:r>
          </a:p>
          <a:p>
            <a:r>
              <a:rPr lang="en-US"/>
              <a:t>Many big projects switched (or announced the plan to switch) to CMake recently</a:t>
            </a:r>
          </a:p>
          <a:p>
            <a:pPr lvl="1"/>
            <a:r>
              <a:rPr lang="en-US"/>
              <a:t>LLVM</a:t>
            </a:r>
          </a:p>
          <a:p>
            <a:pPr lvl="1"/>
            <a:r>
              <a:rPr lang="en-US"/>
              <a:t>Boost</a:t>
            </a:r>
          </a:p>
          <a:p>
            <a:pPr lvl="1"/>
            <a:r>
              <a:rPr lang="en-US"/>
              <a:t>…</a:t>
            </a:r>
          </a:p>
          <a:p>
            <a:r>
              <a:rPr lang="de-CH"/>
              <a:t>Early </a:t>
            </a:r>
            <a:r>
              <a:rPr lang="de-CH" err="1"/>
              <a:t>versions</a:t>
            </a:r>
            <a:r>
              <a:rPr lang="de-CH"/>
              <a:t> </a:t>
            </a:r>
            <a:r>
              <a:rPr lang="de-CH" err="1"/>
              <a:t>required</a:t>
            </a:r>
            <a:r>
              <a:rPr lang="de-CH"/>
              <a:t> </a:t>
            </a:r>
            <a:r>
              <a:rPr lang="de-CH" err="1"/>
              <a:t>some</a:t>
            </a:r>
            <a:r>
              <a:rPr lang="de-CH"/>
              <a:t> </a:t>
            </a:r>
            <a:r>
              <a:rPr lang="de-CH" err="1"/>
              <a:t>work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manage </a:t>
            </a:r>
            <a:r>
              <a:rPr lang="de-CH" err="1"/>
              <a:t>big</a:t>
            </a:r>
            <a:r>
              <a:rPr lang="de-CH"/>
              <a:t> </a:t>
            </a:r>
            <a:r>
              <a:rPr lang="de-CH" err="1"/>
              <a:t>projects</a:t>
            </a:r>
            <a:r>
              <a:rPr lang="de-CH"/>
              <a:t> </a:t>
            </a:r>
            <a:r>
              <a:rPr lang="de-CH" err="1"/>
              <a:t>efficiently</a:t>
            </a:r>
            <a:r>
              <a:rPr lang="de-CH"/>
              <a:t>,</a:t>
            </a:r>
            <a:br>
              <a:rPr lang="de-CH"/>
            </a:br>
            <a:r>
              <a:rPr lang="de-CH"/>
              <a:t>but </a:t>
            </a:r>
            <a:r>
              <a:rPr lang="de-CH" err="1"/>
              <a:t>it</a:t>
            </a:r>
            <a:r>
              <a:rPr lang="de-CH"/>
              <a:t> </a:t>
            </a:r>
            <a:r>
              <a:rPr lang="de-CH" err="1"/>
              <a:t>gets</a:t>
            </a:r>
            <a:r>
              <a:rPr lang="de-CH"/>
              <a:t> </a:t>
            </a:r>
            <a:r>
              <a:rPr lang="de-CH" err="1"/>
              <a:t>better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</a:t>
            </a:r>
            <a:r>
              <a:rPr lang="de-CH" err="1"/>
              <a:t>every</a:t>
            </a:r>
            <a:r>
              <a:rPr lang="de-CH"/>
              <a:t> release.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F08AE02-31B2-4C57-BA4D-059EB40B7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7133" y="1804256"/>
            <a:ext cx="5054022" cy="370668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16A6F-6FC0-491F-98AA-F9BDF1DA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BFC4D-DE91-4A8D-87EC-C20D4A77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F44DF-1914-46BA-BE45-BD2E8846D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58920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9B6-1D57-4060-9F7D-9EF2CE0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Exporting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7F06-7195-4C7D-BF3F-CFFF3FB0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CE4A-E582-4296-ACB6-49FE56AB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CE6-FBA4-4D83-BFDB-19C706CCE0F3}"/>
              </a:ext>
            </a:extLst>
          </p:cNvPr>
          <p:cNvSpPr/>
          <p:nvPr/>
        </p:nvSpPr>
        <p:spPr>
          <a:xfrm>
            <a:off x="384043" y="1032021"/>
            <a:ext cx="715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 MyLib-targets.cmake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NAMESPACE Lib::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/cmake/MyLib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D627F3B-F0AB-4026-9614-DDA04581450F}"/>
              </a:ext>
            </a:extLst>
          </p:cNvPr>
          <p:cNvSpPr/>
          <p:nvPr/>
        </p:nvSpPr>
        <p:spPr>
          <a:xfrm flipV="1">
            <a:off x="803563" y="2725651"/>
            <a:ext cx="2867891" cy="2095238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3682-2C1B-48E5-AF2D-58B2BAD6D534}"/>
              </a:ext>
            </a:extLst>
          </p:cNvPr>
          <p:cNvSpPr txBox="1"/>
          <p:nvPr/>
        </p:nvSpPr>
        <p:spPr>
          <a:xfrm>
            <a:off x="1370369" y="333160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Generates a file MyLib-targets.cmake</a:t>
            </a:r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C81DB-95FE-470D-97D5-2B473F1E2FC4}"/>
              </a:ext>
            </a:extLst>
          </p:cNvPr>
          <p:cNvSpPr/>
          <p:nvPr/>
        </p:nvSpPr>
        <p:spPr>
          <a:xfrm>
            <a:off x="3888000" y="3700933"/>
            <a:ext cx="8218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 (extract from 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MyLib-targets.cmake</a:t>
            </a:r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)</a:t>
            </a:r>
            <a:endParaRPr lang="en-US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Create imported target Exe::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myexe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INTERFACE_INCLUDE_DIRECTORIES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"/</a:t>
            </a:r>
            <a:r>
              <a:rPr lang="en-US" err="1">
                <a:solidFill>
                  <a:srgbClr val="00B050"/>
                </a:solidFill>
                <a:latin typeface="Consolas" panose="020B0609020204030204" pitchFamily="49" charset="0"/>
              </a:rPr>
              <a:t>tmp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/a/include"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"Boost::boost"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22DA-F873-427B-91AE-A52C09025A72}"/>
              </a:ext>
            </a:extLst>
          </p:cNvPr>
          <p:cNvSpPr/>
          <p:nvPr/>
        </p:nvSpPr>
        <p:spPr>
          <a:xfrm>
            <a:off x="8173329" y="4761913"/>
            <a:ext cx="2321655" cy="4485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A4078-46FD-4F84-8466-558AEF5ADDF0}"/>
              </a:ext>
            </a:extLst>
          </p:cNvPr>
          <p:cNvSpPr/>
          <p:nvPr/>
        </p:nvSpPr>
        <p:spPr>
          <a:xfrm>
            <a:off x="900332" y="1605695"/>
            <a:ext cx="2067951" cy="30047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57537-93B9-4052-A25F-A989968F816A}"/>
              </a:ext>
            </a:extLst>
          </p:cNvPr>
          <p:cNvSpPr txBox="1"/>
          <p:nvPr/>
        </p:nvSpPr>
        <p:spPr>
          <a:xfrm>
            <a:off x="4093700" y="1254299"/>
            <a:ext cx="2827605" cy="6463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Convention: Namespaces end with two colons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71DF-AF57-44E4-9C71-847588353F8C}"/>
              </a:ext>
            </a:extLst>
          </p:cNvPr>
          <p:cNvSpPr txBox="1"/>
          <p:nvPr/>
        </p:nvSpPr>
        <p:spPr>
          <a:xfrm>
            <a:off x="9609059" y="3963084"/>
            <a:ext cx="177937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rgbClr val="00B050"/>
                </a:solidFill>
              </a:rPr>
              <a:t>Absolute path from build!</a:t>
            </a:r>
            <a:endParaRPr lang="en-CH">
              <a:solidFill>
                <a:srgbClr val="00B05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5AC3CF-8F9A-4DD7-9097-7E8D73E5EF65}"/>
              </a:ext>
            </a:extLst>
          </p:cNvPr>
          <p:cNvGrpSpPr/>
          <p:nvPr/>
        </p:nvGrpSpPr>
        <p:grpSpPr>
          <a:xfrm>
            <a:off x="2114328" y="848743"/>
            <a:ext cx="7355254" cy="5159014"/>
            <a:chOff x="3297381" y="1355186"/>
            <a:chExt cx="7355254" cy="51590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6D7F1-BEC3-40D2-97A5-96B49A08F3F6}"/>
                </a:ext>
              </a:extLst>
            </p:cNvPr>
            <p:cNvSpPr/>
            <p:nvPr/>
          </p:nvSpPr>
          <p:spPr>
            <a:xfrm>
              <a:off x="3297381" y="1355186"/>
              <a:ext cx="7355254" cy="5159014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</p:spPr>
          <p:txBody>
            <a:bodyPr wrap="square" lIns="360000" tIns="360000" rIns="360000" bIns="360000">
              <a:spAutoFit/>
            </a:bodyPr>
            <a:lstStyle/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find_package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Boost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1.57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REQUIRED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add_library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test.cpp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target_link_libraries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PUBLIC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Boost::boost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target_include_directories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PUBLIC</a:t>
              </a:r>
            </a:p>
            <a:p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$&lt;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BUILD_INTERFACE:${CMAKE_SOURCE_DIR}/include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&gt;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$&lt;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INSTALL_INTERFACE:include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&gt;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CH">
                <a:latin typeface="Consolas" panose="020B0609020204030204" pitchFamily="49" charset="0"/>
              </a:endParaRPr>
            </a:p>
            <a:p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include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GNUInstallDirs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install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TARGETS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EXPORT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MyLib-targets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LIBRARY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CMAKE_INSTALL_LIBDIR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ARCHIVE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CMAKE_INSTALL_LIBDIR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RUNTIME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CMAKE_INSTALL_BINDIR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install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DIRECTORY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include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CMAKE_INSTALL_INCLUDEDIR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/mylib</a:t>
              </a:r>
            </a:p>
            <a:p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    FILES_MATCHING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PATTERN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"*.h*"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BC233F-7BA7-4E56-A045-2DED1BCEEEC2}"/>
                </a:ext>
              </a:extLst>
            </p:cNvPr>
            <p:cNvSpPr/>
            <p:nvPr/>
          </p:nvSpPr>
          <p:spPr>
            <a:xfrm>
              <a:off x="3553689" y="2523698"/>
              <a:ext cx="6477002" cy="943645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5363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3" grpId="0" animBg="1"/>
      <p:bldP spid="12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9B6-1D57-4060-9F7D-9EF2CE0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Exporting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7F06-7195-4C7D-BF3F-CFFF3FB0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CE4A-E582-4296-ACB6-49FE56AB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CE6-FBA4-4D83-BFDB-19C706CCE0F3}"/>
              </a:ext>
            </a:extLst>
          </p:cNvPr>
          <p:cNvSpPr/>
          <p:nvPr/>
        </p:nvSpPr>
        <p:spPr>
          <a:xfrm>
            <a:off x="384043" y="1032021"/>
            <a:ext cx="715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-targets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MyLib-targets.cmake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NAMESPACE </a:t>
            </a:r>
            <a:r>
              <a:rPr lang="de-CH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D627F3B-F0AB-4026-9614-DDA04581450F}"/>
              </a:ext>
            </a:extLst>
          </p:cNvPr>
          <p:cNvSpPr/>
          <p:nvPr/>
        </p:nvSpPr>
        <p:spPr>
          <a:xfrm flipV="1">
            <a:off x="803563" y="2725651"/>
            <a:ext cx="2867891" cy="2095238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3682-2C1B-48E5-AF2D-58B2BAD6D534}"/>
              </a:ext>
            </a:extLst>
          </p:cNvPr>
          <p:cNvSpPr txBox="1"/>
          <p:nvPr/>
        </p:nvSpPr>
        <p:spPr>
          <a:xfrm>
            <a:off x="1370369" y="333160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Generates a file MyLib-targets.cmake</a:t>
            </a:r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C81DB-95FE-470D-97D5-2B473F1E2FC4}"/>
              </a:ext>
            </a:extLst>
          </p:cNvPr>
          <p:cNvSpPr/>
          <p:nvPr/>
        </p:nvSpPr>
        <p:spPr>
          <a:xfrm>
            <a:off x="3886201" y="3700933"/>
            <a:ext cx="8028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 (extract from 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MyLib-targets.cmake</a:t>
            </a:r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)</a:t>
            </a:r>
            <a:endParaRPr lang="en-US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Create imported target Exe::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myexe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INTERFACE_INCLUDE_DIRECTORIES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"${_IMPORT_PREFIX}/include"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"Boost::boost"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DB1AC-FFEF-4C44-B409-202989E93E79}"/>
              </a:ext>
            </a:extLst>
          </p:cNvPr>
          <p:cNvSpPr/>
          <p:nvPr/>
        </p:nvSpPr>
        <p:spPr>
          <a:xfrm>
            <a:off x="900332" y="1605695"/>
            <a:ext cx="2067951" cy="30047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B5D37-16DD-4149-9D00-8C1C0410B69B}"/>
              </a:ext>
            </a:extLst>
          </p:cNvPr>
          <p:cNvSpPr txBox="1"/>
          <p:nvPr/>
        </p:nvSpPr>
        <p:spPr>
          <a:xfrm>
            <a:off x="4093700" y="1254299"/>
            <a:ext cx="2827605" cy="6463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Convention: Namespaces end with two colons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CE792-9018-4594-A417-A993374D7DCE}"/>
              </a:ext>
            </a:extLst>
          </p:cNvPr>
          <p:cNvSpPr/>
          <p:nvPr/>
        </p:nvSpPr>
        <p:spPr>
          <a:xfrm>
            <a:off x="8173329" y="4761913"/>
            <a:ext cx="3502856" cy="4485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53943-98CE-41A0-9AD5-4F3104FAB182}"/>
              </a:ext>
            </a:extLst>
          </p:cNvPr>
          <p:cNvSpPr txBox="1"/>
          <p:nvPr/>
        </p:nvSpPr>
        <p:spPr>
          <a:xfrm>
            <a:off x="9609059" y="3963084"/>
            <a:ext cx="177937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rgbClr val="00B050"/>
                </a:solidFill>
              </a:rPr>
              <a:t>Relative path to import prefix</a:t>
            </a:r>
            <a:endParaRPr lang="en-CH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37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F5A7-870B-4A4E-9844-E255844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Config mode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E3B5-AB51-4640-A2CF-C2BCB021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When calling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(</a:t>
            </a:r>
            <a:r>
              <a:rPr lang="en-US" noProof="0" err="1">
                <a:latin typeface="Consolas" panose="020B0609020204030204" pitchFamily="49" charset="0"/>
              </a:rPr>
              <a:t>MyLib</a:t>
            </a:r>
            <a:r>
              <a:rPr lang="en-US" noProof="0">
                <a:latin typeface="Consolas" panose="020B0609020204030204" pitchFamily="49" charset="0"/>
              </a:rPr>
              <a:t>)</a:t>
            </a:r>
            <a:r>
              <a:rPr lang="en-US" noProof="0"/>
              <a:t>, CMake is looking for a file </a:t>
            </a:r>
            <a:r>
              <a:rPr lang="en-US" noProof="0" err="1">
                <a:latin typeface="Consolas" panose="020B0609020204030204" pitchFamily="49" charset="0"/>
              </a:rPr>
              <a:t>MyLibConfig.cmake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 </a:t>
            </a:r>
            <a:r>
              <a:rPr lang="en-US" noProof="0" err="1">
                <a:latin typeface="Consolas" panose="020B0609020204030204" pitchFamily="49" charset="0"/>
              </a:rPr>
              <a:t>mylib-config.cmake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If a certain version is required in the call to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, CMake expects a file </a:t>
            </a:r>
            <a:r>
              <a:rPr lang="en-US" noProof="0" err="1">
                <a:latin typeface="Consolas" panose="020B0609020204030204" pitchFamily="49" charset="0"/>
              </a:rPr>
              <a:t>MyLibVersion.cmake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 </a:t>
            </a:r>
            <a:r>
              <a:rPr lang="en-US" noProof="0" err="1">
                <a:latin typeface="Consolas" panose="020B0609020204030204" pitchFamily="49" charset="0"/>
              </a:rPr>
              <a:t>mylib-version.cmake</a:t>
            </a:r>
            <a:r>
              <a:rPr lang="en-US" noProof="0"/>
              <a:t> in the same folder as the Config file</a:t>
            </a:r>
          </a:p>
          <a:p>
            <a:r>
              <a:rPr lang="en-US" noProof="0"/>
              <a:t>The version file must set certain variables (e.g., </a:t>
            </a:r>
            <a:r>
              <a:rPr lang="en-US" noProof="0" err="1">
                <a:latin typeface="Consolas" panose="020B0609020204030204" pitchFamily="49" charset="0"/>
              </a:rPr>
              <a:t>MyLib_VERSION</a:t>
            </a:r>
            <a:r>
              <a:rPr lang="en-US" noProof="0"/>
              <a:t>) to show that it is compatible with the required version</a:t>
            </a:r>
          </a:p>
          <a:p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continues looking for a configuration until the first version matches. The respective configuration is loaded.</a:t>
            </a:r>
          </a:p>
          <a:p>
            <a:r>
              <a:rPr lang="en-US" noProof="0"/>
              <a:t>Version and configuration files can be written with helpers in </a:t>
            </a:r>
            <a:r>
              <a:rPr lang="en-US" noProof="0" err="1">
                <a:latin typeface="Consolas" panose="020B0609020204030204" pitchFamily="49" charset="0"/>
              </a:rPr>
              <a:t>CMakePackageConfigHelpers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ABD3C-8BB2-4195-B4FA-18FCED29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8B79-EE9F-426D-9794-4B491704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310F9-9222-4692-8E66-774EFA6A1862}"/>
              </a:ext>
            </a:extLst>
          </p:cNvPr>
          <p:cNvSpPr txBox="1"/>
          <p:nvPr/>
        </p:nvSpPr>
        <p:spPr>
          <a:xfrm>
            <a:off x="9010729" y="5919987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find_package#search-procedure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7096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E6E-1F18-4928-84CD-B451E88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Configuration file </a:t>
            </a:r>
            <a:r>
              <a:rPr lang="en-US" noProof="0" err="1"/>
              <a:t>MyLibConfig.cmake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FD19-8F2A-4E8A-AAF2-7112502A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/>
              <a:t>Load the packages which your targets need (use </a:t>
            </a:r>
            <a:r>
              <a:rPr lang="en-US" sz="1800" noProof="0" err="1">
                <a:latin typeface="Consolas" panose="020B0609020204030204" pitchFamily="49" charset="0"/>
              </a:rPr>
              <a:t>find_dependency</a:t>
            </a:r>
            <a:r>
              <a:rPr lang="en-US" sz="2000" noProof="0"/>
              <a:t> instead of </a:t>
            </a:r>
            <a:r>
              <a:rPr lang="en-US" sz="1800" noProof="0" err="1">
                <a:latin typeface="Consolas" panose="020B0609020204030204" pitchFamily="49" charset="0"/>
              </a:rPr>
              <a:t>find_package</a:t>
            </a:r>
            <a:r>
              <a:rPr lang="en-US" sz="2000" noProof="0"/>
              <a:t>!) </a:t>
            </a:r>
          </a:p>
          <a:p>
            <a:r>
              <a:rPr lang="en-US" sz="2000" noProof="0"/>
              <a:t>Include the exported targets</a:t>
            </a:r>
          </a:p>
          <a:p>
            <a:r>
              <a:rPr lang="en-US" sz="1800" noProof="0" err="1">
                <a:latin typeface="Consolas" panose="020B0609020204030204" pitchFamily="49" charset="0"/>
              </a:rPr>
              <a:t>set_and_check</a:t>
            </a:r>
            <a:r>
              <a:rPr lang="en-US" sz="2000" noProof="0"/>
              <a:t> macro should be used to set paths (CMake will verify that the paths are valid)</a:t>
            </a:r>
          </a:p>
          <a:p>
            <a:r>
              <a:rPr lang="en-US" sz="2000" noProof="0"/>
              <a:t>Use </a:t>
            </a:r>
            <a:r>
              <a:rPr lang="en-US" sz="1800" noProof="0" err="1">
                <a:latin typeface="Consolas" panose="020B0609020204030204" pitchFamily="49" charset="0"/>
              </a:rPr>
              <a:t>configure_package_config_file</a:t>
            </a:r>
            <a:r>
              <a:rPr lang="en-US" sz="2000" noProof="0"/>
              <a:t> to generate the configuration file</a:t>
            </a:r>
          </a:p>
          <a:p>
            <a:endParaRPr lang="en-US" sz="200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6A5-9EE2-4B88-A16F-1F394007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7408-0B38-4E58-AA56-894ABF9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E7E7-90A9-45CA-9611-1A57ED9C48D7}"/>
              </a:ext>
            </a:extLst>
          </p:cNvPr>
          <p:cNvSpPr txBox="1"/>
          <p:nvPr/>
        </p:nvSpPr>
        <p:spPr>
          <a:xfrm>
            <a:off x="9175838" y="591998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CMakePackageConfigHelpers</a:t>
            </a:r>
            <a:endParaRPr lang="en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B9982-F5E8-4F9A-87B6-03DBB2D1F78D}"/>
              </a:ext>
            </a:extLst>
          </p:cNvPr>
          <p:cNvSpPr/>
          <p:nvPr/>
        </p:nvSpPr>
        <p:spPr>
          <a:xfrm>
            <a:off x="498763" y="3147582"/>
            <a:ext cx="6275111" cy="33239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CH" sz="1500">
                <a:solidFill>
                  <a:srgbClr val="007020"/>
                </a:solidFill>
                <a:latin typeface="Consolas"/>
              </a:rPr>
              <a:t>include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CMakePackageConfigHelpers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)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7020"/>
                </a:solidFill>
                <a:latin typeface="Consolas"/>
              </a:rPr>
              <a:t>find_package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5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Boost 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REQUIRED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) </a:t>
            </a:r>
            <a:r>
              <a:rPr lang="de-CH" sz="1500" i="1">
                <a:solidFill>
                  <a:srgbClr val="60A0B0"/>
                </a:solidFill>
                <a:latin typeface="Consolas"/>
              </a:rPr>
              <a:t># sets variable Boost_VERSION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7020"/>
                </a:solidFill>
                <a:latin typeface="Consolas"/>
              </a:rPr>
              <a:t>configure_package_config_file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(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/>
              </a:rPr>
              <a:t>CMAKE_CURRENT_LIST_DIR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/MyLibConfig.cmake.in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/MyLibConfig.cmake</a:t>
            </a:r>
            <a:endParaRPr lang="de-CH" sz="1500">
              <a:solidFill>
                <a:srgbClr val="000000"/>
              </a:solidFill>
              <a:latin typeface="Consolas"/>
            </a:endParaRPr>
          </a:p>
          <a:p>
            <a:r>
              <a:rPr lang="de-CH" sz="150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INSTALL_DESTINATION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 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/cmake</a:t>
            </a:r>
          </a:p>
          <a:p>
            <a:r>
              <a:rPr lang="de-CH" sz="1500">
                <a:solidFill>
                  <a:srgbClr val="4070A0"/>
                </a:solidFill>
                <a:latin typeface="Consolas"/>
              </a:rPr>
              <a:t>  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CH" sz="15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50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FILES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/MyLibConfig.cmake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 </a:t>
            </a:r>
            <a:br>
              <a:rPr lang="de-CH" sz="1500"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DESTINATION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 </a:t>
            </a:r>
            <a:endParaRPr lang="de-CH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50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de-CH" sz="150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/>
              </a:rPr>
              <a:t>/cmake</a:t>
            </a:r>
          </a:p>
          <a:p>
            <a:r>
              <a:rPr lang="de-CH" sz="1500">
                <a:solidFill>
                  <a:srgbClr val="4070A0"/>
                </a:solidFill>
                <a:latin typeface="Consolas"/>
              </a:rPr>
              <a:t>  </a:t>
            </a:r>
            <a:r>
              <a:rPr lang="de-CH" sz="1500">
                <a:solidFill>
                  <a:srgbClr val="000000"/>
                </a:solidFill>
                <a:latin typeface="Consolas"/>
              </a:rPr>
              <a:t>)</a:t>
            </a:r>
            <a:endParaRPr lang="en-CH" sz="1500">
              <a:latin typeface="Consolas"/>
            </a:endParaRPr>
          </a:p>
          <a:p>
            <a:endParaRPr lang="en-CH" sz="15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060FC-6F62-48FF-8C82-E4C0FC8B6F4C}"/>
              </a:ext>
            </a:extLst>
          </p:cNvPr>
          <p:cNvSpPr/>
          <p:nvPr/>
        </p:nvSpPr>
        <p:spPr>
          <a:xfrm>
            <a:off x="6298388" y="4500767"/>
            <a:ext cx="5771694" cy="124649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r>
              <a:rPr lang="de-CH" sz="1500" i="1">
                <a:solidFill>
                  <a:srgbClr val="000000"/>
                </a:solidFill>
                <a:latin typeface="Consolas" panose="020B0609020204030204" pitchFamily="49" charset="0"/>
              </a:rPr>
              <a:t>@PACKAGE_INIT@</a:t>
            </a:r>
            <a:br>
              <a:rPr lang="de-CH" sz="1500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>
                <a:solidFill>
                  <a:srgbClr val="4070A0"/>
                </a:solidFill>
                <a:latin typeface="Consolas" panose="020B0609020204030204" pitchFamily="49" charset="0"/>
              </a:rPr>
              <a:t>CMakeFindDependencyMacro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7020"/>
                </a:solidFill>
                <a:latin typeface="Consolas" panose="020B0609020204030204" pitchFamily="49" charset="0"/>
              </a:rPr>
              <a:t>find_dependency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500" i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@Boost_VERSION@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500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500">
                <a:solidFill>
                  <a:srgbClr val="BB60D5"/>
                </a:solidFill>
                <a:latin typeface="Consolas" panose="020B0609020204030204" pitchFamily="49" charset="0"/>
              </a:rPr>
              <a:t>CMAKE_CURRENT_LIST_DIR</a:t>
            </a:r>
            <a:r>
              <a:rPr lang="de-CH" sz="15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500">
                <a:solidFill>
                  <a:srgbClr val="4070A0"/>
                </a:solidFill>
                <a:latin typeface="Consolas" panose="020B0609020204030204" pitchFamily="49" charset="0"/>
              </a:rPr>
              <a:t>/MyLib-targets.cmake</a:t>
            </a:r>
            <a: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 i="1">
                <a:solidFill>
                  <a:srgbClr val="60A0B0"/>
                </a:solidFill>
                <a:latin typeface="Consolas" panose="020B0609020204030204" pitchFamily="49" charset="0"/>
              </a:rPr>
              <a:t>#check_required_components(MyLib) </a:t>
            </a:r>
            <a:endParaRPr lang="en-CH" sz="1500" i="1">
              <a:solidFill>
                <a:srgbClr val="60A0B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5E09-1F6F-4641-A0CB-142E3F779084}"/>
              </a:ext>
            </a:extLst>
          </p:cNvPr>
          <p:cNvSpPr txBox="1"/>
          <p:nvPr/>
        </p:nvSpPr>
        <p:spPr>
          <a:xfrm>
            <a:off x="6229117" y="421255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MyLibConfig.cmake.in:</a:t>
            </a:r>
            <a:endParaRPr lang="en-CH" b="1"/>
          </a:p>
        </p:txBody>
      </p:sp>
    </p:spTree>
    <p:extLst>
      <p:ext uri="{BB962C8B-B14F-4D97-AF65-F5344CB8AC3E}">
        <p14:creationId xmlns:p14="http://schemas.microsoft.com/office/powerpoint/2010/main" val="294885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E6E-1F18-4928-84CD-B451E88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Version file </a:t>
            </a:r>
            <a:r>
              <a:rPr lang="en-US" noProof="0" err="1"/>
              <a:t>MyLibVersion.cmake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FD19-8F2A-4E8A-AAF2-7112502A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 noProof="0"/>
              <a:t>A version file can be generated using </a:t>
            </a:r>
            <a:r>
              <a:rPr lang="en-US" noProof="0" err="1">
                <a:latin typeface="Consolas"/>
              </a:rPr>
              <a:t>write_basic_package_version_file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/>
              </a:rPr>
              <a:t>write_basic_package_version_file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MyLibVersion.cmake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VERSION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PROJECT_VERSION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COMPATIBILITY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SameMajorVersion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endParaRPr lang="en-US" sz="1800" noProof="0">
              <a:latin typeface="Consolas"/>
            </a:endParaRPr>
          </a:p>
          <a:p>
            <a:r>
              <a:rPr lang="en-US" noProof="0"/>
              <a:t>Compatibility (Required version 1.2.3.4): 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AnyNewerVersion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2.3.4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 is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SameMajorVersion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(1.2.3.4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noProof="0"/>
              <a:t>.3.5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2.3.4 are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SameMinorVersion</a:t>
            </a:r>
            <a:r>
              <a:rPr lang="en-US" noProof="0"/>
              <a:t> 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</a:t>
            </a:r>
            <a:r>
              <a:rPr lang="en-US" noProof="0"/>
              <a:t>.4.5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2.1.1 are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ExactVersion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.6 are ok,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</a:t>
            </a:r>
            <a:r>
              <a:rPr lang="en-US" noProof="0"/>
              <a:t>.4.4 are not ok)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Don’t forget to install the generated file!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install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FILES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/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MyLibVersion.cmake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DESTINATION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/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endParaRPr lang="en-US" sz="1800" noProof="0">
              <a:latin typeface="Consolas" panose="020B0609020204030204" pitchFamily="49" charset="0"/>
            </a:endParaRP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6A5-9EE2-4B88-A16F-1F394007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7408-0B38-4E58-AA56-894ABF9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E7E7-90A9-45CA-9611-1A57ED9C48D7}"/>
              </a:ext>
            </a:extLst>
          </p:cNvPr>
          <p:cNvSpPr txBox="1"/>
          <p:nvPr/>
        </p:nvSpPr>
        <p:spPr>
          <a:xfrm>
            <a:off x="9175838" y="591998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CMakePackageConfigHelpers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3768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607C-9B00-425F-8080-17229B6C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Altogether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F575-C76C-4614-A891-2B3F985A7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A42B-0193-493C-AB39-2FA98AE3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4E474-71C1-4AE3-9E62-1A3A9A5A5F8C}"/>
              </a:ext>
            </a:extLst>
          </p:cNvPr>
          <p:cNvSpPr/>
          <p:nvPr/>
        </p:nvSpPr>
        <p:spPr>
          <a:xfrm>
            <a:off x="3048000" y="9278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1.58 REQUIRED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Lib::mylib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ALIAS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Boost::boost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BUILD_INTERFACE:${CMAKE_SOURCE_DIR}/include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INSTALL_INTERFACE:include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FILES_MATCHING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NAMESPACE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3E5C33-9BDE-425F-B9FE-E75C623886B9}"/>
              </a:ext>
            </a:extLst>
          </p:cNvPr>
          <p:cNvSpPr/>
          <p:nvPr/>
        </p:nvSpPr>
        <p:spPr>
          <a:xfrm>
            <a:off x="3048000" y="1457730"/>
            <a:ext cx="4246418" cy="268657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DBAB-E56D-40BD-8BA3-F16A5B4BC8EA}"/>
              </a:ext>
            </a:extLst>
          </p:cNvPr>
          <p:cNvSpPr txBox="1"/>
          <p:nvPr/>
        </p:nvSpPr>
        <p:spPr>
          <a:xfrm>
            <a:off x="731520" y="1177917"/>
            <a:ext cx="2099733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 sz="1500">
                <a:latin typeface="Consolas" panose="020B0609020204030204" pitchFamily="49" charset="0"/>
              </a:rPr>
              <a:t>add_subdirectory</a:t>
            </a:r>
            <a:r>
              <a:rPr lang="de-CH" sz="1600"/>
              <a:t> should do the same as </a:t>
            </a:r>
            <a:r>
              <a:rPr lang="de-CH" sz="1500">
                <a:latin typeface="Consolas" panose="020B0609020204030204" pitchFamily="49" charset="0"/>
              </a:rPr>
              <a:t>find_package</a:t>
            </a:r>
            <a:endParaRPr lang="en-CH" sz="15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38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07B3-B7F4-4A43-9E87-9290F08A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Altogether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D2AA-78E0-41A1-95E8-29AF11CA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6E9D-FBDE-4546-9772-B2E4CE2E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DCE13-C6CE-4D67-896F-D56124FA985C}"/>
              </a:ext>
            </a:extLst>
          </p:cNvPr>
          <p:cNvSpPr/>
          <p:nvPr/>
        </p:nvSpPr>
        <p:spPr>
          <a:xfrm>
            <a:off x="3048000" y="92780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CMakePackageConfigHelpers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configure_package_config_file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CMAKE_CURRENT_LIST_DIR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/MyLibConfig.cmake.in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INSTALL_DESTINATION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write_basic_package_version_file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MyLibVersion.cmake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COMPATIBILITY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SameMajorVersion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/MyLibVersion.cmake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2642-2FDB-4237-87B7-B8FE857F7E09}"/>
              </a:ext>
            </a:extLst>
          </p:cNvPr>
          <p:cNvSpPr txBox="1"/>
          <p:nvPr/>
        </p:nvSpPr>
        <p:spPr>
          <a:xfrm>
            <a:off x="2327981" y="4898745"/>
            <a:ext cx="7536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MyLibConfig is now installed and can be used with </a:t>
            </a:r>
            <a:r>
              <a:rPr lang="de-CH" sz="1600">
                <a:latin typeface="Consolas" panose="020B0609020204030204" pitchFamily="49" charset="0"/>
              </a:rPr>
              <a:t>find_package(MyLib)</a:t>
            </a:r>
          </a:p>
          <a:p>
            <a:endParaRPr lang="de-CH" sz="160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de-CH">
                <a:sym typeface="Wingdings" panose="05000000000000000000" pitchFamily="2" charset="2"/>
              </a:rPr>
              <a:t>If not in CMake default locations:  </a:t>
            </a:r>
          </a:p>
          <a:p>
            <a:r>
              <a:rPr lang="de-CH" sz="1600">
                <a:latin typeface="Consolas" panose="020B0609020204030204" pitchFamily="49" charset="0"/>
                <a:sym typeface="Wingdings" panose="05000000000000000000" pitchFamily="2" charset="2"/>
              </a:rPr>
              <a:t>  &gt; MyLib_DIR=/path/containing/config/ cmake ..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584B-1260-4955-948E-4C0C111B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Package registry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E91-44A0-46C3-AAB0-0340B9B8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Package registry is a central place with pointers to installed packages </a:t>
            </a:r>
            <a:br>
              <a:rPr lang="en-US" noProof="0"/>
            </a:br>
            <a:r>
              <a:rPr lang="en-US" noProof="0"/>
              <a:t>(Linux: </a:t>
            </a:r>
            <a:r>
              <a:rPr lang="en-US" noProof="0">
                <a:latin typeface="Consolas" panose="020B0609020204030204" pitchFamily="49" charset="0"/>
              </a:rPr>
              <a:t>~/.</a:t>
            </a:r>
            <a:r>
              <a:rPr lang="en-US" noProof="0" err="1">
                <a:latin typeface="Consolas" panose="020B0609020204030204" pitchFamily="49" charset="0"/>
              </a:rPr>
              <a:t>cmake</a:t>
            </a:r>
            <a:r>
              <a:rPr lang="en-US" noProof="0">
                <a:latin typeface="Consolas" panose="020B0609020204030204" pitchFamily="49" charset="0"/>
              </a:rPr>
              <a:t>/packages</a:t>
            </a:r>
            <a:r>
              <a:rPr lang="en-US" noProof="0"/>
              <a:t>)</a:t>
            </a:r>
          </a:p>
          <a:p>
            <a:r>
              <a:rPr lang="en-US" noProof="0"/>
              <a:t>CMake can easily find built packages without setting any variables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AAF8-FBD8-422F-874F-52773D7C6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25C-839F-45CF-A571-29892BC9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D76F8-C0A3-4751-9014-1353EC7751D2}"/>
              </a:ext>
            </a:extLst>
          </p:cNvPr>
          <p:cNvSpPr txBox="1"/>
          <p:nvPr/>
        </p:nvSpPr>
        <p:spPr>
          <a:xfrm>
            <a:off x="9639107" y="585843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cmake-packages.7</a:t>
            </a:r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41396-4204-4EDE-867F-86474074351A}"/>
              </a:ext>
            </a:extLst>
          </p:cNvPr>
          <p:cNvSpPr/>
          <p:nvPr/>
        </p:nvSpPr>
        <p:spPr>
          <a:xfrm>
            <a:off x="1558450" y="3020295"/>
            <a:ext cx="9051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ll 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~/.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cmake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/packages/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GridTools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H" sz="1600">
                <a:latin typeface="Consolas" panose="020B0609020204030204" pitchFamily="49" charset="0"/>
              </a:rPr>
              <a:t>total 8.0K</a:t>
            </a:r>
          </a:p>
          <a:p>
            <a:r>
              <a:rPr lang="en-CH" sz="1600">
                <a:latin typeface="Consolas" panose="020B0609020204030204" pitchFamily="49" charset="0"/>
              </a:rPr>
              <a:t>-</a:t>
            </a:r>
            <a:r>
              <a:rPr lang="en-CH" sz="1600" err="1">
                <a:latin typeface="Consolas" panose="020B0609020204030204" pitchFamily="49" charset="0"/>
              </a:rPr>
              <a:t>rw</a:t>
            </a:r>
            <a:r>
              <a:rPr lang="en-CH" sz="1600">
                <a:latin typeface="Consolas" panose="020B0609020204030204" pitchFamily="49" charset="0"/>
              </a:rPr>
              <a:t>-r--r-- 1 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 users 49 Mar 21 08:19 6ac30c202c6801149fb8eb4e6ef2f7f8</a:t>
            </a:r>
          </a:p>
          <a:p>
            <a:r>
              <a:rPr lang="en-CH" sz="1600">
                <a:latin typeface="Consolas" panose="020B0609020204030204" pitchFamily="49" charset="0"/>
              </a:rPr>
              <a:t>-</a:t>
            </a:r>
            <a:r>
              <a:rPr lang="en-CH" sz="1600" err="1">
                <a:latin typeface="Consolas" panose="020B0609020204030204" pitchFamily="49" charset="0"/>
              </a:rPr>
              <a:t>rw</a:t>
            </a:r>
            <a:r>
              <a:rPr lang="en-CH" sz="1600">
                <a:latin typeface="Consolas" panose="020B0609020204030204" pitchFamily="49" charset="0"/>
              </a:rPr>
              <a:t>-r--r-- 1 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 users 49 Jan 31 14:06 8c8c93ef1cc05d71b122ec2b912068fb</a:t>
            </a:r>
          </a:p>
          <a:p>
            <a:endParaRPr lang="de-CH" sz="1600"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&gt; cat 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~/.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cmake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/packages/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GridTools</a:t>
            </a:r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6ac30c202c6801149fb8eb4e6ef2f7f8</a:t>
            </a:r>
          </a:p>
          <a:p>
            <a:r>
              <a:rPr lang="en-CH" sz="1600">
                <a:latin typeface="Consolas" panose="020B0609020204030204" pitchFamily="49" charset="0"/>
              </a:rPr>
              <a:t>/home/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/documents/work/</a:t>
            </a:r>
            <a:r>
              <a:rPr lang="de-CH" sz="1600">
                <a:latin typeface="Consolas" panose="020B0609020204030204" pitchFamily="49" charset="0"/>
              </a:rPr>
              <a:t>gridtools</a:t>
            </a:r>
            <a:r>
              <a:rPr lang="en-CH" sz="1600">
                <a:latin typeface="Consolas" panose="020B0609020204030204" pitchFamily="49" charset="0"/>
              </a:rPr>
              <a:t>/build</a:t>
            </a:r>
          </a:p>
        </p:txBody>
      </p:sp>
    </p:spTree>
    <p:extLst>
      <p:ext uri="{BB962C8B-B14F-4D97-AF65-F5344CB8AC3E}">
        <p14:creationId xmlns:p14="http://schemas.microsoft.com/office/powerpoint/2010/main" val="24960489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956-EE5A-4337-8D49-96F4520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Package registry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CD81-73E7-47C5-AA1A-99CE555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</a:rPr>
              <a:t>export</a:t>
            </a:r>
            <a:r>
              <a:rPr lang="en-US" sz="2200" noProof="0">
                <a:latin typeface="Consolas" panose="020B0609020204030204" pitchFamily="49" charset="0"/>
              </a:rPr>
              <a:t>(PACKAGE &lt;package&gt;) </a:t>
            </a:r>
            <a:r>
              <a:rPr lang="en-US" noProof="0"/>
              <a:t>installs </a:t>
            </a:r>
            <a:r>
              <a:rPr lang="en-US" b="1" noProof="0"/>
              <a:t>the build tree </a:t>
            </a:r>
            <a:r>
              <a:rPr lang="en-US" noProof="0"/>
              <a:t>in the package registry</a:t>
            </a:r>
          </a:p>
          <a:p>
            <a:r>
              <a:rPr lang="en-US" noProof="0"/>
              <a:t>It requires that a second </a:t>
            </a:r>
            <a:r>
              <a:rPr lang="en-US" noProof="0">
                <a:latin typeface="Consolas" panose="020B0609020204030204" pitchFamily="49" charset="0"/>
              </a:rPr>
              <a:t>&lt;Package&gt;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can be found in the root build folder </a:t>
            </a:r>
            <a:r>
              <a:rPr lang="en-US" noProof="0">
                <a:sym typeface="Wingdings" panose="05000000000000000000" pitchFamily="2" charset="2"/>
              </a:rPr>
              <a:t> Useful anyway because it helps IDEs (include paths, ...)</a:t>
            </a:r>
          </a:p>
          <a:p>
            <a:r>
              <a:rPr lang="en-US" noProof="0">
                <a:sym typeface="Wingdings" panose="05000000000000000000" pitchFamily="2" charset="2"/>
              </a:rPr>
              <a:t>Use </a:t>
            </a:r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export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(EXPORT)</a:t>
            </a:r>
            <a:r>
              <a:rPr lang="en-US" noProof="0">
                <a:sym typeface="Wingdings" panose="05000000000000000000" pitchFamily="2" charset="2"/>
              </a:rPr>
              <a:t> (instead </a:t>
            </a:r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install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(EXPORT)</a:t>
            </a:r>
            <a:r>
              <a:rPr lang="en-US" noProof="0">
                <a:sym typeface="Wingdings" panose="05000000000000000000" pitchFamily="2" charset="2"/>
              </a:rPr>
              <a:t>) to create target definitions file in build folder</a:t>
            </a:r>
          </a:p>
          <a:p>
            <a:r>
              <a:rPr lang="en-US" noProof="0"/>
              <a:t>Export package might be confusing for some users </a:t>
            </a:r>
            <a:r>
              <a:rPr lang="en-US" noProof="0">
                <a:sym typeface="Wingdings" panose="05000000000000000000" pitchFamily="2" charset="2"/>
              </a:rPr>
              <a:t> consider basing it on a variable (from CMake 3.15 onwards, it will be disabled by default, except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CMAKE_EXPORT_PACKAGE_REGISTRY</a:t>
            </a:r>
            <a:r>
              <a:rPr lang="en-US" noProof="0">
                <a:sym typeface="Wingdings" panose="05000000000000000000" pitchFamily="2" charset="2"/>
              </a:rPr>
              <a:t> is set)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A034-2B73-4F68-9D7F-960E52B0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00FB-A1A0-4DC3-9B72-157869E0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1D96A-C14A-4072-A388-647F50851AC5}"/>
              </a:ext>
            </a:extLst>
          </p:cNvPr>
          <p:cNvSpPr/>
          <p:nvPr/>
        </p:nvSpPr>
        <p:spPr>
          <a:xfrm>
            <a:off x="8916152" y="53871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PACKAGE MyLib)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F09B-0D29-4555-B90E-6BC85BB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External Projects as subdirectory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DEFA-F8A2-41B8-9F7B-0002254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Use git submodule or git subtree to include external projects as a subdirectory</a:t>
            </a:r>
          </a:p>
          <a:p>
            <a:r>
              <a:rPr lang="en-US" noProof="0"/>
              <a:t>Add them to the CMakeLists.txt with</a:t>
            </a:r>
            <a:br>
              <a:rPr lang="en-US" noProof="0"/>
            </a:br>
            <a:r>
              <a:rPr lang="en-US" noProof="0" err="1">
                <a:latin typeface="Consolas" panose="020B0609020204030204" pitchFamily="49" charset="0"/>
              </a:rPr>
              <a:t>add_subdirectory</a:t>
            </a:r>
            <a:endParaRPr lang="en-US" noProof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A32B-86F0-4239-86D3-52DB9DD4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9897-75EA-4375-A8F3-4678E217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3D06B-242B-4F61-A82B-623E70AAF4BA}"/>
              </a:ext>
            </a:extLst>
          </p:cNvPr>
          <p:cNvSpPr/>
          <p:nvPr/>
        </p:nvSpPr>
        <p:spPr>
          <a:xfrm>
            <a:off x="695400" y="3933056"/>
            <a:ext cx="8520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>
                <a:latin typeface="Consolas" panose="020B0609020204030204" pitchFamily="49" charset="0"/>
              </a:rPr>
              <a:t> &gt; </a:t>
            </a:r>
            <a:r>
              <a:rPr lang="en-CH" err="1">
                <a:latin typeface="Consolas" panose="020B0609020204030204" pitchFamily="49" charset="0"/>
              </a:rPr>
              <a:t>ll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total 12K</a:t>
            </a:r>
          </a:p>
          <a:p>
            <a:r>
              <a:rPr lang="en-CH">
                <a:latin typeface="Consolas" panose="020B0609020204030204" pitchFamily="49" charset="0"/>
              </a:rPr>
              <a:t>-</a:t>
            </a:r>
            <a:r>
              <a:rPr lang="en-CH" err="1">
                <a:latin typeface="Consolas" panose="020B0609020204030204" pitchFamily="49" charset="0"/>
              </a:rPr>
              <a:t>rw</a:t>
            </a:r>
            <a:r>
              <a:rPr lang="en-CH">
                <a:latin typeface="Consolas" panose="020B0609020204030204" pitchFamily="49" charset="0"/>
              </a:rPr>
              <a:t>-r--r-- 1 </a:t>
            </a:r>
            <a:r>
              <a:rPr lang="en-CH" err="1">
                <a:latin typeface="Consolas" panose="020B0609020204030204" pitchFamily="49" charset="0"/>
              </a:rPr>
              <a:t>lukas</a:t>
            </a:r>
            <a:r>
              <a:rPr lang="en-CH">
                <a:latin typeface="Consolas" panose="020B0609020204030204" pitchFamily="49" charset="0"/>
              </a:rPr>
              <a:t> users  215 May  2 14:37 CMakeLists.txt</a:t>
            </a:r>
          </a:p>
          <a:p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drwxr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xr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-x 6 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lukas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 users  400 May  2 19:56 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googletest</a:t>
            </a:r>
            <a:endParaRPr lang="en-CH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-</a:t>
            </a:r>
            <a:r>
              <a:rPr lang="en-CH" err="1">
                <a:latin typeface="Consolas" panose="020B0609020204030204" pitchFamily="49" charset="0"/>
              </a:rPr>
              <a:t>rw</a:t>
            </a:r>
            <a:r>
              <a:rPr lang="en-CH">
                <a:latin typeface="Consolas" panose="020B0609020204030204" pitchFamily="49" charset="0"/>
              </a:rPr>
              <a:t>-r--r-- 1 </a:t>
            </a:r>
            <a:r>
              <a:rPr lang="en-CH" err="1">
                <a:latin typeface="Consolas" panose="020B0609020204030204" pitchFamily="49" charset="0"/>
              </a:rPr>
              <a:t>lukas</a:t>
            </a:r>
            <a:r>
              <a:rPr lang="en-CH">
                <a:latin typeface="Consolas" panose="020B0609020204030204" pitchFamily="49" charset="0"/>
              </a:rPr>
              <a:t> users    0 May  2 14:37 </a:t>
            </a:r>
            <a:r>
              <a:rPr lang="de-CH">
                <a:latin typeface="Consolas" panose="020B0609020204030204" pitchFamily="49" charset="0"/>
              </a:rPr>
              <a:t>my_test</a:t>
            </a:r>
            <a:r>
              <a:rPr lang="en-CH">
                <a:latin typeface="Consolas" panose="020B0609020204030204" pitchFamily="49" charset="0"/>
              </a:rPr>
              <a:t>.</a:t>
            </a:r>
            <a:r>
              <a:rPr lang="en-CH" err="1">
                <a:latin typeface="Consolas" panose="020B0609020204030204" pitchFamily="49" charset="0"/>
              </a:rPr>
              <a:t>cpp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3793C-A4D6-4221-B083-97B1A79300BA}"/>
              </a:ext>
            </a:extLst>
          </p:cNvPr>
          <p:cNvSpPr/>
          <p:nvPr/>
        </p:nvSpPr>
        <p:spPr>
          <a:xfrm>
            <a:off x="6480043" y="17223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>
                <a:latin typeface="&amp;quot"/>
              </a:rPr>
              <a:t>CMakeLists.txt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3.12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add_subdirectory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gtest_main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D8B92B-10E8-491B-9DBB-7FF071FAF0D3}"/>
              </a:ext>
            </a:extLst>
          </p:cNvPr>
          <p:cNvSpPr/>
          <p:nvPr/>
        </p:nvSpPr>
        <p:spPr>
          <a:xfrm>
            <a:off x="2532646" y="2289510"/>
            <a:ext cx="6480720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Never assume that your project contains the top level CMakeLists.txt!</a:t>
            </a:r>
            <a:endParaRPr lang="en-CH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D0B-5107-4ABB-BF22-B4E2E1E0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>
                <a:cs typeface="Arial"/>
              </a:rPr>
              <a:t>Motivation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C691-91A9-436C-92AB-BB212B385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C8A8-C95D-4556-8BF7-DD4B948B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A171C-15E5-4A3B-ACE2-0464C0E2E20A}"/>
              </a:ext>
            </a:extLst>
          </p:cNvPr>
          <p:cNvSpPr/>
          <p:nvPr/>
        </p:nvSpPr>
        <p:spPr>
          <a:xfrm>
            <a:off x="977830" y="21709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BB60D5"/>
                </a:solidFill>
                <a:latin typeface="Consolas" panose="020B0609020204030204" pitchFamily="49" charset="0"/>
              </a:rPr>
              <a:t>.DEFAULT_GOAL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:=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err="1">
                <a:solidFill>
                  <a:srgbClr val="06287E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example.cpp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/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/bin/g++ -o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-c example.cpp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6287E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/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/bin/g++ -o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</a:rPr>
              <a:t>.PHONY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clean </a:t>
            </a:r>
          </a:p>
          <a:p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</a:rPr>
              <a:t>clean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rm -f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82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4DA-C046-4460-8B8F-F3AB2046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External Projects using </a:t>
            </a:r>
            <a:r>
              <a:rPr lang="en-US" noProof="0" err="1">
                <a:latin typeface="Consolas" panose="020B0609020204030204" pitchFamily="49" charset="0"/>
              </a:rPr>
              <a:t>FetchContent</a:t>
            </a:r>
            <a:r>
              <a:rPr lang="en-US" noProof="0">
                <a:latin typeface="+mn-lt"/>
              </a:rPr>
              <a:t> (CMake &gt;= 3.11)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1906-E05B-4778-83A2-284DDB24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/>
              <a:t>FetchContent</a:t>
            </a:r>
            <a:r>
              <a:rPr lang="en-US" sz="2000" noProof="0"/>
              <a:t> downloads a repository during the configuration step </a:t>
            </a:r>
            <a:br>
              <a:rPr lang="en-US" sz="2000" noProof="0"/>
            </a:br>
            <a:r>
              <a:rPr lang="en-US" sz="2000" noProof="0">
                <a:sym typeface="Wingdings" panose="05000000000000000000" pitchFamily="2" charset="2"/>
              </a:rPr>
              <a:t> Requires no network connection when configuring done</a:t>
            </a:r>
          </a:p>
          <a:p>
            <a:r>
              <a:rPr lang="en-US" sz="2000" noProof="0">
                <a:sym typeface="Wingdings" panose="05000000000000000000" pitchFamily="2" charset="2"/>
              </a:rPr>
              <a:t>Each content has a unique name</a:t>
            </a:r>
            <a:br>
              <a:rPr lang="en-US" sz="2000" noProof="0">
                <a:sym typeface="Wingdings" panose="05000000000000000000" pitchFamily="2" charset="2"/>
              </a:rPr>
            </a:br>
            <a:r>
              <a:rPr lang="en-US" sz="2000" noProof="0">
                <a:sym typeface="Wingdings" panose="05000000000000000000" pitchFamily="2" charset="2"/>
              </a:rPr>
              <a:t> If child project has same dependency, it will be built only once</a:t>
            </a:r>
          </a:p>
          <a:p>
            <a:r>
              <a:rPr lang="en-US" sz="2000" noProof="0" err="1">
                <a:latin typeface="Consolas" panose="020B0609020204030204" pitchFamily="49" charset="0"/>
                <a:sym typeface="Wingdings" panose="05000000000000000000" pitchFamily="2" charset="2"/>
              </a:rPr>
              <a:t>FetchContent_Declare</a:t>
            </a:r>
            <a:r>
              <a:rPr lang="en-US" sz="2000" noProof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noProof="0">
                <a:sym typeface="Wingdings" panose="05000000000000000000" pitchFamily="2" charset="2"/>
              </a:rPr>
              <a:t>defines how to download and build a dependency (see documentation)</a:t>
            </a:r>
          </a:p>
          <a:p>
            <a:r>
              <a:rPr lang="en-US" sz="2000" noProof="0" err="1">
                <a:latin typeface="Consolas" panose="020B0609020204030204" pitchFamily="49" charset="0"/>
              </a:rPr>
              <a:t>FetchContent_MakeAvailable</a:t>
            </a:r>
            <a:r>
              <a:rPr lang="en-US" sz="2000" noProof="0">
                <a:latin typeface="Consolas" panose="020B0609020204030204" pitchFamily="49" charset="0"/>
              </a:rPr>
              <a:t> </a:t>
            </a:r>
            <a:r>
              <a:rPr lang="en-US" sz="2000" noProof="0"/>
              <a:t>downloads and builds the dependency (if not yet done) and adds it with </a:t>
            </a:r>
            <a:r>
              <a:rPr lang="en-US" sz="2000" noProof="0" err="1">
                <a:latin typeface="Consolas" panose="020B0609020204030204" pitchFamily="49" charset="0"/>
              </a:rPr>
              <a:t>add_subdirectory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sz="2000" noProof="0"/>
              <a:t>More fine grained control using </a:t>
            </a:r>
            <a:r>
              <a:rPr lang="en-US" sz="2000" noProof="0" err="1">
                <a:latin typeface="Consolas" panose="020B0609020204030204" pitchFamily="49" charset="0"/>
              </a:rPr>
              <a:t>FetchContent_Populate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sz="2000" noProof="0"/>
              <a:t>Replaces </a:t>
            </a:r>
            <a:r>
              <a:rPr lang="en-US" sz="2000" noProof="0" err="1">
                <a:latin typeface="Consolas" panose="020B0609020204030204" pitchFamily="49" charset="0"/>
              </a:rPr>
              <a:t>ExternalProject_Add</a:t>
            </a:r>
            <a:r>
              <a:rPr lang="en-US" sz="2000" noProof="0">
                <a:latin typeface="Consolas" panose="020B0609020204030204" pitchFamily="49" charset="0"/>
              </a:rPr>
              <a:t> </a:t>
            </a:r>
            <a:r>
              <a:rPr lang="en-US" sz="2000" noProof="0"/>
              <a:t>(downloads dependency during building) in most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76B7B-4B70-4ACE-9AAE-21B4EF28E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E20B-63A3-45B5-A502-264D9E1D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19222-364F-4FF1-A508-9FFA12B5EA9F}"/>
              </a:ext>
            </a:extLst>
          </p:cNvPr>
          <p:cNvSpPr/>
          <p:nvPr/>
        </p:nvSpPr>
        <p:spPr>
          <a:xfrm>
            <a:off x="2495600" y="4750436"/>
            <a:ext cx="837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FetchContent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FetchContent_Declare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	GIT_REPOSITORY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https://github.com/google/googletest.git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GIT_TAG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release-1.8.1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FetchContent_MakeAvailable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64589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3</a:t>
            </a:r>
          </a:p>
        </p:txBody>
      </p:sp>
    </p:spTree>
    <p:extLst>
      <p:ext uri="{BB962C8B-B14F-4D97-AF65-F5344CB8AC3E}">
        <p14:creationId xmlns:p14="http://schemas.microsoft.com/office/powerpoint/2010/main" val="7832944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4: Best practices and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127489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76833-6241-4380-AC2D-630142A5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70514-4557-41A6-ADC3-70A833D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 collection of best practices and other advanced topics</a:t>
            </a:r>
          </a:p>
          <a:p>
            <a:r>
              <a:rPr lang="en-US" noProof="0"/>
              <a:t>TODO topics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C713E-9FEA-419C-AE6D-6E6AD4420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6BA484-EDB0-444A-8BC3-2159250F0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470395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TODO Discuss the solution, maybe with results from participants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9708899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AAB1-3C53-4F55-AD7D-B713898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Adding test infrastructure in CMakeLists.txt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B107-0851-42E1-8232-80B3F71B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Enable the testing infrastructure by calling </a:t>
            </a:r>
            <a:r>
              <a:rPr lang="en-US" sz="2200" noProof="0" err="1">
                <a:latin typeface="Consolas" panose="020B0609020204030204" pitchFamily="49" charset="0"/>
              </a:rPr>
              <a:t>enable_testing</a:t>
            </a:r>
            <a:r>
              <a:rPr lang="en-US" sz="2200" noProof="0">
                <a:latin typeface="Consolas" panose="020B0609020204030204" pitchFamily="49" charset="0"/>
              </a:rPr>
              <a:t>() </a:t>
            </a:r>
            <a:r>
              <a:rPr lang="en-US" sz="2200" noProof="0"/>
              <a:t>in the top level directory of your project</a:t>
            </a:r>
          </a:p>
          <a:p>
            <a:pPr lvl="1"/>
            <a:r>
              <a:rPr lang="en-US" sz="1800" noProof="0"/>
              <a:t>This will create a file </a:t>
            </a:r>
            <a:r>
              <a:rPr lang="en-US" sz="1800" noProof="0" err="1">
                <a:latin typeface="Consolas" panose="020B0609020204030204" pitchFamily="49" charset="0"/>
              </a:rPr>
              <a:t>CTestTestFile.cmake</a:t>
            </a:r>
            <a:r>
              <a:rPr lang="en-US" sz="1800" noProof="0"/>
              <a:t> in the root build directory with all test commands in it</a:t>
            </a:r>
          </a:p>
          <a:p>
            <a:pPr lvl="1"/>
            <a:r>
              <a:rPr lang="en-US" sz="1800" noProof="0"/>
              <a:t>It will add a target named "test" to the CMake project </a:t>
            </a:r>
          </a:p>
          <a:p>
            <a:r>
              <a:rPr lang="en-US" sz="2200" noProof="0"/>
              <a:t>Add all tests using</a:t>
            </a:r>
            <a:br>
              <a:rPr lang="en-US" sz="2200" noProof="0"/>
            </a:br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add_test</a:t>
            </a:r>
            <a:r>
              <a:rPr lang="en-US" sz="1800" noProof="0">
                <a:latin typeface="Consolas" panose="020B0609020204030204" pitchFamily="49" charset="0"/>
              </a:rPr>
              <a:t>(NAME &lt;name&gt; COMMAND &lt;command&gt; [&lt;</a:t>
            </a:r>
            <a:r>
              <a:rPr lang="en-US" sz="1800" noProof="0" err="1">
                <a:latin typeface="Consolas" panose="020B0609020204030204" pitchFamily="49" charset="0"/>
              </a:rPr>
              <a:t>arg</a:t>
            </a:r>
            <a:r>
              <a:rPr lang="en-US" sz="1800" noProof="0">
                <a:latin typeface="Consolas" panose="020B0609020204030204" pitchFamily="49" charset="0"/>
              </a:rPr>
              <a:t>&gt;...])</a:t>
            </a:r>
          </a:p>
          <a:p>
            <a:r>
              <a:rPr lang="en-US" sz="2200" noProof="0"/>
              <a:t>Tests can be executed using </a:t>
            </a:r>
            <a:r>
              <a:rPr lang="en-US" sz="2200" noProof="0" err="1">
                <a:latin typeface="Consolas" panose="020B0609020204030204" pitchFamily="49" charset="0"/>
              </a:rPr>
              <a:t>ctest</a:t>
            </a:r>
            <a:r>
              <a:rPr lang="en-US" sz="2200" noProof="0">
                <a:latin typeface="Consolas" panose="020B0609020204030204" pitchFamily="49" charset="0"/>
              </a:rPr>
              <a:t> .</a:t>
            </a:r>
            <a:r>
              <a:rPr lang="en-US" sz="2200" noProof="0"/>
              <a:t> or </a:t>
            </a:r>
            <a:r>
              <a:rPr lang="en-US" sz="2200" noProof="0">
                <a:latin typeface="Consolas" panose="020B0609020204030204" pitchFamily="49" charset="0"/>
              </a:rPr>
              <a:t>make test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sz="2200" noProof="0"/>
              <a:t>Filter with </a:t>
            </a:r>
            <a:r>
              <a:rPr lang="en-US" sz="2200" noProof="0" err="1"/>
              <a:t>ctest</a:t>
            </a:r>
            <a:r>
              <a:rPr lang="en-US" sz="2200" noProof="0"/>
              <a:t> . -R "&lt;Regex&gt;"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120D4-FE90-41BD-B2F0-CDF54334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28FE-1874-49DD-84D3-59071FD1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B59DA-DD9E-41BB-9B8E-B4B65B0B4AA8}"/>
              </a:ext>
            </a:extLst>
          </p:cNvPr>
          <p:cNvSpPr/>
          <p:nvPr/>
        </p:nvSpPr>
        <p:spPr>
          <a:xfrm>
            <a:off x="7586133" y="2703479"/>
            <a:ext cx="4463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>
                <a:latin typeface="Consolas" panose="020B0609020204030204" pitchFamily="49" charset="0"/>
              </a:rPr>
              <a:t> &gt; </a:t>
            </a:r>
            <a:r>
              <a:rPr lang="en-CH" sz="1200" err="1">
                <a:latin typeface="Consolas" panose="020B0609020204030204" pitchFamily="49" charset="0"/>
              </a:rPr>
              <a:t>ctest</a:t>
            </a:r>
            <a:r>
              <a:rPr lang="en-CH" sz="1200">
                <a:latin typeface="Consolas" panose="020B0609020204030204" pitchFamily="49" charset="0"/>
              </a:rPr>
              <a:t> . -R </a:t>
            </a:r>
            <a:r>
              <a:rPr lang="de-CH" sz="1200">
                <a:latin typeface="Consolas" panose="020B0609020204030204" pitchFamily="49" charset="0"/>
              </a:rPr>
              <a:t>ex\.</a:t>
            </a:r>
            <a:r>
              <a:rPr lang="en-CH" sz="1200">
                <a:latin typeface="Consolas" panose="020B0609020204030204" pitchFamily="49" charset="0"/>
              </a:rPr>
              <a:t>.*"</a:t>
            </a:r>
          </a:p>
          <a:p>
            <a:r>
              <a:rPr lang="en-CH" sz="1200">
                <a:latin typeface="Consolas" panose="020B0609020204030204" pitchFamily="49" charset="0"/>
              </a:rPr>
              <a:t>Test project /</a:t>
            </a:r>
            <a:r>
              <a:rPr lang="de-CH" sz="1200">
                <a:latin typeface="Consolas" panose="020B0609020204030204" pitchFamily="49" charset="0"/>
              </a:rPr>
              <a:t>tmp/test/build/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    Start 37: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test1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1/4 Test #37: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test1</a:t>
            </a:r>
            <a:r>
              <a:rPr lang="en-CH" sz="1200">
                <a:latin typeface="Consolas" panose="020B0609020204030204" pitchFamily="49" charset="0"/>
              </a:rPr>
              <a:t> ...   Passed    0.02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38: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test2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2/4 Test #38: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test2</a:t>
            </a:r>
            <a:r>
              <a:rPr lang="en-CH" sz="1200">
                <a:latin typeface="Consolas" panose="020B0609020204030204" pitchFamily="49" charset="0"/>
              </a:rPr>
              <a:t> ...   Passed    0.00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39: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test3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3/4 Test #39: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test3 </a:t>
            </a:r>
            <a:r>
              <a:rPr lang="en-CH" sz="1200">
                <a:latin typeface="Consolas" panose="020B0609020204030204" pitchFamily="49" charset="0"/>
              </a:rPr>
              <a:t>...   Passed    0.00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40: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test4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4/4 Test #40: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test4 </a:t>
            </a:r>
            <a:r>
              <a:rPr lang="en-CH" sz="1200">
                <a:latin typeface="Consolas" panose="020B0609020204030204" pitchFamily="49" charset="0"/>
              </a:rPr>
              <a:t>...   Passed    0.00 sec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100% tests passed, 0 tests failed out of 4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Label Time Summary:</a:t>
            </a:r>
          </a:p>
          <a:p>
            <a:r>
              <a:rPr lang="de-CH" sz="1200">
                <a:latin typeface="Consolas" panose="020B0609020204030204" pitchFamily="49" charset="0"/>
              </a:rPr>
              <a:t>label</a:t>
            </a:r>
            <a:r>
              <a:rPr lang="en-CH" sz="1200">
                <a:latin typeface="Consolas" panose="020B0609020204030204" pitchFamily="49" charset="0"/>
              </a:rPr>
              <a:t>_</a:t>
            </a:r>
            <a:r>
              <a:rPr lang="de-CH" sz="1200">
                <a:latin typeface="Consolas" panose="020B0609020204030204" pitchFamily="49" charset="0"/>
              </a:rPr>
              <a:t>1       </a:t>
            </a:r>
            <a:r>
              <a:rPr lang="en-CH" sz="1200">
                <a:latin typeface="Consolas" panose="020B0609020204030204" pitchFamily="49" charset="0"/>
              </a:rPr>
              <a:t>    =   0.03 sec*proc (4 tests)</a:t>
            </a:r>
          </a:p>
          <a:p>
            <a:r>
              <a:rPr lang="de-CH" sz="1200">
                <a:latin typeface="Consolas" panose="020B0609020204030204" pitchFamily="49" charset="0"/>
              </a:rPr>
              <a:t>label</a:t>
            </a:r>
            <a:r>
              <a:rPr lang="en-CH" sz="1200">
                <a:latin typeface="Consolas" panose="020B0609020204030204" pitchFamily="49" charset="0"/>
              </a:rPr>
              <a:t>_</a:t>
            </a:r>
            <a:r>
              <a:rPr lang="de-CH" sz="1200">
                <a:latin typeface="Consolas" panose="020B0609020204030204" pitchFamily="49" charset="0"/>
              </a:rPr>
              <a:t>2   </a:t>
            </a:r>
            <a:r>
              <a:rPr lang="en-CH" sz="1200">
                <a:latin typeface="Consolas" panose="020B0609020204030204" pitchFamily="49" charset="0"/>
              </a:rPr>
              <a:t>        =   0.03 sec*proc (</a:t>
            </a:r>
            <a:r>
              <a:rPr lang="de-CH" sz="1200">
                <a:latin typeface="Consolas" panose="020B0609020204030204" pitchFamily="49" charset="0"/>
              </a:rPr>
              <a:t>2</a:t>
            </a:r>
            <a:r>
              <a:rPr lang="en-CH" sz="1200">
                <a:latin typeface="Consolas" panose="020B0609020204030204" pitchFamily="49" charset="0"/>
              </a:rPr>
              <a:t> tests)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Total Test time (real) =   0.03 sec</a:t>
            </a:r>
          </a:p>
        </p:txBody>
      </p:sp>
    </p:spTree>
    <p:extLst>
      <p:ext uri="{BB962C8B-B14F-4D97-AF65-F5344CB8AC3E}">
        <p14:creationId xmlns:p14="http://schemas.microsoft.com/office/powerpoint/2010/main" val="4294300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B0B-2FD6-4B43-A6B3-9CDBAE53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Adding test infrastructure in CMakeLists.txt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6724-5D57-4F32-9066-F632FA99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An option that conditionally enables tests is usually called </a:t>
            </a:r>
            <a:r>
              <a:rPr lang="en-US" sz="2200" noProof="0">
                <a:latin typeface="Consolas" panose="020B0609020204030204" pitchFamily="49" charset="0"/>
              </a:rPr>
              <a:t>BUILD_TESTING</a:t>
            </a:r>
            <a:r>
              <a:rPr lang="en-US" noProof="0"/>
              <a:t>.</a:t>
            </a:r>
          </a:p>
          <a:p>
            <a:r>
              <a:rPr lang="en-US" noProof="0"/>
              <a:t>Tests can be tagged with labels:</a:t>
            </a:r>
            <a:br>
              <a:rPr lang="en-US" noProof="0"/>
            </a:br>
            <a:r>
              <a:rPr lang="en-US" sz="2200" noProof="0" err="1">
                <a:latin typeface="Consolas" panose="020B0609020204030204" pitchFamily="49" charset="0"/>
              </a:rPr>
              <a:t>set_property</a:t>
            </a:r>
            <a:r>
              <a:rPr lang="en-US" sz="2200" noProof="0">
                <a:latin typeface="Consolas" panose="020B0609020204030204" pitchFamily="49" charset="0"/>
              </a:rPr>
              <a:t>(TEST &lt;name&gt; PROPERTY LABELS &lt;label&gt;)</a:t>
            </a:r>
            <a:br>
              <a:rPr lang="en-US" sz="2200" noProof="0">
                <a:latin typeface="Consolas" panose="020B0609020204030204" pitchFamily="49" charset="0"/>
              </a:rPr>
            </a:br>
            <a:br>
              <a:rPr lang="en-US" sz="600" noProof="0"/>
            </a:br>
            <a:r>
              <a:rPr lang="en-US" noProof="0"/>
              <a:t>You can call select labeled tests using </a:t>
            </a:r>
            <a:r>
              <a:rPr lang="en-US" sz="2200" noProof="0" err="1">
                <a:latin typeface="Consolas" panose="020B0609020204030204" pitchFamily="49" charset="0"/>
              </a:rPr>
              <a:t>ctest</a:t>
            </a:r>
            <a:r>
              <a:rPr lang="en-US" sz="2200" noProof="0">
                <a:latin typeface="Consolas" panose="020B0609020204030204" pitchFamily="49" charset="0"/>
              </a:rPr>
              <a:t> . –L &lt;regex&gt;</a:t>
            </a:r>
          </a:p>
          <a:p>
            <a:r>
              <a:rPr lang="en-US" noProof="0"/>
              <a:t>Further interesting properties: </a:t>
            </a:r>
            <a:r>
              <a:rPr lang="en-US" sz="2200" noProof="0">
                <a:latin typeface="Consolas" panose="020B0609020204030204" pitchFamily="49" charset="0"/>
              </a:rPr>
              <a:t>WILL_FAIL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FAIL_REGULAR_EXPRESSION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PASS_REGULAR_EXPRESSION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ENVIRONMENT, PROCESSORS</a:t>
            </a:r>
            <a:r>
              <a:rPr lang="en-US" noProof="0"/>
              <a:t> (see </a:t>
            </a:r>
            <a:r>
              <a:rPr lang="en-US" noProof="0">
                <a:hlinkClick r:id="rId2"/>
              </a:rPr>
              <a:t>cmake-properties.7</a:t>
            </a:r>
            <a:r>
              <a:rPr lang="en-US" noProof="0"/>
              <a:t>)</a:t>
            </a:r>
          </a:p>
          <a:p>
            <a:r>
              <a:rPr lang="en-US" noProof="0"/>
              <a:t>CMake provides a module </a:t>
            </a:r>
            <a:r>
              <a:rPr lang="en-US" noProof="0" err="1"/>
              <a:t>GoogleTest</a:t>
            </a:r>
            <a:r>
              <a:rPr lang="en-US" noProof="0"/>
              <a:t> with </a:t>
            </a:r>
            <a:r>
              <a:rPr lang="en-US" sz="2200" noProof="0" err="1">
                <a:latin typeface="Consolas" panose="020B0609020204030204" pitchFamily="49" charset="0"/>
              </a:rPr>
              <a:t>gtest_discover_tests</a:t>
            </a:r>
            <a:r>
              <a:rPr lang="en-US" sz="2200" noProof="0">
                <a:latin typeface="Consolas" panose="020B0609020204030204" pitchFamily="49" charset="0"/>
              </a:rPr>
              <a:t>()</a:t>
            </a:r>
            <a:r>
              <a:rPr lang="en-US" noProof="0"/>
              <a:t> </a:t>
            </a:r>
            <a:r>
              <a:rPr lang="en-US" noProof="0">
                <a:sym typeface="Wingdings" panose="05000000000000000000" pitchFamily="2" charset="2"/>
              </a:rPr>
              <a:t> This will create a </a:t>
            </a:r>
            <a:r>
              <a:rPr lang="en-US" noProof="0" err="1">
                <a:sym typeface="Wingdings" panose="05000000000000000000" pitchFamily="2" charset="2"/>
              </a:rPr>
              <a:t>ctest</a:t>
            </a:r>
            <a:r>
              <a:rPr lang="en-US" noProof="0">
                <a:sym typeface="Wingdings" panose="05000000000000000000" pitchFamily="2" charset="2"/>
              </a:rPr>
              <a:t> target for each test in a target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(+) More fine-grained results from </a:t>
            </a:r>
            <a:r>
              <a:rPr lang="en-US" noProof="0" err="1">
                <a:sym typeface="Wingdings" panose="05000000000000000000" pitchFamily="2" charset="2"/>
              </a:rPr>
              <a:t>ctest</a:t>
            </a:r>
            <a:endParaRPr lang="en-US" noProof="0">
              <a:sym typeface="Wingdings" panose="05000000000000000000" pitchFamily="2" charset="2"/>
            </a:endParaRPr>
          </a:p>
          <a:p>
            <a:pPr lvl="1"/>
            <a:r>
              <a:rPr lang="en-US" noProof="0">
                <a:sym typeface="Wingdings" panose="05000000000000000000" pitchFamily="2" charset="2"/>
              </a:rPr>
              <a:t>(-) Does not work easily in cross-compiling environment</a:t>
            </a:r>
          </a:p>
          <a:p>
            <a:pPr lvl="1"/>
            <a:r>
              <a:rPr lang="en-US" noProof="0"/>
              <a:t>(-) Takes more time (because </a:t>
            </a:r>
            <a:r>
              <a:rPr lang="en-US" noProof="0" err="1"/>
              <a:t>GoogleTest</a:t>
            </a:r>
            <a:r>
              <a:rPr lang="en-US" noProof="0"/>
              <a:t> set-up/tear-down logic executed several times)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94D1-5220-4590-91CD-B58E00520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9CAF-0DA0-4508-918D-AA2716C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76544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307-174D-4B6E-A84B-698CDEB0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C0C-20E6-4524-97E7-F2F6D181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Never set the compiler inside a CMakeLists.txt!</a:t>
            </a:r>
          </a:p>
          <a:p>
            <a:r>
              <a:rPr lang="en-US" noProof="0"/>
              <a:t>Recommended way: Initial call to CMake with the proper variables set</a:t>
            </a:r>
            <a:br>
              <a:rPr lang="en-US" noProof="0"/>
            </a:b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CC</a:t>
            </a:r>
            <a:r>
              <a:rPr lang="en-US" sz="2200" noProof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CXX</a:t>
            </a:r>
            <a:r>
              <a:rPr lang="en-US" sz="2200" noProof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g++ </a:t>
            </a: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FC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gfortran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..</a:t>
            </a:r>
            <a:endParaRPr lang="en-US" sz="2200" noProof="0">
              <a:latin typeface="Consolas" panose="020B0609020204030204" pitchFamily="49" charset="0"/>
            </a:endParaRPr>
          </a:p>
          <a:p>
            <a:r>
              <a:rPr lang="en-US" noProof="0"/>
              <a:t>CUDA: </a:t>
            </a:r>
            <a:r>
              <a:rPr lang="en-US" sz="2200" noProof="0">
                <a:latin typeface="Consolas" panose="020B0609020204030204" pitchFamily="49" charset="0"/>
              </a:rPr>
              <a:t>CUDACXX</a:t>
            </a:r>
            <a:r>
              <a:rPr lang="en-US" noProof="0"/>
              <a:t> is the device (</a:t>
            </a:r>
            <a:r>
              <a:rPr lang="en-US" noProof="0" err="1"/>
              <a:t>nvcc</a:t>
            </a:r>
            <a:r>
              <a:rPr lang="en-US" noProof="0"/>
              <a:t>) and </a:t>
            </a:r>
            <a:r>
              <a:rPr lang="en-US" sz="2200" noProof="0">
                <a:latin typeface="Consolas" panose="020B0609020204030204" pitchFamily="49" charset="0"/>
              </a:rPr>
              <a:t>CUDAHOSTCXX</a:t>
            </a:r>
            <a:r>
              <a:rPr lang="en-US" noProof="0"/>
              <a:t> is the host compiler</a:t>
            </a:r>
          </a:p>
          <a:p>
            <a:pPr marL="0" indent="0">
              <a:buNone/>
            </a:pP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3E7C-7E18-4AAB-9071-74E2A169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4F3E-4B91-446D-8E98-0871F1A3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812768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D852-1BD5-4D85-917A-62D06F8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8499-28C0-46D5-9BBA-3F227800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>
                <a:sym typeface="Wingdings" panose="05000000000000000000" pitchFamily="2" charset="2"/>
              </a:rPr>
              <a:t>Build and usage requirements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Use </a:t>
            </a:r>
            <a:r>
              <a:rPr lang="en-US" noProof="0">
                <a:latin typeface="Consolas" panose="020B0609020204030204" pitchFamily="49" charset="0"/>
                <a:sym typeface="Wingdings" panose="05000000000000000000" pitchFamily="2" charset="2"/>
              </a:rPr>
              <a:t>target_*</a:t>
            </a:r>
            <a:r>
              <a:rPr lang="en-US" noProof="0">
                <a:sym typeface="Wingdings" panose="05000000000000000000" pitchFamily="2" charset="2"/>
              </a:rPr>
              <a:t> functions</a:t>
            </a:r>
          </a:p>
          <a:p>
            <a:r>
              <a:rPr lang="en-US" noProof="0">
                <a:sym typeface="Wingdings" panose="05000000000000000000" pitchFamily="2" charset="2"/>
              </a:rPr>
              <a:t>Warnings and similar things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The user should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CMAKE_CXX_FLAGS</a:t>
            </a:r>
            <a:r>
              <a:rPr lang="en-US" noProof="0">
                <a:sym typeface="Wingdings" panose="05000000000000000000" pitchFamily="2" charset="2"/>
              </a:rPr>
              <a:t>.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If you want to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Werror</a:t>
            </a:r>
            <a:r>
              <a:rPr lang="en-US" noProof="0">
                <a:sym typeface="Wingdings" panose="05000000000000000000" pitchFamily="2" charset="2"/>
              </a:rPr>
              <a:t>, to this only depending on an option the user can set</a:t>
            </a:r>
          </a:p>
          <a:p>
            <a:r>
              <a:rPr lang="en-US" noProof="0">
                <a:sym typeface="Wingdings" panose="05000000000000000000" pitchFamily="2" charset="2"/>
              </a:rPr>
              <a:t>Optimization level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The user should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CMAKE_CXX_FLAGS_&lt;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build_type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en-US" noProof="0">
                <a:sym typeface="Wingdings" panose="05000000000000000000" pitchFamily="2" charset="2"/>
              </a:rPr>
              <a:t> and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CMAKE_BUILD_TYPE</a:t>
            </a:r>
          </a:p>
          <a:p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D896F-8DE3-4F48-BB8F-85A42E2C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47E8-3459-4FAA-8741-F5B02ED6C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80457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AAF7-D0F0-41F9-ADDC-EAFACAF7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42A0-1B73-4DA7-8B8E-33FCAEEA3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0628-42B8-4284-8033-154E331F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E9329-83E2-4741-9EF9-0F2202247333}"/>
              </a:ext>
            </a:extLst>
          </p:cNvPr>
          <p:cNvSpPr/>
          <p:nvPr/>
        </p:nvSpPr>
        <p:spPr>
          <a:xfrm>
            <a:off x="2711624" y="1152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&amp;quot"/>
              </a:rPr>
              <a:t>cmake_minimum_required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VERSION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&amp;quot"/>
              </a:rPr>
              <a:t>3.14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20"/>
                </a:solidFill>
                <a:latin typeface="&amp;quot"/>
              </a:rPr>
              <a:t>project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 LANGUAGE CXX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add_executable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 err="1">
                <a:solidFill>
                  <a:srgbClr val="4070A0"/>
                </a:solidFill>
                <a:latin typeface="&amp;quot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example.cpp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54ABC-AD57-4F58-A3B3-F6472371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39869"/>
            <a:ext cx="1905000" cy="7429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1D454-5A89-40FA-8DF2-A4514AE1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597474"/>
            <a:ext cx="11328400" cy="3630290"/>
          </a:xfrm>
        </p:spPr>
        <p:txBody>
          <a:bodyPr/>
          <a:lstStyle/>
          <a:p>
            <a:r>
              <a:rPr lang="en-US" noProof="0"/>
              <a:t>Can be build using the following commands: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build </a:t>
            </a:r>
            <a:r>
              <a:rPr lang="en-US" sz="1800" noProof="0">
                <a:solidFill>
                  <a:srgbClr val="666666"/>
                </a:solidFill>
                <a:latin typeface="&amp;quot"/>
              </a:rPr>
              <a:t>&amp;&amp;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007020"/>
                </a:solidFill>
                <a:latin typeface="&amp;quot"/>
              </a:rPr>
              <a:t>cd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build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..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--build .</a:t>
            </a:r>
            <a:endParaRPr lang="en-US" noProof="0"/>
          </a:p>
          <a:p>
            <a:r>
              <a:rPr lang="en-US" noProof="0"/>
              <a:t>Assuming the generator is «Unix </a:t>
            </a:r>
            <a:r>
              <a:rPr lang="en-US" noProof="0" err="1"/>
              <a:t>Makefiles</a:t>
            </a:r>
            <a:r>
              <a:rPr lang="en-US" noProof="0"/>
              <a:t>» (default on Linux),</a:t>
            </a:r>
            <a:br>
              <a:rPr lang="en-US" noProof="0"/>
            </a:br>
            <a:r>
              <a:rPr lang="en-US" noProof="0"/>
              <a:t>we can also invoke make directly, e.g.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make –j 4</a:t>
            </a:r>
          </a:p>
          <a:p>
            <a:r>
              <a:rPr lang="en-US" noProof="0"/>
              <a:t>Prefer out-of-source builds over in-source builds</a:t>
            </a:r>
          </a:p>
          <a:p>
            <a:pPr marL="0" indent="0"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1427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561-BDFD-478C-AD10-6E2AED78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Fortran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5F1-45BE-4BF2-8E3D-6D717741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Fortran is a first level language and can be used after </a:t>
            </a: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Modules will be written into </a:t>
            </a:r>
            <a:r>
              <a:rPr lang="en-US" sz="2200" noProof="0" err="1">
                <a:latin typeface="Consolas" panose="020B0609020204030204" pitchFamily="49" charset="0"/>
              </a:rPr>
              <a:t>CMAKE_Fortran_MODULE_DIRECTORY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noProof="0"/>
              <a:t>(target property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 err="1">
                <a:latin typeface="Consolas" panose="020B0609020204030204" pitchFamily="49" charset="0"/>
              </a:rPr>
              <a:t>Fortran_MODULE_DIRECTORY</a:t>
            </a:r>
            <a:r>
              <a:rPr lang="en-US" noProof="0"/>
              <a:t>)</a:t>
            </a:r>
          </a:p>
          <a:p>
            <a:r>
              <a:rPr lang="en-US" noProof="0"/>
              <a:t>Some compilers use different symbol names for main (e.g., Intel compiler: </a:t>
            </a:r>
            <a:r>
              <a:rPr lang="en-US" noProof="0">
                <a:latin typeface="Consolas" panose="020B0609020204030204" pitchFamily="49" charset="0"/>
              </a:rPr>
              <a:t>MAIN__</a:t>
            </a:r>
            <a:r>
              <a:rPr lang="en-US" noProof="0"/>
              <a:t> with </a:t>
            </a:r>
            <a:r>
              <a:rPr lang="en-US" noProof="0" err="1"/>
              <a:t>ifort</a:t>
            </a:r>
            <a:r>
              <a:rPr lang="en-US" noProof="0"/>
              <a:t>; </a:t>
            </a:r>
            <a:r>
              <a:rPr lang="en-US" noProof="0">
                <a:latin typeface="Consolas" panose="020B0609020204030204" pitchFamily="49" charset="0"/>
              </a:rPr>
              <a:t>main</a:t>
            </a:r>
            <a:r>
              <a:rPr lang="en-US" noProof="0"/>
              <a:t> with </a:t>
            </a:r>
            <a:r>
              <a:rPr lang="en-US" noProof="0" err="1"/>
              <a:t>icpc</a:t>
            </a:r>
            <a:r>
              <a:rPr lang="en-US" noProof="0"/>
              <a:t>) </a:t>
            </a:r>
            <a:r>
              <a:rPr lang="en-US" noProof="0">
                <a:sym typeface="Wingdings" panose="05000000000000000000" pitchFamily="2" charset="2"/>
              </a:rPr>
              <a:t> Change link language if main is not found: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PROPERTIES LINKER_LANGUAGE Fortran)</a:t>
            </a:r>
            <a:endParaRPr lang="en-US" sz="2200" noProof="0"/>
          </a:p>
          <a:p>
            <a:r>
              <a:rPr lang="en-US" noProof="0"/>
              <a:t>Some users might not have Fortran!</a:t>
            </a:r>
          </a:p>
          <a:p>
            <a:r>
              <a:rPr lang="en-US" noProof="0"/>
              <a:t>Future CMake will use optional keyword:</a:t>
            </a:r>
            <a:br>
              <a:rPr lang="en-US" noProof="0"/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Fortran OPTIONAL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  <a:br>
              <a:rPr lang="en-US" noProof="0"/>
            </a:b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D056-3575-48AD-A0ED-995AB0D4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D0EC-2DD0-4D8A-B690-6D2C64DF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01ACE-85A9-45A4-AA6B-71DB3EF26252}"/>
              </a:ext>
            </a:extLst>
          </p:cNvPr>
          <p:cNvSpPr/>
          <p:nvPr/>
        </p:nvSpPr>
        <p:spPr>
          <a:xfrm>
            <a:off x="7105350" y="3924241"/>
            <a:ext cx="4539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CheckLanguage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check_language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CMAKE_Fortran_COMPILER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i="1">
                <a:solidFill>
                  <a:srgbClr val="60A0B0"/>
                </a:solidFill>
                <a:latin typeface="Consolas" panose="020B0609020204030204" pitchFamily="49" charset="0"/>
              </a:rPr>
              <a:t>    # ...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add_executable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src.f90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468E-CA15-4F9E-9AD7-DFB55F89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CUDA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F049-84C0-471C-9260-D1A3FB53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CUDA is a first level language and can be used after </a:t>
            </a: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CUDA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Compile language is determined by file ending</a:t>
            </a:r>
          </a:p>
          <a:p>
            <a:r>
              <a:rPr lang="en-US" noProof="0">
                <a:latin typeface="Consolas" panose="020B0609020204030204" pitchFamily="49" charset="0"/>
              </a:rPr>
              <a:t>LANGUAGE</a:t>
            </a:r>
            <a:r>
              <a:rPr lang="en-US" noProof="0"/>
              <a:t> is a source file property and can be changed:</a:t>
            </a:r>
            <a:br>
              <a:rPr lang="en-US" noProof="0"/>
            </a:br>
            <a:r>
              <a:rPr lang="en-US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set_property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SOURCE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myfile.cpp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PROPERTY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LANGUAGE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CUDA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CUDA as a first level language is new </a:t>
            </a:r>
            <a:r>
              <a:rPr lang="en-US" noProof="0">
                <a:sym typeface="Wingdings" panose="05000000000000000000" pitchFamily="2" charset="2"/>
              </a:rPr>
              <a:t> might still have bugs!</a:t>
            </a:r>
            <a:endParaRPr lang="en-US" noProof="0"/>
          </a:p>
          <a:p>
            <a:r>
              <a:rPr lang="en-US" noProof="0"/>
              <a:t>There is no module yet that looks for the CUDA runtime libraries and headers (see </a:t>
            </a:r>
            <a:r>
              <a:rPr lang="en-US" noProof="0">
                <a:hlinkClick r:id="rId2"/>
              </a:rPr>
              <a:t>issue 17816</a:t>
            </a:r>
            <a:r>
              <a:rPr lang="en-US" noProof="0"/>
              <a:t>). The bug report contains several possible workarounds.</a:t>
            </a:r>
          </a:p>
          <a:p>
            <a:r>
              <a:rPr lang="en-US" noProof="0"/>
              <a:t>CUDA architecture needs to be set manually </a:t>
            </a:r>
            <a:r>
              <a:rPr lang="en-US" noProof="0">
                <a:sym typeface="Wingdings" panose="05000000000000000000" pitchFamily="2" charset="2"/>
              </a:rPr>
              <a:t> you can try </a:t>
            </a:r>
            <a:r>
              <a:rPr lang="en-US" noProof="0" err="1">
                <a:sym typeface="Wingdings" panose="05000000000000000000" pitchFamily="2" charset="2"/>
                <a:hlinkClick r:id="rId3"/>
              </a:rPr>
              <a:t>CUDAUtilities.cmake</a:t>
            </a:r>
            <a:r>
              <a:rPr lang="en-US" noProof="0">
                <a:sym typeface="Wingdings" panose="05000000000000000000" pitchFamily="2" charset="2"/>
              </a:rPr>
              <a:t> or set the flag manually (see </a:t>
            </a:r>
            <a:r>
              <a:rPr lang="en-US" noProof="0">
                <a:sym typeface="Wingdings" panose="05000000000000000000" pitchFamily="2" charset="2"/>
                <a:hlinkClick r:id="rId4"/>
              </a:rPr>
              <a:t>issue 17408</a:t>
            </a:r>
            <a:r>
              <a:rPr lang="en-US" noProof="0">
                <a:sym typeface="Wingdings" panose="05000000000000000000" pitchFamily="2" charset="2"/>
              </a:rPr>
              <a:t>)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5C30-1557-4830-9878-D08EF3251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3E0D-5B18-40E3-917A-5032A5C4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0060080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7546-2357-4DF1-9BB5-6A751C2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MPI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479-B28F-4691-8882-C26120EF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MPI is a preinstalled module in CMake: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latin typeface="Consolas" panose="020B0609020204030204" pitchFamily="49" charset="0"/>
              </a:rPr>
              <a:t>(MPI)</a:t>
            </a:r>
          </a:p>
          <a:p>
            <a:r>
              <a:rPr lang="en-US" noProof="0"/>
              <a:t>Four components: </a:t>
            </a:r>
            <a:r>
              <a:rPr lang="en-US" sz="2200" noProof="0">
                <a:latin typeface="Consolas" panose="020B0609020204030204" pitchFamily="49" charset="0"/>
              </a:rPr>
              <a:t>CXX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C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Fortran</a:t>
            </a:r>
            <a:r>
              <a:rPr lang="en-US" noProof="0"/>
              <a:t>, and </a:t>
            </a:r>
            <a:r>
              <a:rPr lang="en-US" sz="2200" noProof="0">
                <a:latin typeface="Consolas" panose="020B0609020204030204" pitchFamily="49" charset="0"/>
              </a:rPr>
              <a:t>MPICXX</a:t>
            </a:r>
            <a:r>
              <a:rPr lang="en-US" noProof="0"/>
              <a:t> (C++ Interface of MPI)</a:t>
            </a:r>
          </a:p>
          <a:p>
            <a:r>
              <a:rPr lang="en-US" noProof="0"/>
              <a:t>Cray compiler wrappers with built-in MPI are supported</a:t>
            </a:r>
          </a:p>
          <a:p>
            <a:r>
              <a:rPr lang="en-US" noProof="0"/>
              <a:t>Search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Test, if standard compiler has built-in MPI Support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Look for a </a:t>
            </a:r>
            <a:r>
              <a:rPr lang="en-US" noProof="0" err="1"/>
              <a:t>mpi</a:t>
            </a:r>
            <a:r>
              <a:rPr lang="en-US" noProof="0"/>
              <a:t> wrapper with a common name</a:t>
            </a:r>
          </a:p>
          <a:p>
            <a:r>
              <a:rPr lang="en-US" noProof="0"/>
              <a:t>Link against </a:t>
            </a:r>
            <a:r>
              <a:rPr lang="en-US" sz="2200" noProof="0">
                <a:latin typeface="Consolas" panose="020B0609020204030204" pitchFamily="49" charset="0"/>
              </a:rPr>
              <a:t>MPI::MPI_CXX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MPI::MPI_C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MPI::</a:t>
            </a:r>
            <a:r>
              <a:rPr lang="en-US" sz="2200" noProof="0" err="1">
                <a:latin typeface="Consolas" panose="020B0609020204030204" pitchFamily="49" charset="0"/>
              </a:rPr>
              <a:t>MPI_Fortran</a:t>
            </a:r>
            <a:endParaRPr lang="en-US" sz="2200" noProof="0">
              <a:latin typeface="Consolas" panose="020B0609020204030204" pitchFamily="49" charset="0"/>
            </a:endParaRP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FC8F-3927-49F5-94EB-158EA3B4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C63D-FC2C-4ED7-A962-6DF0D721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F424F-89B5-4D3A-A04D-A409DCF3B16C}"/>
              </a:ext>
            </a:extLst>
          </p:cNvPr>
          <p:cNvSpPr txBox="1"/>
          <p:nvPr/>
        </p:nvSpPr>
        <p:spPr>
          <a:xfrm>
            <a:off x="10908685" y="591998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FindMPI</a:t>
            </a:r>
            <a:endParaRPr lang="en-CH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078BC-7F1A-4832-BD6A-D31543B5BED0}"/>
              </a:ext>
            </a:extLst>
          </p:cNvPr>
          <p:cNvSpPr/>
          <p:nvPr/>
        </p:nvSpPr>
        <p:spPr>
          <a:xfrm>
            <a:off x="2973493" y="44315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MPI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MPI::MPI_CXX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959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A6E-4E2B-419A-933B-F30E5597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53D-5F13-47F0-9657-BD033732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Powerful, but hard to read</a:t>
            </a:r>
          </a:p>
          <a:p>
            <a:r>
              <a:rPr lang="en-US" noProof="0"/>
              <a:t>Generator expressions can be used in many target properties (populated with 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  <a:p>
            <a:r>
              <a:rPr lang="en-US" noProof="0"/>
              <a:t>They are evaluated during generation phase</a:t>
            </a:r>
          </a:p>
          <a:p>
            <a:r>
              <a:rPr lang="en-US" noProof="0"/>
              <a:t>Each expression has the form </a:t>
            </a:r>
            <a:r>
              <a:rPr lang="en-US" noProof="0">
                <a:latin typeface="Consolas" panose="020B0609020204030204" pitchFamily="49" charset="0"/>
              </a:rPr>
              <a:t>$&lt;...&gt;</a:t>
            </a:r>
            <a:r>
              <a:rPr lang="en-US" noProof="0"/>
              <a:t> and it returns a </a:t>
            </a:r>
            <a:r>
              <a:rPr lang="en-US" noProof="0" err="1"/>
              <a:t>boolean</a:t>
            </a:r>
            <a:r>
              <a:rPr lang="en-US" noProof="0"/>
              <a:t> or a string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PRIVATE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en-US" sz="1900" noProof="0">
                <a:solidFill>
                  <a:srgbClr val="BB60D5"/>
                </a:solidFill>
                <a:latin typeface="Consolas" panose="020B0609020204030204" pitchFamily="49" charset="0"/>
              </a:rPr>
              <a:t>$&lt;COMPILE_LANGUAGE:CUDA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:ENABLE_GPU&gt;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Can query properties of the current or other targets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objlib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my_source.cpp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lib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en-US" sz="1900" noProof="0" err="1">
                <a:solidFill>
                  <a:srgbClr val="BB60D5"/>
                </a:solidFill>
                <a:latin typeface="Consolas" panose="020B0609020204030204" pitchFamily="49" charset="0"/>
              </a:rPr>
              <a:t>TARGET_OBJECTS:objlib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noProof="0">
              <a:latin typeface="Consolas" panose="020B0609020204030204" pitchFamily="49" charset="0"/>
            </a:endParaRPr>
          </a:p>
          <a:p>
            <a:endParaRPr lang="en-US" noProof="0"/>
          </a:p>
          <a:p>
            <a:endParaRPr lang="en-US" noProof="0"/>
          </a:p>
          <a:p>
            <a:pPr marL="0" indent="0">
              <a:buNone/>
            </a:pP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9339-8A0E-4D32-9295-FA15A3A37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5BCC-A54A-4B72-95C3-259B26C1D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02213-6D9B-435D-86FB-322C3BED8790}"/>
              </a:ext>
            </a:extLst>
          </p:cNvPr>
          <p:cNvSpPr/>
          <p:nvPr/>
        </p:nvSpPr>
        <p:spPr>
          <a:xfrm>
            <a:off x="9719296" y="5981543"/>
            <a:ext cx="2040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>
                <a:hlinkClick r:id="rId3"/>
              </a:rPr>
              <a:t>cmake-generator-expressions.7</a:t>
            </a:r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1114820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E551-E63E-4D1E-8B8B-26DD6BAB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2E7D-1350-4B62-A496-9DCE2DC5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329" y="1183293"/>
            <a:ext cx="3713938" cy="1432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/>
              <a:t>Problem: </a:t>
            </a:r>
          </a:p>
          <a:p>
            <a:pPr marL="0" indent="0">
              <a:buNone/>
            </a:pPr>
            <a:r>
              <a:rPr lang="en-US" noProof="0"/>
              <a:t>When you export </a:t>
            </a:r>
            <a:r>
              <a:rPr lang="en-US" sz="2200" noProof="0" err="1">
                <a:latin typeface="Consolas" panose="020B0609020204030204" pitchFamily="49" charset="0"/>
              </a:rPr>
              <a:t>my_target</a:t>
            </a:r>
            <a:r>
              <a:rPr lang="en-US" noProof="0"/>
              <a:t>, compile definitions will be fixed to the compiler that was used when compiling </a:t>
            </a:r>
            <a:r>
              <a:rPr lang="en-US" sz="2200" noProof="0" err="1">
                <a:latin typeface="Consolas" panose="020B0609020204030204" pitchFamily="49" charset="0"/>
              </a:rPr>
              <a:t>my_target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BD9A8-C9D9-4A0C-A707-5715E5AB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B8F7-7FAB-46E5-9B37-883AA443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AB14B-3508-475B-B6A7-BC3C30403C2F}"/>
              </a:ext>
            </a:extLst>
          </p:cNvPr>
          <p:cNvSpPr/>
          <p:nvPr/>
        </p:nvSpPr>
        <p:spPr>
          <a:xfrm>
            <a:off x="431800" y="1183293"/>
            <a:ext cx="9167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CMAKE_CXX_COMPILER_ID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STREQUAL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t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elseif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CMAKE_CXX_COMPILER_ID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STREQUAL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GNU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CMAKE_CXX_COMPILER_VERSION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VERSION_GREATER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8.2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else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OTHERS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6C9A8-012E-4333-983B-9381A8B3CFD4}"/>
              </a:ext>
            </a:extLst>
          </p:cNvPr>
          <p:cNvSpPr/>
          <p:nvPr/>
        </p:nvSpPr>
        <p:spPr>
          <a:xfrm>
            <a:off x="4138775" y="4542489"/>
            <a:ext cx="7070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  <a:t>$&lt;</a:t>
            </a:r>
            <a:r>
              <a:rPr lang="en-US" sz="1600" err="1">
                <a:solidFill>
                  <a:srgbClr val="BB60D5"/>
                </a:solidFill>
                <a:latin typeface="Consolas" panose="020B0609020204030204" pitchFamily="49" charset="0"/>
              </a:rPr>
              <a:t>CXX_COMPILER_ID:Clang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$&lt;AND:</a:t>
            </a:r>
            <a:b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$&lt;CXX_COMPILER_ID:GNU&gt;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$&lt;VERSION_GREATER: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$&lt;CXX_COMPILER_VERSION&gt;,8.2&gt;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GCC_AT_LEAST_8_3,OTHERS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4EFAAD-5FEC-4585-A406-6243288EE30E}"/>
              </a:ext>
            </a:extLst>
          </p:cNvPr>
          <p:cNvSpPr/>
          <p:nvPr/>
        </p:nvSpPr>
        <p:spPr>
          <a:xfrm>
            <a:off x="1560667" y="4994824"/>
            <a:ext cx="1443790" cy="46063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6434EA-026F-401D-8B6E-662A8ED7E4C3}"/>
              </a:ext>
            </a:extLst>
          </p:cNvPr>
          <p:cNvSpPr txBox="1">
            <a:spLocks/>
          </p:cNvSpPr>
          <p:nvPr/>
        </p:nvSpPr>
        <p:spPr>
          <a:xfrm>
            <a:off x="1174988" y="4232991"/>
            <a:ext cx="2626991" cy="747495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CH" sz="1900"/>
              <a:t>Generator expressions will do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1756120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7210-38D9-4121-B40E-D7FAF45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A38F-2F4F-48D3-A47A-D8A416E4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They are very verbose!</a:t>
            </a:r>
          </a:p>
          <a:p>
            <a:r>
              <a:rPr lang="en-US" noProof="0"/>
              <a:t>Lacks some expressions (e.g., no </a:t>
            </a:r>
            <a:r>
              <a:rPr lang="en-US" sz="2200" noProof="0">
                <a:latin typeface="Consolas" panose="020B0609020204030204" pitchFamily="49" charset="0"/>
              </a:rPr>
              <a:t>CUDA_COMPILER_VERSION</a:t>
            </a:r>
            <a:r>
              <a:rPr lang="en-US" noProof="0"/>
              <a:t>)</a:t>
            </a:r>
          </a:p>
          <a:p>
            <a:r>
              <a:rPr lang="en-US" noProof="0"/>
              <a:t>Workarounds for some cases: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PRIVATE</a:t>
            </a:r>
            <a:r>
              <a:rPr lang="en-US" noProof="0"/>
              <a:t> definitions: Use normal conditionals (generally a good idea)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INTERFACE</a:t>
            </a:r>
            <a:r>
              <a:rPr lang="en-US" noProof="0"/>
              <a:t> definitions: In some cases, you can put the logic into the config module file and use conditionals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2956-4CCF-4399-8E7F-66F6CD4C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FF3E-7051-419F-A01F-4DC637151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9A663-29D4-4DF6-AA04-F0250C5F0883}"/>
              </a:ext>
            </a:extLst>
          </p:cNvPr>
          <p:cNvSpPr/>
          <p:nvPr/>
        </p:nvSpPr>
        <p:spPr>
          <a:xfrm>
            <a:off x="2854304" y="3989697"/>
            <a:ext cx="6483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  <a:t>$&lt;</a:t>
            </a:r>
            <a:r>
              <a:rPr lang="en-US" sz="1600" err="1">
                <a:solidFill>
                  <a:srgbClr val="BB60D5"/>
                </a:solidFill>
                <a:latin typeface="Consolas" panose="020B0609020204030204" pitchFamily="49" charset="0"/>
              </a:rPr>
              <a:t>CXX_COMPILER_ID:Clang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$&lt;AND:</a:t>
            </a:r>
            <a:b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$&lt;CXX_COMPILER_ID:GNU&gt;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$&lt;VERSION_GREATER: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$&lt;CXX_COMPILER_VERSION&gt;,8.2&gt;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GCC_AT_LEAST_8_3,OTHERS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347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B3E-1938-4975-BEA7-239B136A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Generating files – </a:t>
            </a:r>
            <a:r>
              <a:rPr lang="en-US" noProof="0" err="1">
                <a:latin typeface="Consolas" panose="020B0609020204030204" pitchFamily="49" charset="0"/>
              </a:rPr>
              <a:t>configure_file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CBF-428A-42BC-B061-52DC821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Copies and modifies a file</a:t>
            </a:r>
            <a:br>
              <a:rPr lang="en-US" sz="2200" noProof="0"/>
            </a:br>
            <a:r>
              <a:rPr lang="en-US" sz="2000" noProof="0" err="1">
                <a:solidFill>
                  <a:srgbClr val="06287E"/>
                </a:solidFill>
                <a:latin typeface="Consolas" panose="020B0609020204030204" pitchFamily="49" charset="0"/>
              </a:rPr>
              <a:t>configure_file</a:t>
            </a:r>
            <a:r>
              <a:rPr lang="en-US" sz="2000" noProof="0">
                <a:latin typeface="Consolas" panose="020B0609020204030204" pitchFamily="49" charset="0"/>
              </a:rPr>
              <a:t>(&lt;input&gt; &lt;output&gt; [@ONLY]</a:t>
            </a:r>
          </a:p>
          <a:p>
            <a:r>
              <a:rPr lang="en-US" sz="2200" noProof="0"/>
              <a:t>Replaces all </a:t>
            </a:r>
            <a:r>
              <a:rPr lang="en-US" sz="2200" noProof="0" err="1"/>
              <a:t>occurencies</a:t>
            </a:r>
            <a:r>
              <a:rPr lang="en-US" sz="2200" noProof="0"/>
              <a:t> of </a:t>
            </a:r>
            <a:r>
              <a:rPr lang="en-US" sz="2000" noProof="0">
                <a:latin typeface="Consolas" panose="020B0609020204030204" pitchFamily="49" charset="0"/>
              </a:rPr>
              <a:t>${var}</a:t>
            </a:r>
            <a:r>
              <a:rPr lang="en-US" sz="2200" noProof="0"/>
              <a:t> (if </a:t>
            </a:r>
            <a:r>
              <a:rPr lang="en-US" sz="2000" noProof="0">
                <a:latin typeface="Consolas" panose="020B0609020204030204" pitchFamily="49" charset="0"/>
              </a:rPr>
              <a:t>@ONLY</a:t>
            </a:r>
            <a:r>
              <a:rPr lang="en-US" sz="2200" noProof="0"/>
              <a:t> is not set) and </a:t>
            </a:r>
            <a:r>
              <a:rPr lang="en-US" sz="2000" noProof="0">
                <a:latin typeface="Consolas" panose="020B0609020204030204" pitchFamily="49" charset="0"/>
              </a:rPr>
              <a:t>@var@</a:t>
            </a:r>
            <a:r>
              <a:rPr lang="en-US" sz="2200" noProof="0"/>
              <a:t> with var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</a:t>
            </a:r>
            <a:r>
              <a:rPr lang="en-US" sz="2000" noProof="0" err="1">
                <a:latin typeface="Consolas" panose="020B0609020204030204" pitchFamily="49" charset="0"/>
              </a:rPr>
              <a:t>cmakedefine</a:t>
            </a:r>
            <a:r>
              <a:rPr lang="en-US" sz="2000" noProof="0">
                <a:latin typeface="Consolas" panose="020B0609020204030204" pitchFamily="49" charset="0"/>
              </a:rPr>
              <a:t>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with a </a:t>
            </a:r>
            <a:r>
              <a:rPr lang="en-US" sz="2000" noProof="0">
                <a:latin typeface="Consolas" panose="020B0609020204030204" pitchFamily="49" charset="0"/>
              </a:rPr>
              <a:t>#define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if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  <a:r>
              <a:rPr lang="en-US" sz="2200" noProof="0"/>
              <a:t> evaluates to true, else it becomes </a:t>
            </a:r>
            <a:r>
              <a:rPr lang="en-US" sz="2000" noProof="0">
                <a:latin typeface="Consolas" panose="020B0609020204030204" pitchFamily="49" charset="0"/>
              </a:rPr>
              <a:t>/* #</a:t>
            </a:r>
            <a:r>
              <a:rPr lang="en-US" sz="2000" noProof="0" err="1">
                <a:latin typeface="Consolas" panose="020B0609020204030204" pitchFamily="49" charset="0"/>
              </a:rPr>
              <a:t>undef</a:t>
            </a:r>
            <a:r>
              <a:rPr lang="en-US" sz="2000" noProof="0">
                <a:latin typeface="Consolas" panose="020B0609020204030204" pitchFamily="49" charset="0"/>
              </a:rPr>
              <a:t> var */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#cmakedefine01 var</a:t>
            </a:r>
            <a:r>
              <a:rPr lang="en-US" sz="2200" noProof="0"/>
              <a:t> with </a:t>
            </a:r>
            <a:r>
              <a:rPr lang="en-US" sz="2000" noProof="0">
                <a:latin typeface="Consolas" panose="020B0609020204030204" pitchFamily="49" charset="0"/>
              </a:rPr>
              <a:t>#define var &lt;0|1&gt;</a:t>
            </a:r>
            <a:r>
              <a:rPr lang="en-US" sz="2200" noProof="0"/>
              <a:t> depending on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0DBB-F039-4A50-AE90-3524AED8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886-0861-4886-B276-8BDAB688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EAF5A-517C-407E-B6A3-FE224C89B218}"/>
              </a:ext>
            </a:extLst>
          </p:cNvPr>
          <p:cNvSpPr/>
          <p:nvPr/>
        </p:nvSpPr>
        <p:spPr>
          <a:xfrm>
            <a:off x="300389" y="404245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#</a:t>
            </a:r>
            <a:r>
              <a:rPr lang="en-US" sz="1600" i="1" err="1">
                <a:solidFill>
                  <a:srgbClr val="60A0B0"/>
                </a:solidFill>
                <a:latin typeface="Consolas" panose="020B0609020204030204" pitchFamily="49" charset="0"/>
              </a:rPr>
              <a:t>cmakedefine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 DEFINED_VAR @DEFINED_VAR@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"@CMAKE_BUILD_TYPE@"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"@CMAKE_CURRENT_BINARY_DIR@"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DEC2DA-ACB8-4761-97BE-26CD8D73BA8C}"/>
              </a:ext>
            </a:extLst>
          </p:cNvPr>
          <p:cNvSpPr/>
          <p:nvPr/>
        </p:nvSpPr>
        <p:spPr>
          <a:xfrm>
            <a:off x="5181600" y="4532642"/>
            <a:ext cx="914400" cy="589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0EDD6-E7E3-425A-894B-4187C388982F}"/>
              </a:ext>
            </a:extLst>
          </p:cNvPr>
          <p:cNvSpPr/>
          <p:nvPr/>
        </p:nvSpPr>
        <p:spPr>
          <a:xfrm>
            <a:off x="6651251" y="4042452"/>
            <a:ext cx="3432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DEFINED_VAR 123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"Release"</a:t>
            </a:r>
          </a:p>
          <a:p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tmp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/a/build"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usr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/bin/g++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47840-4F4D-44B6-994F-C0F09F1BACBD}"/>
              </a:ext>
            </a:extLst>
          </p:cNvPr>
          <p:cNvSpPr txBox="1"/>
          <p:nvPr/>
        </p:nvSpPr>
        <p:spPr>
          <a:xfrm>
            <a:off x="192021" y="37194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test.cpp.in</a:t>
            </a:r>
            <a:endParaRPr lang="en-CH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52AD2-3B8A-4886-AC8E-F31DBE5BD05C}"/>
              </a:ext>
            </a:extLst>
          </p:cNvPr>
          <p:cNvSpPr txBox="1"/>
          <p:nvPr/>
        </p:nvSpPr>
        <p:spPr>
          <a:xfrm>
            <a:off x="6565428" y="37194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</a:t>
            </a:r>
            <a:endParaRPr lang="en-CH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4B11D-39D3-4C17-A599-B2D8512E6CA2}"/>
              </a:ext>
            </a:extLst>
          </p:cNvPr>
          <p:cNvSpPr/>
          <p:nvPr/>
        </p:nvSpPr>
        <p:spPr>
          <a:xfrm>
            <a:off x="3266997" y="570283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configure_file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test.cpp.in test.cpp)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542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B3E-1938-4975-BEA7-239B136A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Generating files – </a:t>
            </a:r>
            <a:r>
              <a:rPr lang="en-US" noProof="0" err="1">
                <a:latin typeface="Consolas" panose="020B0609020204030204" pitchFamily="49" charset="0"/>
              </a:rPr>
              <a:t>configure_file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CBF-428A-42BC-B061-52DC821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Copies and modifies a file</a:t>
            </a:r>
            <a:br>
              <a:rPr lang="en-US" sz="2200" noProof="0"/>
            </a:br>
            <a:r>
              <a:rPr lang="en-US" sz="2000" noProof="0" err="1">
                <a:solidFill>
                  <a:srgbClr val="06287E"/>
                </a:solidFill>
                <a:latin typeface="Consolas" panose="020B0609020204030204" pitchFamily="49" charset="0"/>
              </a:rPr>
              <a:t>configure_file</a:t>
            </a:r>
            <a:r>
              <a:rPr lang="en-US" sz="2000" noProof="0">
                <a:latin typeface="Consolas" panose="020B0609020204030204" pitchFamily="49" charset="0"/>
              </a:rPr>
              <a:t>(&lt;input&gt; &lt;output&gt; [@ONLY]</a:t>
            </a:r>
          </a:p>
          <a:p>
            <a:r>
              <a:rPr lang="en-US" sz="2200" noProof="0"/>
              <a:t>Replaces all </a:t>
            </a:r>
            <a:r>
              <a:rPr lang="en-US" sz="2200" noProof="0" err="1"/>
              <a:t>occurencies</a:t>
            </a:r>
            <a:r>
              <a:rPr lang="en-US" sz="2200" noProof="0"/>
              <a:t> of </a:t>
            </a:r>
            <a:r>
              <a:rPr lang="en-US" sz="2000" noProof="0">
                <a:latin typeface="Consolas" panose="020B0609020204030204" pitchFamily="49" charset="0"/>
              </a:rPr>
              <a:t>${var}</a:t>
            </a:r>
            <a:r>
              <a:rPr lang="en-US" sz="2200" noProof="0"/>
              <a:t> (if </a:t>
            </a:r>
            <a:r>
              <a:rPr lang="en-US" sz="2000" noProof="0">
                <a:latin typeface="Consolas" panose="020B0609020204030204" pitchFamily="49" charset="0"/>
              </a:rPr>
              <a:t>@ONLY</a:t>
            </a:r>
            <a:r>
              <a:rPr lang="en-US" sz="2200" noProof="0"/>
              <a:t> is not set) and </a:t>
            </a:r>
            <a:r>
              <a:rPr lang="en-US" sz="2000" noProof="0">
                <a:latin typeface="Consolas" panose="020B0609020204030204" pitchFamily="49" charset="0"/>
              </a:rPr>
              <a:t>@var@</a:t>
            </a:r>
            <a:r>
              <a:rPr lang="en-US" sz="2200" noProof="0"/>
              <a:t> with var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</a:t>
            </a:r>
            <a:r>
              <a:rPr lang="en-US" sz="2000" noProof="0" err="1">
                <a:latin typeface="Consolas" panose="020B0609020204030204" pitchFamily="49" charset="0"/>
              </a:rPr>
              <a:t>cmakedefine</a:t>
            </a:r>
            <a:r>
              <a:rPr lang="en-US" sz="2000" noProof="0">
                <a:latin typeface="Consolas" panose="020B0609020204030204" pitchFamily="49" charset="0"/>
              </a:rPr>
              <a:t>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with a </a:t>
            </a:r>
            <a:r>
              <a:rPr lang="en-US" sz="2000" noProof="0">
                <a:latin typeface="Consolas" panose="020B0609020204030204" pitchFamily="49" charset="0"/>
              </a:rPr>
              <a:t>#define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if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  <a:r>
              <a:rPr lang="en-US" sz="2200" noProof="0"/>
              <a:t> evaluates to true, else it becomes </a:t>
            </a:r>
            <a:r>
              <a:rPr lang="en-US" sz="2000" noProof="0">
                <a:latin typeface="Consolas" panose="020B0609020204030204" pitchFamily="49" charset="0"/>
              </a:rPr>
              <a:t>/* #</a:t>
            </a:r>
            <a:r>
              <a:rPr lang="en-US" sz="2000" noProof="0" err="1">
                <a:latin typeface="Consolas" panose="020B0609020204030204" pitchFamily="49" charset="0"/>
              </a:rPr>
              <a:t>undef</a:t>
            </a:r>
            <a:r>
              <a:rPr lang="en-US" sz="2000" noProof="0">
                <a:latin typeface="Consolas" panose="020B0609020204030204" pitchFamily="49" charset="0"/>
              </a:rPr>
              <a:t> var */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#cmakedefine01 var</a:t>
            </a:r>
            <a:r>
              <a:rPr lang="en-US" sz="2200" noProof="0"/>
              <a:t> with </a:t>
            </a:r>
            <a:r>
              <a:rPr lang="en-US" sz="2000" noProof="0">
                <a:latin typeface="Consolas" panose="020B0609020204030204" pitchFamily="49" charset="0"/>
              </a:rPr>
              <a:t>#define var &lt;0|1&gt;</a:t>
            </a:r>
            <a:r>
              <a:rPr lang="en-US" sz="2200" noProof="0"/>
              <a:t> depending on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0DBB-F039-4A50-AE90-3524AED8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886-0861-4886-B276-8BDAB688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EAF5A-517C-407E-B6A3-FE224C89B218}"/>
              </a:ext>
            </a:extLst>
          </p:cNvPr>
          <p:cNvSpPr/>
          <p:nvPr/>
        </p:nvSpPr>
        <p:spPr>
          <a:xfrm>
            <a:off x="300389" y="404245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#</a:t>
            </a:r>
            <a:r>
              <a:rPr lang="en-US" sz="1600" i="1" err="1">
                <a:solidFill>
                  <a:srgbClr val="60A0B0"/>
                </a:solidFill>
                <a:latin typeface="Consolas" panose="020B0609020204030204" pitchFamily="49" charset="0"/>
              </a:rPr>
              <a:t>cmakedefine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 DEFINED_VAR @DEFINED_VAR@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"@CMAKE_BUILD_TYPE@"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"@CMAKE_CURRENT_BINARY_DIR@"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DEC2DA-ACB8-4761-97BE-26CD8D73BA8C}"/>
              </a:ext>
            </a:extLst>
          </p:cNvPr>
          <p:cNvSpPr/>
          <p:nvPr/>
        </p:nvSpPr>
        <p:spPr>
          <a:xfrm>
            <a:off x="5181600" y="4532642"/>
            <a:ext cx="914400" cy="589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0EDD6-E7E3-425A-894B-4187C388982F}"/>
              </a:ext>
            </a:extLst>
          </p:cNvPr>
          <p:cNvSpPr/>
          <p:nvPr/>
        </p:nvSpPr>
        <p:spPr>
          <a:xfrm>
            <a:off x="6651251" y="4042452"/>
            <a:ext cx="47797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DEFINED_VAR 123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"Release"</a:t>
            </a:r>
          </a:p>
          <a:p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tmp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/a/build"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47840-4F4D-44B6-994F-C0F09F1BACBD}"/>
              </a:ext>
            </a:extLst>
          </p:cNvPr>
          <p:cNvSpPr txBox="1"/>
          <p:nvPr/>
        </p:nvSpPr>
        <p:spPr>
          <a:xfrm>
            <a:off x="192021" y="37194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test.cpp.in</a:t>
            </a:r>
            <a:endParaRPr lang="en-CH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52AD2-3B8A-4886-AC8E-F31DBE5BD05C}"/>
              </a:ext>
            </a:extLst>
          </p:cNvPr>
          <p:cNvSpPr txBox="1"/>
          <p:nvPr/>
        </p:nvSpPr>
        <p:spPr>
          <a:xfrm>
            <a:off x="6565428" y="37194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</a:t>
            </a:r>
            <a:endParaRPr lang="en-CH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4B11D-39D3-4C17-A599-B2D8512E6CA2}"/>
              </a:ext>
            </a:extLst>
          </p:cNvPr>
          <p:cNvSpPr/>
          <p:nvPr/>
        </p:nvSpPr>
        <p:spPr>
          <a:xfrm>
            <a:off x="2887085" y="5702837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configure_file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test.cpp.in test.cpp @ONLY)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210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FFBF-6A0D-4F34-9D4D-85E27520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Tipps for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825A-E2A2-4420-8FE8-0E64A3A7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Check the compile commands using </a:t>
            </a:r>
            <a:r>
              <a:rPr lang="en-US" noProof="0">
                <a:latin typeface="Consolas" panose="020B0609020204030204" pitchFamily="49" charset="0"/>
              </a:rPr>
              <a:t>make VERBOSE=1</a:t>
            </a:r>
          </a:p>
          <a:p>
            <a:r>
              <a:rPr lang="en-US" noProof="0"/>
              <a:t>Check the files </a:t>
            </a:r>
            <a:r>
              <a:rPr lang="en-US" noProof="0" err="1">
                <a:latin typeface="Consolas" panose="020B0609020204030204" pitchFamily="49" charset="0"/>
              </a:rPr>
              <a:t>CMakeFiles</a:t>
            </a:r>
            <a:r>
              <a:rPr lang="en-US" noProof="0">
                <a:latin typeface="Consolas" panose="020B0609020204030204" pitchFamily="49" charset="0"/>
              </a:rPr>
              <a:t>/</a:t>
            </a:r>
            <a:r>
              <a:rPr lang="en-US" noProof="0" err="1">
                <a:latin typeface="Consolas" panose="020B0609020204030204" pitchFamily="49" charset="0"/>
              </a:rPr>
              <a:t>MakeError.cmake</a:t>
            </a:r>
            <a:r>
              <a:rPr lang="en-US" noProof="0"/>
              <a:t> and </a:t>
            </a:r>
            <a:r>
              <a:rPr lang="en-US" noProof="0" err="1">
                <a:latin typeface="Consolas" panose="020B0609020204030204" pitchFamily="49" charset="0"/>
              </a:rPr>
              <a:t>CMakeFiles</a:t>
            </a:r>
            <a:r>
              <a:rPr lang="en-US" noProof="0">
                <a:latin typeface="Consolas" panose="020B0609020204030204" pitchFamily="49" charset="0"/>
              </a:rPr>
              <a:t>/</a:t>
            </a:r>
            <a:r>
              <a:rPr lang="en-US" noProof="0" err="1">
                <a:latin typeface="Consolas" panose="020B0609020204030204" pitchFamily="49" charset="0"/>
              </a:rPr>
              <a:t>CMakeOutput.cmake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(much more verbose output than on the console)</a:t>
            </a:r>
          </a:p>
          <a:p>
            <a:r>
              <a:rPr lang="en-US" noProof="0"/>
              <a:t>If a call to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does not find a suitable package, you can get verbose information by setting </a:t>
            </a:r>
            <a:r>
              <a:rPr lang="en-US" noProof="0">
                <a:latin typeface="Consolas" panose="020B0609020204030204" pitchFamily="49" charset="0"/>
              </a:rPr>
              <a:t>CMAKE_FIND_DEBUG_MODE=ON</a:t>
            </a:r>
          </a:p>
          <a:p>
            <a:r>
              <a:rPr lang="en-US" noProof="0"/>
              <a:t>"Old-style </a:t>
            </a:r>
            <a:r>
              <a:rPr lang="en-US" noProof="0" err="1"/>
              <a:t>printf</a:t>
            </a:r>
            <a:r>
              <a:rPr lang="en-US" noProof="0"/>
              <a:t>"-Debugging using </a:t>
            </a:r>
            <a:r>
              <a:rPr lang="en-US" noProof="0">
                <a:solidFill>
                  <a:srgbClr val="06287E"/>
                </a:solidFill>
                <a:latin typeface="Consolas" panose="020B0609020204030204" pitchFamily="49" charset="0"/>
              </a:rPr>
              <a:t>message</a:t>
            </a:r>
            <a:r>
              <a:rPr lang="en-US" noProof="0">
                <a:latin typeface="Consolas" panose="020B0609020204030204" pitchFamily="49" charset="0"/>
              </a:rPr>
              <a:t>(STATUS "...")</a:t>
            </a:r>
          </a:p>
          <a:p>
            <a:r>
              <a:rPr lang="en-US" noProof="0" err="1">
                <a:solidFill>
                  <a:srgbClr val="06287E"/>
                </a:solidFill>
                <a:latin typeface="Consolas" panose="020B0609020204030204" pitchFamily="49" charset="0"/>
              </a:rPr>
              <a:t>variable_watch</a:t>
            </a:r>
            <a:r>
              <a:rPr lang="en-US" noProof="0">
                <a:latin typeface="Consolas" panose="020B0609020204030204" pitchFamily="49" charset="0"/>
              </a:rPr>
              <a:t>(</a:t>
            </a:r>
            <a:r>
              <a:rPr lang="en-US" noProof="0" err="1">
                <a:latin typeface="Consolas" panose="020B0609020204030204" pitchFamily="49" charset="0"/>
              </a:rPr>
              <a:t>myvar</a:t>
            </a:r>
            <a:r>
              <a:rPr lang="en-US" noProof="0">
                <a:latin typeface="Consolas" panose="020B0609020204030204" pitchFamily="49" charset="0"/>
              </a:rPr>
              <a:t>) </a:t>
            </a:r>
            <a:r>
              <a:rPr lang="en-US" noProof="0"/>
              <a:t>will print a warning with a </a:t>
            </a:r>
            <a:r>
              <a:rPr lang="en-US" noProof="0" err="1"/>
              <a:t>backtrace</a:t>
            </a:r>
            <a:r>
              <a:rPr lang="en-US" noProof="0"/>
              <a:t> whenever the variable is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2E77-FBD5-4F9A-B356-0856DC2AA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8ADE-7B3B-47CC-8F9E-E4A68B54F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240784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CB1-9A2B-4677-87E9-4C9F706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Prefer functions if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9D3-6E77-4B1E-BA98-C1A4E63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Functions have an own scope. Still, they can write into the </a:t>
            </a:r>
            <a:r>
              <a:rPr lang="en-US" noProof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 scope</a:t>
            </a:r>
            <a:r>
              <a:rPr lang="en-US" noProof="0"/>
              <a:t>: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   set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3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PARENT_SCOPE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600" noProof="0" err="1">
                <a:solidFill>
                  <a:srgbClr val="BB60D5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prints "3"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Macros have no own scope: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macro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no_own_scope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   set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 3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endmacro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no_own_scope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600" noProof="0" err="1">
                <a:solidFill>
                  <a:srgbClr val="BB60D5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prints "3"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Usually functions should be preferred because they are much easier to understand. </a:t>
            </a:r>
          </a:p>
          <a:p>
            <a:r>
              <a:rPr lang="en-US" noProof="0"/>
              <a:t>Try avoiding creating wrapper functions around single functions (</a:t>
            </a:r>
            <a:r>
              <a:rPr lang="en-US" noProof="0" err="1">
                <a:latin typeface="Consolas" panose="020B0609020204030204" pitchFamily="49" charset="0"/>
              </a:rPr>
              <a:t>my_custom_add_executable</a:t>
            </a:r>
            <a:r>
              <a:rPr lang="en-US" noProof="0"/>
              <a:t>) </a:t>
            </a:r>
            <a:r>
              <a:rPr lang="en-US" noProof="0">
                <a:sym typeface="Wingdings" panose="05000000000000000000" pitchFamily="2" charset="2"/>
              </a:rPr>
              <a:t> not </a:t>
            </a:r>
            <a:r>
              <a:rPr lang="en-US" noProof="0" err="1">
                <a:sym typeface="Wingdings" panose="05000000000000000000" pitchFamily="2" charset="2"/>
              </a:rPr>
              <a:t>composeable</a:t>
            </a:r>
            <a:r>
              <a:rPr lang="en-US" noProof="0">
                <a:sym typeface="Wingdings" panose="05000000000000000000" pitchFamily="2" charset="2"/>
              </a:rPr>
              <a:t>, more complexity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DC41-88B0-4B93-95EE-F496CC1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B822-1DA2-4061-B33D-25043767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10423970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CSCS_PowerPoint_template_16to9 (1)</Template>
  <TotalTime>0</TotalTime>
  <Words>7986</Words>
  <Application>Microsoft Office PowerPoint</Application>
  <PresentationFormat>Breitbild</PresentationFormat>
  <Paragraphs>1272</Paragraphs>
  <Slides>109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6" baseType="lpstr">
      <vt:lpstr>&amp;quot</vt:lpstr>
      <vt:lpstr>Arial</vt:lpstr>
      <vt:lpstr>Calibri</vt:lpstr>
      <vt:lpstr>Consolas</vt:lpstr>
      <vt:lpstr>Courier New</vt:lpstr>
      <vt:lpstr>Wingdings</vt:lpstr>
      <vt:lpstr>PPT Template CSCS</vt:lpstr>
      <vt:lpstr>Introduction to Modern CMake</vt:lpstr>
      <vt:lpstr>Setup</vt:lpstr>
      <vt:lpstr>Overview of the sessions</vt:lpstr>
      <vt:lpstr>Session 1: CMake Basics</vt:lpstr>
      <vt:lpstr>Outline</vt:lpstr>
      <vt:lpstr>What is CMake?</vt:lpstr>
      <vt:lpstr>Motivation</vt:lpstr>
      <vt:lpstr>Motivation</vt:lpstr>
      <vt:lpstr>Motivation</vt:lpstr>
      <vt:lpstr>Never used CMake?</vt:lpstr>
      <vt:lpstr>Example</vt:lpstr>
      <vt:lpstr>Basics (1)</vt:lpstr>
      <vt:lpstr>Basics (2)</vt:lpstr>
      <vt:lpstr>The top level CMakeLists.txt</vt:lpstr>
      <vt:lpstr>Targets</vt:lpstr>
      <vt:lpstr>CMake Commands for dependencies (target_* commands)</vt:lpstr>
      <vt:lpstr>Basics about CMake</vt:lpstr>
      <vt:lpstr>Configure</vt:lpstr>
      <vt:lpstr>Generate / Build</vt:lpstr>
      <vt:lpstr>Cached variables</vt:lpstr>
      <vt:lpstr>Built-in variables</vt:lpstr>
      <vt:lpstr>Functions and Macros</vt:lpstr>
      <vt:lpstr>Functions and Macros – Keyword arguments</vt:lpstr>
      <vt:lpstr>Functions and Macros – Keyword arguments</vt:lpstr>
      <vt:lpstr>Using packages (1)</vt:lpstr>
      <vt:lpstr>Using packages (2)</vt:lpstr>
      <vt:lpstr>Many module files already exist!</vt:lpstr>
      <vt:lpstr>Install a library</vt:lpstr>
      <vt:lpstr>Questions?</vt:lpstr>
      <vt:lpstr>Hands-on Session 1</vt:lpstr>
      <vt:lpstr>Setup</vt:lpstr>
      <vt:lpstr>Structure of the repository</vt:lpstr>
      <vt:lpstr>Storyline</vt:lpstr>
      <vt:lpstr>Discussion hands-on session 1</vt:lpstr>
      <vt:lpstr>Discussion hands-on session 1</vt:lpstr>
      <vt:lpstr>Session 2: Modern CMake</vt:lpstr>
      <vt:lpstr>Outline</vt:lpstr>
      <vt:lpstr>What is Modern CMake (1)</vt:lpstr>
      <vt:lpstr>What is Modern CMake (2)</vt:lpstr>
      <vt:lpstr>File structure – A proposal</vt:lpstr>
      <vt:lpstr>Back to Targets: Properties</vt:lpstr>
      <vt:lpstr>Properties – Different scopes (1)</vt:lpstr>
      <vt:lpstr>Properties – Different scopes (2)</vt:lpstr>
      <vt:lpstr>Properties – Build vs. Usage requirements (1)</vt:lpstr>
      <vt:lpstr>CMake Commands for dependencies (target_* commands)</vt:lpstr>
      <vt:lpstr>Setting compile options</vt:lpstr>
      <vt:lpstr>Interface Libraries</vt:lpstr>
      <vt:lpstr>find_package’s Module mode</vt:lpstr>
      <vt:lpstr>About find_package</vt:lpstr>
      <vt:lpstr>find_package’s Module mode </vt:lpstr>
      <vt:lpstr>find_package’s Module mode – How to guess</vt:lpstr>
      <vt:lpstr>find_package’s Module mode – Finding artifacts (1)</vt:lpstr>
      <vt:lpstr>find_package’s Module mode – Good first guesses</vt:lpstr>
      <vt:lpstr>find_package’s Module mode – Finding artifacts (2)</vt:lpstr>
      <vt:lpstr>find_package’s Module mode – Handle Arguments (1)</vt:lpstr>
      <vt:lpstr>find_package’s Module mode – Handle Arguments (2)</vt:lpstr>
      <vt:lpstr>find_package’s Module mode – Create imported targets (1)</vt:lpstr>
      <vt:lpstr>find_package’s Module mode – Create imported targets (2)</vt:lpstr>
      <vt:lpstr>find_package’s Module mode – Altogether (1)</vt:lpstr>
      <vt:lpstr>find_package’s Module mode – Altogether (2)</vt:lpstr>
      <vt:lpstr>Questions?</vt:lpstr>
      <vt:lpstr>Hands-on Session 2</vt:lpstr>
      <vt:lpstr>Hands-on</vt:lpstr>
      <vt:lpstr>Session 3: Installing libraries – The modern way </vt:lpstr>
      <vt:lpstr>Discussion hands-on session 2</vt:lpstr>
      <vt:lpstr>Outline</vt:lpstr>
      <vt:lpstr>Installing projects</vt:lpstr>
      <vt:lpstr>Installing projects – Installing targets</vt:lpstr>
      <vt:lpstr>Installing projects – Installing headers</vt:lpstr>
      <vt:lpstr>Installing projects – Exporting targets</vt:lpstr>
      <vt:lpstr>Installing projects – Exporting targets</vt:lpstr>
      <vt:lpstr>Installing projects – find_package’s Config mode again</vt:lpstr>
      <vt:lpstr>Installing projects – Configuration file MyLibConfig.cmake</vt:lpstr>
      <vt:lpstr>Installing projects – Version file MyLibVersion.cmake</vt:lpstr>
      <vt:lpstr>Installing projects – Altogether (1)</vt:lpstr>
      <vt:lpstr>Installing projects – Altogether (2)</vt:lpstr>
      <vt:lpstr>Installing projects – Package registry (1)</vt:lpstr>
      <vt:lpstr>Installing projects – Package registry (2)</vt:lpstr>
      <vt:lpstr>External Projects as subdirectory</vt:lpstr>
      <vt:lpstr>External Projects using FetchContent (CMake &gt;= 3.11)</vt:lpstr>
      <vt:lpstr>Questions?</vt:lpstr>
      <vt:lpstr>Hands-on Session 3</vt:lpstr>
      <vt:lpstr>Session 4: Best practices and advanced topics</vt:lpstr>
      <vt:lpstr>Outline</vt:lpstr>
      <vt:lpstr>Discussion hands-on session 3</vt:lpstr>
      <vt:lpstr>Adding test infrastructure in CMakeLists.txt (1)</vt:lpstr>
      <vt:lpstr>Adding test infrastructure in CMakeLists.txt (2)</vt:lpstr>
      <vt:lpstr>Setting the compiler</vt:lpstr>
      <vt:lpstr>Setting flags</vt:lpstr>
      <vt:lpstr>Fortran in CMake</vt:lpstr>
      <vt:lpstr>CUDA in CMake</vt:lpstr>
      <vt:lpstr>MPI in CMake</vt:lpstr>
      <vt:lpstr>Generator expressions (1)</vt:lpstr>
      <vt:lpstr>Generator expressions (2)</vt:lpstr>
      <vt:lpstr>Generator expressions (3)</vt:lpstr>
      <vt:lpstr>Generating files – configure_file</vt:lpstr>
      <vt:lpstr>Generating files – configure_file</vt:lpstr>
      <vt:lpstr>Tipps for debugging</vt:lpstr>
      <vt:lpstr>Prefer functions if possible</vt:lpstr>
      <vt:lpstr>Setting the C++ Standard</vt:lpstr>
      <vt:lpstr>Properties to set the C++ Standard</vt:lpstr>
      <vt:lpstr>Setting the C++ Standard using compile features</vt:lpstr>
      <vt:lpstr>Backward Compatibility – Policies </vt:lpstr>
      <vt:lpstr>Custom Commands – Generating files (1)</vt:lpstr>
      <vt:lpstr>Custom Commands – Generating files (2)</vt:lpstr>
      <vt:lpstr>Discussion hands-on session 4</vt:lpstr>
      <vt:lpstr>What’s more</vt:lpstr>
      <vt:lpstr>Questions?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jzt89U7qHQ@ethz.ch</dc:creator>
  <cp:lastModifiedBy>Hannes Vogt</cp:lastModifiedBy>
  <cp:revision>1</cp:revision>
  <dcterms:created xsi:type="dcterms:W3CDTF">2019-05-02T05:47:46Z</dcterms:created>
  <dcterms:modified xsi:type="dcterms:W3CDTF">2019-05-13T07:14:07Z</dcterms:modified>
</cp:coreProperties>
</file>