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7548800" cy="37947600"/>
  <p:notesSz cx="6858000" cy="9144000"/>
  <p:defaultTextStyle>
    <a:defPPr>
      <a:defRPr lang="en-US"/>
    </a:defPPr>
    <a:lvl1pPr marL="0" algn="l" defTabSz="4103827" rtl="0" eaLnBrk="1" latinLnBrk="0" hangingPunct="1">
      <a:defRPr sz="8078" kern="1200">
        <a:solidFill>
          <a:schemeClr val="tx1"/>
        </a:solidFill>
        <a:latin typeface="+mn-lt"/>
        <a:ea typeface="+mn-ea"/>
        <a:cs typeface="+mn-cs"/>
      </a:defRPr>
    </a:lvl1pPr>
    <a:lvl2pPr marL="2051914" algn="l" defTabSz="4103827" rtl="0" eaLnBrk="1" latinLnBrk="0" hangingPunct="1">
      <a:defRPr sz="8078" kern="1200">
        <a:solidFill>
          <a:schemeClr val="tx1"/>
        </a:solidFill>
        <a:latin typeface="+mn-lt"/>
        <a:ea typeface="+mn-ea"/>
        <a:cs typeface="+mn-cs"/>
      </a:defRPr>
    </a:lvl2pPr>
    <a:lvl3pPr marL="4103827" algn="l" defTabSz="4103827" rtl="0" eaLnBrk="1" latinLnBrk="0" hangingPunct="1">
      <a:defRPr sz="8078" kern="1200">
        <a:solidFill>
          <a:schemeClr val="tx1"/>
        </a:solidFill>
        <a:latin typeface="+mn-lt"/>
        <a:ea typeface="+mn-ea"/>
        <a:cs typeface="+mn-cs"/>
      </a:defRPr>
    </a:lvl3pPr>
    <a:lvl4pPr marL="6155741" algn="l" defTabSz="4103827" rtl="0" eaLnBrk="1" latinLnBrk="0" hangingPunct="1">
      <a:defRPr sz="8078" kern="1200">
        <a:solidFill>
          <a:schemeClr val="tx1"/>
        </a:solidFill>
        <a:latin typeface="+mn-lt"/>
        <a:ea typeface="+mn-ea"/>
        <a:cs typeface="+mn-cs"/>
      </a:defRPr>
    </a:lvl4pPr>
    <a:lvl5pPr marL="8207654" algn="l" defTabSz="4103827" rtl="0" eaLnBrk="1" latinLnBrk="0" hangingPunct="1">
      <a:defRPr sz="8078" kern="1200">
        <a:solidFill>
          <a:schemeClr val="tx1"/>
        </a:solidFill>
        <a:latin typeface="+mn-lt"/>
        <a:ea typeface="+mn-ea"/>
        <a:cs typeface="+mn-cs"/>
      </a:defRPr>
    </a:lvl5pPr>
    <a:lvl6pPr marL="10259568" algn="l" defTabSz="4103827" rtl="0" eaLnBrk="1" latinLnBrk="0" hangingPunct="1">
      <a:defRPr sz="8078" kern="1200">
        <a:solidFill>
          <a:schemeClr val="tx1"/>
        </a:solidFill>
        <a:latin typeface="+mn-lt"/>
        <a:ea typeface="+mn-ea"/>
        <a:cs typeface="+mn-cs"/>
      </a:defRPr>
    </a:lvl6pPr>
    <a:lvl7pPr marL="12311482" algn="l" defTabSz="4103827" rtl="0" eaLnBrk="1" latinLnBrk="0" hangingPunct="1">
      <a:defRPr sz="8078" kern="1200">
        <a:solidFill>
          <a:schemeClr val="tx1"/>
        </a:solidFill>
        <a:latin typeface="+mn-lt"/>
        <a:ea typeface="+mn-ea"/>
        <a:cs typeface="+mn-cs"/>
      </a:defRPr>
    </a:lvl7pPr>
    <a:lvl8pPr marL="14363395" algn="l" defTabSz="4103827" rtl="0" eaLnBrk="1" latinLnBrk="0" hangingPunct="1">
      <a:defRPr sz="8078" kern="1200">
        <a:solidFill>
          <a:schemeClr val="tx1"/>
        </a:solidFill>
        <a:latin typeface="+mn-lt"/>
        <a:ea typeface="+mn-ea"/>
        <a:cs typeface="+mn-cs"/>
      </a:defRPr>
    </a:lvl8pPr>
    <a:lvl9pPr marL="16415309" algn="l" defTabSz="4103827" rtl="0" eaLnBrk="1" latinLnBrk="0" hangingPunct="1">
      <a:defRPr sz="8078"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FA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0"/>
    <p:restoredTop sz="94367"/>
  </p:normalViewPr>
  <p:slideViewPr>
    <p:cSldViewPr snapToGrid="0" snapToObjects="1">
      <p:cViewPr>
        <p:scale>
          <a:sx n="20" d="100"/>
          <a:sy n="20" d="100"/>
        </p:scale>
        <p:origin x="120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66160" y="6210408"/>
            <a:ext cx="40416480" cy="13211387"/>
          </a:xfrm>
        </p:spPr>
        <p:txBody>
          <a:bodyPr anchor="b"/>
          <a:lstStyle>
            <a:lvl1pPr algn="ctr">
              <a:defRPr sz="31200"/>
            </a:lvl1pPr>
          </a:lstStyle>
          <a:p>
            <a:r>
              <a:rPr lang="en-US" smtClean="0"/>
              <a:t>Click to edit Master title style</a:t>
            </a:r>
            <a:endParaRPr lang="en-US" dirty="0"/>
          </a:p>
        </p:txBody>
      </p:sp>
      <p:sp>
        <p:nvSpPr>
          <p:cNvPr id="3" name="Subtitle 2"/>
          <p:cNvSpPr>
            <a:spLocks noGrp="1"/>
          </p:cNvSpPr>
          <p:nvPr>
            <p:ph type="subTitle" idx="1"/>
          </p:nvPr>
        </p:nvSpPr>
        <p:spPr>
          <a:xfrm>
            <a:off x="5943600" y="19931277"/>
            <a:ext cx="35661600" cy="9161883"/>
          </a:xfrm>
        </p:spPr>
        <p:txBody>
          <a:bodyPr/>
          <a:lstStyle>
            <a:lvl1pPr marL="0" indent="0" algn="ctr">
              <a:buNone/>
              <a:defRPr sz="12480"/>
            </a:lvl1pPr>
            <a:lvl2pPr marL="2377440" indent="0" algn="ctr">
              <a:buNone/>
              <a:defRPr sz="10400"/>
            </a:lvl2pPr>
            <a:lvl3pPr marL="4754880" indent="0" algn="ctr">
              <a:buNone/>
              <a:defRPr sz="9360"/>
            </a:lvl3pPr>
            <a:lvl4pPr marL="7132320" indent="0" algn="ctr">
              <a:buNone/>
              <a:defRPr sz="8320"/>
            </a:lvl4pPr>
            <a:lvl5pPr marL="9509760" indent="0" algn="ctr">
              <a:buNone/>
              <a:defRPr sz="8320"/>
            </a:lvl5pPr>
            <a:lvl6pPr marL="11887200" indent="0" algn="ctr">
              <a:buNone/>
              <a:defRPr sz="8320"/>
            </a:lvl6pPr>
            <a:lvl7pPr marL="14264640" indent="0" algn="ctr">
              <a:buNone/>
              <a:defRPr sz="8320"/>
            </a:lvl7pPr>
            <a:lvl8pPr marL="16642080" indent="0" algn="ctr">
              <a:buNone/>
              <a:defRPr sz="8320"/>
            </a:lvl8pPr>
            <a:lvl9pPr marL="19019520" indent="0" algn="ctr">
              <a:buNone/>
              <a:defRPr sz="83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3F6577-DF41-284A-BAC7-3B14A37C49DB}"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1B8DC-0343-9D44-8F8A-9F63C15068A9}" type="slidenum">
              <a:rPr lang="en-US" smtClean="0"/>
              <a:t>‹#›</a:t>
            </a:fld>
            <a:endParaRPr lang="en-US"/>
          </a:p>
        </p:txBody>
      </p:sp>
    </p:spTree>
    <p:extLst>
      <p:ext uri="{BB962C8B-B14F-4D97-AF65-F5344CB8AC3E}">
        <p14:creationId xmlns:p14="http://schemas.microsoft.com/office/powerpoint/2010/main" val="72594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3F6577-DF41-284A-BAC7-3B14A37C49DB}"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1B8DC-0343-9D44-8F8A-9F63C15068A9}" type="slidenum">
              <a:rPr lang="en-US" smtClean="0"/>
              <a:t>‹#›</a:t>
            </a:fld>
            <a:endParaRPr lang="en-US"/>
          </a:p>
        </p:txBody>
      </p:sp>
    </p:spTree>
    <p:extLst>
      <p:ext uri="{BB962C8B-B14F-4D97-AF65-F5344CB8AC3E}">
        <p14:creationId xmlns:p14="http://schemas.microsoft.com/office/powerpoint/2010/main" val="77448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4027113" y="2020358"/>
            <a:ext cx="10252710" cy="3215883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268983" y="2020358"/>
            <a:ext cx="30163770" cy="32158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3F6577-DF41-284A-BAC7-3B14A37C49DB}"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1B8DC-0343-9D44-8F8A-9F63C15068A9}" type="slidenum">
              <a:rPr lang="en-US" smtClean="0"/>
              <a:t>‹#›</a:t>
            </a:fld>
            <a:endParaRPr lang="en-US"/>
          </a:p>
        </p:txBody>
      </p:sp>
    </p:spTree>
    <p:extLst>
      <p:ext uri="{BB962C8B-B14F-4D97-AF65-F5344CB8AC3E}">
        <p14:creationId xmlns:p14="http://schemas.microsoft.com/office/powerpoint/2010/main" val="812740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3F6577-DF41-284A-BAC7-3B14A37C49DB}"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1B8DC-0343-9D44-8F8A-9F63C15068A9}" type="slidenum">
              <a:rPr lang="en-US" smtClean="0"/>
              <a:t>‹#›</a:t>
            </a:fld>
            <a:endParaRPr lang="en-US"/>
          </a:p>
        </p:txBody>
      </p:sp>
    </p:spTree>
    <p:extLst>
      <p:ext uri="{BB962C8B-B14F-4D97-AF65-F5344CB8AC3E}">
        <p14:creationId xmlns:p14="http://schemas.microsoft.com/office/powerpoint/2010/main" val="106800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4218" y="9460558"/>
            <a:ext cx="41010840" cy="15785145"/>
          </a:xfrm>
        </p:spPr>
        <p:txBody>
          <a:bodyPr anchor="b"/>
          <a:lstStyle>
            <a:lvl1pPr>
              <a:defRPr sz="31200"/>
            </a:lvl1pPr>
          </a:lstStyle>
          <a:p>
            <a:r>
              <a:rPr lang="en-US" smtClean="0"/>
              <a:t>Click to edit Master title style</a:t>
            </a:r>
            <a:endParaRPr lang="en-US" dirty="0"/>
          </a:p>
        </p:txBody>
      </p:sp>
      <p:sp>
        <p:nvSpPr>
          <p:cNvPr id="3" name="Text Placeholder 2"/>
          <p:cNvSpPr>
            <a:spLocks noGrp="1"/>
          </p:cNvSpPr>
          <p:nvPr>
            <p:ph type="body" idx="1"/>
          </p:nvPr>
        </p:nvSpPr>
        <p:spPr>
          <a:xfrm>
            <a:off x="3244218" y="25395037"/>
            <a:ext cx="41010840" cy="8301035"/>
          </a:xfrm>
        </p:spPr>
        <p:txBody>
          <a:bodyPr/>
          <a:lstStyle>
            <a:lvl1pPr marL="0" indent="0">
              <a:buNone/>
              <a:defRPr sz="12480">
                <a:solidFill>
                  <a:schemeClr val="tx1"/>
                </a:solidFill>
              </a:defRPr>
            </a:lvl1pPr>
            <a:lvl2pPr marL="2377440" indent="0">
              <a:buNone/>
              <a:defRPr sz="10400">
                <a:solidFill>
                  <a:schemeClr val="tx1">
                    <a:tint val="75000"/>
                  </a:schemeClr>
                </a:solidFill>
              </a:defRPr>
            </a:lvl2pPr>
            <a:lvl3pPr marL="4754880" indent="0">
              <a:buNone/>
              <a:defRPr sz="9360">
                <a:solidFill>
                  <a:schemeClr val="tx1">
                    <a:tint val="75000"/>
                  </a:schemeClr>
                </a:solidFill>
              </a:defRPr>
            </a:lvl3pPr>
            <a:lvl4pPr marL="7132320" indent="0">
              <a:buNone/>
              <a:defRPr sz="8320">
                <a:solidFill>
                  <a:schemeClr val="tx1">
                    <a:tint val="75000"/>
                  </a:schemeClr>
                </a:solidFill>
              </a:defRPr>
            </a:lvl4pPr>
            <a:lvl5pPr marL="9509760" indent="0">
              <a:buNone/>
              <a:defRPr sz="8320">
                <a:solidFill>
                  <a:schemeClr val="tx1">
                    <a:tint val="75000"/>
                  </a:schemeClr>
                </a:solidFill>
              </a:defRPr>
            </a:lvl5pPr>
            <a:lvl6pPr marL="11887200" indent="0">
              <a:buNone/>
              <a:defRPr sz="8320">
                <a:solidFill>
                  <a:schemeClr val="tx1">
                    <a:tint val="75000"/>
                  </a:schemeClr>
                </a:solidFill>
              </a:defRPr>
            </a:lvl6pPr>
            <a:lvl7pPr marL="14264640" indent="0">
              <a:buNone/>
              <a:defRPr sz="8320">
                <a:solidFill>
                  <a:schemeClr val="tx1">
                    <a:tint val="75000"/>
                  </a:schemeClr>
                </a:solidFill>
              </a:defRPr>
            </a:lvl7pPr>
            <a:lvl8pPr marL="16642080" indent="0">
              <a:buNone/>
              <a:defRPr sz="8320">
                <a:solidFill>
                  <a:schemeClr val="tx1">
                    <a:tint val="75000"/>
                  </a:schemeClr>
                </a:solidFill>
              </a:defRPr>
            </a:lvl8pPr>
            <a:lvl9pPr marL="19019520" indent="0">
              <a:buNone/>
              <a:defRPr sz="8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3F6577-DF41-284A-BAC7-3B14A37C49DB}"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1B8DC-0343-9D44-8F8A-9F63C15068A9}" type="slidenum">
              <a:rPr lang="en-US" smtClean="0"/>
              <a:t>‹#›</a:t>
            </a:fld>
            <a:endParaRPr lang="en-US"/>
          </a:p>
        </p:txBody>
      </p:sp>
    </p:spTree>
    <p:extLst>
      <p:ext uri="{BB962C8B-B14F-4D97-AF65-F5344CB8AC3E}">
        <p14:creationId xmlns:p14="http://schemas.microsoft.com/office/powerpoint/2010/main" val="1332251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268980" y="10101791"/>
            <a:ext cx="20208240" cy="24077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4071580" y="10101791"/>
            <a:ext cx="20208240" cy="24077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3F6577-DF41-284A-BAC7-3B14A37C49DB}" type="datetimeFigureOut">
              <a:rPr lang="en-US" smtClean="0"/>
              <a:t>12/4/18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1B8DC-0343-9D44-8F8A-9F63C15068A9}" type="slidenum">
              <a:rPr lang="en-US" smtClean="0"/>
              <a:t>‹#›</a:t>
            </a:fld>
            <a:endParaRPr lang="en-US"/>
          </a:p>
        </p:txBody>
      </p:sp>
    </p:spTree>
    <p:extLst>
      <p:ext uri="{BB962C8B-B14F-4D97-AF65-F5344CB8AC3E}">
        <p14:creationId xmlns:p14="http://schemas.microsoft.com/office/powerpoint/2010/main" val="1492473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75173" y="2020367"/>
            <a:ext cx="41010840" cy="733478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275178" y="9302435"/>
            <a:ext cx="20115368" cy="4558980"/>
          </a:xfrm>
        </p:spPr>
        <p:txBody>
          <a:bodyPr anchor="b"/>
          <a:lstStyle>
            <a:lvl1pPr marL="0" indent="0">
              <a:buNone/>
              <a:defRPr sz="12480" b="1"/>
            </a:lvl1pPr>
            <a:lvl2pPr marL="2377440" indent="0">
              <a:buNone/>
              <a:defRPr sz="10400" b="1"/>
            </a:lvl2pPr>
            <a:lvl3pPr marL="4754880" indent="0">
              <a:buNone/>
              <a:defRPr sz="9360" b="1"/>
            </a:lvl3pPr>
            <a:lvl4pPr marL="7132320" indent="0">
              <a:buNone/>
              <a:defRPr sz="8320" b="1"/>
            </a:lvl4pPr>
            <a:lvl5pPr marL="9509760" indent="0">
              <a:buNone/>
              <a:defRPr sz="8320" b="1"/>
            </a:lvl5pPr>
            <a:lvl6pPr marL="11887200" indent="0">
              <a:buNone/>
              <a:defRPr sz="8320" b="1"/>
            </a:lvl6pPr>
            <a:lvl7pPr marL="14264640" indent="0">
              <a:buNone/>
              <a:defRPr sz="8320" b="1"/>
            </a:lvl7pPr>
            <a:lvl8pPr marL="16642080" indent="0">
              <a:buNone/>
              <a:defRPr sz="8320" b="1"/>
            </a:lvl8pPr>
            <a:lvl9pPr marL="19019520" indent="0">
              <a:buNone/>
              <a:defRPr sz="8320" b="1"/>
            </a:lvl9pPr>
          </a:lstStyle>
          <a:p>
            <a:pPr lvl="0"/>
            <a:r>
              <a:rPr lang="en-US" smtClean="0"/>
              <a:t>Click to edit Master text styles</a:t>
            </a:r>
          </a:p>
        </p:txBody>
      </p:sp>
      <p:sp>
        <p:nvSpPr>
          <p:cNvPr id="4" name="Content Placeholder 3"/>
          <p:cNvSpPr>
            <a:spLocks noGrp="1"/>
          </p:cNvSpPr>
          <p:nvPr>
            <p:ph sz="half" idx="2"/>
          </p:nvPr>
        </p:nvSpPr>
        <p:spPr>
          <a:xfrm>
            <a:off x="3275178" y="13861415"/>
            <a:ext cx="20115368" cy="20388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4071583" y="9302435"/>
            <a:ext cx="20214433" cy="4558980"/>
          </a:xfrm>
        </p:spPr>
        <p:txBody>
          <a:bodyPr anchor="b"/>
          <a:lstStyle>
            <a:lvl1pPr marL="0" indent="0">
              <a:buNone/>
              <a:defRPr sz="12480" b="1"/>
            </a:lvl1pPr>
            <a:lvl2pPr marL="2377440" indent="0">
              <a:buNone/>
              <a:defRPr sz="10400" b="1"/>
            </a:lvl2pPr>
            <a:lvl3pPr marL="4754880" indent="0">
              <a:buNone/>
              <a:defRPr sz="9360" b="1"/>
            </a:lvl3pPr>
            <a:lvl4pPr marL="7132320" indent="0">
              <a:buNone/>
              <a:defRPr sz="8320" b="1"/>
            </a:lvl4pPr>
            <a:lvl5pPr marL="9509760" indent="0">
              <a:buNone/>
              <a:defRPr sz="8320" b="1"/>
            </a:lvl5pPr>
            <a:lvl6pPr marL="11887200" indent="0">
              <a:buNone/>
              <a:defRPr sz="8320" b="1"/>
            </a:lvl6pPr>
            <a:lvl7pPr marL="14264640" indent="0">
              <a:buNone/>
              <a:defRPr sz="8320" b="1"/>
            </a:lvl7pPr>
            <a:lvl8pPr marL="16642080" indent="0">
              <a:buNone/>
              <a:defRPr sz="8320" b="1"/>
            </a:lvl8pPr>
            <a:lvl9pPr marL="19019520" indent="0">
              <a:buNone/>
              <a:defRPr sz="8320" b="1"/>
            </a:lvl9pPr>
          </a:lstStyle>
          <a:p>
            <a:pPr lvl="0"/>
            <a:r>
              <a:rPr lang="en-US" smtClean="0"/>
              <a:t>Click to edit Master text styles</a:t>
            </a:r>
          </a:p>
        </p:txBody>
      </p:sp>
      <p:sp>
        <p:nvSpPr>
          <p:cNvPr id="6" name="Content Placeholder 5"/>
          <p:cNvSpPr>
            <a:spLocks noGrp="1"/>
          </p:cNvSpPr>
          <p:nvPr>
            <p:ph sz="quarter" idx="4"/>
          </p:nvPr>
        </p:nvSpPr>
        <p:spPr>
          <a:xfrm>
            <a:off x="24071583" y="13861415"/>
            <a:ext cx="20214433" cy="20388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3F6577-DF41-284A-BAC7-3B14A37C49DB}" type="datetimeFigureOut">
              <a:rPr lang="en-US" smtClean="0"/>
              <a:t>12/4/18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31B8DC-0343-9D44-8F8A-9F63C15068A9}" type="slidenum">
              <a:rPr lang="en-US" smtClean="0"/>
              <a:t>‹#›</a:t>
            </a:fld>
            <a:endParaRPr lang="en-US"/>
          </a:p>
        </p:txBody>
      </p:sp>
    </p:spTree>
    <p:extLst>
      <p:ext uri="{BB962C8B-B14F-4D97-AF65-F5344CB8AC3E}">
        <p14:creationId xmlns:p14="http://schemas.microsoft.com/office/powerpoint/2010/main" val="1397890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3F6577-DF41-284A-BAC7-3B14A37C49DB}" type="datetimeFigureOut">
              <a:rPr lang="en-US" smtClean="0"/>
              <a:t>12/4/18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31B8DC-0343-9D44-8F8A-9F63C15068A9}" type="slidenum">
              <a:rPr lang="en-US" smtClean="0"/>
              <a:t>‹#›</a:t>
            </a:fld>
            <a:endParaRPr lang="en-US"/>
          </a:p>
        </p:txBody>
      </p:sp>
    </p:spTree>
    <p:extLst>
      <p:ext uri="{BB962C8B-B14F-4D97-AF65-F5344CB8AC3E}">
        <p14:creationId xmlns:p14="http://schemas.microsoft.com/office/powerpoint/2010/main" val="878367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F6577-DF41-284A-BAC7-3B14A37C49DB}" type="datetimeFigureOut">
              <a:rPr lang="en-US" smtClean="0"/>
              <a:t>12/4/18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31B8DC-0343-9D44-8F8A-9F63C15068A9}" type="slidenum">
              <a:rPr lang="en-US" smtClean="0"/>
              <a:t>‹#›</a:t>
            </a:fld>
            <a:endParaRPr lang="en-US"/>
          </a:p>
        </p:txBody>
      </p:sp>
    </p:spTree>
    <p:extLst>
      <p:ext uri="{BB962C8B-B14F-4D97-AF65-F5344CB8AC3E}">
        <p14:creationId xmlns:p14="http://schemas.microsoft.com/office/powerpoint/2010/main" val="916890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75173" y="2529840"/>
            <a:ext cx="15335726" cy="8854440"/>
          </a:xfrm>
        </p:spPr>
        <p:txBody>
          <a:bodyPr anchor="b"/>
          <a:lstStyle>
            <a:lvl1pPr>
              <a:defRPr sz="16640"/>
            </a:lvl1pPr>
          </a:lstStyle>
          <a:p>
            <a:r>
              <a:rPr lang="en-US" smtClean="0"/>
              <a:t>Click to edit Master title style</a:t>
            </a:r>
            <a:endParaRPr lang="en-US" dirty="0"/>
          </a:p>
        </p:txBody>
      </p:sp>
      <p:sp>
        <p:nvSpPr>
          <p:cNvPr id="3" name="Content Placeholder 2"/>
          <p:cNvSpPr>
            <a:spLocks noGrp="1"/>
          </p:cNvSpPr>
          <p:nvPr>
            <p:ph idx="1"/>
          </p:nvPr>
        </p:nvSpPr>
        <p:spPr>
          <a:xfrm>
            <a:off x="20214433" y="5463760"/>
            <a:ext cx="24071580" cy="26967392"/>
          </a:xfrm>
        </p:spPr>
        <p:txBody>
          <a:bodyPr/>
          <a:lstStyle>
            <a:lvl1pPr>
              <a:defRPr sz="16640"/>
            </a:lvl1pPr>
            <a:lvl2pPr>
              <a:defRPr sz="14560"/>
            </a:lvl2pPr>
            <a:lvl3pPr>
              <a:defRPr sz="12480"/>
            </a:lvl3pPr>
            <a:lvl4pPr>
              <a:defRPr sz="10400"/>
            </a:lvl4pPr>
            <a:lvl5pPr>
              <a:defRPr sz="10400"/>
            </a:lvl5pPr>
            <a:lvl6pPr>
              <a:defRPr sz="10400"/>
            </a:lvl6pPr>
            <a:lvl7pPr>
              <a:defRPr sz="10400"/>
            </a:lvl7pPr>
            <a:lvl8pPr>
              <a:defRPr sz="10400"/>
            </a:lvl8pPr>
            <a:lvl9pPr>
              <a:defRPr sz="10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275173" y="11384280"/>
            <a:ext cx="15335726" cy="21090787"/>
          </a:xfrm>
        </p:spPr>
        <p:txBody>
          <a:bodyPr/>
          <a:lstStyle>
            <a:lvl1pPr marL="0" indent="0">
              <a:buNone/>
              <a:defRPr sz="8320"/>
            </a:lvl1pPr>
            <a:lvl2pPr marL="2377440" indent="0">
              <a:buNone/>
              <a:defRPr sz="7280"/>
            </a:lvl2pPr>
            <a:lvl3pPr marL="4754880" indent="0">
              <a:buNone/>
              <a:defRPr sz="6240"/>
            </a:lvl3pPr>
            <a:lvl4pPr marL="7132320" indent="0">
              <a:buNone/>
              <a:defRPr sz="5200"/>
            </a:lvl4pPr>
            <a:lvl5pPr marL="9509760" indent="0">
              <a:buNone/>
              <a:defRPr sz="5200"/>
            </a:lvl5pPr>
            <a:lvl6pPr marL="11887200" indent="0">
              <a:buNone/>
              <a:defRPr sz="5200"/>
            </a:lvl6pPr>
            <a:lvl7pPr marL="14264640" indent="0">
              <a:buNone/>
              <a:defRPr sz="5200"/>
            </a:lvl7pPr>
            <a:lvl8pPr marL="16642080" indent="0">
              <a:buNone/>
              <a:defRPr sz="5200"/>
            </a:lvl8pPr>
            <a:lvl9pPr marL="19019520" indent="0">
              <a:buNone/>
              <a:defRPr sz="5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3F6577-DF41-284A-BAC7-3B14A37C49DB}" type="datetimeFigureOut">
              <a:rPr lang="en-US" smtClean="0"/>
              <a:t>12/4/18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1B8DC-0343-9D44-8F8A-9F63C15068A9}" type="slidenum">
              <a:rPr lang="en-US" smtClean="0"/>
              <a:t>‹#›</a:t>
            </a:fld>
            <a:endParaRPr lang="en-US"/>
          </a:p>
        </p:txBody>
      </p:sp>
    </p:spTree>
    <p:extLst>
      <p:ext uri="{BB962C8B-B14F-4D97-AF65-F5344CB8AC3E}">
        <p14:creationId xmlns:p14="http://schemas.microsoft.com/office/powerpoint/2010/main" val="1984037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75173" y="2529840"/>
            <a:ext cx="15335726" cy="8854440"/>
          </a:xfrm>
        </p:spPr>
        <p:txBody>
          <a:bodyPr anchor="b"/>
          <a:lstStyle>
            <a:lvl1pPr>
              <a:defRPr sz="166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0214433" y="5463760"/>
            <a:ext cx="24071580" cy="26967392"/>
          </a:xfrm>
        </p:spPr>
        <p:txBody>
          <a:bodyPr anchor="t"/>
          <a:lstStyle>
            <a:lvl1pPr marL="0" indent="0">
              <a:buNone/>
              <a:defRPr sz="16640"/>
            </a:lvl1pPr>
            <a:lvl2pPr marL="2377440" indent="0">
              <a:buNone/>
              <a:defRPr sz="14560"/>
            </a:lvl2pPr>
            <a:lvl3pPr marL="4754880" indent="0">
              <a:buNone/>
              <a:defRPr sz="12480"/>
            </a:lvl3pPr>
            <a:lvl4pPr marL="7132320" indent="0">
              <a:buNone/>
              <a:defRPr sz="10400"/>
            </a:lvl4pPr>
            <a:lvl5pPr marL="9509760" indent="0">
              <a:buNone/>
              <a:defRPr sz="10400"/>
            </a:lvl5pPr>
            <a:lvl6pPr marL="11887200" indent="0">
              <a:buNone/>
              <a:defRPr sz="10400"/>
            </a:lvl6pPr>
            <a:lvl7pPr marL="14264640" indent="0">
              <a:buNone/>
              <a:defRPr sz="10400"/>
            </a:lvl7pPr>
            <a:lvl8pPr marL="16642080" indent="0">
              <a:buNone/>
              <a:defRPr sz="10400"/>
            </a:lvl8pPr>
            <a:lvl9pPr marL="19019520" indent="0">
              <a:buNone/>
              <a:defRPr sz="104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275173" y="11384280"/>
            <a:ext cx="15335726" cy="21090787"/>
          </a:xfrm>
        </p:spPr>
        <p:txBody>
          <a:bodyPr/>
          <a:lstStyle>
            <a:lvl1pPr marL="0" indent="0">
              <a:buNone/>
              <a:defRPr sz="8320"/>
            </a:lvl1pPr>
            <a:lvl2pPr marL="2377440" indent="0">
              <a:buNone/>
              <a:defRPr sz="7280"/>
            </a:lvl2pPr>
            <a:lvl3pPr marL="4754880" indent="0">
              <a:buNone/>
              <a:defRPr sz="6240"/>
            </a:lvl3pPr>
            <a:lvl4pPr marL="7132320" indent="0">
              <a:buNone/>
              <a:defRPr sz="5200"/>
            </a:lvl4pPr>
            <a:lvl5pPr marL="9509760" indent="0">
              <a:buNone/>
              <a:defRPr sz="5200"/>
            </a:lvl5pPr>
            <a:lvl6pPr marL="11887200" indent="0">
              <a:buNone/>
              <a:defRPr sz="5200"/>
            </a:lvl6pPr>
            <a:lvl7pPr marL="14264640" indent="0">
              <a:buNone/>
              <a:defRPr sz="5200"/>
            </a:lvl7pPr>
            <a:lvl8pPr marL="16642080" indent="0">
              <a:buNone/>
              <a:defRPr sz="5200"/>
            </a:lvl8pPr>
            <a:lvl9pPr marL="19019520" indent="0">
              <a:buNone/>
              <a:defRPr sz="5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3F6577-DF41-284A-BAC7-3B14A37C49DB}" type="datetimeFigureOut">
              <a:rPr lang="en-US" smtClean="0"/>
              <a:t>12/4/18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1B8DC-0343-9D44-8F8A-9F63C15068A9}" type="slidenum">
              <a:rPr lang="en-US" smtClean="0"/>
              <a:t>‹#›</a:t>
            </a:fld>
            <a:endParaRPr lang="en-US"/>
          </a:p>
        </p:txBody>
      </p:sp>
    </p:spTree>
    <p:extLst>
      <p:ext uri="{BB962C8B-B14F-4D97-AF65-F5344CB8AC3E}">
        <p14:creationId xmlns:p14="http://schemas.microsoft.com/office/powerpoint/2010/main" val="17432554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68980" y="2020367"/>
            <a:ext cx="41010840" cy="733478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268980" y="10101791"/>
            <a:ext cx="41010840" cy="240774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268980" y="35171812"/>
            <a:ext cx="10698480" cy="2020358"/>
          </a:xfrm>
          <a:prstGeom prst="rect">
            <a:avLst/>
          </a:prstGeom>
        </p:spPr>
        <p:txBody>
          <a:bodyPr vert="horz" lIns="91440" tIns="45720" rIns="91440" bIns="45720" rtlCol="0" anchor="ctr"/>
          <a:lstStyle>
            <a:lvl1pPr algn="l">
              <a:defRPr sz="6240">
                <a:solidFill>
                  <a:schemeClr val="tx1">
                    <a:tint val="75000"/>
                  </a:schemeClr>
                </a:solidFill>
              </a:defRPr>
            </a:lvl1pPr>
          </a:lstStyle>
          <a:p>
            <a:fld id="{F23F6577-DF41-284A-BAC7-3B14A37C49DB}" type="datetimeFigureOut">
              <a:rPr lang="en-US" smtClean="0"/>
              <a:t>12/4/18</a:t>
            </a:fld>
            <a:endParaRPr lang="en-US"/>
          </a:p>
        </p:txBody>
      </p:sp>
      <p:sp>
        <p:nvSpPr>
          <p:cNvPr id="5" name="Footer Placeholder 4"/>
          <p:cNvSpPr>
            <a:spLocks noGrp="1"/>
          </p:cNvSpPr>
          <p:nvPr>
            <p:ph type="ftr" sz="quarter" idx="3"/>
          </p:nvPr>
        </p:nvSpPr>
        <p:spPr>
          <a:xfrm>
            <a:off x="15750540" y="35171812"/>
            <a:ext cx="16047720" cy="2020358"/>
          </a:xfrm>
          <a:prstGeom prst="rect">
            <a:avLst/>
          </a:prstGeom>
        </p:spPr>
        <p:txBody>
          <a:bodyPr vert="horz" lIns="91440" tIns="45720" rIns="91440" bIns="45720" rtlCol="0" anchor="ctr"/>
          <a:lstStyle>
            <a:lvl1pPr algn="ctr">
              <a:defRPr sz="62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3581340" y="35171812"/>
            <a:ext cx="10698480" cy="2020358"/>
          </a:xfrm>
          <a:prstGeom prst="rect">
            <a:avLst/>
          </a:prstGeom>
        </p:spPr>
        <p:txBody>
          <a:bodyPr vert="horz" lIns="91440" tIns="45720" rIns="91440" bIns="45720" rtlCol="0" anchor="ctr"/>
          <a:lstStyle>
            <a:lvl1pPr algn="r">
              <a:defRPr sz="6240">
                <a:solidFill>
                  <a:schemeClr val="tx1">
                    <a:tint val="75000"/>
                  </a:schemeClr>
                </a:solidFill>
              </a:defRPr>
            </a:lvl1pPr>
          </a:lstStyle>
          <a:p>
            <a:fld id="{F131B8DC-0343-9D44-8F8A-9F63C15068A9}" type="slidenum">
              <a:rPr lang="en-US" smtClean="0"/>
              <a:t>‹#›</a:t>
            </a:fld>
            <a:endParaRPr lang="en-US"/>
          </a:p>
        </p:txBody>
      </p:sp>
    </p:spTree>
    <p:extLst>
      <p:ext uri="{BB962C8B-B14F-4D97-AF65-F5344CB8AC3E}">
        <p14:creationId xmlns:p14="http://schemas.microsoft.com/office/powerpoint/2010/main" val="1743252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754880" rtl="0" eaLnBrk="1" latinLnBrk="0" hangingPunct="1">
        <a:lnSpc>
          <a:spcPct val="90000"/>
        </a:lnSpc>
        <a:spcBef>
          <a:spcPct val="0"/>
        </a:spcBef>
        <a:buNone/>
        <a:defRPr sz="22880" kern="1200">
          <a:solidFill>
            <a:schemeClr val="tx1"/>
          </a:solidFill>
          <a:latin typeface="+mj-lt"/>
          <a:ea typeface="+mj-ea"/>
          <a:cs typeface="+mj-cs"/>
        </a:defRPr>
      </a:lvl1pPr>
    </p:titleStyle>
    <p:bodyStyle>
      <a:lvl1pPr marL="1188720" indent="-1188720" algn="l" defTabSz="4754880" rtl="0" eaLnBrk="1" latinLnBrk="0" hangingPunct="1">
        <a:lnSpc>
          <a:spcPct val="90000"/>
        </a:lnSpc>
        <a:spcBef>
          <a:spcPts val="5200"/>
        </a:spcBef>
        <a:buFont typeface="Arial" panose="020B0604020202020204" pitchFamily="34" charset="0"/>
        <a:buChar char="•"/>
        <a:defRPr sz="14560" kern="1200">
          <a:solidFill>
            <a:schemeClr val="tx1"/>
          </a:solidFill>
          <a:latin typeface="+mn-lt"/>
          <a:ea typeface="+mn-ea"/>
          <a:cs typeface="+mn-cs"/>
        </a:defRPr>
      </a:lvl1pPr>
      <a:lvl2pPr marL="3566160" indent="-1188720" algn="l" defTabSz="4754880" rtl="0" eaLnBrk="1" latinLnBrk="0" hangingPunct="1">
        <a:lnSpc>
          <a:spcPct val="90000"/>
        </a:lnSpc>
        <a:spcBef>
          <a:spcPts val="2600"/>
        </a:spcBef>
        <a:buFont typeface="Arial" panose="020B0604020202020204" pitchFamily="34" charset="0"/>
        <a:buChar char="•"/>
        <a:defRPr sz="12480" kern="1200">
          <a:solidFill>
            <a:schemeClr val="tx1"/>
          </a:solidFill>
          <a:latin typeface="+mn-lt"/>
          <a:ea typeface="+mn-ea"/>
          <a:cs typeface="+mn-cs"/>
        </a:defRPr>
      </a:lvl2pPr>
      <a:lvl3pPr marL="5943600" indent="-1188720" algn="l" defTabSz="4754880" rtl="0" eaLnBrk="1" latinLnBrk="0" hangingPunct="1">
        <a:lnSpc>
          <a:spcPct val="90000"/>
        </a:lnSpc>
        <a:spcBef>
          <a:spcPts val="2600"/>
        </a:spcBef>
        <a:buFont typeface="Arial" panose="020B0604020202020204" pitchFamily="34" charset="0"/>
        <a:buChar char="•"/>
        <a:defRPr sz="10400" kern="1200">
          <a:solidFill>
            <a:schemeClr val="tx1"/>
          </a:solidFill>
          <a:latin typeface="+mn-lt"/>
          <a:ea typeface="+mn-ea"/>
          <a:cs typeface="+mn-cs"/>
        </a:defRPr>
      </a:lvl3pPr>
      <a:lvl4pPr marL="8321040" indent="-1188720" algn="l" defTabSz="4754880" rtl="0" eaLnBrk="1" latinLnBrk="0" hangingPunct="1">
        <a:lnSpc>
          <a:spcPct val="90000"/>
        </a:lnSpc>
        <a:spcBef>
          <a:spcPts val="2600"/>
        </a:spcBef>
        <a:buFont typeface="Arial" panose="020B0604020202020204" pitchFamily="34" charset="0"/>
        <a:buChar char="•"/>
        <a:defRPr sz="9360" kern="1200">
          <a:solidFill>
            <a:schemeClr val="tx1"/>
          </a:solidFill>
          <a:latin typeface="+mn-lt"/>
          <a:ea typeface="+mn-ea"/>
          <a:cs typeface="+mn-cs"/>
        </a:defRPr>
      </a:lvl4pPr>
      <a:lvl5pPr marL="10698480" indent="-1188720" algn="l" defTabSz="4754880" rtl="0" eaLnBrk="1" latinLnBrk="0" hangingPunct="1">
        <a:lnSpc>
          <a:spcPct val="90000"/>
        </a:lnSpc>
        <a:spcBef>
          <a:spcPts val="2600"/>
        </a:spcBef>
        <a:buFont typeface="Arial" panose="020B0604020202020204" pitchFamily="34" charset="0"/>
        <a:buChar char="•"/>
        <a:defRPr sz="9360" kern="1200">
          <a:solidFill>
            <a:schemeClr val="tx1"/>
          </a:solidFill>
          <a:latin typeface="+mn-lt"/>
          <a:ea typeface="+mn-ea"/>
          <a:cs typeface="+mn-cs"/>
        </a:defRPr>
      </a:lvl5pPr>
      <a:lvl6pPr marL="13075920" indent="-1188720" algn="l" defTabSz="4754880" rtl="0" eaLnBrk="1" latinLnBrk="0" hangingPunct="1">
        <a:lnSpc>
          <a:spcPct val="90000"/>
        </a:lnSpc>
        <a:spcBef>
          <a:spcPts val="2600"/>
        </a:spcBef>
        <a:buFont typeface="Arial" panose="020B0604020202020204" pitchFamily="34" charset="0"/>
        <a:buChar char="•"/>
        <a:defRPr sz="9360" kern="1200">
          <a:solidFill>
            <a:schemeClr val="tx1"/>
          </a:solidFill>
          <a:latin typeface="+mn-lt"/>
          <a:ea typeface="+mn-ea"/>
          <a:cs typeface="+mn-cs"/>
        </a:defRPr>
      </a:lvl6pPr>
      <a:lvl7pPr marL="15453360" indent="-1188720" algn="l" defTabSz="4754880" rtl="0" eaLnBrk="1" latinLnBrk="0" hangingPunct="1">
        <a:lnSpc>
          <a:spcPct val="90000"/>
        </a:lnSpc>
        <a:spcBef>
          <a:spcPts val="2600"/>
        </a:spcBef>
        <a:buFont typeface="Arial" panose="020B0604020202020204" pitchFamily="34" charset="0"/>
        <a:buChar char="•"/>
        <a:defRPr sz="9360" kern="1200">
          <a:solidFill>
            <a:schemeClr val="tx1"/>
          </a:solidFill>
          <a:latin typeface="+mn-lt"/>
          <a:ea typeface="+mn-ea"/>
          <a:cs typeface="+mn-cs"/>
        </a:defRPr>
      </a:lvl7pPr>
      <a:lvl8pPr marL="17830800" indent="-1188720" algn="l" defTabSz="4754880" rtl="0" eaLnBrk="1" latinLnBrk="0" hangingPunct="1">
        <a:lnSpc>
          <a:spcPct val="90000"/>
        </a:lnSpc>
        <a:spcBef>
          <a:spcPts val="2600"/>
        </a:spcBef>
        <a:buFont typeface="Arial" panose="020B0604020202020204" pitchFamily="34" charset="0"/>
        <a:buChar char="•"/>
        <a:defRPr sz="9360" kern="1200">
          <a:solidFill>
            <a:schemeClr val="tx1"/>
          </a:solidFill>
          <a:latin typeface="+mn-lt"/>
          <a:ea typeface="+mn-ea"/>
          <a:cs typeface="+mn-cs"/>
        </a:defRPr>
      </a:lvl8pPr>
      <a:lvl9pPr marL="20208240" indent="-1188720" algn="l" defTabSz="4754880" rtl="0" eaLnBrk="1" latinLnBrk="0" hangingPunct="1">
        <a:lnSpc>
          <a:spcPct val="90000"/>
        </a:lnSpc>
        <a:spcBef>
          <a:spcPts val="2600"/>
        </a:spcBef>
        <a:buFont typeface="Arial" panose="020B0604020202020204" pitchFamily="34" charset="0"/>
        <a:buChar char="•"/>
        <a:defRPr sz="9360" kern="1200">
          <a:solidFill>
            <a:schemeClr val="tx1"/>
          </a:solidFill>
          <a:latin typeface="+mn-lt"/>
          <a:ea typeface="+mn-ea"/>
          <a:cs typeface="+mn-cs"/>
        </a:defRPr>
      </a:lvl9pPr>
    </p:bodyStyle>
    <p:otherStyle>
      <a:defPPr>
        <a:defRPr lang="en-US"/>
      </a:defPPr>
      <a:lvl1pPr marL="0" algn="l" defTabSz="4754880" rtl="0" eaLnBrk="1" latinLnBrk="0" hangingPunct="1">
        <a:defRPr sz="9360" kern="1200">
          <a:solidFill>
            <a:schemeClr val="tx1"/>
          </a:solidFill>
          <a:latin typeface="+mn-lt"/>
          <a:ea typeface="+mn-ea"/>
          <a:cs typeface="+mn-cs"/>
        </a:defRPr>
      </a:lvl1pPr>
      <a:lvl2pPr marL="2377440" algn="l" defTabSz="4754880" rtl="0" eaLnBrk="1" latinLnBrk="0" hangingPunct="1">
        <a:defRPr sz="9360" kern="1200">
          <a:solidFill>
            <a:schemeClr val="tx1"/>
          </a:solidFill>
          <a:latin typeface="+mn-lt"/>
          <a:ea typeface="+mn-ea"/>
          <a:cs typeface="+mn-cs"/>
        </a:defRPr>
      </a:lvl2pPr>
      <a:lvl3pPr marL="4754880" algn="l" defTabSz="4754880" rtl="0" eaLnBrk="1" latinLnBrk="0" hangingPunct="1">
        <a:defRPr sz="9360" kern="1200">
          <a:solidFill>
            <a:schemeClr val="tx1"/>
          </a:solidFill>
          <a:latin typeface="+mn-lt"/>
          <a:ea typeface="+mn-ea"/>
          <a:cs typeface="+mn-cs"/>
        </a:defRPr>
      </a:lvl3pPr>
      <a:lvl4pPr marL="7132320" algn="l" defTabSz="4754880" rtl="0" eaLnBrk="1" latinLnBrk="0" hangingPunct="1">
        <a:defRPr sz="9360" kern="1200">
          <a:solidFill>
            <a:schemeClr val="tx1"/>
          </a:solidFill>
          <a:latin typeface="+mn-lt"/>
          <a:ea typeface="+mn-ea"/>
          <a:cs typeface="+mn-cs"/>
        </a:defRPr>
      </a:lvl4pPr>
      <a:lvl5pPr marL="9509760" algn="l" defTabSz="4754880" rtl="0" eaLnBrk="1" latinLnBrk="0" hangingPunct="1">
        <a:defRPr sz="9360" kern="1200">
          <a:solidFill>
            <a:schemeClr val="tx1"/>
          </a:solidFill>
          <a:latin typeface="+mn-lt"/>
          <a:ea typeface="+mn-ea"/>
          <a:cs typeface="+mn-cs"/>
        </a:defRPr>
      </a:lvl5pPr>
      <a:lvl6pPr marL="11887200" algn="l" defTabSz="4754880" rtl="0" eaLnBrk="1" latinLnBrk="0" hangingPunct="1">
        <a:defRPr sz="9360" kern="1200">
          <a:solidFill>
            <a:schemeClr val="tx1"/>
          </a:solidFill>
          <a:latin typeface="+mn-lt"/>
          <a:ea typeface="+mn-ea"/>
          <a:cs typeface="+mn-cs"/>
        </a:defRPr>
      </a:lvl6pPr>
      <a:lvl7pPr marL="14264640" algn="l" defTabSz="4754880" rtl="0" eaLnBrk="1" latinLnBrk="0" hangingPunct="1">
        <a:defRPr sz="9360" kern="1200">
          <a:solidFill>
            <a:schemeClr val="tx1"/>
          </a:solidFill>
          <a:latin typeface="+mn-lt"/>
          <a:ea typeface="+mn-ea"/>
          <a:cs typeface="+mn-cs"/>
        </a:defRPr>
      </a:lvl7pPr>
      <a:lvl8pPr marL="16642080" algn="l" defTabSz="4754880" rtl="0" eaLnBrk="1" latinLnBrk="0" hangingPunct="1">
        <a:defRPr sz="9360" kern="1200">
          <a:solidFill>
            <a:schemeClr val="tx1"/>
          </a:solidFill>
          <a:latin typeface="+mn-lt"/>
          <a:ea typeface="+mn-ea"/>
          <a:cs typeface="+mn-cs"/>
        </a:defRPr>
      </a:lvl8pPr>
      <a:lvl9pPr marL="19019520" algn="l" defTabSz="4754880" rtl="0" eaLnBrk="1" latinLnBrk="0" hangingPunct="1">
        <a:defRPr sz="93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8653" y="29916698"/>
            <a:ext cx="5666102" cy="3882747"/>
          </a:xfrm>
          <a:prstGeom prst="rect">
            <a:avLst/>
          </a:prstGeom>
        </p:spPr>
      </p:pic>
      <p:sp>
        <p:nvSpPr>
          <p:cNvPr id="4" name="TextBox 3"/>
          <p:cNvSpPr txBox="1"/>
          <p:nvPr/>
        </p:nvSpPr>
        <p:spPr>
          <a:xfrm>
            <a:off x="0" y="864605"/>
            <a:ext cx="47548796" cy="4632037"/>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endParaRPr lang="en-US" sz="3200" dirty="0" smtClean="0">
              <a:latin typeface="Superclarendon" charset="0"/>
              <a:ea typeface="Superclarendon" charset="0"/>
              <a:cs typeface="Superclarendon" charset="0"/>
            </a:endParaRPr>
          </a:p>
          <a:p>
            <a:pPr algn="ctr"/>
            <a:r>
              <a:rPr lang="en-US" sz="11500" dirty="0" smtClean="0">
                <a:latin typeface="Superclarendon" charset="0"/>
                <a:ea typeface="Superclarendon" charset="0"/>
                <a:cs typeface="Superclarendon" charset="0"/>
              </a:rPr>
              <a:t>Combating </a:t>
            </a:r>
            <a:r>
              <a:rPr lang="en-US" sz="11500" dirty="0">
                <a:latin typeface="Superclarendon" charset="0"/>
                <a:ea typeface="Superclarendon" charset="0"/>
                <a:cs typeface="Superclarendon" charset="0"/>
              </a:rPr>
              <a:t>Fraud By Leveraging Machine Learning</a:t>
            </a:r>
          </a:p>
          <a:p>
            <a:pPr algn="ctr"/>
            <a:r>
              <a:rPr lang="en-US" sz="4800" dirty="0" smtClean="0">
                <a:latin typeface="Superclarendon" charset="0"/>
                <a:ea typeface="Superclarendon" charset="0"/>
                <a:cs typeface="Superclarendon" charset="0"/>
              </a:rPr>
              <a:t>A CSCI Senior Thesis </a:t>
            </a:r>
            <a:r>
              <a:rPr lang="en-US" sz="4800" dirty="0">
                <a:latin typeface="Superclarendon" charset="0"/>
                <a:ea typeface="Superclarendon" charset="0"/>
                <a:cs typeface="Superclarendon" charset="0"/>
              </a:rPr>
              <a:t>by Casey </a:t>
            </a:r>
            <a:r>
              <a:rPr lang="en-US" sz="4800" dirty="0" smtClean="0">
                <a:latin typeface="Superclarendon" charset="0"/>
                <a:ea typeface="Superclarendon" charset="0"/>
                <a:cs typeface="Superclarendon" charset="0"/>
              </a:rPr>
              <a:t>Astiz ‘19</a:t>
            </a:r>
          </a:p>
          <a:p>
            <a:pPr algn="ctr"/>
            <a:r>
              <a:rPr lang="en-US" sz="4800" dirty="0" smtClean="0">
                <a:latin typeface="Superclarendon" charset="0"/>
                <a:ea typeface="Superclarendon" charset="0"/>
                <a:cs typeface="Superclarendon" charset="0"/>
              </a:rPr>
              <a:t>Advised </a:t>
            </a:r>
            <a:r>
              <a:rPr lang="en-US" sz="4800" dirty="0">
                <a:latin typeface="Superclarendon" charset="0"/>
                <a:ea typeface="Superclarendon" charset="0"/>
                <a:cs typeface="Superclarendon" charset="0"/>
              </a:rPr>
              <a:t>by Professor Michael Linderman</a:t>
            </a:r>
          </a:p>
          <a:p>
            <a:pPr algn="ctr"/>
            <a:r>
              <a:rPr lang="en-US" sz="4800" dirty="0" smtClean="0">
                <a:latin typeface="Superclarendon" charset="0"/>
                <a:ea typeface="Superclarendon" charset="0"/>
                <a:cs typeface="Superclarendon" charset="0"/>
              </a:rPr>
              <a:t>Fall 2018</a:t>
            </a:r>
          </a:p>
        </p:txBody>
      </p:sp>
      <p:sp>
        <p:nvSpPr>
          <p:cNvPr id="5" name="TextBox 4"/>
          <p:cNvSpPr txBox="1"/>
          <p:nvPr/>
        </p:nvSpPr>
        <p:spPr>
          <a:xfrm>
            <a:off x="0" y="6778149"/>
            <a:ext cx="15054941" cy="163121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0000" dirty="0" smtClean="0">
                <a:latin typeface="Superclarendon" charset="0"/>
                <a:ea typeface="Superclarendon" charset="0"/>
                <a:cs typeface="Superclarendon" charset="0"/>
              </a:rPr>
              <a:t>Abstract</a:t>
            </a:r>
            <a:endParaRPr lang="en-US" sz="10000" dirty="0">
              <a:latin typeface="Superclarendon" charset="0"/>
              <a:ea typeface="Superclarendon" charset="0"/>
              <a:cs typeface="Superclarendon" charset="0"/>
            </a:endParaRPr>
          </a:p>
        </p:txBody>
      </p:sp>
      <p:sp>
        <p:nvSpPr>
          <p:cNvPr id="6" name="TextBox 5"/>
          <p:cNvSpPr txBox="1"/>
          <p:nvPr/>
        </p:nvSpPr>
        <p:spPr>
          <a:xfrm>
            <a:off x="15643588" y="6778149"/>
            <a:ext cx="16080373" cy="163121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0000" dirty="0" smtClean="0">
                <a:latin typeface="Superclarendon" charset="0"/>
                <a:ea typeface="Superclarendon" charset="0"/>
                <a:cs typeface="Superclarendon" charset="0"/>
              </a:rPr>
              <a:t>Methods</a:t>
            </a:r>
            <a:endParaRPr lang="en-US" sz="10000" dirty="0">
              <a:latin typeface="Superclarendon" charset="0"/>
              <a:ea typeface="Superclarendon" charset="0"/>
              <a:cs typeface="Superclarendon" charset="0"/>
            </a:endParaRPr>
          </a:p>
        </p:txBody>
      </p:sp>
      <p:sp>
        <p:nvSpPr>
          <p:cNvPr id="8" name="TextBox 7"/>
          <p:cNvSpPr txBox="1"/>
          <p:nvPr/>
        </p:nvSpPr>
        <p:spPr>
          <a:xfrm>
            <a:off x="5" y="16742736"/>
            <a:ext cx="15054936" cy="163121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0000" dirty="0" smtClean="0">
                <a:latin typeface="Superclarendon" charset="0"/>
                <a:ea typeface="Superclarendon" charset="0"/>
                <a:cs typeface="Superclarendon" charset="0"/>
              </a:rPr>
              <a:t>Introduction</a:t>
            </a:r>
            <a:endParaRPr lang="en-US" sz="10000" dirty="0">
              <a:latin typeface="Superclarendon" charset="0"/>
              <a:ea typeface="Superclarendon" charset="0"/>
              <a:cs typeface="Superclarendon" charset="0"/>
            </a:endParaRPr>
          </a:p>
        </p:txBody>
      </p:sp>
      <p:sp>
        <p:nvSpPr>
          <p:cNvPr id="9" name="TextBox 8"/>
          <p:cNvSpPr txBox="1"/>
          <p:nvPr/>
        </p:nvSpPr>
        <p:spPr>
          <a:xfrm>
            <a:off x="15590370" y="20390918"/>
            <a:ext cx="16133592" cy="163121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0000" dirty="0" smtClean="0">
                <a:latin typeface="Superclarendon" charset="0"/>
                <a:ea typeface="Superclarendon" charset="0"/>
                <a:cs typeface="Superclarendon" charset="0"/>
              </a:rPr>
              <a:t>Results</a:t>
            </a:r>
            <a:endParaRPr lang="en-US" sz="10000" dirty="0">
              <a:latin typeface="Superclarendon" charset="0"/>
              <a:ea typeface="Superclarendon" charset="0"/>
              <a:cs typeface="Superclarendon" charset="0"/>
            </a:endParaRPr>
          </a:p>
        </p:txBody>
      </p:sp>
      <p:sp>
        <p:nvSpPr>
          <p:cNvPr id="11" name="TextBox 10"/>
          <p:cNvSpPr txBox="1"/>
          <p:nvPr/>
        </p:nvSpPr>
        <p:spPr>
          <a:xfrm>
            <a:off x="0" y="26707323"/>
            <a:ext cx="15054941" cy="163121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0000" dirty="0" smtClean="0">
                <a:latin typeface="Superclarendon" charset="0"/>
                <a:ea typeface="Superclarendon" charset="0"/>
                <a:cs typeface="Superclarendon" charset="0"/>
              </a:rPr>
              <a:t>Related Work</a:t>
            </a:r>
            <a:endParaRPr lang="en-US" sz="10000" dirty="0">
              <a:latin typeface="Superclarendon" charset="0"/>
              <a:ea typeface="Superclarendon" charset="0"/>
              <a:cs typeface="Superclarendon" charset="0"/>
            </a:endParaRPr>
          </a:p>
        </p:txBody>
      </p:sp>
      <p:sp>
        <p:nvSpPr>
          <p:cNvPr id="13" name="TextBox 12"/>
          <p:cNvSpPr txBox="1"/>
          <p:nvPr/>
        </p:nvSpPr>
        <p:spPr>
          <a:xfrm>
            <a:off x="32472865" y="33810797"/>
            <a:ext cx="15075929" cy="110799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6600" dirty="0" smtClean="0">
                <a:latin typeface="Superclarendon" charset="0"/>
                <a:ea typeface="Superclarendon" charset="0"/>
                <a:cs typeface="Superclarendon" charset="0"/>
              </a:rPr>
              <a:t>References</a:t>
            </a:r>
            <a:endParaRPr lang="en-US" sz="10000" dirty="0">
              <a:latin typeface="Superclarendon" charset="0"/>
              <a:ea typeface="Superclarendon" charset="0"/>
              <a:cs typeface="Superclarendon" charset="0"/>
            </a:endParaRPr>
          </a:p>
        </p:txBody>
      </p:sp>
      <p:sp>
        <p:nvSpPr>
          <p:cNvPr id="14" name="TextBox 13"/>
          <p:cNvSpPr txBox="1"/>
          <p:nvPr/>
        </p:nvSpPr>
        <p:spPr>
          <a:xfrm>
            <a:off x="489855" y="8651899"/>
            <a:ext cx="14565086" cy="7632859"/>
          </a:xfrm>
          <a:prstGeom prst="rect">
            <a:avLst/>
          </a:prstGeom>
          <a:noFill/>
        </p:spPr>
        <p:txBody>
          <a:bodyPr wrap="square" rtlCol="0">
            <a:spAutoFit/>
          </a:bodyPr>
          <a:lstStyle/>
          <a:p>
            <a:r>
              <a:rPr lang="en-US" sz="3500" dirty="0" smtClean="0">
                <a:latin typeface="Times New Roman" charset="0"/>
                <a:ea typeface="Times New Roman" charset="0"/>
                <a:cs typeface="Times New Roman" charset="0"/>
              </a:rPr>
              <a:t>Credit card fraud in the United States has been on the rise, reaching over $8 billion in 2018 [1]. The majority of these are card not present transactions, which have become more popular with the increasing options for online transactions. While fraud transactions are typically larger than the average transaction size, they are not frequent, as they only make up around 1-3% of transactions. Therefore, it is difficult to create unbiased classifiers for fraud detection systems because there are few examples to train on. In this thesis, I summarize related works on the topic of anomaly detection, feature engineering for fraud, and game theory. I interview practitioners in the fraud detection space to compare their knowledge and day-to-day methods with current research methods. I implement my own fraud detection system using a synthetic mobile payment transaction dataset. From this dataset, I find decision trees to be the most effective classifier, which is consistent to the practitioners' use of rule based systems.</a:t>
            </a:r>
            <a:endParaRPr lang="en-US" sz="3500" dirty="0">
              <a:latin typeface="Times New Roman" charset="0"/>
              <a:ea typeface="Times New Roman" charset="0"/>
              <a:cs typeface="Times New Roman" charset="0"/>
            </a:endParaRPr>
          </a:p>
        </p:txBody>
      </p:sp>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t="3723"/>
          <a:stretch/>
        </p:blipFill>
        <p:spPr>
          <a:xfrm>
            <a:off x="15267606" y="23062912"/>
            <a:ext cx="8310182" cy="10898748"/>
          </a:xfrm>
          <a:prstGeom prst="rect">
            <a:avLst/>
          </a:prstGeom>
        </p:spPr>
      </p:pic>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t="4109"/>
          <a:stretch/>
        </p:blipFill>
        <p:spPr>
          <a:xfrm>
            <a:off x="23975189" y="23022361"/>
            <a:ext cx="8168374" cy="10882253"/>
          </a:xfrm>
          <a:prstGeom prst="rect">
            <a:avLst/>
          </a:prstGeom>
        </p:spPr>
      </p:pic>
      <p:pic>
        <p:nvPicPr>
          <p:cNvPr id="17" name="Content Placeholder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37365" y="18400573"/>
            <a:ext cx="6992443" cy="4740877"/>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59595" y="34180477"/>
            <a:ext cx="6580910" cy="2828260"/>
          </a:xfrm>
          <a:prstGeom prst="rect">
            <a:avLst/>
          </a:prstGeom>
        </p:spPr>
      </p:pic>
      <p:sp>
        <p:nvSpPr>
          <p:cNvPr id="20" name="TextBox 19"/>
          <p:cNvSpPr txBox="1"/>
          <p:nvPr/>
        </p:nvSpPr>
        <p:spPr>
          <a:xfrm>
            <a:off x="32472866" y="26670277"/>
            <a:ext cx="15075934" cy="163121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0000" dirty="0" smtClean="0">
                <a:latin typeface="Superclarendon" charset="0"/>
                <a:ea typeface="Superclarendon" charset="0"/>
                <a:cs typeface="Superclarendon" charset="0"/>
              </a:rPr>
              <a:t>Conclusions</a:t>
            </a:r>
            <a:endParaRPr lang="en-US" sz="10000" dirty="0">
              <a:latin typeface="Superclarendon" charset="0"/>
              <a:ea typeface="Superclarendon" charset="0"/>
              <a:cs typeface="Superclarendon" charset="0"/>
            </a:endParaRPr>
          </a:p>
        </p:txBody>
      </p:sp>
      <p:sp>
        <p:nvSpPr>
          <p:cNvPr id="22" name="TextBox 21"/>
          <p:cNvSpPr txBox="1"/>
          <p:nvPr/>
        </p:nvSpPr>
        <p:spPr>
          <a:xfrm>
            <a:off x="489856" y="18546416"/>
            <a:ext cx="6797338" cy="7478970"/>
          </a:xfrm>
          <a:prstGeom prst="rect">
            <a:avLst/>
          </a:prstGeom>
          <a:noFill/>
        </p:spPr>
        <p:txBody>
          <a:bodyPr wrap="square" rtlCol="0">
            <a:spAutoFit/>
          </a:bodyPr>
          <a:lstStyle/>
          <a:p>
            <a:r>
              <a:rPr lang="en-US" sz="4000" dirty="0" smtClean="0">
                <a:latin typeface="Times New Roman" charset="0"/>
                <a:ea typeface="Times New Roman" charset="0"/>
                <a:cs typeface="Times New Roman" charset="0"/>
              </a:rPr>
              <a:t>Fraud rates in United States are rising as new payment methods are introduced [1, 2].</a:t>
            </a:r>
          </a:p>
          <a:p>
            <a:endParaRPr lang="en-US" sz="4000" dirty="0" smtClean="0">
              <a:latin typeface="Times New Roman" charset="0"/>
              <a:ea typeface="Times New Roman" charset="0"/>
              <a:cs typeface="Times New Roman" charset="0"/>
            </a:endParaRPr>
          </a:p>
          <a:p>
            <a:r>
              <a:rPr lang="en-US" sz="4000" dirty="0" smtClean="0">
                <a:latin typeface="Times New Roman" charset="0"/>
                <a:ea typeface="Times New Roman" charset="0"/>
                <a:cs typeface="Times New Roman" charset="0"/>
              </a:rPr>
              <a:t>Instances of fraud are relatively rare, making up only 1-3% of transactions. Therefore,</a:t>
            </a:r>
            <a:r>
              <a:rPr lang="en-US" sz="4000" dirty="0" smtClean="0">
                <a:latin typeface="Times New Roman" charset="0"/>
                <a:ea typeface="Times New Roman" charset="0"/>
                <a:cs typeface="Times New Roman" charset="0"/>
                <a:sym typeface="Wingdings"/>
              </a:rPr>
              <a:t> </a:t>
            </a:r>
            <a:r>
              <a:rPr lang="en-US" sz="4000" dirty="0">
                <a:latin typeface="Times New Roman" charset="0"/>
                <a:ea typeface="Times New Roman" charset="0"/>
                <a:cs typeface="Times New Roman" charset="0"/>
                <a:sym typeface="Wingdings"/>
              </a:rPr>
              <a:t>f</a:t>
            </a:r>
            <a:r>
              <a:rPr lang="en-US" sz="4000" dirty="0" smtClean="0">
                <a:latin typeface="Times New Roman" charset="0"/>
                <a:ea typeface="Times New Roman" charset="0"/>
                <a:cs typeface="Times New Roman" charset="0"/>
                <a:sym typeface="Wingdings"/>
              </a:rPr>
              <a:t>raud is an anomaly.</a:t>
            </a:r>
          </a:p>
          <a:p>
            <a:endParaRPr lang="en-US" sz="4000" dirty="0" smtClean="0">
              <a:latin typeface="Times New Roman" charset="0"/>
              <a:ea typeface="Times New Roman" charset="0"/>
              <a:cs typeface="Times New Roman" charset="0"/>
              <a:sym typeface="Wingdings"/>
            </a:endParaRPr>
          </a:p>
          <a:p>
            <a:r>
              <a:rPr lang="en-US" sz="4000" dirty="0" smtClean="0">
                <a:latin typeface="Times New Roman" charset="0"/>
                <a:ea typeface="Times New Roman" charset="0"/>
                <a:cs typeface="Times New Roman" charset="0"/>
              </a:rPr>
              <a:t>Difficult to build unbiased classifiers when there is a large class imbalance.</a:t>
            </a:r>
          </a:p>
        </p:txBody>
      </p:sp>
      <p:sp>
        <p:nvSpPr>
          <p:cNvPr id="23" name="TextBox 22"/>
          <p:cNvSpPr txBox="1"/>
          <p:nvPr/>
        </p:nvSpPr>
        <p:spPr>
          <a:xfrm>
            <a:off x="489855" y="28643043"/>
            <a:ext cx="14812235" cy="9325630"/>
          </a:xfrm>
          <a:prstGeom prst="rect">
            <a:avLst/>
          </a:prstGeom>
          <a:noFill/>
        </p:spPr>
        <p:txBody>
          <a:bodyPr wrap="square" rtlCol="0">
            <a:spAutoFit/>
          </a:bodyPr>
          <a:lstStyle/>
          <a:p>
            <a:r>
              <a:rPr lang="en-US" sz="4000" i="1" dirty="0" smtClean="0">
                <a:latin typeface="Times New Roman" charset="0"/>
                <a:ea typeface="Times New Roman" charset="0"/>
                <a:cs typeface="Times New Roman" charset="0"/>
              </a:rPr>
              <a:t>Skewed Classes</a:t>
            </a:r>
          </a:p>
          <a:p>
            <a:pPr marL="457200" indent="-457200">
              <a:buFont typeface="Arial" charset="0"/>
              <a:buChar char="•"/>
            </a:pPr>
            <a:r>
              <a:rPr lang="en-US" sz="4000" dirty="0" smtClean="0">
                <a:latin typeface="Times New Roman" charset="0"/>
                <a:ea typeface="Times New Roman" charset="0"/>
                <a:cs typeface="Times New Roman" charset="0"/>
              </a:rPr>
              <a:t>Artificially “</a:t>
            </a:r>
            <a:r>
              <a:rPr lang="en-US" sz="4000" dirty="0" err="1" smtClean="0">
                <a:latin typeface="Times New Roman" charset="0"/>
                <a:ea typeface="Times New Roman" charset="0"/>
                <a:cs typeface="Times New Roman" charset="0"/>
              </a:rPr>
              <a:t>unskew</a:t>
            </a:r>
            <a:r>
              <a:rPr lang="en-US" sz="4000" dirty="0" smtClean="0">
                <a:latin typeface="Times New Roman" charset="0"/>
                <a:ea typeface="Times New Roman" charset="0"/>
                <a:cs typeface="Times New Roman" charset="0"/>
              </a:rPr>
              <a:t>” your training data so a classifier sees more fraudulent examples.</a:t>
            </a:r>
          </a:p>
          <a:p>
            <a:pPr marL="457200" indent="-457200">
              <a:buFont typeface="Arial" charset="0"/>
              <a:buChar char="•"/>
            </a:pPr>
            <a:r>
              <a:rPr lang="en-US" sz="4000" dirty="0" smtClean="0">
                <a:latin typeface="Times New Roman" charset="0"/>
                <a:ea typeface="Times New Roman" charset="0"/>
                <a:cs typeface="Times New Roman" charset="0"/>
              </a:rPr>
              <a:t>50/50 training data distribution is best [3]</a:t>
            </a:r>
          </a:p>
          <a:p>
            <a:pPr marL="457200" indent="-457200">
              <a:buFont typeface="Arial" charset="0"/>
              <a:buChar char="•"/>
            </a:pPr>
            <a:r>
              <a:rPr lang="en-US" sz="4000" dirty="0" smtClean="0">
                <a:latin typeface="Times New Roman" charset="0"/>
                <a:ea typeface="Times New Roman" charset="0"/>
                <a:cs typeface="Times New Roman" charset="0"/>
              </a:rPr>
              <a:t>Measure success of model based on </a:t>
            </a:r>
          </a:p>
          <a:p>
            <a:r>
              <a:rPr lang="en-US" sz="4000" dirty="0">
                <a:latin typeface="Times New Roman" charset="0"/>
                <a:ea typeface="Times New Roman" charset="0"/>
                <a:cs typeface="Times New Roman" charset="0"/>
              </a:rPr>
              <a:t> </a:t>
            </a:r>
            <a:r>
              <a:rPr lang="en-US" sz="4000" dirty="0" smtClean="0">
                <a:latin typeface="Times New Roman" charset="0"/>
                <a:ea typeface="Times New Roman" charset="0"/>
                <a:cs typeface="Times New Roman" charset="0"/>
              </a:rPr>
              <a:t>   Precision, Recall, and F1</a:t>
            </a:r>
          </a:p>
          <a:p>
            <a:pPr marL="457200" indent="-457200">
              <a:buFont typeface="Arial" charset="0"/>
              <a:buChar char="•"/>
            </a:pPr>
            <a:endParaRPr lang="en-US" sz="3200" dirty="0" smtClean="0">
              <a:latin typeface="Times New Roman" charset="0"/>
              <a:ea typeface="Times New Roman" charset="0"/>
              <a:cs typeface="Times New Roman" charset="0"/>
            </a:endParaRPr>
          </a:p>
          <a:p>
            <a:r>
              <a:rPr lang="en-US" sz="4000" i="1" dirty="0" smtClean="0">
                <a:latin typeface="Times New Roman" charset="0"/>
                <a:ea typeface="Times New Roman" charset="0"/>
                <a:cs typeface="Times New Roman" charset="0"/>
              </a:rPr>
              <a:t>Features Engineering</a:t>
            </a:r>
          </a:p>
          <a:p>
            <a:pPr marL="457200" indent="-457200">
              <a:buFont typeface="Arial" charset="0"/>
              <a:buChar char="•"/>
            </a:pPr>
            <a:r>
              <a:rPr lang="en-US" sz="4000" dirty="0" smtClean="0">
                <a:latin typeface="Times New Roman" charset="0"/>
                <a:ea typeface="Times New Roman" charset="0"/>
                <a:cs typeface="Times New Roman" charset="0"/>
              </a:rPr>
              <a:t>Deep Feature Synthesis to automatically create based on historical behavior [6]</a:t>
            </a:r>
          </a:p>
          <a:p>
            <a:pPr marL="457200" indent="-457200">
              <a:buFont typeface="Arial" charset="0"/>
              <a:buChar char="•"/>
            </a:pPr>
            <a:r>
              <a:rPr lang="en-US" sz="4000" dirty="0" err="1" smtClean="0">
                <a:latin typeface="Times New Roman" charset="0"/>
                <a:ea typeface="Times New Roman" charset="0"/>
                <a:cs typeface="Times New Roman" charset="0"/>
              </a:rPr>
              <a:t>Parenclitic</a:t>
            </a:r>
            <a:r>
              <a:rPr lang="en-US" sz="4000" dirty="0" smtClean="0">
                <a:latin typeface="Times New Roman" charset="0"/>
                <a:ea typeface="Times New Roman" charset="0"/>
                <a:cs typeface="Times New Roman" charset="0"/>
              </a:rPr>
              <a:t> Networks to measure relationships between features [7]</a:t>
            </a:r>
          </a:p>
          <a:p>
            <a:endParaRPr lang="en-US" sz="3200" dirty="0">
              <a:latin typeface="Times New Roman" charset="0"/>
              <a:ea typeface="Times New Roman" charset="0"/>
              <a:cs typeface="Times New Roman" charset="0"/>
            </a:endParaRPr>
          </a:p>
          <a:p>
            <a:r>
              <a:rPr lang="en-US" sz="4000" i="1" dirty="0" smtClean="0">
                <a:latin typeface="Times New Roman" charset="0"/>
                <a:ea typeface="Times New Roman" charset="0"/>
                <a:cs typeface="Times New Roman" charset="0"/>
              </a:rPr>
              <a:t>Game Theory</a:t>
            </a:r>
          </a:p>
          <a:p>
            <a:pPr marL="457200" indent="-457200">
              <a:buFont typeface="Arial" charset="0"/>
              <a:buChar char="•"/>
            </a:pPr>
            <a:r>
              <a:rPr lang="en-US" sz="4000" dirty="0" smtClean="0">
                <a:latin typeface="Times New Roman" charset="0"/>
                <a:ea typeface="Times New Roman" charset="0"/>
                <a:cs typeface="Times New Roman" charset="0"/>
              </a:rPr>
              <a:t>Incorporate human intuition and experience with fraud into rules</a:t>
            </a:r>
          </a:p>
          <a:p>
            <a:pPr marL="457200" indent="-457200">
              <a:buFont typeface="Arial" charset="0"/>
              <a:buChar char="•"/>
            </a:pPr>
            <a:r>
              <a:rPr lang="en-US" sz="4000" dirty="0" smtClean="0">
                <a:latin typeface="Times New Roman" charset="0"/>
                <a:ea typeface="Times New Roman" charset="0"/>
                <a:cs typeface="Times New Roman" charset="0"/>
              </a:rPr>
              <a:t>Predict next move of fraudster based on known behavior [4]</a:t>
            </a:r>
          </a:p>
        </p:txBody>
      </p:sp>
      <p:sp>
        <p:nvSpPr>
          <p:cNvPr id="24" name="TextBox 23"/>
          <p:cNvSpPr txBox="1"/>
          <p:nvPr/>
        </p:nvSpPr>
        <p:spPr>
          <a:xfrm>
            <a:off x="23248381" y="8734873"/>
            <a:ext cx="8377860" cy="769441"/>
          </a:xfrm>
          <a:prstGeom prst="rect">
            <a:avLst/>
          </a:prstGeom>
          <a:noFill/>
        </p:spPr>
        <p:txBody>
          <a:bodyPr wrap="square" rtlCol="0">
            <a:spAutoFit/>
          </a:bodyPr>
          <a:lstStyle/>
          <a:p>
            <a:pPr algn="ctr"/>
            <a:r>
              <a:rPr lang="en-US" sz="4400" i="1" dirty="0" smtClean="0">
                <a:latin typeface="Times New Roman" charset="0"/>
                <a:ea typeface="Times New Roman" charset="0"/>
                <a:cs typeface="Times New Roman" charset="0"/>
              </a:rPr>
              <a:t>Experiments</a:t>
            </a:r>
          </a:p>
        </p:txBody>
      </p:sp>
      <p:sp>
        <p:nvSpPr>
          <p:cNvPr id="25" name="TextBox 24"/>
          <p:cNvSpPr txBox="1"/>
          <p:nvPr/>
        </p:nvSpPr>
        <p:spPr>
          <a:xfrm>
            <a:off x="33157658" y="9730919"/>
            <a:ext cx="14181777" cy="6155531"/>
          </a:xfrm>
          <a:prstGeom prst="rect">
            <a:avLst/>
          </a:prstGeom>
          <a:noFill/>
        </p:spPr>
        <p:txBody>
          <a:bodyPr wrap="square" rtlCol="0">
            <a:spAutoFit/>
          </a:bodyPr>
          <a:lstStyle/>
          <a:p>
            <a:r>
              <a:rPr lang="en-US" sz="4000" dirty="0" smtClean="0">
                <a:latin typeface="Times New Roman" charset="0"/>
                <a:ea typeface="Times New Roman" charset="0"/>
                <a:cs typeface="Times New Roman" charset="0"/>
              </a:rPr>
              <a:t>1) I hypothesized that fraud detection was more advanced in business than in research.</a:t>
            </a:r>
          </a:p>
          <a:p>
            <a:endParaRPr lang="en-US" sz="4000" dirty="0" smtClean="0">
              <a:latin typeface="Times New Roman" charset="0"/>
              <a:ea typeface="Times New Roman" charset="0"/>
              <a:cs typeface="Times New Roman" charset="0"/>
            </a:endParaRPr>
          </a:p>
          <a:p>
            <a:r>
              <a:rPr lang="en-US" sz="4000" dirty="0" smtClean="0">
                <a:latin typeface="Times New Roman" charset="0"/>
                <a:ea typeface="Times New Roman" charset="0"/>
                <a:cs typeface="Times New Roman" charset="0"/>
              </a:rPr>
              <a:t>However, most businesses take simpler approaches than most recent research, and use manually created rule based systems or outsource their fraud detection.</a:t>
            </a:r>
          </a:p>
          <a:p>
            <a:endParaRPr lang="en-US" sz="3400" dirty="0">
              <a:latin typeface="Times New Roman" charset="0"/>
              <a:ea typeface="Times New Roman" charset="0"/>
              <a:cs typeface="Times New Roman" charset="0"/>
            </a:endParaRPr>
          </a:p>
          <a:p>
            <a:r>
              <a:rPr lang="en-US" sz="4000" dirty="0" smtClean="0">
                <a:latin typeface="Times New Roman" charset="0"/>
                <a:ea typeface="Times New Roman" charset="0"/>
                <a:cs typeface="Times New Roman" charset="0"/>
              </a:rPr>
              <a:t>2) Fraudsters use free trials, e.g. from Netflix or Spotify, to test out illicitly bought credit card information, then spending money on those cards that pass.</a:t>
            </a:r>
          </a:p>
        </p:txBody>
      </p:sp>
      <p:sp>
        <p:nvSpPr>
          <p:cNvPr id="26" name="TextBox 25"/>
          <p:cNvSpPr txBox="1"/>
          <p:nvPr/>
        </p:nvSpPr>
        <p:spPr>
          <a:xfrm>
            <a:off x="32758674" y="18941630"/>
            <a:ext cx="7215599" cy="3170099"/>
          </a:xfrm>
          <a:prstGeom prst="rect">
            <a:avLst/>
          </a:prstGeom>
          <a:noFill/>
        </p:spPr>
        <p:txBody>
          <a:bodyPr wrap="square" rtlCol="0">
            <a:spAutoFit/>
          </a:bodyPr>
          <a:lstStyle/>
          <a:p>
            <a:r>
              <a:rPr lang="en-US" sz="4000" i="1" dirty="0" smtClean="0">
                <a:latin typeface="Times New Roman" charset="0"/>
                <a:ea typeface="Times New Roman" charset="0"/>
                <a:cs typeface="Times New Roman" charset="0"/>
              </a:rPr>
              <a:t>Available Data Was Very Limited</a:t>
            </a:r>
          </a:p>
          <a:p>
            <a:pPr marL="571500" indent="-571500">
              <a:buFont typeface="Arial" charset="0"/>
              <a:buChar char="•"/>
            </a:pPr>
            <a:r>
              <a:rPr lang="en-US" sz="4000" dirty="0" smtClean="0">
                <a:latin typeface="Times New Roman" charset="0"/>
                <a:ea typeface="Times New Roman" charset="0"/>
                <a:cs typeface="Times New Roman" charset="0"/>
              </a:rPr>
              <a:t>Few repeated users</a:t>
            </a:r>
          </a:p>
          <a:p>
            <a:pPr marL="571500" indent="-571500">
              <a:buFont typeface="Arial" charset="0"/>
              <a:buChar char="•"/>
            </a:pPr>
            <a:r>
              <a:rPr lang="en-US" sz="4000" dirty="0" smtClean="0">
                <a:latin typeface="Times New Roman" charset="0"/>
                <a:ea typeface="Times New Roman" charset="0"/>
                <a:cs typeface="Times New Roman" charset="0"/>
              </a:rPr>
              <a:t>No location information</a:t>
            </a:r>
          </a:p>
          <a:p>
            <a:pPr marL="571500" indent="-571500">
              <a:buFont typeface="Arial" charset="0"/>
              <a:buChar char="•"/>
            </a:pPr>
            <a:r>
              <a:rPr lang="en-US" sz="4000" dirty="0" smtClean="0">
                <a:latin typeface="Times New Roman" charset="0"/>
                <a:ea typeface="Times New Roman" charset="0"/>
                <a:cs typeface="Times New Roman" charset="0"/>
              </a:rPr>
              <a:t>No address information</a:t>
            </a:r>
          </a:p>
          <a:p>
            <a:pPr marL="571500" indent="-571500">
              <a:buFont typeface="Arial" charset="0"/>
              <a:buChar char="•"/>
            </a:pPr>
            <a:r>
              <a:rPr lang="en-US" sz="4000" dirty="0" smtClean="0">
                <a:latin typeface="Times New Roman" charset="0"/>
                <a:ea typeface="Times New Roman" charset="0"/>
                <a:cs typeface="Times New Roman" charset="0"/>
              </a:rPr>
              <a:t>Very small proportion of fraud</a:t>
            </a:r>
          </a:p>
        </p:txBody>
      </p:sp>
      <p:sp>
        <p:nvSpPr>
          <p:cNvPr id="28" name="TextBox 27"/>
          <p:cNvSpPr txBox="1"/>
          <p:nvPr/>
        </p:nvSpPr>
        <p:spPr>
          <a:xfrm>
            <a:off x="32493853" y="35127650"/>
            <a:ext cx="7765147" cy="2308324"/>
          </a:xfrm>
          <a:prstGeom prst="rect">
            <a:avLst/>
          </a:prstGeom>
          <a:noFill/>
        </p:spPr>
        <p:txBody>
          <a:bodyPr wrap="square" rtlCol="0">
            <a:spAutoFit/>
          </a:bodyPr>
          <a:lstStyle/>
          <a:p>
            <a:r>
              <a:rPr lang="en-US" sz="1800" dirty="0" smtClean="0">
                <a:latin typeface="Times New Roman" charset="0"/>
                <a:ea typeface="Times New Roman" charset="0"/>
                <a:cs typeface="Times New Roman" charset="0"/>
              </a:rPr>
              <a:t>[1] Most popular payment methods in the U.S. 2017 — Statistic. </a:t>
            </a:r>
          </a:p>
          <a:p>
            <a:r>
              <a:rPr lang="en-US" sz="1800" dirty="0" smtClean="0">
                <a:latin typeface="Times New Roman" charset="0"/>
                <a:ea typeface="Times New Roman" charset="0"/>
                <a:cs typeface="Times New Roman" charset="0"/>
              </a:rPr>
              <a:t>[2] U.S. payment card fraud losses by type 2018 — Statistic. </a:t>
            </a:r>
          </a:p>
          <a:p>
            <a:r>
              <a:rPr lang="en-US" sz="1800" dirty="0" smtClean="0">
                <a:latin typeface="Times New Roman" charset="0"/>
                <a:ea typeface="Times New Roman" charset="0"/>
                <a:cs typeface="Times New Roman" charset="0"/>
              </a:rPr>
              <a:t>[3] Philip K Chan and Salvatore J </a:t>
            </a:r>
            <a:r>
              <a:rPr lang="en-US" sz="1800" dirty="0" err="1" smtClean="0">
                <a:latin typeface="Times New Roman" charset="0"/>
                <a:ea typeface="Times New Roman" charset="0"/>
                <a:cs typeface="Times New Roman" charset="0"/>
              </a:rPr>
              <a:t>Stolfo</a:t>
            </a:r>
            <a:r>
              <a:rPr lang="en-US" sz="1800" dirty="0" smtClean="0">
                <a:latin typeface="Times New Roman" charset="0"/>
                <a:ea typeface="Times New Roman" charset="0"/>
                <a:cs typeface="Times New Roman" charset="0"/>
              </a:rPr>
              <a:t>. Toward Scalable Learning with Non-uniform Class and Cost Distributions: A Case Study in Credit Card Fraud Detection. Technical report. </a:t>
            </a:r>
          </a:p>
          <a:p>
            <a:r>
              <a:rPr lang="en-US" sz="1800" dirty="0" smtClean="0">
                <a:latin typeface="Times New Roman" charset="0"/>
                <a:ea typeface="Times New Roman" charset="0"/>
                <a:cs typeface="Times New Roman" charset="0"/>
              </a:rPr>
              <a:t>[4] </a:t>
            </a:r>
            <a:r>
              <a:rPr lang="en-US" sz="1800" dirty="0" err="1" smtClean="0">
                <a:latin typeface="Times New Roman" charset="0"/>
                <a:ea typeface="Times New Roman" charset="0"/>
                <a:cs typeface="Times New Roman" charset="0"/>
              </a:rPr>
              <a:t>Suvasini</a:t>
            </a:r>
            <a:r>
              <a:rPr lang="en-US" sz="1800" dirty="0" smtClean="0">
                <a:latin typeface="Times New Roman" charset="0"/>
                <a:ea typeface="Times New Roman" charset="0"/>
                <a:cs typeface="Times New Roman" charset="0"/>
              </a:rPr>
              <a:t> </a:t>
            </a:r>
            <a:r>
              <a:rPr lang="en-US" sz="1800" dirty="0" err="1" smtClean="0">
                <a:latin typeface="Times New Roman" charset="0"/>
                <a:ea typeface="Times New Roman" charset="0"/>
                <a:cs typeface="Times New Roman" charset="0"/>
              </a:rPr>
              <a:t>Panigrahi</a:t>
            </a:r>
            <a:r>
              <a:rPr lang="en-US" sz="1800" dirty="0" smtClean="0">
                <a:latin typeface="Times New Roman" charset="0"/>
                <a:ea typeface="Times New Roman" charset="0"/>
                <a:cs typeface="Times New Roman" charset="0"/>
              </a:rPr>
              <a:t>, </a:t>
            </a:r>
            <a:r>
              <a:rPr lang="en-US" sz="1800" dirty="0" err="1" smtClean="0">
                <a:latin typeface="Times New Roman" charset="0"/>
                <a:ea typeface="Times New Roman" charset="0"/>
                <a:cs typeface="Times New Roman" charset="0"/>
              </a:rPr>
              <a:t>Amlan</a:t>
            </a:r>
            <a:r>
              <a:rPr lang="en-US" sz="1800" dirty="0" smtClean="0">
                <a:latin typeface="Times New Roman" charset="0"/>
                <a:ea typeface="Times New Roman" charset="0"/>
                <a:cs typeface="Times New Roman" charset="0"/>
              </a:rPr>
              <a:t> </a:t>
            </a:r>
            <a:r>
              <a:rPr lang="en-US" sz="1800" dirty="0" err="1" smtClean="0">
                <a:latin typeface="Times New Roman" charset="0"/>
                <a:ea typeface="Times New Roman" charset="0"/>
                <a:cs typeface="Times New Roman" charset="0"/>
              </a:rPr>
              <a:t>Kundu</a:t>
            </a:r>
            <a:r>
              <a:rPr lang="en-US" sz="1800" dirty="0" smtClean="0">
                <a:latin typeface="Times New Roman" charset="0"/>
                <a:ea typeface="Times New Roman" charset="0"/>
                <a:cs typeface="Times New Roman" charset="0"/>
              </a:rPr>
              <a:t>, </a:t>
            </a:r>
            <a:r>
              <a:rPr lang="en-US" sz="1800" dirty="0" err="1" smtClean="0">
                <a:latin typeface="Times New Roman" charset="0"/>
                <a:ea typeface="Times New Roman" charset="0"/>
                <a:cs typeface="Times New Roman" charset="0"/>
              </a:rPr>
              <a:t>Shamik</a:t>
            </a:r>
            <a:r>
              <a:rPr lang="en-US" sz="1800" dirty="0" smtClean="0">
                <a:latin typeface="Times New Roman" charset="0"/>
                <a:ea typeface="Times New Roman" charset="0"/>
                <a:cs typeface="Times New Roman" charset="0"/>
              </a:rPr>
              <a:t> </a:t>
            </a:r>
            <a:r>
              <a:rPr lang="en-US" sz="1800" dirty="0" err="1" smtClean="0">
                <a:latin typeface="Times New Roman" charset="0"/>
                <a:ea typeface="Times New Roman" charset="0"/>
                <a:cs typeface="Times New Roman" charset="0"/>
              </a:rPr>
              <a:t>Sural</a:t>
            </a:r>
            <a:r>
              <a:rPr lang="en-US" sz="1800" dirty="0" smtClean="0">
                <a:latin typeface="Times New Roman" charset="0"/>
                <a:ea typeface="Times New Roman" charset="0"/>
                <a:cs typeface="Times New Roman" charset="0"/>
              </a:rPr>
              <a:t>, and A.K. </a:t>
            </a:r>
            <a:r>
              <a:rPr lang="en-US" sz="1800" dirty="0" err="1" smtClean="0">
                <a:latin typeface="Times New Roman" charset="0"/>
                <a:ea typeface="Times New Roman" charset="0"/>
                <a:cs typeface="Times New Roman" charset="0"/>
              </a:rPr>
              <a:t>Majumdar</a:t>
            </a:r>
            <a:r>
              <a:rPr lang="en-US" sz="1800" dirty="0" smtClean="0">
                <a:latin typeface="Times New Roman" charset="0"/>
                <a:ea typeface="Times New Roman" charset="0"/>
                <a:cs typeface="Times New Roman" charset="0"/>
              </a:rPr>
              <a:t>. Credit card fraud detection: A fusion approach using </a:t>
            </a:r>
            <a:r>
              <a:rPr lang="en-US" sz="1800" dirty="0" err="1" smtClean="0">
                <a:latin typeface="Times New Roman" charset="0"/>
                <a:ea typeface="Times New Roman" charset="0"/>
                <a:cs typeface="Times New Roman" charset="0"/>
              </a:rPr>
              <a:t>Dempster</a:t>
            </a:r>
            <a:r>
              <a:rPr lang="en-US" sz="1800" dirty="0" smtClean="0">
                <a:latin typeface="Times New Roman" charset="0"/>
                <a:ea typeface="Times New Roman" charset="0"/>
                <a:cs typeface="Times New Roman" charset="0"/>
              </a:rPr>
              <a:t> Shafer theory and Bayesian learning. Information Fusion, 10(4):354–363, </a:t>
            </a:r>
            <a:r>
              <a:rPr lang="en-US" sz="1800" dirty="0">
                <a:latin typeface="Times New Roman" charset="0"/>
                <a:ea typeface="Times New Roman" charset="0"/>
                <a:cs typeface="Times New Roman" charset="0"/>
              </a:rPr>
              <a:t>O</a:t>
            </a:r>
            <a:r>
              <a:rPr lang="en-US" sz="1800" dirty="0" smtClean="0">
                <a:latin typeface="Times New Roman" charset="0"/>
                <a:ea typeface="Times New Roman" charset="0"/>
                <a:cs typeface="Times New Roman" charset="0"/>
              </a:rPr>
              <a:t>ct 2009. </a:t>
            </a:r>
          </a:p>
        </p:txBody>
      </p:sp>
      <p:sp>
        <p:nvSpPr>
          <p:cNvPr id="29" name="TextBox 28"/>
          <p:cNvSpPr txBox="1"/>
          <p:nvPr/>
        </p:nvSpPr>
        <p:spPr>
          <a:xfrm>
            <a:off x="15699491" y="33696489"/>
            <a:ext cx="9683912" cy="3785652"/>
          </a:xfrm>
          <a:prstGeom prst="rect">
            <a:avLst/>
          </a:prstGeom>
          <a:noFill/>
        </p:spPr>
        <p:txBody>
          <a:bodyPr wrap="square" rtlCol="0">
            <a:spAutoFit/>
          </a:bodyPr>
          <a:lstStyle/>
          <a:p>
            <a:pPr marL="571500" indent="-571500">
              <a:buFont typeface="Arial" charset="0"/>
              <a:buChar char="•"/>
            </a:pPr>
            <a:r>
              <a:rPr lang="en-US" sz="4000" dirty="0" smtClean="0">
                <a:latin typeface="Times New Roman" charset="0"/>
                <a:ea typeface="Times New Roman" charset="0"/>
                <a:cs typeface="Times New Roman" charset="0"/>
              </a:rPr>
              <a:t>Decision Trees had highest F1 score</a:t>
            </a:r>
          </a:p>
          <a:p>
            <a:pPr marL="571500" indent="-571500">
              <a:buFont typeface="Arial" charset="0"/>
              <a:buChar char="•"/>
            </a:pPr>
            <a:r>
              <a:rPr lang="en-US" sz="4000" dirty="0" smtClean="0">
                <a:latin typeface="Times New Roman" charset="0"/>
                <a:ea typeface="Times New Roman" charset="0"/>
                <a:cs typeface="Times New Roman" charset="0"/>
              </a:rPr>
              <a:t>SVMs had lowest F1 score</a:t>
            </a:r>
          </a:p>
          <a:p>
            <a:pPr marL="571500" indent="-571500">
              <a:buFont typeface="Arial" charset="0"/>
              <a:buChar char="•"/>
            </a:pPr>
            <a:r>
              <a:rPr lang="en-US" sz="4000" dirty="0" smtClean="0">
                <a:latin typeface="Times New Roman" charset="0"/>
                <a:ea typeface="Times New Roman" charset="0"/>
                <a:cs typeface="Times New Roman" charset="0"/>
              </a:rPr>
              <a:t>Normalizing the data led to worse performance than non-normalized data.</a:t>
            </a:r>
          </a:p>
          <a:p>
            <a:pPr marL="571500" indent="-571500">
              <a:buFont typeface="Arial" charset="0"/>
              <a:buChar char="•"/>
            </a:pPr>
            <a:r>
              <a:rPr lang="en-US" sz="4000" dirty="0" err="1" smtClean="0">
                <a:latin typeface="Times New Roman" charset="0"/>
                <a:ea typeface="Times New Roman" charset="0"/>
                <a:cs typeface="Times New Roman" charset="0"/>
              </a:rPr>
              <a:t>Unskewing</a:t>
            </a:r>
            <a:r>
              <a:rPr lang="en-US" sz="4000" dirty="0" smtClean="0">
                <a:latin typeface="Times New Roman" charset="0"/>
                <a:ea typeface="Times New Roman" charset="0"/>
                <a:cs typeface="Times New Roman" charset="0"/>
              </a:rPr>
              <a:t> the data increases Total Positive Rate at cost of False Positive Rate</a:t>
            </a:r>
            <a:endParaRPr lang="en-US" sz="4000" dirty="0">
              <a:latin typeface="Times New Roman" charset="0"/>
              <a:ea typeface="Times New Roman" charset="0"/>
              <a:cs typeface="Times New Roman" charset="0"/>
            </a:endParaRPr>
          </a:p>
        </p:txBody>
      </p:sp>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48461" y="22825117"/>
            <a:ext cx="6276749" cy="3621228"/>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04877" y="18526230"/>
            <a:ext cx="6736123" cy="4269102"/>
          </a:xfrm>
          <a:prstGeom prst="rect">
            <a:avLst/>
          </a:prstGeom>
        </p:spPr>
      </p:pic>
      <p:sp>
        <p:nvSpPr>
          <p:cNvPr id="36" name="TextBox 35"/>
          <p:cNvSpPr txBox="1"/>
          <p:nvPr/>
        </p:nvSpPr>
        <p:spPr>
          <a:xfrm>
            <a:off x="32758674" y="22269072"/>
            <a:ext cx="14898856" cy="4401205"/>
          </a:xfrm>
          <a:prstGeom prst="rect">
            <a:avLst/>
          </a:prstGeom>
          <a:noFill/>
        </p:spPr>
        <p:txBody>
          <a:bodyPr wrap="square" rtlCol="0">
            <a:spAutoFit/>
          </a:bodyPr>
          <a:lstStyle/>
          <a:p>
            <a:r>
              <a:rPr lang="en-US" sz="4000" i="1" dirty="0" smtClean="0">
                <a:latin typeface="Times New Roman" charset="0"/>
                <a:ea typeface="Times New Roman" charset="0"/>
                <a:cs typeface="Times New Roman" charset="0"/>
              </a:rPr>
              <a:t>Results</a:t>
            </a:r>
            <a:endParaRPr lang="en-US" sz="4000" dirty="0" smtClean="0">
              <a:latin typeface="Times New Roman" charset="0"/>
              <a:ea typeface="Times New Roman" charset="0"/>
              <a:cs typeface="Times New Roman" charset="0"/>
            </a:endParaRPr>
          </a:p>
          <a:p>
            <a:pPr marL="571500" indent="-571500">
              <a:buFont typeface="Arial" charset="0"/>
              <a:buChar char="•"/>
            </a:pPr>
            <a:r>
              <a:rPr lang="en-US" sz="4000" dirty="0" smtClean="0">
                <a:latin typeface="Times New Roman" charset="0"/>
                <a:ea typeface="Times New Roman" charset="0"/>
                <a:cs typeface="Times New Roman" charset="0"/>
              </a:rPr>
              <a:t>Overlap </a:t>
            </a:r>
            <a:r>
              <a:rPr lang="en-US" sz="4000" dirty="0" smtClean="0">
                <a:latin typeface="Times New Roman" charset="0"/>
                <a:ea typeface="Times New Roman" charset="0"/>
                <a:cs typeface="Times New Roman" charset="0"/>
              </a:rPr>
              <a:t>between fraud and non-fraud data points.</a:t>
            </a:r>
          </a:p>
          <a:p>
            <a:pPr marL="571500" indent="-571500">
              <a:buFont typeface="Arial" charset="0"/>
              <a:buChar char="•"/>
            </a:pPr>
            <a:r>
              <a:rPr lang="en-US" sz="4000" dirty="0" smtClean="0">
                <a:latin typeface="Times New Roman" charset="0"/>
                <a:ea typeface="Times New Roman" charset="0"/>
                <a:cs typeface="Times New Roman" charset="0"/>
              </a:rPr>
              <a:t>Larger fraud training proportions increases sensitivity, leading to higher false positive rates (FPR). Tradeoffs depend on cost of fraud versus cost of investigation and lost business costs. </a:t>
            </a:r>
          </a:p>
          <a:p>
            <a:pPr marL="571500" indent="-571500">
              <a:buFont typeface="Arial" charset="0"/>
              <a:buChar char="•"/>
            </a:pPr>
            <a:r>
              <a:rPr lang="en-US" sz="4000" dirty="0" smtClean="0">
                <a:latin typeface="Times New Roman" charset="0"/>
                <a:ea typeface="Times New Roman" charset="0"/>
                <a:cs typeface="Times New Roman" charset="0"/>
              </a:rPr>
              <a:t>Small FPR increase of 0.03 leads to 180,000 more false positives in 6M transactions</a:t>
            </a:r>
            <a:endParaRPr lang="en-US" sz="4000" dirty="0">
              <a:solidFill>
                <a:prstClr val="black"/>
              </a:solidFill>
              <a:latin typeface="Times New Roman" charset="0"/>
              <a:ea typeface="Times New Roman" charset="0"/>
              <a:cs typeface="Times New Roman" charset="0"/>
            </a:endParaRPr>
          </a:p>
        </p:txBody>
      </p:sp>
      <p:sp>
        <p:nvSpPr>
          <p:cNvPr id="40" name="TextBox 39"/>
          <p:cNvSpPr txBox="1"/>
          <p:nvPr/>
        </p:nvSpPr>
        <p:spPr>
          <a:xfrm>
            <a:off x="23248380" y="9565033"/>
            <a:ext cx="3623460" cy="6330185"/>
          </a:xfrm>
          <a:prstGeom prst="rect">
            <a:avLst/>
          </a:prstGeom>
          <a:noFill/>
          <a:ln>
            <a:solidFill>
              <a:schemeClr val="tx1"/>
            </a:solidFill>
          </a:ln>
        </p:spPr>
        <p:txBody>
          <a:bodyPr wrap="square" rtlCol="0">
            <a:spAutoFit/>
          </a:bodyPr>
          <a:lstStyle/>
          <a:p>
            <a:r>
              <a:rPr lang="en-US" sz="4000" dirty="0" smtClean="0">
                <a:latin typeface="Times New Roman" charset="0"/>
                <a:ea typeface="Times New Roman" charset="0"/>
                <a:cs typeface="Times New Roman" charset="0"/>
              </a:rPr>
              <a:t>Training Data Distributions</a:t>
            </a:r>
          </a:p>
          <a:p>
            <a:endParaRPr lang="en-US" sz="4000" dirty="0">
              <a:latin typeface="Times New Roman" charset="0"/>
              <a:ea typeface="Times New Roman" charset="0"/>
              <a:cs typeface="Times New Roman" charset="0"/>
            </a:endParaRPr>
          </a:p>
          <a:p>
            <a:r>
              <a:rPr lang="en-US" sz="3200" dirty="0" smtClean="0">
                <a:latin typeface="Times New Roman" charset="0"/>
                <a:ea typeface="Times New Roman" charset="0"/>
                <a:cs typeface="Times New Roman" charset="0"/>
              </a:rPr>
              <a:t>Original Dataset</a:t>
            </a:r>
          </a:p>
          <a:p>
            <a:endParaRPr lang="en-US" sz="3200" dirty="0">
              <a:latin typeface="Times New Roman" charset="0"/>
              <a:ea typeface="Times New Roman" charset="0"/>
              <a:cs typeface="Times New Roman" charset="0"/>
            </a:endParaRPr>
          </a:p>
          <a:p>
            <a:r>
              <a:rPr lang="en-US" sz="3200" dirty="0" smtClean="0">
                <a:latin typeface="Times New Roman" charset="0"/>
                <a:ea typeface="Times New Roman" charset="0"/>
                <a:cs typeface="Times New Roman" charset="0"/>
              </a:rPr>
              <a:t>50/50</a:t>
            </a:r>
          </a:p>
          <a:p>
            <a:endParaRPr lang="en-US" sz="3200" dirty="0">
              <a:latin typeface="Times New Roman" charset="0"/>
              <a:ea typeface="Times New Roman" charset="0"/>
              <a:cs typeface="Times New Roman" charset="0"/>
            </a:endParaRPr>
          </a:p>
          <a:p>
            <a:r>
              <a:rPr lang="en-US" sz="3200" dirty="0" smtClean="0">
                <a:latin typeface="Times New Roman" charset="0"/>
                <a:ea typeface="Times New Roman" charset="0"/>
                <a:cs typeface="Times New Roman" charset="0"/>
              </a:rPr>
              <a:t>66/33</a:t>
            </a:r>
          </a:p>
          <a:p>
            <a:endParaRPr lang="en-US" sz="3200" dirty="0">
              <a:latin typeface="Times New Roman" charset="0"/>
              <a:ea typeface="Times New Roman" charset="0"/>
              <a:cs typeface="Times New Roman" charset="0"/>
            </a:endParaRPr>
          </a:p>
          <a:p>
            <a:r>
              <a:rPr lang="en-US" sz="3200" dirty="0" smtClean="0">
                <a:latin typeface="Times New Roman" charset="0"/>
                <a:ea typeface="Times New Roman" charset="0"/>
                <a:cs typeface="Times New Roman" charset="0"/>
              </a:rPr>
              <a:t>75/25</a:t>
            </a:r>
          </a:p>
          <a:p>
            <a:endParaRPr lang="en-US" sz="3200" dirty="0">
              <a:latin typeface="Times New Roman" charset="0"/>
              <a:ea typeface="Times New Roman" charset="0"/>
              <a:cs typeface="Times New Roman" charset="0"/>
            </a:endParaRPr>
          </a:p>
          <a:p>
            <a:r>
              <a:rPr lang="en-US" sz="3200" dirty="0" smtClean="0">
                <a:latin typeface="Times New Roman" charset="0"/>
                <a:ea typeface="Times New Roman" charset="0"/>
                <a:cs typeface="Times New Roman" charset="0"/>
              </a:rPr>
              <a:t>80/20</a:t>
            </a:r>
            <a:endParaRPr lang="en-US" sz="3200" dirty="0">
              <a:latin typeface="Times New Roman" charset="0"/>
              <a:ea typeface="Times New Roman" charset="0"/>
              <a:cs typeface="Times New Roman" charset="0"/>
            </a:endParaRPr>
          </a:p>
        </p:txBody>
      </p:sp>
      <p:sp>
        <p:nvSpPr>
          <p:cNvPr id="41" name="TextBox 40"/>
          <p:cNvSpPr txBox="1"/>
          <p:nvPr/>
        </p:nvSpPr>
        <p:spPr>
          <a:xfrm>
            <a:off x="28002781" y="9515475"/>
            <a:ext cx="3623460" cy="6370975"/>
          </a:xfrm>
          <a:prstGeom prst="rect">
            <a:avLst/>
          </a:prstGeom>
          <a:noFill/>
          <a:ln>
            <a:solidFill>
              <a:schemeClr val="tx1"/>
            </a:solidFill>
          </a:ln>
        </p:spPr>
        <p:txBody>
          <a:bodyPr wrap="square" rtlCol="0">
            <a:spAutoFit/>
          </a:bodyPr>
          <a:lstStyle/>
          <a:p>
            <a:pPr algn="r"/>
            <a:r>
              <a:rPr lang="en-US" sz="4000" dirty="0" smtClean="0">
                <a:latin typeface="Times New Roman" charset="0"/>
                <a:ea typeface="Times New Roman" charset="0"/>
                <a:cs typeface="Times New Roman" charset="0"/>
              </a:rPr>
              <a:t>Models</a:t>
            </a:r>
          </a:p>
          <a:p>
            <a:pPr algn="r"/>
            <a:endParaRPr lang="en-US" sz="4000" dirty="0" smtClean="0">
              <a:latin typeface="Times New Roman" charset="0"/>
              <a:ea typeface="Times New Roman" charset="0"/>
              <a:cs typeface="Times New Roman" charset="0"/>
            </a:endParaRPr>
          </a:p>
          <a:p>
            <a:pPr algn="r"/>
            <a:endParaRPr lang="en-US" sz="4000" dirty="0">
              <a:latin typeface="Times New Roman" charset="0"/>
              <a:ea typeface="Times New Roman" charset="0"/>
              <a:cs typeface="Times New Roman" charset="0"/>
            </a:endParaRPr>
          </a:p>
          <a:p>
            <a:pPr algn="r"/>
            <a:r>
              <a:rPr lang="en-US" sz="3200" dirty="0" smtClean="0">
                <a:latin typeface="Times New Roman" charset="0"/>
                <a:ea typeface="Times New Roman" charset="0"/>
                <a:cs typeface="Times New Roman" charset="0"/>
              </a:rPr>
              <a:t>SVM</a:t>
            </a:r>
          </a:p>
          <a:p>
            <a:pPr algn="r"/>
            <a:endParaRPr lang="en-US" sz="3200" dirty="0">
              <a:latin typeface="Times New Roman" charset="0"/>
              <a:ea typeface="Times New Roman" charset="0"/>
              <a:cs typeface="Times New Roman" charset="0"/>
            </a:endParaRPr>
          </a:p>
          <a:p>
            <a:pPr algn="r"/>
            <a:r>
              <a:rPr lang="en-US" sz="3200" dirty="0" smtClean="0">
                <a:latin typeface="Times New Roman" charset="0"/>
                <a:ea typeface="Times New Roman" charset="0"/>
                <a:cs typeface="Times New Roman" charset="0"/>
              </a:rPr>
              <a:t>Neural Network</a:t>
            </a:r>
          </a:p>
          <a:p>
            <a:pPr algn="r"/>
            <a:endParaRPr lang="en-US" sz="3200" dirty="0">
              <a:latin typeface="Times New Roman" charset="0"/>
              <a:ea typeface="Times New Roman" charset="0"/>
              <a:cs typeface="Times New Roman" charset="0"/>
            </a:endParaRPr>
          </a:p>
          <a:p>
            <a:pPr algn="r"/>
            <a:r>
              <a:rPr lang="en-US" sz="3200" dirty="0" smtClean="0">
                <a:latin typeface="Times New Roman" charset="0"/>
                <a:ea typeface="Times New Roman" charset="0"/>
                <a:cs typeface="Times New Roman" charset="0"/>
              </a:rPr>
              <a:t>Decision Tree</a:t>
            </a:r>
          </a:p>
          <a:p>
            <a:pPr algn="r"/>
            <a:endParaRPr lang="en-US" sz="3200" dirty="0">
              <a:latin typeface="Times New Roman" charset="0"/>
              <a:ea typeface="Times New Roman" charset="0"/>
              <a:cs typeface="Times New Roman" charset="0"/>
            </a:endParaRPr>
          </a:p>
          <a:p>
            <a:pPr algn="r"/>
            <a:r>
              <a:rPr lang="en-US" sz="3200" dirty="0" smtClean="0">
                <a:latin typeface="Times New Roman" charset="0"/>
                <a:ea typeface="Times New Roman" charset="0"/>
                <a:cs typeface="Times New Roman" charset="0"/>
              </a:rPr>
              <a:t>Logistic Regression</a:t>
            </a:r>
          </a:p>
          <a:p>
            <a:pPr algn="r"/>
            <a:endParaRPr lang="en-US" sz="3200" dirty="0">
              <a:latin typeface="Times New Roman" charset="0"/>
              <a:ea typeface="Times New Roman" charset="0"/>
              <a:cs typeface="Times New Roman" charset="0"/>
            </a:endParaRPr>
          </a:p>
          <a:p>
            <a:pPr algn="r"/>
            <a:r>
              <a:rPr lang="en-US" sz="3200" dirty="0" smtClean="0">
                <a:latin typeface="Times New Roman" charset="0"/>
                <a:ea typeface="Times New Roman" charset="0"/>
                <a:cs typeface="Times New Roman" charset="0"/>
              </a:rPr>
              <a:t>Gaussian</a:t>
            </a:r>
            <a:endParaRPr lang="en-US" sz="3200" dirty="0">
              <a:latin typeface="Times New Roman" charset="0"/>
              <a:ea typeface="Times New Roman" charset="0"/>
              <a:cs typeface="Times New Roman" charset="0"/>
            </a:endParaRPr>
          </a:p>
        </p:txBody>
      </p:sp>
      <p:sp>
        <p:nvSpPr>
          <p:cNvPr id="42" name="Cross 41"/>
          <p:cNvSpPr/>
          <p:nvPr/>
        </p:nvSpPr>
        <p:spPr>
          <a:xfrm rot="2752548">
            <a:off x="26991569" y="12554815"/>
            <a:ext cx="705688" cy="632227"/>
          </a:xfrm>
          <a:prstGeom prst="plus">
            <a:avLst>
              <a:gd name="adj" fmla="val 36190"/>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9195445" y="17294932"/>
            <a:ext cx="2693887" cy="1360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charset="0"/>
                <a:ea typeface="Times New Roman" charset="0"/>
                <a:cs typeface="Times New Roman" charset="0"/>
              </a:rPr>
              <a:t>6 M Non-Fraud</a:t>
            </a:r>
            <a:endParaRPr lang="en-US" sz="4000" dirty="0">
              <a:latin typeface="Times New Roman" charset="0"/>
              <a:ea typeface="Times New Roman" charset="0"/>
              <a:cs typeface="Times New Roman" charset="0"/>
            </a:endParaRPr>
          </a:p>
        </p:txBody>
      </p:sp>
      <p:sp>
        <p:nvSpPr>
          <p:cNvPr id="46" name="Rectangle 45"/>
          <p:cNvSpPr/>
          <p:nvPr/>
        </p:nvSpPr>
        <p:spPr>
          <a:xfrm>
            <a:off x="19194504" y="18977290"/>
            <a:ext cx="2693887" cy="742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charset="0"/>
                <a:ea typeface="Times New Roman" charset="0"/>
                <a:cs typeface="Times New Roman" charset="0"/>
              </a:rPr>
              <a:t>8 K Fraud</a:t>
            </a:r>
            <a:endParaRPr lang="en-US" sz="4000" dirty="0">
              <a:latin typeface="Times New Roman" charset="0"/>
              <a:ea typeface="Times New Roman" charset="0"/>
              <a:cs typeface="Times New Roman" charset="0"/>
            </a:endParaRPr>
          </a:p>
        </p:txBody>
      </p:sp>
      <p:sp>
        <p:nvSpPr>
          <p:cNvPr id="47" name="TextBox 46"/>
          <p:cNvSpPr txBox="1"/>
          <p:nvPr/>
        </p:nvSpPr>
        <p:spPr>
          <a:xfrm>
            <a:off x="15866175" y="17287103"/>
            <a:ext cx="3247287" cy="2800767"/>
          </a:xfrm>
          <a:prstGeom prst="rect">
            <a:avLst/>
          </a:prstGeom>
          <a:noFill/>
        </p:spPr>
        <p:txBody>
          <a:bodyPr wrap="square" rtlCol="0">
            <a:spAutoFit/>
          </a:bodyPr>
          <a:lstStyle/>
          <a:p>
            <a:pPr lvl="0"/>
            <a:r>
              <a:rPr lang="en-US" sz="4000" i="1" dirty="0" smtClean="0">
                <a:solidFill>
                  <a:prstClr val="black"/>
                </a:solidFill>
                <a:latin typeface="Times New Roman" charset="0"/>
                <a:ea typeface="Times New Roman" charset="0"/>
                <a:cs typeface="Times New Roman" charset="0"/>
              </a:rPr>
              <a:t>Data Process</a:t>
            </a:r>
          </a:p>
          <a:p>
            <a:pPr lvl="0"/>
            <a:endParaRPr lang="en-US" sz="4000" i="1" dirty="0">
              <a:solidFill>
                <a:prstClr val="black"/>
              </a:solidFill>
              <a:latin typeface="Times New Roman" charset="0"/>
              <a:ea typeface="Times New Roman" charset="0"/>
              <a:cs typeface="Times New Roman" charset="0"/>
            </a:endParaRPr>
          </a:p>
          <a:p>
            <a:pPr lvl="0"/>
            <a:r>
              <a:rPr lang="en-US" sz="2400" dirty="0" smtClean="0">
                <a:solidFill>
                  <a:prstClr val="black"/>
                </a:solidFill>
                <a:latin typeface="Times New Roman" charset="0"/>
                <a:ea typeface="Times New Roman" charset="0"/>
                <a:cs typeface="Times New Roman" charset="0"/>
              </a:rPr>
              <a:t>Example for a 50/50 data distribution. All data combined with random sampling.</a:t>
            </a:r>
            <a:endParaRPr lang="en-US" sz="2400" dirty="0">
              <a:solidFill>
                <a:prstClr val="black"/>
              </a:solidFill>
              <a:latin typeface="Times New Roman" charset="0"/>
              <a:ea typeface="Times New Roman" charset="0"/>
              <a:cs typeface="Times New Roman" charset="0"/>
            </a:endParaRPr>
          </a:p>
        </p:txBody>
      </p:sp>
      <p:sp>
        <p:nvSpPr>
          <p:cNvPr id="48" name="Left Brace 47"/>
          <p:cNvSpPr/>
          <p:nvPr/>
        </p:nvSpPr>
        <p:spPr>
          <a:xfrm rot="10800000">
            <a:off x="22068494" y="19034050"/>
            <a:ext cx="557561" cy="670243"/>
          </a:xfrm>
          <a:prstGeom prst="leftBrace">
            <a:avLst>
              <a:gd name="adj1" fmla="val 8333"/>
              <a:gd name="adj2" fmla="val 485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Left Brace 48"/>
          <p:cNvSpPr/>
          <p:nvPr/>
        </p:nvSpPr>
        <p:spPr>
          <a:xfrm rot="10800000">
            <a:off x="22088196" y="18171409"/>
            <a:ext cx="557561" cy="483798"/>
          </a:xfrm>
          <a:prstGeom prst="leftBrace">
            <a:avLst>
              <a:gd name="adj1" fmla="val 8333"/>
              <a:gd name="adj2" fmla="val 485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Rectangle 49"/>
          <p:cNvSpPr/>
          <p:nvPr/>
        </p:nvSpPr>
        <p:spPr>
          <a:xfrm>
            <a:off x="22659091" y="17987341"/>
            <a:ext cx="2388162" cy="174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charset="0"/>
                <a:ea typeface="Times New Roman" charset="0"/>
                <a:cs typeface="Times New Roman" charset="0"/>
              </a:rPr>
              <a:t>50% Non-Fraud</a:t>
            </a:r>
          </a:p>
          <a:p>
            <a:pPr algn="ctr"/>
            <a:endParaRPr lang="en-US" sz="2400" dirty="0">
              <a:latin typeface="Times New Roman" charset="0"/>
              <a:ea typeface="Times New Roman" charset="0"/>
              <a:cs typeface="Times New Roman" charset="0"/>
            </a:endParaRPr>
          </a:p>
          <a:p>
            <a:pPr algn="ctr"/>
            <a:r>
              <a:rPr lang="en-US" sz="2400" dirty="0" smtClean="0">
                <a:latin typeface="Times New Roman" charset="0"/>
                <a:ea typeface="Times New Roman" charset="0"/>
                <a:cs typeface="Times New Roman" charset="0"/>
              </a:rPr>
              <a:t>50% Fraud</a:t>
            </a:r>
            <a:endParaRPr lang="en-US" sz="2400" dirty="0">
              <a:latin typeface="Times New Roman" charset="0"/>
              <a:ea typeface="Times New Roman" charset="0"/>
              <a:cs typeface="Times New Roman" charset="0"/>
            </a:endParaRPr>
          </a:p>
        </p:txBody>
      </p:sp>
      <p:cxnSp>
        <p:nvCxnSpPr>
          <p:cNvPr id="52" name="Straight Connector 51"/>
          <p:cNvCxnSpPr/>
          <p:nvPr/>
        </p:nvCxnSpPr>
        <p:spPr>
          <a:xfrm>
            <a:off x="22702558" y="18883465"/>
            <a:ext cx="2388162" cy="0"/>
          </a:xfrm>
          <a:prstGeom prst="line">
            <a:avLst/>
          </a:prstGeom>
          <a:ln/>
        </p:spPr>
        <p:style>
          <a:lnRef idx="3">
            <a:schemeClr val="dk1"/>
          </a:lnRef>
          <a:fillRef idx="0">
            <a:schemeClr val="dk1"/>
          </a:fillRef>
          <a:effectRef idx="2">
            <a:schemeClr val="dk1"/>
          </a:effectRef>
          <a:fontRef idx="minor">
            <a:schemeClr val="tx1"/>
          </a:fontRef>
        </p:style>
      </p:cxnSp>
      <p:sp>
        <p:nvSpPr>
          <p:cNvPr id="57" name="Left Brace 56"/>
          <p:cNvSpPr/>
          <p:nvPr/>
        </p:nvSpPr>
        <p:spPr>
          <a:xfrm rot="10800000">
            <a:off x="22085829" y="17232078"/>
            <a:ext cx="557561" cy="844232"/>
          </a:xfrm>
          <a:prstGeom prst="leftBrace">
            <a:avLst>
              <a:gd name="adj1" fmla="val 8333"/>
              <a:gd name="adj2" fmla="val 485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Rectangle 57"/>
          <p:cNvSpPr/>
          <p:nvPr/>
        </p:nvSpPr>
        <p:spPr>
          <a:xfrm>
            <a:off x="25858487" y="18529420"/>
            <a:ext cx="2658010" cy="1268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charset="0"/>
                <a:ea typeface="Times New Roman" charset="0"/>
                <a:cs typeface="Times New Roman" charset="0"/>
              </a:rPr>
              <a:t>6/7 unskewed data: Training Data</a:t>
            </a:r>
            <a:endParaRPr lang="en-US" sz="2400" dirty="0">
              <a:latin typeface="Times New Roman" charset="0"/>
              <a:ea typeface="Times New Roman" charset="0"/>
              <a:cs typeface="Times New Roman" charset="0"/>
            </a:endParaRPr>
          </a:p>
        </p:txBody>
      </p:sp>
      <p:sp>
        <p:nvSpPr>
          <p:cNvPr id="59" name="Rectangle 58"/>
          <p:cNvSpPr/>
          <p:nvPr/>
        </p:nvSpPr>
        <p:spPr>
          <a:xfrm>
            <a:off x="29126065" y="17306907"/>
            <a:ext cx="2163337" cy="2518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charset="0"/>
                <a:ea typeface="Times New Roman" charset="0"/>
                <a:cs typeface="Times New Roman" charset="0"/>
              </a:rPr>
              <a:t>1/7 unskewed data + rest of Non-Fraud:</a:t>
            </a:r>
          </a:p>
          <a:p>
            <a:pPr algn="ctr"/>
            <a:endParaRPr lang="en-US" sz="2400" dirty="0">
              <a:latin typeface="Times New Roman" charset="0"/>
              <a:ea typeface="Times New Roman" charset="0"/>
              <a:cs typeface="Times New Roman" charset="0"/>
            </a:endParaRPr>
          </a:p>
          <a:p>
            <a:pPr algn="ctr"/>
            <a:r>
              <a:rPr lang="en-US" sz="2400" dirty="0" smtClean="0">
                <a:latin typeface="Times New Roman" charset="0"/>
                <a:ea typeface="Times New Roman" charset="0"/>
                <a:cs typeface="Times New Roman" charset="0"/>
              </a:rPr>
              <a:t>Testing Data</a:t>
            </a:r>
            <a:endParaRPr lang="en-US" sz="2400" dirty="0">
              <a:latin typeface="Times New Roman" charset="0"/>
              <a:ea typeface="Times New Roman" charset="0"/>
              <a:cs typeface="Times New Roman" charset="0"/>
            </a:endParaRPr>
          </a:p>
        </p:txBody>
      </p:sp>
      <p:sp>
        <p:nvSpPr>
          <p:cNvPr id="60" name="Left Brace 59"/>
          <p:cNvSpPr/>
          <p:nvPr/>
        </p:nvSpPr>
        <p:spPr>
          <a:xfrm rot="10800000">
            <a:off x="25167223" y="18546546"/>
            <a:ext cx="557561" cy="1238275"/>
          </a:xfrm>
          <a:prstGeom prst="leftBrace">
            <a:avLst>
              <a:gd name="adj1" fmla="val 8333"/>
              <a:gd name="adj2" fmla="val 485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Left Brace 61"/>
          <p:cNvSpPr/>
          <p:nvPr/>
        </p:nvSpPr>
        <p:spPr>
          <a:xfrm rot="10800000">
            <a:off x="25142727" y="18023181"/>
            <a:ext cx="557561" cy="487142"/>
          </a:xfrm>
          <a:prstGeom prst="leftBrace">
            <a:avLst>
              <a:gd name="adj1" fmla="val 8333"/>
              <a:gd name="adj2" fmla="val 485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2" name="Straight Arrow Connector 71"/>
          <p:cNvCxnSpPr/>
          <p:nvPr/>
        </p:nvCxnSpPr>
        <p:spPr>
          <a:xfrm>
            <a:off x="22626055" y="17666169"/>
            <a:ext cx="6451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2" idx="1"/>
          </p:cNvCxnSpPr>
          <p:nvPr/>
        </p:nvCxnSpPr>
        <p:spPr>
          <a:xfrm>
            <a:off x="25700288" y="18273894"/>
            <a:ext cx="3346801" cy="6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2882577" y="8903302"/>
            <a:ext cx="14198389" cy="707886"/>
          </a:xfrm>
          <a:prstGeom prst="rect">
            <a:avLst/>
          </a:prstGeom>
          <a:noFill/>
        </p:spPr>
        <p:txBody>
          <a:bodyPr wrap="square" rtlCol="0">
            <a:spAutoFit/>
          </a:bodyPr>
          <a:lstStyle/>
          <a:p>
            <a:pPr lvl="0"/>
            <a:r>
              <a:rPr lang="en-US" sz="4000" dirty="0">
                <a:solidFill>
                  <a:prstClr val="black"/>
                </a:solidFill>
                <a:latin typeface="Times New Roman" charset="0"/>
                <a:ea typeface="Times New Roman" charset="0"/>
                <a:cs typeface="Times New Roman" charset="0"/>
              </a:rPr>
              <a:t>Interviewed 4 practitioners in fraud </a:t>
            </a:r>
            <a:r>
              <a:rPr lang="en-US" sz="4000" dirty="0" smtClean="0">
                <a:solidFill>
                  <a:prstClr val="black"/>
                </a:solidFill>
                <a:latin typeface="Times New Roman" charset="0"/>
                <a:ea typeface="Times New Roman" charset="0"/>
                <a:cs typeface="Times New Roman" charset="0"/>
              </a:rPr>
              <a:t>analytics. Example insights:</a:t>
            </a:r>
            <a:endParaRPr lang="en-US" sz="4000" dirty="0">
              <a:solidFill>
                <a:prstClr val="black"/>
              </a:solidFill>
              <a:latin typeface="Times New Roman" charset="0"/>
              <a:ea typeface="Times New Roman" charset="0"/>
              <a:cs typeface="Times New Roman" charset="0"/>
            </a:endParaRPr>
          </a:p>
        </p:txBody>
      </p:sp>
      <p:sp>
        <p:nvSpPr>
          <p:cNvPr id="79" name="TextBox 78"/>
          <p:cNvSpPr txBox="1"/>
          <p:nvPr/>
        </p:nvSpPr>
        <p:spPr>
          <a:xfrm>
            <a:off x="32440579" y="28504647"/>
            <a:ext cx="15108216" cy="5016758"/>
          </a:xfrm>
          <a:prstGeom prst="rect">
            <a:avLst/>
          </a:prstGeom>
          <a:noFill/>
        </p:spPr>
        <p:txBody>
          <a:bodyPr wrap="square" rtlCol="0">
            <a:spAutoFit/>
          </a:bodyPr>
          <a:lstStyle/>
          <a:p>
            <a:r>
              <a:rPr lang="en-US" sz="4000" dirty="0" smtClean="0">
                <a:latin typeface="Times New Roman" charset="0"/>
                <a:ea typeface="Times New Roman" charset="0"/>
                <a:cs typeface="Times New Roman" charset="0"/>
              </a:rPr>
              <a:t>Decision Tree Classifiers have the best performance on this dataset. This is consistent with interviews, as they are similar to rule based systems.</a:t>
            </a:r>
          </a:p>
          <a:p>
            <a:endParaRPr lang="en-US" sz="4000" dirty="0">
              <a:latin typeface="Times New Roman" charset="0"/>
              <a:ea typeface="Times New Roman" charset="0"/>
              <a:cs typeface="Times New Roman" charset="0"/>
            </a:endParaRPr>
          </a:p>
          <a:p>
            <a:r>
              <a:rPr lang="en-US" sz="4000" dirty="0" smtClean="0">
                <a:latin typeface="Times New Roman" charset="0"/>
                <a:ea typeface="Times New Roman" charset="0"/>
                <a:cs typeface="Times New Roman" charset="0"/>
              </a:rPr>
              <a:t>Training data distributions can alter the sensitivity of a classifier to detecting the minority class.</a:t>
            </a:r>
          </a:p>
          <a:p>
            <a:endParaRPr lang="en-US" sz="4000" dirty="0">
              <a:latin typeface="Times New Roman" charset="0"/>
              <a:ea typeface="Times New Roman" charset="0"/>
              <a:cs typeface="Times New Roman" charset="0"/>
            </a:endParaRPr>
          </a:p>
          <a:p>
            <a:r>
              <a:rPr lang="en-US" sz="4000" dirty="0" smtClean="0">
                <a:latin typeface="Times New Roman" charset="0"/>
                <a:ea typeface="Times New Roman" charset="0"/>
                <a:cs typeface="Times New Roman" charset="0"/>
              </a:rPr>
              <a:t>As future work, would like to try combining a rule based system with a classifier to filter out highly likely licit transactions in first phase.</a:t>
            </a:r>
            <a:endParaRPr lang="en-US" sz="4000" dirty="0">
              <a:latin typeface="Times New Roman" charset="0"/>
              <a:ea typeface="Times New Roman" charset="0"/>
              <a:cs typeface="Times New Roman" charset="0"/>
            </a:endParaRPr>
          </a:p>
        </p:txBody>
      </p:sp>
      <p:pic>
        <p:nvPicPr>
          <p:cNvPr id="80" name="Picture 79"/>
          <p:cNvPicPr>
            <a:picLocks noChangeAspect="1"/>
          </p:cNvPicPr>
          <p:nvPr/>
        </p:nvPicPr>
        <p:blipFill rotWithShape="1">
          <a:blip r:embed="rId9">
            <a:extLst>
              <a:ext uri="{28A0092B-C50C-407E-A947-70E740481C1C}">
                <a14:useLocalDpi xmlns:a14="http://schemas.microsoft.com/office/drawing/2010/main" val="0"/>
              </a:ext>
            </a:extLst>
          </a:blip>
          <a:srcRect t="4730"/>
          <a:stretch/>
        </p:blipFill>
        <p:spPr>
          <a:xfrm>
            <a:off x="16574556" y="11263007"/>
            <a:ext cx="4458276" cy="5645478"/>
          </a:xfrm>
          <a:prstGeom prst="rect">
            <a:avLst/>
          </a:prstGeom>
        </p:spPr>
      </p:pic>
      <p:sp>
        <p:nvSpPr>
          <p:cNvPr id="82" name="TextBox 81"/>
          <p:cNvSpPr txBox="1"/>
          <p:nvPr/>
        </p:nvSpPr>
        <p:spPr>
          <a:xfrm>
            <a:off x="16747729" y="10708339"/>
            <a:ext cx="4111930" cy="584775"/>
          </a:xfrm>
          <a:prstGeom prst="rect">
            <a:avLst/>
          </a:prstGeom>
          <a:noFill/>
        </p:spPr>
        <p:txBody>
          <a:bodyPr wrap="square" rtlCol="0">
            <a:spAutoFit/>
          </a:bodyPr>
          <a:lstStyle/>
          <a:p>
            <a:pPr algn="ctr"/>
            <a:r>
              <a:rPr lang="en-US" sz="3200" dirty="0" smtClean="0">
                <a:latin typeface="Times New Roman" charset="0"/>
                <a:ea typeface="Times New Roman" charset="0"/>
                <a:cs typeface="Times New Roman" charset="0"/>
              </a:rPr>
              <a:t>Summary Statistics</a:t>
            </a:r>
            <a:endParaRPr lang="en-US" sz="3200" dirty="0">
              <a:latin typeface="Times New Roman" charset="0"/>
              <a:ea typeface="Times New Roman" charset="0"/>
              <a:cs typeface="Times New Roman" charset="0"/>
            </a:endParaRPr>
          </a:p>
        </p:txBody>
      </p:sp>
      <p:sp>
        <p:nvSpPr>
          <p:cNvPr id="83" name="TextBox 82"/>
          <p:cNvSpPr txBox="1"/>
          <p:nvPr/>
        </p:nvSpPr>
        <p:spPr>
          <a:xfrm>
            <a:off x="15886466" y="8513643"/>
            <a:ext cx="7361914" cy="1938992"/>
          </a:xfrm>
          <a:prstGeom prst="rect">
            <a:avLst/>
          </a:prstGeom>
          <a:noFill/>
        </p:spPr>
        <p:txBody>
          <a:bodyPr wrap="square" rtlCol="0">
            <a:spAutoFit/>
          </a:bodyPr>
          <a:lstStyle/>
          <a:p>
            <a:pPr lvl="0"/>
            <a:r>
              <a:rPr lang="en-US" sz="4000" i="1" dirty="0" smtClean="0">
                <a:solidFill>
                  <a:prstClr val="black"/>
                </a:solidFill>
                <a:latin typeface="Times New Roman" charset="0"/>
                <a:ea typeface="Times New Roman" charset="0"/>
                <a:cs typeface="Times New Roman" charset="0"/>
              </a:rPr>
              <a:t>Data</a:t>
            </a:r>
            <a:r>
              <a:rPr lang="en-US" sz="4000" dirty="0" smtClean="0">
                <a:solidFill>
                  <a:prstClr val="black"/>
                </a:solidFill>
                <a:latin typeface="Times New Roman" charset="0"/>
                <a:ea typeface="Times New Roman" charset="0"/>
                <a:cs typeface="Times New Roman" charset="0"/>
              </a:rPr>
              <a:t>     </a:t>
            </a:r>
            <a:r>
              <a:rPr lang="en-US" sz="4000" dirty="0" err="1" smtClean="0">
                <a:solidFill>
                  <a:prstClr val="black"/>
                </a:solidFill>
                <a:latin typeface="Times New Roman" charset="0"/>
                <a:ea typeface="Times New Roman" charset="0"/>
                <a:cs typeface="Times New Roman" charset="0"/>
              </a:rPr>
              <a:t>Paysim</a:t>
            </a:r>
            <a:r>
              <a:rPr lang="en-US" sz="4000" dirty="0" smtClean="0">
                <a:solidFill>
                  <a:prstClr val="black"/>
                </a:solidFill>
                <a:latin typeface="Times New Roman" charset="0"/>
                <a:ea typeface="Times New Roman" charset="0"/>
                <a:cs typeface="Times New Roman" charset="0"/>
              </a:rPr>
              <a:t>:</a:t>
            </a:r>
            <a:r>
              <a:rPr lang="en-US" sz="4000" dirty="0">
                <a:solidFill>
                  <a:prstClr val="black"/>
                </a:solidFill>
                <a:latin typeface="Times New Roman" charset="0"/>
                <a:ea typeface="Times New Roman" charset="0"/>
                <a:cs typeface="Times New Roman" charset="0"/>
              </a:rPr>
              <a:t> synthetic mobile </a:t>
            </a:r>
            <a:r>
              <a:rPr lang="en-US" sz="4000" dirty="0" smtClean="0">
                <a:solidFill>
                  <a:prstClr val="black"/>
                </a:solidFill>
                <a:latin typeface="Times New Roman" charset="0"/>
                <a:ea typeface="Times New Roman" charset="0"/>
                <a:cs typeface="Times New Roman" charset="0"/>
              </a:rPr>
              <a:t>payments with </a:t>
            </a:r>
            <a:r>
              <a:rPr lang="en-US" sz="4000" dirty="0">
                <a:solidFill>
                  <a:prstClr val="black"/>
                </a:solidFill>
                <a:latin typeface="Times New Roman" charset="0"/>
                <a:ea typeface="Times New Roman" charset="0"/>
                <a:cs typeface="Times New Roman" charset="0"/>
              </a:rPr>
              <a:t>6 million </a:t>
            </a:r>
            <a:r>
              <a:rPr lang="en-US" sz="4000" dirty="0" smtClean="0">
                <a:solidFill>
                  <a:prstClr val="black"/>
                </a:solidFill>
                <a:latin typeface="Times New Roman" charset="0"/>
                <a:ea typeface="Times New Roman" charset="0"/>
                <a:cs typeface="Times New Roman" charset="0"/>
              </a:rPr>
              <a:t>non-fraud</a:t>
            </a:r>
            <a:r>
              <a:rPr lang="en-US" sz="4000" dirty="0">
                <a:solidFill>
                  <a:prstClr val="black"/>
                </a:solidFill>
                <a:latin typeface="Times New Roman" charset="0"/>
                <a:ea typeface="Times New Roman" charset="0"/>
                <a:cs typeface="Times New Roman" charset="0"/>
              </a:rPr>
              <a:t>, 8000 fraud </a:t>
            </a:r>
            <a:r>
              <a:rPr lang="en-US" sz="4000" dirty="0" smtClean="0">
                <a:solidFill>
                  <a:prstClr val="black"/>
                </a:solidFill>
                <a:latin typeface="Times New Roman" charset="0"/>
                <a:ea typeface="Times New Roman" charset="0"/>
                <a:cs typeface="Times New Roman" charset="0"/>
              </a:rPr>
              <a:t>[5]</a:t>
            </a:r>
            <a:endParaRPr lang="en-US" sz="4000" dirty="0">
              <a:solidFill>
                <a:prstClr val="black"/>
              </a:solidFill>
              <a:latin typeface="Times New Roman" charset="0"/>
              <a:ea typeface="Times New Roman" charset="0"/>
              <a:cs typeface="Times New Roman" charset="0"/>
            </a:endParaRPr>
          </a:p>
        </p:txBody>
      </p:sp>
      <p:sp>
        <p:nvSpPr>
          <p:cNvPr id="84" name="TextBox 83"/>
          <p:cNvSpPr txBox="1"/>
          <p:nvPr/>
        </p:nvSpPr>
        <p:spPr>
          <a:xfrm>
            <a:off x="15293606" y="22321606"/>
            <a:ext cx="7632553" cy="707886"/>
          </a:xfrm>
          <a:prstGeom prst="rect">
            <a:avLst/>
          </a:prstGeom>
          <a:noFill/>
        </p:spPr>
        <p:txBody>
          <a:bodyPr wrap="square" rtlCol="0">
            <a:spAutoFit/>
          </a:bodyPr>
          <a:lstStyle/>
          <a:p>
            <a:pPr algn="ctr"/>
            <a:r>
              <a:rPr lang="en-US" sz="4000" dirty="0" smtClean="0">
                <a:latin typeface="Times New Roman" charset="0"/>
                <a:ea typeface="Times New Roman" charset="0"/>
                <a:cs typeface="Times New Roman" charset="0"/>
              </a:rPr>
              <a:t>Non-normalized Data Results</a:t>
            </a:r>
            <a:endParaRPr lang="en-US" sz="4000" dirty="0">
              <a:latin typeface="Times New Roman" charset="0"/>
              <a:ea typeface="Times New Roman" charset="0"/>
              <a:cs typeface="Times New Roman" charset="0"/>
            </a:endParaRPr>
          </a:p>
        </p:txBody>
      </p:sp>
      <p:sp>
        <p:nvSpPr>
          <p:cNvPr id="85" name="TextBox 84"/>
          <p:cNvSpPr txBox="1"/>
          <p:nvPr/>
        </p:nvSpPr>
        <p:spPr>
          <a:xfrm>
            <a:off x="24091409" y="22220807"/>
            <a:ext cx="7632553" cy="707886"/>
          </a:xfrm>
          <a:prstGeom prst="rect">
            <a:avLst/>
          </a:prstGeom>
          <a:noFill/>
        </p:spPr>
        <p:txBody>
          <a:bodyPr wrap="square" rtlCol="0">
            <a:spAutoFit/>
          </a:bodyPr>
          <a:lstStyle/>
          <a:p>
            <a:pPr algn="ctr"/>
            <a:r>
              <a:rPr lang="en-US" sz="4000" dirty="0">
                <a:latin typeface="Times New Roman" charset="0"/>
                <a:ea typeface="Times New Roman" charset="0"/>
                <a:cs typeface="Times New Roman" charset="0"/>
              </a:rPr>
              <a:t>N</a:t>
            </a:r>
            <a:r>
              <a:rPr lang="en-US" sz="4000" dirty="0" smtClean="0">
                <a:latin typeface="Times New Roman" charset="0"/>
                <a:ea typeface="Times New Roman" charset="0"/>
                <a:cs typeface="Times New Roman" charset="0"/>
              </a:rPr>
              <a:t>ormalized Data Results</a:t>
            </a:r>
            <a:endParaRPr lang="en-US" sz="4000" dirty="0">
              <a:latin typeface="Times New Roman" charset="0"/>
              <a:ea typeface="Times New Roman" charset="0"/>
              <a:cs typeface="Times New Roman" charset="0"/>
            </a:endParaRPr>
          </a:p>
        </p:txBody>
      </p:sp>
      <p:sp>
        <p:nvSpPr>
          <p:cNvPr id="86" name="TextBox 85"/>
          <p:cNvSpPr txBox="1"/>
          <p:nvPr/>
        </p:nvSpPr>
        <p:spPr>
          <a:xfrm>
            <a:off x="32472865" y="6778149"/>
            <a:ext cx="15075936" cy="163121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0000" dirty="0" smtClean="0">
                <a:latin typeface="Superclarendon" charset="0"/>
                <a:ea typeface="Superclarendon" charset="0"/>
                <a:cs typeface="Superclarendon" charset="0"/>
              </a:rPr>
              <a:t>Interviews</a:t>
            </a:r>
            <a:endParaRPr lang="en-US" sz="10000" dirty="0">
              <a:latin typeface="Superclarendon" charset="0"/>
              <a:ea typeface="Superclarendon" charset="0"/>
              <a:cs typeface="Superclarendon" charset="0"/>
            </a:endParaRPr>
          </a:p>
        </p:txBody>
      </p:sp>
      <p:sp>
        <p:nvSpPr>
          <p:cNvPr id="87" name="TextBox 86"/>
          <p:cNvSpPr txBox="1"/>
          <p:nvPr/>
        </p:nvSpPr>
        <p:spPr>
          <a:xfrm>
            <a:off x="32472866" y="16963915"/>
            <a:ext cx="15054941" cy="163121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0000" dirty="0" smtClean="0">
                <a:latin typeface="Superclarendon" charset="0"/>
                <a:ea typeface="Superclarendon" charset="0"/>
                <a:cs typeface="Superclarendon" charset="0"/>
              </a:rPr>
              <a:t>Discussion</a:t>
            </a:r>
            <a:endParaRPr lang="en-US" sz="10000" dirty="0">
              <a:latin typeface="Superclarendon" charset="0"/>
              <a:ea typeface="Superclarendon" charset="0"/>
              <a:cs typeface="Superclarendon" charset="0"/>
            </a:endParaRPr>
          </a:p>
        </p:txBody>
      </p:sp>
      <p:pic>
        <p:nvPicPr>
          <p:cNvPr id="1028" name="Picture 4" descr="mage result for middlebury 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95602" y="3164539"/>
            <a:ext cx="2318659" cy="2278082"/>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 descr="mage result for middlebury 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66272" y="3047693"/>
            <a:ext cx="2318659" cy="2278082"/>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40248546" y="35208185"/>
            <a:ext cx="7279261" cy="2308324"/>
          </a:xfrm>
          <a:prstGeom prst="rect">
            <a:avLst/>
          </a:prstGeom>
          <a:noFill/>
        </p:spPr>
        <p:txBody>
          <a:bodyPr wrap="square" rtlCol="0">
            <a:spAutoFit/>
          </a:bodyPr>
          <a:lstStyle/>
          <a:p>
            <a:r>
              <a:rPr lang="en-US" sz="1800" dirty="0" smtClean="0">
                <a:latin typeface="Times New Roman" charset="0"/>
                <a:ea typeface="Times New Roman" charset="0"/>
                <a:cs typeface="Times New Roman" charset="0"/>
              </a:rPr>
              <a:t>[5] </a:t>
            </a:r>
            <a:r>
              <a:rPr lang="en-US" sz="1800" dirty="0" err="1" smtClean="0">
                <a:latin typeface="Times New Roman" charset="0"/>
                <a:ea typeface="Times New Roman" charset="0"/>
                <a:cs typeface="Times New Roman" charset="0"/>
              </a:rPr>
              <a:t>Paysim</a:t>
            </a:r>
            <a:r>
              <a:rPr lang="en-US" sz="1800" dirty="0" smtClean="0">
                <a:latin typeface="Times New Roman" charset="0"/>
                <a:ea typeface="Times New Roman" charset="0"/>
                <a:cs typeface="Times New Roman" charset="0"/>
              </a:rPr>
              <a:t>. Synthetic Financial Datasets For Fraud Detection — </a:t>
            </a:r>
            <a:r>
              <a:rPr lang="en-US" sz="1800" dirty="0" err="1" smtClean="0">
                <a:latin typeface="Times New Roman" charset="0"/>
                <a:ea typeface="Times New Roman" charset="0"/>
                <a:cs typeface="Times New Roman" charset="0"/>
              </a:rPr>
              <a:t>Kaggle</a:t>
            </a:r>
            <a:r>
              <a:rPr lang="en-US" sz="1800" dirty="0" smtClean="0">
                <a:latin typeface="Times New Roman" charset="0"/>
                <a:ea typeface="Times New Roman" charset="0"/>
                <a:cs typeface="Times New Roman" charset="0"/>
              </a:rPr>
              <a:t>. </a:t>
            </a:r>
          </a:p>
          <a:p>
            <a:r>
              <a:rPr lang="en-US" sz="1800" dirty="0" smtClean="0">
                <a:latin typeface="Times New Roman" charset="0"/>
                <a:ea typeface="Times New Roman" charset="0"/>
                <a:cs typeface="Times New Roman" charset="0"/>
              </a:rPr>
              <a:t>[6] Roy Wedge, James Max </a:t>
            </a:r>
            <a:r>
              <a:rPr lang="en-US" sz="1800" dirty="0" err="1" smtClean="0">
                <a:latin typeface="Times New Roman" charset="0"/>
                <a:ea typeface="Times New Roman" charset="0"/>
                <a:cs typeface="Times New Roman" charset="0"/>
              </a:rPr>
              <a:t>Kanter</a:t>
            </a:r>
            <a:r>
              <a:rPr lang="en-US" sz="1800" dirty="0" smtClean="0">
                <a:latin typeface="Times New Roman" charset="0"/>
                <a:ea typeface="Times New Roman" charset="0"/>
                <a:cs typeface="Times New Roman" charset="0"/>
              </a:rPr>
              <a:t>, </a:t>
            </a:r>
            <a:r>
              <a:rPr lang="en-US" sz="1800" dirty="0" err="1" smtClean="0">
                <a:latin typeface="Times New Roman" charset="0"/>
                <a:ea typeface="Times New Roman" charset="0"/>
                <a:cs typeface="Times New Roman" charset="0"/>
              </a:rPr>
              <a:t>Kalyan</a:t>
            </a:r>
            <a:r>
              <a:rPr lang="en-US" sz="1800" dirty="0" smtClean="0">
                <a:latin typeface="Times New Roman" charset="0"/>
                <a:ea typeface="Times New Roman" charset="0"/>
                <a:cs typeface="Times New Roman" charset="0"/>
              </a:rPr>
              <a:t> </a:t>
            </a:r>
            <a:r>
              <a:rPr lang="en-US" sz="1800" dirty="0" err="1" smtClean="0">
                <a:latin typeface="Times New Roman" charset="0"/>
                <a:ea typeface="Times New Roman" charset="0"/>
                <a:cs typeface="Times New Roman" charset="0"/>
              </a:rPr>
              <a:t>Veeramachaneni</a:t>
            </a:r>
            <a:r>
              <a:rPr lang="en-US" sz="1800" dirty="0" smtClean="0">
                <a:latin typeface="Times New Roman" charset="0"/>
                <a:ea typeface="Times New Roman" charset="0"/>
                <a:cs typeface="Times New Roman" charset="0"/>
              </a:rPr>
              <a:t>, Santiago Moral Rubio, Sergio Iglesias Perez, Banco Bilbao, </a:t>
            </a:r>
            <a:r>
              <a:rPr lang="en-US" sz="1800" dirty="0" err="1" smtClean="0">
                <a:latin typeface="Times New Roman" charset="0"/>
                <a:ea typeface="Times New Roman" charset="0"/>
                <a:cs typeface="Times New Roman" charset="0"/>
              </a:rPr>
              <a:t>Vizcaya</a:t>
            </a:r>
            <a:r>
              <a:rPr lang="en-US" sz="1800" dirty="0" smtClean="0">
                <a:latin typeface="Times New Roman" charset="0"/>
                <a:ea typeface="Times New Roman" charset="0"/>
                <a:cs typeface="Times New Roman" charset="0"/>
              </a:rPr>
              <a:t> </a:t>
            </a:r>
            <a:r>
              <a:rPr lang="en-US" sz="1800" dirty="0" err="1" smtClean="0">
                <a:latin typeface="Times New Roman" charset="0"/>
                <a:ea typeface="Times New Roman" charset="0"/>
                <a:cs typeface="Times New Roman" charset="0"/>
              </a:rPr>
              <a:t>Argentaria</a:t>
            </a:r>
            <a:r>
              <a:rPr lang="en-US" sz="1800" dirty="0" smtClean="0">
                <a:latin typeface="Times New Roman" charset="0"/>
                <a:ea typeface="Times New Roman" charset="0"/>
                <a:cs typeface="Times New Roman" charset="0"/>
              </a:rPr>
              <a:t>, and Spain Madrid. Solving the ”false positives” problem in fraud prediction Automated Data Science at an Industrial Scale. Technical report. </a:t>
            </a:r>
          </a:p>
          <a:p>
            <a:r>
              <a:rPr lang="en-US" sz="1800" dirty="0" smtClean="0">
                <a:latin typeface="Times New Roman" charset="0"/>
                <a:ea typeface="Times New Roman" charset="0"/>
                <a:cs typeface="Times New Roman" charset="0"/>
              </a:rPr>
              <a:t>[7] </a:t>
            </a:r>
            <a:r>
              <a:rPr lang="en-US" sz="1800" dirty="0" err="1" smtClean="0">
                <a:latin typeface="Times New Roman" charset="0"/>
                <a:ea typeface="Times New Roman" charset="0"/>
                <a:cs typeface="Times New Roman" charset="0"/>
              </a:rPr>
              <a:t>Massimiliano</a:t>
            </a:r>
            <a:r>
              <a:rPr lang="en-US" sz="1800" dirty="0" smtClean="0">
                <a:latin typeface="Times New Roman" charset="0"/>
                <a:ea typeface="Times New Roman" charset="0"/>
                <a:cs typeface="Times New Roman" charset="0"/>
              </a:rPr>
              <a:t> </a:t>
            </a:r>
            <a:r>
              <a:rPr lang="en-US" sz="1800" dirty="0" err="1" smtClean="0">
                <a:latin typeface="Times New Roman" charset="0"/>
                <a:ea typeface="Times New Roman" charset="0"/>
                <a:cs typeface="Times New Roman" charset="0"/>
              </a:rPr>
              <a:t>Zanin</a:t>
            </a:r>
            <a:r>
              <a:rPr lang="en-US" sz="1800" dirty="0" smtClean="0">
                <a:latin typeface="Times New Roman" charset="0"/>
                <a:ea typeface="Times New Roman" charset="0"/>
                <a:cs typeface="Times New Roman" charset="0"/>
              </a:rPr>
              <a:t>, Miguel Romance, Santiago Moral, and </a:t>
            </a:r>
            <a:r>
              <a:rPr lang="en-US" sz="1800" dirty="0" err="1" smtClean="0">
                <a:latin typeface="Times New Roman" charset="0"/>
                <a:ea typeface="Times New Roman" charset="0"/>
                <a:cs typeface="Times New Roman" charset="0"/>
              </a:rPr>
              <a:t>Regino</a:t>
            </a:r>
            <a:r>
              <a:rPr lang="en-US" sz="1800" dirty="0" smtClean="0">
                <a:latin typeface="Times New Roman" charset="0"/>
                <a:ea typeface="Times New Roman" charset="0"/>
                <a:cs typeface="Times New Roman" charset="0"/>
              </a:rPr>
              <a:t> </a:t>
            </a:r>
            <a:r>
              <a:rPr lang="en-US" sz="1800" dirty="0" err="1" smtClean="0">
                <a:latin typeface="Times New Roman" charset="0"/>
                <a:ea typeface="Times New Roman" charset="0"/>
                <a:cs typeface="Times New Roman" charset="0"/>
              </a:rPr>
              <a:t>Criado</a:t>
            </a:r>
            <a:r>
              <a:rPr lang="en-US" sz="1800" dirty="0" smtClean="0">
                <a:latin typeface="Times New Roman" charset="0"/>
                <a:ea typeface="Times New Roman" charset="0"/>
                <a:cs typeface="Times New Roman" charset="0"/>
              </a:rPr>
              <a:t>. Credit Card Fraud Detection through </a:t>
            </a:r>
            <a:r>
              <a:rPr lang="en-US" sz="1800" dirty="0" err="1" smtClean="0">
                <a:latin typeface="Times New Roman" charset="0"/>
                <a:ea typeface="Times New Roman" charset="0"/>
                <a:cs typeface="Times New Roman" charset="0"/>
              </a:rPr>
              <a:t>Parenclitic</a:t>
            </a:r>
            <a:r>
              <a:rPr lang="en-US" sz="1800" dirty="0" smtClean="0">
                <a:latin typeface="Times New Roman" charset="0"/>
                <a:ea typeface="Times New Roman" charset="0"/>
                <a:cs typeface="Times New Roman" charset="0"/>
              </a:rPr>
              <a:t> Network Analysis. Complexity, 2018:1– 9, may 2018. </a:t>
            </a:r>
          </a:p>
        </p:txBody>
      </p:sp>
    </p:spTree>
    <p:extLst>
      <p:ext uri="{BB962C8B-B14F-4D97-AF65-F5344CB8AC3E}">
        <p14:creationId xmlns:p14="http://schemas.microsoft.com/office/powerpoint/2010/main" val="12211306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7132</TotalTime>
  <Words>908</Words>
  <Application>Microsoft Macintosh PowerPoint</Application>
  <PresentationFormat>Custom</PresentationFormat>
  <Paragraphs>104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Calibri Light</vt:lpstr>
      <vt:lpstr>Superclarendon</vt:lpstr>
      <vt:lpstr>Times New Roman</vt:lpstr>
      <vt:lpstr>Wingdings</vt:lpstr>
      <vt:lpstr>Arial</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87</cp:revision>
  <dcterms:created xsi:type="dcterms:W3CDTF">2018-12-04T19:09:23Z</dcterms:created>
  <dcterms:modified xsi:type="dcterms:W3CDTF">2018-12-09T18:01:41Z</dcterms:modified>
</cp:coreProperties>
</file>