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9" r:id="rId5"/>
    <p:sldId id="256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74" r:id="rId16"/>
    <p:sldId id="277" r:id="rId17"/>
    <p:sldId id="273" r:id="rId18"/>
    <p:sldId id="275" r:id="rId19"/>
    <p:sldId id="287" r:id="rId20"/>
    <p:sldId id="286" r:id="rId21"/>
    <p:sldId id="276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castle_local\Documents\WeChat%20Files\wxid_bq6vm5ycn9gc22\FileStorage\File\2021-01\&#25968;&#25454;&#19968;&#32452;%20%20&#34917;&#20805;&#25968;&#25454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castle_local\Documents\WeChat%20Files\wxid_bq6vm5ycn9gc22\FileStorage\File\2021-01\&#25968;&#25454;&#19968;&#32452;%20%20&#34917;&#20805;&#25968;&#25454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castle_local\Documents\WeChat%20Files\wxid_bq6vm5ycn9gc22\FileStorage\File\2021-01\&#25968;&#25454;&#19968;&#32452;%20%20&#34917;&#20805;&#25968;&#25454;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castle_local\Documents\WeChat%20Files\wxid_bq6vm5ycn9gc22\FileStorage\File\2021-01\&#25968;&#25454;&#19968;&#32452;%20%20&#34917;&#20805;&#25968;&#25454;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Users\castle_local\Desktop\&#25968;&#25454;&#19968;&#32452;_&#25968;&#25454;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castle_local\Documents\WeChat%20Files\wxid_bq6vm5ycn9gc22\FileStorage\File\2021-01\&#25968;&#25454;&#19968;&#32452;%20%20&#25968;&#2545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castle_local\AppData\Roaming\Microsoft\Excel\&#25968;&#25454;&#19968;&#32452;%20%20&#25968;&#25454;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数据.xlsx]Sheet3!数据透视表1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80"/>
              <a:t>十大渠道</a:t>
            </a:r>
            <a:r>
              <a:rPr lang="en-US" sz="1680"/>
              <a:t>19</a:t>
            </a:r>
            <a:r>
              <a:rPr lang="zh-CN" sz="1680"/>
              <a:t>年分月</a:t>
            </a:r>
            <a:r>
              <a:rPr lang="zh-CN" altLang="en-US" sz="1680"/>
              <a:t>点击</a:t>
            </a:r>
            <a:r>
              <a:rPr lang="zh-CN" sz="1680"/>
              <a:t>数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Sheet3!$B$3:$B$15</c:f>
              <c:numCache>
                <c:formatCode>General</c:formatCode>
                <c:ptCount val="12"/>
                <c:pt idx="0">
                  <c:v>45838</c:v>
                </c:pt>
                <c:pt idx="1">
                  <c:v>40999</c:v>
                </c:pt>
                <c:pt idx="2">
                  <c:v>38225</c:v>
                </c:pt>
                <c:pt idx="3">
                  <c:v>43493</c:v>
                </c:pt>
                <c:pt idx="4">
                  <c:v>59801</c:v>
                </c:pt>
                <c:pt idx="5">
                  <c:v>63422</c:v>
                </c:pt>
                <c:pt idx="6">
                  <c:v>78118</c:v>
                </c:pt>
                <c:pt idx="7">
                  <c:v>82654</c:v>
                </c:pt>
                <c:pt idx="8">
                  <c:v>88981</c:v>
                </c:pt>
                <c:pt idx="9">
                  <c:v>116225</c:v>
                </c:pt>
                <c:pt idx="10">
                  <c:v>127216</c:v>
                </c:pt>
                <c:pt idx="11">
                  <c:v>137988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Sheet3!$C$3:$C$15</c:f>
              <c:numCache>
                <c:formatCode>General</c:formatCode>
                <c:ptCount val="12"/>
                <c:pt idx="0">
                  <c:v>15120</c:v>
                </c:pt>
                <c:pt idx="1">
                  <c:v>20205</c:v>
                </c:pt>
                <c:pt idx="2">
                  <c:v>22363</c:v>
                </c:pt>
                <c:pt idx="3">
                  <c:v>31772</c:v>
                </c:pt>
                <c:pt idx="4">
                  <c:v>36787</c:v>
                </c:pt>
                <c:pt idx="5">
                  <c:v>41263</c:v>
                </c:pt>
                <c:pt idx="6">
                  <c:v>41800</c:v>
                </c:pt>
                <c:pt idx="7">
                  <c:v>56073</c:v>
                </c:pt>
                <c:pt idx="8">
                  <c:v>56824</c:v>
                </c:pt>
                <c:pt idx="9">
                  <c:v>64405</c:v>
                </c:pt>
                <c:pt idx="10">
                  <c:v>75195</c:v>
                </c:pt>
                <c:pt idx="11">
                  <c:v>80819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Sheet3!$D$3:$D$15</c:f>
              <c:numCache>
                <c:formatCode>General</c:formatCode>
                <c:ptCount val="12"/>
                <c:pt idx="0">
                  <c:v>21032</c:v>
                </c:pt>
                <c:pt idx="1">
                  <c:v>27366</c:v>
                </c:pt>
                <c:pt idx="2">
                  <c:v>18220</c:v>
                </c:pt>
                <c:pt idx="3">
                  <c:v>25215</c:v>
                </c:pt>
                <c:pt idx="4">
                  <c:v>40194</c:v>
                </c:pt>
                <c:pt idx="5">
                  <c:v>38591</c:v>
                </c:pt>
                <c:pt idx="6">
                  <c:v>49078</c:v>
                </c:pt>
                <c:pt idx="7">
                  <c:v>59449</c:v>
                </c:pt>
                <c:pt idx="8">
                  <c:v>63531</c:v>
                </c:pt>
                <c:pt idx="9">
                  <c:v>65316</c:v>
                </c:pt>
                <c:pt idx="10">
                  <c:v>71985</c:v>
                </c:pt>
                <c:pt idx="11">
                  <c:v>79162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Sheet3!$E$1:$E$2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Sheet3!$E$3:$E$15</c:f>
              <c:numCache>
                <c:formatCode>General</c:formatCode>
                <c:ptCount val="12"/>
                <c:pt idx="0">
                  <c:v>30401</c:v>
                </c:pt>
                <c:pt idx="1">
                  <c:v>27628</c:v>
                </c:pt>
                <c:pt idx="2">
                  <c:v>25794</c:v>
                </c:pt>
                <c:pt idx="3">
                  <c:v>28361</c:v>
                </c:pt>
                <c:pt idx="4">
                  <c:v>38179</c:v>
                </c:pt>
                <c:pt idx="5">
                  <c:v>37555</c:v>
                </c:pt>
                <c:pt idx="6">
                  <c:v>43888</c:v>
                </c:pt>
                <c:pt idx="7">
                  <c:v>59063</c:v>
                </c:pt>
                <c:pt idx="8">
                  <c:v>59323</c:v>
                </c:pt>
                <c:pt idx="9">
                  <c:v>69460</c:v>
                </c:pt>
                <c:pt idx="10">
                  <c:v>78134</c:v>
                </c:pt>
                <c:pt idx="11">
                  <c:v>89642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Sheet3!$F$1:$F$2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Sheet3!$F$3:$F$15</c:f>
              <c:numCache>
                <c:formatCode>General</c:formatCode>
                <c:ptCount val="12"/>
                <c:pt idx="0">
                  <c:v>11688</c:v>
                </c:pt>
                <c:pt idx="1">
                  <c:v>13869</c:v>
                </c:pt>
                <c:pt idx="2">
                  <c:v>16975</c:v>
                </c:pt>
                <c:pt idx="3">
                  <c:v>20422</c:v>
                </c:pt>
                <c:pt idx="4">
                  <c:v>20244</c:v>
                </c:pt>
                <c:pt idx="5">
                  <c:v>24922</c:v>
                </c:pt>
                <c:pt idx="6">
                  <c:v>28227</c:v>
                </c:pt>
                <c:pt idx="7">
                  <c:v>26238</c:v>
                </c:pt>
                <c:pt idx="8">
                  <c:v>29116</c:v>
                </c:pt>
                <c:pt idx="9">
                  <c:v>32882</c:v>
                </c:pt>
                <c:pt idx="10">
                  <c:v>39567</c:v>
                </c:pt>
                <c:pt idx="11">
                  <c:v>45143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Sheet3!$G$1:$G$2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Sheet3!$G$3:$G$15</c:f>
              <c:numCache>
                <c:formatCode>General</c:formatCode>
                <c:ptCount val="12"/>
                <c:pt idx="0">
                  <c:v>5132</c:v>
                </c:pt>
                <c:pt idx="1">
                  <c:v>5422</c:v>
                </c:pt>
                <c:pt idx="2">
                  <c:v>6379</c:v>
                </c:pt>
                <c:pt idx="3">
                  <c:v>12270</c:v>
                </c:pt>
                <c:pt idx="4">
                  <c:v>12254</c:v>
                </c:pt>
                <c:pt idx="5">
                  <c:v>12412</c:v>
                </c:pt>
                <c:pt idx="6">
                  <c:v>13780</c:v>
                </c:pt>
                <c:pt idx="7">
                  <c:v>20982</c:v>
                </c:pt>
                <c:pt idx="8">
                  <c:v>22904</c:v>
                </c:pt>
                <c:pt idx="9">
                  <c:v>26838</c:v>
                </c:pt>
                <c:pt idx="10">
                  <c:v>26900</c:v>
                </c:pt>
                <c:pt idx="11">
                  <c:v>28354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Sheet3!$H$1:$H$2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Sheet3!$H$3:$H$15</c:f>
              <c:numCache>
                <c:formatCode>General</c:formatCode>
                <c:ptCount val="12"/>
                <c:pt idx="0">
                  <c:v>4591</c:v>
                </c:pt>
                <c:pt idx="1">
                  <c:v>4986</c:v>
                </c:pt>
                <c:pt idx="2">
                  <c:v>5130</c:v>
                </c:pt>
                <c:pt idx="3">
                  <c:v>7073</c:v>
                </c:pt>
                <c:pt idx="4">
                  <c:v>10198</c:v>
                </c:pt>
                <c:pt idx="5">
                  <c:v>10252</c:v>
                </c:pt>
                <c:pt idx="6">
                  <c:v>9530</c:v>
                </c:pt>
                <c:pt idx="7">
                  <c:v>10785</c:v>
                </c:pt>
                <c:pt idx="8">
                  <c:v>14722</c:v>
                </c:pt>
                <c:pt idx="9">
                  <c:v>16555</c:v>
                </c:pt>
                <c:pt idx="10">
                  <c:v>19918</c:v>
                </c:pt>
                <c:pt idx="11">
                  <c:v>17000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Sheet3!$I$1:$I$2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Sheet3!$I$3:$I$15</c:f>
              <c:numCache>
                <c:formatCode>General</c:formatCode>
                <c:ptCount val="12"/>
                <c:pt idx="0">
                  <c:v>3098</c:v>
                </c:pt>
                <c:pt idx="1">
                  <c:v>3108</c:v>
                </c:pt>
                <c:pt idx="2">
                  <c:v>3445</c:v>
                </c:pt>
                <c:pt idx="3">
                  <c:v>3745</c:v>
                </c:pt>
                <c:pt idx="4">
                  <c:v>3840</c:v>
                </c:pt>
                <c:pt idx="5">
                  <c:v>4218</c:v>
                </c:pt>
                <c:pt idx="6">
                  <c:v>4886</c:v>
                </c:pt>
                <c:pt idx="7">
                  <c:v>4967</c:v>
                </c:pt>
                <c:pt idx="8">
                  <c:v>5053</c:v>
                </c:pt>
                <c:pt idx="9">
                  <c:v>5819</c:v>
                </c:pt>
                <c:pt idx="10">
                  <c:v>6581</c:v>
                </c:pt>
                <c:pt idx="11">
                  <c:v>6190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Sheet3!$J$1:$J$2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Sheet3!$J$3:$J$15</c:f>
              <c:numCache>
                <c:formatCode>General</c:formatCode>
                <c:ptCount val="12"/>
                <c:pt idx="0">
                  <c:v>22469</c:v>
                </c:pt>
                <c:pt idx="1">
                  <c:v>24368</c:v>
                </c:pt>
                <c:pt idx="2">
                  <c:v>23375</c:v>
                </c:pt>
                <c:pt idx="3">
                  <c:v>28127</c:v>
                </c:pt>
                <c:pt idx="4">
                  <c:v>40424</c:v>
                </c:pt>
                <c:pt idx="5">
                  <c:v>42794</c:v>
                </c:pt>
                <c:pt idx="6">
                  <c:v>44255</c:v>
                </c:pt>
                <c:pt idx="7">
                  <c:v>46172</c:v>
                </c:pt>
                <c:pt idx="8">
                  <c:v>40473</c:v>
                </c:pt>
                <c:pt idx="9">
                  <c:v>52619</c:v>
                </c:pt>
                <c:pt idx="10">
                  <c:v>61775</c:v>
                </c:pt>
                <c:pt idx="11">
                  <c:v>62012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Sheet3!$K$1:$K$2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Sheet3!$K$3:$K$15</c:f>
              <c:numCache>
                <c:formatCode>General</c:formatCode>
                <c:ptCount val="12"/>
                <c:pt idx="0">
                  <c:v>3275</c:v>
                </c:pt>
                <c:pt idx="1">
                  <c:v>2994</c:v>
                </c:pt>
                <c:pt idx="2">
                  <c:v>3692</c:v>
                </c:pt>
                <c:pt idx="3">
                  <c:v>4204</c:v>
                </c:pt>
                <c:pt idx="4">
                  <c:v>4470</c:v>
                </c:pt>
                <c:pt idx="5">
                  <c:v>5293</c:v>
                </c:pt>
                <c:pt idx="6">
                  <c:v>4242</c:v>
                </c:pt>
                <c:pt idx="7">
                  <c:v>5496</c:v>
                </c:pt>
                <c:pt idx="8">
                  <c:v>5692</c:v>
                </c:pt>
                <c:pt idx="9">
                  <c:v>5918</c:v>
                </c:pt>
                <c:pt idx="10">
                  <c:v>7968</c:v>
                </c:pt>
                <c:pt idx="11">
                  <c:v>7959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15523072"/>
        <c:axId val="815525040"/>
      </c:lineChart>
      <c:catAx>
        <c:axId val="8155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5040"/>
        <c:crosses val="autoZero"/>
        <c:auto val="1"/>
        <c:lblAlgn val="ctr"/>
        <c:lblOffset val="100"/>
        <c:noMultiLvlLbl val="0"/>
      </c:catAx>
      <c:valAx>
        <c:axId val="81552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 (version 1).xlsb]Sheet4!数据透视表2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680"/>
              <a:t>各渠道用户性别对比</a:t>
            </a:r>
            <a:endParaRPr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103105</c:v>
                </c:pt>
                <c:pt idx="1">
                  <c:v>44441</c:v>
                </c:pt>
                <c:pt idx="2">
                  <c:v>45431</c:v>
                </c:pt>
                <c:pt idx="3">
                  <c:v>63246</c:v>
                </c:pt>
                <c:pt idx="4">
                  <c:v>24444</c:v>
                </c:pt>
                <c:pt idx="5">
                  <c:v>12955</c:v>
                </c:pt>
                <c:pt idx="6">
                  <c:v>9967</c:v>
                </c:pt>
                <c:pt idx="7">
                  <c:v>2175</c:v>
                </c:pt>
                <c:pt idx="8">
                  <c:v>26302</c:v>
                </c:pt>
                <c:pt idx="9">
                  <c:v>3979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Sheet4!$A$5:$A$15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212234</c:v>
                </c:pt>
                <c:pt idx="1">
                  <c:v>90661</c:v>
                </c:pt>
                <c:pt idx="2">
                  <c:v>94521</c:v>
                </c:pt>
                <c:pt idx="3">
                  <c:v>130849</c:v>
                </c:pt>
                <c:pt idx="4">
                  <c:v>49979</c:v>
                </c:pt>
                <c:pt idx="5">
                  <c:v>26750</c:v>
                </c:pt>
                <c:pt idx="6">
                  <c:v>20740</c:v>
                </c:pt>
                <c:pt idx="7">
                  <c:v>4473</c:v>
                </c:pt>
                <c:pt idx="8">
                  <c:v>54131</c:v>
                </c:pt>
                <c:pt idx="9">
                  <c:v>8219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565512"/>
        <c:axId val="554563216"/>
      </c:barChart>
      <c:catAx>
        <c:axId val="554565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4563216"/>
        <c:crosses val="autoZero"/>
        <c:auto val="1"/>
        <c:lblAlgn val="ctr"/>
        <c:lblOffset val="100"/>
        <c:noMultiLvlLbl val="0"/>
      </c:catAx>
      <c:valAx>
        <c:axId val="55456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456551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80"/>
              <a:t>7</a:t>
            </a:r>
            <a:r>
              <a:rPr lang="zh-CN" altLang="en-US" sz="1680"/>
              <a:t>日回访率</a:t>
            </a:r>
            <a:r>
              <a:rPr lang="en-US" altLang="zh-CN" sz="1680"/>
              <a:t>t</a:t>
            </a:r>
            <a:r>
              <a:rPr lang="zh-CN" altLang="en-US" sz="1680"/>
              <a:t>分数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'[数据一组  数据 (version 1).xlsb]Sheet4'!$F$18</c:f>
              <c:strCache>
                <c:ptCount val="1"/>
                <c:pt idx="0">
                  <c:v>t分数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'[数据一组  数据 (version 1).xlsb]Sheet4'!$A$19:$A$28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'[数据一组  数据 (version 1).xlsb]Sheet4'!$F$19:$F$28</c:f>
              <c:numCache>
                <c:formatCode>0.00</c:formatCode>
                <c:ptCount val="10"/>
                <c:pt idx="0">
                  <c:v>-0.26088912368331</c:v>
                </c:pt>
                <c:pt idx="1">
                  <c:v>0.57769882645942</c:v>
                </c:pt>
                <c:pt idx="2">
                  <c:v>-0.609952453297024</c:v>
                </c:pt>
                <c:pt idx="3">
                  <c:v>0.643460885154981</c:v>
                </c:pt>
                <c:pt idx="4">
                  <c:v>0.48890471703078</c:v>
                </c:pt>
                <c:pt idx="5">
                  <c:v>-0.670934329298345</c:v>
                </c:pt>
                <c:pt idx="6">
                  <c:v>1.00895093963537</c:v>
                </c:pt>
                <c:pt idx="7">
                  <c:v>1.61303723093589</c:v>
                </c:pt>
                <c:pt idx="8">
                  <c:v>-0.823397171881327</c:v>
                </c:pt>
                <c:pt idx="9">
                  <c:v>-1.68319050164051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580888"/>
        <c:axId val="440582528"/>
      </c:barChart>
      <c:catAx>
        <c:axId val="44058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0582528"/>
        <c:crosses val="autoZero"/>
        <c:auto val="1"/>
        <c:lblAlgn val="ctr"/>
        <c:lblOffset val="100"/>
        <c:noMultiLvlLbl val="0"/>
      </c:catAx>
      <c:valAx>
        <c:axId val="44058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058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80"/>
              <a:t>3</a:t>
            </a:r>
            <a:r>
              <a:rPr lang="zh-CN" altLang="en-US" sz="1680"/>
              <a:t>日回访率</a:t>
            </a:r>
            <a:r>
              <a:rPr lang="en-US" altLang="zh-CN" sz="1680"/>
              <a:t>t</a:t>
            </a:r>
            <a:r>
              <a:rPr lang="zh-CN" altLang="en-US" sz="1680"/>
              <a:t>分数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'[数据一组  数据 (version 1).xlsb]Sheet4'!$F$18</c:f>
              <c:strCache>
                <c:ptCount val="1"/>
                <c:pt idx="0">
                  <c:v>t分数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00973152441467743"/>
                  <c:y val="0.092810594912760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02427156677543"/>
                      <c:h val="0.0397309228505361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"/>
                  <c:y val="0.08745007357578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'[数据一组  数据 (version 1).xlsb]Sheet4'!$A$19:$A$28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'[数据一组  数据 (version 1).xlsb]Sheet4'!$F$19:$F$28</c:f>
              <c:numCache>
                <c:formatCode>0.00</c:formatCode>
                <c:ptCount val="10"/>
                <c:pt idx="0">
                  <c:v>-0.307940500918965</c:v>
                </c:pt>
                <c:pt idx="1">
                  <c:v>-0.0821303588293336</c:v>
                </c:pt>
                <c:pt idx="2">
                  <c:v>-0.310250151538573</c:v>
                </c:pt>
                <c:pt idx="3">
                  <c:v>0.48566790941921</c:v>
                </c:pt>
                <c:pt idx="4">
                  <c:v>1.33815434074033</c:v>
                </c:pt>
                <c:pt idx="5">
                  <c:v>-1.53485746812136</c:v>
                </c:pt>
                <c:pt idx="6">
                  <c:v>0.606521654604</c:v>
                </c:pt>
                <c:pt idx="7">
                  <c:v>-0.100021996817469</c:v>
                </c:pt>
                <c:pt idx="8">
                  <c:v>-0.305021409771795</c:v>
                </c:pt>
                <c:pt idx="9">
                  <c:v>2.07266517438795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917056"/>
        <c:axId val="589915744"/>
      </c:barChart>
      <c:catAx>
        <c:axId val="58991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9915744"/>
        <c:crosses val="autoZero"/>
        <c:auto val="1"/>
        <c:lblAlgn val="ctr"/>
        <c:lblOffset val="100"/>
        <c:noMultiLvlLbl val="0"/>
      </c:catAx>
      <c:valAx>
        <c:axId val="58991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991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次日回访率</a:t>
            </a:r>
            <a:r>
              <a:rPr lang="en-US" altLang="zh-CN" sz="1680"/>
              <a:t>t</a:t>
            </a:r>
            <a:r>
              <a:rPr lang="zh-CN" altLang="en-US" sz="1680"/>
              <a:t>分数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30195177956372"/>
          <c:y val="0.0995579991375593"/>
          <c:w val="0.93337543053961"/>
          <c:h val="0.873221216041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'[数据一组  数据 (version 1).xlsb]Sheet4'!$F$18</c:f>
              <c:strCache>
                <c:ptCount val="1"/>
                <c:pt idx="0">
                  <c:v>t分数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'[数据一组  数据 (version 1).xlsb]Sheet4'!$A$19:$A$28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'[数据一组  数据 (version 1).xlsb]Sheet4'!$F$19:$F$28</c:f>
              <c:numCache>
                <c:formatCode>0.00</c:formatCode>
                <c:ptCount val="10"/>
                <c:pt idx="0">
                  <c:v>-0.168180895545914</c:v>
                </c:pt>
                <c:pt idx="1">
                  <c:v>-0.582478529379581</c:v>
                </c:pt>
                <c:pt idx="2">
                  <c:v>0.78158985701227</c:v>
                </c:pt>
                <c:pt idx="3">
                  <c:v>0.620439957281766</c:v>
                </c:pt>
                <c:pt idx="4">
                  <c:v>-0.778732518008185</c:v>
                </c:pt>
                <c:pt idx="5">
                  <c:v>0.419678659651046</c:v>
                </c:pt>
                <c:pt idx="6">
                  <c:v>-1.14190073185534</c:v>
                </c:pt>
                <c:pt idx="7">
                  <c:v>-2.28750677752018</c:v>
                </c:pt>
                <c:pt idx="8">
                  <c:v>-0.221631916766991</c:v>
                </c:pt>
                <c:pt idx="9">
                  <c:v>0.927130047322449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922632"/>
        <c:axId val="589923944"/>
      </c:barChart>
      <c:catAx>
        <c:axId val="58992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9923944"/>
        <c:crosses val="autoZero"/>
        <c:auto val="1"/>
        <c:lblAlgn val="ctr"/>
        <c:lblOffset val="100"/>
        <c:noMultiLvlLbl val="0"/>
      </c:catAx>
      <c:valAx>
        <c:axId val="58992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9922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补充数据.xlsx]Sheet2!数据透视表4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不同等级城市用户占比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汇总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layout>
                <c:manualLayout>
                  <c:x val="-0.0628945387154688"/>
                  <c:y val="0.01237392118124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Sheet2!$A$4:$A$10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(空白)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6"/>
                <c:pt idx="0">
                  <c:v>315166</c:v>
                </c:pt>
                <c:pt idx="1">
                  <c:v>259105</c:v>
                </c:pt>
                <c:pt idx="2">
                  <c:v>196051</c:v>
                </c:pt>
                <c:pt idx="3">
                  <c:v>188542</c:v>
                </c:pt>
                <c:pt idx="4">
                  <c:v>69738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补充数据.xlsx]Sheet2!数据透视表4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不同等级城市各渠道注册数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96399</c:v>
                </c:pt>
                <c:pt idx="1">
                  <c:v>79695</c:v>
                </c:pt>
                <c:pt idx="2">
                  <c:v>60109</c:v>
                </c:pt>
                <c:pt idx="3">
                  <c:v>57715</c:v>
                </c:pt>
                <c:pt idx="4">
                  <c:v>21421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Sheet2!$C$5:$C$10</c:f>
              <c:numCache>
                <c:formatCode>General</c:formatCode>
                <c:ptCount val="5"/>
                <c:pt idx="0">
                  <c:v>41409</c:v>
                </c:pt>
                <c:pt idx="1">
                  <c:v>33811</c:v>
                </c:pt>
                <c:pt idx="2">
                  <c:v>25862</c:v>
                </c:pt>
                <c:pt idx="3">
                  <c:v>24870</c:v>
                </c:pt>
                <c:pt idx="4">
                  <c:v>9150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Sheet2!$D$5:$D$10</c:f>
              <c:numCache>
                <c:formatCode>General</c:formatCode>
                <c:ptCount val="5"/>
                <c:pt idx="0">
                  <c:v>42817</c:v>
                </c:pt>
                <c:pt idx="1">
                  <c:v>35154</c:v>
                </c:pt>
                <c:pt idx="2">
                  <c:v>26743</c:v>
                </c:pt>
                <c:pt idx="3">
                  <c:v>25743</c:v>
                </c:pt>
                <c:pt idx="4">
                  <c:v>9495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华为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Sheet2!$E$5:$E$10</c:f>
              <c:numCache>
                <c:formatCode>General</c:formatCode>
                <c:ptCount val="5"/>
                <c:pt idx="0">
                  <c:v>59647</c:v>
                </c:pt>
                <c:pt idx="1">
                  <c:v>49059</c:v>
                </c:pt>
                <c:pt idx="2">
                  <c:v>36863</c:v>
                </c:pt>
                <c:pt idx="3">
                  <c:v>35470</c:v>
                </c:pt>
                <c:pt idx="4">
                  <c:v>13056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小米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Sheet2!$F$5:$F$10</c:f>
              <c:numCache>
                <c:formatCode>General</c:formatCode>
                <c:ptCount val="5"/>
                <c:pt idx="0">
                  <c:v>22920</c:v>
                </c:pt>
                <c:pt idx="1">
                  <c:v>18619</c:v>
                </c:pt>
                <c:pt idx="2">
                  <c:v>14261</c:v>
                </c:pt>
                <c:pt idx="3">
                  <c:v>13670</c:v>
                </c:pt>
                <c:pt idx="4">
                  <c:v>4953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快手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Sheet2!$G$5:$G$10</c:f>
              <c:numCache>
                <c:formatCode>General</c:formatCode>
                <c:ptCount val="5"/>
                <c:pt idx="0">
                  <c:v>12010</c:v>
                </c:pt>
                <c:pt idx="1">
                  <c:v>10026</c:v>
                </c:pt>
                <c:pt idx="2">
                  <c:v>7539</c:v>
                </c:pt>
                <c:pt idx="3">
                  <c:v>7281</c:v>
                </c:pt>
                <c:pt idx="4">
                  <c:v>2849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抖音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Sheet2!$H$5:$H$10</c:f>
              <c:numCache>
                <c:formatCode>General</c:formatCode>
                <c:ptCount val="5"/>
                <c:pt idx="0">
                  <c:v>9496</c:v>
                </c:pt>
                <c:pt idx="1">
                  <c:v>7716</c:v>
                </c:pt>
                <c:pt idx="2">
                  <c:v>5762</c:v>
                </c:pt>
                <c:pt idx="3">
                  <c:v>5585</c:v>
                </c:pt>
                <c:pt idx="4">
                  <c:v>2148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百度pc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Sheet2!$I$5:$I$10</c:f>
              <c:numCache>
                <c:formatCode>General</c:formatCode>
                <c:ptCount val="5"/>
                <c:pt idx="0">
                  <c:v>2014</c:v>
                </c:pt>
                <c:pt idx="1">
                  <c:v>1690</c:v>
                </c:pt>
                <c:pt idx="2">
                  <c:v>1298</c:v>
                </c:pt>
                <c:pt idx="3">
                  <c:v>1212</c:v>
                </c:pt>
                <c:pt idx="4">
                  <c:v>434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百度移动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Sheet2!$J$5:$J$10</c:f>
              <c:numCache>
                <c:formatCode>General</c:formatCode>
                <c:ptCount val="5"/>
                <c:pt idx="0">
                  <c:v>24648</c:v>
                </c:pt>
                <c:pt idx="1">
                  <c:v>20271</c:v>
                </c:pt>
                <c:pt idx="2">
                  <c:v>15289</c:v>
                </c:pt>
                <c:pt idx="3">
                  <c:v>14787</c:v>
                </c:pt>
                <c:pt idx="4">
                  <c:v>5438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魅族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Sheet2!$K$5:$K$10</c:f>
              <c:numCache>
                <c:formatCode>General</c:formatCode>
                <c:ptCount val="5"/>
                <c:pt idx="0">
                  <c:v>3806</c:v>
                </c:pt>
                <c:pt idx="1">
                  <c:v>3064</c:v>
                </c:pt>
                <c:pt idx="2">
                  <c:v>2325</c:v>
                </c:pt>
                <c:pt idx="3">
                  <c:v>2209</c:v>
                </c:pt>
                <c:pt idx="4">
                  <c:v>794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69656"/>
        <c:axId val="581672936"/>
      </c:barChart>
      <c:catAx>
        <c:axId val="581669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72936"/>
        <c:crosses val="autoZero"/>
        <c:auto val="1"/>
        <c:lblAlgn val="ctr"/>
        <c:lblOffset val="100"/>
        <c:noMultiLvlLbl val="0"/>
      </c:catAx>
      <c:valAx>
        <c:axId val="581672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69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补充数据.xlsx]Sheet2!数据透视表4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用户喜好占比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汇总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Sheet2!$A$4:$A$11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Sheet2!$B$4:$B$11</c:f>
              <c:numCache>
                <c:formatCode>General</c:formatCode>
                <c:ptCount val="7"/>
                <c:pt idx="0">
                  <c:v>278648</c:v>
                </c:pt>
                <c:pt idx="1">
                  <c:v>85477</c:v>
                </c:pt>
                <c:pt idx="2">
                  <c:v>170542</c:v>
                </c:pt>
                <c:pt idx="3">
                  <c:v>175068</c:v>
                </c:pt>
                <c:pt idx="4">
                  <c:v>99363</c:v>
                </c:pt>
                <c:pt idx="5">
                  <c:v>149581</c:v>
                </c:pt>
                <c:pt idx="6">
                  <c:v>69923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补充数据.xlsx]Sheet2!数据透视表4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各渠道用户喜好数量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Sheet2!$B$5:$B$12</c:f>
              <c:numCache>
                <c:formatCode>General</c:formatCode>
                <c:ptCount val="7"/>
                <c:pt idx="0">
                  <c:v>85600</c:v>
                </c:pt>
                <c:pt idx="1">
                  <c:v>26030</c:v>
                </c:pt>
                <c:pt idx="2">
                  <c:v>52327</c:v>
                </c:pt>
                <c:pt idx="3">
                  <c:v>53786</c:v>
                </c:pt>
                <c:pt idx="4">
                  <c:v>30447</c:v>
                </c:pt>
                <c:pt idx="5">
                  <c:v>45795</c:v>
                </c:pt>
                <c:pt idx="6">
                  <c:v>21354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Sheet2!$C$5:$C$12</c:f>
              <c:numCache>
                <c:formatCode>General</c:formatCode>
                <c:ptCount val="7"/>
                <c:pt idx="0">
                  <c:v>36398</c:v>
                </c:pt>
                <c:pt idx="1">
                  <c:v>11209</c:v>
                </c:pt>
                <c:pt idx="2">
                  <c:v>22261</c:v>
                </c:pt>
                <c:pt idx="3">
                  <c:v>23054</c:v>
                </c:pt>
                <c:pt idx="4">
                  <c:v>13139</c:v>
                </c:pt>
                <c:pt idx="5">
                  <c:v>19870</c:v>
                </c:pt>
                <c:pt idx="6">
                  <c:v>9171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Sheet2!$D$5:$D$12</c:f>
              <c:numCache>
                <c:formatCode>General</c:formatCode>
                <c:ptCount val="7"/>
                <c:pt idx="0">
                  <c:v>37706</c:v>
                </c:pt>
                <c:pt idx="1">
                  <c:v>11657</c:v>
                </c:pt>
                <c:pt idx="2">
                  <c:v>23568</c:v>
                </c:pt>
                <c:pt idx="3">
                  <c:v>23560</c:v>
                </c:pt>
                <c:pt idx="4">
                  <c:v>13553</c:v>
                </c:pt>
                <c:pt idx="5">
                  <c:v>20322</c:v>
                </c:pt>
                <c:pt idx="6">
                  <c:v>9586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华为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Sheet2!$E$5:$E$12</c:f>
              <c:numCache>
                <c:formatCode>General</c:formatCode>
                <c:ptCount val="7"/>
                <c:pt idx="0">
                  <c:v>52686</c:v>
                </c:pt>
                <c:pt idx="1">
                  <c:v>16265</c:v>
                </c:pt>
                <c:pt idx="2">
                  <c:v>32065</c:v>
                </c:pt>
                <c:pt idx="3">
                  <c:v>33022</c:v>
                </c:pt>
                <c:pt idx="4">
                  <c:v>18763</c:v>
                </c:pt>
                <c:pt idx="5">
                  <c:v>28088</c:v>
                </c:pt>
                <c:pt idx="6">
                  <c:v>13206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小米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Sheet2!$F$5:$F$12</c:f>
              <c:numCache>
                <c:formatCode>General</c:formatCode>
                <c:ptCount val="7"/>
                <c:pt idx="0">
                  <c:v>20238</c:v>
                </c:pt>
                <c:pt idx="1">
                  <c:v>6161</c:v>
                </c:pt>
                <c:pt idx="2">
                  <c:v>12267</c:v>
                </c:pt>
                <c:pt idx="3">
                  <c:v>12703</c:v>
                </c:pt>
                <c:pt idx="4">
                  <c:v>7201</c:v>
                </c:pt>
                <c:pt idx="5">
                  <c:v>10806</c:v>
                </c:pt>
                <c:pt idx="6">
                  <c:v>5047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快手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Sheet2!$G$5:$G$12</c:f>
              <c:numCache>
                <c:formatCode>General</c:formatCode>
                <c:ptCount val="7"/>
                <c:pt idx="0">
                  <c:v>10809</c:v>
                </c:pt>
                <c:pt idx="1">
                  <c:v>3320</c:v>
                </c:pt>
                <c:pt idx="2">
                  <c:v>6514</c:v>
                </c:pt>
                <c:pt idx="3">
                  <c:v>6769</c:v>
                </c:pt>
                <c:pt idx="4">
                  <c:v>3758</c:v>
                </c:pt>
                <c:pt idx="5">
                  <c:v>5809</c:v>
                </c:pt>
                <c:pt idx="6">
                  <c:v>2726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抖音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Sheet2!$H$5:$H$12</c:f>
              <c:numCache>
                <c:formatCode>General</c:formatCode>
                <c:ptCount val="7"/>
                <c:pt idx="0">
                  <c:v>8065</c:v>
                </c:pt>
                <c:pt idx="1">
                  <c:v>2658</c:v>
                </c:pt>
                <c:pt idx="2">
                  <c:v>5172</c:v>
                </c:pt>
                <c:pt idx="3">
                  <c:v>5259</c:v>
                </c:pt>
                <c:pt idx="4">
                  <c:v>2995</c:v>
                </c:pt>
                <c:pt idx="5">
                  <c:v>4503</c:v>
                </c:pt>
                <c:pt idx="6">
                  <c:v>2055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百度pc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Sheet2!$I$5:$I$12</c:f>
              <c:numCache>
                <c:formatCode>General</c:formatCode>
                <c:ptCount val="7"/>
                <c:pt idx="0">
                  <c:v>1874</c:v>
                </c:pt>
                <c:pt idx="1">
                  <c:v>557</c:v>
                </c:pt>
                <c:pt idx="2">
                  <c:v>1107</c:v>
                </c:pt>
                <c:pt idx="3">
                  <c:v>1085</c:v>
                </c:pt>
                <c:pt idx="4">
                  <c:v>630</c:v>
                </c:pt>
                <c:pt idx="5">
                  <c:v>945</c:v>
                </c:pt>
                <c:pt idx="6">
                  <c:v>450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百度移动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Sheet2!$J$5:$J$12</c:f>
              <c:numCache>
                <c:formatCode>General</c:formatCode>
                <c:ptCount val="7"/>
                <c:pt idx="0">
                  <c:v>22023</c:v>
                </c:pt>
                <c:pt idx="1">
                  <c:v>6652</c:v>
                </c:pt>
                <c:pt idx="2">
                  <c:v>13259</c:v>
                </c:pt>
                <c:pt idx="3">
                  <c:v>13717</c:v>
                </c:pt>
                <c:pt idx="4">
                  <c:v>7705</c:v>
                </c:pt>
                <c:pt idx="5">
                  <c:v>11635</c:v>
                </c:pt>
                <c:pt idx="6">
                  <c:v>5442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魅族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Sheet2!$A$5:$A$12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Sheet2!$K$5:$K$12</c:f>
              <c:numCache>
                <c:formatCode>General</c:formatCode>
                <c:ptCount val="7"/>
                <c:pt idx="0">
                  <c:v>3249</c:v>
                </c:pt>
                <c:pt idx="1">
                  <c:v>968</c:v>
                </c:pt>
                <c:pt idx="2">
                  <c:v>2002</c:v>
                </c:pt>
                <c:pt idx="3">
                  <c:v>2113</c:v>
                </c:pt>
                <c:pt idx="4">
                  <c:v>1172</c:v>
                </c:pt>
                <c:pt idx="5">
                  <c:v>1808</c:v>
                </c:pt>
                <c:pt idx="6">
                  <c:v>886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3337600"/>
        <c:axId val="893333992"/>
      </c:barChart>
      <c:catAx>
        <c:axId val="89333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3333992"/>
        <c:crosses val="autoZero"/>
        <c:auto val="1"/>
        <c:lblAlgn val="ctr"/>
        <c:lblOffset val="100"/>
        <c:noMultiLvlLbl val="0"/>
      </c:catAx>
      <c:valAx>
        <c:axId val="89333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333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1680"/>
              <a:t>将</a:t>
            </a:r>
            <a:r>
              <a:rPr lang="en-US" sz="1680"/>
              <a:t>10</a:t>
            </a:r>
            <a:r>
              <a:rPr lang="zh-CN" sz="1680"/>
              <a:t>万全投到某渠道后预测注册数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[数据一组_数据.csv]渠道!$K$3659:$K$3668</c:f>
              <c:strCache>
                <c:ptCount val="10"/>
                <c:pt idx="0">
                  <c:v>ios</c:v>
                </c:pt>
                <c:pt idx="1">
                  <c:v>0PPO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[数据一组_数据.csv]渠道!$M$3659:$M$3668</c:f>
              <c:numCache>
                <c:formatCode>0</c:formatCode>
                <c:ptCount val="10"/>
                <c:pt idx="0">
                  <c:v>46900.0456203</c:v>
                </c:pt>
                <c:pt idx="1">
                  <c:v>8295.25397735</c:v>
                </c:pt>
                <c:pt idx="2">
                  <c:v>8255.13096987</c:v>
                </c:pt>
                <c:pt idx="3">
                  <c:v>8260.51792945</c:v>
                </c:pt>
                <c:pt idx="4">
                  <c:v>8233.68239144</c:v>
                </c:pt>
                <c:pt idx="5">
                  <c:v>8258.17371581</c:v>
                </c:pt>
                <c:pt idx="6">
                  <c:v>4938.65320519</c:v>
                </c:pt>
                <c:pt idx="7">
                  <c:v>4930.64403636</c:v>
                </c:pt>
                <c:pt idx="8">
                  <c:v>4947.11619574</c:v>
                </c:pt>
                <c:pt idx="9">
                  <c:v>8249.24123926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70974552"/>
        <c:axId val="570976520"/>
      </c:barChart>
      <c:catAx>
        <c:axId val="57097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0976520"/>
        <c:crosses val="autoZero"/>
        <c:auto val="1"/>
        <c:lblAlgn val="ctr"/>
        <c:lblOffset val="100"/>
        <c:noMultiLvlLbl val="0"/>
      </c:catAx>
      <c:valAx>
        <c:axId val="570976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0974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数据.xlsx]Sheet3!数据透视表1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80"/>
              <a:t>十大渠道</a:t>
            </a:r>
            <a:r>
              <a:rPr lang="en-US" sz="1680"/>
              <a:t>19</a:t>
            </a:r>
            <a:r>
              <a:rPr lang="zh-CN" sz="1680"/>
              <a:t>年分月</a:t>
            </a:r>
            <a:r>
              <a:rPr lang="zh-CN" altLang="en-US" sz="1680"/>
              <a:t>下载</a:t>
            </a:r>
            <a:r>
              <a:rPr lang="zh-CN" sz="1680"/>
              <a:t>数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Sheet3!$B$3:$B$15</c:f>
              <c:numCache>
                <c:formatCode>General</c:formatCode>
                <c:ptCount val="12"/>
                <c:pt idx="0">
                  <c:v>31524</c:v>
                </c:pt>
                <c:pt idx="1">
                  <c:v>28304</c:v>
                </c:pt>
                <c:pt idx="2">
                  <c:v>26346</c:v>
                </c:pt>
                <c:pt idx="3">
                  <c:v>30129</c:v>
                </c:pt>
                <c:pt idx="4">
                  <c:v>41308</c:v>
                </c:pt>
                <c:pt idx="5">
                  <c:v>43907</c:v>
                </c:pt>
                <c:pt idx="6">
                  <c:v>54151</c:v>
                </c:pt>
                <c:pt idx="7">
                  <c:v>57268</c:v>
                </c:pt>
                <c:pt idx="8">
                  <c:v>61788</c:v>
                </c:pt>
                <c:pt idx="9">
                  <c:v>80758</c:v>
                </c:pt>
                <c:pt idx="10">
                  <c:v>88051</c:v>
                </c:pt>
                <c:pt idx="11">
                  <c:v>95796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Sheet3!$C$3:$C$15</c:f>
              <c:numCache>
                <c:formatCode>General</c:formatCode>
                <c:ptCount val="12"/>
                <c:pt idx="0">
                  <c:v>9490</c:v>
                </c:pt>
                <c:pt idx="1">
                  <c:v>12752</c:v>
                </c:pt>
                <c:pt idx="2">
                  <c:v>14106</c:v>
                </c:pt>
                <c:pt idx="3">
                  <c:v>20131</c:v>
                </c:pt>
                <c:pt idx="4">
                  <c:v>23266</c:v>
                </c:pt>
                <c:pt idx="5">
                  <c:v>26033</c:v>
                </c:pt>
                <c:pt idx="6">
                  <c:v>26554</c:v>
                </c:pt>
                <c:pt idx="7">
                  <c:v>35744</c:v>
                </c:pt>
                <c:pt idx="8">
                  <c:v>36357</c:v>
                </c:pt>
                <c:pt idx="9">
                  <c:v>41314</c:v>
                </c:pt>
                <c:pt idx="10">
                  <c:v>47995</c:v>
                </c:pt>
                <c:pt idx="11">
                  <c:v>51497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Sheet3!$D$3:$D$15</c:f>
              <c:numCache>
                <c:formatCode>General</c:formatCode>
                <c:ptCount val="12"/>
                <c:pt idx="0">
                  <c:v>12841</c:v>
                </c:pt>
                <c:pt idx="1">
                  <c:v>16750</c:v>
                </c:pt>
                <c:pt idx="2">
                  <c:v>11236</c:v>
                </c:pt>
                <c:pt idx="3">
                  <c:v>15601</c:v>
                </c:pt>
                <c:pt idx="4">
                  <c:v>24840</c:v>
                </c:pt>
                <c:pt idx="5">
                  <c:v>23858</c:v>
                </c:pt>
                <c:pt idx="6">
                  <c:v>30280</c:v>
                </c:pt>
                <c:pt idx="7">
                  <c:v>37065</c:v>
                </c:pt>
                <c:pt idx="8">
                  <c:v>39772</c:v>
                </c:pt>
                <c:pt idx="9">
                  <c:v>41037</c:v>
                </c:pt>
                <c:pt idx="10">
                  <c:v>45281</c:v>
                </c:pt>
                <c:pt idx="11">
                  <c:v>49669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Sheet3!$E$1:$E$2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Sheet3!$E$3:$E$15</c:f>
              <c:numCache>
                <c:formatCode>General</c:formatCode>
                <c:ptCount val="12"/>
                <c:pt idx="0">
                  <c:v>20374</c:v>
                </c:pt>
                <c:pt idx="1">
                  <c:v>18622</c:v>
                </c:pt>
                <c:pt idx="2">
                  <c:v>17475</c:v>
                </c:pt>
                <c:pt idx="3">
                  <c:v>19156</c:v>
                </c:pt>
                <c:pt idx="4">
                  <c:v>25976</c:v>
                </c:pt>
                <c:pt idx="5">
                  <c:v>25642</c:v>
                </c:pt>
                <c:pt idx="6">
                  <c:v>30206</c:v>
                </c:pt>
                <c:pt idx="7">
                  <c:v>40737</c:v>
                </c:pt>
                <c:pt idx="8">
                  <c:v>40949</c:v>
                </c:pt>
                <c:pt idx="9">
                  <c:v>47879</c:v>
                </c:pt>
                <c:pt idx="10">
                  <c:v>53737</c:v>
                </c:pt>
                <c:pt idx="11">
                  <c:v>62188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Sheet3!$F$1:$F$2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Sheet3!$F$3:$F$15</c:f>
              <c:numCache>
                <c:formatCode>General</c:formatCode>
                <c:ptCount val="12"/>
                <c:pt idx="0">
                  <c:v>7138</c:v>
                </c:pt>
                <c:pt idx="1">
                  <c:v>8602</c:v>
                </c:pt>
                <c:pt idx="2">
                  <c:v>10604</c:v>
                </c:pt>
                <c:pt idx="3">
                  <c:v>12654</c:v>
                </c:pt>
                <c:pt idx="4">
                  <c:v>12633</c:v>
                </c:pt>
                <c:pt idx="5">
                  <c:v>15566</c:v>
                </c:pt>
                <c:pt idx="6">
                  <c:v>17745</c:v>
                </c:pt>
                <c:pt idx="7">
                  <c:v>16654</c:v>
                </c:pt>
                <c:pt idx="8">
                  <c:v>18525</c:v>
                </c:pt>
                <c:pt idx="9">
                  <c:v>20955</c:v>
                </c:pt>
                <c:pt idx="10">
                  <c:v>25203</c:v>
                </c:pt>
                <c:pt idx="11">
                  <c:v>28639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Sheet3!$G$1:$G$2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Sheet3!$G$3:$G$15</c:f>
              <c:numCache>
                <c:formatCode>General</c:formatCode>
                <c:ptCount val="12"/>
                <c:pt idx="0">
                  <c:v>2960</c:v>
                </c:pt>
                <c:pt idx="1">
                  <c:v>3137</c:v>
                </c:pt>
                <c:pt idx="2">
                  <c:v>3650</c:v>
                </c:pt>
                <c:pt idx="3">
                  <c:v>7103</c:v>
                </c:pt>
                <c:pt idx="4">
                  <c:v>7146</c:v>
                </c:pt>
                <c:pt idx="5">
                  <c:v>7178</c:v>
                </c:pt>
                <c:pt idx="6">
                  <c:v>8037</c:v>
                </c:pt>
                <c:pt idx="7">
                  <c:v>12213</c:v>
                </c:pt>
                <c:pt idx="8">
                  <c:v>13234</c:v>
                </c:pt>
                <c:pt idx="9">
                  <c:v>15731</c:v>
                </c:pt>
                <c:pt idx="10">
                  <c:v>15685</c:v>
                </c:pt>
                <c:pt idx="11">
                  <c:v>16428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Sheet3!$H$1:$H$2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Sheet3!$H$3:$H$15</c:f>
              <c:numCache>
                <c:formatCode>General</c:formatCode>
                <c:ptCount val="12"/>
                <c:pt idx="0">
                  <c:v>2636</c:v>
                </c:pt>
                <c:pt idx="1">
                  <c:v>2866</c:v>
                </c:pt>
                <c:pt idx="2">
                  <c:v>2948</c:v>
                </c:pt>
                <c:pt idx="3">
                  <c:v>4074</c:v>
                </c:pt>
                <c:pt idx="4">
                  <c:v>5857</c:v>
                </c:pt>
                <c:pt idx="5">
                  <c:v>5887</c:v>
                </c:pt>
                <c:pt idx="6">
                  <c:v>5466</c:v>
                </c:pt>
                <c:pt idx="7">
                  <c:v>6202</c:v>
                </c:pt>
                <c:pt idx="8">
                  <c:v>8441</c:v>
                </c:pt>
                <c:pt idx="9">
                  <c:v>9534</c:v>
                </c:pt>
                <c:pt idx="10">
                  <c:v>11507</c:v>
                </c:pt>
                <c:pt idx="11">
                  <c:v>9718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Sheet3!$I$1:$I$2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Sheet3!$I$3:$I$15</c:f>
              <c:numCache>
                <c:formatCode>General</c:formatCode>
                <c:ptCount val="12"/>
                <c:pt idx="0">
                  <c:v>973</c:v>
                </c:pt>
                <c:pt idx="1">
                  <c:v>975</c:v>
                </c:pt>
                <c:pt idx="2">
                  <c:v>1074</c:v>
                </c:pt>
                <c:pt idx="3">
                  <c:v>1169</c:v>
                </c:pt>
                <c:pt idx="4">
                  <c:v>1206</c:v>
                </c:pt>
                <c:pt idx="5">
                  <c:v>1322</c:v>
                </c:pt>
                <c:pt idx="6">
                  <c:v>1525</c:v>
                </c:pt>
                <c:pt idx="7">
                  <c:v>1553</c:v>
                </c:pt>
                <c:pt idx="8">
                  <c:v>1580</c:v>
                </c:pt>
                <c:pt idx="9">
                  <c:v>1825</c:v>
                </c:pt>
                <c:pt idx="10">
                  <c:v>2056</c:v>
                </c:pt>
                <c:pt idx="11">
                  <c:v>1944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Sheet3!$J$1:$J$2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Sheet3!$J$3:$J$15</c:f>
              <c:numCache>
                <c:formatCode>General</c:formatCode>
                <c:ptCount val="12"/>
                <c:pt idx="0">
                  <c:v>11865</c:v>
                </c:pt>
                <c:pt idx="1">
                  <c:v>12829</c:v>
                </c:pt>
                <c:pt idx="2">
                  <c:v>12322</c:v>
                </c:pt>
                <c:pt idx="3">
                  <c:v>14769</c:v>
                </c:pt>
                <c:pt idx="4">
                  <c:v>21294</c:v>
                </c:pt>
                <c:pt idx="5">
                  <c:v>22582</c:v>
                </c:pt>
                <c:pt idx="6">
                  <c:v>23392</c:v>
                </c:pt>
                <c:pt idx="7">
                  <c:v>24347</c:v>
                </c:pt>
                <c:pt idx="8">
                  <c:v>21033</c:v>
                </c:pt>
                <c:pt idx="9">
                  <c:v>27536</c:v>
                </c:pt>
                <c:pt idx="10">
                  <c:v>32680</c:v>
                </c:pt>
                <c:pt idx="11">
                  <c:v>32160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Sheet3!$K$1:$K$2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Sheet3!$K$3:$K$15</c:f>
              <c:numCache>
                <c:formatCode>General</c:formatCode>
                <c:ptCount val="12"/>
                <c:pt idx="0">
                  <c:v>1985</c:v>
                </c:pt>
                <c:pt idx="1">
                  <c:v>1812</c:v>
                </c:pt>
                <c:pt idx="2">
                  <c:v>2233</c:v>
                </c:pt>
                <c:pt idx="3">
                  <c:v>2538</c:v>
                </c:pt>
                <c:pt idx="4">
                  <c:v>2702</c:v>
                </c:pt>
                <c:pt idx="5">
                  <c:v>3196</c:v>
                </c:pt>
                <c:pt idx="6">
                  <c:v>2569</c:v>
                </c:pt>
                <c:pt idx="7">
                  <c:v>3325</c:v>
                </c:pt>
                <c:pt idx="8">
                  <c:v>3426</c:v>
                </c:pt>
                <c:pt idx="9">
                  <c:v>3593</c:v>
                </c:pt>
                <c:pt idx="10">
                  <c:v>4813</c:v>
                </c:pt>
                <c:pt idx="11">
                  <c:v>4829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15523072"/>
        <c:axId val="815525040"/>
      </c:lineChart>
      <c:catAx>
        <c:axId val="8155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5040"/>
        <c:crosses val="autoZero"/>
        <c:auto val="1"/>
        <c:lblAlgn val="ctr"/>
        <c:lblOffset val="100"/>
        <c:noMultiLvlLbl val="0"/>
      </c:catAx>
      <c:valAx>
        <c:axId val="81552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80"/>
              <a:t>2019</a:t>
            </a:r>
            <a:r>
              <a:rPr altLang="en-US" sz="1680"/>
              <a:t>年</a:t>
            </a:r>
            <a:r>
              <a:rPr lang="zh-CN" altLang="en-US" sz="1680"/>
              <a:t>注册用户来源渠道占比</a:t>
            </a:r>
            <a:endParaRPr lang="zh-CN" altLang="en-US" sz="1680"/>
          </a:p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0.0057181679216441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601400169334664"/>
                  <c:y val="0.01871122673604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432043265561035"/>
                  <c:y val="0.023313905079100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378037857365905"/>
                  <c:y val="-0.06328059950041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0509539715790069"/>
                  <c:y val="0.008505103061837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'[数据一组  数据 (version 1).xlsb]Sheet6'!$C$10:$C$19</c:f>
              <c:strCache>
                <c:ptCount val="10"/>
                <c:pt idx="0">
                  <c:v>iOS</c:v>
                </c:pt>
                <c:pt idx="1">
                  <c:v>oppo</c:v>
                </c:pt>
                <c:pt idx="2">
                  <c:v>vivo</c:v>
                </c:pt>
                <c:pt idx="3">
                  <c:v>华为</c:v>
                </c:pt>
                <c:pt idx="4">
                  <c:v>小米</c:v>
                </c:pt>
                <c:pt idx="5">
                  <c:v>快手</c:v>
                </c:pt>
                <c:pt idx="6">
                  <c:v>抖音</c:v>
                </c:pt>
                <c:pt idx="7">
                  <c:v>百度pc</c:v>
                </c:pt>
                <c:pt idx="8">
                  <c:v>百度移动</c:v>
                </c:pt>
                <c:pt idx="9">
                  <c:v>魅族</c:v>
                </c:pt>
              </c:strCache>
            </c:strRef>
          </c:cat>
          <c:val>
            <c:numRef>
              <c:f>'[数据一组  数据 (version 1).xlsb]Sheet6'!$D$10:$D$19</c:f>
              <c:numCache>
                <c:formatCode>0.00</c:formatCode>
                <c:ptCount val="10"/>
                <c:pt idx="0">
                  <c:v>315339</c:v>
                </c:pt>
                <c:pt idx="1">
                  <c:v>135102</c:v>
                </c:pt>
                <c:pt idx="2">
                  <c:v>139952</c:v>
                </c:pt>
                <c:pt idx="3">
                  <c:v>194095</c:v>
                </c:pt>
                <c:pt idx="4">
                  <c:v>74423</c:v>
                </c:pt>
                <c:pt idx="5">
                  <c:v>39705</c:v>
                </c:pt>
                <c:pt idx="6">
                  <c:v>30707</c:v>
                </c:pt>
                <c:pt idx="7">
                  <c:v>6648</c:v>
                </c:pt>
                <c:pt idx="8">
                  <c:v>80433</c:v>
                </c:pt>
                <c:pt idx="9">
                  <c:v>12198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数据.xlsx]Sheet3!数据透视表1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80"/>
              <a:t>十大渠道</a:t>
            </a:r>
            <a:r>
              <a:rPr lang="en-US" sz="1680"/>
              <a:t>19</a:t>
            </a:r>
            <a:r>
              <a:rPr lang="zh-CN" sz="1680"/>
              <a:t>年分月注册数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Sheet3!$B$3:$B$15</c:f>
              <c:numCache>
                <c:formatCode>General</c:formatCode>
                <c:ptCount val="12"/>
                <c:pt idx="0">
                  <c:v>15787</c:v>
                </c:pt>
                <c:pt idx="1">
                  <c:v>14206</c:v>
                </c:pt>
                <c:pt idx="2">
                  <c:v>13222</c:v>
                </c:pt>
                <c:pt idx="3">
                  <c:v>14972</c:v>
                </c:pt>
                <c:pt idx="4">
                  <c:v>20608</c:v>
                </c:pt>
                <c:pt idx="5">
                  <c:v>21841</c:v>
                </c:pt>
                <c:pt idx="6">
                  <c:v>26519</c:v>
                </c:pt>
                <c:pt idx="7">
                  <c:v>28290</c:v>
                </c:pt>
                <c:pt idx="8">
                  <c:v>30613</c:v>
                </c:pt>
                <c:pt idx="9">
                  <c:v>39852</c:v>
                </c:pt>
                <c:pt idx="10">
                  <c:v>42960</c:v>
                </c:pt>
                <c:pt idx="11">
                  <c:v>46469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Sheet3!$C$3:$C$15</c:f>
              <c:numCache>
                <c:formatCode>General</c:formatCode>
                <c:ptCount val="12"/>
                <c:pt idx="0">
                  <c:v>3739</c:v>
                </c:pt>
                <c:pt idx="1">
                  <c:v>5031</c:v>
                </c:pt>
                <c:pt idx="2">
                  <c:v>5510</c:v>
                </c:pt>
                <c:pt idx="3">
                  <c:v>7866</c:v>
                </c:pt>
                <c:pt idx="4">
                  <c:v>9117</c:v>
                </c:pt>
                <c:pt idx="5">
                  <c:v>10221</c:v>
                </c:pt>
                <c:pt idx="6">
                  <c:v>10377</c:v>
                </c:pt>
                <c:pt idx="7">
                  <c:v>13917</c:v>
                </c:pt>
                <c:pt idx="8">
                  <c:v>14088</c:v>
                </c:pt>
                <c:pt idx="9">
                  <c:v>16213</c:v>
                </c:pt>
                <c:pt idx="10">
                  <c:v>18886</c:v>
                </c:pt>
                <c:pt idx="11">
                  <c:v>20137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Sheet3!$D$3:$D$15</c:f>
              <c:numCache>
                <c:formatCode>General</c:formatCode>
                <c:ptCount val="12"/>
                <c:pt idx="0">
                  <c:v>5221</c:v>
                </c:pt>
                <c:pt idx="1">
                  <c:v>6827</c:v>
                </c:pt>
                <c:pt idx="2">
                  <c:v>4563</c:v>
                </c:pt>
                <c:pt idx="3">
                  <c:v>6240</c:v>
                </c:pt>
                <c:pt idx="4">
                  <c:v>9966</c:v>
                </c:pt>
                <c:pt idx="5">
                  <c:v>9680</c:v>
                </c:pt>
                <c:pt idx="6">
                  <c:v>12228</c:v>
                </c:pt>
                <c:pt idx="7">
                  <c:v>14941</c:v>
                </c:pt>
                <c:pt idx="8">
                  <c:v>16004</c:v>
                </c:pt>
                <c:pt idx="9">
                  <c:v>16420</c:v>
                </c:pt>
                <c:pt idx="10">
                  <c:v>17994</c:v>
                </c:pt>
                <c:pt idx="11">
                  <c:v>19868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Sheet3!$E$1:$E$2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Sheet3!$E$3:$E$15</c:f>
              <c:numCache>
                <c:formatCode>General</c:formatCode>
                <c:ptCount val="12"/>
                <c:pt idx="0">
                  <c:v>9753</c:v>
                </c:pt>
                <c:pt idx="1">
                  <c:v>8949</c:v>
                </c:pt>
                <c:pt idx="2">
                  <c:v>8399</c:v>
                </c:pt>
                <c:pt idx="3">
                  <c:v>9249</c:v>
                </c:pt>
                <c:pt idx="4">
                  <c:v>12515</c:v>
                </c:pt>
                <c:pt idx="5">
                  <c:v>12306</c:v>
                </c:pt>
                <c:pt idx="6">
                  <c:v>14491</c:v>
                </c:pt>
                <c:pt idx="7">
                  <c:v>19530</c:v>
                </c:pt>
                <c:pt idx="8">
                  <c:v>19828</c:v>
                </c:pt>
                <c:pt idx="9">
                  <c:v>23196</c:v>
                </c:pt>
                <c:pt idx="10">
                  <c:v>25963</c:v>
                </c:pt>
                <c:pt idx="11">
                  <c:v>29916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Sheet3!$F$1:$F$2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Sheet3!$F$3:$F$15</c:f>
              <c:numCache>
                <c:formatCode>General</c:formatCode>
                <c:ptCount val="12"/>
                <c:pt idx="0">
                  <c:v>2682</c:v>
                </c:pt>
                <c:pt idx="1">
                  <c:v>3242</c:v>
                </c:pt>
                <c:pt idx="2">
                  <c:v>3993</c:v>
                </c:pt>
                <c:pt idx="3">
                  <c:v>4785</c:v>
                </c:pt>
                <c:pt idx="4">
                  <c:v>4817</c:v>
                </c:pt>
                <c:pt idx="5">
                  <c:v>5960</c:v>
                </c:pt>
                <c:pt idx="6">
                  <c:v>6796</c:v>
                </c:pt>
                <c:pt idx="7">
                  <c:v>6395</c:v>
                </c:pt>
                <c:pt idx="8">
                  <c:v>7097</c:v>
                </c:pt>
                <c:pt idx="9">
                  <c:v>8027</c:v>
                </c:pt>
                <c:pt idx="10">
                  <c:v>9670</c:v>
                </c:pt>
                <c:pt idx="11">
                  <c:v>10959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Sheet3!$G$1:$G$2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Sheet3!$G$3:$G$15</c:f>
              <c:numCache>
                <c:formatCode>General</c:formatCode>
                <c:ptCount val="12"/>
                <c:pt idx="0">
                  <c:v>1070</c:v>
                </c:pt>
                <c:pt idx="1">
                  <c:v>1141</c:v>
                </c:pt>
                <c:pt idx="2">
                  <c:v>1323</c:v>
                </c:pt>
                <c:pt idx="3">
                  <c:v>2566</c:v>
                </c:pt>
                <c:pt idx="4">
                  <c:v>2554</c:v>
                </c:pt>
                <c:pt idx="5">
                  <c:v>2541</c:v>
                </c:pt>
                <c:pt idx="6">
                  <c:v>2819</c:v>
                </c:pt>
                <c:pt idx="7">
                  <c:v>4257</c:v>
                </c:pt>
                <c:pt idx="8">
                  <c:v>4630</c:v>
                </c:pt>
                <c:pt idx="9">
                  <c:v>5560</c:v>
                </c:pt>
                <c:pt idx="10">
                  <c:v>5496</c:v>
                </c:pt>
                <c:pt idx="11">
                  <c:v>5748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Sheet3!$H$1:$H$2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Sheet3!$H$3:$H$15</c:f>
              <c:numCache>
                <c:formatCode>General</c:formatCode>
                <c:ptCount val="12"/>
                <c:pt idx="0">
                  <c:v>1077</c:v>
                </c:pt>
                <c:pt idx="1">
                  <c:v>1169</c:v>
                </c:pt>
                <c:pt idx="2">
                  <c:v>1181</c:v>
                </c:pt>
                <c:pt idx="3">
                  <c:v>1660</c:v>
                </c:pt>
                <c:pt idx="4">
                  <c:v>2399</c:v>
                </c:pt>
                <c:pt idx="5">
                  <c:v>2423</c:v>
                </c:pt>
                <c:pt idx="6">
                  <c:v>2248</c:v>
                </c:pt>
                <c:pt idx="7">
                  <c:v>2508</c:v>
                </c:pt>
                <c:pt idx="8">
                  <c:v>3420</c:v>
                </c:pt>
                <c:pt idx="9">
                  <c:v>3919</c:v>
                </c:pt>
                <c:pt idx="10">
                  <c:v>4746</c:v>
                </c:pt>
                <c:pt idx="11">
                  <c:v>3957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Sheet3!$I$1:$I$2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Sheet3!$I$3:$I$15</c:f>
              <c:numCache>
                <c:formatCode>General</c:formatCode>
                <c:ptCount val="12"/>
                <c:pt idx="0">
                  <c:v>368</c:v>
                </c:pt>
                <c:pt idx="1">
                  <c:v>372</c:v>
                </c:pt>
                <c:pt idx="2">
                  <c:v>413</c:v>
                </c:pt>
                <c:pt idx="3">
                  <c:v>450</c:v>
                </c:pt>
                <c:pt idx="4">
                  <c:v>467</c:v>
                </c:pt>
                <c:pt idx="5">
                  <c:v>507</c:v>
                </c:pt>
                <c:pt idx="6">
                  <c:v>590</c:v>
                </c:pt>
                <c:pt idx="7">
                  <c:v>608</c:v>
                </c:pt>
                <c:pt idx="8">
                  <c:v>610</c:v>
                </c:pt>
                <c:pt idx="9">
                  <c:v>709</c:v>
                </c:pt>
                <c:pt idx="10">
                  <c:v>810</c:v>
                </c:pt>
                <c:pt idx="11">
                  <c:v>744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Sheet3!$J$1:$J$2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Sheet3!$J$3:$J$15</c:f>
              <c:numCache>
                <c:formatCode>General</c:formatCode>
                <c:ptCount val="12"/>
                <c:pt idx="0">
                  <c:v>3670</c:v>
                </c:pt>
                <c:pt idx="1">
                  <c:v>4011</c:v>
                </c:pt>
                <c:pt idx="2">
                  <c:v>3732</c:v>
                </c:pt>
                <c:pt idx="3">
                  <c:v>4655</c:v>
                </c:pt>
                <c:pt idx="4">
                  <c:v>6743</c:v>
                </c:pt>
                <c:pt idx="5">
                  <c:v>7184</c:v>
                </c:pt>
                <c:pt idx="6">
                  <c:v>7545</c:v>
                </c:pt>
                <c:pt idx="7">
                  <c:v>7653</c:v>
                </c:pt>
                <c:pt idx="8">
                  <c:v>6525</c:v>
                </c:pt>
                <c:pt idx="9">
                  <c:v>8604</c:v>
                </c:pt>
                <c:pt idx="10">
                  <c:v>10184</c:v>
                </c:pt>
                <c:pt idx="11">
                  <c:v>9927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Sheet3!$K$1:$K$2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Sheet3!$K$3:$K$15</c:f>
              <c:numCache>
                <c:formatCode>General</c:formatCode>
                <c:ptCount val="12"/>
                <c:pt idx="0">
                  <c:v>658</c:v>
                </c:pt>
                <c:pt idx="1">
                  <c:v>601</c:v>
                </c:pt>
                <c:pt idx="2">
                  <c:v>735</c:v>
                </c:pt>
                <c:pt idx="3">
                  <c:v>835</c:v>
                </c:pt>
                <c:pt idx="4">
                  <c:v>895</c:v>
                </c:pt>
                <c:pt idx="5">
                  <c:v>1053</c:v>
                </c:pt>
                <c:pt idx="6">
                  <c:v>845</c:v>
                </c:pt>
                <c:pt idx="7">
                  <c:v>1095</c:v>
                </c:pt>
                <c:pt idx="8">
                  <c:v>1133</c:v>
                </c:pt>
                <c:pt idx="9">
                  <c:v>1191</c:v>
                </c:pt>
                <c:pt idx="10">
                  <c:v>1590</c:v>
                </c:pt>
                <c:pt idx="11">
                  <c:v>1567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5523072"/>
        <c:axId val="815525040"/>
      </c:lineChart>
      <c:catAx>
        <c:axId val="8155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5040"/>
        <c:crosses val="autoZero"/>
        <c:auto val="1"/>
        <c:lblAlgn val="ctr"/>
        <c:lblOffset val="100"/>
        <c:noMultiLvlLbl val="0"/>
      </c:catAx>
      <c:valAx>
        <c:axId val="81552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数据.xlsx]Sheet6!数据透视表3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80"/>
              <a:t>十大渠道</a:t>
            </a:r>
            <a:r>
              <a:rPr lang="en-US" sz="1680"/>
              <a:t>19</a:t>
            </a:r>
            <a:r>
              <a:rPr lang="zh-CN" sz="1680"/>
              <a:t>年分月下载</a:t>
            </a:r>
            <a:r>
              <a:rPr lang="en-US" sz="1680"/>
              <a:t>—</a:t>
            </a:r>
            <a:r>
              <a:rPr lang="zh-CN" sz="1680"/>
              <a:t>注册平均转化率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Sheet6!$B$5:$B$17</c:f>
              <c:numCache>
                <c:formatCode>General</c:formatCode>
                <c:ptCount val="12"/>
                <c:pt idx="0">
                  <c:v>0.500544074689569</c:v>
                </c:pt>
                <c:pt idx="1">
                  <c:v>0.502013356978644</c:v>
                </c:pt>
                <c:pt idx="2">
                  <c:v>0.501859671872266</c:v>
                </c:pt>
                <c:pt idx="3">
                  <c:v>0.497004651587687</c:v>
                </c:pt>
                <c:pt idx="4">
                  <c:v>0.498870622800787</c:v>
                </c:pt>
                <c:pt idx="5">
                  <c:v>0.497448344196721</c:v>
                </c:pt>
                <c:pt idx="6">
                  <c:v>0.489807766353174</c:v>
                </c:pt>
                <c:pt idx="7">
                  <c:v>0.494009445924678</c:v>
                </c:pt>
                <c:pt idx="8">
                  <c:v>0.495342134317768</c:v>
                </c:pt>
                <c:pt idx="9">
                  <c:v>0.493566443685884</c:v>
                </c:pt>
                <c:pt idx="10">
                  <c:v>0.487886116615636</c:v>
                </c:pt>
                <c:pt idx="11">
                  <c:v>0.485080910283611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Sheet6!$C$5:$C$17</c:f>
              <c:numCache>
                <c:formatCode>General</c:formatCode>
                <c:ptCount val="12"/>
                <c:pt idx="0">
                  <c:v>0.393203404384437</c:v>
                </c:pt>
                <c:pt idx="1">
                  <c:v>0.39451080313855</c:v>
                </c:pt>
                <c:pt idx="2">
                  <c:v>0.39081422500898</c:v>
                </c:pt>
                <c:pt idx="3">
                  <c:v>0.39049008603657</c:v>
                </c:pt>
                <c:pt idx="4">
                  <c:v>0.391749982291062</c:v>
                </c:pt>
                <c:pt idx="5">
                  <c:v>0.392616936302979</c:v>
                </c:pt>
                <c:pt idx="6">
                  <c:v>0.39078900176845</c:v>
                </c:pt>
                <c:pt idx="7">
                  <c:v>0.389408433078488</c:v>
                </c:pt>
                <c:pt idx="8">
                  <c:v>0.387468334365868</c:v>
                </c:pt>
                <c:pt idx="9">
                  <c:v>0.392445662585947</c:v>
                </c:pt>
                <c:pt idx="10">
                  <c:v>0.393437211981312</c:v>
                </c:pt>
                <c:pt idx="11">
                  <c:v>0.391051893281546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Sheet6!$D$5:$D$17</c:f>
              <c:numCache>
                <c:formatCode>General</c:formatCode>
                <c:ptCount val="12"/>
                <c:pt idx="0">
                  <c:v>0.406788012038046</c:v>
                </c:pt>
                <c:pt idx="1">
                  <c:v>0.40759404839917</c:v>
                </c:pt>
                <c:pt idx="2">
                  <c:v>0.4060058058896</c:v>
                </c:pt>
                <c:pt idx="3">
                  <c:v>0.400456395898648</c:v>
                </c:pt>
                <c:pt idx="4">
                  <c:v>0.401221884980765</c:v>
                </c:pt>
                <c:pt idx="5">
                  <c:v>0.40570198965818</c:v>
                </c:pt>
                <c:pt idx="6">
                  <c:v>0.403856026645082</c:v>
                </c:pt>
                <c:pt idx="7">
                  <c:v>0.403175373608897</c:v>
                </c:pt>
                <c:pt idx="8">
                  <c:v>0.402378418567235</c:v>
                </c:pt>
                <c:pt idx="9">
                  <c:v>0.400134966538105</c:v>
                </c:pt>
                <c:pt idx="10">
                  <c:v>0.397370341400412</c:v>
                </c:pt>
                <c:pt idx="11">
                  <c:v>0.399989872356372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Sheet6!$E$5:$E$17</c:f>
              <c:numCache>
                <c:formatCode>General</c:formatCode>
                <c:ptCount val="12"/>
                <c:pt idx="0">
                  <c:v>0.478125664373004</c:v>
                </c:pt>
                <c:pt idx="1">
                  <c:v>0.480683403208435</c:v>
                </c:pt>
                <c:pt idx="2">
                  <c:v>0.480758497229563</c:v>
                </c:pt>
                <c:pt idx="3">
                  <c:v>0.482812167739477</c:v>
                </c:pt>
                <c:pt idx="4">
                  <c:v>0.481774314505602</c:v>
                </c:pt>
                <c:pt idx="5">
                  <c:v>0.479823354933105</c:v>
                </c:pt>
                <c:pt idx="6">
                  <c:v>0.480020478218786</c:v>
                </c:pt>
                <c:pt idx="7">
                  <c:v>0.479412326665457</c:v>
                </c:pt>
                <c:pt idx="8">
                  <c:v>0.484093222793484</c:v>
                </c:pt>
                <c:pt idx="9">
                  <c:v>0.484458576063891</c:v>
                </c:pt>
                <c:pt idx="10">
                  <c:v>0.483176592574499</c:v>
                </c:pt>
                <c:pt idx="11">
                  <c:v>0.481101717699966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Sheet6!$F$5:$F$17</c:f>
              <c:numCache>
                <c:formatCode>General</c:formatCode>
                <c:ptCount val="12"/>
                <c:pt idx="0">
                  <c:v>0.375460803079652</c:v>
                </c:pt>
                <c:pt idx="1">
                  <c:v>0.376918192899968</c:v>
                </c:pt>
                <c:pt idx="2">
                  <c:v>0.376614569393869</c:v>
                </c:pt>
                <c:pt idx="3">
                  <c:v>0.378125293673078</c:v>
                </c:pt>
                <c:pt idx="4">
                  <c:v>0.381330162266016</c:v>
                </c:pt>
                <c:pt idx="5">
                  <c:v>0.382855173747095</c:v>
                </c:pt>
                <c:pt idx="6">
                  <c:v>0.382970530344087</c:v>
                </c:pt>
                <c:pt idx="7">
                  <c:v>0.383946435684425</c:v>
                </c:pt>
                <c:pt idx="8">
                  <c:v>0.383178056848046</c:v>
                </c:pt>
                <c:pt idx="9">
                  <c:v>0.383051742333072</c:v>
                </c:pt>
                <c:pt idx="10">
                  <c:v>0.383731369163453</c:v>
                </c:pt>
                <c:pt idx="11">
                  <c:v>0.382544900948853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Sheet6!$G$5:$G$17</c:f>
              <c:numCache>
                <c:formatCode>General</c:formatCode>
                <c:ptCount val="12"/>
                <c:pt idx="0">
                  <c:v>0.361209766186407</c:v>
                </c:pt>
                <c:pt idx="1">
                  <c:v>0.363606720512559</c:v>
                </c:pt>
                <c:pt idx="2">
                  <c:v>0.362422817407021</c:v>
                </c:pt>
                <c:pt idx="3">
                  <c:v>0.361426044520637</c:v>
                </c:pt>
                <c:pt idx="4">
                  <c:v>0.357255760529364</c:v>
                </c:pt>
                <c:pt idx="5">
                  <c:v>0.353858197244772</c:v>
                </c:pt>
                <c:pt idx="6">
                  <c:v>0.350776491121391</c:v>
                </c:pt>
                <c:pt idx="7">
                  <c:v>0.34825000129653</c:v>
                </c:pt>
                <c:pt idx="8">
                  <c:v>0.349879928674136</c:v>
                </c:pt>
                <c:pt idx="9">
                  <c:v>0.353495447922579</c:v>
                </c:pt>
                <c:pt idx="10">
                  <c:v>0.350356616311539</c:v>
                </c:pt>
                <c:pt idx="11">
                  <c:v>0.3498566349412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Sheet6!$H$5:$H$17</c:f>
              <c:numCache>
                <c:formatCode>General</c:formatCode>
                <c:ptCount val="12"/>
                <c:pt idx="0">
                  <c:v>0.408894678329481</c:v>
                </c:pt>
                <c:pt idx="1">
                  <c:v>0.408117942346779</c:v>
                </c:pt>
                <c:pt idx="2">
                  <c:v>0.400504396528287</c:v>
                </c:pt>
                <c:pt idx="3">
                  <c:v>0.407869374074491</c:v>
                </c:pt>
                <c:pt idx="4">
                  <c:v>0.409804263576329</c:v>
                </c:pt>
                <c:pt idx="5">
                  <c:v>0.411551063079787</c:v>
                </c:pt>
                <c:pt idx="6">
                  <c:v>0.411199529689851</c:v>
                </c:pt>
                <c:pt idx="7">
                  <c:v>0.404922591490863</c:v>
                </c:pt>
                <c:pt idx="8">
                  <c:v>0.405132067680397</c:v>
                </c:pt>
                <c:pt idx="9">
                  <c:v>0.410991473053243</c:v>
                </c:pt>
                <c:pt idx="10">
                  <c:v>0.412268072540827</c:v>
                </c:pt>
                <c:pt idx="11">
                  <c:v>0.407355577843041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Sheet6!$I$5:$I$17</c:f>
              <c:numCache>
                <c:formatCode>General</c:formatCode>
                <c:ptCount val="12"/>
                <c:pt idx="0">
                  <c:v>0.378586440389961</c:v>
                </c:pt>
                <c:pt idx="1">
                  <c:v>0.381363323057539</c:v>
                </c:pt>
                <c:pt idx="2">
                  <c:v>0.384476195974106</c:v>
                </c:pt>
                <c:pt idx="3">
                  <c:v>0.384996367223345</c:v>
                </c:pt>
                <c:pt idx="4">
                  <c:v>0.387430547014597</c:v>
                </c:pt>
                <c:pt idx="5">
                  <c:v>0.384115751796786</c:v>
                </c:pt>
                <c:pt idx="6">
                  <c:v>0.386506389469612</c:v>
                </c:pt>
                <c:pt idx="7">
                  <c:v>0.391368733973341</c:v>
                </c:pt>
                <c:pt idx="8">
                  <c:v>0.385904329840476</c:v>
                </c:pt>
                <c:pt idx="9">
                  <c:v>0.388406029177225</c:v>
                </c:pt>
                <c:pt idx="10">
                  <c:v>0.393980760387612</c:v>
                </c:pt>
                <c:pt idx="11">
                  <c:v>0.382808996578684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Sheet6!$J$3:$J$4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Sheet6!$J$5:$J$17</c:f>
              <c:numCache>
                <c:formatCode>General</c:formatCode>
                <c:ptCount val="12"/>
                <c:pt idx="0">
                  <c:v>0.308844580077246</c:v>
                </c:pt>
                <c:pt idx="1">
                  <c:v>0.312514587629396</c:v>
                </c:pt>
                <c:pt idx="2">
                  <c:v>0.302749127863763</c:v>
                </c:pt>
                <c:pt idx="3">
                  <c:v>0.315062894397812</c:v>
                </c:pt>
                <c:pt idx="4">
                  <c:v>0.31667972892193</c:v>
                </c:pt>
                <c:pt idx="5">
                  <c:v>0.318329304585178</c:v>
                </c:pt>
                <c:pt idx="6">
                  <c:v>0.322380387661034</c:v>
                </c:pt>
                <c:pt idx="7">
                  <c:v>0.314314829981786</c:v>
                </c:pt>
                <c:pt idx="8">
                  <c:v>0.310363808930543</c:v>
                </c:pt>
                <c:pt idx="9">
                  <c:v>0.312627722003058</c:v>
                </c:pt>
                <c:pt idx="10">
                  <c:v>0.311750464814703</c:v>
                </c:pt>
                <c:pt idx="11">
                  <c:v>0.30861596788641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Sheet6!$K$3:$K$4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Sheet6!$K$5:$K$17</c:f>
              <c:numCache>
                <c:formatCode>General</c:formatCode>
                <c:ptCount val="12"/>
                <c:pt idx="0">
                  <c:v>0.331477093307731</c:v>
                </c:pt>
                <c:pt idx="1">
                  <c:v>0.3316371761325</c:v>
                </c:pt>
                <c:pt idx="2">
                  <c:v>0.329286737760924</c:v>
                </c:pt>
                <c:pt idx="3">
                  <c:v>0.329051670701832</c:v>
                </c:pt>
                <c:pt idx="4">
                  <c:v>0.331220715563923</c:v>
                </c:pt>
                <c:pt idx="5">
                  <c:v>0.329407292039798</c:v>
                </c:pt>
                <c:pt idx="6">
                  <c:v>0.328746298313921</c:v>
                </c:pt>
                <c:pt idx="7">
                  <c:v>0.329329573794166</c:v>
                </c:pt>
                <c:pt idx="8">
                  <c:v>0.330692690550867</c:v>
                </c:pt>
                <c:pt idx="9">
                  <c:v>0.331484103309698</c:v>
                </c:pt>
                <c:pt idx="10">
                  <c:v>0.330137427709364</c:v>
                </c:pt>
                <c:pt idx="11">
                  <c:v>0.324244442176408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5590968"/>
        <c:axId val="815589984"/>
      </c:lineChart>
      <c:catAx>
        <c:axId val="815590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89984"/>
        <c:crosses val="autoZero"/>
        <c:auto val="1"/>
        <c:lblAlgn val="ctr"/>
        <c:lblOffset val="100"/>
        <c:noMultiLvlLbl val="0"/>
      </c:catAx>
      <c:valAx>
        <c:axId val="815589984"/>
        <c:scaling>
          <c:orientation val="minMax"/>
          <c:min val="0.2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9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cap="rnd">
      <a:solidFill>
        <a:schemeClr val="accent1"/>
      </a:solidFill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数据.xlsx]Sheet3!数据透视表1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80"/>
              <a:t>十大渠道</a:t>
            </a:r>
            <a:r>
              <a:rPr lang="en-US" sz="1680"/>
              <a:t>19</a:t>
            </a:r>
            <a:r>
              <a:rPr lang="zh-CN" sz="1680"/>
              <a:t>年分月</a:t>
            </a:r>
            <a:r>
              <a:rPr lang="zh-CN" altLang="en-US" sz="1680"/>
              <a:t>花费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3081093291168"/>
          <c:y val="0.0963330943357575"/>
          <c:w val="0.811068443641292"/>
          <c:h val="0.835798422615999"/>
        </c:manualLayout>
      </c:layout>
      <c:lineChart>
        <c:grouping val="standar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Sheet3!$B$3:$B$15</c:f>
              <c:numCache>
                <c:formatCode>General</c:formatCode>
                <c:ptCount val="12"/>
                <c:pt idx="0">
                  <c:v>25633.98442</c:v>
                </c:pt>
                <c:pt idx="1">
                  <c:v>28550.10411</c:v>
                </c:pt>
                <c:pt idx="2">
                  <c:v>30034.40538</c:v>
                </c:pt>
                <c:pt idx="3">
                  <c:v>32416.56097</c:v>
                </c:pt>
                <c:pt idx="4">
                  <c:v>44181.64568</c:v>
                </c:pt>
                <c:pt idx="5">
                  <c:v>43767.56619</c:v>
                </c:pt>
                <c:pt idx="6">
                  <c:v>47407.13492</c:v>
                </c:pt>
                <c:pt idx="7">
                  <c:v>48205.11708</c:v>
                </c:pt>
                <c:pt idx="8">
                  <c:v>60596.24171</c:v>
                </c:pt>
                <c:pt idx="9">
                  <c:v>87196.59913</c:v>
                </c:pt>
                <c:pt idx="10">
                  <c:v>89186.91182</c:v>
                </c:pt>
                <c:pt idx="11">
                  <c:v>88743.59199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Sheet3!$C$3:$C$15</c:f>
              <c:numCache>
                <c:formatCode>General</c:formatCode>
                <c:ptCount val="12"/>
                <c:pt idx="0">
                  <c:v>38934.41835</c:v>
                </c:pt>
                <c:pt idx="1">
                  <c:v>51088.15947</c:v>
                </c:pt>
                <c:pt idx="2">
                  <c:v>60036.1368</c:v>
                </c:pt>
                <c:pt idx="3">
                  <c:v>76547.98253</c:v>
                </c:pt>
                <c:pt idx="4">
                  <c:v>99518.10022</c:v>
                </c:pt>
                <c:pt idx="5">
                  <c:v>105073.80882</c:v>
                </c:pt>
                <c:pt idx="6">
                  <c:v>95487.28568</c:v>
                </c:pt>
                <c:pt idx="7">
                  <c:v>143049.28478</c:v>
                </c:pt>
                <c:pt idx="8">
                  <c:v>160263.2791</c:v>
                </c:pt>
                <c:pt idx="9">
                  <c:v>165659.99541</c:v>
                </c:pt>
                <c:pt idx="10">
                  <c:v>211913.1824</c:v>
                </c:pt>
                <c:pt idx="11">
                  <c:v>216363.481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Sheet3!$D$3:$D$15</c:f>
              <c:numCache>
                <c:formatCode>General</c:formatCode>
                <c:ptCount val="12"/>
                <c:pt idx="0">
                  <c:v>62638.1948</c:v>
                </c:pt>
                <c:pt idx="1">
                  <c:v>80945.6058</c:v>
                </c:pt>
                <c:pt idx="2">
                  <c:v>55089.6908</c:v>
                </c:pt>
                <c:pt idx="3">
                  <c:v>73206.3342</c:v>
                </c:pt>
                <c:pt idx="4">
                  <c:v>117418.7934</c:v>
                </c:pt>
                <c:pt idx="5">
                  <c:v>118002.8621</c:v>
                </c:pt>
                <c:pt idx="6">
                  <c:v>148729.4389</c:v>
                </c:pt>
                <c:pt idx="7">
                  <c:v>173490.6202</c:v>
                </c:pt>
                <c:pt idx="8">
                  <c:v>192683.8458</c:v>
                </c:pt>
                <c:pt idx="9">
                  <c:v>201047.7456</c:v>
                </c:pt>
                <c:pt idx="10">
                  <c:v>212216.8928</c:v>
                </c:pt>
                <c:pt idx="11">
                  <c:v>224857.5282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Sheet3!$E$1:$E$2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Sheet3!$E$3:$E$15</c:f>
              <c:numCache>
                <c:formatCode>General</c:formatCode>
                <c:ptCount val="12"/>
                <c:pt idx="0">
                  <c:v>108056.8369</c:v>
                </c:pt>
                <c:pt idx="1">
                  <c:v>105218.0977</c:v>
                </c:pt>
                <c:pt idx="2">
                  <c:v>102964.3571</c:v>
                </c:pt>
                <c:pt idx="3">
                  <c:v>103932.9077</c:v>
                </c:pt>
                <c:pt idx="4">
                  <c:v>141910.5383</c:v>
                </c:pt>
                <c:pt idx="5">
                  <c:v>133202.2723</c:v>
                </c:pt>
                <c:pt idx="6">
                  <c:v>168616.4781</c:v>
                </c:pt>
                <c:pt idx="7">
                  <c:v>230640.8406</c:v>
                </c:pt>
                <c:pt idx="8">
                  <c:v>234086.6284</c:v>
                </c:pt>
                <c:pt idx="9">
                  <c:v>285460.8859</c:v>
                </c:pt>
                <c:pt idx="10">
                  <c:v>323963.7306</c:v>
                </c:pt>
                <c:pt idx="11">
                  <c:v>354962.1633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Sheet3!$F$1:$F$2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Sheet3!$F$3:$F$15</c:f>
              <c:numCache>
                <c:formatCode>General</c:formatCode>
                <c:ptCount val="12"/>
                <c:pt idx="0">
                  <c:v>35033.5997</c:v>
                </c:pt>
                <c:pt idx="1">
                  <c:v>40979.7523</c:v>
                </c:pt>
                <c:pt idx="2">
                  <c:v>52473.4478</c:v>
                </c:pt>
                <c:pt idx="3">
                  <c:v>62489.3975</c:v>
                </c:pt>
                <c:pt idx="4">
                  <c:v>63113.0314</c:v>
                </c:pt>
                <c:pt idx="5">
                  <c:v>78586.7323</c:v>
                </c:pt>
                <c:pt idx="6">
                  <c:v>87375.3991</c:v>
                </c:pt>
                <c:pt idx="7">
                  <c:v>78270.5929</c:v>
                </c:pt>
                <c:pt idx="8">
                  <c:v>89581.548</c:v>
                </c:pt>
                <c:pt idx="9">
                  <c:v>108194.1777</c:v>
                </c:pt>
                <c:pt idx="10">
                  <c:v>127265.2139</c:v>
                </c:pt>
                <c:pt idx="11">
                  <c:v>137299.1668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Sheet3!$G$1:$G$2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Sheet3!$G$3:$G$15</c:f>
              <c:numCache>
                <c:formatCode>General</c:formatCode>
                <c:ptCount val="12"/>
                <c:pt idx="0">
                  <c:v>11300.94673</c:v>
                </c:pt>
                <c:pt idx="1">
                  <c:v>12720.2306</c:v>
                </c:pt>
                <c:pt idx="2">
                  <c:v>14460.3941</c:v>
                </c:pt>
                <c:pt idx="3">
                  <c:v>27896.5018</c:v>
                </c:pt>
                <c:pt idx="4">
                  <c:v>27935.3002</c:v>
                </c:pt>
                <c:pt idx="5">
                  <c:v>25873.79453</c:v>
                </c:pt>
                <c:pt idx="6">
                  <c:v>27682.36775</c:v>
                </c:pt>
                <c:pt idx="7">
                  <c:v>42261.45034</c:v>
                </c:pt>
                <c:pt idx="8">
                  <c:v>47433.03511</c:v>
                </c:pt>
                <c:pt idx="9">
                  <c:v>60961.8518</c:v>
                </c:pt>
                <c:pt idx="10">
                  <c:v>64162.253</c:v>
                </c:pt>
                <c:pt idx="11">
                  <c:v>68591.1368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Sheet3!$H$1:$H$2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Sheet3!$H$3:$H$15</c:f>
              <c:numCache>
                <c:formatCode>General</c:formatCode>
                <c:ptCount val="12"/>
                <c:pt idx="0">
                  <c:v>20010.2319</c:v>
                </c:pt>
                <c:pt idx="1">
                  <c:v>21914.7349</c:v>
                </c:pt>
                <c:pt idx="2">
                  <c:v>22070.4127</c:v>
                </c:pt>
                <c:pt idx="3">
                  <c:v>31322.457</c:v>
                </c:pt>
                <c:pt idx="4">
                  <c:v>43844.6001</c:v>
                </c:pt>
                <c:pt idx="5">
                  <c:v>43760.541</c:v>
                </c:pt>
                <c:pt idx="6">
                  <c:v>42540.1935</c:v>
                </c:pt>
                <c:pt idx="7">
                  <c:v>48132.441</c:v>
                </c:pt>
                <c:pt idx="8">
                  <c:v>64246.4983</c:v>
                </c:pt>
                <c:pt idx="9">
                  <c:v>75829.1674</c:v>
                </c:pt>
                <c:pt idx="10">
                  <c:v>95498.0734</c:v>
                </c:pt>
                <c:pt idx="11">
                  <c:v>77122.2525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Sheet3!$I$1:$I$2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Sheet3!$I$3:$I$15</c:f>
              <c:numCache>
                <c:formatCode>General</c:formatCode>
                <c:ptCount val="12"/>
                <c:pt idx="0">
                  <c:v>8528.3278</c:v>
                </c:pt>
                <c:pt idx="1">
                  <c:v>8726.2541</c:v>
                </c:pt>
                <c:pt idx="2">
                  <c:v>9812.9506</c:v>
                </c:pt>
                <c:pt idx="3">
                  <c:v>10567.9306</c:v>
                </c:pt>
                <c:pt idx="4">
                  <c:v>11042.2458</c:v>
                </c:pt>
                <c:pt idx="5">
                  <c:v>12113.7857</c:v>
                </c:pt>
                <c:pt idx="6">
                  <c:v>13988.0162</c:v>
                </c:pt>
                <c:pt idx="7">
                  <c:v>14139.8329</c:v>
                </c:pt>
                <c:pt idx="8">
                  <c:v>14343.7761</c:v>
                </c:pt>
                <c:pt idx="9">
                  <c:v>17151.6636</c:v>
                </c:pt>
                <c:pt idx="10">
                  <c:v>19773.6629</c:v>
                </c:pt>
                <c:pt idx="11">
                  <c:v>17716.0679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Sheet3!$J$1:$J$2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Sheet3!$J$3:$J$15</c:f>
              <c:numCache>
                <c:formatCode>General</c:formatCode>
                <c:ptCount val="12"/>
                <c:pt idx="0">
                  <c:v>68192.9109</c:v>
                </c:pt>
                <c:pt idx="1">
                  <c:v>75316.0452</c:v>
                </c:pt>
                <c:pt idx="2">
                  <c:v>69758.5111</c:v>
                </c:pt>
                <c:pt idx="3">
                  <c:v>87846.3327</c:v>
                </c:pt>
                <c:pt idx="4">
                  <c:v>122944.314</c:v>
                </c:pt>
                <c:pt idx="5">
                  <c:v>129759.9082</c:v>
                </c:pt>
                <c:pt idx="6">
                  <c:v>143045.3562</c:v>
                </c:pt>
                <c:pt idx="7">
                  <c:v>147195.3002</c:v>
                </c:pt>
                <c:pt idx="8">
                  <c:v>122587.7239</c:v>
                </c:pt>
                <c:pt idx="9">
                  <c:v>166601.3198</c:v>
                </c:pt>
                <c:pt idx="10">
                  <c:v>204873.3205</c:v>
                </c:pt>
                <c:pt idx="11">
                  <c:v>193430.7787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Sheet3!$K$1:$K$2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Sheet3!$A$3:$A$15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Sheet3!$K$3:$K$15</c:f>
              <c:numCache>
                <c:formatCode>General</c:formatCode>
                <c:ptCount val="12"/>
                <c:pt idx="0">
                  <c:v>7256.5019</c:v>
                </c:pt>
                <c:pt idx="1">
                  <c:v>6860.1499</c:v>
                </c:pt>
                <c:pt idx="2">
                  <c:v>8438.6312</c:v>
                </c:pt>
                <c:pt idx="3">
                  <c:v>9068.9428</c:v>
                </c:pt>
                <c:pt idx="4">
                  <c:v>10069.5858</c:v>
                </c:pt>
                <c:pt idx="5">
                  <c:v>11498.5433</c:v>
                </c:pt>
                <c:pt idx="6">
                  <c:v>9698.5414</c:v>
                </c:pt>
                <c:pt idx="7">
                  <c:v>12477.4402</c:v>
                </c:pt>
                <c:pt idx="8">
                  <c:v>13149.4182</c:v>
                </c:pt>
                <c:pt idx="9">
                  <c:v>13859.6322</c:v>
                </c:pt>
                <c:pt idx="10">
                  <c:v>17620.0709</c:v>
                </c:pt>
                <c:pt idx="11">
                  <c:v>17270.3228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15523072"/>
        <c:axId val="815525040"/>
      </c:lineChart>
      <c:catAx>
        <c:axId val="8155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5040"/>
        <c:crosses val="autoZero"/>
        <c:auto val="1"/>
        <c:lblAlgn val="ctr"/>
        <c:lblOffset val="100"/>
        <c:noMultiLvlLbl val="0"/>
      </c:catAx>
      <c:valAx>
        <c:axId val="81552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数据.xlsx]Sheet6!数据透视表3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十大渠道</a:t>
            </a:r>
            <a:r>
              <a:rPr lang="en-US" altLang="zh-CN" sz="1680"/>
              <a:t>19</a:t>
            </a:r>
            <a:r>
              <a:rPr lang="zh-CN" altLang="en-US" sz="1680"/>
              <a:t>年分月每注册平均成本（元）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Sheet6!$B$5:$B$17</c:f>
              <c:numCache>
                <c:formatCode>General</c:formatCode>
                <c:ptCount val="12"/>
                <c:pt idx="0">
                  <c:v>1.62234838709677</c:v>
                </c:pt>
                <c:pt idx="1">
                  <c:v>2.01769964285714</c:v>
                </c:pt>
                <c:pt idx="2">
                  <c:v>2.27337</c:v>
                </c:pt>
                <c:pt idx="3">
                  <c:v>2.16717133333333</c:v>
                </c:pt>
                <c:pt idx="4">
                  <c:v>2.14481935483871</c:v>
                </c:pt>
                <c:pt idx="5">
                  <c:v>2.00441433333333</c:v>
                </c:pt>
                <c:pt idx="6">
                  <c:v>1.79769806451613</c:v>
                </c:pt>
                <c:pt idx="7">
                  <c:v>1.70268806451613</c:v>
                </c:pt>
                <c:pt idx="8">
                  <c:v>1.977077</c:v>
                </c:pt>
                <c:pt idx="9">
                  <c:v>2.18254696057348</c:v>
                </c:pt>
                <c:pt idx="10">
                  <c:v>2.07564866666667</c:v>
                </c:pt>
                <c:pt idx="11">
                  <c:v>1.90928996223465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oppo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Sheet6!$C$5:$C$17</c:f>
              <c:numCache>
                <c:formatCode>General</c:formatCode>
                <c:ptCount val="12"/>
                <c:pt idx="0">
                  <c:v>10.3135280645161</c:v>
                </c:pt>
                <c:pt idx="1">
                  <c:v>10.1473703571429</c:v>
                </c:pt>
                <c:pt idx="2">
                  <c:v>10.8808122580645</c:v>
                </c:pt>
                <c:pt idx="3">
                  <c:v>9.78998133333334</c:v>
                </c:pt>
                <c:pt idx="4">
                  <c:v>10.9772180645161</c:v>
                </c:pt>
                <c:pt idx="5">
                  <c:v>10.2836656666667</c:v>
                </c:pt>
                <c:pt idx="6">
                  <c:v>9.21011161290323</c:v>
                </c:pt>
                <c:pt idx="7">
                  <c:v>10.1899241935484</c:v>
                </c:pt>
                <c:pt idx="8">
                  <c:v>11.3916566666667</c:v>
                </c:pt>
                <c:pt idx="9">
                  <c:v>10.2225120839833</c:v>
                </c:pt>
                <c:pt idx="10">
                  <c:v>11.2200066666667</c:v>
                </c:pt>
                <c:pt idx="11">
                  <c:v>10.7490755944903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Sheet6!$D$5:$D$17</c:f>
              <c:numCache>
                <c:formatCode>General</c:formatCode>
                <c:ptCount val="12"/>
                <c:pt idx="0">
                  <c:v>11.9506677419355</c:v>
                </c:pt>
                <c:pt idx="1">
                  <c:v>11.8570321428571</c:v>
                </c:pt>
                <c:pt idx="2">
                  <c:v>12.0498129032258</c:v>
                </c:pt>
                <c:pt idx="3">
                  <c:v>11.66098</c:v>
                </c:pt>
                <c:pt idx="4">
                  <c:v>11.7784516129032</c:v>
                </c:pt>
                <c:pt idx="5">
                  <c:v>12.20353</c:v>
                </c:pt>
                <c:pt idx="6">
                  <c:v>12.1605548387097</c:v>
                </c:pt>
                <c:pt idx="7">
                  <c:v>11.6208225806452</c:v>
                </c:pt>
                <c:pt idx="8">
                  <c:v>12.03586</c:v>
                </c:pt>
                <c:pt idx="9">
                  <c:v>12.2417675007537</c:v>
                </c:pt>
                <c:pt idx="10">
                  <c:v>11.7930866666667</c:v>
                </c:pt>
                <c:pt idx="11">
                  <c:v>11.3280194502741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华为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Sheet6!$E$5:$E$17</c:f>
              <c:numCache>
                <c:formatCode>General</c:formatCode>
                <c:ptCount val="12"/>
                <c:pt idx="0">
                  <c:v>11.0952451612903</c:v>
                </c:pt>
                <c:pt idx="1">
                  <c:v>11.7694892857143</c:v>
                </c:pt>
                <c:pt idx="2">
                  <c:v>12.2473322580645</c:v>
                </c:pt>
                <c:pt idx="3">
                  <c:v>11.2490966666667</c:v>
                </c:pt>
                <c:pt idx="4">
                  <c:v>11.3435967741935</c:v>
                </c:pt>
                <c:pt idx="5">
                  <c:v>10.8272633333333</c:v>
                </c:pt>
                <c:pt idx="6">
                  <c:v>11.6037483870968</c:v>
                </c:pt>
                <c:pt idx="7">
                  <c:v>11.8100193548387</c:v>
                </c:pt>
                <c:pt idx="8">
                  <c:v>11.8029833333333</c:v>
                </c:pt>
                <c:pt idx="9">
                  <c:v>12.3055688720502</c:v>
                </c:pt>
                <c:pt idx="10">
                  <c:v>12.4785566666667</c:v>
                </c:pt>
                <c:pt idx="11">
                  <c:v>11.8638317230184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小米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Sheet6!$F$5:$F$17</c:f>
              <c:numCache>
                <c:formatCode>General</c:formatCode>
                <c:ptCount val="12"/>
                <c:pt idx="0">
                  <c:v>13.0677677419355</c:v>
                </c:pt>
                <c:pt idx="1">
                  <c:v>12.6327892857143</c:v>
                </c:pt>
                <c:pt idx="2">
                  <c:v>13.1435451612903</c:v>
                </c:pt>
                <c:pt idx="3">
                  <c:v>13.04431</c:v>
                </c:pt>
                <c:pt idx="4">
                  <c:v>13.1041322580645</c:v>
                </c:pt>
                <c:pt idx="5">
                  <c:v>13.15704</c:v>
                </c:pt>
                <c:pt idx="6">
                  <c:v>12.851835483871</c:v>
                </c:pt>
                <c:pt idx="7">
                  <c:v>12.2462290322581</c:v>
                </c:pt>
                <c:pt idx="8">
                  <c:v>12.60939</c:v>
                </c:pt>
                <c:pt idx="9">
                  <c:v>13.4820129032258</c:v>
                </c:pt>
                <c:pt idx="10">
                  <c:v>13.1646633333333</c:v>
                </c:pt>
                <c:pt idx="11">
                  <c:v>12.518163500636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快手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Sheet6!$G$5:$G$17</c:f>
              <c:numCache>
                <c:formatCode>General</c:formatCode>
                <c:ptCount val="12"/>
                <c:pt idx="0">
                  <c:v>10.5091477419355</c:v>
                </c:pt>
                <c:pt idx="1">
                  <c:v>11.1505857142857</c:v>
                </c:pt>
                <c:pt idx="2">
                  <c:v>10.9536580645161</c:v>
                </c:pt>
                <c:pt idx="3">
                  <c:v>10.8789333333333</c:v>
                </c:pt>
                <c:pt idx="4">
                  <c:v>10.9173322580645</c:v>
                </c:pt>
                <c:pt idx="5">
                  <c:v>10.1813846666667</c:v>
                </c:pt>
                <c:pt idx="6">
                  <c:v>9.82027645161291</c:v>
                </c:pt>
                <c:pt idx="7">
                  <c:v>9.92277451612903</c:v>
                </c:pt>
                <c:pt idx="8">
                  <c:v>10.2421283333333</c:v>
                </c:pt>
                <c:pt idx="9">
                  <c:v>10.9547953867499</c:v>
                </c:pt>
                <c:pt idx="10">
                  <c:v>11.6749</c:v>
                </c:pt>
                <c:pt idx="11">
                  <c:v>11.9283546206719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抖音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Sheet6!$H$5:$H$17</c:f>
              <c:numCache>
                <c:formatCode>General</c:formatCode>
                <c:ptCount val="12"/>
                <c:pt idx="0">
                  <c:v>18.5864838709677</c:v>
                </c:pt>
                <c:pt idx="1">
                  <c:v>18.7662642857143</c:v>
                </c:pt>
                <c:pt idx="2">
                  <c:v>18.6865258064516</c:v>
                </c:pt>
                <c:pt idx="3">
                  <c:v>18.87681</c:v>
                </c:pt>
                <c:pt idx="4">
                  <c:v>18.2676838709677</c:v>
                </c:pt>
                <c:pt idx="5">
                  <c:v>18.05375</c:v>
                </c:pt>
                <c:pt idx="6">
                  <c:v>18.9569612903226</c:v>
                </c:pt>
                <c:pt idx="7">
                  <c:v>19.2272806451613</c:v>
                </c:pt>
                <c:pt idx="8">
                  <c:v>18.78336</c:v>
                </c:pt>
                <c:pt idx="9">
                  <c:v>19.3253682971973</c:v>
                </c:pt>
                <c:pt idx="10">
                  <c:v>20.1215966666667</c:v>
                </c:pt>
                <c:pt idx="11">
                  <c:v>19.4887978035248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百度pc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Sheet6!$I$5:$I$17</c:f>
              <c:numCache>
                <c:formatCode>General</c:formatCode>
                <c:ptCount val="12"/>
                <c:pt idx="0">
                  <c:v>23.1691193548387</c:v>
                </c:pt>
                <c:pt idx="1">
                  <c:v>23.4560107142857</c:v>
                </c:pt>
                <c:pt idx="2">
                  <c:v>23.7607612903226</c:v>
                </c:pt>
                <c:pt idx="3">
                  <c:v>23.4940033333333</c:v>
                </c:pt>
                <c:pt idx="4">
                  <c:v>23.6454516129032</c:v>
                </c:pt>
                <c:pt idx="5">
                  <c:v>23.8897333333333</c:v>
                </c:pt>
                <c:pt idx="6">
                  <c:v>23.7204322580645</c:v>
                </c:pt>
                <c:pt idx="7">
                  <c:v>23.2609935483871</c:v>
                </c:pt>
                <c:pt idx="8">
                  <c:v>23.51462</c:v>
                </c:pt>
                <c:pt idx="9">
                  <c:v>24.1855658357771</c:v>
                </c:pt>
                <c:pt idx="10">
                  <c:v>24.3634733333333</c:v>
                </c:pt>
                <c:pt idx="11">
                  <c:v>23.8061598085328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Sheet6!$J$3:$J$4</c:f>
              <c:strCache>
                <c:ptCount val="1"/>
                <c:pt idx="0">
                  <c:v>百度移动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Sheet6!$J$5:$J$17</c:f>
              <c:numCache>
                <c:formatCode>General</c:formatCode>
                <c:ptCount val="12"/>
                <c:pt idx="0">
                  <c:v>18.5864838709677</c:v>
                </c:pt>
                <c:pt idx="1">
                  <c:v>18.7662642857143</c:v>
                </c:pt>
                <c:pt idx="2">
                  <c:v>18.6865258064516</c:v>
                </c:pt>
                <c:pt idx="3">
                  <c:v>18.87681</c:v>
                </c:pt>
                <c:pt idx="4">
                  <c:v>18.2676838709677</c:v>
                </c:pt>
                <c:pt idx="5">
                  <c:v>18.05375</c:v>
                </c:pt>
                <c:pt idx="6">
                  <c:v>18.9569612903226</c:v>
                </c:pt>
                <c:pt idx="7">
                  <c:v>19.2272806451613</c:v>
                </c:pt>
                <c:pt idx="8">
                  <c:v>18.78336</c:v>
                </c:pt>
                <c:pt idx="9">
                  <c:v>19.3226124406573</c:v>
                </c:pt>
                <c:pt idx="10">
                  <c:v>20.1215966666667</c:v>
                </c:pt>
                <c:pt idx="11">
                  <c:v>19.4825581038107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Sheet6!$K$3:$K$4</c:f>
              <c:strCache>
                <c:ptCount val="1"/>
                <c:pt idx="0">
                  <c:v>魅族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Sheet6!$K$5:$K$17</c:f>
              <c:numCache>
                <c:formatCode>General</c:formatCode>
                <c:ptCount val="12"/>
                <c:pt idx="0">
                  <c:v>11.0221903225806</c:v>
                </c:pt>
                <c:pt idx="1">
                  <c:v>11.4061571428571</c:v>
                </c:pt>
                <c:pt idx="2">
                  <c:v>11.4958129032258</c:v>
                </c:pt>
                <c:pt idx="3">
                  <c:v>10.8640666666667</c:v>
                </c:pt>
                <c:pt idx="4">
                  <c:v>11.2480612903226</c:v>
                </c:pt>
                <c:pt idx="5">
                  <c:v>10.9506066666667</c:v>
                </c:pt>
                <c:pt idx="6">
                  <c:v>11.4606032258064</c:v>
                </c:pt>
                <c:pt idx="7">
                  <c:v>11.3973516129032</c:v>
                </c:pt>
                <c:pt idx="8">
                  <c:v>11.6064966666667</c:v>
                </c:pt>
                <c:pt idx="9">
                  <c:v>11.6371774193548</c:v>
                </c:pt>
                <c:pt idx="10">
                  <c:v>11.04392</c:v>
                </c:pt>
                <c:pt idx="11">
                  <c:v>11.0335040687445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5590968"/>
        <c:axId val="815589984"/>
      </c:lineChart>
      <c:catAx>
        <c:axId val="81559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89984"/>
        <c:crosses val="autoZero"/>
        <c:auto val="1"/>
        <c:lblAlgn val="ctr"/>
        <c:lblOffset val="100"/>
        <c:noMultiLvlLbl val="0"/>
      </c:catAx>
      <c:valAx>
        <c:axId val="81558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9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[数据一组  数据.xlsx]Sheet6!数据透视表3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80"/>
              <a:t>十大渠道</a:t>
            </a:r>
            <a:r>
              <a:rPr lang="en-US" altLang="zh-CN" sz="1680"/>
              <a:t>19</a:t>
            </a:r>
            <a:r>
              <a:rPr lang="zh-CN" altLang="en-US" sz="1680"/>
              <a:t>年下载</a:t>
            </a:r>
            <a:r>
              <a:rPr lang="en-US" altLang="zh-CN" sz="1680"/>
              <a:t>—</a:t>
            </a:r>
            <a:r>
              <a:rPr lang="zh-CN" altLang="en-US" sz="1680"/>
              <a:t>注册转化率均值</a:t>
            </a:r>
            <a:endParaRPr lang="zh-CN" altLang="en-US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Sheet6!$B$5</c:f>
              <c:numCache>
                <c:formatCode>0.0%</c:formatCode>
                <c:ptCount val="1"/>
                <c:pt idx="0">
                  <c:v>0.495240324385878</c:v>
                </c:pt>
              </c:numCache>
            </c:numRef>
          </c:val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Sheet6!$C$5</c:f>
              <c:numCache>
                <c:formatCode>0.0%</c:formatCode>
                <c:ptCount val="1"/>
                <c:pt idx="0">
                  <c:v>0.391479507459856</c:v>
                </c:pt>
              </c:numCache>
            </c:numRef>
          </c:val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Sheet6!$D$5</c:f>
              <c:numCache>
                <c:formatCode>0.0%</c:formatCode>
                <c:ptCount val="1"/>
                <c:pt idx="0">
                  <c:v>0.402866240889517</c:v>
                </c:pt>
              </c:numCache>
            </c:numRef>
          </c:val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华为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Sheet6!$E$5</c:f>
              <c:numCache>
                <c:formatCode>0.0%</c:formatCode>
                <c:ptCount val="1"/>
                <c:pt idx="0">
                  <c:v>0.481346559584924</c:v>
                </c:pt>
              </c:numCache>
            </c:numRef>
          </c:val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小米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Sheet6!$F$5</c:f>
              <c:numCache>
                <c:formatCode>0.0%</c:formatCode>
                <c:ptCount val="1"/>
                <c:pt idx="0">
                  <c:v>0.380914793615612</c:v>
                </c:pt>
              </c:numCache>
            </c:numRef>
          </c:val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快手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Sheet6!$G$5</c:f>
              <c:numCache>
                <c:formatCode>0.0%</c:formatCode>
                <c:ptCount val="1"/>
                <c:pt idx="0">
                  <c:v>0.355144893913489</c:v>
                </c:pt>
              </c:numCache>
            </c:numRef>
          </c:val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抖音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Sheet6!$H$5</c:f>
              <c:numCache>
                <c:formatCode>0.0%</c:formatCode>
                <c:ptCount val="1"/>
                <c:pt idx="0">
                  <c:v>0.408207582281696</c:v>
                </c:pt>
              </c:numCache>
            </c:numRef>
          </c:val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百度pc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Sheet6!$I$5</c:f>
              <c:numCache>
                <c:formatCode>0.0%</c:formatCode>
                <c:ptCount val="1"/>
                <c:pt idx="0">
                  <c:v>0.385849788035509</c:v>
                </c:pt>
              </c:numCache>
            </c:numRef>
          </c:val>
        </c:ser>
        <c:ser>
          <c:idx val="8"/>
          <c:order val="8"/>
          <c:tx>
            <c:strRef>
              <c:f>Sheet6!$J$3:$J$4</c:f>
              <c:strCache>
                <c:ptCount val="1"/>
                <c:pt idx="0">
                  <c:v>百度移动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Sheet6!$J$5</c:f>
              <c:numCache>
                <c:formatCode>0.0%</c:formatCode>
                <c:ptCount val="1"/>
                <c:pt idx="0">
                  <c:v>0.312844343319787</c:v>
                </c:pt>
              </c:numCache>
            </c:numRef>
          </c:val>
        </c:ser>
        <c:ser>
          <c:idx val="9"/>
          <c:order val="9"/>
          <c:tx>
            <c:strRef>
              <c:f>Sheet6!$K$3:$K$4</c:f>
              <c:strCache>
                <c:ptCount val="1"/>
                <c:pt idx="0">
                  <c:v>魅族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汇总</c:v>
                </c:pt>
              </c:strCache>
            </c:strRef>
          </c:cat>
          <c:val>
            <c:numRef>
              <c:f>Sheet6!$K$5</c:f>
              <c:numCache>
                <c:formatCode>0.0%</c:formatCode>
                <c:ptCount val="1"/>
                <c:pt idx="0">
                  <c:v>0.329709510281632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5560136"/>
        <c:axId val="815567352"/>
      </c:barChart>
      <c:catAx>
        <c:axId val="815560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67352"/>
        <c:crosses val="autoZero"/>
        <c:auto val="1"/>
        <c:lblAlgn val="ctr"/>
        <c:lblOffset val="100"/>
        <c:noMultiLvlLbl val="0"/>
      </c:catAx>
      <c:valAx>
        <c:axId val="81556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560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80"/>
              <a:t>2019</a:t>
            </a:r>
            <a:r>
              <a:rPr altLang="en-US" sz="1680"/>
              <a:t>年</a:t>
            </a:r>
            <a:r>
              <a:rPr lang="zh-CN" sz="1680"/>
              <a:t>所有渠道中年龄分布</a:t>
            </a:r>
            <a:endParaRPr 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2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'[数据一组  数据 (version 1).xlsb]Sheet4'!$B$49:$B$56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'[数据一组  数据 (version 1).xlsb]Sheet4'!$C$49:$C$56</c:f>
              <c:numCache>
                <c:formatCode>General</c:formatCode>
                <c:ptCount val="8"/>
                <c:pt idx="0">
                  <c:v>84654</c:v>
                </c:pt>
                <c:pt idx="1">
                  <c:v>330078</c:v>
                </c:pt>
                <c:pt idx="2">
                  <c:v>247996</c:v>
                </c:pt>
                <c:pt idx="3">
                  <c:v>161902</c:v>
                </c:pt>
                <c:pt idx="4">
                  <c:v>84860</c:v>
                </c:pt>
                <c:pt idx="5">
                  <c:v>58219</c:v>
                </c:pt>
                <c:pt idx="6">
                  <c:v>40527</c:v>
                </c:pt>
                <c:pt idx="7">
                  <c:v>20366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445135" y="307340"/>
          <a:ext cx="11214735" cy="629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406400" y="403860"/>
          <a:ext cx="11378565" cy="62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图表 7"/>
          <p:cNvGraphicFramePr/>
          <p:nvPr/>
        </p:nvGraphicFramePr>
        <p:xfrm>
          <a:off x="323215" y="1270000"/>
          <a:ext cx="11545570" cy="538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6095" y="539115"/>
            <a:ext cx="5605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自由度</a:t>
            </a:r>
            <a:r>
              <a:rPr lang="en-US" altLang="zh-CN"/>
              <a:t>=9 , 95%</a:t>
            </a:r>
            <a:r>
              <a:rPr lang="zh-CN" altLang="en-US"/>
              <a:t>置信度临界</a:t>
            </a:r>
            <a:r>
              <a:rPr lang="en-US" altLang="zh-CN"/>
              <a:t>t</a:t>
            </a:r>
            <a:r>
              <a:rPr lang="zh-CN" altLang="en-US"/>
              <a:t>分数 </a:t>
            </a:r>
            <a:r>
              <a:rPr lang="en-US" altLang="zh-CN"/>
              <a:t>= </a:t>
            </a:r>
            <a:r>
              <a:rPr lang="en-US" altLang="zh-CN" sz="2800"/>
              <a:t>2.26</a:t>
            </a:r>
            <a:r>
              <a:rPr lang="en-US" altLang="zh-CN"/>
              <a:t>(</a:t>
            </a:r>
            <a:r>
              <a:rPr lang="zh-CN" altLang="en-US"/>
              <a:t>双尾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图表 8"/>
          <p:cNvGraphicFramePr/>
          <p:nvPr/>
        </p:nvGraphicFramePr>
        <p:xfrm>
          <a:off x="565785" y="472440"/>
          <a:ext cx="11092815" cy="6041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图表 9"/>
          <p:cNvGraphicFramePr/>
          <p:nvPr/>
        </p:nvGraphicFramePr>
        <p:xfrm>
          <a:off x="521970" y="515620"/>
          <a:ext cx="11061700" cy="589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-701675" y="473710"/>
          <a:ext cx="10964545" cy="610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58835" y="269049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	一线城市</a:t>
            </a:r>
            <a:endParaRPr lang="zh-CN" altLang="en-US"/>
          </a:p>
          <a:p>
            <a:r>
              <a:rPr lang="zh-CN" altLang="en-US"/>
              <a:t>1	新一线城市</a:t>
            </a:r>
            <a:endParaRPr lang="zh-CN" altLang="en-US"/>
          </a:p>
          <a:p>
            <a:r>
              <a:rPr lang="zh-CN" altLang="en-US"/>
              <a:t>2	二线城市</a:t>
            </a:r>
            <a:endParaRPr lang="zh-CN" altLang="en-US"/>
          </a:p>
          <a:p>
            <a:r>
              <a:rPr lang="zh-CN" altLang="en-US"/>
              <a:t>3	三线城市</a:t>
            </a:r>
            <a:endParaRPr lang="zh-CN" altLang="en-US"/>
          </a:p>
          <a:p>
            <a:r>
              <a:rPr lang="zh-CN" altLang="en-US"/>
              <a:t>4	四线城市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591185" y="527050"/>
          <a:ext cx="11063605" cy="574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-1259205" y="271145"/>
          <a:ext cx="11403965" cy="606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74355" y="24136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	服装箱包</a:t>
            </a:r>
            <a:endParaRPr lang="zh-CN" altLang="en-US"/>
          </a:p>
          <a:p>
            <a:r>
              <a:rPr lang="zh-CN" altLang="en-US"/>
              <a:t>2	图书办公</a:t>
            </a:r>
            <a:endParaRPr lang="zh-CN" altLang="en-US"/>
          </a:p>
          <a:p>
            <a:r>
              <a:rPr lang="zh-CN" altLang="en-US"/>
              <a:t>3	美容个护</a:t>
            </a:r>
            <a:endParaRPr lang="zh-CN" altLang="en-US"/>
          </a:p>
          <a:p>
            <a:r>
              <a:rPr lang="zh-CN" altLang="en-US"/>
              <a:t>4	家居生活</a:t>
            </a:r>
            <a:endParaRPr lang="zh-CN" altLang="en-US"/>
          </a:p>
          <a:p>
            <a:r>
              <a:rPr lang="zh-CN" altLang="en-US"/>
              <a:t>5	数码电器</a:t>
            </a:r>
            <a:endParaRPr lang="zh-CN" altLang="en-US"/>
          </a:p>
          <a:p>
            <a:r>
              <a:rPr lang="zh-CN" altLang="en-US"/>
              <a:t>6	食品保健</a:t>
            </a:r>
            <a:endParaRPr lang="zh-CN" altLang="en-US"/>
          </a:p>
          <a:p>
            <a:r>
              <a:rPr lang="zh-CN" altLang="en-US"/>
              <a:t>7	其他品类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/>
          <p:cNvGraphicFramePr/>
          <p:nvPr/>
        </p:nvGraphicFramePr>
        <p:xfrm>
          <a:off x="568960" y="488950"/>
          <a:ext cx="11159490" cy="606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_0"/>
          <p:cNvPicPr>
            <a:picLocks noChangeAspect="1"/>
          </p:cNvPicPr>
          <p:nvPr/>
        </p:nvPicPr>
        <p:blipFill>
          <a:blip r:embed="rId1"/>
          <a:srcRect r="-5508" b="51436"/>
          <a:stretch>
            <a:fillRect/>
          </a:stretch>
        </p:blipFill>
        <p:spPr>
          <a:xfrm>
            <a:off x="139065" y="311785"/>
            <a:ext cx="6753225" cy="6196330"/>
          </a:xfrm>
          <a:prstGeom prst="rect">
            <a:avLst/>
          </a:prstGeom>
        </p:spPr>
      </p:pic>
      <p:pic>
        <p:nvPicPr>
          <p:cNvPr id="3" name="图片 2" descr="a_0"/>
          <p:cNvPicPr>
            <a:picLocks noChangeAspect="1"/>
          </p:cNvPicPr>
          <p:nvPr/>
        </p:nvPicPr>
        <p:blipFill>
          <a:blip r:embed="rId1"/>
          <a:srcRect t="48788"/>
          <a:stretch>
            <a:fillRect/>
          </a:stretch>
        </p:blipFill>
        <p:spPr>
          <a:xfrm>
            <a:off x="5847080" y="0"/>
            <a:ext cx="6998970" cy="6670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0795" y="12369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分箱依据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924560"/>
            <a:ext cx="7980045" cy="519874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201785" y="2570480"/>
            <a:ext cx="784225" cy="287655"/>
          </a:xfrm>
          <a:prstGeom prst="roundRect">
            <a:avLst/>
          </a:prstGeom>
          <a:noFill/>
          <a:ln w="60325" cmpd="sng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201785" y="4417695"/>
            <a:ext cx="766445" cy="923290"/>
          </a:xfrm>
          <a:prstGeom prst="roundRect">
            <a:avLst/>
          </a:prstGeom>
          <a:noFill/>
          <a:ln w="47625" cmpd="sng">
            <a:solidFill>
              <a:schemeClr val="accent1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40150" y="4417695"/>
            <a:ext cx="6468110" cy="923290"/>
          </a:xfrm>
          <a:prstGeom prst="roundRect">
            <a:avLst/>
          </a:prstGeom>
          <a:noFill/>
          <a:ln w="539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739515" y="2520315"/>
            <a:ext cx="6469380" cy="387985"/>
          </a:xfrm>
          <a:prstGeom prst="roundRect">
            <a:avLst/>
          </a:prstGeom>
          <a:noFill/>
          <a:ln w="60325">
            <a:solidFill>
              <a:schemeClr val="accent2">
                <a:alpha val="99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37540" y="323850"/>
          <a:ext cx="11031220" cy="620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437515" y="471170"/>
          <a:ext cx="11246485" cy="592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488315" y="255905"/>
          <a:ext cx="11216005" cy="634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615950" y="361315"/>
          <a:ext cx="11003915" cy="621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579120" y="504190"/>
          <a:ext cx="11033760" cy="603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93215" y="1214120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ios</a:t>
            </a:r>
            <a:endParaRPr 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3215" y="2910840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华为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582295" y="329565"/>
          <a:ext cx="11244580" cy="619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789940" y="363220"/>
          <a:ext cx="11011535" cy="595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82420" y="127825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百度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1582420" y="217106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百度移动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82420" y="485584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ios</a:t>
            </a:r>
            <a:endParaRPr lang="en-US" altLang="zh-CN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436245" y="440055"/>
          <a:ext cx="11243945" cy="608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图表 15"/>
          <p:cNvGraphicFramePr/>
          <p:nvPr/>
        </p:nvGraphicFramePr>
        <p:xfrm>
          <a:off x="-2369185" y="324485"/>
          <a:ext cx="11238865" cy="603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76135" y="145605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	&lt;18</a:t>
            </a:r>
            <a:endParaRPr lang="zh-CN" altLang="en-US"/>
          </a:p>
          <a:p>
            <a:r>
              <a:rPr lang="zh-CN" altLang="en-US"/>
              <a:t>2	18-23</a:t>
            </a:r>
            <a:endParaRPr lang="zh-CN" altLang="en-US"/>
          </a:p>
          <a:p>
            <a:r>
              <a:rPr lang="zh-CN" altLang="en-US"/>
              <a:t>3	24-30</a:t>
            </a:r>
            <a:endParaRPr lang="zh-CN" altLang="en-US"/>
          </a:p>
          <a:p>
            <a:r>
              <a:rPr lang="zh-CN" altLang="en-US"/>
              <a:t>4	31-35</a:t>
            </a:r>
            <a:endParaRPr lang="zh-CN" altLang="en-US"/>
          </a:p>
          <a:p>
            <a:r>
              <a:rPr lang="zh-CN" altLang="en-US"/>
              <a:t>5	36-42</a:t>
            </a:r>
            <a:endParaRPr lang="zh-CN" altLang="en-US"/>
          </a:p>
          <a:p>
            <a:r>
              <a:rPr lang="zh-CN" altLang="en-US"/>
              <a:t>6	43-50</a:t>
            </a:r>
            <a:endParaRPr lang="zh-CN" altLang="en-US"/>
          </a:p>
          <a:p>
            <a:r>
              <a:rPr lang="zh-CN" altLang="en-US"/>
              <a:t>7	51-60</a:t>
            </a:r>
            <a:endParaRPr lang="zh-CN" altLang="en-US"/>
          </a:p>
          <a:p>
            <a:r>
              <a:rPr lang="zh-CN" altLang="en-US"/>
              <a:t>8	60岁以上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castle_local</dc:creator>
  <cp:lastModifiedBy>Oldcastle</cp:lastModifiedBy>
  <cp:revision>6</cp:revision>
  <dcterms:created xsi:type="dcterms:W3CDTF">2021-01-11T02:03:00Z</dcterms:created>
  <dcterms:modified xsi:type="dcterms:W3CDTF">2021-01-13T06:05:35Z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