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8E74645-75F1-4942-AB02-C5B0B65ED8B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39640" cy="62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899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40000" y="3230280"/>
            <a:ext cx="899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33FDC4A-242D-4CEA-97D4-BE87EEBA7AD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39640" cy="62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540000" y="323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5151600" y="323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D7B0DB2-171F-4B7A-B0DE-775C2DEBBBF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39640" cy="62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583080" y="135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625800" y="135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540000" y="323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583080" y="323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625800" y="323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9638096-458C-4D1B-BE36-11FC69C5256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84ACEFB-771F-4FBA-937D-A4290E5FA28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39640" cy="62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540000" y="1350000"/>
            <a:ext cx="899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0CCDD96-888D-4739-8EEE-F236DBDDFAD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39640" cy="62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899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C07E78A-9C9A-4145-89D4-561ABB0AC65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39640" cy="62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25C3BE4-328A-4692-8240-490845E4B70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39640" cy="62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52DEF18-32B6-47BE-98F0-7104400D1E3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540000" y="450000"/>
            <a:ext cx="8639640" cy="291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44B7B5D-6378-4C23-9EDC-814CDCEB2C5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39640" cy="62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40000" y="323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1617D53-ED75-408A-A70B-D13BD4735B6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39640" cy="62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540000" y="1350000"/>
            <a:ext cx="899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B18D42E-3A45-4086-A623-40C032AAC18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39640" cy="62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5151600" y="323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0B8C47E-4847-4D47-BF96-63A6F748341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39640" cy="62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540000" y="3230280"/>
            <a:ext cx="899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8F7329F-7BB2-41E4-8F21-E3249F58A23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39640" cy="62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899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540000" y="3230280"/>
            <a:ext cx="899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CD2BE6B-3B47-4011-988B-75FFE4C1DE4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39640" cy="62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540000" y="323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5151600" y="323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973132A-83A6-4E7A-9CB6-2991D7FC5F6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39640" cy="62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3583080" y="135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6625800" y="135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/>
          </p:nvPr>
        </p:nvSpPr>
        <p:spPr>
          <a:xfrm>
            <a:off x="540000" y="323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/>
          </p:nvPr>
        </p:nvSpPr>
        <p:spPr>
          <a:xfrm>
            <a:off x="3583080" y="323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/>
          </p:nvPr>
        </p:nvSpPr>
        <p:spPr>
          <a:xfrm>
            <a:off x="6625800" y="323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02E6F7D-BE82-40EF-B66A-659A3632203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9C2AE9F-20AC-4462-A310-25FE0A279B4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39640" cy="62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540000" y="1350000"/>
            <a:ext cx="899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64BAC04-5D78-4D01-A55B-38A2BBC4647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39640" cy="62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899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0AFF2EC-D1E7-432C-9CAE-C053FFA6238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39640" cy="62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518B263-4AE2-42D3-8EDD-D00B23F1A65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39640" cy="62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139BCBC-4442-40FE-A432-3ACED8E7C44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39640" cy="62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899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3ECEEB0-5782-446A-9849-2DC328874AF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ubTitle"/>
          </p:nvPr>
        </p:nvSpPr>
        <p:spPr>
          <a:xfrm>
            <a:off x="540000" y="450000"/>
            <a:ext cx="8639640" cy="291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3DDC4E0-ADFF-4633-9E0B-ACB8CDEBDA9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39640" cy="62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540000" y="323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4811278-4F7D-4B33-8ACA-D2A4DB19100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39640" cy="62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5151600" y="323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3DEC9E3-B368-4F3E-9D4A-53B32C11502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39640" cy="62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540000" y="3230280"/>
            <a:ext cx="899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058E3FB-89C5-44B0-A006-F2DAF805E95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39640" cy="62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899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540000" y="3230280"/>
            <a:ext cx="899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6CD3962-811C-4E6A-98D4-E1F802C1D5B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39640" cy="62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540000" y="323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5151600" y="323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D39FE01-8B9D-4EB1-9A49-FF643F4D8F0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39640" cy="62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3583080" y="135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/>
          </p:nvPr>
        </p:nvSpPr>
        <p:spPr>
          <a:xfrm>
            <a:off x="6625800" y="135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/>
          </p:nvPr>
        </p:nvSpPr>
        <p:spPr>
          <a:xfrm>
            <a:off x="540000" y="323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/>
          </p:nvPr>
        </p:nvSpPr>
        <p:spPr>
          <a:xfrm>
            <a:off x="3583080" y="323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7"/>
          <p:cNvSpPr>
            <a:spLocks noGrp="1"/>
          </p:cNvSpPr>
          <p:nvPr>
            <p:ph/>
          </p:nvPr>
        </p:nvSpPr>
        <p:spPr>
          <a:xfrm>
            <a:off x="6625800" y="323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CEA34BF-71AF-4727-B2D8-6B6C4040CD5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39640" cy="62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AF6EE73-CDB3-43BD-A98C-EFD54A7BAAC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39640" cy="62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6F8C012-FF19-441B-9797-EDC1A994CEB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540000" y="450000"/>
            <a:ext cx="8639640" cy="291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9133D82-4824-4D9B-8FC6-66CD98CB885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39640" cy="62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40000" y="323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3275727-5A25-4A57-B979-989083BD9EA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39640" cy="62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151600" y="323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DC17F34-4DDA-4D7D-88BC-1AA539CA5C2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39640" cy="62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40000" y="3230280"/>
            <a:ext cx="899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42348DA-2973-4DAB-9AF7-AAC9666B037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10079640" cy="5669280"/>
          </a:xfrm>
          <a:prstGeom prst="rect">
            <a:avLst/>
          </a:prstGeom>
          <a:solidFill>
            <a:srgbClr val="66666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270000" y="180000"/>
            <a:ext cx="9539640" cy="48596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"/>
          <p:cNvSpPr/>
          <p:nvPr/>
        </p:nvSpPr>
        <p:spPr>
          <a:xfrm>
            <a:off x="7920000" y="90000"/>
            <a:ext cx="899640" cy="1169640"/>
          </a:xfrm>
          <a:prstGeom prst="rect">
            <a:avLst/>
          </a:prstGeom>
          <a:solidFill>
            <a:srgbClr val="7d8ae7"/>
          </a:solidFill>
          <a:ln w="10800">
            <a:solidFill>
              <a:srgbClr val="3f52d9"/>
            </a:solidFill>
            <a:round/>
          </a:ln>
          <a:effectLst>
            <a:outerShdw blurRad="0" dir="2700000" dist="30547" rotWithShape="0">
              <a:srgbClr val="c1c7f4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" name=""/>
          <p:cNvSpPr/>
          <p:nvPr/>
        </p:nvSpPr>
        <p:spPr>
          <a:xfrm>
            <a:off x="90000" y="450000"/>
            <a:ext cx="9089640" cy="629640"/>
          </a:xfrm>
          <a:prstGeom prst="rect">
            <a:avLst/>
          </a:prstGeom>
          <a:solidFill>
            <a:srgbClr val="b5e77d"/>
          </a:solidFill>
          <a:ln w="10800">
            <a:solidFill>
              <a:srgbClr val="91d93f"/>
            </a:solidFill>
            <a:round/>
          </a:ln>
          <a:effectLst>
            <a:outerShdw blurRad="0" dir="2700000" dist="30547" rotWithShape="0">
              <a:srgbClr val="dcf1c1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" name="PlaceHolder 1"/>
          <p:cNvSpPr>
            <a:spLocks noGrp="1"/>
          </p:cNvSpPr>
          <p:nvPr>
            <p:ph type="ftr" idx="1"/>
          </p:nvPr>
        </p:nvSpPr>
        <p:spPr>
          <a:xfrm>
            <a:off x="3447360" y="5164920"/>
            <a:ext cx="319464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eeeeee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eeeeee"/>
                </a:solidFill>
                <a:latin typeface="Arial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ldNum" idx="2"/>
          </p:nvPr>
        </p:nvSpPr>
        <p:spPr>
          <a:xfrm>
            <a:off x="7227000" y="5164920"/>
            <a:ext cx="2347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eeeeee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0809C2E-4B6A-4025-8599-D99F9D7FE4FF}" type="slidenum">
              <a:rPr b="0" lang="en-US" sz="1400" spc="-1" strike="noStrike">
                <a:solidFill>
                  <a:srgbClr val="eeeeee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dt" idx="3"/>
          </p:nvPr>
        </p:nvSpPr>
        <p:spPr>
          <a:xfrm>
            <a:off x="504000" y="5164920"/>
            <a:ext cx="2347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"/>
          <p:cNvSpPr/>
          <p:nvPr/>
        </p:nvSpPr>
        <p:spPr>
          <a:xfrm>
            <a:off x="0" y="0"/>
            <a:ext cx="10079640" cy="5669280"/>
          </a:xfrm>
          <a:prstGeom prst="rect">
            <a:avLst/>
          </a:prstGeom>
          <a:solidFill>
            <a:srgbClr val="66666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"/>
          <p:cNvSpPr/>
          <p:nvPr/>
        </p:nvSpPr>
        <p:spPr>
          <a:xfrm>
            <a:off x="270000" y="180000"/>
            <a:ext cx="9539640" cy="48596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"/>
          <p:cNvSpPr/>
          <p:nvPr/>
        </p:nvSpPr>
        <p:spPr>
          <a:xfrm>
            <a:off x="7920000" y="90000"/>
            <a:ext cx="899640" cy="1169640"/>
          </a:xfrm>
          <a:prstGeom prst="rect">
            <a:avLst/>
          </a:prstGeom>
          <a:solidFill>
            <a:srgbClr val="7d8ae7"/>
          </a:solidFill>
          <a:ln w="10800">
            <a:solidFill>
              <a:srgbClr val="3f52d9"/>
            </a:solidFill>
            <a:round/>
          </a:ln>
          <a:effectLst>
            <a:outerShdw blurRad="0" dir="2700000" dist="30547" rotWithShape="0">
              <a:srgbClr val="c1c7f4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8" name=""/>
          <p:cNvSpPr/>
          <p:nvPr/>
        </p:nvSpPr>
        <p:spPr>
          <a:xfrm>
            <a:off x="90000" y="450000"/>
            <a:ext cx="9089640" cy="629640"/>
          </a:xfrm>
          <a:prstGeom prst="rect">
            <a:avLst/>
          </a:prstGeom>
          <a:solidFill>
            <a:srgbClr val="b5e77d"/>
          </a:solidFill>
          <a:ln w="10800">
            <a:solidFill>
              <a:srgbClr val="91d93f"/>
            </a:solidFill>
            <a:round/>
          </a:ln>
          <a:effectLst>
            <a:outerShdw blurRad="0" dir="2700000" dist="30547" rotWithShape="0">
              <a:srgbClr val="dcf1c1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9" name="PlaceHolder 1"/>
          <p:cNvSpPr>
            <a:spLocks noGrp="1"/>
          </p:cNvSpPr>
          <p:nvPr>
            <p:ph type="ftr" idx="4"/>
          </p:nvPr>
        </p:nvSpPr>
        <p:spPr>
          <a:xfrm>
            <a:off x="3447360" y="5164920"/>
            <a:ext cx="319464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eeeeee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eeeeee"/>
                </a:solidFill>
                <a:latin typeface="Arial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ldNum" idx="5"/>
          </p:nvPr>
        </p:nvSpPr>
        <p:spPr>
          <a:xfrm>
            <a:off x="7227000" y="5164920"/>
            <a:ext cx="2347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eeeeee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C3403E3-7285-4DAB-9C90-C1D341CA4DB8}" type="slidenum">
              <a:rPr b="0" lang="en-US" sz="1400" spc="-1" strike="noStrike">
                <a:solidFill>
                  <a:srgbClr val="eeeeee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dt" idx="6"/>
          </p:nvPr>
        </p:nvSpPr>
        <p:spPr>
          <a:xfrm>
            <a:off x="504000" y="5164920"/>
            <a:ext cx="2347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"/>
          <p:cNvSpPr/>
          <p:nvPr/>
        </p:nvSpPr>
        <p:spPr>
          <a:xfrm>
            <a:off x="0" y="0"/>
            <a:ext cx="10079640" cy="5669280"/>
          </a:xfrm>
          <a:prstGeom prst="rect">
            <a:avLst/>
          </a:prstGeom>
          <a:solidFill>
            <a:srgbClr val="66666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"/>
          <p:cNvSpPr/>
          <p:nvPr/>
        </p:nvSpPr>
        <p:spPr>
          <a:xfrm>
            <a:off x="270000" y="180000"/>
            <a:ext cx="9539640" cy="48596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"/>
          <p:cNvSpPr/>
          <p:nvPr/>
        </p:nvSpPr>
        <p:spPr>
          <a:xfrm>
            <a:off x="7920000" y="90000"/>
            <a:ext cx="899640" cy="1169640"/>
          </a:xfrm>
          <a:prstGeom prst="rect">
            <a:avLst/>
          </a:prstGeom>
          <a:solidFill>
            <a:srgbClr val="7d8ae7"/>
          </a:solidFill>
          <a:ln w="10800">
            <a:solidFill>
              <a:srgbClr val="3f52d9"/>
            </a:solidFill>
            <a:round/>
          </a:ln>
          <a:effectLst>
            <a:outerShdw blurRad="0" dir="2700000" dist="30547" rotWithShape="0">
              <a:srgbClr val="c1c7f4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3" name=""/>
          <p:cNvSpPr/>
          <p:nvPr/>
        </p:nvSpPr>
        <p:spPr>
          <a:xfrm>
            <a:off x="90000" y="450000"/>
            <a:ext cx="9089640" cy="629640"/>
          </a:xfrm>
          <a:prstGeom prst="rect">
            <a:avLst/>
          </a:prstGeom>
          <a:solidFill>
            <a:srgbClr val="b5e77d"/>
          </a:solidFill>
          <a:ln w="10800">
            <a:solidFill>
              <a:srgbClr val="91d93f"/>
            </a:solidFill>
            <a:round/>
          </a:ln>
          <a:effectLst>
            <a:outerShdw blurRad="0" dir="2700000" dist="30547" rotWithShape="0">
              <a:srgbClr val="dcf1c1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39640" cy="62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40000" y="1350000"/>
            <a:ext cx="899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ftr" idx="7"/>
          </p:nvPr>
        </p:nvSpPr>
        <p:spPr>
          <a:xfrm>
            <a:off x="3447360" y="5164920"/>
            <a:ext cx="319464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eeeeee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eeeeee"/>
                </a:solidFill>
                <a:latin typeface="Arial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sldNum" idx="8"/>
          </p:nvPr>
        </p:nvSpPr>
        <p:spPr>
          <a:xfrm>
            <a:off x="7227000" y="5164920"/>
            <a:ext cx="2347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eeeeee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746A304-53AD-46A3-BA14-74979CE4BD02}" type="slidenum">
              <a:rPr b="0" lang="en-US" sz="1400" spc="-1" strike="noStrike">
                <a:solidFill>
                  <a:srgbClr val="eeeeee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98" name="PlaceHolder 5"/>
          <p:cNvSpPr>
            <a:spLocks noGrp="1"/>
          </p:cNvSpPr>
          <p:nvPr>
            <p:ph type="dt" idx="9"/>
          </p:nvPr>
        </p:nvSpPr>
        <p:spPr>
          <a:xfrm>
            <a:off x="504000" y="5164920"/>
            <a:ext cx="2347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ubTitle"/>
          </p:nvPr>
        </p:nvSpPr>
        <p:spPr>
          <a:xfrm>
            <a:off x="720720" y="964440"/>
            <a:ext cx="8639640" cy="292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2400" spc="-1" strike="noStrike">
                <a:solidFill>
                  <a:srgbClr val="000000"/>
                </a:solidFill>
                <a:latin typeface="Times New Roman"/>
              </a:rPr>
              <a:t>Выпускная квалификационная работа 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000000"/>
                </a:solidFill>
                <a:latin typeface="Times New Roman"/>
              </a:rPr>
              <a:t>на тему: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Разработка кадастрового технического плана объекта недвижимости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средствами мобильного приложения дополненной реальности (на примере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производственных и непроизводственных сооружений капитального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строительства)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6" name="Text Box 7"/>
          <p:cNvSpPr/>
          <p:nvPr/>
        </p:nvSpPr>
        <p:spPr>
          <a:xfrm>
            <a:off x="1725840" y="368640"/>
            <a:ext cx="6629040" cy="77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ru-RU" sz="9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 </a:t>
            </a:r>
            <a:r>
              <a:rPr b="0" lang="ru-RU" sz="9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ГОСУДАРСТВЕННОЕ АВТОНОМНОЕ ОБРАЗОВАТЕЛЬНОЕ УЧРЕЖДЕНИЕ </a:t>
            </a:r>
            <a:br>
              <a:rPr sz="900"/>
            </a:br>
            <a:r>
              <a:rPr b="0" lang="ru-RU" sz="9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ВЫСШЕГО ОБРАЗОВАНИЯ ЛЕНИНГРАДСКОЙ ОБЛАСТИ</a:t>
            </a:r>
            <a:endParaRPr b="0" lang="en-US" sz="9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ru-RU" sz="9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1" lang="ru-RU" sz="9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«Ленинградский государственный университет имени А.С. Пушкина»</a:t>
            </a:r>
            <a:endParaRPr b="0" lang="en-US" sz="9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9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ru-RU" sz="9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Факультет математики и информатики</a:t>
            </a:r>
            <a:endParaRPr b="0" lang="en-US" sz="9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9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ru-RU" sz="9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Кафедра информатики и информационных систем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37" name="Прямоугольник 5"/>
          <p:cNvSpPr/>
          <p:nvPr/>
        </p:nvSpPr>
        <p:spPr>
          <a:xfrm>
            <a:off x="4905720" y="3429000"/>
            <a:ext cx="4695120" cy="81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Выполнил студент: Семенов Н.С. </a:t>
            </a:r>
            <a:endParaRPr b="0" lang="en-US" sz="16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Направление 21.04.02 Землеустройство и кадастры </a:t>
            </a:r>
            <a:endParaRPr b="0" lang="en-US" sz="16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Руководитель ВКР: к.п.н. доцент Майкова Н.С.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8" name="Прямоугольник 6"/>
          <p:cNvSpPr/>
          <p:nvPr/>
        </p:nvSpPr>
        <p:spPr>
          <a:xfrm>
            <a:off x="468720" y="4452840"/>
            <a:ext cx="914328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Санкт-Петербург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2024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"/>
          <p:cNvSpPr/>
          <p:nvPr/>
        </p:nvSpPr>
        <p:spPr>
          <a:xfrm>
            <a:off x="540000" y="450000"/>
            <a:ext cx="8639640" cy="62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700" spc="-1" strike="noStrike">
                <a:latin typeface="Arial"/>
              </a:rPr>
              <a:t>Актуальность и цели работы</a:t>
            </a:r>
            <a:endParaRPr b="0" lang="en-US" sz="2700" spc="-1" strike="noStrike">
              <a:latin typeface="Arial"/>
            </a:endParaRPr>
          </a:p>
        </p:txBody>
      </p:sp>
      <p:grpSp>
        <p:nvGrpSpPr>
          <p:cNvPr id="140" name="Схема 2"/>
          <p:cNvGrpSpPr/>
          <p:nvPr/>
        </p:nvGrpSpPr>
        <p:grpSpPr>
          <a:xfrm>
            <a:off x="1376640" y="1069200"/>
            <a:ext cx="6624000" cy="3959640"/>
            <a:chOff x="1376640" y="1069200"/>
            <a:chExt cx="6624000" cy="3959640"/>
          </a:xfrm>
        </p:grpSpPr>
        <p:sp>
          <p:nvSpPr>
            <p:cNvPr id="141" name=""/>
            <p:cNvSpPr/>
            <p:nvPr/>
          </p:nvSpPr>
          <p:spPr>
            <a:xfrm>
              <a:off x="1376640" y="1069200"/>
              <a:ext cx="6624000" cy="3959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"/>
            <p:cNvSpPr/>
            <p:nvPr/>
          </p:nvSpPr>
          <p:spPr>
            <a:xfrm>
              <a:off x="1463040" y="1208880"/>
              <a:ext cx="1829520" cy="143964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numCol="1" spcCol="1440" lIns="76320" rIns="76320" tIns="76320" bIns="76320" anchor="ctr">
              <a:noAutofit/>
            </a:bodyPr>
            <a:p>
              <a:pPr algn="ctr">
                <a:lnSpc>
                  <a:spcPct val="90000"/>
                </a:lnSpc>
                <a:spcAft>
                  <a:spcPts val="700"/>
                </a:spcAft>
                <a:buNone/>
              </a:pPr>
              <a:r>
                <a:rPr b="1" lang="ru-RU" sz="20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Актуальность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43" name=""/>
            <p:cNvSpPr/>
            <p:nvPr/>
          </p:nvSpPr>
          <p:spPr>
            <a:xfrm>
              <a:off x="3394440" y="1200960"/>
              <a:ext cx="4503240" cy="145512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numCol="1" spcCol="1440" lIns="53280" rIns="53280" tIns="53280" bIns="53280" anchor="ctr">
              <a:noAutofit/>
            </a:bodyPr>
            <a:p>
              <a:pPr algn="just">
                <a:lnSpc>
                  <a:spcPct val="90000"/>
                </a:lnSpc>
                <a:spcAft>
                  <a:spcPts val="490"/>
                </a:spcAft>
                <a:buNone/>
              </a:pPr>
              <a:r>
                <a:rPr b="0" lang="ru-RU" sz="14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1. Приложения дополненной реальности не используются в кадастровой инженерии</a:t>
              </a:r>
              <a:endParaRPr b="0" lang="en-US" sz="1400" spc="-1" strike="noStrike">
                <a:latin typeface="Arial"/>
              </a:endParaRPr>
            </a:p>
            <a:p>
              <a:pPr algn="just">
                <a:lnSpc>
                  <a:spcPct val="90000"/>
                </a:lnSpc>
                <a:spcAft>
                  <a:spcPts val="490"/>
                </a:spcAft>
                <a:buNone/>
              </a:pPr>
              <a:r>
                <a:rPr b="0" lang="ru-RU" sz="14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2. Внедрение новых технологий может повлечь качественное развитие в сфере: улучшение процессов, смещение фокуса кадастровых инженеров на более важные вещи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44" name=""/>
            <p:cNvSpPr/>
            <p:nvPr/>
          </p:nvSpPr>
          <p:spPr>
            <a:xfrm>
              <a:off x="1476000" y="2740320"/>
              <a:ext cx="1818720" cy="70884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numCol="1" spcCol="1440" lIns="76320" rIns="76320" tIns="76320" bIns="76320" anchor="ctr">
              <a:noAutofit/>
            </a:bodyPr>
            <a:p>
              <a:pPr algn="ctr">
                <a:lnSpc>
                  <a:spcPct val="90000"/>
                </a:lnSpc>
                <a:spcAft>
                  <a:spcPts val="700"/>
                </a:spcAft>
                <a:buNone/>
              </a:pPr>
              <a:r>
                <a:rPr b="1" lang="ru-RU" sz="20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Цель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45" name=""/>
            <p:cNvSpPr/>
            <p:nvPr/>
          </p:nvSpPr>
          <p:spPr>
            <a:xfrm rot="21581400">
              <a:off x="3359520" y="4248360"/>
              <a:ext cx="4563360" cy="45648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numCol="1" spcCol="1440" lIns="53280" rIns="53280" tIns="53280" bIns="53280" anchor="ctr">
              <a:noAutofit/>
            </a:bodyPr>
            <a:p>
              <a:pPr algn="ctr">
                <a:lnSpc>
                  <a:spcPct val="90000"/>
                </a:lnSpc>
                <a:spcAft>
                  <a:spcPts val="490"/>
                </a:spcAft>
                <a:buNone/>
              </a:pPr>
              <a:r>
                <a:rPr b="0" lang="ru-RU" sz="14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Сооружение капитального строительства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46" name=""/>
            <p:cNvSpPr/>
            <p:nvPr/>
          </p:nvSpPr>
          <p:spPr>
            <a:xfrm>
              <a:off x="1476000" y="3596040"/>
              <a:ext cx="1792440" cy="51840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numCol="1" spcCol="1440" lIns="68760" rIns="68760" tIns="68760" bIns="68760" anchor="ctr">
              <a:noAutofit/>
            </a:bodyPr>
            <a:p>
              <a:pPr algn="ctr">
                <a:lnSpc>
                  <a:spcPct val="90000"/>
                </a:lnSpc>
                <a:spcAft>
                  <a:spcPts val="629"/>
                </a:spcAft>
                <a:buNone/>
              </a:pPr>
              <a:r>
                <a:rPr b="1" lang="ru-RU" sz="18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Объект исследования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47" name=""/>
            <p:cNvSpPr/>
            <p:nvPr/>
          </p:nvSpPr>
          <p:spPr>
            <a:xfrm>
              <a:off x="3378960" y="2743200"/>
              <a:ext cx="4520160" cy="7077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numCol="1" spcCol="1440" lIns="53280" rIns="53280" tIns="53280" bIns="53280" anchor="ctr">
              <a:noAutofit/>
            </a:bodyPr>
            <a:p>
              <a:pPr algn="ctr">
                <a:lnSpc>
                  <a:spcPct val="90000"/>
                </a:lnSpc>
                <a:spcAft>
                  <a:spcPts val="490"/>
                </a:spcAft>
                <a:buNone/>
              </a:pPr>
              <a:r>
                <a:rPr b="0" lang="ru-RU" sz="14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Целью данной работы является разработка мобильного приложения дополненной реальности для создания технического плана объектов недвижимости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48" name=""/>
            <p:cNvSpPr/>
            <p:nvPr/>
          </p:nvSpPr>
          <p:spPr>
            <a:xfrm>
              <a:off x="1476000" y="4237560"/>
              <a:ext cx="1792440" cy="49464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numCol="1" spcCol="1440" lIns="68760" rIns="68760" tIns="68760" bIns="68760" anchor="ctr">
              <a:noAutofit/>
            </a:bodyPr>
            <a:p>
              <a:pPr algn="ctr">
                <a:lnSpc>
                  <a:spcPct val="90000"/>
                </a:lnSpc>
                <a:spcAft>
                  <a:spcPts val="629"/>
                </a:spcAft>
                <a:buNone/>
              </a:pPr>
              <a:r>
                <a:rPr b="1" lang="ru-RU" sz="18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Предмет исследования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49" name=""/>
            <p:cNvSpPr/>
            <p:nvPr/>
          </p:nvSpPr>
          <p:spPr>
            <a:xfrm>
              <a:off x="3363480" y="3579840"/>
              <a:ext cx="4551120" cy="5349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numCol="1" spcCol="1440" lIns="53280" rIns="53280" tIns="53280" bIns="53280" anchor="ctr">
              <a:noAutofit/>
            </a:bodyPr>
            <a:p>
              <a:pPr algn="ctr">
                <a:lnSpc>
                  <a:spcPct val="90000"/>
                </a:lnSpc>
                <a:spcAft>
                  <a:spcPts val="490"/>
                </a:spcAft>
                <a:buNone/>
              </a:pPr>
              <a:r>
                <a:rPr b="0" lang="ru-RU" sz="14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Процесс разработки мобильного приложения дополненной реальности</a:t>
              </a:r>
              <a:endParaRPr b="0" lang="en-US" sz="14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39640" cy="62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700" spc="-1" strike="noStrike">
                <a:latin typeface="Arial"/>
              </a:rPr>
              <a:t>Задачи работы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899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r>
              <a:rPr b="0" lang="en-US" sz="3200" spc="-1" strike="noStrike">
                <a:latin typeface="Arial"/>
              </a:rPr>
              <a:t>1. Провести анализ нормативно-правовых документов регулирующих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осуществление кадастровой деятельности.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2. Изучить основы постановки на кадастровый учет объектов капитального строительства.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3. Изучить основы технологии дополненной реальности.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4. Изучить математические основы для проведения вычислений внутри дополненной реальности.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5. Изучить технологию создания дополненной реальности для мобильных устройств.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6. Провести анализ существующих приложений виртуальной реальности.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7. Перечислить этапы разработки мобильного приложения дополненной реальности.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8. Проанализировать разработанное мобильное приложение дополненной реальности.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9. Сделать выводы относительно проделанной работы.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2024-06-24T19:51:02Z</dcterms:created>
  <dc:creator/>
  <dc:description/>
  <dc:language>en-US</dc:language>
  <cp:lastModifiedBy/>
  <dcterms:modified xsi:type="dcterms:W3CDTF">2024-06-24T20:18:51Z</dcterms:modified>
  <cp:revision>6</cp:revision>
  <dc:subject/>
  <dc:title>Inspiration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