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7" r:id="rId4"/>
    <p:sldId id="275" r:id="rId5"/>
    <p:sldId id="259" r:id="rId6"/>
    <p:sldId id="296" r:id="rId7"/>
    <p:sldId id="260" r:id="rId8"/>
    <p:sldId id="273" r:id="rId9"/>
    <p:sldId id="261" r:id="rId10"/>
    <p:sldId id="271" r:id="rId11"/>
    <p:sldId id="264" r:id="rId12"/>
    <p:sldId id="262" r:id="rId13"/>
    <p:sldId id="266" r:id="rId14"/>
    <p:sldId id="274" r:id="rId15"/>
    <p:sldId id="284" r:id="rId16"/>
    <p:sldId id="283" r:id="rId17"/>
    <p:sldId id="277" r:id="rId18"/>
    <p:sldId id="278" r:id="rId19"/>
    <p:sldId id="280" r:id="rId20"/>
    <p:sldId id="300" r:id="rId21"/>
    <p:sldId id="301" r:id="rId22"/>
    <p:sldId id="302" r:id="rId23"/>
    <p:sldId id="303" r:id="rId24"/>
    <p:sldId id="304" r:id="rId25"/>
    <p:sldId id="298" r:id="rId26"/>
    <p:sldId id="305" r:id="rId27"/>
    <p:sldId id="290" r:id="rId28"/>
    <p:sldId id="306" r:id="rId29"/>
    <p:sldId id="307" r:id="rId30"/>
    <p:sldId id="299" r:id="rId31"/>
    <p:sldId id="281" r:id="rId32"/>
    <p:sldId id="285" r:id="rId33"/>
    <p:sldId id="270" r:id="rId34"/>
  </p:sldIdLst>
  <p:sldSz cx="12192000" cy="6858000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EEEEEE"/>
    <a:srgbClr val="E8A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3939" autoAdjust="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 w="285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C4B50">
                  <a:alpha val="30000"/>
                </a:srgb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37-4437-A412-A742D7CB7320}"/>
              </c:ext>
            </c:extLst>
          </c:dPt>
          <c:dPt>
            <c:idx val="1"/>
            <c:invertIfNegative val="0"/>
            <c:bubble3D val="0"/>
            <c:spPr>
              <a:solidFill>
                <a:srgbClr val="64696D">
                  <a:alpha val="78824"/>
                </a:srgb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37-4437-A412-A742D7CB7320}"/>
              </c:ext>
            </c:extLst>
          </c:dPt>
          <c:dPt>
            <c:idx val="2"/>
            <c:invertIfNegative val="0"/>
            <c:bubble3D val="0"/>
            <c:spPr>
              <a:solidFill>
                <a:srgbClr val="B87850"/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37-4437-A412-A742D7CB732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64696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537-4437-A412-A742D7CB73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64696D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긍정</c:v>
                </c:pt>
                <c:pt idx="1">
                  <c:v>부정</c:v>
                </c:pt>
                <c:pt idx="2">
                  <c:v>중립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</c:v>
                </c:pt>
                <c:pt idx="1">
                  <c:v>138</c:v>
                </c:pt>
                <c:pt idx="2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37-4437-A412-A742D7CB73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6"/>
        <c:overlap val="-27"/>
        <c:axId val="215231552"/>
        <c:axId val="323053696"/>
      </c:barChart>
      <c:catAx>
        <c:axId val="21523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64696D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053696"/>
        <c:crosses val="autoZero"/>
        <c:auto val="1"/>
        <c:lblAlgn val="ctr"/>
        <c:lblOffset val="100"/>
        <c:noMultiLvlLbl val="0"/>
      </c:catAx>
      <c:valAx>
        <c:axId val="323053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523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61B45-24B9-4A4E-9106-C68552D4078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10C6-C22F-4DF4-8989-575D2ADB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410C6-C22F-4DF4-8989-575D2ADB60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7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410C6-C22F-4DF4-8989-575D2ADB60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6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AFE6DCD-4700-455A-AD6D-3C42515F5C57}" type="datetimeFigureOut">
              <a:rPr lang="ko-KR" altLang="en-US" smtClean="0">
                <a:uFillTx/>
              </a:rPr>
              <a:t>2020-08-27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0213A184-67E8-40B5-A2FF-4C77723C277C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kanshajainn/Sentiment-Analysis-Twitter-word2vec-ke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ellea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물결 16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rgbClr val="1B1B1B"/>
          </a:solidFill>
          <a:ln>
            <a:noFill/>
          </a:ln>
          <a:effectLst>
            <a:outerShdw blurRad="1270000" dist="1562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물결 17"/>
          <p:cNvSpPr/>
          <p:nvPr/>
        </p:nvSpPr>
        <p:spPr>
          <a:xfrm rot="20700000" flipH="1">
            <a:off x="-498703" y="2171016"/>
            <a:ext cx="14898101" cy="8428825"/>
          </a:xfrm>
          <a:prstGeom prst="wave">
            <a:avLst/>
          </a:prstGeom>
          <a:solidFill>
            <a:srgbClr val="1B1B1B"/>
          </a:solid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03417" y="1708321"/>
            <a:ext cx="531486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FFFF"/>
                </a:solidFill>
                <a:uFillTx/>
              </a:rPr>
              <a:t>소설 속 인물 별</a:t>
            </a:r>
            <a:endParaRPr lang="en-US" altLang="ko-KR" sz="2800" b="1" dirty="0">
              <a:solidFill>
                <a:srgbClr val="FFFFFF"/>
              </a:solidFill>
              <a:uFillTx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chemeClr val="bg1">
                    <a:lumMod val="85000"/>
                  </a:schemeClr>
                </a:solidFill>
              </a:rPr>
              <a:t>감성분석</a:t>
            </a:r>
            <a:endParaRPr lang="en-US" altLang="ko-KR" sz="1000" b="1" i="1" dirty="0">
              <a:solidFill>
                <a:srgbClr val="212121"/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FFFF">
                    <a:lumMod val="75000"/>
                  </a:srgbClr>
                </a:solidFill>
                <a:uFillTx/>
              </a:rPr>
              <a:t>딥러닝을</a:t>
            </a:r>
            <a:r>
              <a:rPr lang="ko-KR" altLang="en-US" dirty="0">
                <a:solidFill>
                  <a:srgbClr val="FFFFFF">
                    <a:lumMod val="75000"/>
                  </a:srgbClr>
                </a:solidFill>
                <a:uFillTx/>
              </a:rPr>
              <a:t> 이용한 자연어 처리와 감성분석</a:t>
            </a:r>
          </a:p>
        </p:txBody>
      </p:sp>
      <p:sp>
        <p:nvSpPr>
          <p:cNvPr id="3" name="양쪽 모서리가 둥근 사각형 2"/>
          <p:cNvSpPr>
            <a:spLocks/>
          </p:cNvSpPr>
          <p:nvPr/>
        </p:nvSpPr>
        <p:spPr>
          <a:xfrm rot="16200000">
            <a:off x="5282550" y="2292432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3" name="양쪽 모서리가 둥근 사각형 22"/>
          <p:cNvSpPr>
            <a:spLocks/>
          </p:cNvSpPr>
          <p:nvPr/>
        </p:nvSpPr>
        <p:spPr>
          <a:xfrm rot="16200000">
            <a:off x="6146688" y="4082596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24" name="양쪽 모서리가 둥근 사각형 23"/>
          <p:cNvSpPr>
            <a:spLocks/>
          </p:cNvSpPr>
          <p:nvPr/>
        </p:nvSpPr>
        <p:spPr>
          <a:xfrm rot="16200000">
            <a:off x="6146689" y="5008619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자유형 3"/>
          <p:cNvSpPr>
            <a:spLocks/>
          </p:cNvSpPr>
          <p:nvPr/>
        </p:nvSpPr>
        <p:spPr>
          <a:xfrm>
            <a:off x="6562528" y="2392051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9574240" y="2386466"/>
            <a:ext cx="24870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uFillTx/>
              </a:rPr>
              <a:t>작은 아씨들 </a:t>
            </a:r>
            <a:r>
              <a:rPr lang="en-US" altLang="ko-KR" sz="1400" dirty="0">
                <a:solidFill>
                  <a:schemeClr val="bg1"/>
                </a:solidFill>
              </a:rPr>
              <a:t>LITTLE WOMEN</a:t>
            </a:r>
            <a:endParaRPr lang="ko-KR" altLang="en-US" sz="1050" dirty="0">
              <a:solidFill>
                <a:schemeClr val="bg1"/>
              </a:solidFill>
              <a:uFillTx/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>
          <a:xfrm>
            <a:off x="6587928" y="3966851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10186323" y="3966851"/>
            <a:ext cx="2005677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uFillTx/>
              </a:rPr>
              <a:t>이성길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최수빈</a:t>
            </a:r>
            <a:r>
              <a:rPr lang="en-US" altLang="ko-KR" sz="1400" dirty="0">
                <a:solidFill>
                  <a:schemeClr val="bg1"/>
                </a:solidFill>
                <a:uFillTx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현지수</a:t>
            </a:r>
          </a:p>
        </p:txBody>
      </p:sp>
      <p:sp>
        <p:nvSpPr>
          <p:cNvPr id="13" name="자유형 12"/>
          <p:cNvSpPr>
            <a:spLocks/>
          </p:cNvSpPr>
          <p:nvPr/>
        </p:nvSpPr>
        <p:spPr>
          <a:xfrm>
            <a:off x="6525455" y="5132552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573556" y="5548472"/>
            <a:ext cx="6126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훈련 과정 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인공지능 기반의 빅데이터 시스템 개발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운영 기관 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: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멀티캠퍼스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r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11572" y="3412671"/>
            <a:ext cx="5806712" cy="32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6665943" y="0"/>
            <a:ext cx="1" cy="7217923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4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90790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uFillTx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070987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5551184" y="2465996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uFillTx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846505" y="1965305"/>
            <a:ext cx="173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  <a:uFillTx/>
              </a:rPr>
              <a:t>데이터 수집 및 전처리</a:t>
            </a:r>
            <a:endParaRPr lang="en-US" altLang="ko-KR" sz="1200" b="1" dirty="0">
              <a:solidFill>
                <a:srgbClr val="212121"/>
              </a:solidFill>
              <a:uFillTx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3586033" y="1966873"/>
            <a:ext cx="1214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12121"/>
                </a:solidFill>
              </a:rPr>
              <a:t>EDA </a:t>
            </a:r>
            <a:r>
              <a:rPr lang="ko-KR" altLang="en-US" sz="1200" b="1" dirty="0">
                <a:solidFill>
                  <a:srgbClr val="212121"/>
                </a:solidFill>
              </a:rPr>
              <a:t>및 시각화</a:t>
            </a:r>
            <a:endParaRPr lang="en-US" altLang="ko-KR" sz="1200" b="1" dirty="0">
              <a:solidFill>
                <a:srgbClr val="212121"/>
              </a:solidFill>
              <a:uFillTx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6350316" y="1965305"/>
            <a:ext cx="646331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모델링</a:t>
            </a:r>
            <a:endParaRPr lang="en-US" altLang="ko-KR" sz="1200" b="1" dirty="0">
              <a:solidFill>
                <a:srgbClr val="212121"/>
              </a:solidFill>
              <a:uFillTx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598402" y="1198797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uFillTx/>
              </a:rPr>
              <a:t>주요 라이브러리 및 개발환경</a:t>
            </a:r>
          </a:p>
        </p:txBody>
      </p:sp>
      <p:pic>
        <p:nvPicPr>
          <p:cNvPr id="36" name="Picture 10" descr="케라스(Keras) 'tensorflow' has no attribute 'get_default_graph'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6" t="27301" r="15738" b="25365"/>
          <a:stretch/>
        </p:blipFill>
        <p:spPr bwMode="auto">
          <a:xfrm>
            <a:off x="5898696" y="3676172"/>
            <a:ext cx="1621876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케라스(Keras) 'tensorflow' has no attribute 'get_default_graph'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8" t="19149" r="51033"/>
          <a:stretch/>
        </p:blipFill>
        <p:spPr bwMode="auto">
          <a:xfrm>
            <a:off x="6167335" y="2626467"/>
            <a:ext cx="1104549" cy="12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scikit-learn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76" y="4646295"/>
            <a:ext cx="1314117" cy="7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LTK Tutorial —— A Python package - Clay-Technology Worl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3" y="2920740"/>
            <a:ext cx="1129684" cy="12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Pandas] insert 함수이용하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0" y="4259146"/>
            <a:ext cx="1794415" cy="11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 | Maria Climent-Pommere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7" b="32028"/>
          <a:stretch/>
        </p:blipFill>
        <p:spPr bwMode="auto">
          <a:xfrm>
            <a:off x="3108857" y="2949465"/>
            <a:ext cx="2143125" cy="6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</a:t>
            </a:r>
            <a:r>
              <a:rPr lang="ko-KR" altLang="en-US" sz="2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수행절차</a:t>
            </a:r>
            <a:r>
              <a:rPr lang="ko-KR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및 방법</a:t>
            </a:r>
            <a:endParaRPr lang="en-US" altLang="ko-KR" sz="1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3080" name="Picture 8" descr="Seaborn Press Kit | Seabor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87" y="4083791"/>
            <a:ext cx="2249428" cy="12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2ABE67-187C-43CA-9DAF-7092866EF359}"/>
              </a:ext>
            </a:extLst>
          </p:cNvPr>
          <p:cNvSpPr>
            <a:spLocks/>
          </p:cNvSpPr>
          <p:nvPr/>
        </p:nvSpPr>
        <p:spPr>
          <a:xfrm>
            <a:off x="8763927" y="1954303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</a:rPr>
              <a:t>개발환경</a:t>
            </a:r>
            <a:endParaRPr lang="en-US" altLang="ko-KR" sz="1200" b="1" dirty="0">
              <a:solidFill>
                <a:srgbClr val="212121"/>
              </a:solidFill>
              <a:uFillTx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8031381" y="2465995"/>
            <a:ext cx="2249428" cy="313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uFillTx/>
            </a:endParaRPr>
          </a:p>
        </p:txBody>
      </p:sp>
      <p:pic>
        <p:nvPicPr>
          <p:cNvPr id="29" name="Picture 16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38" y="2809463"/>
            <a:ext cx="855016" cy="9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파이썬 강좌] 아나콘다 설치하기 : 네이버 블로그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004" y="4229984"/>
            <a:ext cx="1693137" cy="84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664961" y="2182939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598402" y="1873974"/>
            <a:ext cx="3768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12121"/>
                </a:solidFill>
              </a:rPr>
              <a:t>Kaggle</a:t>
            </a:r>
            <a:r>
              <a:rPr lang="en-US" altLang="ko-KR" sz="1600" b="1" dirty="0">
                <a:solidFill>
                  <a:srgbClr val="212121"/>
                </a:solidFill>
              </a:rPr>
              <a:t> – Twitter Sentiment Analysis</a:t>
            </a: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598402" y="1198797"/>
            <a:ext cx="4722013" cy="510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uFillTx/>
              </a:rPr>
              <a:t>외부 수집 데이터 및 알고리즘</a:t>
            </a: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프로젝트 배경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98402" y="5923442"/>
            <a:ext cx="9115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https://www.kaggle.com/paoloripamonti/twitter</a:t>
            </a:r>
            <a:r>
              <a:rPr lang="en-US" altLang="ko-KR" sz="1600" dirty="0"/>
              <a:t>-</a:t>
            </a:r>
            <a:r>
              <a:rPr lang="ko-KR" altLang="en-US" sz="1600" dirty="0"/>
              <a:t>sentiment-analysis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9" y="2409298"/>
            <a:ext cx="5820012" cy="3514144"/>
          </a:xfrm>
          <a:prstGeom prst="rect">
            <a:avLst/>
          </a:prstGeom>
        </p:spPr>
      </p:pic>
      <p:sp>
        <p:nvSpPr>
          <p:cNvPr id="12" name="직사각형 11"/>
          <p:cNvSpPr>
            <a:spLocks/>
          </p:cNvSpPr>
          <p:nvPr/>
        </p:nvSpPr>
        <p:spPr>
          <a:xfrm>
            <a:off x="6691194" y="2409298"/>
            <a:ext cx="247655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130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만여개의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트윗을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긍정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(4),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부정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라벨링하여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감성 분석을 진행한 데이터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RNN-LSTM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알고리즘 사용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물결 73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물결 74"/>
          <p:cNvSpPr/>
          <p:nvPr/>
        </p:nvSpPr>
        <p:spPr>
          <a:xfrm rot="20700000" flipH="1">
            <a:off x="-498705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stCxn id="35" idx="7"/>
            <a:endCxn id="44" idx="1"/>
          </p:cNvCxnSpPr>
          <p:nvPr/>
        </p:nvCxnSpPr>
        <p:spPr>
          <a:xfrm flipV="1">
            <a:off x="1783976" y="3020930"/>
            <a:ext cx="1588839" cy="233809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4" idx="6"/>
            <a:endCxn id="30" idx="5"/>
          </p:cNvCxnSpPr>
          <p:nvPr/>
        </p:nvCxnSpPr>
        <p:spPr>
          <a:xfrm>
            <a:off x="3834236" y="2829803"/>
            <a:ext cx="1818487" cy="124591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0" idx="3"/>
            <a:endCxn id="25" idx="5"/>
          </p:cNvCxnSpPr>
          <p:nvPr/>
        </p:nvCxnSpPr>
        <p:spPr>
          <a:xfrm flipV="1">
            <a:off x="6034977" y="2042744"/>
            <a:ext cx="1742343" cy="203297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2"/>
            <a:endCxn id="34" idx="7"/>
          </p:cNvCxnSpPr>
          <p:nvPr/>
        </p:nvCxnSpPr>
        <p:spPr>
          <a:xfrm>
            <a:off x="8238741" y="1851617"/>
            <a:ext cx="1594165" cy="10428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4" idx="1"/>
          </p:cNvCxnSpPr>
          <p:nvPr/>
        </p:nvCxnSpPr>
        <p:spPr>
          <a:xfrm flipV="1">
            <a:off x="10215160" y="1422852"/>
            <a:ext cx="1976840" cy="147162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35" idx="3"/>
          </p:cNvCxnSpPr>
          <p:nvPr/>
        </p:nvCxnSpPr>
        <p:spPr>
          <a:xfrm flipV="1">
            <a:off x="0" y="5741275"/>
            <a:ext cx="1401722" cy="29067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>
            <a:spLocks/>
          </p:cNvSpPr>
          <p:nvPr/>
        </p:nvSpPr>
        <p:spPr>
          <a:xfrm>
            <a:off x="0" y="3305283"/>
            <a:ext cx="242442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rgbClr val="1B1B1B"/>
                </a:solidFill>
                <a:uFillTx/>
                <a:latin typeface="+mn-ea"/>
              </a:rPr>
              <a:t>VADER </a:t>
            </a:r>
            <a:r>
              <a:rPr lang="ko-KR" altLang="en-US" b="1" dirty="0">
                <a:solidFill>
                  <a:srgbClr val="1B1B1B"/>
                </a:solidFill>
                <a:uFillTx/>
                <a:latin typeface="+mn-ea"/>
              </a:rPr>
              <a:t>를 이용한 </a:t>
            </a:r>
            <a:endParaRPr lang="en-US" altLang="ko-KR" b="1" dirty="0">
              <a:solidFill>
                <a:srgbClr val="1B1B1B"/>
              </a:solidFill>
              <a:uFillTx/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1B1B1B"/>
                </a:solidFill>
                <a:uFillTx/>
                <a:latin typeface="+mn-ea"/>
              </a:rPr>
              <a:t>사전기반</a:t>
            </a:r>
            <a:r>
              <a:rPr lang="ko-KR" altLang="en-US" b="1" dirty="0">
                <a:solidFill>
                  <a:srgbClr val="1B1B1B"/>
                </a:solidFill>
                <a:uFillTx/>
                <a:latin typeface="+mn-ea"/>
              </a:rPr>
              <a:t> </a:t>
            </a:r>
            <a:r>
              <a:rPr lang="ko-KR" altLang="en-US" b="1" dirty="0" err="1">
                <a:solidFill>
                  <a:srgbClr val="1B1B1B"/>
                </a:solidFill>
                <a:uFillTx/>
                <a:latin typeface="+mn-ea"/>
              </a:rPr>
              <a:t>감정분석</a:t>
            </a:r>
            <a:endParaRPr lang="en-US" altLang="ko-KR" b="1" dirty="0">
              <a:solidFill>
                <a:srgbClr val="1B1B1B"/>
              </a:solidFill>
              <a:uFillTx/>
              <a:latin typeface="+mn-ea"/>
            </a:endParaRPr>
          </a:p>
        </p:txBody>
      </p:sp>
      <p:sp>
        <p:nvSpPr>
          <p:cNvPr id="65" name="직사각형 64"/>
          <p:cNvSpPr>
            <a:spLocks/>
          </p:cNvSpPr>
          <p:nvPr/>
        </p:nvSpPr>
        <p:spPr>
          <a:xfrm>
            <a:off x="2569906" y="3421645"/>
            <a:ext cx="2156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latin typeface="맑은 고딕" panose="020B0503020000020004" pitchFamily="50" charset="-127"/>
              </a:rPr>
              <a:t>이솝 우화</a:t>
            </a:r>
            <a:r>
              <a:rPr lang="en-US" altLang="ko-KR" b="1" dirty="0">
                <a:solidFill>
                  <a:srgbClr val="1B1B1B"/>
                </a:solidFill>
                <a:latin typeface="맑은 고딕" panose="020B0503020000020004" pitchFamily="50" charset="-127"/>
              </a:rPr>
              <a:t>(Aesop’s Fables) </a:t>
            </a:r>
            <a:r>
              <a:rPr lang="ko-KR" altLang="en-US" b="1" dirty="0">
                <a:solidFill>
                  <a:srgbClr val="1B1B1B"/>
                </a:solidFill>
                <a:latin typeface="맑은 고딕" panose="020B0503020000020004" pitchFamily="50" charset="-127"/>
              </a:rPr>
              <a:t>을 이용하여 </a:t>
            </a:r>
            <a:endParaRPr lang="en-US" altLang="ko-KR" b="1" dirty="0">
              <a:solidFill>
                <a:srgbClr val="1B1B1B"/>
              </a:solidFill>
              <a:latin typeface="맑은 고딕" panose="020B0503020000020004" pitchFamily="50" charset="-127"/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latin typeface="맑은 고딕" panose="020B0503020000020004" pitchFamily="50" charset="-127"/>
              </a:rPr>
              <a:t>고전 소설 </a:t>
            </a:r>
            <a:r>
              <a:rPr lang="ko-KR" altLang="en-US" b="1" dirty="0" err="1">
                <a:solidFill>
                  <a:srgbClr val="1B1B1B"/>
                </a:solidFill>
                <a:latin typeface="맑은 고딕" panose="020B0503020000020004" pitchFamily="50" charset="-127"/>
              </a:rPr>
              <a:t>최적화감정</a:t>
            </a:r>
            <a:r>
              <a:rPr lang="ko-KR" altLang="en-US" b="1" dirty="0">
                <a:solidFill>
                  <a:srgbClr val="1B1B1B"/>
                </a:solidFill>
                <a:latin typeface="맑은 고딕" panose="020B0503020000020004" pitchFamily="50" charset="-127"/>
              </a:rPr>
              <a:t> 사전 제작</a:t>
            </a:r>
            <a:endParaRPr lang="en-US" altLang="ko-KR" sz="1200" b="1" dirty="0">
              <a:solidFill>
                <a:srgbClr val="1B1B1B"/>
              </a:solidFill>
              <a:uFillTx/>
              <a:latin typeface="+mn-ea"/>
            </a:endParaRP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>
            <a:off x="4722352" y="1862665"/>
            <a:ext cx="20971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uFillTx/>
                <a:latin typeface="+mn-ea"/>
              </a:rPr>
              <a:t>트위터 훈련 및 검증 데이터 정제 </a:t>
            </a:r>
            <a:endParaRPr lang="en-US" altLang="ko-KR" b="1" dirty="0">
              <a:solidFill>
                <a:srgbClr val="1B1B1B"/>
              </a:solidFill>
              <a:uFillTx/>
              <a:latin typeface="+mn-ea"/>
            </a:endParaRP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>
            <a:off x="7078791" y="2721663"/>
            <a:ext cx="22926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rPr>
              <a:t>STEP. 4</a:t>
            </a:r>
            <a:endParaRPr lang="en-US" altLang="ko-KR" sz="1200" b="1" dirty="0">
              <a:solidFill>
                <a:srgbClr val="1B1B1B"/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rgbClr val="1B1B1B"/>
                </a:solidFill>
                <a:uFillTx/>
                <a:latin typeface="+mn-ea"/>
              </a:rPr>
              <a:t>LSTM</a:t>
            </a:r>
            <a:r>
              <a:rPr lang="ko-KR" altLang="en-US" b="1" dirty="0">
                <a:solidFill>
                  <a:srgbClr val="1B1B1B"/>
                </a:solidFill>
                <a:uFillTx/>
                <a:latin typeface="+mn-ea"/>
              </a:rPr>
              <a:t>을 이용하여</a:t>
            </a:r>
            <a:r>
              <a:rPr lang="en-US" altLang="ko-KR" b="1" dirty="0">
                <a:solidFill>
                  <a:srgbClr val="1B1B1B"/>
                </a:solidFill>
                <a:uFillTx/>
                <a:latin typeface="+mn-ea"/>
              </a:rPr>
              <a:t>RNN </a:t>
            </a:r>
            <a:r>
              <a:rPr lang="ko-KR" altLang="en-US" b="1" dirty="0">
                <a:solidFill>
                  <a:srgbClr val="1B1B1B"/>
                </a:solidFill>
                <a:uFillTx/>
                <a:latin typeface="+mn-ea"/>
              </a:rPr>
              <a:t>모델 학습 후</a:t>
            </a:r>
            <a:endParaRPr lang="en-US" altLang="ko-KR" b="1" dirty="0">
              <a:solidFill>
                <a:srgbClr val="1B1B1B"/>
              </a:solidFill>
              <a:uFillTx/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latin typeface="+mn-ea"/>
              </a:rPr>
              <a:t>감정 분석</a:t>
            </a:r>
            <a:endParaRPr lang="en-US" altLang="ko-KR" b="1" dirty="0">
              <a:solidFill>
                <a:srgbClr val="1B1B1B"/>
              </a:solidFill>
              <a:uFillTx/>
              <a:latin typeface="+mn-ea"/>
            </a:endParaRPr>
          </a:p>
        </p:txBody>
      </p:sp>
      <p:sp>
        <p:nvSpPr>
          <p:cNvPr id="68" name="직사각형 67"/>
          <p:cNvSpPr>
            <a:spLocks/>
          </p:cNvSpPr>
          <p:nvPr/>
        </p:nvSpPr>
        <p:spPr>
          <a:xfrm>
            <a:off x="8953909" y="703879"/>
            <a:ext cx="1919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rPr>
              <a:t>STEP. 5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latin typeface="+mn-ea"/>
              </a:rPr>
              <a:t>등장인물 별 </a:t>
            </a:r>
            <a:endParaRPr lang="en-US" altLang="ko-KR" b="1" dirty="0">
              <a:solidFill>
                <a:srgbClr val="1B1B1B"/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latin typeface="+mn-ea"/>
              </a:rPr>
              <a:t>감정변화</a:t>
            </a:r>
            <a:endParaRPr lang="en-US" altLang="ko-KR" b="1" dirty="0">
              <a:solidFill>
                <a:srgbClr val="1B1B1B"/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rgbClr val="1B1B1B"/>
                </a:solidFill>
                <a:uFillTx/>
                <a:latin typeface="+mn-ea"/>
              </a:rPr>
              <a:t>시각화</a:t>
            </a:r>
            <a:endParaRPr lang="en-US" altLang="ko-KR" b="1" dirty="0">
              <a:solidFill>
                <a:srgbClr val="1B1B1B"/>
              </a:solidFill>
              <a:uFillTx/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698153" y="1581323"/>
            <a:ext cx="540588" cy="540588"/>
            <a:chOff x="6518667" y="2662022"/>
            <a:chExt cx="693961" cy="693961"/>
          </a:xfrm>
        </p:grpSpPr>
        <p:sp>
          <p:nvSpPr>
            <p:cNvPr id="25" name="타원 24"/>
            <p:cNvSpPr>
              <a:spLocks/>
            </p:cNvSpPr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000000"/>
                </a:solidFill>
                <a:uFillTx/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73556" y="3996553"/>
            <a:ext cx="540588" cy="540588"/>
            <a:chOff x="6518667" y="4399632"/>
            <a:chExt cx="693961" cy="693961"/>
          </a:xfrm>
        </p:grpSpPr>
        <p:sp>
          <p:nvSpPr>
            <p:cNvPr id="30" name="타원 29"/>
            <p:cNvSpPr>
              <a:spLocks/>
            </p:cNvSpPr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000000"/>
                </a:solidFill>
                <a:uFillTx/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322555" y="5279854"/>
            <a:ext cx="540588" cy="540588"/>
            <a:chOff x="4726150" y="2662022"/>
            <a:chExt cx="693961" cy="693961"/>
          </a:xfrm>
        </p:grpSpPr>
        <p:sp>
          <p:nvSpPr>
            <p:cNvPr id="35" name="타원 34"/>
            <p:cNvSpPr>
              <a:spLocks/>
            </p:cNvSpPr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000000"/>
                </a:solidFill>
                <a:uFillTx/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93648" y="2559509"/>
            <a:ext cx="540588" cy="540588"/>
            <a:chOff x="4726150" y="4399632"/>
            <a:chExt cx="693961" cy="693961"/>
          </a:xfrm>
        </p:grpSpPr>
        <p:sp>
          <p:nvSpPr>
            <p:cNvPr id="44" name="타원 43"/>
            <p:cNvSpPr>
              <a:spLocks/>
            </p:cNvSpPr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grpSp>
          <p:nvGrpSpPr>
            <p:cNvPr id="38" name="Group 20"/>
            <p:cNvGrpSpPr>
              <a:grpSpLocks noChangeAspect="1"/>
            </p:cNvGrpSpPr>
            <p:nvPr/>
          </p:nvGrpSpPr>
          <p:grpSpPr>
            <a:xfrm>
              <a:off x="4971967" y="45903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9753739" y="2815308"/>
            <a:ext cx="540588" cy="540588"/>
            <a:chOff x="9753739" y="3192681"/>
            <a:chExt cx="540588" cy="540588"/>
          </a:xfrm>
        </p:grpSpPr>
        <p:sp>
          <p:nvSpPr>
            <p:cNvPr id="34" name="타원 33"/>
            <p:cNvSpPr>
              <a:spLocks/>
            </p:cNvSpPr>
            <p:nvPr/>
          </p:nvSpPr>
          <p:spPr>
            <a:xfrm flipH="1">
              <a:off x="9753739" y="3192681"/>
              <a:ext cx="540588" cy="54058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grpSp>
          <p:nvGrpSpPr>
            <p:cNvPr id="43" name="Group 39"/>
            <p:cNvGrpSpPr>
              <a:grpSpLocks noChangeAspect="1"/>
            </p:cNvGrpSpPr>
            <p:nvPr/>
          </p:nvGrpSpPr>
          <p:grpSpPr>
            <a:xfrm>
              <a:off x="9912909" y="3363513"/>
              <a:ext cx="222331" cy="179787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47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9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51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</p:grpSp>
      </p:grp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물결 52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물결 53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b="1" dirty="0"/>
              <a:t> I </a:t>
            </a:r>
            <a:r>
              <a:rPr lang="en-US" altLang="ko-KR" sz="2000" b="1" dirty="0">
                <a:solidFill>
                  <a:schemeClr val="bg1"/>
                </a:solidFill>
                <a:uFillTx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uFillTx/>
              </a:rPr>
              <a:t>사전 기반 감정 분석</a:t>
            </a: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6108700" y="4368452"/>
            <a:ext cx="5084014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 각 단어에 대한 </a:t>
            </a:r>
            <a:r>
              <a:rPr lang="ko-KR" altLang="en-US" sz="1400" b="1" dirty="0" err="1">
                <a:solidFill>
                  <a:srgbClr val="424242"/>
                </a:solidFill>
              </a:rPr>
              <a:t>감정값을</a:t>
            </a:r>
            <a:r>
              <a:rPr lang="ko-KR" altLang="en-US" sz="1400" b="1" dirty="0">
                <a:solidFill>
                  <a:srgbClr val="424242"/>
                </a:solidFill>
              </a:rPr>
              <a:t> 기계학습으로 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학습시킨 후 감정 분석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사전에 등재되어 있지 않은 표현도 감정 분석 가능</a:t>
            </a:r>
            <a:endParaRPr lang="ko-KR" altLang="en-US" sz="900" dirty="0">
              <a:solidFill>
                <a:srgbClr val="424242"/>
              </a:solidFill>
              <a:uFillTx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6108700" y="2425350"/>
            <a:ext cx="5084014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다양한 단어들에 대한 긍정적 및 부정적 </a:t>
            </a:r>
            <a:r>
              <a:rPr lang="ko-KR" altLang="en-US" sz="1400" b="1" dirty="0" err="1">
                <a:solidFill>
                  <a:srgbClr val="424242"/>
                </a:solidFill>
              </a:rPr>
              <a:t>감정값</a:t>
            </a:r>
            <a:r>
              <a:rPr lang="ko-KR" altLang="en-US" sz="1400" b="1" dirty="0">
                <a:solidFill>
                  <a:srgbClr val="424242"/>
                </a:solidFill>
              </a:rPr>
              <a:t> 사전 구축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424242"/>
                </a:solidFill>
              </a:rPr>
              <a:t>단어들의 </a:t>
            </a:r>
            <a:r>
              <a:rPr lang="ko-KR" altLang="en-US" sz="1400" b="1" dirty="0" err="1">
                <a:solidFill>
                  <a:srgbClr val="424242"/>
                </a:solidFill>
              </a:rPr>
              <a:t>감정값을</a:t>
            </a:r>
            <a:r>
              <a:rPr lang="ko-KR" altLang="en-US" sz="1400" b="1" dirty="0">
                <a:solidFill>
                  <a:srgbClr val="424242"/>
                </a:solidFill>
              </a:rPr>
              <a:t> 토대로 감정 분석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AFFINE</a:t>
            </a:r>
            <a:r>
              <a:rPr lang="ko-KR" altLang="en-US" sz="1400" b="1" dirty="0">
                <a:solidFill>
                  <a:srgbClr val="424242"/>
                </a:solidFill>
              </a:rPr>
              <a:t>이나 </a:t>
            </a:r>
            <a:r>
              <a:rPr lang="en-US" altLang="ko-KR" sz="1400" b="1" dirty="0">
                <a:solidFill>
                  <a:srgbClr val="424242"/>
                </a:solidFill>
              </a:rPr>
              <a:t>VADER</a:t>
            </a:r>
            <a:r>
              <a:rPr lang="ko-KR" altLang="en-US" sz="1400" b="1" dirty="0">
                <a:solidFill>
                  <a:srgbClr val="424242"/>
                </a:solidFill>
              </a:rPr>
              <a:t>와 같은 감정 사전 활용</a:t>
            </a:r>
            <a:endParaRPr lang="ko-KR" altLang="en-US" sz="1400" b="1" dirty="0">
              <a:solidFill>
                <a:srgbClr val="424242"/>
              </a:solidFill>
              <a:uFillTx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895590" y="4368453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ctr">
              <a:lnSpc>
                <a:spcPct val="150000"/>
              </a:lnSpc>
            </a:pPr>
            <a:r>
              <a:rPr lang="en-US" altLang="ko-KR" b="1" dirty="0"/>
              <a:t> II</a:t>
            </a:r>
            <a:r>
              <a:rPr lang="en-US" altLang="ko-KR" sz="2000" b="1" dirty="0">
                <a:solidFill>
                  <a:schemeClr val="bg1"/>
                </a:solidFill>
                <a:uFillTx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uFillTx/>
              </a:rPr>
              <a:t>기계학습 기반 감정 분석</a:t>
            </a:r>
          </a:p>
        </p:txBody>
      </p:sp>
      <p:cxnSp>
        <p:nvCxnSpPr>
          <p:cNvPr id="3" name="직선 연결선 2"/>
          <p:cNvCxnSpPr>
            <a:stCxn id="8" idx="3"/>
            <a:endCxn id="32" idx="1"/>
          </p:cNvCxnSpPr>
          <p:nvPr/>
        </p:nvCxnSpPr>
        <p:spPr>
          <a:xfrm flipV="1">
            <a:off x="5537200" y="3073051"/>
            <a:ext cx="5715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5" idx="3"/>
            <a:endCxn id="31" idx="1"/>
          </p:cNvCxnSpPr>
          <p:nvPr/>
        </p:nvCxnSpPr>
        <p:spPr>
          <a:xfrm flipV="1">
            <a:off x="5537200" y="5016153"/>
            <a:ext cx="57150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>
            <a:spLocks/>
          </p:cNvSpPr>
          <p:nvPr/>
        </p:nvSpPr>
        <p:spPr>
          <a:xfrm>
            <a:off x="825304" y="1546817"/>
            <a:ext cx="6362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212121"/>
                </a:solidFill>
              </a:rPr>
              <a:t>사전 기반 감정 분석과  기계학습 기반 감정 분석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1972520"/>
            <a:ext cx="911261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1. VADER </a:t>
            </a:r>
            <a:r>
              <a:rPr lang="ko-KR" altLang="en-US" b="1" dirty="0">
                <a:solidFill>
                  <a:srgbClr val="212121"/>
                </a:solidFill>
              </a:rPr>
              <a:t>감정 사전 이용</a:t>
            </a:r>
            <a:endParaRPr lang="en-US" altLang="ko-KR" b="1" dirty="0">
              <a:solidFill>
                <a:srgbClr val="21212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소셜 미디어 텍스트의 감성 분석을 위한 </a:t>
            </a:r>
            <a:r>
              <a:rPr lang="en-US" altLang="ko-KR" sz="1600" dirty="0"/>
              <a:t>Parsimonious Rule-based Model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서로 독립적인 </a:t>
            </a:r>
            <a:r>
              <a:rPr lang="en-US" altLang="ko-KR" sz="1600" dirty="0"/>
              <a:t>10</a:t>
            </a:r>
            <a:r>
              <a:rPr lang="ko-KR" altLang="en-US" sz="1600" dirty="0"/>
              <a:t>명의 </a:t>
            </a:r>
            <a:r>
              <a:rPr lang="ko-KR" altLang="en-US" sz="1600" dirty="0" err="1"/>
              <a:t>평가자에</a:t>
            </a:r>
            <a:r>
              <a:rPr lang="ko-KR" altLang="en-US" sz="1600" dirty="0"/>
              <a:t> 의해서 평가된 점수</a:t>
            </a:r>
            <a:r>
              <a:rPr lang="en-US" altLang="ko-KR" sz="1600" dirty="0"/>
              <a:t>, </a:t>
            </a:r>
            <a:r>
              <a:rPr lang="ko-KR" altLang="en-US" sz="1600" dirty="0"/>
              <a:t>강렬한 감정에 예민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9000</a:t>
            </a:r>
            <a:r>
              <a:rPr lang="ko-KR" altLang="en-US" sz="1600" dirty="0"/>
              <a:t>개의 토큰이 </a:t>
            </a:r>
            <a:r>
              <a:rPr lang="en-US" altLang="ko-KR" sz="1600" dirty="0"/>
              <a:t>-4 (</a:t>
            </a:r>
            <a:r>
              <a:rPr lang="ko-KR" altLang="en-US" sz="1600" dirty="0"/>
              <a:t>음수</a:t>
            </a:r>
            <a:r>
              <a:rPr lang="en-US" altLang="ko-KR" sz="1600" dirty="0"/>
              <a:t>, </a:t>
            </a:r>
            <a:r>
              <a:rPr lang="ko-KR" altLang="en-US" sz="1600" dirty="0"/>
              <a:t>부정</a:t>
            </a:r>
            <a:r>
              <a:rPr lang="en-US" altLang="ko-KR" sz="1600" dirty="0"/>
              <a:t>) ~ 4 (</a:t>
            </a:r>
            <a:r>
              <a:rPr lang="ko-KR" altLang="en-US" sz="1600" dirty="0"/>
              <a:t>양수</a:t>
            </a:r>
            <a:r>
              <a:rPr lang="en-US" altLang="ko-KR" sz="1600" dirty="0"/>
              <a:t>, </a:t>
            </a:r>
            <a:r>
              <a:rPr lang="ko-KR" altLang="en-US" sz="1600" dirty="0"/>
              <a:t>긍정</a:t>
            </a:r>
            <a:r>
              <a:rPr lang="en-US" altLang="ko-KR" sz="1600" dirty="0"/>
              <a:t>)  </a:t>
            </a:r>
            <a:r>
              <a:rPr lang="ko-KR" altLang="en-US" sz="1600" dirty="0"/>
              <a:t>점수로 </a:t>
            </a:r>
            <a:r>
              <a:rPr lang="ko-KR" altLang="en-US" sz="1600" dirty="0" err="1"/>
              <a:t>매겨짐</a:t>
            </a:r>
            <a:r>
              <a:rPr lang="en-US" altLang="ko-KR" sz="1600" dirty="0"/>
              <a:t>, </a:t>
            </a:r>
            <a:r>
              <a:rPr lang="ko-KR" altLang="en-US" sz="1600" dirty="0"/>
              <a:t>절댓값이 클수록 극성</a:t>
            </a:r>
            <a:endParaRPr lang="en-US" altLang="ko-KR" sz="1600" dirty="0"/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</a:t>
            </a:r>
            <a:r>
              <a:rPr lang="ko-KR" altLang="en-US" sz="2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수행절차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사전 기반 감정 분석</a:t>
            </a:r>
          </a:p>
        </p:txBody>
      </p:sp>
    </p:spTree>
    <p:extLst>
      <p:ext uri="{BB962C8B-B14F-4D97-AF65-F5344CB8AC3E}">
        <p14:creationId xmlns:p14="http://schemas.microsoft.com/office/powerpoint/2010/main" val="410211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587606" y="2238451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1972520"/>
            <a:ext cx="91126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1. VADER </a:t>
            </a:r>
            <a:r>
              <a:rPr lang="ko-KR" altLang="en-US" b="1" dirty="0">
                <a:solidFill>
                  <a:srgbClr val="212121"/>
                </a:solidFill>
              </a:rPr>
              <a:t>감정 사전 이용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사전 기반 감정 분석</a:t>
            </a: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26" y="1405978"/>
            <a:ext cx="3600000" cy="252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20" y="4039284"/>
            <a:ext cx="3600000" cy="252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20" y="1434218"/>
            <a:ext cx="3600000" cy="252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26" y="4039284"/>
            <a:ext cx="36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587606" y="2238451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1972520"/>
            <a:ext cx="91126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1. VADER </a:t>
            </a:r>
            <a:r>
              <a:rPr lang="ko-KR" altLang="en-US" b="1" dirty="0">
                <a:solidFill>
                  <a:srgbClr val="212121"/>
                </a:solidFill>
              </a:rPr>
              <a:t>감정 사전 이용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사전 기반 감정 분석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63" y="1447930"/>
            <a:ext cx="3600000" cy="252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09" y="1447930"/>
            <a:ext cx="360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63" y="4119420"/>
            <a:ext cx="360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09" y="4119420"/>
            <a:ext cx="3600000" cy="25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925" y="2735471"/>
            <a:ext cx="3265638" cy="203132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완전 중립으로 분류된 </a:t>
            </a:r>
            <a:endParaRPr lang="en-US" altLang="ko-KR" dirty="0"/>
          </a:p>
          <a:p>
            <a:r>
              <a:rPr lang="en-US" altLang="ko-KR" dirty="0"/>
              <a:t>    0.00 </a:t>
            </a:r>
            <a:r>
              <a:rPr lang="ko-KR" altLang="en-US" dirty="0"/>
              <a:t>값을 제외하여 시각화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32300" y="1817262"/>
            <a:ext cx="2717800" cy="1510138"/>
          </a:xfrm>
          <a:prstGeom prst="straightConnector1">
            <a:avLst/>
          </a:prstGeom>
          <a:ln>
            <a:solidFill>
              <a:srgbClr val="1B1B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327571" y="1817262"/>
            <a:ext cx="2543629" cy="887838"/>
          </a:xfrm>
          <a:prstGeom prst="ellipse">
            <a:avLst/>
          </a:prstGeom>
          <a:noFill/>
          <a:ln>
            <a:solidFill>
              <a:srgbClr val="1B1B1B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258300" y="5379420"/>
            <a:ext cx="1231900" cy="957880"/>
          </a:xfrm>
          <a:prstGeom prst="ellipse">
            <a:avLst/>
          </a:prstGeom>
          <a:noFill/>
          <a:ln>
            <a:solidFill>
              <a:srgbClr val="1B1B1B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1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4" name="Picture 14" descr="The Classic Treasury of Aesop's Fables: Aesop, Daily, D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45" y="711359"/>
            <a:ext cx="36195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7004" y="1447930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사전 기반 감정 분석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28289" y="2029243"/>
            <a:ext cx="9112611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2. Aesop’s Fables </a:t>
            </a:r>
            <a:r>
              <a:rPr lang="ko-KR" altLang="en-US" b="1" dirty="0">
                <a:solidFill>
                  <a:srgbClr val="212121"/>
                </a:solidFill>
              </a:rPr>
              <a:t>를 이용한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감정 사전 제작 후 이용</a:t>
            </a:r>
            <a:endParaRPr lang="en-US" altLang="ko-KR" b="1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1212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감정 표현이 풍부하고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비슷한 어휘를 사용하는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고전 이솝 우화를 이용하여 </a:t>
            </a:r>
            <a:r>
              <a:rPr lang="ko-KR" altLang="en-US" b="1" dirty="0"/>
              <a:t>감정 사전</a:t>
            </a:r>
            <a:r>
              <a:rPr lang="ko-KR" altLang="en-US" sz="1600" dirty="0"/>
              <a:t>을 제작 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b="1" dirty="0">
                <a:solidFill>
                  <a:srgbClr val="1B1B1B"/>
                </a:solidFill>
              </a:rPr>
              <a:t>소설에 최적화된 모델링</a:t>
            </a:r>
            <a:r>
              <a:rPr lang="ko-KR" altLang="en-US" sz="1600" dirty="0">
                <a:solidFill>
                  <a:srgbClr val="1B1B1B"/>
                </a:solidFill>
              </a:rPr>
              <a:t>으로 </a:t>
            </a:r>
            <a:r>
              <a:rPr lang="ko-KR" altLang="en-US" sz="1600" dirty="0"/>
              <a:t>좀 더 정확한 감성 분석이 가능할 것으로 예상 </a:t>
            </a:r>
          </a:p>
        </p:txBody>
      </p:sp>
    </p:spTree>
    <p:extLst>
      <p:ext uri="{BB962C8B-B14F-4D97-AF65-F5344CB8AC3E}">
        <p14:creationId xmlns:p14="http://schemas.microsoft.com/office/powerpoint/2010/main" val="28528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사전 기반 감정 분석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28289" y="2029243"/>
            <a:ext cx="911261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2. Aesop’s Fables </a:t>
            </a:r>
            <a:r>
              <a:rPr lang="ko-KR" altLang="en-US" b="1" dirty="0">
                <a:solidFill>
                  <a:srgbClr val="212121"/>
                </a:solidFill>
              </a:rPr>
              <a:t>를 이용한</a:t>
            </a:r>
            <a:r>
              <a:rPr lang="en-US" altLang="ko-KR" b="1" dirty="0">
                <a:solidFill>
                  <a:srgbClr val="212121"/>
                </a:solidFill>
              </a:rPr>
              <a:t> </a:t>
            </a:r>
            <a:r>
              <a:rPr lang="ko-KR" altLang="en-US" b="1" dirty="0">
                <a:solidFill>
                  <a:srgbClr val="212121"/>
                </a:solidFill>
              </a:rPr>
              <a:t>감정 사전 제작 후 이용</a:t>
            </a:r>
            <a:endParaRPr lang="en-US" altLang="ko-KR" b="1" dirty="0">
              <a:solidFill>
                <a:srgbClr val="21212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9" y="2768968"/>
            <a:ext cx="8649907" cy="334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4931" y="2624051"/>
            <a:ext cx="2705100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문장 단위로 </a:t>
            </a:r>
            <a:r>
              <a:rPr lang="ko-KR" altLang="en-US" dirty="0" err="1"/>
              <a:t>라벨링</a:t>
            </a:r>
            <a:r>
              <a:rPr lang="ko-KR" altLang="en-US" dirty="0"/>
              <a:t> 후 모델링 시도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분석 </a:t>
            </a:r>
            <a:r>
              <a:rPr lang="ko-KR" altLang="en-US" dirty="0" err="1"/>
              <a:t>하고자하는</a:t>
            </a:r>
            <a:r>
              <a:rPr lang="ko-KR" altLang="en-US" dirty="0"/>
              <a:t> 텍스트의 </a:t>
            </a:r>
            <a:r>
              <a:rPr lang="ko-KR" altLang="en-US" dirty="0" err="1"/>
              <a:t>라벨링과</a:t>
            </a:r>
            <a:r>
              <a:rPr lang="ko-KR" altLang="en-US" dirty="0"/>
              <a:t> 동일하게 부정</a:t>
            </a:r>
            <a:r>
              <a:rPr lang="en-US" altLang="ko-KR" dirty="0"/>
              <a:t>/</a:t>
            </a:r>
            <a:r>
              <a:rPr lang="ko-KR" altLang="en-US" dirty="0"/>
              <a:t>중립</a:t>
            </a:r>
            <a:r>
              <a:rPr lang="en-US" altLang="ko-KR" dirty="0"/>
              <a:t>/</a:t>
            </a:r>
            <a:r>
              <a:rPr lang="ko-KR" altLang="en-US" dirty="0"/>
              <a:t>긍정을 각각 </a:t>
            </a:r>
            <a:r>
              <a:rPr lang="en-US" altLang="ko-KR" dirty="0"/>
              <a:t>1,2,3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40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562206" y="2261712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.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사전 기반 감정 분석</a:t>
            </a:r>
          </a:p>
        </p:txBody>
      </p:sp>
      <p:graphicFrame>
        <p:nvGraphicFramePr>
          <p:cNvPr id="17" name="차트 16"/>
          <p:cNvGraphicFramePr/>
          <p:nvPr/>
        </p:nvGraphicFramePr>
        <p:xfrm>
          <a:off x="7038578" y="711489"/>
          <a:ext cx="5252806" cy="458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7004" y="2112951"/>
            <a:ext cx="7505700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1B1B1B"/>
                </a:solidFill>
              </a:rPr>
              <a:t>중립</a:t>
            </a:r>
            <a:r>
              <a:rPr lang="ko-KR" altLang="en-US" dirty="0"/>
              <a:t>으로 </a:t>
            </a:r>
            <a:r>
              <a:rPr lang="ko-KR" altLang="en-US" dirty="0" err="1"/>
              <a:t>라벨링되는</a:t>
            </a:r>
            <a:r>
              <a:rPr lang="ko-KR" altLang="en-US" dirty="0"/>
              <a:t> 문장이 다수 차지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∵</a:t>
            </a:r>
            <a:r>
              <a:rPr lang="en-US" altLang="ko-KR" dirty="0"/>
              <a:t> </a:t>
            </a:r>
            <a:r>
              <a:rPr lang="ko-KR" altLang="en-US" dirty="0"/>
              <a:t>한 문장 안에 긍정과 부정 표현이 모두 있을 경우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중립으로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단어</a:t>
            </a:r>
            <a:r>
              <a:rPr lang="ko-KR" altLang="en-US" dirty="0"/>
              <a:t> 단위의 긍정</a:t>
            </a:r>
            <a:r>
              <a:rPr lang="en-US" altLang="ko-KR" dirty="0"/>
              <a:t>, </a:t>
            </a:r>
            <a:r>
              <a:rPr lang="ko-KR" altLang="en-US" dirty="0"/>
              <a:t>중립</a:t>
            </a:r>
            <a:r>
              <a:rPr lang="en-US" altLang="ko-KR" dirty="0"/>
              <a:t>, </a:t>
            </a:r>
            <a:r>
              <a:rPr lang="ko-KR" altLang="en-US" dirty="0"/>
              <a:t>부정 </a:t>
            </a:r>
            <a:r>
              <a:rPr lang="ko-KR" altLang="en-US" dirty="0" err="1"/>
              <a:t>라벨링이</a:t>
            </a:r>
            <a:r>
              <a:rPr lang="ko-KR" altLang="en-US" dirty="0"/>
              <a:t> 필요하다는 </a:t>
            </a:r>
            <a:r>
              <a:rPr lang="ko-KR" altLang="en-US" b="1" dirty="0"/>
              <a:t>한계점 체감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9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57"/>
          <p:cNvSpPr>
            <a:spLocks/>
          </p:cNvSpPr>
          <p:nvPr/>
        </p:nvSpPr>
        <p:spPr>
          <a:xfrm>
            <a:off x="285750" y="0"/>
            <a:ext cx="6038437" cy="6871919"/>
          </a:xfrm>
          <a:custGeom>
            <a:avLst/>
            <a:gdLst>
              <a:gd name="connsiteX0" fmla="*/ 0 w 6038437"/>
              <a:gd name="connsiteY0" fmla="*/ 0 h 6871919"/>
              <a:gd name="connsiteX1" fmla="*/ 5193815 w 6038437"/>
              <a:gd name="connsiteY1" fmla="*/ 0 h 6871919"/>
              <a:gd name="connsiteX2" fmla="*/ 5260395 w 6038437"/>
              <a:gd name="connsiteY2" fmla="*/ 117291 h 6871919"/>
              <a:gd name="connsiteX3" fmla="*/ 6038437 w 6038437"/>
              <a:gd name="connsiteY3" fmla="*/ 3178496 h 6871919"/>
              <a:gd name="connsiteX4" fmla="*/ 5020752 w 6038437"/>
              <a:gd name="connsiteY4" fmla="*/ 6644964 h 6871919"/>
              <a:gd name="connsiteX5" fmla="*/ 4868420 w 6038437"/>
              <a:gd name="connsiteY5" fmla="*/ 6871919 h 6871919"/>
              <a:gd name="connsiteX6" fmla="*/ 0 w 6038437"/>
              <a:gd name="connsiteY6" fmla="*/ 6871919 h 68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8437" h="6871919">
                <a:moveTo>
                  <a:pt x="0" y="0"/>
                </a:moveTo>
                <a:lnTo>
                  <a:pt x="5193815" y="0"/>
                </a:lnTo>
                <a:lnTo>
                  <a:pt x="5260395" y="117291"/>
                </a:lnTo>
                <a:cubicBezTo>
                  <a:pt x="5757198" y="1031414"/>
                  <a:pt x="6038437" y="2073069"/>
                  <a:pt x="6038437" y="3178496"/>
                </a:cubicBezTo>
                <a:cubicBezTo>
                  <a:pt x="6038437" y="4450889"/>
                  <a:pt x="5665823" y="5638789"/>
                  <a:pt x="5020752" y="6644964"/>
                </a:cubicBezTo>
                <a:lnTo>
                  <a:pt x="4868420" y="6871919"/>
                </a:lnTo>
                <a:lnTo>
                  <a:pt x="0" y="6871919"/>
                </a:lnTo>
                <a:close/>
              </a:path>
            </a:pathLst>
          </a:custGeom>
          <a:solidFill>
            <a:srgbClr val="F9F6F5"/>
          </a:solidFill>
          <a:ln>
            <a:noFill/>
          </a:ln>
          <a:effectLst>
            <a:outerShdw dist="12700" algn="l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6527" y="1943548"/>
            <a:ext cx="2759412" cy="2759413"/>
            <a:chOff x="104896" y="1487384"/>
            <a:chExt cx="4260605" cy="4260605"/>
          </a:xfrm>
        </p:grpSpPr>
        <p:sp>
          <p:nvSpPr>
            <p:cNvPr id="4" name="타원 3"/>
            <p:cNvSpPr>
              <a:spLocks/>
            </p:cNvSpPr>
            <p:nvPr/>
          </p:nvSpPr>
          <p:spPr>
            <a:xfrm>
              <a:off x="642584" y="2025072"/>
              <a:ext cx="3185229" cy="31852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800" dirty="0">
                <a:solidFill>
                  <a:srgbClr val="FFFFFF"/>
                </a:solidFill>
                <a:uFillTx/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>
              <a:off x="642585" y="2545806"/>
              <a:ext cx="3185229" cy="206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400" b="1" dirty="0">
                  <a:solidFill>
                    <a:srgbClr val="FFFFFF"/>
                  </a:solidFill>
                  <a:uFillTx/>
                </a:rPr>
                <a:t>목차</a:t>
              </a:r>
              <a:endParaRPr lang="en-US" altLang="ko-KR" sz="5400" b="1" dirty="0">
                <a:solidFill>
                  <a:srgbClr val="FFFFFF"/>
                </a:solidFill>
                <a:uFillTx/>
              </a:endParaRPr>
            </a:p>
          </p:txBody>
        </p:sp>
        <p:sp>
          <p:nvSpPr>
            <p:cNvPr id="6" name="원호 5"/>
            <p:cNvSpPr>
              <a:spLocks/>
            </p:cNvSpPr>
            <p:nvPr/>
          </p:nvSpPr>
          <p:spPr>
            <a:xfrm>
              <a:off x="104896" y="1487384"/>
              <a:ext cx="4260605" cy="4260605"/>
            </a:xfrm>
            <a:prstGeom prst="arc">
              <a:avLst>
                <a:gd name="adj1" fmla="val 14612488"/>
                <a:gd name="adj2" fmla="val 8273002"/>
              </a:avLst>
            </a:prstGeom>
            <a:ln w="952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000000"/>
                </a:solidFill>
                <a:uFillTx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73839" y="5387696"/>
            <a:ext cx="540588" cy="540588"/>
            <a:chOff x="6518667" y="2662022"/>
            <a:chExt cx="693961" cy="693961"/>
          </a:xfrm>
        </p:grpSpPr>
        <p:sp>
          <p:nvSpPr>
            <p:cNvPr id="25" name="타원 24"/>
            <p:cNvSpPr>
              <a:spLocks/>
            </p:cNvSpPr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000000"/>
                </a:solidFill>
                <a:uFillTx/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001533" y="3938083"/>
            <a:ext cx="540588" cy="540588"/>
            <a:chOff x="6518667" y="4399632"/>
            <a:chExt cx="693961" cy="693961"/>
          </a:xfrm>
        </p:grpSpPr>
        <p:sp>
          <p:nvSpPr>
            <p:cNvPr id="30" name="타원 29"/>
            <p:cNvSpPr>
              <a:spLocks/>
            </p:cNvSpPr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srgbClr val="000000"/>
                </a:solidFill>
                <a:uFillTx/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584311" y="851984"/>
            <a:ext cx="540588" cy="540588"/>
            <a:chOff x="4726150" y="2662022"/>
            <a:chExt cx="693961" cy="693961"/>
          </a:xfrm>
        </p:grpSpPr>
        <p:sp>
          <p:nvSpPr>
            <p:cNvPr id="35" name="타원 34"/>
            <p:cNvSpPr>
              <a:spLocks/>
            </p:cNvSpPr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srgbClr val="000000"/>
                </a:solidFill>
                <a:uFillTx/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27777" y="2358749"/>
            <a:ext cx="540588" cy="540588"/>
            <a:chOff x="4726150" y="4399632"/>
            <a:chExt cx="693961" cy="693961"/>
          </a:xfrm>
        </p:grpSpPr>
        <p:sp>
          <p:nvSpPr>
            <p:cNvPr id="44" name="타원 43"/>
            <p:cNvSpPr>
              <a:spLocks/>
            </p:cNvSpPr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endParaRPr>
            </a:p>
          </p:txBody>
        </p:sp>
        <p:grpSp>
          <p:nvGrpSpPr>
            <p:cNvPr id="38" name="Group 20"/>
            <p:cNvGrpSpPr>
              <a:grpSpLocks noChangeAspect="1"/>
            </p:cNvGrpSpPr>
            <p:nvPr/>
          </p:nvGrpSpPr>
          <p:grpSpPr>
            <a:xfrm>
              <a:off x="4971967" y="45903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3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000000"/>
                  </a:solidFill>
                  <a:uFillTx/>
                  <a:latin typeface="+mn-ea"/>
                </a:endParaRPr>
              </a:p>
            </p:txBody>
          </p:sp>
        </p:grpSp>
      </p:grpSp>
      <p:sp>
        <p:nvSpPr>
          <p:cNvPr id="45" name="직사각형 44"/>
          <p:cNvSpPr>
            <a:spLocks/>
          </p:cNvSpPr>
          <p:nvPr/>
        </p:nvSpPr>
        <p:spPr>
          <a:xfrm>
            <a:off x="6877050" y="800928"/>
            <a:ext cx="4586531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1.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프로젝트 배경</a:t>
            </a:r>
            <a:endParaRPr lang="en-US" altLang="ko-KR" sz="20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7258252" y="2358749"/>
            <a:ext cx="45865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2.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프로젝트 수행절차 및 방법</a:t>
            </a:r>
            <a:endParaRPr lang="en-US" altLang="ko-KR" sz="1050" dirty="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7258251" y="3938083"/>
            <a:ext cx="45865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3.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프로젝트 수행결과</a:t>
            </a:r>
            <a:endParaRPr lang="en-US" altLang="ko-KR" sz="1050" dirty="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846169" y="5379331"/>
            <a:ext cx="45865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+mn-ea"/>
              </a:rPr>
              <a:t>4.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한계점 및 발전 방향</a:t>
            </a:r>
            <a:endParaRPr lang="en-US" altLang="ko-KR" sz="1050" dirty="0">
              <a:solidFill>
                <a:srgbClr val="000000">
                  <a:lumMod val="75000"/>
                  <a:lumOff val="25000"/>
                </a:srgbClr>
              </a:solidFill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5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1066896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다양한 감정이 표현되어 나타난 트위터</a:t>
            </a:r>
            <a:r>
              <a:rPr lang="en-US" altLang="ko-KR" sz="1200" dirty="0"/>
              <a:t>(SNS)</a:t>
            </a:r>
            <a:r>
              <a:rPr lang="ko-KR" altLang="en-US" sz="1200" dirty="0"/>
              <a:t>의 텍스트들을 크롤링하여 감성 분석 모델 학습에 이용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구축된 트위터 훈련 및 검증 데이터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2"/>
              </a:rPr>
              <a:t>https://github.com/akanshajainn/Sentiment-Analysis-Twitter-word2vec-keras</a:t>
            </a:r>
            <a:r>
              <a:rPr lang="en-US" altLang="ko-KR" sz="12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를 이용하여</a:t>
            </a:r>
            <a:r>
              <a:rPr lang="en-US" altLang="ko-KR" sz="1200" dirty="0"/>
              <a:t> </a:t>
            </a:r>
            <a:r>
              <a:rPr lang="ko-KR" altLang="en-US" sz="1200" dirty="0"/>
              <a:t>딥러닝 감정 분석 모델을 훈련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약 </a:t>
            </a:r>
            <a:r>
              <a:rPr lang="en-US" altLang="ko-KR" sz="1200" dirty="0"/>
              <a:t>130</a:t>
            </a:r>
            <a:r>
              <a:rPr lang="ko-KR" altLang="en-US" sz="1200" dirty="0"/>
              <a:t>만개의 데이터셋 중 부분적으로 활용</a:t>
            </a:r>
            <a:endParaRPr lang="en-US" altLang="ko-KR" sz="1200" dirty="0"/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11" name="Picture 12" descr="파일:트위터 로고 (2012)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61" y="848196"/>
            <a:ext cx="1516307" cy="1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91BB05-F699-4CBF-A133-1B63928D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89" y="3293901"/>
            <a:ext cx="6890350" cy="34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0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트위터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전처리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11" name="Picture 12" descr="파일:트위터 로고 (2012)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62" y="931392"/>
            <a:ext cx="1516307" cy="1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37CA4B-1107-44FE-83E5-6D56C909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5" y="2553833"/>
            <a:ext cx="2720576" cy="1257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0E5515-B1EC-4DCE-BEC2-8F4A6FDF3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998" y="2980790"/>
            <a:ext cx="7940728" cy="762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0DEA3-0133-4ADF-B7CC-5A7283917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91" y="4423464"/>
            <a:ext cx="5265908" cy="22316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DA3D-9DCC-4FE0-9F23-B6805CAFB403}"/>
              </a:ext>
            </a:extLst>
          </p:cNvPr>
          <p:cNvSpPr>
            <a:spLocks/>
          </p:cNvSpPr>
          <p:nvPr/>
        </p:nvSpPr>
        <p:spPr>
          <a:xfrm>
            <a:off x="761518" y="3912212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불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용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처리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stopwords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099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8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1066896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Word2Vec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유사 단어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Negative sampling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11" name="Picture 12" descr="파일:트위터 로고 (2012)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62" y="931392"/>
            <a:ext cx="1516307" cy="1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1C761E-CFEF-428F-A878-3EA8053DA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04" y="3917968"/>
            <a:ext cx="4701947" cy="66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0AC4E1-CC1C-4895-AB21-02B9DA57B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4" y="4744714"/>
            <a:ext cx="2461473" cy="8535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02845C-5668-4304-9B47-997DFB757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144" y="2664359"/>
            <a:ext cx="4264189" cy="33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1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8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RNN-LSTM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11" name="Picture 12" descr="파일:트위터 로고 (2012)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62" y="931392"/>
            <a:ext cx="1516307" cy="1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2A0A35-59F6-42BB-A2D2-8C7BD384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11" y="5722027"/>
            <a:ext cx="2994920" cy="1005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31B5A0-74D6-46E8-949F-BC661F55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847" y="5570097"/>
            <a:ext cx="5395428" cy="12879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EA5005-9F37-477F-9144-FF1579688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445" y="2478998"/>
            <a:ext cx="4473328" cy="3010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784977-0AE2-4A28-A813-EC65313A4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04" y="2647573"/>
            <a:ext cx="6629975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물결 14">
            <a:extLst>
              <a:ext uri="{FF2B5EF4-FFF2-40B4-BE49-F238E27FC236}">
                <a16:creationId xmlns:a16="http://schemas.microsoft.com/office/drawing/2014/main" id="{41251E03-3547-4D43-B033-3373A8160C22}"/>
              </a:ext>
            </a:extLst>
          </p:cNvPr>
          <p:cNvSpPr/>
          <p:nvPr/>
        </p:nvSpPr>
        <p:spPr>
          <a:xfrm rot="20700000" flipH="1">
            <a:off x="-498701" y="2238451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8" y="2161288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550468" y="1853208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평가 및 예측</a:t>
            </a: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프로젝트 수행 절차 및 방법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11" name="Picture 12" descr="파일:트위터 로고 (2012).svg - 위키백과, 우리 모두의 백과사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62" y="931392"/>
            <a:ext cx="1516307" cy="12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739412-295A-4CE4-B65A-99AF87D0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8" y="2364721"/>
            <a:ext cx="3188887" cy="2196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70C305-FC5D-4896-BAD7-246E4CCF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47" y="2364721"/>
            <a:ext cx="3180202" cy="21964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DCD50E-B87D-42D9-A37C-A63B5271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20" y="2554388"/>
            <a:ext cx="4498244" cy="13068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5BDCA3-9077-4502-A6B9-288DDB8D3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04" y="5327080"/>
            <a:ext cx="3513124" cy="8535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734029-D0CC-46DB-8D04-1ACCA87C0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719" y="5304218"/>
            <a:ext cx="3619814" cy="876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FF26BF-BF30-416D-A980-44D1F1E4B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3081" y="5305306"/>
            <a:ext cx="374174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21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물결 75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물결 76"/>
          <p:cNvSpPr/>
          <p:nvPr/>
        </p:nvSpPr>
        <p:spPr>
          <a:xfrm rot="20700000" flipH="1">
            <a:off x="-540226" y="2261713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52527" y="2991438"/>
            <a:ext cx="424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수행 결과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4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9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작은 아씨들 데이터 평가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수행 결과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67E26-7638-4848-A2C4-832F3EAB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" y="2671473"/>
            <a:ext cx="5909553" cy="2344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EAE86-3EA7-45EF-8894-A3AC29599A1C}"/>
              </a:ext>
            </a:extLst>
          </p:cNvPr>
          <p:cNvSpPr txBox="1"/>
          <p:nvPr/>
        </p:nvSpPr>
        <p:spPr>
          <a:xfrm>
            <a:off x="7356283" y="3309376"/>
            <a:ext cx="306977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  83.76%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7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9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007053" y="6195077"/>
            <a:ext cx="413371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시간의 흐름에 따라 각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인물별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score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표시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수행 결과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889593" y="2240145"/>
            <a:ext cx="3917490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MEG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차분하고 침착한 성격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JO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쾌활하고 적극적인 성격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BETH :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얌전하고 조용한 성격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AMY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응석받이 막내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현실적인 성격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물결 9"/>
          <p:cNvSpPr/>
          <p:nvPr/>
        </p:nvSpPr>
        <p:spPr>
          <a:xfrm rot="20700000" flipH="1">
            <a:off x="-346299" y="23234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98" y="1447930"/>
            <a:ext cx="5594626" cy="4677474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593040" y="3827643"/>
            <a:ext cx="3917490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MEG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긍정적 성향을 많이 보임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대사 수가 가장 많아 쾌활한 성격을 유추할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BETH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대사 수가 적고 감정기복이 심함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AMY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후반부에 부정적 성향을 보임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33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물결 13">
            <a:extLst>
              <a:ext uri="{FF2B5EF4-FFF2-40B4-BE49-F238E27FC236}">
                <a16:creationId xmlns:a16="http://schemas.microsoft.com/office/drawing/2014/main" id="{DE794535-F6FA-4979-A1D9-2810C29D7D90}"/>
              </a:ext>
            </a:extLst>
          </p:cNvPr>
          <p:cNvSpPr/>
          <p:nvPr/>
        </p:nvSpPr>
        <p:spPr>
          <a:xfrm rot="20700000" flipH="1">
            <a:off x="-498690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0" y="2146618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1817262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개수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vs.50000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정확도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수행 결과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F2069-8A0D-4E71-B235-24ADB341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33" y="3102945"/>
            <a:ext cx="3621630" cy="33625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F8A4BD-B3EA-4260-9C3B-44CCCFD2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88" y="3092853"/>
            <a:ext cx="3562100" cy="3258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9F2C4-1214-433E-8FC9-79FBEF8DD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04" y="2361007"/>
            <a:ext cx="4953114" cy="575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61D61A-4882-4341-9380-4C52D230B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287" y="2414261"/>
            <a:ext cx="5788485" cy="34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1C3FA4-262F-4507-A806-FBFC1C861B6E}"/>
              </a:ext>
            </a:extLst>
          </p:cNvPr>
          <p:cNvSpPr txBox="1"/>
          <p:nvPr/>
        </p:nvSpPr>
        <p:spPr>
          <a:xfrm>
            <a:off x="5534563" y="4468106"/>
            <a:ext cx="149806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vs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137AC-7541-43C8-B7B3-0DFD8E3BF2EB}"/>
              </a:ext>
            </a:extLst>
          </p:cNvPr>
          <p:cNvSpPr txBox="1"/>
          <p:nvPr/>
        </p:nvSpPr>
        <p:spPr>
          <a:xfrm>
            <a:off x="1316991" y="7396843"/>
            <a:ext cx="3744866" cy="489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EAE86-3EA7-45EF-8894-A3AC29599A1C}"/>
              </a:ext>
            </a:extLst>
          </p:cNvPr>
          <p:cNvSpPr txBox="1"/>
          <p:nvPr/>
        </p:nvSpPr>
        <p:spPr>
          <a:xfrm>
            <a:off x="2083639" y="6450209"/>
            <a:ext cx="306977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  71.7%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9C199-EA9C-4827-9349-5F565EFC2A7F}"/>
              </a:ext>
            </a:extLst>
          </p:cNvPr>
          <p:cNvSpPr txBox="1"/>
          <p:nvPr/>
        </p:nvSpPr>
        <p:spPr>
          <a:xfrm>
            <a:off x="7626336" y="6464115"/>
            <a:ext cx="306977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  76.2%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72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699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1066896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불용어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수행 결과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 기반 감정 분석</a:t>
            </a:r>
          </a:p>
        </p:txBody>
      </p:sp>
      <p:sp>
        <p:nvSpPr>
          <p:cNvPr id="9" name="물결 8">
            <a:extLst>
              <a:ext uri="{FF2B5EF4-FFF2-40B4-BE49-F238E27FC236}">
                <a16:creationId xmlns:a16="http://schemas.microsoft.com/office/drawing/2014/main" id="{D5E72478-61C4-435C-8FF4-24A763E0C5CA}"/>
              </a:ext>
            </a:extLst>
          </p:cNvPr>
          <p:cNvSpPr/>
          <p:nvPr/>
        </p:nvSpPr>
        <p:spPr>
          <a:xfrm rot="20700000" flipH="1">
            <a:off x="-498697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EB0B5-5618-443B-B6C2-FA09F748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9" y="3338662"/>
            <a:ext cx="4342545" cy="2011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A9A1F5-A053-4EB0-983C-27500CE0D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26" y="3309376"/>
            <a:ext cx="4113229" cy="209287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278848E-CD00-4B53-B4D1-C09A5DECDF64}"/>
              </a:ext>
            </a:extLst>
          </p:cNvPr>
          <p:cNvSpPr/>
          <p:nvPr/>
        </p:nvSpPr>
        <p:spPr>
          <a:xfrm>
            <a:off x="5474389" y="4063513"/>
            <a:ext cx="1118681" cy="532635"/>
          </a:xfrm>
          <a:prstGeom prst="rightArrow">
            <a:avLst>
              <a:gd name="adj1" fmla="val 50000"/>
              <a:gd name="adj2" fmla="val 90179"/>
            </a:avLst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물결 75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물결 76"/>
          <p:cNvSpPr/>
          <p:nvPr/>
        </p:nvSpPr>
        <p:spPr>
          <a:xfrm rot="20700000" flipH="1">
            <a:off x="-540226" y="2261713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35032" y="2991438"/>
            <a:ext cx="3280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1.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배경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00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물결 75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물결 76"/>
          <p:cNvSpPr/>
          <p:nvPr/>
        </p:nvSpPr>
        <p:spPr>
          <a:xfrm rot="20700000" flipH="1">
            <a:off x="-540226" y="2261713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80395" y="2991438"/>
            <a:ext cx="4389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한계점 및 발전 방향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7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2073878"/>
            <a:ext cx="8753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라벨링을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직접 진행하여 객관성이 떨어지며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신뢰도가 낮다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단일 모델을 사용하여 정확도가 낮다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4.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한계점 및 발전 방향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7004" y="144793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한계점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7004" y="3578640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II.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발전 방향</a:t>
            </a: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28289" y="4127322"/>
            <a:ext cx="10668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모델링 기법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(GRU)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정확도 상승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소설이 아닌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 메신저 등 실질적인 데이터에 적용하여 확장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97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물결 8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rgbClr val="1B1B1B"/>
          </a:solidFill>
          <a:ln>
            <a:noFill/>
          </a:ln>
          <a:effectLst>
            <a:outerShdw blurRad="1270000" dist="1562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물결 9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rgbClr val="1B1B1B"/>
          </a:solid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611794" y="1075298"/>
            <a:ext cx="3276185" cy="182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uFillTx/>
                <a:latin typeface="+mn-ea"/>
              </a:rPr>
              <a:t>CONTENTS 1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딥 러닝을 이용한 자연어 처리 입문</a:t>
            </a: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4282457" y="1549288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uFillTx/>
                <a:latin typeface="+mn-ea"/>
              </a:rPr>
              <a:t>CONTENTS 2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서혜진 외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, “</a:t>
            </a:r>
            <a:r>
              <a:rPr lang="ko-KR" altLang="en-US" sz="1100" dirty="0" err="1">
                <a:solidFill>
                  <a:srgbClr val="FFFFFF"/>
                </a:solidFill>
                <a:latin typeface="+mn-ea"/>
              </a:rPr>
              <a:t>딥러닝을</a:t>
            </a: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 이용한 셰익스피어 작품의 감정 분석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, Vol. 19, No. 4, Winter 2019, 817-836” </a:t>
            </a: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8160345" y="1549288"/>
            <a:ext cx="3276185" cy="2057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uFillTx/>
                <a:latin typeface="+mn-ea"/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[1]</a:t>
            </a:r>
            <a:r>
              <a:rPr lang="en-US" altLang="ko-KR" sz="1100" dirty="0" err="1">
                <a:solidFill>
                  <a:srgbClr val="FFFFFF"/>
                </a:solidFill>
                <a:latin typeface="+mn-ea"/>
              </a:rPr>
              <a:t>Hutto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, C.J. &amp; Gilbert, E.E. (2014). VADER: A Parsimonious Rule-based Model for Sentiment Analysis of Social Media Text. Eighth International Conference on Weblogs and Social Media (ICWSM-14). Ann Arbor, MI, June 2014.</a:t>
            </a: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628289" y="130046"/>
            <a:ext cx="674527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800" b="1" dirty="0">
                <a:solidFill>
                  <a:schemeClr val="bg1"/>
                </a:solidFill>
                <a:cs typeface="Aharoni" panose="02010803020104030203" pitchFamily="2" charset="-79"/>
              </a:rPr>
              <a:t>5</a:t>
            </a:r>
            <a:r>
              <a:rPr lang="en-US" altLang="ko-KR" sz="2800" b="1" dirty="0">
                <a:solidFill>
                  <a:schemeClr val="bg1"/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  <a:uFillTx/>
                <a:cs typeface="Aharoni" panose="02010803020104030203" pitchFamily="2" charset="-79"/>
              </a:rPr>
              <a:t>참고 자료</a:t>
            </a:r>
            <a:endParaRPr lang="en-US" altLang="ko-KR" sz="2400" b="1" dirty="0">
              <a:solidFill>
                <a:schemeClr val="bg1"/>
              </a:solidFill>
              <a:uFillTx/>
              <a:cs typeface="Aharoni" panose="02010803020104030203" pitchFamily="2" charset="-79"/>
            </a:endParaRPr>
          </a:p>
          <a:p>
            <a:r>
              <a:rPr lang="en-US" altLang="ko-KR" sz="900" i="1" dirty="0">
                <a:solidFill>
                  <a:schemeClr val="bg1"/>
                </a:solidFill>
              </a:rPr>
              <a:t>Sentiment Analysis of ‘Little Women' characters using Deep Learning and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03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0378" y="2947638"/>
            <a:ext cx="318522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감사합니다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물결 40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물결 4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3500000" sx="112000" sy="112000" algn="br" rotWithShape="0">
              <a:schemeClr val="bg1">
                <a:lumMod val="65000"/>
                <a:alpha val="40000"/>
              </a:scheme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628289" y="1549288"/>
            <a:ext cx="91126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프로젝트 목적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딥러닝</a:t>
            </a:r>
            <a:r>
              <a:rPr lang="ko-KR" altLang="en-US" sz="1200" dirty="0"/>
              <a:t> 기술을 활용한 소설 속 인물의 감성분석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1.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프로젝트 배경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>
            <a:off x="628288" y="3614264"/>
            <a:ext cx="911261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  <a:uFillTx/>
              </a:rPr>
              <a:t>감성 분석이란</a:t>
            </a:r>
            <a:r>
              <a:rPr lang="en-US" altLang="ko-KR" sz="1600" b="1" dirty="0">
                <a:solidFill>
                  <a:srgbClr val="212121"/>
                </a:solidFill>
                <a:uFillTx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감정 분석</a:t>
            </a:r>
            <a:r>
              <a:rPr lang="en-US" altLang="ko-KR" sz="1200" dirty="0"/>
              <a:t>(Sentiment Analysis):</a:t>
            </a:r>
            <a:r>
              <a:rPr lang="ko-KR" altLang="en-US" sz="1200" dirty="0"/>
              <a:t> 텍스트 문서에서 나타난 사람들의 태도</a:t>
            </a:r>
            <a:r>
              <a:rPr lang="en-US" altLang="ko-KR" sz="1200" dirty="0"/>
              <a:t>, </a:t>
            </a:r>
            <a:r>
              <a:rPr lang="ko-KR" altLang="en-US" sz="1200" dirty="0"/>
              <a:t>의견을 감정 분류하는 분석법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자연어 처리 </a:t>
            </a:r>
            <a:r>
              <a:rPr lang="en-US" altLang="ko-KR" sz="1200" dirty="0"/>
              <a:t>(National Language Processing; NLP) </a:t>
            </a:r>
            <a:r>
              <a:rPr lang="ko-KR" altLang="en-US" sz="1200" dirty="0"/>
              <a:t>분야에 사용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오피니언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마이닝</a:t>
            </a:r>
            <a:r>
              <a:rPr lang="en-US" altLang="ko-KR" sz="1200" dirty="0"/>
              <a:t>(Opinion mining)</a:t>
            </a:r>
            <a:r>
              <a:rPr lang="ko-KR" altLang="en-US" sz="1200" dirty="0"/>
              <a:t>에 활용</a:t>
            </a:r>
            <a:r>
              <a:rPr lang="en-US" altLang="ko-KR" sz="1200" dirty="0"/>
              <a:t>(TTA </a:t>
            </a:r>
            <a:r>
              <a:rPr lang="ko-KR" altLang="en-US" sz="1200" dirty="0"/>
              <a:t>정보통신용어사전 </a:t>
            </a:r>
            <a:r>
              <a:rPr lang="en-US" altLang="ko-KR" sz="1200" dirty="0"/>
              <a:t>2012)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628288" y="2455298"/>
            <a:ext cx="9112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12121"/>
                </a:solidFill>
              </a:rPr>
              <a:t>주제 선정 배경</a:t>
            </a:r>
            <a:endParaRPr lang="en-US" altLang="ko-KR" sz="1600" b="1" dirty="0">
              <a:solidFill>
                <a:srgbClr val="21212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현대사회에서 </a:t>
            </a:r>
            <a:r>
              <a:rPr lang="en-US" altLang="ko-KR" sz="1200" dirty="0" err="1"/>
              <a:t>sns</a:t>
            </a:r>
            <a:r>
              <a:rPr lang="ko-KR" altLang="en-US" sz="1200" dirty="0"/>
              <a:t>나 메신저 등 온라인 상에서 감정을 표출하는 일이 잦아짐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메신저와 유사한 성격을 지닌 소설</a:t>
            </a:r>
            <a:r>
              <a:rPr lang="en-US" altLang="ko-KR" sz="1200" dirty="0"/>
              <a:t>, </a:t>
            </a:r>
            <a:r>
              <a:rPr lang="ko-KR" altLang="en-US" sz="1200" dirty="0"/>
              <a:t>영화의 등장인물의 감성분석 진행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155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물결 8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rgbClr val="1B1B1B"/>
          </a:solidFill>
          <a:ln>
            <a:noFill/>
          </a:ln>
          <a:effectLst>
            <a:outerShdw blurRad="1270000" dist="1562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물결 9"/>
          <p:cNvSpPr/>
          <p:nvPr/>
        </p:nvSpPr>
        <p:spPr>
          <a:xfrm rot="20700000" flipH="1">
            <a:off x="-518161" y="2268293"/>
            <a:ext cx="14898101" cy="8428825"/>
          </a:xfrm>
          <a:prstGeom prst="wave">
            <a:avLst/>
          </a:prstGeom>
          <a:solidFill>
            <a:srgbClr val="1B1B1B"/>
          </a:solid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 설명선 25"/>
          <p:cNvSpPr>
            <a:spLocks/>
          </p:cNvSpPr>
          <p:nvPr/>
        </p:nvSpPr>
        <p:spPr>
          <a:xfrm>
            <a:off x="7976681" y="2063588"/>
            <a:ext cx="4545519" cy="3409408"/>
          </a:xfrm>
          <a:prstGeom prst="wedgeRectCallout">
            <a:avLst>
              <a:gd name="adj1" fmla="val -55924"/>
              <a:gd name="adj2" fmla="val -2157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endParaRPr lang="ko-KR" altLang="en-US" sz="900" dirty="0">
              <a:solidFill>
                <a:schemeClr val="bg1"/>
              </a:solidFill>
              <a:uFillTx/>
            </a:endParaRP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8151327" y="2840477"/>
            <a:ext cx="5953779" cy="227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uFillTx/>
                <a:latin typeface="+mn-ea"/>
              </a:rPr>
              <a:t>선정 이유</a:t>
            </a:r>
            <a:endParaRPr lang="en-US" altLang="ko-KR" b="1" dirty="0">
              <a:solidFill>
                <a:srgbClr val="FFFFFF"/>
              </a:solidFill>
              <a:uFillTx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FFFFFF"/>
              </a:solidFill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FFFF"/>
                </a:solidFill>
                <a:uFillTx/>
                <a:latin typeface="+mn-ea"/>
              </a:rPr>
              <a:t>개성이 뚜렷한 </a:t>
            </a:r>
            <a:r>
              <a:rPr lang="en-US" altLang="ko-KR" sz="1400" b="1" dirty="0">
                <a:solidFill>
                  <a:srgbClr val="FFFFFF"/>
                </a:solidFill>
                <a:uFillTx/>
                <a:latin typeface="+mn-ea"/>
              </a:rPr>
              <a:t>4</a:t>
            </a:r>
            <a:r>
              <a:rPr lang="ko-KR" altLang="en-US" sz="1400" b="1" dirty="0">
                <a:solidFill>
                  <a:srgbClr val="FFFFFF"/>
                </a:solidFill>
                <a:uFillTx/>
                <a:latin typeface="+mn-ea"/>
              </a:rPr>
              <a:t>명의 주인공</a:t>
            </a:r>
            <a:endParaRPr lang="en-US" altLang="ko-KR" sz="1400" b="1" dirty="0">
              <a:solidFill>
                <a:srgbClr val="FFFFFF"/>
              </a:solidFill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FFFF"/>
              </a:solidFill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FFFF"/>
                </a:solidFill>
                <a:latin typeface="+mn-ea"/>
              </a:rPr>
              <a:t>등장인물 별 대사 확인이 가능</a:t>
            </a:r>
            <a:endParaRPr lang="en-US" altLang="ko-KR" sz="14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FFFF"/>
                </a:solidFill>
                <a:latin typeface="+mn-ea"/>
              </a:rPr>
              <a:t>기승전결이 뚜렷한 스토리 라인</a:t>
            </a:r>
            <a:endParaRPr lang="en-US" altLang="ko-KR" sz="14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FFFF"/>
              </a:solidFill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FF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FFFFFF"/>
              </a:solidFill>
              <a:uFillTx/>
              <a:latin typeface="+mn-ea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8499777" y="3257055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FFFF"/>
              </a:solidFill>
              <a:uFillTx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FFFFFF"/>
              </a:solidFill>
              <a:uFillTx/>
              <a:latin typeface="+mn-ea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8499778" y="4020174"/>
            <a:ext cx="3276185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FFFF"/>
              </a:solidFill>
              <a:uFillTx/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rgbClr val="FFFFFF"/>
              </a:solidFill>
              <a:uFillTx/>
              <a:latin typeface="+mn-ea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628289" y="130046"/>
            <a:ext cx="674527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  <a:uFillTx/>
                <a:cs typeface="Aharoni" panose="02010803020104030203" pitchFamily="2" charset="-79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uFillTx/>
                <a:cs typeface="Aharoni" panose="02010803020104030203" pitchFamily="2" charset="-79"/>
              </a:rPr>
              <a:t>프로젝트 배경</a:t>
            </a:r>
            <a:endParaRPr lang="en-US" altLang="ko-KR" sz="2400" b="1" dirty="0">
              <a:solidFill>
                <a:schemeClr val="bg1"/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900" i="1" dirty="0">
                <a:solidFill>
                  <a:schemeClr val="bg1"/>
                </a:solidFill>
              </a:rPr>
              <a:t>Sentiment Analysis of ‘Little Women' characters using Deep Learning and Natural Language Processing</a:t>
            </a:r>
          </a:p>
        </p:txBody>
      </p:sp>
      <p:pic>
        <p:nvPicPr>
          <p:cNvPr id="17" name="Picture 2" descr="Little Women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4" y="2063588"/>
            <a:ext cx="7143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7004" y="1447297"/>
            <a:ext cx="714375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작은 아씨들</a:t>
            </a:r>
            <a:r>
              <a:rPr lang="en-US" altLang="ko-KR" sz="2000" dirty="0">
                <a:solidFill>
                  <a:schemeClr val="bg1"/>
                </a:solidFill>
              </a:rPr>
              <a:t>(Little Women) </a:t>
            </a:r>
            <a:r>
              <a:rPr lang="ko-KR" altLang="en-US" sz="2000" dirty="0">
                <a:solidFill>
                  <a:schemeClr val="bg1"/>
                </a:solidFill>
              </a:rPr>
              <a:t>영화 스크립트 이용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물결 75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물결 76"/>
          <p:cNvSpPr/>
          <p:nvPr/>
        </p:nvSpPr>
        <p:spPr>
          <a:xfrm rot="20700000" flipH="1">
            <a:off x="-540226" y="2261713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39088" y="2991438"/>
            <a:ext cx="4071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2.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프로젝트 수행절차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3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프로젝트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수행절차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426" y="1442929"/>
            <a:ext cx="262555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원본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1500" y="2408272"/>
            <a:ext cx="5076301" cy="16004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2"/>
              </a:rPr>
              <a:t>http://www.aellea.com/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텍스트 파일 형식으로 존재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등장인물 별 대사가 나누어져 있는 대본 형식으로 존재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시간</a:t>
            </a:r>
            <a:r>
              <a:rPr lang="en-US" altLang="ko-KR" sz="1400" dirty="0"/>
              <a:t>, </a:t>
            </a:r>
            <a:r>
              <a:rPr lang="ko-KR" altLang="en-US" sz="1400" dirty="0"/>
              <a:t>원작자 정보 등 불필요한 데이터 포함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9565"/>
          <a:stretch/>
        </p:blipFill>
        <p:spPr>
          <a:xfrm>
            <a:off x="1091426" y="1931740"/>
            <a:ext cx="3931836" cy="44669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물결 75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물결 76"/>
          <p:cNvSpPr/>
          <p:nvPr/>
        </p:nvSpPr>
        <p:spPr>
          <a:xfrm rot="20700000" flipH="1">
            <a:off x="-540226" y="2261713"/>
            <a:ext cx="14898101" cy="8428825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dist="38100" dir="12540000" sx="104000" sy="104000" algn="br" rotWithShape="0">
              <a:schemeClr val="tx1">
                <a:lumMod val="65000"/>
                <a:lumOff val="35000"/>
                <a:alpha val="17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422569" y="1299253"/>
            <a:ext cx="5838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 과정 </a:t>
            </a:r>
            <a:r>
              <a:rPr lang="en-US" altLang="ko-KR" sz="1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preprocessing</a:t>
            </a: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  <a:uFillTx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프로젝트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수행 절차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2490831" y="2429776"/>
            <a:ext cx="3474230" cy="1771631"/>
            <a:chOff x="1169759" y="2653068"/>
            <a:chExt cx="3474230" cy="1771631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4" idx="0"/>
              <a:endCxn id="4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4491082" y="2425936"/>
            <a:ext cx="3329767" cy="1771631"/>
            <a:chOff x="3170010" y="2649228"/>
            <a:chExt cx="3329767" cy="1771631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6" idx="0"/>
              <a:endCxn id="58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6346870" y="2445846"/>
            <a:ext cx="2144713" cy="1747881"/>
            <a:chOff x="5025798" y="2669138"/>
            <a:chExt cx="2144713" cy="174788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62" idx="0"/>
              <a:endCxn id="66" idx="0"/>
            </p:cNvCxnSpPr>
            <p:nvPr/>
          </p:nvCxnSpPr>
          <p:spPr>
            <a:xfrm flipV="1">
              <a:off x="6627260" y="2795370"/>
              <a:ext cx="255481" cy="150406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6913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2542181" y="2736717"/>
            <a:ext cx="1638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문장 토큰화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Nltk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라이브러리의 </a:t>
            </a: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sent_tokenize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4435074" y="2736717"/>
            <a:ext cx="1638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인물별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대사 처리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리스트에 각 </a:t>
            </a:r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인물별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대사를 따로 저장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6327967" y="2736717"/>
            <a:ext cx="1638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단어 토큰화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text_to_word_sequence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8243581" y="2728320"/>
            <a:ext cx="1638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csv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파일로 저장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각 리스트를 통합하여 </a:t>
            </a:r>
            <a:r>
              <a:rPr lang="en-US" altLang="ko-KR" sz="1200" b="1" dirty="0" err="1">
                <a:solidFill>
                  <a:schemeClr val="bg1">
                    <a:lumMod val="50000"/>
                  </a:schemeClr>
                </a:solidFill>
              </a:rPr>
              <a:t>csv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파일로 저장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8327571" y="2428525"/>
            <a:ext cx="1561401" cy="1764444"/>
            <a:chOff x="10625816" y="4555975"/>
            <a:chExt cx="1561401" cy="1764444"/>
          </a:xfrm>
        </p:grpSpPr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685" y="6319577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715472" y="2314916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4420415" y="4068984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6247360" y="4061304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8380414" y="4057819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1" name="직사각형 90"/>
          <p:cNvSpPr>
            <a:spLocks/>
          </p:cNvSpPr>
          <p:nvPr/>
        </p:nvSpPr>
        <p:spPr>
          <a:xfrm>
            <a:off x="4682262" y="4746318"/>
            <a:ext cx="2729794" cy="86979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212121"/>
                </a:solidFill>
              </a:rPr>
              <a:t>Test set Labeling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0=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2=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중립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4=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긍정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06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>
            <a:spLocks/>
          </p:cNvSpPr>
          <p:nvPr/>
        </p:nvSpPr>
        <p:spPr>
          <a:xfrm>
            <a:off x="628290" y="5548472"/>
            <a:ext cx="11071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전처리와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긍정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부정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라벨링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csv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파일로 저장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감성 분석을 위한 주요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등장인물별로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대사 나눔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11832492" y="5635463"/>
            <a:ext cx="2096" cy="792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02405"/>
              </p:ext>
            </p:extLst>
          </p:nvPr>
        </p:nvGraphicFramePr>
        <p:xfrm>
          <a:off x="628290" y="1533727"/>
          <a:ext cx="997267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6770">
                  <a:extLst>
                    <a:ext uri="{9D8B030D-6E8A-4147-A177-3AD203B41FA5}">
                      <a16:colId xmlns:a16="http://schemas.microsoft.com/office/drawing/2014/main" val="7593828"/>
                    </a:ext>
                  </a:extLst>
                </a:gridCol>
                <a:gridCol w="3372592">
                  <a:extLst>
                    <a:ext uri="{9D8B030D-6E8A-4147-A177-3AD203B41FA5}">
                      <a16:colId xmlns:a16="http://schemas.microsoft.com/office/drawing/2014/main" val="798889140"/>
                    </a:ext>
                  </a:extLst>
                </a:gridCol>
                <a:gridCol w="4310743">
                  <a:extLst>
                    <a:ext uri="{9D8B030D-6E8A-4147-A177-3AD203B41FA5}">
                      <a16:colId xmlns:a16="http://schemas.microsoft.com/office/drawing/2014/main" val="3303502451"/>
                    </a:ext>
                  </a:extLst>
                </a:gridCol>
                <a:gridCol w="732570">
                  <a:extLst>
                    <a:ext uri="{9D8B030D-6E8A-4147-A177-3AD203B41FA5}">
                      <a16:colId xmlns:a16="http://schemas.microsoft.com/office/drawing/2014/main" val="3082501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등장인물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대사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단어 토큰화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라벨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88865"/>
                  </a:ext>
                </a:extLst>
              </a:tr>
            </a:tbl>
          </a:graphicData>
        </a:graphic>
      </p:graphicFrame>
      <p:sp>
        <p:nvSpPr>
          <p:cNvPr id="8" name="직사각형 7"/>
          <p:cNvSpPr>
            <a:spLocks/>
          </p:cNvSpPr>
          <p:nvPr/>
        </p:nvSpPr>
        <p:spPr>
          <a:xfrm>
            <a:off x="628289" y="130046"/>
            <a:ext cx="76992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1.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Aharoni" panose="02010803020104030203" pitchFamily="2" charset="-79"/>
              </a:rPr>
              <a:t>프로젝트 배경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lnSpc>
                <a:spcPct val="250000"/>
              </a:lnSpc>
            </a:pPr>
            <a:r>
              <a:rPr lang="en-US" altLang="ko-KR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 of ‘Little Women' characters using Deep Learning and Natural Language Processing</a:t>
            </a:r>
            <a:endParaRPr lang="en-US" altLang="ko-KR" sz="1100" i="1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9" y="1938497"/>
            <a:ext cx="9972675" cy="3609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1566</Words>
  <Application>Microsoft Office PowerPoint</Application>
  <PresentationFormat>와이드스크린</PresentationFormat>
  <Paragraphs>234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이 성길</cp:lastModifiedBy>
  <cp:revision>179</cp:revision>
  <dcterms:created xsi:type="dcterms:W3CDTF">2017-10-09T06:24:25Z</dcterms:created>
  <dcterms:modified xsi:type="dcterms:W3CDTF">2020-08-27T08:33:18Z</dcterms:modified>
</cp:coreProperties>
</file>