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8" r:id="rId2"/>
    <p:sldId id="2691" r:id="rId3"/>
    <p:sldId id="2689" r:id="rId4"/>
    <p:sldId id="2695" r:id="rId5"/>
    <p:sldId id="2694" r:id="rId6"/>
    <p:sldId id="2693" r:id="rId7"/>
    <p:sldId id="2692" r:id="rId8"/>
    <p:sldId id="2696" r:id="rId9"/>
    <p:sldId id="2690" r:id="rId10"/>
    <p:sldId id="2622" r:id="rId11"/>
    <p:sldId id="2635" r:id="rId12"/>
    <p:sldId id="2634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2EADB-51C9-4DEE-AF20-F47954C51D40}" type="datetimeFigureOut">
              <a:rPr lang="es-MX" smtClean="0"/>
              <a:t>15/07/2021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768EB-2BE6-4854-AFE8-9FE42D7E77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935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81EE9-D495-429D-AF2F-99E036A595BB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95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81EE9-D495-429D-AF2F-99E036A595BB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8794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81EE9-D495-429D-AF2F-99E036A595BB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014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81EE9-D495-429D-AF2F-99E036A595BB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268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81EE9-D495-429D-AF2F-99E036A595BB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8688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81EE9-D495-429D-AF2F-99E036A595BB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9373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81EE9-D495-429D-AF2F-99E036A595BB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4442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81EE9-D495-429D-AF2F-99E036A595BB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1741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81EE9-D495-429D-AF2F-99E036A595BB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0709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81EE9-D495-429D-AF2F-99E036A595BB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9195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81EE9-D495-429D-AF2F-99E036A595BB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2773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81EE9-D495-429D-AF2F-99E036A595BB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490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CBDF6-D87A-4143-84A9-942AE595D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58D95B-5756-4ECC-9841-3DBA40E45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ACCBE-C7D3-4347-9E83-BB26CB76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25F3-5112-494A-B300-8419FA45634C}" type="datetimeFigureOut">
              <a:rPr lang="es-MX" smtClean="0"/>
              <a:t>15/07/2021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E8EB27-0E16-4218-9399-5EEBE577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389452-53AF-4761-9F75-F35DDC45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2950-6619-4C9A-954F-B46278314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460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3AD6B-2E80-404B-B08E-D7A244A3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5AE9FD-3F36-4B51-A0D2-69CE04B7A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AF817A-E27B-4241-A173-4A6944A3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25F3-5112-494A-B300-8419FA45634C}" type="datetimeFigureOut">
              <a:rPr lang="es-MX" smtClean="0"/>
              <a:t>15/07/2021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09220E-EB08-4047-867C-7751C7AC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0B57B8-D45C-40FF-93B3-2447D6E4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2950-6619-4C9A-954F-B46278314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221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C493CD-E194-497A-8547-4CA1A854D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AD61AF-F67B-48D2-A32E-A3E1EC732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FEDCF7-85C8-46E9-8AE2-D068AB47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25F3-5112-494A-B300-8419FA45634C}" type="datetimeFigureOut">
              <a:rPr lang="es-MX" smtClean="0"/>
              <a:t>15/07/2021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133D29-3E85-4380-B19F-0518F7CD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BA6A51-3030-4A8A-8949-6B3CABA8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2950-6619-4C9A-954F-B46278314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8909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E33B9F-BA9B-394C-B924-8DFDF2DE5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598"/>
            <a:ext cx="10515600" cy="39096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5C043DB2-C002-C947-971E-F55C4ED3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2181-EF7F-E841-8E64-51FDBEABD6AD}" type="datetimeFigureOut">
              <a:rPr lang="es-MX" smtClean="0"/>
              <a:t>13/07/2021</a:t>
            </a:fld>
            <a:endParaRPr lang="es-MX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AEE99959-8B43-764A-B77A-82BF0E22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8D4A3488-4190-7045-8FE1-1D96FF6B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CBBF-E439-5342-A929-B0CC7C01F01D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AF9EDE5-FD48-8F45-A556-A90D85D2B4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4516"/>
            <a:ext cx="10515600" cy="757303"/>
          </a:xfrm>
        </p:spPr>
        <p:txBody>
          <a:bodyPr/>
          <a:lstStyle>
            <a:lvl1pPr algn="ctr">
              <a:defRPr b="1" i="0">
                <a:solidFill>
                  <a:srgbClr val="3C3C3B"/>
                </a:solidFill>
              </a:defRPr>
            </a:lvl1pPr>
          </a:lstStyle>
          <a:p>
            <a:r>
              <a:rPr lang="es-ES" dirty="0"/>
              <a:t>Título</a:t>
            </a:r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58B77E0-3E65-A045-8FDF-0665E3EB97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680"/>
          <a:stretch/>
        </p:blipFill>
        <p:spPr>
          <a:xfrm>
            <a:off x="-188844" y="6507312"/>
            <a:ext cx="11433312" cy="1558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9B165A8-1766-684D-B2C6-91E1C2EDA4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tretch>
            <a:fillRect/>
          </a:stretch>
        </p:blipFill>
        <p:spPr>
          <a:xfrm>
            <a:off x="11458162" y="6350441"/>
            <a:ext cx="566530" cy="447028"/>
          </a:xfrm>
          <a:prstGeom prst="rect">
            <a:avLst/>
          </a:prstGeom>
        </p:spPr>
      </p:pic>
      <p:sp>
        <p:nvSpPr>
          <p:cNvPr id="10" name="Marcador de posición de imagen 2">
            <a:extLst>
              <a:ext uri="{FF2B5EF4-FFF2-40B4-BE49-F238E27FC236}">
                <a16:creationId xmlns:a16="http://schemas.microsoft.com/office/drawing/2014/main" id="{0C49D188-115E-3846-A195-BE5BB0E24A2D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9922624" y="180397"/>
            <a:ext cx="2102068" cy="445499"/>
          </a:xfrm>
        </p:spPr>
        <p:txBody>
          <a:bodyPr>
            <a:normAutofit/>
          </a:bodyPr>
          <a:lstStyle>
            <a:lvl1pPr marL="0" indent="0">
              <a:buNone/>
              <a:defRPr sz="1000" b="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6BF4148-E5B3-1849-936B-A02A3DA117B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8602" cy="106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30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>
        <p15:prstTrans prst="pageCurlDouble"/>
      </p:transition>
    </mc:Choice>
    <mc:Fallback xmlns="">
      <p:transition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B0BF8-104C-4FF5-9D09-43EBC711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703047-A70A-4489-B322-C092D9FD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3123A4-7F6F-473A-A25D-11CDB9D3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25F3-5112-494A-B300-8419FA45634C}" type="datetimeFigureOut">
              <a:rPr lang="es-MX" smtClean="0"/>
              <a:t>15/07/2021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640E08-2455-414A-A34C-3312E361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1E5061-BE63-4D25-865F-19E33720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2950-6619-4C9A-954F-B46278314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911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711BA-54AE-452A-BB31-BA2BAAE85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9E777C-C858-4C28-B420-7D9D247A7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41293C-7956-4331-9ABE-3F804509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25F3-5112-494A-B300-8419FA45634C}" type="datetimeFigureOut">
              <a:rPr lang="es-MX" smtClean="0"/>
              <a:t>15/07/2021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6C8341-915B-44C7-87DD-180DD0D4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37DAB4-FCA3-45D3-A90E-D05EC7FC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2950-6619-4C9A-954F-B46278314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057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9ED65-0080-4AD5-920C-23F965EC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64805B-9DCF-4111-85C4-78016E00B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177D7F-17CC-4E2C-A150-559658DD9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B6F6C4-71C0-4CB5-BDA8-F081927D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25F3-5112-494A-B300-8419FA45634C}" type="datetimeFigureOut">
              <a:rPr lang="es-MX" smtClean="0"/>
              <a:t>15/07/2021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5E8CFB-964D-4634-BC1D-83C6D16C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3A35B9-5E07-4726-9166-37F3EE5C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2950-6619-4C9A-954F-B46278314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900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ACD79-9EAF-4CDD-967C-3F3404E3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73EE21-3587-488A-B4D9-E7D527092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8695AD-2D49-4783-980A-5F0E894F5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109F43-A146-4FEE-965D-235E6B0D4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19914E-790C-4823-89E4-94FE2AFFD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D77598-050C-4A0A-A9F7-2B5D3530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25F3-5112-494A-B300-8419FA45634C}" type="datetimeFigureOut">
              <a:rPr lang="es-MX" smtClean="0"/>
              <a:t>15/07/2021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311A022-825D-40BE-9172-36336925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94B40E8-CB49-4B10-AB10-508CF144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2950-6619-4C9A-954F-B46278314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054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379F6-5200-4CB6-916B-6D8963E2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6D1A0A-6F90-4B91-8327-C8A07EC8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25F3-5112-494A-B300-8419FA45634C}" type="datetimeFigureOut">
              <a:rPr lang="es-MX" smtClean="0"/>
              <a:t>15/07/2021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DA5428-92B1-4C9F-A72D-C65A4762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8BF3A8-FC18-4794-8BE5-C1594A9B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2950-6619-4C9A-954F-B46278314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30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3D762A1-2700-46EA-95F1-580B4DC3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25F3-5112-494A-B300-8419FA45634C}" type="datetimeFigureOut">
              <a:rPr lang="es-MX" smtClean="0"/>
              <a:t>15/07/2021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EC7A1F-8FBB-45D9-96F4-DF0E3D7C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E33CF8-0ABA-4360-BD0C-B7F3677D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2950-6619-4C9A-954F-B46278314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241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A2C15-1213-4108-8E1B-9F09902E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5DC35A-A362-4199-8537-BB8131887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EF9B81-9D21-4790-9B98-8E647B8B3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7A767E-4468-4A7C-99C2-DDDFA11A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25F3-5112-494A-B300-8419FA45634C}" type="datetimeFigureOut">
              <a:rPr lang="es-MX" smtClean="0"/>
              <a:t>15/07/2021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6D5A41-FB85-48A7-B7C3-EDA13186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929FA8-B15D-4E6D-834A-04F87EBE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2950-6619-4C9A-954F-B46278314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047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FC4F5-5A9C-4523-849D-A8597F0D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FBFA3C-F751-4E42-B5D6-6C74338D4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8D8548-4280-4EF5-A8C1-2153A86F7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C4894C-2022-4254-830B-93F8B3A8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25F3-5112-494A-B300-8419FA45634C}" type="datetimeFigureOut">
              <a:rPr lang="es-MX" smtClean="0"/>
              <a:t>15/07/2021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477B99-2D2F-4BDF-85C5-266134AD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6001D0-A0B8-46DD-A38A-3E0FE073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2950-6619-4C9A-954F-B46278314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512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1F75EE-6658-4206-892A-FDA26875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3D1FA9-D092-45D2-A2FD-F72F396E2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C27141-01A8-4F03-A3E6-E081616EC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A25F3-5112-494A-B300-8419FA45634C}" type="datetimeFigureOut">
              <a:rPr lang="es-MX" smtClean="0"/>
              <a:t>15/07/2021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4B61E2-A642-4C41-8F7F-CCB0310C7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85FE4F-C851-4389-82CF-20E960E04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C2950-6619-4C9A-954F-B46278314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823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3F39593C-E43C-4120-99D2-846150480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2" t="42904" b="36872"/>
          <a:stretch/>
        </p:blipFill>
        <p:spPr bwMode="auto">
          <a:xfrm>
            <a:off x="-2" y="27503"/>
            <a:ext cx="12192000" cy="683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36D2D8D1-F7E8-4F59-A55E-6D16C23DA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43" b="9678"/>
          <a:stretch/>
        </p:blipFill>
        <p:spPr bwMode="auto">
          <a:xfrm>
            <a:off x="-2" y="27503"/>
            <a:ext cx="61760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841448B8-C214-4032-B8EC-99BE011AEB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10" t="49707" b="32603"/>
          <a:stretch/>
        </p:blipFill>
        <p:spPr bwMode="auto">
          <a:xfrm>
            <a:off x="0" y="1021425"/>
            <a:ext cx="2844540" cy="90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6F85D12E-4455-4197-9DA7-514DE429F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10" t="49707" b="32603"/>
          <a:stretch/>
        </p:blipFill>
        <p:spPr bwMode="auto">
          <a:xfrm>
            <a:off x="0" y="1509451"/>
            <a:ext cx="3041904" cy="50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CDA3BC7F-7DFB-45DF-A1B2-D1B06645A0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01" t="38176" r="29349" b="43441"/>
          <a:stretch/>
        </p:blipFill>
        <p:spPr>
          <a:xfrm>
            <a:off x="7979005" y="127563"/>
            <a:ext cx="1792809" cy="43567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61EA7E1-B29A-42B4-A789-9DB90E2ABD2C}"/>
              </a:ext>
            </a:extLst>
          </p:cNvPr>
          <p:cNvSpPr txBox="1"/>
          <p:nvPr/>
        </p:nvSpPr>
        <p:spPr>
          <a:xfrm>
            <a:off x="417870" y="3685423"/>
            <a:ext cx="43187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0" b="1" i="1" dirty="0">
                <a:solidFill>
                  <a:schemeClr val="bg1"/>
                </a:solidFill>
              </a:rPr>
              <a:t>RESULTADOS GENERALES</a:t>
            </a:r>
          </a:p>
          <a:p>
            <a:r>
              <a:rPr lang="es-419" sz="4400" b="1" i="1" dirty="0">
                <a:solidFill>
                  <a:schemeClr val="bg1"/>
                </a:solidFill>
              </a:rPr>
              <a:t>2020 - 2021</a:t>
            </a:r>
            <a:endParaRPr lang="es-MX" sz="4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054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>
        <p15:prstTrans prst="pageCurlDouble"/>
      </p:transition>
    </mc:Choice>
    <mc:Fallback xmlns="">
      <p:transition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3F39593C-E43C-4120-99D2-846150480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2" t="42904" b="36872"/>
          <a:stretch/>
        </p:blipFill>
        <p:spPr bwMode="auto">
          <a:xfrm>
            <a:off x="-2" y="27503"/>
            <a:ext cx="12192000" cy="683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36D2D8D1-F7E8-4F59-A55E-6D16C23DA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43" b="9678"/>
          <a:stretch/>
        </p:blipFill>
        <p:spPr bwMode="auto">
          <a:xfrm>
            <a:off x="-1" y="6096"/>
            <a:ext cx="61760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E439D4E7-CA18-4E5E-AAEA-F18D388699BD}"/>
              </a:ext>
            </a:extLst>
          </p:cNvPr>
          <p:cNvSpPr txBox="1"/>
          <p:nvPr/>
        </p:nvSpPr>
        <p:spPr>
          <a:xfrm>
            <a:off x="417870" y="3685423"/>
            <a:ext cx="56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0" b="1" i="1" dirty="0">
                <a:solidFill>
                  <a:schemeClr val="bg1"/>
                </a:solidFill>
              </a:rPr>
              <a:t>4TOS DE FINAL</a:t>
            </a:r>
          </a:p>
          <a:p>
            <a:r>
              <a:rPr lang="es-419" sz="4400" b="1" i="1" dirty="0">
                <a:solidFill>
                  <a:schemeClr val="bg1"/>
                </a:solidFill>
              </a:rPr>
              <a:t>JUEGOS DE IDA</a:t>
            </a:r>
          </a:p>
          <a:p>
            <a:r>
              <a:rPr lang="es-419" sz="4400" b="1" i="1" dirty="0">
                <a:solidFill>
                  <a:schemeClr val="bg1"/>
                </a:solidFill>
              </a:rPr>
              <a:t>LIGA MX</a:t>
            </a:r>
            <a:endParaRPr lang="es-MX" sz="4400" b="1" i="1" dirty="0">
              <a:solidFill>
                <a:schemeClr val="bg1"/>
              </a:solidFill>
            </a:endParaRPr>
          </a:p>
        </p:txBody>
      </p:sp>
      <p:pic>
        <p:nvPicPr>
          <p:cNvPr id="80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841448B8-C214-4032-B8EC-99BE011AEB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10" t="49707" b="32603"/>
          <a:stretch/>
        </p:blipFill>
        <p:spPr bwMode="auto">
          <a:xfrm>
            <a:off x="0" y="1021425"/>
            <a:ext cx="2844540" cy="90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6F85D12E-4455-4197-9DA7-514DE429F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10" t="49707" b="32603"/>
          <a:stretch/>
        </p:blipFill>
        <p:spPr bwMode="auto">
          <a:xfrm>
            <a:off x="0" y="1509451"/>
            <a:ext cx="3041904" cy="50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CDA3BC7F-7DFB-45DF-A1B2-D1B06645A0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01" t="38176" r="29349" b="43441"/>
          <a:stretch/>
        </p:blipFill>
        <p:spPr>
          <a:xfrm>
            <a:off x="9076285" y="2338865"/>
            <a:ext cx="1792809" cy="435677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F4546146-D889-4CD9-B099-52472698D442}"/>
              </a:ext>
            </a:extLst>
          </p:cNvPr>
          <p:cNvSpPr txBox="1"/>
          <p:nvPr/>
        </p:nvSpPr>
        <p:spPr>
          <a:xfrm>
            <a:off x="7498944" y="2313267"/>
            <a:ext cx="1860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800" b="1" i="1" dirty="0">
                <a:solidFill>
                  <a:schemeClr val="bg1"/>
                </a:solidFill>
              </a:rPr>
              <a:t>MOMIOS</a:t>
            </a:r>
            <a:endParaRPr lang="es-MX" sz="28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8EEA66E-DCE4-4642-B3D2-2E861FF881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50" t="45067" r="57550" b="41418"/>
          <a:stretch/>
        </p:blipFill>
        <p:spPr>
          <a:xfrm>
            <a:off x="5785104" y="3305566"/>
            <a:ext cx="6084806" cy="148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21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>
        <p15:prstTrans prst="pageCurlDouble"/>
      </p:transition>
    </mc:Choice>
    <mc:Fallback xmlns="">
      <p:transition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3F39593C-E43C-4120-99D2-846150480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2" t="42904" b="36872"/>
          <a:stretch/>
        </p:blipFill>
        <p:spPr bwMode="auto">
          <a:xfrm>
            <a:off x="-33986" y="15634"/>
            <a:ext cx="12225986" cy="670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36D2D8D1-F7E8-4F59-A55E-6D16C23DA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43" b="9678"/>
          <a:stretch/>
        </p:blipFill>
        <p:spPr bwMode="auto">
          <a:xfrm>
            <a:off x="62404" y="661675"/>
            <a:ext cx="6513869" cy="318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E439D4E7-CA18-4E5E-AAEA-F18D388699BD}"/>
              </a:ext>
            </a:extLst>
          </p:cNvPr>
          <p:cNvSpPr txBox="1"/>
          <p:nvPr/>
        </p:nvSpPr>
        <p:spPr>
          <a:xfrm>
            <a:off x="417869" y="4239852"/>
            <a:ext cx="56781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0" b="1" i="1" dirty="0">
                <a:solidFill>
                  <a:schemeClr val="bg1"/>
                </a:solidFill>
              </a:rPr>
              <a:t>PARTIDOS DE VUELTA</a:t>
            </a:r>
          </a:p>
          <a:p>
            <a:r>
              <a:rPr lang="es-419" sz="4400" b="1" i="1" dirty="0">
                <a:solidFill>
                  <a:schemeClr val="bg1"/>
                </a:solidFill>
              </a:rPr>
              <a:t>CHAMPIONS LEAGUE</a:t>
            </a:r>
            <a:endParaRPr lang="es-MX" sz="4400" b="1" i="1" dirty="0">
              <a:solidFill>
                <a:schemeClr val="bg1"/>
              </a:solidFill>
            </a:endParaRPr>
          </a:p>
        </p:txBody>
      </p:sp>
      <p:pic>
        <p:nvPicPr>
          <p:cNvPr id="80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841448B8-C214-4032-B8EC-99BE011AEB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10" t="49707" b="32603"/>
          <a:stretch/>
        </p:blipFill>
        <p:spPr bwMode="auto">
          <a:xfrm>
            <a:off x="0" y="1645750"/>
            <a:ext cx="3052916" cy="96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6F85D12E-4455-4197-9DA7-514DE429F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10" t="49707" b="32603"/>
          <a:stretch/>
        </p:blipFill>
        <p:spPr bwMode="auto">
          <a:xfrm>
            <a:off x="0" y="2287539"/>
            <a:ext cx="3229898" cy="54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F7869E1-F17E-474A-84D5-5DD8993277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01" t="38176" r="29349" b="43441"/>
          <a:stretch/>
        </p:blipFill>
        <p:spPr>
          <a:xfrm>
            <a:off x="9577939" y="202257"/>
            <a:ext cx="1792809" cy="43567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A8BE51E-EDE8-4116-9D38-CD92705CB173}"/>
              </a:ext>
            </a:extLst>
          </p:cNvPr>
          <p:cNvSpPr txBox="1"/>
          <p:nvPr/>
        </p:nvSpPr>
        <p:spPr>
          <a:xfrm>
            <a:off x="8000598" y="176659"/>
            <a:ext cx="1860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800" b="1" i="1" dirty="0">
                <a:solidFill>
                  <a:schemeClr val="bg1"/>
                </a:solidFill>
              </a:rPr>
              <a:t>MOMIOS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551834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>
        <p15:prstTrans prst="pageCurlDouble"/>
      </p:transition>
    </mc:Choice>
    <mc:Fallback xmlns="">
      <p:transition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3F39593C-E43C-4120-99D2-846150480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2" t="42904" b="36872"/>
          <a:stretch/>
        </p:blipFill>
        <p:spPr bwMode="auto">
          <a:xfrm>
            <a:off x="0" y="-71639"/>
            <a:ext cx="13127193" cy="686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36D2D8D1-F7E8-4F59-A55E-6D16C23DA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43" b="9678"/>
          <a:stretch/>
        </p:blipFill>
        <p:spPr bwMode="auto">
          <a:xfrm>
            <a:off x="62404" y="661675"/>
            <a:ext cx="6181749" cy="302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E439D4E7-CA18-4E5E-AAEA-F18D388699BD}"/>
              </a:ext>
            </a:extLst>
          </p:cNvPr>
          <p:cNvSpPr txBox="1"/>
          <p:nvPr/>
        </p:nvSpPr>
        <p:spPr>
          <a:xfrm>
            <a:off x="417869" y="4239852"/>
            <a:ext cx="56781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0" b="1" i="1" dirty="0">
                <a:solidFill>
                  <a:schemeClr val="bg1"/>
                </a:solidFill>
              </a:rPr>
              <a:t>EURO 2020</a:t>
            </a:r>
          </a:p>
          <a:p>
            <a:r>
              <a:rPr lang="es-419" sz="4400" b="1" i="1" dirty="0">
                <a:solidFill>
                  <a:schemeClr val="bg1"/>
                </a:solidFill>
              </a:rPr>
              <a:t>8VOS. DE FINAL</a:t>
            </a:r>
            <a:endParaRPr lang="es-MX" sz="4400" b="1" i="1" dirty="0">
              <a:solidFill>
                <a:schemeClr val="bg1"/>
              </a:solidFill>
            </a:endParaRPr>
          </a:p>
        </p:txBody>
      </p:sp>
      <p:pic>
        <p:nvPicPr>
          <p:cNvPr id="80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841448B8-C214-4032-B8EC-99BE011AEB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10" t="49707" b="32603"/>
          <a:stretch/>
        </p:blipFill>
        <p:spPr bwMode="auto">
          <a:xfrm>
            <a:off x="0" y="1645750"/>
            <a:ext cx="3052916" cy="96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6F85D12E-4455-4197-9DA7-514DE429F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10" t="49707" b="32603"/>
          <a:stretch/>
        </p:blipFill>
        <p:spPr bwMode="auto">
          <a:xfrm>
            <a:off x="24384" y="2220484"/>
            <a:ext cx="3090936" cy="52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7FEBA97-FF7A-46C9-80B4-6ABD11867A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01" t="38176" r="29349" b="43441"/>
          <a:stretch/>
        </p:blipFill>
        <p:spPr>
          <a:xfrm>
            <a:off x="9577939" y="769185"/>
            <a:ext cx="1792809" cy="43567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C96A009-ADE4-427F-91EE-F2471DA231A8}"/>
              </a:ext>
            </a:extLst>
          </p:cNvPr>
          <p:cNvSpPr txBox="1"/>
          <p:nvPr/>
        </p:nvSpPr>
        <p:spPr>
          <a:xfrm>
            <a:off x="8000598" y="743587"/>
            <a:ext cx="1860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800" b="1" i="1" dirty="0">
                <a:solidFill>
                  <a:schemeClr val="bg1"/>
                </a:solidFill>
              </a:rPr>
              <a:t>MOMIOS</a:t>
            </a:r>
            <a:endParaRPr lang="es-MX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0687FD1-7E81-4C97-A625-FD07642803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022" t="30485" r="7663" b="39507"/>
          <a:stretch/>
        </p:blipFill>
        <p:spPr>
          <a:xfrm>
            <a:off x="8399181" y="2045686"/>
            <a:ext cx="2923180" cy="370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6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>
        <p15:prstTrans prst="pageCurlDouble"/>
      </p:transition>
    </mc:Choice>
    <mc:Fallback xmlns="">
      <p:transition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3F39593C-E43C-4120-99D2-846150480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2" t="42904" b="36872"/>
          <a:stretch/>
        </p:blipFill>
        <p:spPr bwMode="auto">
          <a:xfrm>
            <a:off x="-2" y="27503"/>
            <a:ext cx="12192000" cy="683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36D2D8D1-F7E8-4F59-A55E-6D16C23DA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43" b="9678"/>
          <a:stretch/>
        </p:blipFill>
        <p:spPr bwMode="auto">
          <a:xfrm>
            <a:off x="-2" y="27503"/>
            <a:ext cx="61760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841448B8-C214-4032-B8EC-99BE011AEB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10" t="49707" b="32603"/>
          <a:stretch/>
        </p:blipFill>
        <p:spPr bwMode="auto">
          <a:xfrm>
            <a:off x="0" y="1021425"/>
            <a:ext cx="2844540" cy="90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6F85D12E-4455-4197-9DA7-514DE429F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10" t="49707" b="32603"/>
          <a:stretch/>
        </p:blipFill>
        <p:spPr bwMode="auto">
          <a:xfrm>
            <a:off x="0" y="1509451"/>
            <a:ext cx="3041904" cy="50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CDA3BC7F-7DFB-45DF-A1B2-D1B06645A0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01" t="38176" r="29349" b="43441"/>
          <a:stretch/>
        </p:blipFill>
        <p:spPr>
          <a:xfrm>
            <a:off x="7979005" y="127563"/>
            <a:ext cx="1792809" cy="4356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F816261-DAF1-4556-B82C-D8F1E8882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954" y="987943"/>
            <a:ext cx="4341061" cy="539496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C75F6CE-5273-48A4-9469-32EF4A164F48}"/>
              </a:ext>
            </a:extLst>
          </p:cNvPr>
          <p:cNvSpPr txBox="1"/>
          <p:nvPr/>
        </p:nvSpPr>
        <p:spPr>
          <a:xfrm>
            <a:off x="417870" y="3685423"/>
            <a:ext cx="43187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0" b="1" i="1" dirty="0">
                <a:solidFill>
                  <a:schemeClr val="bg1"/>
                </a:solidFill>
              </a:rPr>
              <a:t>RESULTADOS GENERALES</a:t>
            </a:r>
          </a:p>
          <a:p>
            <a:r>
              <a:rPr lang="es-419" sz="4400" b="1" i="1" dirty="0">
                <a:solidFill>
                  <a:schemeClr val="bg1"/>
                </a:solidFill>
              </a:rPr>
              <a:t>2020 - 2021</a:t>
            </a:r>
            <a:endParaRPr lang="es-MX" sz="4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13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>
        <p15:prstTrans prst="pageCurlDouble"/>
      </p:transition>
    </mc:Choice>
    <mc:Fallback xmlns="">
      <p:transition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3F39593C-E43C-4120-99D2-846150480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2" t="42904" b="36872"/>
          <a:stretch/>
        </p:blipFill>
        <p:spPr bwMode="auto">
          <a:xfrm>
            <a:off x="-2" y="27503"/>
            <a:ext cx="12192000" cy="683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36D2D8D1-F7E8-4F59-A55E-6D16C23DA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43" b="9678"/>
          <a:stretch/>
        </p:blipFill>
        <p:spPr bwMode="auto">
          <a:xfrm>
            <a:off x="-2" y="27503"/>
            <a:ext cx="61760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841448B8-C214-4032-B8EC-99BE011AEB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10" t="49707" b="32603"/>
          <a:stretch/>
        </p:blipFill>
        <p:spPr bwMode="auto">
          <a:xfrm>
            <a:off x="0" y="1021425"/>
            <a:ext cx="2844540" cy="90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6F85D12E-4455-4197-9DA7-514DE429F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10" t="49707" b="32603"/>
          <a:stretch/>
        </p:blipFill>
        <p:spPr bwMode="auto">
          <a:xfrm>
            <a:off x="0" y="1509451"/>
            <a:ext cx="3041904" cy="50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CDA3BC7F-7DFB-45DF-A1B2-D1B06645A0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01" t="38176" r="29349" b="43441"/>
          <a:stretch/>
        </p:blipFill>
        <p:spPr>
          <a:xfrm>
            <a:off x="7979005" y="127563"/>
            <a:ext cx="1792809" cy="43567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842DC24-B468-405F-ADD1-4BFD993364E1}"/>
              </a:ext>
            </a:extLst>
          </p:cNvPr>
          <p:cNvSpPr txBox="1"/>
          <p:nvPr/>
        </p:nvSpPr>
        <p:spPr>
          <a:xfrm>
            <a:off x="417870" y="3685423"/>
            <a:ext cx="43187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0" b="1" i="1" dirty="0">
                <a:solidFill>
                  <a:schemeClr val="bg1"/>
                </a:solidFill>
              </a:rPr>
              <a:t>RESULTADOS GENERALES</a:t>
            </a:r>
          </a:p>
          <a:p>
            <a:r>
              <a:rPr lang="es-419" sz="4400" b="1" i="1" dirty="0">
                <a:solidFill>
                  <a:schemeClr val="bg1"/>
                </a:solidFill>
              </a:rPr>
              <a:t>2020 - 2021</a:t>
            </a:r>
            <a:endParaRPr lang="es-MX" sz="4400" b="1" i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98DA5A-1FFD-45A7-BD5E-2F4B61B8D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353" y="1603332"/>
            <a:ext cx="4822399" cy="400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03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>
        <p15:prstTrans prst="pageCurlDouble"/>
      </p:transition>
    </mc:Choice>
    <mc:Fallback xmlns="">
      <p:transition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3F39593C-E43C-4120-99D2-846150480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2" t="42904" b="36872"/>
          <a:stretch/>
        </p:blipFill>
        <p:spPr bwMode="auto">
          <a:xfrm>
            <a:off x="-2" y="27503"/>
            <a:ext cx="12192000" cy="683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36D2D8D1-F7E8-4F59-A55E-6D16C23DA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43" b="56361"/>
          <a:stretch/>
        </p:blipFill>
        <p:spPr bwMode="auto">
          <a:xfrm>
            <a:off x="-2" y="27503"/>
            <a:ext cx="6176040" cy="60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E439D4E7-CA18-4E5E-AAEA-F18D388699BD}"/>
              </a:ext>
            </a:extLst>
          </p:cNvPr>
          <p:cNvSpPr txBox="1"/>
          <p:nvPr/>
        </p:nvSpPr>
        <p:spPr>
          <a:xfrm>
            <a:off x="3225394" y="1210987"/>
            <a:ext cx="57412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400" b="1" i="1" dirty="0">
                <a:solidFill>
                  <a:schemeClr val="bg1"/>
                </a:solidFill>
              </a:rPr>
              <a:t>EJEMPLO DEL MODELO DE APUESTAS</a:t>
            </a:r>
            <a:endParaRPr lang="es-MX" sz="4400" b="1" i="1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346BB0-9142-4734-B44D-828FD805D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140" y="4768381"/>
            <a:ext cx="8639720" cy="123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59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>
        <p15:prstTrans prst="pageCurlDouble"/>
      </p:transition>
    </mc:Choice>
    <mc:Fallback xmlns="">
      <p:transition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3F39593C-E43C-4120-99D2-846150480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2" t="42904" b="36872"/>
          <a:stretch/>
        </p:blipFill>
        <p:spPr bwMode="auto">
          <a:xfrm>
            <a:off x="-2" y="27503"/>
            <a:ext cx="12192000" cy="683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36D2D8D1-F7E8-4F59-A55E-6D16C23DA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43" b="56361"/>
          <a:stretch/>
        </p:blipFill>
        <p:spPr bwMode="auto">
          <a:xfrm>
            <a:off x="-2" y="27503"/>
            <a:ext cx="6176040" cy="60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E439D4E7-CA18-4E5E-AAEA-F18D388699BD}"/>
              </a:ext>
            </a:extLst>
          </p:cNvPr>
          <p:cNvSpPr txBox="1"/>
          <p:nvPr/>
        </p:nvSpPr>
        <p:spPr>
          <a:xfrm>
            <a:off x="3225394" y="1210987"/>
            <a:ext cx="57412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400" b="1" i="1" dirty="0">
                <a:solidFill>
                  <a:schemeClr val="bg1"/>
                </a:solidFill>
              </a:rPr>
              <a:t>EJEMPLO DEL MODELO DE APUESTAS</a:t>
            </a:r>
            <a:endParaRPr lang="es-MX" sz="4400" b="1" i="1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346BB0-9142-4734-B44D-828FD805D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140" y="4768381"/>
            <a:ext cx="8639720" cy="123136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1A9861A-9852-43C4-9569-00B27125C11C}"/>
              </a:ext>
            </a:extLst>
          </p:cNvPr>
          <p:cNvSpPr txBox="1"/>
          <p:nvPr/>
        </p:nvSpPr>
        <p:spPr>
          <a:xfrm>
            <a:off x="1509118" y="3425522"/>
            <a:ext cx="248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b="1" i="1" dirty="0">
                <a:solidFill>
                  <a:schemeClr val="bg1"/>
                </a:solidFill>
              </a:rPr>
              <a:t>113 apuestas</a:t>
            </a:r>
          </a:p>
          <a:p>
            <a:r>
              <a:rPr lang="es-419" sz="1600" b="1" i="1" dirty="0">
                <a:solidFill>
                  <a:schemeClr val="bg1"/>
                </a:solidFill>
              </a:rPr>
              <a:t>$100  por apuesta</a:t>
            </a:r>
          </a:p>
          <a:p>
            <a:endParaRPr lang="es-MX" sz="1600" b="1" i="1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0FDEC78-DB34-495F-80D5-9218D2528F22}"/>
              </a:ext>
            </a:extLst>
          </p:cNvPr>
          <p:cNvCxnSpPr>
            <a:cxnSpLocks/>
          </p:cNvCxnSpPr>
          <p:nvPr/>
        </p:nvCxnSpPr>
        <p:spPr>
          <a:xfrm>
            <a:off x="2536521" y="4033381"/>
            <a:ext cx="388306" cy="7350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709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>
        <p15:prstTrans prst="pageCurlDouble"/>
      </p:transition>
    </mc:Choice>
    <mc:Fallback xmlns="">
      <p:transition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3F39593C-E43C-4120-99D2-846150480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2" t="42904" b="36872"/>
          <a:stretch/>
        </p:blipFill>
        <p:spPr bwMode="auto">
          <a:xfrm>
            <a:off x="-2" y="27503"/>
            <a:ext cx="12192000" cy="683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36D2D8D1-F7E8-4F59-A55E-6D16C23DA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43" b="56361"/>
          <a:stretch/>
        </p:blipFill>
        <p:spPr bwMode="auto">
          <a:xfrm>
            <a:off x="-2" y="27503"/>
            <a:ext cx="6176040" cy="60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E439D4E7-CA18-4E5E-AAEA-F18D388699BD}"/>
              </a:ext>
            </a:extLst>
          </p:cNvPr>
          <p:cNvSpPr txBox="1"/>
          <p:nvPr/>
        </p:nvSpPr>
        <p:spPr>
          <a:xfrm>
            <a:off x="3225394" y="1210987"/>
            <a:ext cx="57412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400" b="1" i="1" dirty="0">
                <a:solidFill>
                  <a:schemeClr val="bg1"/>
                </a:solidFill>
              </a:rPr>
              <a:t>EJEMPLO DEL MODELO DE APUESTAS</a:t>
            </a:r>
            <a:endParaRPr lang="es-MX" sz="4400" b="1" i="1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346BB0-9142-4734-B44D-828FD805D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140" y="4768381"/>
            <a:ext cx="8639720" cy="123136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1A9861A-9852-43C4-9569-00B27125C11C}"/>
              </a:ext>
            </a:extLst>
          </p:cNvPr>
          <p:cNvSpPr txBox="1"/>
          <p:nvPr/>
        </p:nvSpPr>
        <p:spPr>
          <a:xfrm>
            <a:off x="1509118" y="3425522"/>
            <a:ext cx="248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b="1" i="1" dirty="0">
                <a:solidFill>
                  <a:schemeClr val="bg1"/>
                </a:solidFill>
              </a:rPr>
              <a:t>113 apuestas</a:t>
            </a:r>
          </a:p>
          <a:p>
            <a:r>
              <a:rPr lang="es-419" sz="1600" b="1" i="1" dirty="0">
                <a:solidFill>
                  <a:schemeClr val="bg1"/>
                </a:solidFill>
              </a:rPr>
              <a:t>$100  por apuesta</a:t>
            </a:r>
          </a:p>
          <a:p>
            <a:endParaRPr lang="es-MX" sz="1600" b="1" i="1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0FDEC78-DB34-495F-80D5-9218D2528F22}"/>
              </a:ext>
            </a:extLst>
          </p:cNvPr>
          <p:cNvCxnSpPr>
            <a:cxnSpLocks/>
          </p:cNvCxnSpPr>
          <p:nvPr/>
        </p:nvCxnSpPr>
        <p:spPr>
          <a:xfrm>
            <a:off x="2536521" y="4033381"/>
            <a:ext cx="388306" cy="7350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1B7286-2B2A-4A13-96EC-D267587D5024}"/>
              </a:ext>
            </a:extLst>
          </p:cNvPr>
          <p:cNvSpPr txBox="1"/>
          <p:nvPr/>
        </p:nvSpPr>
        <p:spPr>
          <a:xfrm>
            <a:off x="3576926" y="2757948"/>
            <a:ext cx="1626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i="1" dirty="0">
                <a:solidFill>
                  <a:schemeClr val="bg1"/>
                </a:solidFill>
              </a:rPr>
              <a:t>Diferente momio</a:t>
            </a:r>
          </a:p>
          <a:p>
            <a:pPr algn="ctr"/>
            <a:r>
              <a:rPr lang="es-419" sz="1200" b="1" i="1" dirty="0">
                <a:solidFill>
                  <a:schemeClr val="bg1"/>
                </a:solidFill>
              </a:rPr>
              <a:t>por apuesta</a:t>
            </a:r>
          </a:p>
          <a:p>
            <a:pPr algn="ctr"/>
            <a:endParaRPr lang="es-419" sz="1200" b="1" i="1" dirty="0">
              <a:solidFill>
                <a:schemeClr val="bg1"/>
              </a:solidFill>
            </a:endParaRPr>
          </a:p>
          <a:p>
            <a:pPr algn="ctr"/>
            <a:r>
              <a:rPr lang="es-419" sz="1200" b="1" i="1" dirty="0">
                <a:solidFill>
                  <a:schemeClr val="bg1"/>
                </a:solidFill>
              </a:rPr>
              <a:t>Promedio</a:t>
            </a:r>
          </a:p>
          <a:p>
            <a:pPr algn="ctr"/>
            <a:r>
              <a:rPr lang="es-419" sz="1200" b="1" i="1" dirty="0">
                <a:solidFill>
                  <a:schemeClr val="bg1"/>
                </a:solidFill>
              </a:rPr>
              <a:t>1.69</a:t>
            </a:r>
          </a:p>
          <a:p>
            <a:pPr algn="ctr"/>
            <a:endParaRPr lang="es-MX" sz="1200" b="1" i="1" dirty="0">
              <a:solidFill>
                <a:schemeClr val="bg1"/>
              </a:solidFill>
            </a:endParaRPr>
          </a:p>
        </p:txBody>
      </p: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F4743A65-E0DF-4B66-8B0D-FAB7FFD4363E}"/>
              </a:ext>
            </a:extLst>
          </p:cNvPr>
          <p:cNvCxnSpPr>
            <a:cxnSpLocks/>
          </p:cNvCxnSpPr>
          <p:nvPr/>
        </p:nvCxnSpPr>
        <p:spPr>
          <a:xfrm flipV="1">
            <a:off x="2751311" y="2824619"/>
            <a:ext cx="1106705" cy="533495"/>
          </a:xfrm>
          <a:prstGeom prst="curved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68D480EA-9C03-4EAC-8F1D-8155A380170E}"/>
              </a:ext>
            </a:extLst>
          </p:cNvPr>
          <p:cNvSpPr/>
          <p:nvPr/>
        </p:nvSpPr>
        <p:spPr>
          <a:xfrm>
            <a:off x="3695178" y="2567265"/>
            <a:ext cx="1352811" cy="1290751"/>
          </a:xfrm>
          <a:custGeom>
            <a:avLst/>
            <a:gdLst>
              <a:gd name="connsiteX0" fmla="*/ 0 w 1352811"/>
              <a:gd name="connsiteY0" fmla="*/ 645376 h 1290751"/>
              <a:gd name="connsiteX1" fmla="*/ 676406 w 1352811"/>
              <a:gd name="connsiteY1" fmla="*/ 0 h 1290751"/>
              <a:gd name="connsiteX2" fmla="*/ 1352812 w 1352811"/>
              <a:gd name="connsiteY2" fmla="*/ 645376 h 1290751"/>
              <a:gd name="connsiteX3" fmla="*/ 676406 w 1352811"/>
              <a:gd name="connsiteY3" fmla="*/ 1290752 h 1290751"/>
              <a:gd name="connsiteX4" fmla="*/ 0 w 1352811"/>
              <a:gd name="connsiteY4" fmla="*/ 645376 h 129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2811" h="1290751" extrusionOk="0">
                <a:moveTo>
                  <a:pt x="0" y="645376"/>
                </a:moveTo>
                <a:cubicBezTo>
                  <a:pt x="-10720" y="353819"/>
                  <a:pt x="305297" y="108928"/>
                  <a:pt x="676406" y="0"/>
                </a:cubicBezTo>
                <a:cubicBezTo>
                  <a:pt x="1131991" y="-43442"/>
                  <a:pt x="1364091" y="283431"/>
                  <a:pt x="1352812" y="645376"/>
                </a:cubicBezTo>
                <a:cubicBezTo>
                  <a:pt x="1409102" y="989135"/>
                  <a:pt x="1047509" y="1346870"/>
                  <a:pt x="676406" y="1290752"/>
                </a:cubicBezTo>
                <a:cubicBezTo>
                  <a:pt x="313505" y="1307652"/>
                  <a:pt x="-59809" y="940046"/>
                  <a:pt x="0" y="645376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63477992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4199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>
        <p15:prstTrans prst="pageCurlDouble"/>
      </p:transition>
    </mc:Choice>
    <mc:Fallback xmlns="">
      <p:transition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3F39593C-E43C-4120-99D2-846150480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2" t="42904" b="36872"/>
          <a:stretch/>
        </p:blipFill>
        <p:spPr bwMode="auto">
          <a:xfrm>
            <a:off x="-2" y="27503"/>
            <a:ext cx="12192000" cy="683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36D2D8D1-F7E8-4F59-A55E-6D16C23DA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43" b="56361"/>
          <a:stretch/>
        </p:blipFill>
        <p:spPr bwMode="auto">
          <a:xfrm>
            <a:off x="-2" y="27503"/>
            <a:ext cx="6176040" cy="60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E439D4E7-CA18-4E5E-AAEA-F18D388699BD}"/>
              </a:ext>
            </a:extLst>
          </p:cNvPr>
          <p:cNvSpPr txBox="1"/>
          <p:nvPr/>
        </p:nvSpPr>
        <p:spPr>
          <a:xfrm>
            <a:off x="3225394" y="1210987"/>
            <a:ext cx="57412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400" b="1" i="1" dirty="0">
                <a:solidFill>
                  <a:schemeClr val="bg1"/>
                </a:solidFill>
              </a:rPr>
              <a:t>EJEMPLO DEL MODELO DE APUESTAS</a:t>
            </a:r>
            <a:endParaRPr lang="es-MX" sz="4400" b="1" i="1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346BB0-9142-4734-B44D-828FD805D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140" y="4768381"/>
            <a:ext cx="8639720" cy="123136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1A9861A-9852-43C4-9569-00B27125C11C}"/>
              </a:ext>
            </a:extLst>
          </p:cNvPr>
          <p:cNvSpPr txBox="1"/>
          <p:nvPr/>
        </p:nvSpPr>
        <p:spPr>
          <a:xfrm>
            <a:off x="1509118" y="3425522"/>
            <a:ext cx="248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b="1" i="1" dirty="0">
                <a:solidFill>
                  <a:schemeClr val="bg1"/>
                </a:solidFill>
              </a:rPr>
              <a:t>113 apuestas</a:t>
            </a:r>
          </a:p>
          <a:p>
            <a:r>
              <a:rPr lang="es-419" sz="1600" b="1" i="1" dirty="0">
                <a:solidFill>
                  <a:schemeClr val="bg1"/>
                </a:solidFill>
              </a:rPr>
              <a:t>$100  por apuesta</a:t>
            </a:r>
          </a:p>
          <a:p>
            <a:endParaRPr lang="es-MX" sz="1600" b="1" i="1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0FDEC78-DB34-495F-80D5-9218D2528F22}"/>
              </a:ext>
            </a:extLst>
          </p:cNvPr>
          <p:cNvCxnSpPr>
            <a:cxnSpLocks/>
          </p:cNvCxnSpPr>
          <p:nvPr/>
        </p:nvCxnSpPr>
        <p:spPr>
          <a:xfrm>
            <a:off x="2536521" y="4033381"/>
            <a:ext cx="388306" cy="7350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1B7286-2B2A-4A13-96EC-D267587D5024}"/>
              </a:ext>
            </a:extLst>
          </p:cNvPr>
          <p:cNvSpPr txBox="1"/>
          <p:nvPr/>
        </p:nvSpPr>
        <p:spPr>
          <a:xfrm>
            <a:off x="3576926" y="2757948"/>
            <a:ext cx="1626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i="1" dirty="0">
                <a:solidFill>
                  <a:schemeClr val="bg1"/>
                </a:solidFill>
              </a:rPr>
              <a:t>Diferente momio</a:t>
            </a:r>
          </a:p>
          <a:p>
            <a:pPr algn="ctr"/>
            <a:r>
              <a:rPr lang="es-419" sz="1200" b="1" i="1" dirty="0">
                <a:solidFill>
                  <a:schemeClr val="bg1"/>
                </a:solidFill>
              </a:rPr>
              <a:t>por apuesta</a:t>
            </a:r>
          </a:p>
          <a:p>
            <a:pPr algn="ctr"/>
            <a:endParaRPr lang="es-419" sz="1200" b="1" i="1" dirty="0">
              <a:solidFill>
                <a:schemeClr val="bg1"/>
              </a:solidFill>
            </a:endParaRPr>
          </a:p>
          <a:p>
            <a:pPr algn="ctr"/>
            <a:r>
              <a:rPr lang="es-419" sz="1200" b="1" i="1" dirty="0">
                <a:solidFill>
                  <a:schemeClr val="bg1"/>
                </a:solidFill>
              </a:rPr>
              <a:t>Promedio</a:t>
            </a:r>
          </a:p>
          <a:p>
            <a:pPr algn="ctr"/>
            <a:r>
              <a:rPr lang="es-419" sz="1200" b="1" i="1" dirty="0">
                <a:solidFill>
                  <a:schemeClr val="bg1"/>
                </a:solidFill>
              </a:rPr>
              <a:t>1.69</a:t>
            </a:r>
          </a:p>
          <a:p>
            <a:pPr algn="ctr"/>
            <a:endParaRPr lang="es-MX" sz="1200" b="1" i="1" dirty="0">
              <a:solidFill>
                <a:schemeClr val="bg1"/>
              </a:solidFill>
            </a:endParaRPr>
          </a:p>
        </p:txBody>
      </p: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F4743A65-E0DF-4B66-8B0D-FAB7FFD4363E}"/>
              </a:ext>
            </a:extLst>
          </p:cNvPr>
          <p:cNvCxnSpPr>
            <a:cxnSpLocks/>
          </p:cNvCxnSpPr>
          <p:nvPr/>
        </p:nvCxnSpPr>
        <p:spPr>
          <a:xfrm flipV="1">
            <a:off x="2751311" y="2824619"/>
            <a:ext cx="1106705" cy="533495"/>
          </a:xfrm>
          <a:prstGeom prst="curved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68D480EA-9C03-4EAC-8F1D-8155A380170E}"/>
              </a:ext>
            </a:extLst>
          </p:cNvPr>
          <p:cNvSpPr/>
          <p:nvPr/>
        </p:nvSpPr>
        <p:spPr>
          <a:xfrm>
            <a:off x="3695178" y="2567265"/>
            <a:ext cx="1352811" cy="1290751"/>
          </a:xfrm>
          <a:custGeom>
            <a:avLst/>
            <a:gdLst>
              <a:gd name="connsiteX0" fmla="*/ 0 w 1352811"/>
              <a:gd name="connsiteY0" fmla="*/ 645376 h 1290751"/>
              <a:gd name="connsiteX1" fmla="*/ 676406 w 1352811"/>
              <a:gd name="connsiteY1" fmla="*/ 0 h 1290751"/>
              <a:gd name="connsiteX2" fmla="*/ 1352812 w 1352811"/>
              <a:gd name="connsiteY2" fmla="*/ 645376 h 1290751"/>
              <a:gd name="connsiteX3" fmla="*/ 676406 w 1352811"/>
              <a:gd name="connsiteY3" fmla="*/ 1290752 h 1290751"/>
              <a:gd name="connsiteX4" fmla="*/ 0 w 1352811"/>
              <a:gd name="connsiteY4" fmla="*/ 645376 h 129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2811" h="1290751" extrusionOk="0">
                <a:moveTo>
                  <a:pt x="0" y="645376"/>
                </a:moveTo>
                <a:cubicBezTo>
                  <a:pt x="-10720" y="353819"/>
                  <a:pt x="305297" y="108928"/>
                  <a:pt x="676406" y="0"/>
                </a:cubicBezTo>
                <a:cubicBezTo>
                  <a:pt x="1131991" y="-43442"/>
                  <a:pt x="1364091" y="283431"/>
                  <a:pt x="1352812" y="645376"/>
                </a:cubicBezTo>
                <a:cubicBezTo>
                  <a:pt x="1409102" y="989135"/>
                  <a:pt x="1047509" y="1346870"/>
                  <a:pt x="676406" y="1290752"/>
                </a:cubicBezTo>
                <a:cubicBezTo>
                  <a:pt x="313505" y="1307652"/>
                  <a:pt x="-59809" y="940046"/>
                  <a:pt x="0" y="645376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63477992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0A335E1-FE39-46B0-B565-91603BE22E7D}"/>
              </a:ext>
            </a:extLst>
          </p:cNvPr>
          <p:cNvCxnSpPr>
            <a:cxnSpLocks/>
          </p:cNvCxnSpPr>
          <p:nvPr/>
        </p:nvCxnSpPr>
        <p:spPr>
          <a:xfrm>
            <a:off x="5166241" y="3152404"/>
            <a:ext cx="506736" cy="31523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9DDBEBF-588C-472E-929E-F6884A3A75D1}"/>
              </a:ext>
            </a:extLst>
          </p:cNvPr>
          <p:cNvSpPr txBox="1"/>
          <p:nvPr/>
        </p:nvSpPr>
        <p:spPr>
          <a:xfrm>
            <a:off x="5920306" y="3107927"/>
            <a:ext cx="248438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81"/>
            </a:pPr>
            <a:r>
              <a:rPr lang="es-419" sz="1600" b="1" i="1" dirty="0">
                <a:solidFill>
                  <a:schemeClr val="bg1"/>
                </a:solidFill>
              </a:rPr>
              <a:t>Apuestas acertadas</a:t>
            </a:r>
          </a:p>
          <a:p>
            <a:r>
              <a:rPr lang="es-419" sz="1100" b="1" i="1" dirty="0">
                <a:solidFill>
                  <a:schemeClr val="bg1"/>
                </a:solidFill>
              </a:rPr>
              <a:t>Diferente pago por apuesta </a:t>
            </a:r>
          </a:p>
          <a:p>
            <a:endParaRPr lang="es-419" sz="1100" b="1" i="1" dirty="0">
              <a:solidFill>
                <a:schemeClr val="bg1"/>
              </a:solidFill>
            </a:endParaRPr>
          </a:p>
          <a:p>
            <a:endParaRPr lang="es-419" sz="11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26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>
        <p15:prstTrans prst="pageCurlDouble"/>
      </p:transition>
    </mc:Choice>
    <mc:Fallback xmlns="">
      <p:transition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3F39593C-E43C-4120-99D2-846150480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2" t="42904" b="36872"/>
          <a:stretch/>
        </p:blipFill>
        <p:spPr bwMode="auto">
          <a:xfrm>
            <a:off x="-2" y="27503"/>
            <a:ext cx="12192000" cy="683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36D2D8D1-F7E8-4F59-A55E-6D16C23DA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43" b="56361"/>
          <a:stretch/>
        </p:blipFill>
        <p:spPr bwMode="auto">
          <a:xfrm>
            <a:off x="-2" y="27503"/>
            <a:ext cx="6176040" cy="60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E439D4E7-CA18-4E5E-AAEA-F18D388699BD}"/>
              </a:ext>
            </a:extLst>
          </p:cNvPr>
          <p:cNvSpPr txBox="1"/>
          <p:nvPr/>
        </p:nvSpPr>
        <p:spPr>
          <a:xfrm>
            <a:off x="3225394" y="1210987"/>
            <a:ext cx="57412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400" b="1" i="1" dirty="0">
                <a:solidFill>
                  <a:schemeClr val="bg1"/>
                </a:solidFill>
              </a:rPr>
              <a:t>EJEMPLO DEL MODELO DE APUESTAS</a:t>
            </a:r>
            <a:endParaRPr lang="es-MX" sz="4400" b="1" i="1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346BB0-9142-4734-B44D-828FD805D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140" y="4768381"/>
            <a:ext cx="8639720" cy="123136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1A9861A-9852-43C4-9569-00B27125C11C}"/>
              </a:ext>
            </a:extLst>
          </p:cNvPr>
          <p:cNvSpPr txBox="1"/>
          <p:nvPr/>
        </p:nvSpPr>
        <p:spPr>
          <a:xfrm>
            <a:off x="1509118" y="3425522"/>
            <a:ext cx="248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b="1" i="1" dirty="0">
                <a:solidFill>
                  <a:schemeClr val="bg1"/>
                </a:solidFill>
              </a:rPr>
              <a:t>113 apuestas</a:t>
            </a:r>
          </a:p>
          <a:p>
            <a:r>
              <a:rPr lang="es-419" sz="1600" b="1" i="1" dirty="0">
                <a:solidFill>
                  <a:schemeClr val="bg1"/>
                </a:solidFill>
              </a:rPr>
              <a:t>$100  por apuesta</a:t>
            </a:r>
          </a:p>
          <a:p>
            <a:endParaRPr lang="es-MX" sz="1600" b="1" i="1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0FDEC78-DB34-495F-80D5-9218D2528F22}"/>
              </a:ext>
            </a:extLst>
          </p:cNvPr>
          <p:cNvCxnSpPr>
            <a:cxnSpLocks/>
          </p:cNvCxnSpPr>
          <p:nvPr/>
        </p:nvCxnSpPr>
        <p:spPr>
          <a:xfrm>
            <a:off x="2536521" y="4033381"/>
            <a:ext cx="388306" cy="7350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1B7286-2B2A-4A13-96EC-D267587D5024}"/>
              </a:ext>
            </a:extLst>
          </p:cNvPr>
          <p:cNvSpPr txBox="1"/>
          <p:nvPr/>
        </p:nvSpPr>
        <p:spPr>
          <a:xfrm>
            <a:off x="3576926" y="2757948"/>
            <a:ext cx="1626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i="1" dirty="0">
                <a:solidFill>
                  <a:schemeClr val="bg1"/>
                </a:solidFill>
              </a:rPr>
              <a:t>Diferente momio</a:t>
            </a:r>
          </a:p>
          <a:p>
            <a:pPr algn="ctr"/>
            <a:r>
              <a:rPr lang="es-419" sz="1200" b="1" i="1" dirty="0">
                <a:solidFill>
                  <a:schemeClr val="bg1"/>
                </a:solidFill>
              </a:rPr>
              <a:t>por apuesta</a:t>
            </a:r>
          </a:p>
          <a:p>
            <a:pPr algn="ctr"/>
            <a:endParaRPr lang="es-419" sz="1200" b="1" i="1" dirty="0">
              <a:solidFill>
                <a:schemeClr val="bg1"/>
              </a:solidFill>
            </a:endParaRPr>
          </a:p>
          <a:p>
            <a:pPr algn="ctr"/>
            <a:r>
              <a:rPr lang="es-419" sz="1200" b="1" i="1" dirty="0">
                <a:solidFill>
                  <a:schemeClr val="bg1"/>
                </a:solidFill>
              </a:rPr>
              <a:t>Promedio</a:t>
            </a:r>
          </a:p>
          <a:p>
            <a:pPr algn="ctr"/>
            <a:r>
              <a:rPr lang="es-419" sz="1200" b="1" i="1" dirty="0">
                <a:solidFill>
                  <a:schemeClr val="bg1"/>
                </a:solidFill>
              </a:rPr>
              <a:t>1.69</a:t>
            </a:r>
          </a:p>
          <a:p>
            <a:pPr algn="ctr"/>
            <a:endParaRPr lang="es-MX" sz="1200" b="1" i="1" dirty="0">
              <a:solidFill>
                <a:schemeClr val="bg1"/>
              </a:solidFill>
            </a:endParaRPr>
          </a:p>
        </p:txBody>
      </p: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F4743A65-E0DF-4B66-8B0D-FAB7FFD4363E}"/>
              </a:ext>
            </a:extLst>
          </p:cNvPr>
          <p:cNvCxnSpPr>
            <a:cxnSpLocks/>
          </p:cNvCxnSpPr>
          <p:nvPr/>
        </p:nvCxnSpPr>
        <p:spPr>
          <a:xfrm flipV="1">
            <a:off x="2751311" y="2824619"/>
            <a:ext cx="1106705" cy="533495"/>
          </a:xfrm>
          <a:prstGeom prst="curved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68D480EA-9C03-4EAC-8F1D-8155A380170E}"/>
              </a:ext>
            </a:extLst>
          </p:cNvPr>
          <p:cNvSpPr/>
          <p:nvPr/>
        </p:nvSpPr>
        <p:spPr>
          <a:xfrm>
            <a:off x="3695178" y="2567265"/>
            <a:ext cx="1352811" cy="1290751"/>
          </a:xfrm>
          <a:custGeom>
            <a:avLst/>
            <a:gdLst>
              <a:gd name="connsiteX0" fmla="*/ 0 w 1352811"/>
              <a:gd name="connsiteY0" fmla="*/ 645376 h 1290751"/>
              <a:gd name="connsiteX1" fmla="*/ 676406 w 1352811"/>
              <a:gd name="connsiteY1" fmla="*/ 0 h 1290751"/>
              <a:gd name="connsiteX2" fmla="*/ 1352812 w 1352811"/>
              <a:gd name="connsiteY2" fmla="*/ 645376 h 1290751"/>
              <a:gd name="connsiteX3" fmla="*/ 676406 w 1352811"/>
              <a:gd name="connsiteY3" fmla="*/ 1290752 h 1290751"/>
              <a:gd name="connsiteX4" fmla="*/ 0 w 1352811"/>
              <a:gd name="connsiteY4" fmla="*/ 645376 h 129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2811" h="1290751" extrusionOk="0">
                <a:moveTo>
                  <a:pt x="0" y="645376"/>
                </a:moveTo>
                <a:cubicBezTo>
                  <a:pt x="-10720" y="353819"/>
                  <a:pt x="305297" y="108928"/>
                  <a:pt x="676406" y="0"/>
                </a:cubicBezTo>
                <a:cubicBezTo>
                  <a:pt x="1131991" y="-43442"/>
                  <a:pt x="1364091" y="283431"/>
                  <a:pt x="1352812" y="645376"/>
                </a:cubicBezTo>
                <a:cubicBezTo>
                  <a:pt x="1409102" y="989135"/>
                  <a:pt x="1047509" y="1346870"/>
                  <a:pt x="676406" y="1290752"/>
                </a:cubicBezTo>
                <a:cubicBezTo>
                  <a:pt x="313505" y="1307652"/>
                  <a:pt x="-59809" y="940046"/>
                  <a:pt x="0" y="645376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63477992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0A335E1-FE39-46B0-B565-91603BE22E7D}"/>
              </a:ext>
            </a:extLst>
          </p:cNvPr>
          <p:cNvCxnSpPr>
            <a:cxnSpLocks/>
          </p:cNvCxnSpPr>
          <p:nvPr/>
        </p:nvCxnSpPr>
        <p:spPr>
          <a:xfrm>
            <a:off x="5166241" y="3152404"/>
            <a:ext cx="506736" cy="31523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9DDBEBF-588C-472E-929E-F6884A3A75D1}"/>
              </a:ext>
            </a:extLst>
          </p:cNvPr>
          <p:cNvSpPr txBox="1"/>
          <p:nvPr/>
        </p:nvSpPr>
        <p:spPr>
          <a:xfrm>
            <a:off x="5920306" y="3107927"/>
            <a:ext cx="2484387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81"/>
            </a:pPr>
            <a:r>
              <a:rPr lang="es-419" sz="1600" b="1" i="1" dirty="0">
                <a:solidFill>
                  <a:schemeClr val="bg1"/>
                </a:solidFill>
              </a:rPr>
              <a:t>Apuestas acertadas</a:t>
            </a:r>
          </a:p>
          <a:p>
            <a:r>
              <a:rPr lang="es-419" sz="1100" b="1" i="1" dirty="0">
                <a:solidFill>
                  <a:schemeClr val="bg1"/>
                </a:solidFill>
              </a:rPr>
              <a:t>Diferente pago por apuesta </a:t>
            </a:r>
          </a:p>
          <a:p>
            <a:endParaRPr lang="es-419" sz="1100" b="1" i="1" dirty="0">
              <a:solidFill>
                <a:schemeClr val="bg1"/>
              </a:solidFill>
            </a:endParaRPr>
          </a:p>
          <a:p>
            <a:r>
              <a:rPr lang="es-419" sz="1100" b="1" i="1" dirty="0">
                <a:solidFill>
                  <a:schemeClr val="bg1"/>
                </a:solidFill>
              </a:rPr>
              <a:t>$100 * 1.55  =  $155 (pago total)</a:t>
            </a:r>
          </a:p>
          <a:p>
            <a:r>
              <a:rPr lang="es-419" sz="1100" b="1" i="1" dirty="0">
                <a:solidFill>
                  <a:schemeClr val="bg1"/>
                </a:solidFill>
              </a:rPr>
              <a:t>                            $55 (ganancia)</a:t>
            </a:r>
          </a:p>
          <a:p>
            <a:endParaRPr lang="es-419" sz="1100" b="1" i="1" dirty="0">
              <a:solidFill>
                <a:schemeClr val="bg1"/>
              </a:solidFill>
            </a:endParaRP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B0CB6BD-DC20-4765-9C4A-F7774FE14526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989523" y="4292867"/>
            <a:ext cx="172977" cy="450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189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>
        <p15:prstTrans prst="pageCurlDouble"/>
      </p:transition>
    </mc:Choice>
    <mc:Fallback xmlns="">
      <p:transition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3F39593C-E43C-4120-99D2-846150480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2" t="42904" b="36872"/>
          <a:stretch/>
        </p:blipFill>
        <p:spPr bwMode="auto">
          <a:xfrm>
            <a:off x="-2" y="27503"/>
            <a:ext cx="12192000" cy="683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a imagen puede contener: texto que dice &quot;EL PODCAST DE ENRACHADOS DEPORTES Liga MX Mexicanos en Europa JUEVES 9 PM Hora del centro de México&quot;">
            <a:extLst>
              <a:ext uri="{FF2B5EF4-FFF2-40B4-BE49-F238E27FC236}">
                <a16:creationId xmlns:a16="http://schemas.microsoft.com/office/drawing/2014/main" id="{36D2D8D1-F7E8-4F59-A55E-6D16C23DA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43" b="56361"/>
          <a:stretch/>
        </p:blipFill>
        <p:spPr bwMode="auto">
          <a:xfrm>
            <a:off x="-2" y="27503"/>
            <a:ext cx="6176040" cy="60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E439D4E7-CA18-4E5E-AAEA-F18D388699BD}"/>
              </a:ext>
            </a:extLst>
          </p:cNvPr>
          <p:cNvSpPr txBox="1"/>
          <p:nvPr/>
        </p:nvSpPr>
        <p:spPr>
          <a:xfrm>
            <a:off x="3225394" y="1210987"/>
            <a:ext cx="57412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400" b="1" i="1" dirty="0">
                <a:solidFill>
                  <a:schemeClr val="bg1"/>
                </a:solidFill>
              </a:rPr>
              <a:t>EJEMPLO DEL MODELO DE APUESTAS</a:t>
            </a:r>
            <a:endParaRPr lang="es-MX" sz="4400" b="1" i="1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346BB0-9142-4734-B44D-828FD805D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140" y="4768381"/>
            <a:ext cx="8639720" cy="123136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1A9861A-9852-43C4-9569-00B27125C11C}"/>
              </a:ext>
            </a:extLst>
          </p:cNvPr>
          <p:cNvSpPr txBox="1"/>
          <p:nvPr/>
        </p:nvSpPr>
        <p:spPr>
          <a:xfrm>
            <a:off x="1509118" y="3425522"/>
            <a:ext cx="248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b="1" i="1" dirty="0">
                <a:solidFill>
                  <a:schemeClr val="bg1"/>
                </a:solidFill>
              </a:rPr>
              <a:t>113 apuestas</a:t>
            </a:r>
          </a:p>
          <a:p>
            <a:r>
              <a:rPr lang="es-419" sz="1600" b="1" i="1" dirty="0">
                <a:solidFill>
                  <a:schemeClr val="bg1"/>
                </a:solidFill>
              </a:rPr>
              <a:t>$100  por apuesta</a:t>
            </a:r>
          </a:p>
          <a:p>
            <a:endParaRPr lang="es-MX" sz="1600" b="1" i="1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0FDEC78-DB34-495F-80D5-9218D2528F22}"/>
              </a:ext>
            </a:extLst>
          </p:cNvPr>
          <p:cNvCxnSpPr>
            <a:cxnSpLocks/>
          </p:cNvCxnSpPr>
          <p:nvPr/>
        </p:nvCxnSpPr>
        <p:spPr>
          <a:xfrm>
            <a:off x="2536521" y="4033381"/>
            <a:ext cx="388306" cy="7350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1B7286-2B2A-4A13-96EC-D267587D5024}"/>
              </a:ext>
            </a:extLst>
          </p:cNvPr>
          <p:cNvSpPr txBox="1"/>
          <p:nvPr/>
        </p:nvSpPr>
        <p:spPr>
          <a:xfrm>
            <a:off x="3576926" y="2757948"/>
            <a:ext cx="1626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i="1" dirty="0">
                <a:solidFill>
                  <a:schemeClr val="bg1"/>
                </a:solidFill>
              </a:rPr>
              <a:t>Diferente momio</a:t>
            </a:r>
          </a:p>
          <a:p>
            <a:pPr algn="ctr"/>
            <a:r>
              <a:rPr lang="es-419" sz="1200" b="1" i="1" dirty="0">
                <a:solidFill>
                  <a:schemeClr val="bg1"/>
                </a:solidFill>
              </a:rPr>
              <a:t>por apuesta</a:t>
            </a:r>
          </a:p>
          <a:p>
            <a:pPr algn="ctr"/>
            <a:endParaRPr lang="es-419" sz="1200" b="1" i="1" dirty="0">
              <a:solidFill>
                <a:schemeClr val="bg1"/>
              </a:solidFill>
            </a:endParaRPr>
          </a:p>
          <a:p>
            <a:pPr algn="ctr"/>
            <a:r>
              <a:rPr lang="es-419" sz="1200" b="1" i="1" dirty="0">
                <a:solidFill>
                  <a:schemeClr val="bg1"/>
                </a:solidFill>
              </a:rPr>
              <a:t>Promedio</a:t>
            </a:r>
          </a:p>
          <a:p>
            <a:pPr algn="ctr"/>
            <a:r>
              <a:rPr lang="es-419" sz="1200" b="1" i="1" dirty="0">
                <a:solidFill>
                  <a:schemeClr val="bg1"/>
                </a:solidFill>
              </a:rPr>
              <a:t>1.69</a:t>
            </a:r>
          </a:p>
          <a:p>
            <a:pPr algn="ctr"/>
            <a:endParaRPr lang="es-MX" sz="1200" b="1" i="1" dirty="0">
              <a:solidFill>
                <a:schemeClr val="bg1"/>
              </a:solidFill>
            </a:endParaRPr>
          </a:p>
        </p:txBody>
      </p: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F4743A65-E0DF-4B66-8B0D-FAB7FFD4363E}"/>
              </a:ext>
            </a:extLst>
          </p:cNvPr>
          <p:cNvCxnSpPr>
            <a:cxnSpLocks/>
          </p:cNvCxnSpPr>
          <p:nvPr/>
        </p:nvCxnSpPr>
        <p:spPr>
          <a:xfrm flipV="1">
            <a:off x="2751311" y="2824619"/>
            <a:ext cx="1106705" cy="533495"/>
          </a:xfrm>
          <a:prstGeom prst="curved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68D480EA-9C03-4EAC-8F1D-8155A380170E}"/>
              </a:ext>
            </a:extLst>
          </p:cNvPr>
          <p:cNvSpPr/>
          <p:nvPr/>
        </p:nvSpPr>
        <p:spPr>
          <a:xfrm>
            <a:off x="3695178" y="2567265"/>
            <a:ext cx="1352811" cy="1290751"/>
          </a:xfrm>
          <a:custGeom>
            <a:avLst/>
            <a:gdLst>
              <a:gd name="connsiteX0" fmla="*/ 0 w 1352811"/>
              <a:gd name="connsiteY0" fmla="*/ 645376 h 1290751"/>
              <a:gd name="connsiteX1" fmla="*/ 676406 w 1352811"/>
              <a:gd name="connsiteY1" fmla="*/ 0 h 1290751"/>
              <a:gd name="connsiteX2" fmla="*/ 1352812 w 1352811"/>
              <a:gd name="connsiteY2" fmla="*/ 645376 h 1290751"/>
              <a:gd name="connsiteX3" fmla="*/ 676406 w 1352811"/>
              <a:gd name="connsiteY3" fmla="*/ 1290752 h 1290751"/>
              <a:gd name="connsiteX4" fmla="*/ 0 w 1352811"/>
              <a:gd name="connsiteY4" fmla="*/ 645376 h 129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2811" h="1290751" extrusionOk="0">
                <a:moveTo>
                  <a:pt x="0" y="645376"/>
                </a:moveTo>
                <a:cubicBezTo>
                  <a:pt x="-10720" y="353819"/>
                  <a:pt x="305297" y="108928"/>
                  <a:pt x="676406" y="0"/>
                </a:cubicBezTo>
                <a:cubicBezTo>
                  <a:pt x="1131991" y="-43442"/>
                  <a:pt x="1364091" y="283431"/>
                  <a:pt x="1352812" y="645376"/>
                </a:cubicBezTo>
                <a:cubicBezTo>
                  <a:pt x="1409102" y="989135"/>
                  <a:pt x="1047509" y="1346870"/>
                  <a:pt x="676406" y="1290752"/>
                </a:cubicBezTo>
                <a:cubicBezTo>
                  <a:pt x="313505" y="1307652"/>
                  <a:pt x="-59809" y="940046"/>
                  <a:pt x="0" y="645376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63477992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0A335E1-FE39-46B0-B565-91603BE22E7D}"/>
              </a:ext>
            </a:extLst>
          </p:cNvPr>
          <p:cNvCxnSpPr>
            <a:cxnSpLocks/>
          </p:cNvCxnSpPr>
          <p:nvPr/>
        </p:nvCxnSpPr>
        <p:spPr>
          <a:xfrm>
            <a:off x="5166241" y="3152404"/>
            <a:ext cx="506736" cy="31523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9DDBEBF-588C-472E-929E-F6884A3A75D1}"/>
              </a:ext>
            </a:extLst>
          </p:cNvPr>
          <p:cNvSpPr txBox="1"/>
          <p:nvPr/>
        </p:nvSpPr>
        <p:spPr>
          <a:xfrm>
            <a:off x="5920306" y="3107927"/>
            <a:ext cx="2484387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81"/>
            </a:pPr>
            <a:r>
              <a:rPr lang="es-419" sz="1600" b="1" i="1" dirty="0">
                <a:solidFill>
                  <a:schemeClr val="bg1"/>
                </a:solidFill>
              </a:rPr>
              <a:t>Apuestas acertadas</a:t>
            </a:r>
          </a:p>
          <a:p>
            <a:r>
              <a:rPr lang="es-419" sz="1100" b="1" i="1" dirty="0">
                <a:solidFill>
                  <a:schemeClr val="bg1"/>
                </a:solidFill>
              </a:rPr>
              <a:t>Diferente pago por apuesta </a:t>
            </a:r>
          </a:p>
          <a:p>
            <a:endParaRPr lang="es-419" sz="1100" b="1" i="1" dirty="0">
              <a:solidFill>
                <a:schemeClr val="bg1"/>
              </a:solidFill>
            </a:endParaRPr>
          </a:p>
          <a:p>
            <a:r>
              <a:rPr lang="es-419" sz="1100" b="1" i="1" dirty="0">
                <a:solidFill>
                  <a:schemeClr val="bg1"/>
                </a:solidFill>
              </a:rPr>
              <a:t>$100 * 1.55  =  $155 (pago total)</a:t>
            </a:r>
          </a:p>
          <a:p>
            <a:r>
              <a:rPr lang="es-419" sz="1100" b="1" i="1" dirty="0">
                <a:solidFill>
                  <a:schemeClr val="bg1"/>
                </a:solidFill>
              </a:rPr>
              <a:t>                            $55 (ganancia)</a:t>
            </a:r>
          </a:p>
          <a:p>
            <a:endParaRPr lang="es-419" sz="1100" b="1" i="1" dirty="0">
              <a:solidFill>
                <a:schemeClr val="bg1"/>
              </a:solidFill>
            </a:endParaRP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B0CB6BD-DC20-4765-9C4A-F7774FE14526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989523" y="4292867"/>
            <a:ext cx="172977" cy="450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>
            <a:extLst>
              <a:ext uri="{FF2B5EF4-FFF2-40B4-BE49-F238E27FC236}">
                <a16:creationId xmlns:a16="http://schemas.microsoft.com/office/drawing/2014/main" id="{37AC1516-3CC8-4197-93B7-3533F14F27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611" t="68109" r="39993" b="12320"/>
          <a:stretch/>
        </p:blipFill>
        <p:spPr>
          <a:xfrm>
            <a:off x="10703491" y="4956485"/>
            <a:ext cx="964504" cy="515127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B493210B-5250-4905-971D-D29CC05E331B}"/>
              </a:ext>
            </a:extLst>
          </p:cNvPr>
          <p:cNvSpPr txBox="1"/>
          <p:nvPr/>
        </p:nvSpPr>
        <p:spPr>
          <a:xfrm>
            <a:off x="10496132" y="4518062"/>
            <a:ext cx="1301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b="1" i="1" dirty="0">
                <a:solidFill>
                  <a:schemeClr val="bg1"/>
                </a:solidFill>
              </a:rPr>
              <a:t>Rendimiento</a:t>
            </a:r>
            <a:endParaRPr lang="es-MX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61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>
        <p15:prstTrans prst="pageCurlDouble"/>
      </p:transition>
    </mc:Choice>
    <mc:Fallback xmlns="">
      <p:transition advClick="0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186</Words>
  <Application>Microsoft Office PowerPoint</Application>
  <PresentationFormat>Panorámica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Fraustro Balleza</dc:creator>
  <cp:lastModifiedBy>Isaac Fraustro Balleza</cp:lastModifiedBy>
  <cp:revision>7</cp:revision>
  <dcterms:created xsi:type="dcterms:W3CDTF">2021-07-16T00:37:45Z</dcterms:created>
  <dcterms:modified xsi:type="dcterms:W3CDTF">2021-07-16T01:43:51Z</dcterms:modified>
</cp:coreProperties>
</file>