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71" r:id="rId3"/>
    <p:sldId id="273" r:id="rId4"/>
    <p:sldId id="257" r:id="rId5"/>
    <p:sldId id="276" r:id="rId6"/>
    <p:sldId id="275" r:id="rId7"/>
    <p:sldId id="277" r:id="rId8"/>
    <p:sldId id="279" r:id="rId9"/>
    <p:sldId id="280" r:id="rId10"/>
    <p:sldId id="281" r:id="rId11"/>
    <p:sldId id="270" r:id="rId12"/>
    <p:sldId id="278" r:id="rId13"/>
    <p:sldId id="283" r:id="rId14"/>
    <p:sldId id="286" r:id="rId15"/>
    <p:sldId id="282" r:id="rId16"/>
    <p:sldId id="285" r:id="rId17"/>
    <p:sldId id="284" r:id="rId18"/>
    <p:sldId id="287" r:id="rId19"/>
    <p:sldId id="288" r:id="rId20"/>
    <p:sldId id="274" r:id="rId21"/>
    <p:sldId id="272" r:id="rId22"/>
    <p:sldId id="267" r:id="rId23"/>
    <p:sldId id="268" r:id="rId24"/>
    <p:sldId id="269" r:id="rId25"/>
    <p:sldId id="258" r:id="rId26"/>
    <p:sldId id="260" r:id="rId27"/>
    <p:sldId id="261" r:id="rId28"/>
    <p:sldId id="262" r:id="rId29"/>
    <p:sldId id="263" r:id="rId30"/>
    <p:sldId id="266"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1ED442-C00F-48F7-98C0-CAC97D5F48CF}">
          <p14:sldIdLst>
            <p14:sldId id="256"/>
            <p14:sldId id="271"/>
            <p14:sldId id="273"/>
            <p14:sldId id="257"/>
            <p14:sldId id="276"/>
            <p14:sldId id="275"/>
            <p14:sldId id="277"/>
            <p14:sldId id="279"/>
            <p14:sldId id="280"/>
            <p14:sldId id="281"/>
            <p14:sldId id="270"/>
            <p14:sldId id="278"/>
            <p14:sldId id="283"/>
            <p14:sldId id="286"/>
            <p14:sldId id="282"/>
            <p14:sldId id="285"/>
            <p14:sldId id="284"/>
            <p14:sldId id="287"/>
            <p14:sldId id="288"/>
          </p14:sldIdLst>
        </p14:section>
        <p14:section name="Templetes" id="{DB7DBC7A-5BC0-495C-A17F-17D57B24296A}">
          <p14:sldIdLst>
            <p14:sldId id="274"/>
            <p14:sldId id="272"/>
            <p14:sldId id="267"/>
            <p14:sldId id="268"/>
            <p14:sldId id="269"/>
            <p14:sldId id="258"/>
            <p14:sldId id="260"/>
            <p14:sldId id="261"/>
            <p14:sldId id="262"/>
            <p14:sldId id="263"/>
            <p14:sldId id="266"/>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599" autoAdjust="0"/>
  </p:normalViewPr>
  <p:slideViewPr>
    <p:cSldViewPr>
      <p:cViewPr varScale="1">
        <p:scale>
          <a:sx n="110" d="100"/>
          <a:sy n="110" d="100"/>
        </p:scale>
        <p:origin x="456" y="10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AEE1-4196-9975-23F996544DFF}"/>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AEE1-4196-9975-23F996544DFF}"/>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AEE1-4196-9975-23F996544DFF}"/>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AEE1-4196-9975-23F996544DFF}"/>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s-MX"/>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2"/>
                <c:pt idx="0">
                  <c:v>Ganar</c:v>
                </c:pt>
                <c:pt idx="1">
                  <c:v>Perder</c:v>
                </c:pt>
              </c:strCache>
            </c:strRef>
          </c:cat>
          <c:val>
            <c:numRef>
              <c:f>Sheet1!$B$2:$B$5</c:f>
              <c:numCache>
                <c:formatCode>0%</c:formatCode>
                <c:ptCount val="4"/>
                <c:pt idx="0">
                  <c:v>0.5</c:v>
                </c:pt>
                <c:pt idx="1">
                  <c:v>0.5</c:v>
                </c:pt>
              </c:numCache>
            </c:numRef>
          </c:val>
          <c:extLst>
            <c:ext xmlns:c16="http://schemas.microsoft.com/office/drawing/2014/chart" uri="{C3380CC4-5D6E-409C-BE32-E72D297353CC}">
              <c16:uniqueId val="{00000000-CD6D-4E03-92BC-238FD864CB55}"/>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22-4424-B2DD-C859DF438FD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22-4424-B2DD-C859DF438FDA}"/>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922-4424-B2DD-C859DF438FDA}"/>
            </c:ext>
          </c:extLst>
        </c:ser>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296056088"/>
        <c:crosses val="autoZero"/>
        <c:auto val="1"/>
        <c:lblAlgn val="ctr"/>
        <c:lblOffset val="100"/>
        <c:noMultiLvlLbl val="0"/>
      </c:catAx>
      <c:valAx>
        <c:axId val="296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29605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77D14C5-CED9-4CFC-B338-DFB0C8090B9F}">
      <dgm:prSet phldrT="[Text]"/>
      <dgm:spPr/>
      <dgm:t>
        <a:bodyPr/>
        <a:lstStyle/>
        <a:p>
          <a:r>
            <a:rPr lang="en-US"/>
            <a:t>Group A</a:t>
          </a:r>
          <a:endParaRPr lang="en-US" dirty="0"/>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Task 1</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n-US" dirty="0"/>
            <a:t>Task 2</a:t>
          </a:r>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3C67E77D-62FA-499D-B5E6-E79A091C5267}">
      <dgm:prSet phldrT="[Text]"/>
      <dgm:spPr/>
      <dgm:t>
        <a:bodyPr/>
        <a:lstStyle/>
        <a:p>
          <a:r>
            <a:rPr lang="en-US" dirty="0"/>
            <a:t>Group B</a:t>
          </a:r>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a:t>Task 1</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709ED9DC-E391-4C6C-B788-93F1C2EFB6FD}">
      <dgm:prSet phldrT="[Text]"/>
      <dgm:spPr/>
      <dgm:t>
        <a:bodyPr/>
        <a:lstStyle/>
        <a:p>
          <a:r>
            <a:rPr lang="en-US" dirty="0"/>
            <a:t>Task 2</a:t>
          </a:r>
        </a:p>
      </dgm:t>
    </dgm:pt>
    <dgm:pt modelId="{B5FA6CF0-E0A0-46A0-93C9-B722B31A8A9C}" type="parTrans" cxnId="{78E3C3B3-FD19-41A6-A9CC-BB3375A6FF81}">
      <dgm:prSet/>
      <dgm:spPr/>
      <dgm:t>
        <a:bodyPr/>
        <a:lstStyle/>
        <a:p>
          <a:endParaRPr lang="en-US"/>
        </a:p>
      </dgm:t>
    </dgm:pt>
    <dgm:pt modelId="{F3C03C29-D7FF-4D61-8D75-8B75B2F589EC}" type="sibTrans" cxnId="{78E3C3B3-FD19-41A6-A9CC-BB3375A6FF81}">
      <dgm:prSet/>
      <dgm:spPr/>
      <dgm:t>
        <a:bodyPr/>
        <a:lstStyle/>
        <a:p>
          <a:endParaRPr lang="en-US"/>
        </a:p>
      </dgm:t>
    </dgm:pt>
    <dgm:pt modelId="{CC6B7442-0B72-4EF2-9F13-1325B51AFF9F}">
      <dgm:prSet phldrT="[Text]"/>
      <dgm:spPr/>
      <dgm:t>
        <a:bodyPr/>
        <a:lstStyle/>
        <a:p>
          <a:r>
            <a:rPr lang="en-US" dirty="0"/>
            <a:t>Group C</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r>
            <a:rPr lang="en-US" dirty="0"/>
            <a:t>Task 1</a:t>
          </a:r>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81203336-F3DE-4B3A-BCF4-0F68C23AC2BB}" type="pres">
      <dgm:prSet presAssocID="{3C67E77D-62FA-499D-B5E6-E79A091C5267}" presName="parentText" presStyleLbl="node1" presStyleIdx="1" presStyleCnt="3">
        <dgm:presLayoutVars>
          <dgm:chMax val="0"/>
          <dgm:bulletEnabled val="1"/>
        </dgm:presLayoutVars>
      </dgm:prSet>
      <dgm:spPr/>
    </dgm:pt>
    <dgm:pt modelId="{782956A5-ADC8-4959-B856-589B9D9B9635}" type="pres">
      <dgm:prSet presAssocID="{3C67E77D-62FA-499D-B5E6-E79A091C5267}" presName="childText" presStyleLbl="revTx" presStyleIdx="1" presStyleCnt="3">
        <dgm:presLayoutVars>
          <dgm:bulletEnabled val="1"/>
        </dgm:presLayoutVars>
      </dgm:prSet>
      <dgm:spPr/>
    </dgm:pt>
    <dgm:pt modelId="{D64CB5D5-837D-47FC-9E42-A26D800BC695}" type="pres">
      <dgm:prSet presAssocID="{CC6B7442-0B72-4EF2-9F13-1325B51AFF9F}" presName="parentText" presStyleLbl="node1" presStyleIdx="2" presStyleCnt="3">
        <dgm:presLayoutVars>
          <dgm:chMax val="0"/>
          <dgm:bulletEnabled val="1"/>
        </dgm:presLayoutVars>
      </dgm:prSet>
      <dgm:spPr/>
    </dgm:pt>
    <dgm:pt modelId="{08B7B17B-8600-44B0-B235-389E5D71D804}" type="pres">
      <dgm:prSet presAssocID="{CC6B7442-0B72-4EF2-9F13-1325B51AFF9F}"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FAC3D40F-8E66-452D-9CA4-C2871F2D10EF}" srcId="{477D14C5-CED9-4CFC-B338-DFB0C8090B9F}" destId="{33EAD35F-38F2-4CB7-9A6D-B04FFD8A51FD}" srcOrd="1" destOrd="0" parTransId="{81FE7DB1-4BFC-4407-80A9-E5514E94C61D}" sibTransId="{4B66B839-1910-459B-92B2-14846EBA7A70}"/>
    <dgm:cxn modelId="{C6E7222A-5F84-456A-9806-D51868FAF8A9}" srcId="{3C67E77D-62FA-499D-B5E6-E79A091C5267}" destId="{D6510970-8F9C-4B45-A0F3-6ACB9AA76D40}" srcOrd="0" destOrd="0" parTransId="{7A9FC291-2B6A-4475-8B09-917F9F09E3AB}" sibTransId="{4B87F32C-3630-48F2-9114-4262C0BEEA9E}"/>
    <dgm:cxn modelId="{AB09493F-37CB-481D-BE1C-7A521AC3963B}" type="presOf" srcId="{477D14C5-CED9-4CFC-B338-DFB0C8090B9F}" destId="{A9DD881E-A532-414B-870C-8ADE2076F78C}"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A677E445-9D5B-4C26-A5C5-42BF01249F61}" type="presOf" srcId="{709ED9DC-E391-4C6C-B788-93F1C2EFB6FD}" destId="{782956A5-ADC8-4959-B856-589B9D9B9635}" srcOrd="0" destOrd="1" presId="urn:microsoft.com/office/officeart/2005/8/layout/vList2"/>
    <dgm:cxn modelId="{A6FB3C49-AB75-4315-BB6B-886AA454F16F}" srcId="{CC6B7442-0B72-4EF2-9F13-1325B51AFF9F}" destId="{FE0A3CAE-D039-42F2-AF12-1E6F6793A633}" srcOrd="0" destOrd="0" parTransId="{7E2ED2D1-AFF4-4DED-BB53-30A310825CE2}" sibTransId="{417BDEF2-191B-4000-BDE8-D3D22A51FCF3}"/>
    <dgm:cxn modelId="{102D6D4D-90C9-40F4-A001-35DCC329B127}" srcId="{90119837-5B71-4D44-BB01-DB0B084933C8}" destId="{CC6B7442-0B72-4EF2-9F13-1325B51AFF9F}" srcOrd="2" destOrd="0" parTransId="{E3D139E0-5DC2-4F8E-9F8F-B3F0EBCD4689}" sibTransId="{FF80E1BA-0D6F-4EE8-9640-892A5897DBCD}"/>
    <dgm:cxn modelId="{FFD8B471-C98F-4DB5-8DE3-2AB7E896ADD5}" srcId="{477D14C5-CED9-4CFC-B338-DFB0C8090B9F}" destId="{C111C18A-FD96-4E63-821A-54D70D8DC65F}" srcOrd="0" destOrd="0" parTransId="{83BE74EF-FAB4-45A2-BBED-7CD5259AB210}" sibTransId="{B4F34DE2-2DAE-4F88-8C78-BD8892EBF4FF}"/>
    <dgm:cxn modelId="{F3770B74-60B7-438A-9C14-87FF95D04624}" type="presOf" srcId="{FE0A3CAE-D039-42F2-AF12-1E6F6793A633}" destId="{08B7B17B-8600-44B0-B235-389E5D71D804}" srcOrd="0" destOrd="0" presId="urn:microsoft.com/office/officeart/2005/8/layout/vList2"/>
    <dgm:cxn modelId="{87AD0085-41E8-4E29-BBED-9D1036577237}" type="presOf" srcId="{C111C18A-FD96-4E63-821A-54D70D8DC65F}" destId="{CD5F6E02-AD43-4E7A-935B-DDF5D6C74800}" srcOrd="0" destOrd="0" presId="urn:microsoft.com/office/officeart/2005/8/layout/vList2"/>
    <dgm:cxn modelId="{85B80D8C-EBB2-4A80-BB6C-93E30B69F4BB}" type="presOf" srcId="{33EAD35F-38F2-4CB7-9A6D-B04FFD8A51FD}" destId="{CD5F6E02-AD43-4E7A-935B-DDF5D6C74800}" srcOrd="0" destOrd="1" presId="urn:microsoft.com/office/officeart/2005/8/layout/vList2"/>
    <dgm:cxn modelId="{E2EE33AC-3CDB-41AB-99D0-EE89822B0377}" type="presOf" srcId="{90119837-5B71-4D44-BB01-DB0B084933C8}" destId="{ED5DCCC5-BCA8-4491-AA37-BAF153ECA184}" srcOrd="0" destOrd="0" presId="urn:microsoft.com/office/officeart/2005/8/layout/vList2"/>
    <dgm:cxn modelId="{78E3C3B3-FD19-41A6-A9CC-BB3375A6FF81}" srcId="{3C67E77D-62FA-499D-B5E6-E79A091C5267}" destId="{709ED9DC-E391-4C6C-B788-93F1C2EFB6FD}" srcOrd="1" destOrd="0" parTransId="{B5FA6CF0-E0A0-46A0-93C9-B722B31A8A9C}" sibTransId="{F3C03C29-D7FF-4D61-8D75-8B75B2F589EC}"/>
    <dgm:cxn modelId="{DC6E05B4-83E9-4C3F-9822-9E1D41C41D9E}" type="presOf" srcId="{CC6B7442-0B72-4EF2-9F13-1325B51AFF9F}" destId="{D64CB5D5-837D-47FC-9E42-A26D800BC695}" srcOrd="0" destOrd="0" presId="urn:microsoft.com/office/officeart/2005/8/layout/vList2"/>
    <dgm:cxn modelId="{80D369CF-62F1-4541-AEE2-AB29E5A204FB}" type="presOf" srcId="{3C67E77D-62FA-499D-B5E6-E79A091C5267}" destId="{81203336-F3DE-4B3A-BCF4-0F68C23AC2BB}" srcOrd="0" destOrd="0" presId="urn:microsoft.com/office/officeart/2005/8/layout/vList2"/>
    <dgm:cxn modelId="{44946EF3-425E-42C8-A6FB-ABA83804B586}" type="presOf" srcId="{D6510970-8F9C-4B45-A0F3-6ACB9AA76D40}" destId="{782956A5-ADC8-4959-B856-589B9D9B9635}" srcOrd="0" destOrd="0" presId="urn:microsoft.com/office/officeart/2005/8/layout/vList2"/>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9126909B-F016-45D1-8092-6C3135AB4C8A}" type="presParOf" srcId="{ED5DCCC5-BCA8-4491-AA37-BAF153ECA184}" destId="{81203336-F3DE-4B3A-BCF4-0F68C23AC2BB}" srcOrd="2" destOrd="0" presId="urn:microsoft.com/office/officeart/2005/8/layout/vList2"/>
    <dgm:cxn modelId="{730D2F2D-B4CA-4D4B-834E-CF6050C80AD0}" type="presParOf" srcId="{ED5DCCC5-BCA8-4491-AA37-BAF153ECA184}" destId="{782956A5-ADC8-4959-B856-589B9D9B9635}" srcOrd="3" destOrd="0" presId="urn:microsoft.com/office/officeart/2005/8/layout/vList2"/>
    <dgm:cxn modelId="{4902803D-CBF9-4D0B-9ABD-A3F2B1110870}" type="presParOf" srcId="{ED5DCCC5-BCA8-4491-AA37-BAF153ECA184}" destId="{D64CB5D5-837D-47FC-9E42-A26D800BC695}" srcOrd="4" destOrd="0" presId="urn:microsoft.com/office/officeart/2005/8/layout/vList2"/>
    <dgm:cxn modelId="{23FA2328-0584-487D-931D-ED8370AFC6E0}"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14100"/>
          <a:ext cx="4419600" cy="719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Group A</a:t>
          </a:r>
          <a:endParaRPr lang="en-US" sz="3000" kern="1200" dirty="0"/>
        </a:p>
      </dsp:txBody>
      <dsp:txXfrm>
        <a:off x="35125" y="49225"/>
        <a:ext cx="4349350" cy="649299"/>
      </dsp:txXfrm>
    </dsp:sp>
    <dsp:sp modelId="{CD5F6E02-AD43-4E7A-935B-DDF5D6C74800}">
      <dsp:nvSpPr>
        <dsp:cNvPr id="0" name=""/>
        <dsp:cNvSpPr/>
      </dsp:nvSpPr>
      <dsp:spPr>
        <a:xfrm>
          <a:off x="0" y="733650"/>
          <a:ext cx="44196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Task 1</a:t>
          </a:r>
        </a:p>
        <a:p>
          <a:pPr marL="228600" lvl="1" indent="-228600" algn="l" defTabSz="1022350">
            <a:lnSpc>
              <a:spcPct val="90000"/>
            </a:lnSpc>
            <a:spcBef>
              <a:spcPct val="0"/>
            </a:spcBef>
            <a:spcAft>
              <a:spcPct val="20000"/>
            </a:spcAft>
            <a:buChar char="•"/>
          </a:pPr>
          <a:r>
            <a:rPr lang="en-US" sz="2300" kern="1200" dirty="0"/>
            <a:t>Task 2</a:t>
          </a:r>
        </a:p>
      </dsp:txBody>
      <dsp:txXfrm>
        <a:off x="0" y="733650"/>
        <a:ext cx="4419600" cy="791774"/>
      </dsp:txXfrm>
    </dsp:sp>
    <dsp:sp modelId="{81203336-F3DE-4B3A-BCF4-0F68C23AC2BB}">
      <dsp:nvSpPr>
        <dsp:cNvPr id="0" name=""/>
        <dsp:cNvSpPr/>
      </dsp:nvSpPr>
      <dsp:spPr>
        <a:xfrm>
          <a:off x="0" y="1525425"/>
          <a:ext cx="4419600" cy="719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Group B</a:t>
          </a:r>
        </a:p>
      </dsp:txBody>
      <dsp:txXfrm>
        <a:off x="35125" y="1560550"/>
        <a:ext cx="4349350" cy="649299"/>
      </dsp:txXfrm>
    </dsp:sp>
    <dsp:sp modelId="{782956A5-ADC8-4959-B856-589B9D9B9635}">
      <dsp:nvSpPr>
        <dsp:cNvPr id="0" name=""/>
        <dsp:cNvSpPr/>
      </dsp:nvSpPr>
      <dsp:spPr>
        <a:xfrm>
          <a:off x="0" y="2244975"/>
          <a:ext cx="44196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Task 1</a:t>
          </a:r>
        </a:p>
        <a:p>
          <a:pPr marL="228600" lvl="1" indent="-228600" algn="l" defTabSz="1022350">
            <a:lnSpc>
              <a:spcPct val="90000"/>
            </a:lnSpc>
            <a:spcBef>
              <a:spcPct val="0"/>
            </a:spcBef>
            <a:spcAft>
              <a:spcPct val="20000"/>
            </a:spcAft>
            <a:buChar char="•"/>
          </a:pPr>
          <a:r>
            <a:rPr lang="en-US" sz="2300" kern="1200" dirty="0"/>
            <a:t>Task 2</a:t>
          </a:r>
        </a:p>
      </dsp:txBody>
      <dsp:txXfrm>
        <a:off x="0" y="2244975"/>
        <a:ext cx="4419600" cy="791774"/>
      </dsp:txXfrm>
    </dsp:sp>
    <dsp:sp modelId="{D64CB5D5-837D-47FC-9E42-A26D800BC695}">
      <dsp:nvSpPr>
        <dsp:cNvPr id="0" name=""/>
        <dsp:cNvSpPr/>
      </dsp:nvSpPr>
      <dsp:spPr>
        <a:xfrm>
          <a:off x="0" y="3036749"/>
          <a:ext cx="4419600" cy="719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Group C</a:t>
          </a:r>
        </a:p>
      </dsp:txBody>
      <dsp:txXfrm>
        <a:off x="35125" y="3071874"/>
        <a:ext cx="4349350" cy="649299"/>
      </dsp:txXfrm>
    </dsp:sp>
    <dsp:sp modelId="{08B7B17B-8600-44B0-B235-389E5D71D804}">
      <dsp:nvSpPr>
        <dsp:cNvPr id="0" name=""/>
        <dsp:cNvSpPr/>
      </dsp:nvSpPr>
      <dsp:spPr>
        <a:xfrm>
          <a:off x="0" y="3756300"/>
          <a:ext cx="44196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Task 1</a:t>
          </a:r>
        </a:p>
      </dsp:txBody>
      <dsp:txXfrm>
        <a:off x="0" y="3756300"/>
        <a:ext cx="4419600" cy="496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‹Nº›</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‹Nº›</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5/16/2020</a:t>
            </a:fld>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5/16/2020</a:t>
            </a:fld>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5/16/2020</a:t>
            </a:fld>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5/16/2020</a:t>
            </a:fld>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5/16/2020</a:t>
            </a:fld>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5/16/2020</a:t>
            </a:fld>
            <a:endParaRPr/>
          </a:p>
        </p:txBody>
      </p:sp>
      <p:sp>
        <p:nvSpPr>
          <p:cNvPr id="9" name="Slide Number Placeholder 8"/>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5/16/2020</a:t>
            </a:fld>
            <a:endParaRPr/>
          </a:p>
        </p:txBody>
      </p:sp>
      <p:sp>
        <p:nvSpPr>
          <p:cNvPr id="5" name="Slide Number Placeholder 4"/>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5/16/2020</a:t>
            </a:fld>
            <a:endParaRPr/>
          </a:p>
        </p:txBody>
      </p:sp>
      <p:sp>
        <p:nvSpPr>
          <p:cNvPr id="4" name="Slide Number Placeholder 3"/>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5/16/2020</a:t>
            </a:fld>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5/16/2020</a:t>
            </a:fld>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5/16/2020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‹Nº›</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8.xml"/><Relationship Id="rId1" Type="http://schemas.openxmlformats.org/officeDocument/2006/relationships/video" Target="https://www.youtube.com/embed/DAjVAEDil_Q?feature=oembe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a:solidFill>
                  <a:srgbClr val="FFFF00"/>
                </a:solidFill>
              </a:rPr>
              <a:t>Unbetting</a:t>
            </a:r>
            <a:r>
              <a:rPr lang="en-US" dirty="0">
                <a:solidFill>
                  <a:srgbClr val="FFFF00"/>
                </a:solidFill>
              </a:rPr>
              <a:t> Football</a:t>
            </a:r>
          </a:p>
        </p:txBody>
      </p:sp>
      <p:sp>
        <p:nvSpPr>
          <p:cNvPr id="3" name="Subtitle 2"/>
          <p:cNvSpPr>
            <a:spLocks noGrp="1"/>
          </p:cNvSpPr>
          <p:nvPr>
            <p:ph type="subTitle" idx="1"/>
          </p:nvPr>
        </p:nvSpPr>
        <p:spPr/>
        <p:txBody>
          <a:bodyPr/>
          <a:lstStyle/>
          <a:p>
            <a:pPr algn="ctr"/>
            <a:r>
              <a:rPr lang="es-MX"/>
              <a:t>Ingeniería Inversa en el mundo de las apuestas para entender el futbol (y su aleatoriedad)</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3998" cy="1020762"/>
          </a:xfrm>
        </p:spPr>
        <p:txBody>
          <a:bodyPr anchor="b">
            <a:normAutofit/>
          </a:bodyPr>
          <a:lstStyle/>
          <a:p>
            <a:r>
              <a:rPr lang="es-MX" dirty="0">
                <a:solidFill>
                  <a:srgbClr val="FFFF00"/>
                </a:solidFill>
              </a:rPr>
              <a:t>Ejemplo de Valor Esperado y Performance</a:t>
            </a:r>
          </a:p>
        </p:txBody>
      </p:sp>
      <p:sp>
        <p:nvSpPr>
          <p:cNvPr id="14" name="Content Placeholder 13"/>
          <p:cNvSpPr>
            <a:spLocks noGrp="1"/>
          </p:cNvSpPr>
          <p:nvPr>
            <p:ph type="body" sz="half" idx="2"/>
          </p:nvPr>
        </p:nvSpPr>
        <p:spPr>
          <a:xfrm>
            <a:off x="909836" y="1772816"/>
            <a:ext cx="3355777" cy="4399384"/>
          </a:xfrm>
        </p:spPr>
        <p:txBody>
          <a:bodyPr anchor="b">
            <a:normAutofit/>
          </a:bodyPr>
          <a:lstStyle/>
          <a:p>
            <a:r>
              <a:rPr lang="es-MX" dirty="0"/>
              <a:t>En la derecha se muestra la Tabla General de la English Premier League de la temporada 2012/2013.</a:t>
            </a:r>
          </a:p>
          <a:p>
            <a:r>
              <a:rPr lang="es-MX" dirty="0"/>
              <a:t>Los equipos en color rojo fueron los que mejor Performance obtuvieron. </a:t>
            </a:r>
            <a:r>
              <a:rPr lang="es-MX" dirty="0">
                <a:solidFill>
                  <a:schemeClr val="accent5">
                    <a:lumMod val="60000"/>
                    <a:lumOff val="40000"/>
                  </a:schemeClr>
                </a:solidFill>
              </a:rPr>
              <a:t>El Manchester </a:t>
            </a:r>
            <a:r>
              <a:rPr lang="es-MX" dirty="0" err="1">
                <a:solidFill>
                  <a:schemeClr val="accent5">
                    <a:lumMod val="60000"/>
                    <a:lumOff val="40000"/>
                  </a:schemeClr>
                </a:solidFill>
              </a:rPr>
              <a:t>United</a:t>
            </a:r>
            <a:r>
              <a:rPr lang="es-MX" dirty="0">
                <a:solidFill>
                  <a:schemeClr val="accent5">
                    <a:lumMod val="60000"/>
                    <a:lumOff val="40000"/>
                  </a:schemeClr>
                </a:solidFill>
              </a:rPr>
              <a:t> de Sir Alex Ferguson</a:t>
            </a:r>
            <a:r>
              <a:rPr lang="es-MX" dirty="0"/>
              <a:t>, analizado en el largo plazo confirmaría su palmarés, pero </a:t>
            </a:r>
            <a:r>
              <a:rPr lang="es-MX" dirty="0">
                <a:solidFill>
                  <a:schemeClr val="accent5">
                    <a:lumMod val="60000"/>
                    <a:lumOff val="40000"/>
                  </a:schemeClr>
                </a:solidFill>
              </a:rPr>
              <a:t>en términos de Performance, lo logrado por el </a:t>
            </a:r>
            <a:r>
              <a:rPr lang="es-MX" dirty="0" err="1">
                <a:solidFill>
                  <a:schemeClr val="accent5">
                    <a:lumMod val="60000"/>
                    <a:lumOff val="40000"/>
                  </a:schemeClr>
                </a:solidFill>
              </a:rPr>
              <a:t>Stoke</a:t>
            </a:r>
            <a:r>
              <a:rPr lang="es-MX" dirty="0">
                <a:solidFill>
                  <a:schemeClr val="accent5">
                    <a:lumMod val="60000"/>
                    <a:lumOff val="40000"/>
                  </a:schemeClr>
                </a:solidFill>
              </a:rPr>
              <a:t> City FC de Tony </a:t>
            </a:r>
            <a:r>
              <a:rPr lang="es-MX" dirty="0" err="1">
                <a:solidFill>
                  <a:schemeClr val="accent5">
                    <a:lumMod val="60000"/>
                    <a:lumOff val="40000"/>
                  </a:schemeClr>
                </a:solidFill>
              </a:rPr>
              <a:t>Pulis</a:t>
            </a:r>
            <a:r>
              <a:rPr lang="es-MX" dirty="0"/>
              <a:t> es aún más destacado.</a:t>
            </a:r>
          </a:p>
          <a:p>
            <a:r>
              <a:rPr lang="es-MX" dirty="0">
                <a:solidFill>
                  <a:srgbClr val="FFC000"/>
                </a:solidFill>
              </a:rPr>
              <a:t>Si se planteara una </a:t>
            </a:r>
            <a:r>
              <a:rPr lang="es-MX" dirty="0" err="1">
                <a:solidFill>
                  <a:srgbClr val="FFC000"/>
                </a:solidFill>
              </a:rPr>
              <a:t>hipótesis</a:t>
            </a:r>
            <a:r>
              <a:rPr lang="es-MX" dirty="0">
                <a:solidFill>
                  <a:srgbClr val="FFC000"/>
                </a:solidFill>
              </a:rPr>
              <a:t> para medir el desempeño de, por ejemplo, el Director Técnico, ¿habrá DTs sobrevalorados o infravalorados en términos de lo que se espera de ellos?</a:t>
            </a:r>
          </a:p>
        </p:txBody>
      </p:sp>
      <p:pic>
        <p:nvPicPr>
          <p:cNvPr id="15" name="Content Placeholder 14">
            <a:extLst>
              <a:ext uri="{FF2B5EF4-FFF2-40B4-BE49-F238E27FC236}">
                <a16:creationId xmlns:a16="http://schemas.microsoft.com/office/drawing/2014/main" id="{EEA75901-DF7C-465C-A086-663E0317E6BE}"/>
              </a:ext>
            </a:extLst>
          </p:cNvPr>
          <p:cNvPicPr>
            <a:picLocks noGrp="1" noChangeAspect="1"/>
          </p:cNvPicPr>
          <p:nvPr>
            <p:ph idx="1"/>
          </p:nvPr>
        </p:nvPicPr>
        <p:blipFill>
          <a:blip r:embed="rId2"/>
          <a:stretch>
            <a:fillRect/>
          </a:stretch>
        </p:blipFill>
        <p:spPr>
          <a:xfrm>
            <a:off x="4927076" y="1905000"/>
            <a:ext cx="5235035" cy="4038600"/>
          </a:xfrm>
          <a:prstGeom prst="rect">
            <a:avLst/>
          </a:prstGeom>
        </p:spPr>
      </p:pic>
    </p:spTree>
    <p:extLst>
      <p:ext uri="{BB962C8B-B14F-4D97-AF65-F5344CB8AC3E}">
        <p14:creationId xmlns:p14="http://schemas.microsoft.com/office/powerpoint/2010/main" val="205797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60648"/>
            <a:ext cx="9143998" cy="1020762"/>
          </a:xfrm>
        </p:spPr>
        <p:txBody>
          <a:bodyPr/>
          <a:lstStyle/>
          <a:p>
            <a:r>
              <a:rPr lang="es-MX" dirty="0">
                <a:solidFill>
                  <a:srgbClr val="FFFF00"/>
                </a:solidFill>
              </a:rPr>
              <a:t>Estadísticas Independientes del Contexto</a:t>
            </a:r>
          </a:p>
        </p:txBody>
      </p:sp>
      <p:sp>
        <p:nvSpPr>
          <p:cNvPr id="14" name="Content Placeholder 13"/>
          <p:cNvSpPr>
            <a:spLocks noGrp="1"/>
          </p:cNvSpPr>
          <p:nvPr>
            <p:ph idx="1"/>
          </p:nvPr>
        </p:nvSpPr>
        <p:spPr/>
        <p:txBody>
          <a:bodyPr>
            <a:normAutofit fontScale="92500" lnSpcReduction="10000"/>
          </a:bodyPr>
          <a:lstStyle/>
          <a:p>
            <a:r>
              <a:rPr lang="es-MX" dirty="0"/>
              <a:t>En </a:t>
            </a:r>
            <a:r>
              <a:rPr lang="es-MX" i="1" dirty="0"/>
              <a:t>Moneyball</a:t>
            </a:r>
            <a:r>
              <a:rPr lang="es-MX" dirty="0"/>
              <a:t> se presenta el caso de un analista que descubrió que, después de que un Bateador conectara un hit, el resultado de ese evento es totalmente independiente de la calidad del Pitcher. Un Pitcher genial puede producir muchos </a:t>
            </a:r>
            <a:r>
              <a:rPr lang="es-MX" i="1" dirty="0" err="1"/>
              <a:t>strikeouts</a:t>
            </a:r>
            <a:r>
              <a:rPr lang="es-MX" dirty="0"/>
              <a:t> y evitar </a:t>
            </a:r>
            <a:r>
              <a:rPr lang="es-MX" i="1" dirty="0" err="1"/>
              <a:t>homeruns</a:t>
            </a:r>
            <a:r>
              <a:rPr lang="es-MX" dirty="0"/>
              <a:t>, pero no tiene ninguna injerencia en lo que sucede después de que le conecten un lanzamiento. De ahí que muchos </a:t>
            </a:r>
            <a:r>
              <a:rPr lang="es-MX" dirty="0" err="1"/>
              <a:t>Pitchers</a:t>
            </a:r>
            <a:r>
              <a:rPr lang="es-MX" dirty="0"/>
              <a:t> estaban erróneamente clasificados como “buenos”, debido a que se creía que producían menos hits al dificultar el bateo de su oponente.</a:t>
            </a:r>
          </a:p>
          <a:p>
            <a:r>
              <a:rPr lang="es-MX" dirty="0"/>
              <a:t>Esto planteó el concepto de </a:t>
            </a:r>
            <a:r>
              <a:rPr lang="es-MX" dirty="0">
                <a:solidFill>
                  <a:srgbClr val="92D050"/>
                </a:solidFill>
              </a:rPr>
              <a:t>LIPS: </a:t>
            </a:r>
            <a:r>
              <a:rPr lang="es-MX" i="1" dirty="0" err="1">
                <a:solidFill>
                  <a:srgbClr val="92D050"/>
                </a:solidFill>
              </a:rPr>
              <a:t>Luck</a:t>
            </a:r>
            <a:r>
              <a:rPr lang="es-MX" i="1" dirty="0">
                <a:solidFill>
                  <a:srgbClr val="92D050"/>
                </a:solidFill>
              </a:rPr>
              <a:t> </a:t>
            </a:r>
            <a:r>
              <a:rPr lang="es-MX" i="1" dirty="0" err="1">
                <a:solidFill>
                  <a:srgbClr val="92D050"/>
                </a:solidFill>
              </a:rPr>
              <a:t>Independent</a:t>
            </a:r>
            <a:r>
              <a:rPr lang="es-MX" i="1" dirty="0">
                <a:solidFill>
                  <a:srgbClr val="92D050"/>
                </a:solidFill>
              </a:rPr>
              <a:t> </a:t>
            </a:r>
            <a:r>
              <a:rPr lang="es-MX" i="1" dirty="0" err="1">
                <a:solidFill>
                  <a:srgbClr val="92D050"/>
                </a:solidFill>
              </a:rPr>
              <a:t>Pitching</a:t>
            </a:r>
            <a:r>
              <a:rPr lang="es-MX" i="1" dirty="0">
                <a:solidFill>
                  <a:srgbClr val="92D050"/>
                </a:solidFill>
              </a:rPr>
              <a:t> </a:t>
            </a:r>
            <a:r>
              <a:rPr lang="es-MX" i="1" dirty="0" err="1">
                <a:solidFill>
                  <a:srgbClr val="92D050"/>
                </a:solidFill>
              </a:rPr>
              <a:t>Statistic</a:t>
            </a:r>
            <a:r>
              <a:rPr lang="es-MX" dirty="0">
                <a:solidFill>
                  <a:srgbClr val="92D050"/>
                </a:solidFill>
              </a:rPr>
              <a:t>, un tipo de estadística filtrada de la aleatoriedad</a:t>
            </a:r>
            <a:r>
              <a:rPr lang="es-MX" dirty="0"/>
              <a:t>.</a:t>
            </a:r>
            <a:endParaRPr lang="es-MX" i="1" dirty="0"/>
          </a:p>
          <a:p>
            <a:r>
              <a:rPr lang="es-MX" dirty="0"/>
              <a:t>El concepto de LIPS llevó a descubrir a jugadores desconocidos cuyo talento era ignorado por una serie de prejuicios y, a su vez, a desenmascarar a jugadores sobrevalorados.</a:t>
            </a:r>
          </a:p>
        </p:txBody>
      </p:sp>
    </p:spTree>
    <p:extLst>
      <p:ext uri="{BB962C8B-B14F-4D97-AF65-F5344CB8AC3E}">
        <p14:creationId xmlns:p14="http://schemas.microsoft.com/office/powerpoint/2010/main" val="122943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dirty="0">
                <a:solidFill>
                  <a:srgbClr val="FFFF00"/>
                </a:solidFill>
              </a:rPr>
              <a:t>Estadísticas Independientes del Contexto</a:t>
            </a:r>
          </a:p>
        </p:txBody>
      </p:sp>
      <p:sp>
        <p:nvSpPr>
          <p:cNvPr id="14" name="Content Placeholder 13"/>
          <p:cNvSpPr>
            <a:spLocks noGrp="1"/>
          </p:cNvSpPr>
          <p:nvPr>
            <p:ph idx="1"/>
          </p:nvPr>
        </p:nvSpPr>
        <p:spPr/>
        <p:txBody>
          <a:bodyPr>
            <a:normAutofit fontScale="92500" lnSpcReduction="10000"/>
          </a:bodyPr>
          <a:lstStyle/>
          <a:p>
            <a:r>
              <a:rPr lang="es-MX" dirty="0"/>
              <a:t>Aplicando el mismo principio del LIPS para filtrar el efecto del contexto (o suerte) en las estadísticas,</a:t>
            </a:r>
            <a:r>
              <a:rPr lang="es-MX" dirty="0">
                <a:solidFill>
                  <a:srgbClr val="00B0F0"/>
                </a:solidFill>
              </a:rPr>
              <a:t> el objetivo será proveer un marco de referencia a los datos del futbol</a:t>
            </a:r>
            <a:r>
              <a:rPr lang="es-MX" dirty="0"/>
              <a:t>, empleando Valores Esperados y el Sistema de Apuestas para poner a prueba una serie de </a:t>
            </a:r>
            <a:r>
              <a:rPr lang="es-MX" dirty="0" err="1"/>
              <a:t>hipótesis</a:t>
            </a:r>
            <a:r>
              <a:rPr lang="es-MX" dirty="0"/>
              <a:t>.</a:t>
            </a:r>
          </a:p>
          <a:p>
            <a:r>
              <a:rPr lang="es-MX" dirty="0">
                <a:solidFill>
                  <a:srgbClr val="92D050"/>
                </a:solidFill>
              </a:rPr>
              <a:t>A partir de los datos históricos de apuestas y resultados de los partidos, se obtendrían promedios según cada distribución (o escenario)</a:t>
            </a:r>
            <a:r>
              <a:rPr lang="es-MX" dirty="0"/>
              <a:t>. Por ejemplo, reunir todos los partidos en los últimos 15 años que cumplan con la siguiente distribución o escenario:</a:t>
            </a:r>
          </a:p>
          <a:p>
            <a:endParaRPr lang="es-MX" dirty="0"/>
          </a:p>
          <a:p>
            <a:r>
              <a:rPr lang="es-MX" dirty="0"/>
              <a:t>De esa muestra se obtendrían, por ejemplo, promedios de goles, tarjetas o faltas por cada escenario. Esta operación se repetiría con todas las distribuciones, </a:t>
            </a:r>
            <a:r>
              <a:rPr lang="es-MX" dirty="0">
                <a:solidFill>
                  <a:srgbClr val="FFC000"/>
                </a:solidFill>
              </a:rPr>
              <a:t>construyendo así el marco de referencia</a:t>
            </a:r>
            <a:r>
              <a:rPr lang="es-MX" dirty="0"/>
              <a:t> con qué comparar.</a:t>
            </a:r>
          </a:p>
        </p:txBody>
      </p:sp>
      <p:graphicFrame>
        <p:nvGraphicFramePr>
          <p:cNvPr id="4" name="Table 4">
            <a:extLst>
              <a:ext uri="{FF2B5EF4-FFF2-40B4-BE49-F238E27FC236}">
                <a16:creationId xmlns:a16="http://schemas.microsoft.com/office/drawing/2014/main" id="{1C65B8DE-BF3B-4DC4-911B-138366E9477D}"/>
              </a:ext>
            </a:extLst>
          </p:cNvPr>
          <p:cNvGraphicFramePr>
            <a:graphicFrameLocks noGrp="1"/>
          </p:cNvGraphicFramePr>
          <p:nvPr>
            <p:extLst>
              <p:ext uri="{D42A27DB-BD31-4B8C-83A1-F6EECF244321}">
                <p14:modId xmlns:p14="http://schemas.microsoft.com/office/powerpoint/2010/main" val="1083815582"/>
              </p:ext>
            </p:extLst>
          </p:nvPr>
        </p:nvGraphicFramePr>
        <p:xfrm>
          <a:off x="2962349" y="4365104"/>
          <a:ext cx="6264126" cy="640080"/>
        </p:xfrm>
        <a:graphic>
          <a:graphicData uri="http://schemas.openxmlformats.org/drawingml/2006/table">
            <a:tbl>
              <a:tblPr firstRow="1" bandRow="1">
                <a:tableStyleId>{6E25E649-3F16-4E02-A733-19D2CDBF48F0}</a:tableStyleId>
              </a:tblPr>
              <a:tblGrid>
                <a:gridCol w="2088042">
                  <a:extLst>
                    <a:ext uri="{9D8B030D-6E8A-4147-A177-3AD203B41FA5}">
                      <a16:colId xmlns:a16="http://schemas.microsoft.com/office/drawing/2014/main" val="1729482358"/>
                    </a:ext>
                  </a:extLst>
                </a:gridCol>
                <a:gridCol w="2088042">
                  <a:extLst>
                    <a:ext uri="{9D8B030D-6E8A-4147-A177-3AD203B41FA5}">
                      <a16:colId xmlns:a16="http://schemas.microsoft.com/office/drawing/2014/main" val="2170981139"/>
                    </a:ext>
                  </a:extLst>
                </a:gridCol>
                <a:gridCol w="2088042">
                  <a:extLst>
                    <a:ext uri="{9D8B030D-6E8A-4147-A177-3AD203B41FA5}">
                      <a16:colId xmlns:a16="http://schemas.microsoft.com/office/drawing/2014/main" val="2163845275"/>
                    </a:ext>
                  </a:extLst>
                </a:gridCol>
              </a:tblGrid>
              <a:tr h="259989">
                <a:tc>
                  <a:txBody>
                    <a:bodyPr/>
                    <a:lstStyle/>
                    <a:p>
                      <a:pPr algn="ctr"/>
                      <a:r>
                        <a:rPr lang="es-MX" sz="1400" dirty="0"/>
                        <a:t>Victoria del Local</a:t>
                      </a:r>
                    </a:p>
                  </a:txBody>
                  <a:tcPr>
                    <a:solidFill>
                      <a:schemeClr val="accent1">
                        <a:lumMod val="75000"/>
                      </a:schemeClr>
                    </a:solidFill>
                  </a:tcPr>
                </a:tc>
                <a:tc>
                  <a:txBody>
                    <a:bodyPr/>
                    <a:lstStyle/>
                    <a:p>
                      <a:pPr algn="ctr"/>
                      <a:r>
                        <a:rPr lang="es-MX" sz="1400" dirty="0"/>
                        <a:t>Empate</a:t>
                      </a:r>
                    </a:p>
                  </a:txBody>
                  <a:tcPr>
                    <a:solidFill>
                      <a:schemeClr val="accent1">
                        <a:lumMod val="75000"/>
                      </a:schemeClr>
                    </a:solidFill>
                  </a:tcPr>
                </a:tc>
                <a:tc>
                  <a:txBody>
                    <a:bodyPr/>
                    <a:lstStyle/>
                    <a:p>
                      <a:pPr algn="ctr"/>
                      <a:r>
                        <a:rPr lang="es-MX" sz="1400" dirty="0"/>
                        <a:t>Victoria del Visitante</a:t>
                      </a:r>
                    </a:p>
                  </a:txBody>
                  <a:tcPr>
                    <a:solidFill>
                      <a:schemeClr val="accent1">
                        <a:lumMod val="75000"/>
                      </a:schemeClr>
                    </a:solidFill>
                  </a:tcPr>
                </a:tc>
                <a:extLst>
                  <a:ext uri="{0D108BD9-81ED-4DB2-BD59-A6C34878D82A}">
                    <a16:rowId xmlns:a16="http://schemas.microsoft.com/office/drawing/2014/main" val="3576222405"/>
                  </a:ext>
                </a:extLst>
              </a:tr>
              <a:tr h="285987">
                <a:tc>
                  <a:txBody>
                    <a:bodyPr/>
                    <a:lstStyle/>
                    <a:p>
                      <a:pPr algn="ctr"/>
                      <a:r>
                        <a:rPr lang="es-MX" sz="1600" dirty="0">
                          <a:solidFill>
                            <a:srgbClr val="FF0000"/>
                          </a:solidFill>
                          <a:latin typeface="+mj-lt"/>
                        </a:rPr>
                        <a:t>0.5</a:t>
                      </a:r>
                    </a:p>
                  </a:txBody>
                  <a:tcPr/>
                </a:tc>
                <a:tc>
                  <a:txBody>
                    <a:bodyPr/>
                    <a:lstStyle/>
                    <a:p>
                      <a:pPr algn="ctr"/>
                      <a:r>
                        <a:rPr lang="es-MX" sz="1600" dirty="0">
                          <a:solidFill>
                            <a:srgbClr val="00B0F0"/>
                          </a:solidFill>
                          <a:latin typeface="+mj-lt"/>
                        </a:rPr>
                        <a:t>0.25</a:t>
                      </a:r>
                    </a:p>
                  </a:txBody>
                  <a:tcPr/>
                </a:tc>
                <a:tc>
                  <a:txBody>
                    <a:bodyPr/>
                    <a:lstStyle/>
                    <a:p>
                      <a:pPr algn="ctr"/>
                      <a:r>
                        <a:rPr lang="es-MX" sz="1600" dirty="0">
                          <a:latin typeface="+mj-lt"/>
                        </a:rPr>
                        <a:t>0.3</a:t>
                      </a:r>
                    </a:p>
                  </a:txBody>
                  <a:tcPr/>
                </a:tc>
                <a:extLst>
                  <a:ext uri="{0D108BD9-81ED-4DB2-BD59-A6C34878D82A}">
                    <a16:rowId xmlns:a16="http://schemas.microsoft.com/office/drawing/2014/main" val="2755039433"/>
                  </a:ext>
                </a:extLst>
              </a:tr>
            </a:tbl>
          </a:graphicData>
        </a:graphic>
      </p:graphicFrame>
    </p:spTree>
    <p:extLst>
      <p:ext uri="{BB962C8B-B14F-4D97-AF65-F5344CB8AC3E}">
        <p14:creationId xmlns:p14="http://schemas.microsoft.com/office/powerpoint/2010/main" val="72322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dirty="0">
                <a:solidFill>
                  <a:srgbClr val="FFFF00"/>
                </a:solidFill>
              </a:rPr>
              <a:t>Ejemplos de temas a investigar</a:t>
            </a:r>
          </a:p>
        </p:txBody>
      </p:sp>
      <p:sp>
        <p:nvSpPr>
          <p:cNvPr id="14" name="Content Placeholder 13"/>
          <p:cNvSpPr>
            <a:spLocks noGrp="1"/>
          </p:cNvSpPr>
          <p:nvPr>
            <p:ph idx="1"/>
          </p:nvPr>
        </p:nvSpPr>
        <p:spPr/>
        <p:txBody>
          <a:bodyPr>
            <a:normAutofit/>
          </a:bodyPr>
          <a:lstStyle/>
          <a:p>
            <a:r>
              <a:rPr lang="es-MX" dirty="0">
                <a:solidFill>
                  <a:schemeClr val="accent1">
                    <a:lumMod val="60000"/>
                    <a:lumOff val="40000"/>
                  </a:schemeClr>
                </a:solidFill>
              </a:rPr>
              <a:t>La mayoría de los DTs obtienen los puntos que se esperan de ellos</a:t>
            </a:r>
            <a:r>
              <a:rPr lang="es-MX" dirty="0"/>
              <a:t>.</a:t>
            </a:r>
          </a:p>
          <a:p>
            <a:pPr lvl="1"/>
            <a:r>
              <a:rPr lang="es-MX" dirty="0">
                <a:solidFill>
                  <a:srgbClr val="92D050"/>
                </a:solidFill>
              </a:rPr>
              <a:t>Método</a:t>
            </a:r>
            <a:r>
              <a:rPr lang="es-MX" dirty="0"/>
              <a:t>: reunir los resultados de los DTs con más de 100 partidos dirigidos y contrastarlos con los resultados que se esperaba de ellos.</a:t>
            </a:r>
          </a:p>
          <a:p>
            <a:pPr lvl="1"/>
            <a:r>
              <a:rPr lang="es-MX" dirty="0" err="1">
                <a:solidFill>
                  <a:srgbClr val="FFC000"/>
                </a:solidFill>
              </a:rPr>
              <a:t>Hipótesis</a:t>
            </a:r>
            <a:r>
              <a:rPr lang="es-MX" dirty="0"/>
              <a:t>: más del 90% de los equipos dirigidos por un DT en particular obtienen, en el largo plazo, ±5% de lo que se espera de ellos.</a:t>
            </a:r>
          </a:p>
          <a:p>
            <a:pPr lvl="1"/>
            <a:r>
              <a:rPr lang="es-MX" dirty="0">
                <a:solidFill>
                  <a:schemeClr val="accent5">
                    <a:lumMod val="60000"/>
                    <a:lumOff val="40000"/>
                  </a:schemeClr>
                </a:solidFill>
              </a:rPr>
              <a:t>Resultado a observar</a:t>
            </a:r>
            <a:r>
              <a:rPr lang="es-MX" dirty="0"/>
              <a:t>: detectar los DTs que con más de 100 partidos salen del margen de ±5% y construir un perfil de sus partidos, analizando cómo se comportan en los escenarios y mirar a qué valores tienden sus equipos (por ejemplo, una estrategia muy simple y, en principio, muy efectiva, sería reducir la cantidad de faltas y, en consecuencia, tener menos tarjetas rojas). </a:t>
            </a:r>
          </a:p>
          <a:p>
            <a:pPr lvl="1"/>
            <a:r>
              <a:rPr lang="es-MX" dirty="0">
                <a:solidFill>
                  <a:schemeClr val="accent5">
                    <a:lumMod val="60000"/>
                    <a:lumOff val="40000"/>
                  </a:schemeClr>
                </a:solidFill>
              </a:rPr>
              <a:t>Resultado a observar</a:t>
            </a:r>
            <a:r>
              <a:rPr lang="es-MX" dirty="0"/>
              <a:t>: analizar los resultados de DTs famosos para medir si realmente cumplen las expectativas. </a:t>
            </a:r>
          </a:p>
        </p:txBody>
      </p:sp>
    </p:spTree>
    <p:extLst>
      <p:ext uri="{BB962C8B-B14F-4D97-AF65-F5344CB8AC3E}">
        <p14:creationId xmlns:p14="http://schemas.microsoft.com/office/powerpoint/2010/main" val="278243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dirty="0">
                <a:solidFill>
                  <a:srgbClr val="FFFF00"/>
                </a:solidFill>
              </a:rPr>
              <a:t>Ejemplos de temas a investigar</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fontScale="92500"/>
              </a:bodyPr>
              <a:lstStyle/>
              <a:p>
                <a:r>
                  <a:rPr lang="es-MX" dirty="0">
                    <a:solidFill>
                      <a:schemeClr val="accent1">
                        <a:lumMod val="60000"/>
                        <a:lumOff val="40000"/>
                      </a:schemeClr>
                    </a:solidFill>
                  </a:rPr>
                  <a:t>Los mejores DTs buscan que sus equipos jueguen limpio</a:t>
                </a:r>
                <a:r>
                  <a:rPr lang="es-MX" dirty="0"/>
                  <a:t>.</a:t>
                </a:r>
              </a:p>
              <a:p>
                <a:pPr lvl="1"/>
                <a:r>
                  <a:rPr lang="es-MX" dirty="0">
                    <a:solidFill>
                      <a:srgbClr val="92D050"/>
                    </a:solidFill>
                  </a:rPr>
                  <a:t>Método</a:t>
                </a:r>
                <a:r>
                  <a:rPr lang="es-MX" dirty="0"/>
                  <a:t>: reunir los resultados de los DTs con más de 100 partidos dirigidos y comparar las tarjetas amarillas y rojas obtenidas con las esperadas. Dividir a los DTs por deciles respecto a Performance en tarjetas obtenidas vs esperadas y en Performance de Puntos obtenidos vs esperados.</a:t>
                </a:r>
              </a:p>
              <a:p>
                <a:pPr lvl="1"/>
                <a:r>
                  <a:rPr lang="es-MX" dirty="0" err="1">
                    <a:solidFill>
                      <a:srgbClr val="FFC000"/>
                    </a:solidFill>
                  </a:rPr>
                  <a:t>Hipótesis</a:t>
                </a:r>
                <a:r>
                  <a:rPr lang="es-MX" dirty="0"/>
                  <a:t>: más del 90% de los equipos dirigidos por un DT en particular obtienen, en el largo plazo, ±5% de las tarjetas amarillas y rojas que se espera de ellos. </a:t>
                </a:r>
              </a:p>
              <a:p>
                <a:pPr lvl="1"/>
                <a:r>
                  <a:rPr lang="es-MX" dirty="0" err="1">
                    <a:solidFill>
                      <a:srgbClr val="FFC000"/>
                    </a:solidFill>
                  </a:rPr>
                  <a:t>Hipótesis</a:t>
                </a:r>
                <a:r>
                  <a:rPr lang="es-MX" dirty="0"/>
                  <a:t>: la correlación con las posiciones de los DTs en deciles de Performance de Puntos vs Performance de tarjetas rojas será </a:t>
                </a:r>
                <a14:m>
                  <m:oMath xmlns:m="http://schemas.openxmlformats.org/officeDocument/2006/math">
                    <m:r>
                      <a:rPr lang="es-MX" b="0" i="1" smtClean="0">
                        <a:latin typeface="Cambria Math" panose="02040503050406030204" pitchFamily="18" charset="0"/>
                      </a:rPr>
                      <m:t>𝑟</m:t>
                    </m:r>
                    <m:r>
                      <a:rPr lang="es-MX" b="0" i="1" smtClean="0">
                        <a:latin typeface="Cambria Math" panose="02040503050406030204" pitchFamily="18" charset="0"/>
                      </a:rPr>
                      <m:t>&lt;−0.8</m:t>
                    </m:r>
                  </m:oMath>
                </a14:m>
                <a:r>
                  <a:rPr lang="es-MX" dirty="0"/>
                  <a:t> (moderada negativa), es decir, que entre menos tarjetas rojas produzca un equipo de manera sostenida, mejor Performance de Puntos tendrá.</a:t>
                </a:r>
              </a:p>
              <a:p>
                <a:pPr lvl="1"/>
                <a:r>
                  <a:rPr lang="es-MX" dirty="0">
                    <a:solidFill>
                      <a:schemeClr val="accent5">
                        <a:lumMod val="60000"/>
                        <a:lumOff val="40000"/>
                      </a:schemeClr>
                    </a:solidFill>
                  </a:rPr>
                  <a:t>Resultado a observar</a:t>
                </a:r>
                <a:r>
                  <a:rPr lang="es-MX" dirty="0"/>
                  <a:t>: de confirmarse la segunda </a:t>
                </a:r>
                <a:r>
                  <a:rPr lang="es-MX" dirty="0" err="1"/>
                  <a:t>hipótesis</a:t>
                </a:r>
                <a:r>
                  <a:rPr lang="es-MX" dirty="0"/>
                  <a:t>, sería un fuerte indicador para descartar a un candidato a DT para un equipo. En especial, entre más igualados sean los rivales de una liga, más importancia cobrará el reducir el número de tarjetas.</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a:blip r:embed="rId2"/>
                <a:stretch>
                  <a:fillRect l="-800" t="-1857" r="-1067"/>
                </a:stretch>
              </a:blipFill>
            </p:spPr>
            <p:txBody>
              <a:bodyPr/>
              <a:lstStyle/>
              <a:p>
                <a:r>
                  <a:rPr lang="es-MX">
                    <a:noFill/>
                  </a:rPr>
                  <a:t> </a:t>
                </a:r>
              </a:p>
            </p:txBody>
          </p:sp>
        </mc:Fallback>
      </mc:AlternateContent>
    </p:spTree>
    <p:extLst>
      <p:ext uri="{BB962C8B-B14F-4D97-AF65-F5344CB8AC3E}">
        <p14:creationId xmlns:p14="http://schemas.microsoft.com/office/powerpoint/2010/main" val="58115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dirty="0">
                <a:solidFill>
                  <a:srgbClr val="FFFF00"/>
                </a:solidFill>
              </a:rPr>
              <a:t>Ejemplos de temas a investigar</a:t>
            </a:r>
          </a:p>
        </p:txBody>
      </p:sp>
      <p:sp>
        <p:nvSpPr>
          <p:cNvPr id="14" name="Content Placeholder 13"/>
          <p:cNvSpPr>
            <a:spLocks noGrp="1"/>
          </p:cNvSpPr>
          <p:nvPr>
            <p:ph idx="1"/>
          </p:nvPr>
        </p:nvSpPr>
        <p:spPr/>
        <p:txBody>
          <a:bodyPr>
            <a:normAutofit/>
          </a:bodyPr>
          <a:lstStyle/>
          <a:p>
            <a:r>
              <a:rPr lang="es-MX" dirty="0">
                <a:solidFill>
                  <a:schemeClr val="accent1">
                    <a:lumMod val="60000"/>
                    <a:lumOff val="40000"/>
                  </a:schemeClr>
                </a:solidFill>
              </a:rPr>
              <a:t>¿Mejoran los DTs con la experiencia?</a:t>
            </a:r>
            <a:endParaRPr lang="es-MX" dirty="0"/>
          </a:p>
          <a:p>
            <a:pPr lvl="1"/>
            <a:r>
              <a:rPr lang="es-MX" dirty="0">
                <a:solidFill>
                  <a:srgbClr val="92D050"/>
                </a:solidFill>
              </a:rPr>
              <a:t>Método</a:t>
            </a:r>
            <a:r>
              <a:rPr lang="es-MX" dirty="0"/>
              <a:t>: reunir los resultados de los DTs con más de 200 partidos dirigidos y contrastar los resultados esperados entre sus primeros 100 y sus últimos 100 partidos.</a:t>
            </a:r>
          </a:p>
          <a:p>
            <a:pPr lvl="1"/>
            <a:r>
              <a:rPr lang="es-MX" dirty="0" err="1">
                <a:solidFill>
                  <a:srgbClr val="FFC000"/>
                </a:solidFill>
              </a:rPr>
              <a:t>Hipótesis</a:t>
            </a:r>
            <a:r>
              <a:rPr lang="es-MX" dirty="0"/>
              <a:t>:  más del 90% de los equipos dirigidos por un DT en particular obtienen, en el largo plazo, ±5% de lo que se espera de ellos en ambos conjuntos de partidos.</a:t>
            </a:r>
          </a:p>
          <a:p>
            <a:pPr lvl="1"/>
            <a:r>
              <a:rPr lang="es-MX" dirty="0">
                <a:solidFill>
                  <a:schemeClr val="accent5">
                    <a:lumMod val="60000"/>
                    <a:lumOff val="40000"/>
                  </a:schemeClr>
                </a:solidFill>
              </a:rPr>
              <a:t>Resultados a observar</a:t>
            </a:r>
            <a:r>
              <a:rPr lang="es-MX" dirty="0"/>
              <a:t>: si los DTs no obtienen mejores resultados en el conjunto de sus 100 últimos partidos, abriría una discusión muy interesante. Los oficios que dependen de la técnica (por ejemplo músicos, deportistas, dentistas, etcétera) mejoran con la experiencia; por otro lado, ¿qué tipo de oficios son indiferentes de la experiencia? Es posible que, en la gran mayoría de los casos, los DTs no sean tan relevantes como se cree y que, tal vez, su principal rol sea el de no cometer errores sistémicos.</a:t>
            </a:r>
          </a:p>
        </p:txBody>
      </p:sp>
    </p:spTree>
    <p:extLst>
      <p:ext uri="{BB962C8B-B14F-4D97-AF65-F5344CB8AC3E}">
        <p14:creationId xmlns:p14="http://schemas.microsoft.com/office/powerpoint/2010/main" val="399470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dirty="0">
                <a:solidFill>
                  <a:srgbClr val="FFFF00"/>
                </a:solidFill>
              </a:rPr>
              <a:t>Ejemplos de temas a investigar</a:t>
            </a:r>
          </a:p>
        </p:txBody>
      </p:sp>
      <p:sp>
        <p:nvSpPr>
          <p:cNvPr id="14" name="Content Placeholder 13"/>
          <p:cNvSpPr>
            <a:spLocks noGrp="1"/>
          </p:cNvSpPr>
          <p:nvPr>
            <p:ph idx="1"/>
          </p:nvPr>
        </p:nvSpPr>
        <p:spPr/>
        <p:txBody>
          <a:bodyPr>
            <a:normAutofit/>
          </a:bodyPr>
          <a:lstStyle/>
          <a:p>
            <a:r>
              <a:rPr lang="es-MX" dirty="0">
                <a:solidFill>
                  <a:schemeClr val="accent1">
                    <a:lumMod val="60000"/>
                    <a:lumOff val="40000"/>
                  </a:schemeClr>
                </a:solidFill>
              </a:rPr>
              <a:t>¿Se comportan igual las distribuciones de resultados entre ligas distintas?</a:t>
            </a:r>
            <a:endParaRPr lang="es-MX" dirty="0"/>
          </a:p>
          <a:p>
            <a:pPr lvl="1"/>
            <a:r>
              <a:rPr lang="es-MX" dirty="0">
                <a:solidFill>
                  <a:srgbClr val="92D050"/>
                </a:solidFill>
              </a:rPr>
              <a:t>Método</a:t>
            </a:r>
            <a:r>
              <a:rPr lang="es-MX" dirty="0"/>
              <a:t>: reunir los resultados por escenarios (las tablas de Victoria Local, Empate y Victoria Visitante) y separarlos por ligas. Analizar cada escenario y ver si hay variaciones entre ligas. Comparar ligas de niveles distintos.</a:t>
            </a:r>
          </a:p>
          <a:p>
            <a:pPr lvl="1"/>
            <a:r>
              <a:rPr lang="es-MX" dirty="0" err="1">
                <a:solidFill>
                  <a:srgbClr val="FFC000"/>
                </a:solidFill>
              </a:rPr>
              <a:t>Hipótesis</a:t>
            </a:r>
            <a:r>
              <a:rPr lang="es-MX" dirty="0"/>
              <a:t>: Cada distribución o escenario arrojará promedios de goles, faltas y tarjetas que no variarán más del 5% entre el 90% de las ligas.</a:t>
            </a:r>
          </a:p>
          <a:p>
            <a:pPr lvl="1"/>
            <a:r>
              <a:rPr lang="es-MX" dirty="0">
                <a:solidFill>
                  <a:schemeClr val="accent5">
                    <a:lumMod val="60000"/>
                    <a:lumOff val="40000"/>
                  </a:schemeClr>
                </a:solidFill>
              </a:rPr>
              <a:t>Comentario</a:t>
            </a:r>
            <a:r>
              <a:rPr lang="es-MX" dirty="0"/>
              <a:t>: si la </a:t>
            </a:r>
            <a:r>
              <a:rPr lang="es-MX" dirty="0" err="1"/>
              <a:t>LigaMX</a:t>
            </a:r>
            <a:r>
              <a:rPr lang="es-MX" dirty="0"/>
              <a:t> y la Premier League arrojaran resultados similares, por ejemplo, de goles por cada escenario, ¿qué interpretación podría darse? </a:t>
            </a:r>
          </a:p>
        </p:txBody>
      </p:sp>
    </p:spTree>
    <p:extLst>
      <p:ext uri="{BB962C8B-B14F-4D97-AF65-F5344CB8AC3E}">
        <p14:creationId xmlns:p14="http://schemas.microsoft.com/office/powerpoint/2010/main" val="66298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dirty="0">
                <a:solidFill>
                  <a:srgbClr val="FFFF00"/>
                </a:solidFill>
              </a:rPr>
              <a:t>Ejemplos de temas a investigar</a:t>
            </a:r>
          </a:p>
        </p:txBody>
      </p:sp>
      <p:sp>
        <p:nvSpPr>
          <p:cNvPr id="14" name="Content Placeholder 13"/>
          <p:cNvSpPr>
            <a:spLocks noGrp="1"/>
          </p:cNvSpPr>
          <p:nvPr>
            <p:ph idx="1"/>
          </p:nvPr>
        </p:nvSpPr>
        <p:spPr/>
        <p:txBody>
          <a:bodyPr>
            <a:normAutofit/>
          </a:bodyPr>
          <a:lstStyle/>
          <a:p>
            <a:r>
              <a:rPr lang="es-MX" dirty="0">
                <a:solidFill>
                  <a:schemeClr val="accent1">
                    <a:lumMod val="60000"/>
                    <a:lumOff val="40000"/>
                  </a:schemeClr>
                </a:solidFill>
              </a:rPr>
              <a:t>La mayoría de los árbitros no tienen injerencia en el resultado</a:t>
            </a:r>
            <a:r>
              <a:rPr lang="es-MX" dirty="0"/>
              <a:t>.</a:t>
            </a:r>
          </a:p>
          <a:p>
            <a:pPr lvl="1"/>
            <a:r>
              <a:rPr lang="es-MX" dirty="0">
                <a:solidFill>
                  <a:srgbClr val="92D050"/>
                </a:solidFill>
              </a:rPr>
              <a:t>Método</a:t>
            </a:r>
            <a:r>
              <a:rPr lang="es-MX" dirty="0"/>
              <a:t>: reunir los resultados de los árbitros con más de 100 partidos arbitrados y contrastar los resultados esperados con los obtenidos, añadiendo el número de faltas y tarjetas.</a:t>
            </a:r>
          </a:p>
          <a:p>
            <a:pPr lvl="1"/>
            <a:r>
              <a:rPr lang="es-MX" dirty="0" err="1">
                <a:solidFill>
                  <a:srgbClr val="FFC000"/>
                </a:solidFill>
              </a:rPr>
              <a:t>Hipótesis</a:t>
            </a:r>
            <a:r>
              <a:rPr lang="es-MX" dirty="0"/>
              <a:t>:  más del 90% de los partidos en los que dirige un árbitro en particular, en el largo plazo, se mantienen ±5% de lo que se esperaba.</a:t>
            </a:r>
          </a:p>
          <a:p>
            <a:pPr lvl="1"/>
            <a:r>
              <a:rPr lang="es-MX" dirty="0">
                <a:solidFill>
                  <a:schemeClr val="accent5">
                    <a:lumMod val="60000"/>
                    <a:lumOff val="40000"/>
                  </a:schemeClr>
                </a:solidFill>
              </a:rPr>
              <a:t>Resultados a observar</a:t>
            </a:r>
            <a:r>
              <a:rPr lang="es-MX" dirty="0"/>
              <a:t>: detectar a los árbitros que salgan del margen de ±5% y observar las distribuciones de los partidos en que participan. Necesariamente, las distribuciones estarían desplazadas o “cargadas” hacia, por ejemplo, a favor de los equipos locales.</a:t>
            </a:r>
          </a:p>
        </p:txBody>
      </p:sp>
    </p:spTree>
    <p:extLst>
      <p:ext uri="{BB962C8B-B14F-4D97-AF65-F5344CB8AC3E}">
        <p14:creationId xmlns:p14="http://schemas.microsoft.com/office/powerpoint/2010/main" val="138135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solidFill>
                  <a:srgbClr val="FFFF00"/>
                </a:solidFill>
              </a:rPr>
              <a:t>Otras</a:t>
            </a:r>
            <a:r>
              <a:rPr lang="en-US" dirty="0">
                <a:solidFill>
                  <a:srgbClr val="FFFF00"/>
                </a:solidFill>
              </a:rPr>
              <a:t> </a:t>
            </a:r>
            <a:r>
              <a:rPr lang="en-US" dirty="0" err="1">
                <a:solidFill>
                  <a:srgbClr val="FFFF00"/>
                </a:solidFill>
              </a:rPr>
              <a:t>propuestas</a:t>
            </a:r>
            <a:endParaRPr lang="en-US" dirty="0">
              <a:solidFill>
                <a:srgbClr val="FFFF00"/>
              </a:solidFill>
            </a:endParaRPr>
          </a:p>
        </p:txBody>
      </p:sp>
      <p:sp>
        <p:nvSpPr>
          <p:cNvPr id="14" name="Content Placeholder 13"/>
          <p:cNvSpPr>
            <a:spLocks noGrp="1"/>
          </p:cNvSpPr>
          <p:nvPr>
            <p:ph idx="1"/>
          </p:nvPr>
        </p:nvSpPr>
        <p:spPr>
          <a:xfrm>
            <a:off x="1522414" y="1916832"/>
            <a:ext cx="9144000" cy="4267200"/>
          </a:xfrm>
        </p:spPr>
        <p:txBody>
          <a:bodyPr>
            <a:normAutofit/>
          </a:bodyPr>
          <a:lstStyle/>
          <a:p>
            <a:r>
              <a:rPr lang="es-MX" dirty="0"/>
              <a:t>¿Cuánto influye el primer equipo que dirige un DT para determinar su carrera? ¿Existirá un concepto de movilidad entre estratos (por ejemplo, entre deciles) o los DTs que comienzan dirigiendo buenos equipos se mantienen dirigiendo ese tipo de equipos? Si existe una movilidad reducida entre deciles, implicaría que los DTs que comienzan su carrera en buenos equipos (independientemente de su Performance), sacarían provecho de eso en el largo plazo.</a:t>
            </a:r>
          </a:p>
          <a:p>
            <a:r>
              <a:rPr lang="es-MX" dirty="0"/>
              <a:t>¿Habrá alguna distribución o escenario que favorezca, por ejemplo, la cantidad de goles en una temporada? ¿Hay más goles en las ligas más parejas o en las más disparejas?</a:t>
            </a:r>
          </a:p>
          <a:p>
            <a:endParaRPr lang="es-MX" dirty="0"/>
          </a:p>
          <a:p>
            <a:endParaRPr lang="es-MX" dirty="0"/>
          </a:p>
        </p:txBody>
      </p:sp>
    </p:spTree>
    <p:extLst>
      <p:ext uri="{BB962C8B-B14F-4D97-AF65-F5344CB8AC3E}">
        <p14:creationId xmlns:p14="http://schemas.microsoft.com/office/powerpoint/2010/main" val="379169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solidFill>
                  <a:srgbClr val="FFFF00"/>
                </a:solidFill>
              </a:rPr>
              <a:t>Propuesta</a:t>
            </a:r>
            <a:endParaRPr lang="en-US" dirty="0">
              <a:solidFill>
                <a:srgbClr val="FFFF00"/>
              </a:solidFill>
            </a:endParaRPr>
          </a:p>
        </p:txBody>
      </p:sp>
      <p:sp>
        <p:nvSpPr>
          <p:cNvPr id="14" name="Content Placeholder 13"/>
          <p:cNvSpPr>
            <a:spLocks noGrp="1"/>
          </p:cNvSpPr>
          <p:nvPr>
            <p:ph idx="1"/>
          </p:nvPr>
        </p:nvSpPr>
        <p:spPr>
          <a:xfrm>
            <a:off x="1522414" y="1916832"/>
            <a:ext cx="9144000" cy="4267200"/>
          </a:xfrm>
        </p:spPr>
        <p:txBody>
          <a:bodyPr>
            <a:normAutofit/>
          </a:bodyPr>
          <a:lstStyle/>
          <a:p>
            <a:endParaRPr lang="es-MX" dirty="0"/>
          </a:p>
        </p:txBody>
      </p:sp>
    </p:spTree>
    <p:extLst>
      <p:ext uri="{BB962C8B-B14F-4D97-AF65-F5344CB8AC3E}">
        <p14:creationId xmlns:p14="http://schemas.microsoft.com/office/powerpoint/2010/main" val="300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a:solidFill>
                  <a:srgbClr val="FFFF00"/>
                </a:solidFill>
              </a:rPr>
              <a:t>Presentación</a:t>
            </a:r>
          </a:p>
        </p:txBody>
      </p:sp>
      <p:sp>
        <p:nvSpPr>
          <p:cNvPr id="14" name="Content Placeholder 13"/>
          <p:cNvSpPr>
            <a:spLocks noGrp="1"/>
          </p:cNvSpPr>
          <p:nvPr>
            <p:ph idx="1"/>
          </p:nvPr>
        </p:nvSpPr>
        <p:spPr/>
        <p:txBody>
          <a:bodyPr>
            <a:normAutofit/>
          </a:bodyPr>
          <a:lstStyle/>
          <a:p>
            <a:r>
              <a:rPr lang="es-MX" dirty="0">
                <a:solidFill>
                  <a:schemeClr val="accent1">
                    <a:lumMod val="60000"/>
                    <a:lumOff val="40000"/>
                  </a:schemeClr>
                </a:solidFill>
              </a:rPr>
              <a:t>¿Existirá una manera indiscutida de establecer quién es el mejor Director Técnico del mundo?</a:t>
            </a:r>
            <a:r>
              <a:rPr lang="es-MX" dirty="0"/>
              <a:t> Para responder a esa pregunta, primero tendríamos que asumir la existencia de un sistema de referencia unificado de medición, altamente preciso y sujeto a rendición de cuentas de sus propios resultados. </a:t>
            </a:r>
            <a:br>
              <a:rPr lang="es-MX" dirty="0"/>
            </a:br>
            <a:br>
              <a:rPr lang="es-MX" dirty="0"/>
            </a:br>
            <a:r>
              <a:rPr lang="es-MX" dirty="0"/>
              <a:t>Aunque parezca imposible, </a:t>
            </a:r>
            <a:r>
              <a:rPr lang="es-MX" dirty="0">
                <a:solidFill>
                  <a:srgbClr val="92D050"/>
                </a:solidFill>
              </a:rPr>
              <a:t>ese sistema existe</a:t>
            </a:r>
            <a:r>
              <a:rPr lang="es-MX" dirty="0"/>
              <a:t>. Además, tiene una capacidad, </a:t>
            </a:r>
            <a:r>
              <a:rPr lang="es-MX" dirty="0">
                <a:solidFill>
                  <a:srgbClr val="92D050"/>
                </a:solidFill>
              </a:rPr>
              <a:t>en el largo plazo</a:t>
            </a:r>
            <a:r>
              <a:rPr lang="es-MX" dirty="0"/>
              <a:t>, </a:t>
            </a:r>
            <a:r>
              <a:rPr lang="es-MX" dirty="0">
                <a:solidFill>
                  <a:srgbClr val="92D050"/>
                </a:solidFill>
              </a:rPr>
              <a:t>de</a:t>
            </a:r>
            <a:r>
              <a:rPr lang="es-MX" dirty="0"/>
              <a:t> </a:t>
            </a:r>
            <a:r>
              <a:rPr lang="es-MX" dirty="0">
                <a:solidFill>
                  <a:srgbClr val="92D050"/>
                </a:solidFill>
              </a:rPr>
              <a:t>explicar resultados con más de 95% de precisión</a:t>
            </a:r>
            <a:r>
              <a:rPr lang="es-MX" dirty="0"/>
              <a:t>. Pero, lo más importante es que </a:t>
            </a:r>
            <a:r>
              <a:rPr lang="es-MX" dirty="0">
                <a:solidFill>
                  <a:srgbClr val="FFC000"/>
                </a:solidFill>
              </a:rPr>
              <a:t>ese sistema, para existir, depende de dar resultados</a:t>
            </a:r>
            <a:r>
              <a:rPr lang="es-MX" dirty="0"/>
              <a:t>.</a:t>
            </a:r>
            <a:br>
              <a:rPr lang="es-MX" dirty="0"/>
            </a:br>
            <a:br>
              <a:rPr lang="es-MX" dirty="0"/>
            </a:br>
            <a:r>
              <a:rPr lang="es-MX" dirty="0"/>
              <a:t>Ese sistema de referencia son </a:t>
            </a:r>
            <a:r>
              <a:rPr lang="es-MX" dirty="0">
                <a:solidFill>
                  <a:schemeClr val="accent5">
                    <a:lumMod val="60000"/>
                    <a:lumOff val="40000"/>
                  </a:schemeClr>
                </a:solidFill>
              </a:rPr>
              <a:t>Las Casas de Apuestas</a:t>
            </a:r>
            <a:r>
              <a:rPr lang="es-MX" dirty="0"/>
              <a:t>.</a:t>
            </a:r>
          </a:p>
        </p:txBody>
      </p:sp>
    </p:spTree>
    <p:extLst>
      <p:ext uri="{BB962C8B-B14F-4D97-AF65-F5344CB8AC3E}">
        <p14:creationId xmlns:p14="http://schemas.microsoft.com/office/powerpoint/2010/main" val="19436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List</a:t>
            </a:r>
          </a:p>
        </p:txBody>
      </p:sp>
      <p:sp>
        <p:nvSpPr>
          <p:cNvPr id="14" name="Content Placeholder 13"/>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224034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solidFill>
                  <a:srgbClr val="FFFF00"/>
                </a:solidFill>
              </a:rPr>
              <a:t>Introducción</a:t>
            </a:r>
            <a:endParaRPr lang="en-US" dirty="0">
              <a:solidFill>
                <a:srgbClr val="FFFF00"/>
              </a:solidFill>
            </a:endParaRPr>
          </a:p>
        </p:txBody>
      </p:sp>
      <p:sp>
        <p:nvSpPr>
          <p:cNvPr id="14" name="Content Placeholder 13"/>
          <p:cNvSpPr>
            <a:spLocks noGrp="1"/>
          </p:cNvSpPr>
          <p:nvPr>
            <p:ph idx="1"/>
          </p:nvPr>
        </p:nvSpPr>
        <p:spPr/>
        <p:txBody>
          <a:bodyPr>
            <a:normAutofit lnSpcReduction="10000"/>
          </a:bodyPr>
          <a:lstStyle/>
          <a:p>
            <a:r>
              <a:rPr lang="es-MX" dirty="0"/>
              <a:t>La premisa de </a:t>
            </a:r>
            <a:r>
              <a:rPr lang="es-MX" i="1" dirty="0" err="1"/>
              <a:t>Unbetting</a:t>
            </a:r>
            <a:r>
              <a:rPr lang="es-MX" i="1" dirty="0"/>
              <a:t> </a:t>
            </a:r>
            <a:r>
              <a:rPr lang="es-MX" i="1" dirty="0" err="1"/>
              <a:t>Football</a:t>
            </a:r>
            <a:r>
              <a:rPr lang="es-MX" dirty="0"/>
              <a:t> es utilizar el sistema de apuestas aplicando Ingeniería Inversa, es decir, tomar sus momios (convertidos a probabilidad) y contrastarlos con los resultados para describir el pasado. </a:t>
            </a:r>
          </a:p>
          <a:p>
            <a:r>
              <a:rPr lang="es-MX" dirty="0"/>
              <a:t>Para comenzar a utilizar las apuestas en un sentido descriptivo, se requieren dos sencillos conceptos:</a:t>
            </a:r>
          </a:p>
          <a:p>
            <a:pPr lvl="1"/>
            <a:r>
              <a:rPr lang="es-MX" dirty="0"/>
              <a:t>Convertir un momio a probabilidad</a:t>
            </a:r>
          </a:p>
          <a:p>
            <a:pPr lvl="1"/>
            <a:r>
              <a:rPr lang="es-MX" dirty="0"/>
              <a:t>Valor Esperado</a:t>
            </a:r>
          </a:p>
          <a:p>
            <a:endParaRPr lang="es-MX" dirty="0"/>
          </a:p>
          <a:p>
            <a:r>
              <a:rPr lang="es-MX" dirty="0"/>
              <a:t>En la temporada 2008-2009 ascendió a la Premier League el </a:t>
            </a:r>
            <a:r>
              <a:rPr lang="es-MX" dirty="0" err="1"/>
              <a:t>Stoke</a:t>
            </a:r>
            <a:r>
              <a:rPr lang="es-MX" dirty="0"/>
              <a:t> City FC, equipo que, durante sus primeras temporadas  </a:t>
            </a:r>
          </a:p>
        </p:txBody>
      </p:sp>
    </p:spTree>
    <p:extLst>
      <p:ext uri="{BB962C8B-B14F-4D97-AF65-F5344CB8AC3E}">
        <p14:creationId xmlns:p14="http://schemas.microsoft.com/office/powerpoint/2010/main" val="209755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1422257493"/>
              </p:ext>
            </p:extLst>
          </p:nvPr>
        </p:nvGraphicFramePr>
        <p:xfrm>
          <a:off x="1522413" y="1905000"/>
          <a:ext cx="91440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5" name="Content Placeholder 4"/>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1126981132"/>
              </p:ext>
            </p:extLst>
          </p:nvPr>
        </p:nvGraphicFramePr>
        <p:xfrm>
          <a:off x="6246813" y="1905000"/>
          <a:ext cx="4419600" cy="2057400"/>
        </p:xfrm>
        <a:graphic>
          <a:graphicData uri="http://schemas.openxmlformats.org/drawingml/2006/table">
            <a:tbl>
              <a:tblPr firstRow="1" bandRow="1">
                <a:tableStyleId>{8EC20E35-A176-4012-BC5E-935CFFF8708E}</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a:t>
                      </a:r>
                      <a:r>
                        <a:rPr lang="en-US" baseline="0" dirty="0"/>
                        <a:t> B</a:t>
                      </a:r>
                      <a:endParaRPr lang="en-US" dirty="0"/>
                    </a:p>
                  </a:txBody>
                  <a:tcPr anchor="ctr"/>
                </a:tc>
                <a:extLst>
                  <a:ext uri="{0D108BD9-81ED-4DB2-BD59-A6C34878D82A}">
                    <a16:rowId xmlns:a16="http://schemas.microsoft.com/office/drawing/2014/main" val="10000"/>
                  </a:ext>
                </a:extLst>
              </a:tr>
              <a:tr h="5143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143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143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3746620342"/>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p:txBody>
          <a:bodyPr/>
          <a:lstStyle/>
          <a:p>
            <a:r>
              <a:rPr lang="en-US" dirty="0"/>
              <a:t>First bullet point here</a:t>
            </a:r>
          </a:p>
          <a:p>
            <a:r>
              <a:rPr lang="en-US" dirty="0"/>
              <a:t>Second bullet point here</a:t>
            </a:r>
          </a:p>
          <a:p>
            <a:r>
              <a:rPr lang="en-US" dirty="0"/>
              <a:t>Third bullet point here</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normAutofit/>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normAutofit/>
          </a:bodyPr>
          <a:lstStyle/>
          <a:p>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normAutofit/>
          </a:bodyPr>
          <a:lstStyle/>
          <a:p>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a:solidFill>
                  <a:srgbClr val="FFFF00"/>
                </a:solidFill>
              </a:rPr>
              <a:t>Presentación</a:t>
            </a:r>
          </a:p>
        </p:txBody>
      </p:sp>
      <p:sp>
        <p:nvSpPr>
          <p:cNvPr id="14" name="Content Placeholder 13"/>
          <p:cNvSpPr>
            <a:spLocks noGrp="1"/>
          </p:cNvSpPr>
          <p:nvPr>
            <p:ph idx="1"/>
          </p:nvPr>
        </p:nvSpPr>
        <p:spPr/>
        <p:txBody>
          <a:bodyPr>
            <a:normAutofit/>
          </a:bodyPr>
          <a:lstStyle/>
          <a:p>
            <a:r>
              <a:rPr lang="es-MX" dirty="0">
                <a:solidFill>
                  <a:schemeClr val="accent1">
                    <a:lumMod val="60000"/>
                    <a:lumOff val="40000"/>
                  </a:schemeClr>
                </a:solidFill>
              </a:rPr>
              <a:t>La premisa de </a:t>
            </a:r>
            <a:r>
              <a:rPr lang="es-MX" i="1" dirty="0" err="1">
                <a:solidFill>
                  <a:schemeClr val="accent1">
                    <a:lumMod val="60000"/>
                    <a:lumOff val="40000"/>
                  </a:schemeClr>
                </a:solidFill>
              </a:rPr>
              <a:t>Unbetting</a:t>
            </a:r>
            <a:r>
              <a:rPr lang="es-MX" i="1" dirty="0">
                <a:solidFill>
                  <a:schemeClr val="accent1">
                    <a:lumMod val="60000"/>
                    <a:lumOff val="40000"/>
                  </a:schemeClr>
                </a:solidFill>
              </a:rPr>
              <a:t> </a:t>
            </a:r>
            <a:r>
              <a:rPr lang="es-MX" i="1" dirty="0" err="1">
                <a:solidFill>
                  <a:schemeClr val="accent1">
                    <a:lumMod val="60000"/>
                    <a:lumOff val="40000"/>
                  </a:schemeClr>
                </a:solidFill>
              </a:rPr>
              <a:t>Football</a:t>
            </a:r>
            <a:r>
              <a:rPr lang="es-MX" dirty="0">
                <a:solidFill>
                  <a:schemeClr val="accent1">
                    <a:lumMod val="60000"/>
                    <a:lumOff val="40000"/>
                  </a:schemeClr>
                </a:solidFill>
              </a:rPr>
              <a:t> es utilizar el sistema de apuestas aplicando Ingeniería Inversa</a:t>
            </a:r>
            <a:r>
              <a:rPr lang="es-MX" dirty="0"/>
              <a:t>, es decir, tomar sus pagos de apuestas (o momios) y contrastarlos con los resultados para describir el pasado. </a:t>
            </a:r>
          </a:p>
          <a:p>
            <a:r>
              <a:rPr lang="es-MX" dirty="0"/>
              <a:t>Para el análisis se partirá de la siguiente </a:t>
            </a:r>
            <a:r>
              <a:rPr lang="es-MX" dirty="0">
                <a:solidFill>
                  <a:srgbClr val="92D050"/>
                </a:solidFill>
              </a:rPr>
              <a:t>premisa: el futbol es un deporte con alta incidencia de aleatoriedad</a:t>
            </a:r>
            <a:r>
              <a:rPr lang="es-MX" dirty="0"/>
              <a:t> (demostrándola en el texto).</a:t>
            </a:r>
          </a:p>
          <a:p>
            <a:r>
              <a:rPr lang="es-MX" dirty="0"/>
              <a:t>Para comenzar a utilizar las apuestas en un sentido descriptivo, se requieren tres conceptos:</a:t>
            </a:r>
          </a:p>
          <a:p>
            <a:pPr lvl="1"/>
            <a:r>
              <a:rPr lang="es-MX" dirty="0"/>
              <a:t>Convertir un momio a probabilidad</a:t>
            </a:r>
          </a:p>
          <a:p>
            <a:pPr lvl="1"/>
            <a:r>
              <a:rPr lang="es-MX" dirty="0"/>
              <a:t>Valor Esperado</a:t>
            </a:r>
          </a:p>
          <a:p>
            <a:pPr lvl="1"/>
            <a:r>
              <a:rPr lang="es-MX" dirty="0"/>
              <a:t>Estadísticas Independientes del Contexto (EIC)</a:t>
            </a:r>
          </a:p>
        </p:txBody>
      </p:sp>
    </p:spTree>
    <p:extLst>
      <p:ext uri="{BB962C8B-B14F-4D97-AF65-F5344CB8AC3E}">
        <p14:creationId xmlns:p14="http://schemas.microsoft.com/office/powerpoint/2010/main" val="211171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6" name="Picture Placeholder 5"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a:solidFill>
                  <a:srgbClr val="FFFF00"/>
                </a:solidFill>
              </a:rPr>
              <a:t>Cómo convertir un Momio a Probabilidad</a:t>
            </a:r>
          </a:p>
        </p:txBody>
      </p:sp>
      <p:sp>
        <p:nvSpPr>
          <p:cNvPr id="14" name="Content Placeholder 13"/>
          <p:cNvSpPr>
            <a:spLocks noGrp="1"/>
          </p:cNvSpPr>
          <p:nvPr>
            <p:ph idx="1"/>
          </p:nvPr>
        </p:nvSpPr>
        <p:spPr/>
        <p:txBody>
          <a:bodyPr/>
          <a:lstStyle/>
          <a:p>
            <a:r>
              <a:rPr lang="es-MX" dirty="0"/>
              <a:t>Un ejemplo del escenario o distribución de una apuesta en el futbol (en formato de Europa Continental) es el siguiente:</a:t>
            </a:r>
          </a:p>
          <a:p>
            <a:endParaRPr lang="es-MX" dirty="0"/>
          </a:p>
          <a:p>
            <a:endParaRPr lang="es-MX" dirty="0"/>
          </a:p>
          <a:p>
            <a:r>
              <a:rPr lang="es-MX" dirty="0">
                <a:solidFill>
                  <a:srgbClr val="92D050"/>
                </a:solidFill>
              </a:rPr>
              <a:t>El número es un multiplicador que se aplica al monto de tu apuesta en caso de acertar al escenario</a:t>
            </a:r>
            <a:r>
              <a:rPr lang="es-MX" dirty="0"/>
              <a:t>. Por ejemplo, si se apuestan € 100 al Empate, si este resultado se produce al final del partido, se pagarán €400 al apostador.</a:t>
            </a:r>
          </a:p>
          <a:p>
            <a:r>
              <a:rPr lang="es-MX" dirty="0"/>
              <a:t>El pago o momio es, a su vez, </a:t>
            </a:r>
            <a:r>
              <a:rPr lang="es-MX" dirty="0">
                <a:solidFill>
                  <a:srgbClr val="FFC000"/>
                </a:solidFill>
              </a:rPr>
              <a:t>una estimación de probabilidad</a:t>
            </a:r>
            <a:r>
              <a:rPr lang="es-MX" dirty="0"/>
              <a:t>.</a:t>
            </a:r>
          </a:p>
        </p:txBody>
      </p:sp>
      <p:graphicFrame>
        <p:nvGraphicFramePr>
          <p:cNvPr id="4" name="Table 4">
            <a:extLst>
              <a:ext uri="{FF2B5EF4-FFF2-40B4-BE49-F238E27FC236}">
                <a16:creationId xmlns:a16="http://schemas.microsoft.com/office/drawing/2014/main" id="{D59CC0B5-0110-4034-AE26-2685CE5B7E95}"/>
              </a:ext>
            </a:extLst>
          </p:cNvPr>
          <p:cNvGraphicFramePr>
            <a:graphicFrameLocks noGrp="1"/>
          </p:cNvGraphicFramePr>
          <p:nvPr>
            <p:extLst>
              <p:ext uri="{D42A27DB-BD31-4B8C-83A1-F6EECF244321}">
                <p14:modId xmlns:p14="http://schemas.microsoft.com/office/powerpoint/2010/main" val="1896187136"/>
              </p:ext>
            </p:extLst>
          </p:nvPr>
        </p:nvGraphicFramePr>
        <p:xfrm>
          <a:off x="2133972" y="2780928"/>
          <a:ext cx="8125884" cy="853440"/>
        </p:xfrm>
        <a:graphic>
          <a:graphicData uri="http://schemas.openxmlformats.org/drawingml/2006/table">
            <a:tbl>
              <a:tblPr firstRow="1" bandRow="1">
                <a:tableStyleId>{6E25E649-3F16-4E02-A733-19D2CDBF48F0}</a:tableStyleId>
              </a:tblPr>
              <a:tblGrid>
                <a:gridCol w="2708628">
                  <a:extLst>
                    <a:ext uri="{9D8B030D-6E8A-4147-A177-3AD203B41FA5}">
                      <a16:colId xmlns:a16="http://schemas.microsoft.com/office/drawing/2014/main" val="1729482358"/>
                    </a:ext>
                  </a:extLst>
                </a:gridCol>
                <a:gridCol w="2708628">
                  <a:extLst>
                    <a:ext uri="{9D8B030D-6E8A-4147-A177-3AD203B41FA5}">
                      <a16:colId xmlns:a16="http://schemas.microsoft.com/office/drawing/2014/main" val="2170981139"/>
                    </a:ext>
                  </a:extLst>
                </a:gridCol>
                <a:gridCol w="2708628">
                  <a:extLst>
                    <a:ext uri="{9D8B030D-6E8A-4147-A177-3AD203B41FA5}">
                      <a16:colId xmlns:a16="http://schemas.microsoft.com/office/drawing/2014/main" val="2163845275"/>
                    </a:ext>
                  </a:extLst>
                </a:gridCol>
              </a:tblGrid>
              <a:tr h="370840">
                <a:tc>
                  <a:txBody>
                    <a:bodyPr/>
                    <a:lstStyle/>
                    <a:p>
                      <a:pPr algn="ctr"/>
                      <a:r>
                        <a:rPr lang="es-MX" sz="2000" dirty="0"/>
                        <a:t>Victoria del Local</a:t>
                      </a:r>
                    </a:p>
                  </a:txBody>
                  <a:tcPr>
                    <a:solidFill>
                      <a:schemeClr val="accent1">
                        <a:lumMod val="75000"/>
                      </a:schemeClr>
                    </a:solidFill>
                  </a:tcPr>
                </a:tc>
                <a:tc>
                  <a:txBody>
                    <a:bodyPr/>
                    <a:lstStyle/>
                    <a:p>
                      <a:pPr algn="ctr"/>
                      <a:r>
                        <a:rPr lang="es-MX" sz="2000" dirty="0"/>
                        <a:t>Empate</a:t>
                      </a:r>
                    </a:p>
                  </a:txBody>
                  <a:tcPr>
                    <a:solidFill>
                      <a:schemeClr val="accent1">
                        <a:lumMod val="75000"/>
                      </a:schemeClr>
                    </a:solidFill>
                  </a:tcPr>
                </a:tc>
                <a:tc>
                  <a:txBody>
                    <a:bodyPr/>
                    <a:lstStyle/>
                    <a:p>
                      <a:pPr algn="ctr"/>
                      <a:r>
                        <a:rPr lang="es-MX" sz="2000" dirty="0"/>
                        <a:t>Victoria del Visitante</a:t>
                      </a:r>
                    </a:p>
                  </a:txBody>
                  <a:tcPr>
                    <a:solidFill>
                      <a:schemeClr val="accent1">
                        <a:lumMod val="75000"/>
                      </a:schemeClr>
                    </a:solidFill>
                  </a:tcPr>
                </a:tc>
                <a:extLst>
                  <a:ext uri="{0D108BD9-81ED-4DB2-BD59-A6C34878D82A}">
                    <a16:rowId xmlns:a16="http://schemas.microsoft.com/office/drawing/2014/main" val="3576222405"/>
                  </a:ext>
                </a:extLst>
              </a:tr>
              <a:tr h="370840">
                <a:tc>
                  <a:txBody>
                    <a:bodyPr/>
                    <a:lstStyle/>
                    <a:p>
                      <a:pPr algn="ctr"/>
                      <a:r>
                        <a:rPr lang="es-MX" sz="2400" dirty="0">
                          <a:latin typeface="+mj-lt"/>
                        </a:rPr>
                        <a:t>2</a:t>
                      </a:r>
                    </a:p>
                  </a:txBody>
                  <a:tcPr/>
                </a:tc>
                <a:tc>
                  <a:txBody>
                    <a:bodyPr/>
                    <a:lstStyle/>
                    <a:p>
                      <a:pPr algn="ctr"/>
                      <a:r>
                        <a:rPr lang="es-MX" sz="2400" dirty="0">
                          <a:latin typeface="+mj-lt"/>
                        </a:rPr>
                        <a:t>4</a:t>
                      </a:r>
                    </a:p>
                  </a:txBody>
                  <a:tcPr/>
                </a:tc>
                <a:tc>
                  <a:txBody>
                    <a:bodyPr/>
                    <a:lstStyle/>
                    <a:p>
                      <a:pPr algn="ctr"/>
                      <a:r>
                        <a:rPr lang="es-MX" sz="2400" dirty="0">
                          <a:latin typeface="+mj-lt"/>
                        </a:rPr>
                        <a:t>3.3</a:t>
                      </a:r>
                    </a:p>
                  </a:txBody>
                  <a:tcPr/>
                </a:tc>
                <a:extLst>
                  <a:ext uri="{0D108BD9-81ED-4DB2-BD59-A6C34878D82A}">
                    <a16:rowId xmlns:a16="http://schemas.microsoft.com/office/drawing/2014/main" val="2755039433"/>
                  </a:ext>
                </a:extLst>
              </a:tr>
            </a:tbl>
          </a:graphicData>
        </a:graphic>
      </p:graphicFrame>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a:solidFill>
                  <a:srgbClr val="FFFF00"/>
                </a:solidFill>
              </a:rPr>
              <a:t>Cómo convertir un Momio a Probabilidad</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22414" y="1700808"/>
                <a:ext cx="9144000" cy="4824536"/>
              </a:xfrm>
            </p:spPr>
            <p:txBody>
              <a:bodyPr>
                <a:normAutofit fontScale="92500" lnSpcReduction="20000"/>
              </a:bodyPr>
              <a:lstStyle/>
              <a:p>
                <a:r>
                  <a:rPr lang="es-MX" dirty="0"/>
                  <a:t>Para traducir un momio a probabilidad se debe realizar una operación: </a:t>
                </a:r>
                <a:br>
                  <a:rPr lang="es-MX" dirty="0"/>
                </a:br>
                <a:br>
                  <a:rPr lang="es-MX" dirty="0"/>
                </a:br>
                <a14:m>
                  <m:oMath xmlns:m="http://schemas.openxmlformats.org/officeDocument/2006/math">
                    <m:r>
                      <a:rPr lang="es-MX" sz="2600" b="1" i="1" smtClean="0">
                        <a:solidFill>
                          <a:srgbClr val="92D050"/>
                        </a:solidFill>
                        <a:latin typeface="Cambria Math" panose="02040503050406030204" pitchFamily="18" charset="0"/>
                      </a:rPr>
                      <m:t>𝑷𝒓𝒐𝒃𝒂𝒃𝒊𝒍𝒊𝒅𝒂𝒅</m:t>
                    </m:r>
                    <m:r>
                      <a:rPr lang="es-MX" sz="2600" b="1" i="1" smtClean="0">
                        <a:solidFill>
                          <a:srgbClr val="92D050"/>
                        </a:solidFill>
                        <a:latin typeface="Cambria Math" panose="02040503050406030204" pitchFamily="18" charset="0"/>
                      </a:rPr>
                      <m:t>=</m:t>
                    </m:r>
                    <m:f>
                      <m:fPr>
                        <m:ctrlPr>
                          <a:rPr lang="es-MX" sz="2600" b="1" i="1" smtClean="0">
                            <a:solidFill>
                              <a:srgbClr val="92D050"/>
                            </a:solidFill>
                            <a:latin typeface="Cambria Math" panose="02040503050406030204" pitchFamily="18" charset="0"/>
                          </a:rPr>
                        </m:ctrlPr>
                      </m:fPr>
                      <m:num>
                        <m:r>
                          <a:rPr lang="es-MX" sz="2600" b="1" i="1" smtClean="0">
                            <a:solidFill>
                              <a:srgbClr val="92D050"/>
                            </a:solidFill>
                            <a:latin typeface="Cambria Math" panose="02040503050406030204" pitchFamily="18" charset="0"/>
                          </a:rPr>
                          <m:t>𝟏</m:t>
                        </m:r>
                      </m:num>
                      <m:den>
                        <m:r>
                          <a:rPr lang="es-MX" sz="2600" b="1" i="1" smtClean="0">
                            <a:solidFill>
                              <a:srgbClr val="92D050"/>
                            </a:solidFill>
                            <a:latin typeface="Cambria Math" panose="02040503050406030204" pitchFamily="18" charset="0"/>
                          </a:rPr>
                          <m:t>𝒎𝒐𝒎𝒊𝒐</m:t>
                        </m:r>
                      </m:den>
                    </m:f>
                  </m:oMath>
                </a14:m>
                <a:endParaRPr lang="es-MX" b="1" dirty="0"/>
              </a:p>
              <a:p>
                <a:r>
                  <a:rPr lang="es-MX" dirty="0"/>
                  <a:t>Aplicándolo al ejemplo anterior:</a:t>
                </a:r>
              </a:p>
              <a:p>
                <a:endParaRPr lang="es-MX" dirty="0"/>
              </a:p>
              <a:p>
                <a:endParaRPr lang="es-MX" dirty="0"/>
              </a:p>
              <a:p>
                <a:endParaRPr lang="es-MX" dirty="0"/>
              </a:p>
              <a:p>
                <a:endParaRPr lang="es-MX" dirty="0"/>
              </a:p>
              <a:p>
                <a:r>
                  <a:rPr lang="es-MX" dirty="0"/>
                  <a:t>Nota: puede resultar curioso que los porcentajes sumen más del 100%, pero hay que señalar que </a:t>
                </a:r>
                <a:r>
                  <a:rPr lang="es-MX" dirty="0">
                    <a:solidFill>
                      <a:srgbClr val="FFC000"/>
                    </a:solidFill>
                  </a:rPr>
                  <a:t>un momio es una pieza de un sistema cuyo objetivo busca maximizar ganancias</a:t>
                </a:r>
                <a:r>
                  <a:rPr lang="es-MX" dirty="0"/>
                  <a:t>. Aumentar los pagos (dentro de un margen) incentiva a más personas a apostar y aumentaría el beneficio para la casa de apuestas en el largo plazo.</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22414" y="1700808"/>
                <a:ext cx="9144000" cy="4824536"/>
              </a:xfrm>
              <a:blipFill>
                <a:blip r:embed="rId2"/>
                <a:stretch>
                  <a:fillRect l="-800" t="-2655" r="-1467" b="-1643"/>
                </a:stretch>
              </a:blipFill>
            </p:spPr>
            <p:txBody>
              <a:bodyPr/>
              <a:lstStyle/>
              <a:p>
                <a:r>
                  <a:rPr lang="es-MX">
                    <a:noFill/>
                  </a:rPr>
                  <a:t> </a:t>
                </a:r>
              </a:p>
            </p:txBody>
          </p:sp>
        </mc:Fallback>
      </mc:AlternateContent>
      <p:graphicFrame>
        <p:nvGraphicFramePr>
          <p:cNvPr id="4" name="Table 4">
            <a:extLst>
              <a:ext uri="{FF2B5EF4-FFF2-40B4-BE49-F238E27FC236}">
                <a16:creationId xmlns:a16="http://schemas.microsoft.com/office/drawing/2014/main" id="{D59CC0B5-0110-4034-AE26-2685CE5B7E95}"/>
              </a:ext>
            </a:extLst>
          </p:cNvPr>
          <p:cNvGraphicFramePr>
            <a:graphicFrameLocks noGrp="1"/>
          </p:cNvGraphicFramePr>
          <p:nvPr>
            <p:extLst>
              <p:ext uri="{D42A27DB-BD31-4B8C-83A1-F6EECF244321}">
                <p14:modId xmlns:p14="http://schemas.microsoft.com/office/powerpoint/2010/main" val="3073263242"/>
              </p:ext>
            </p:extLst>
          </p:nvPr>
        </p:nvGraphicFramePr>
        <p:xfrm>
          <a:off x="2566020" y="4343504"/>
          <a:ext cx="6685725" cy="741680"/>
        </p:xfrm>
        <a:graphic>
          <a:graphicData uri="http://schemas.openxmlformats.org/drawingml/2006/table">
            <a:tbl>
              <a:tblPr firstRow="1" bandRow="1">
                <a:tableStyleId>{EB344D84-9AFB-497E-A393-DC336BA19D2E}</a:tableStyleId>
              </a:tblPr>
              <a:tblGrid>
                <a:gridCol w="2228575">
                  <a:extLst>
                    <a:ext uri="{9D8B030D-6E8A-4147-A177-3AD203B41FA5}">
                      <a16:colId xmlns:a16="http://schemas.microsoft.com/office/drawing/2014/main" val="1729482358"/>
                    </a:ext>
                  </a:extLst>
                </a:gridCol>
                <a:gridCol w="2228575">
                  <a:extLst>
                    <a:ext uri="{9D8B030D-6E8A-4147-A177-3AD203B41FA5}">
                      <a16:colId xmlns:a16="http://schemas.microsoft.com/office/drawing/2014/main" val="2170981139"/>
                    </a:ext>
                  </a:extLst>
                </a:gridCol>
                <a:gridCol w="2228575">
                  <a:extLst>
                    <a:ext uri="{9D8B030D-6E8A-4147-A177-3AD203B41FA5}">
                      <a16:colId xmlns:a16="http://schemas.microsoft.com/office/drawing/2014/main" val="2163845275"/>
                    </a:ext>
                  </a:extLst>
                </a:gridCol>
              </a:tblGrid>
              <a:tr h="370840">
                <a:tc>
                  <a:txBody>
                    <a:bodyPr/>
                    <a:lstStyle/>
                    <a:p>
                      <a:pPr algn="ctr"/>
                      <a:r>
                        <a:rPr lang="es-MX" sz="1600" dirty="0"/>
                        <a:t>Victoria del Local</a:t>
                      </a:r>
                    </a:p>
                  </a:txBody>
                  <a:tcPr>
                    <a:solidFill>
                      <a:srgbClr val="00B050"/>
                    </a:solidFill>
                  </a:tcPr>
                </a:tc>
                <a:tc>
                  <a:txBody>
                    <a:bodyPr/>
                    <a:lstStyle/>
                    <a:p>
                      <a:pPr algn="ctr"/>
                      <a:r>
                        <a:rPr lang="es-MX" sz="1600" dirty="0"/>
                        <a:t>Empate</a:t>
                      </a:r>
                    </a:p>
                  </a:txBody>
                  <a:tcPr>
                    <a:solidFill>
                      <a:srgbClr val="00B050"/>
                    </a:solidFill>
                  </a:tcPr>
                </a:tc>
                <a:tc>
                  <a:txBody>
                    <a:bodyPr/>
                    <a:lstStyle/>
                    <a:p>
                      <a:pPr algn="ctr"/>
                      <a:r>
                        <a:rPr lang="es-MX" sz="1600" dirty="0"/>
                        <a:t>Victoria del Visitante</a:t>
                      </a:r>
                    </a:p>
                  </a:txBody>
                  <a:tcPr>
                    <a:solidFill>
                      <a:srgbClr val="00B050"/>
                    </a:solidFill>
                  </a:tcPr>
                </a:tc>
                <a:extLst>
                  <a:ext uri="{0D108BD9-81ED-4DB2-BD59-A6C34878D82A}">
                    <a16:rowId xmlns:a16="http://schemas.microsoft.com/office/drawing/2014/main" val="3576222405"/>
                  </a:ext>
                </a:extLst>
              </a:tr>
              <a:tr h="370840">
                <a:tc>
                  <a:txBody>
                    <a:bodyPr/>
                    <a:lstStyle/>
                    <a:p>
                      <a:pPr algn="ctr"/>
                      <a:r>
                        <a:rPr lang="es-MX" sz="1800" dirty="0"/>
                        <a:t>0.5 (50%)</a:t>
                      </a:r>
                      <a:endParaRPr lang="es-MX" sz="1800" dirty="0">
                        <a:latin typeface="+mj-lt"/>
                      </a:endParaRPr>
                    </a:p>
                  </a:txBody>
                  <a:tcPr/>
                </a:tc>
                <a:tc>
                  <a:txBody>
                    <a:bodyPr/>
                    <a:lstStyle/>
                    <a:p>
                      <a:pPr algn="ctr"/>
                      <a:r>
                        <a:rPr lang="es-MX" sz="1800" dirty="0"/>
                        <a:t>0.25 (25%)</a:t>
                      </a:r>
                      <a:endParaRPr lang="es-MX" sz="1800" dirty="0">
                        <a:latin typeface="+mj-lt"/>
                      </a:endParaRPr>
                    </a:p>
                  </a:txBody>
                  <a:tcPr/>
                </a:tc>
                <a:tc>
                  <a:txBody>
                    <a:bodyPr/>
                    <a:lstStyle/>
                    <a:p>
                      <a:pPr algn="ctr"/>
                      <a:r>
                        <a:rPr lang="es-MX" sz="1800" dirty="0"/>
                        <a:t>0.3 (30%)</a:t>
                      </a:r>
                      <a:endParaRPr lang="es-MX" sz="1800" dirty="0">
                        <a:latin typeface="+mj-lt"/>
                      </a:endParaRPr>
                    </a:p>
                  </a:txBody>
                  <a:tcPr/>
                </a:tc>
                <a:extLst>
                  <a:ext uri="{0D108BD9-81ED-4DB2-BD59-A6C34878D82A}">
                    <a16:rowId xmlns:a16="http://schemas.microsoft.com/office/drawing/2014/main" val="2755039433"/>
                  </a:ext>
                </a:extLst>
              </a:tr>
            </a:tbl>
          </a:graphicData>
        </a:graphic>
      </p:graphicFrame>
      <p:graphicFrame>
        <p:nvGraphicFramePr>
          <p:cNvPr id="5" name="Table 4">
            <a:extLst>
              <a:ext uri="{FF2B5EF4-FFF2-40B4-BE49-F238E27FC236}">
                <a16:creationId xmlns:a16="http://schemas.microsoft.com/office/drawing/2014/main" id="{1E7D72CC-4B71-4255-938B-07F9088103F4}"/>
              </a:ext>
            </a:extLst>
          </p:cNvPr>
          <p:cNvGraphicFramePr>
            <a:graphicFrameLocks noGrp="1"/>
          </p:cNvGraphicFramePr>
          <p:nvPr>
            <p:extLst>
              <p:ext uri="{D42A27DB-BD31-4B8C-83A1-F6EECF244321}">
                <p14:modId xmlns:p14="http://schemas.microsoft.com/office/powerpoint/2010/main" val="931864209"/>
              </p:ext>
            </p:extLst>
          </p:nvPr>
        </p:nvGraphicFramePr>
        <p:xfrm>
          <a:off x="2566020" y="3396744"/>
          <a:ext cx="6685722" cy="741680"/>
        </p:xfrm>
        <a:graphic>
          <a:graphicData uri="http://schemas.openxmlformats.org/drawingml/2006/table">
            <a:tbl>
              <a:tblPr firstRow="1" bandRow="1">
                <a:tableStyleId>{6E25E649-3F16-4E02-A733-19D2CDBF48F0}</a:tableStyleId>
              </a:tblPr>
              <a:tblGrid>
                <a:gridCol w="2228574">
                  <a:extLst>
                    <a:ext uri="{9D8B030D-6E8A-4147-A177-3AD203B41FA5}">
                      <a16:colId xmlns:a16="http://schemas.microsoft.com/office/drawing/2014/main" val="1729482358"/>
                    </a:ext>
                  </a:extLst>
                </a:gridCol>
                <a:gridCol w="2228574">
                  <a:extLst>
                    <a:ext uri="{9D8B030D-6E8A-4147-A177-3AD203B41FA5}">
                      <a16:colId xmlns:a16="http://schemas.microsoft.com/office/drawing/2014/main" val="2170981139"/>
                    </a:ext>
                  </a:extLst>
                </a:gridCol>
                <a:gridCol w="2228574">
                  <a:extLst>
                    <a:ext uri="{9D8B030D-6E8A-4147-A177-3AD203B41FA5}">
                      <a16:colId xmlns:a16="http://schemas.microsoft.com/office/drawing/2014/main" val="2163845275"/>
                    </a:ext>
                  </a:extLst>
                </a:gridCol>
              </a:tblGrid>
              <a:tr h="370840">
                <a:tc>
                  <a:txBody>
                    <a:bodyPr/>
                    <a:lstStyle/>
                    <a:p>
                      <a:pPr algn="ctr"/>
                      <a:r>
                        <a:rPr lang="es-MX" sz="1600" dirty="0"/>
                        <a:t>Victoria del Local</a:t>
                      </a:r>
                    </a:p>
                  </a:txBody>
                  <a:tcPr>
                    <a:solidFill>
                      <a:schemeClr val="accent1">
                        <a:lumMod val="75000"/>
                      </a:schemeClr>
                    </a:solidFill>
                  </a:tcPr>
                </a:tc>
                <a:tc>
                  <a:txBody>
                    <a:bodyPr/>
                    <a:lstStyle/>
                    <a:p>
                      <a:pPr algn="ctr"/>
                      <a:r>
                        <a:rPr lang="es-MX" sz="1600" dirty="0"/>
                        <a:t>Empate</a:t>
                      </a:r>
                    </a:p>
                  </a:txBody>
                  <a:tcPr>
                    <a:solidFill>
                      <a:schemeClr val="accent1">
                        <a:lumMod val="75000"/>
                      </a:schemeClr>
                    </a:solidFill>
                  </a:tcPr>
                </a:tc>
                <a:tc>
                  <a:txBody>
                    <a:bodyPr/>
                    <a:lstStyle/>
                    <a:p>
                      <a:pPr algn="ctr"/>
                      <a:r>
                        <a:rPr lang="es-MX" sz="1600" dirty="0"/>
                        <a:t>Victoria del Visitante</a:t>
                      </a:r>
                    </a:p>
                  </a:txBody>
                  <a:tcPr>
                    <a:solidFill>
                      <a:schemeClr val="accent1">
                        <a:lumMod val="75000"/>
                      </a:schemeClr>
                    </a:solidFill>
                  </a:tcPr>
                </a:tc>
                <a:extLst>
                  <a:ext uri="{0D108BD9-81ED-4DB2-BD59-A6C34878D82A}">
                    <a16:rowId xmlns:a16="http://schemas.microsoft.com/office/drawing/2014/main" val="3576222405"/>
                  </a:ext>
                </a:extLst>
              </a:tr>
              <a:tr h="370840">
                <a:tc>
                  <a:txBody>
                    <a:bodyPr/>
                    <a:lstStyle/>
                    <a:p>
                      <a:pPr algn="ctr"/>
                      <a:r>
                        <a:rPr lang="es-MX" sz="1800" dirty="0">
                          <a:latin typeface="+mj-lt"/>
                        </a:rPr>
                        <a:t>2</a:t>
                      </a:r>
                    </a:p>
                  </a:txBody>
                  <a:tcPr/>
                </a:tc>
                <a:tc>
                  <a:txBody>
                    <a:bodyPr/>
                    <a:lstStyle/>
                    <a:p>
                      <a:pPr algn="ctr"/>
                      <a:r>
                        <a:rPr lang="es-MX" sz="1800" dirty="0">
                          <a:latin typeface="+mj-lt"/>
                        </a:rPr>
                        <a:t>4</a:t>
                      </a:r>
                    </a:p>
                  </a:txBody>
                  <a:tcPr/>
                </a:tc>
                <a:tc>
                  <a:txBody>
                    <a:bodyPr/>
                    <a:lstStyle/>
                    <a:p>
                      <a:pPr algn="ctr"/>
                      <a:r>
                        <a:rPr lang="es-MX" sz="1800" dirty="0">
                          <a:latin typeface="+mj-lt"/>
                        </a:rPr>
                        <a:t>3.3</a:t>
                      </a:r>
                    </a:p>
                  </a:txBody>
                  <a:tcPr/>
                </a:tc>
                <a:extLst>
                  <a:ext uri="{0D108BD9-81ED-4DB2-BD59-A6C34878D82A}">
                    <a16:rowId xmlns:a16="http://schemas.microsoft.com/office/drawing/2014/main" val="2755039433"/>
                  </a:ext>
                </a:extLst>
              </a:tr>
            </a:tbl>
          </a:graphicData>
        </a:graphic>
      </p:graphicFrame>
      <p:sp>
        <p:nvSpPr>
          <p:cNvPr id="2" name="Arrow: Down 1">
            <a:extLst>
              <a:ext uri="{FF2B5EF4-FFF2-40B4-BE49-F238E27FC236}">
                <a16:creationId xmlns:a16="http://schemas.microsoft.com/office/drawing/2014/main" id="{D3CDCA5B-2CBF-4465-BDE5-1F17C138419A}"/>
              </a:ext>
            </a:extLst>
          </p:cNvPr>
          <p:cNvSpPr/>
          <p:nvPr/>
        </p:nvSpPr>
        <p:spPr>
          <a:xfrm>
            <a:off x="5734372" y="4116152"/>
            <a:ext cx="365551" cy="320960"/>
          </a:xfrm>
          <a:prstGeom prst="downArrow">
            <a:avLst/>
          </a:prstGeom>
          <a:solidFill>
            <a:srgbClr val="92D05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Arrow: Down 7">
            <a:extLst>
              <a:ext uri="{FF2B5EF4-FFF2-40B4-BE49-F238E27FC236}">
                <a16:creationId xmlns:a16="http://schemas.microsoft.com/office/drawing/2014/main" id="{9033AB6C-30FB-4CE1-AF12-82663286CC64}"/>
              </a:ext>
            </a:extLst>
          </p:cNvPr>
          <p:cNvSpPr/>
          <p:nvPr/>
        </p:nvSpPr>
        <p:spPr>
          <a:xfrm>
            <a:off x="3502124" y="4116152"/>
            <a:ext cx="365551" cy="320960"/>
          </a:xfrm>
          <a:prstGeom prst="downArrow">
            <a:avLst/>
          </a:prstGeom>
          <a:solidFill>
            <a:srgbClr val="92D05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row: Down 8">
            <a:extLst>
              <a:ext uri="{FF2B5EF4-FFF2-40B4-BE49-F238E27FC236}">
                <a16:creationId xmlns:a16="http://schemas.microsoft.com/office/drawing/2014/main" id="{9A5A9B83-FB1F-4D92-9A02-B2518CC03C9A}"/>
              </a:ext>
            </a:extLst>
          </p:cNvPr>
          <p:cNvSpPr/>
          <p:nvPr/>
        </p:nvSpPr>
        <p:spPr>
          <a:xfrm>
            <a:off x="7961109" y="4116152"/>
            <a:ext cx="365551" cy="320960"/>
          </a:xfrm>
          <a:prstGeom prst="downArrow">
            <a:avLst/>
          </a:prstGeom>
          <a:solidFill>
            <a:srgbClr val="92D05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9794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a:solidFill>
                  <a:srgbClr val="FFFF00"/>
                </a:solidFill>
              </a:rPr>
              <a:t>¿Qué es el Valor Esperado?</a:t>
            </a:r>
          </a:p>
        </p:txBody>
      </p:sp>
      <mc:AlternateContent xmlns:mc="http://schemas.openxmlformats.org/markup-compatibility/2006" xmlns:a14="http://schemas.microsoft.com/office/drawing/2010/main">
        <mc:Choice Requires="a14">
          <p:sp>
            <p:nvSpPr>
              <p:cNvPr id="14" name="Content Placeholder 13"/>
              <p:cNvSpPr>
                <a:spLocks noGrp="1"/>
              </p:cNvSpPr>
              <p:nvPr>
                <p:ph sz="half" idx="1"/>
              </p:nvPr>
            </p:nvSpPr>
            <p:spPr>
              <a:xfrm>
                <a:off x="765820" y="1905000"/>
                <a:ext cx="7416824" cy="4267200"/>
              </a:xfrm>
            </p:spPr>
            <p:txBody>
              <a:bodyPr>
                <a:normAutofit fontScale="92500" lnSpcReduction="10000"/>
              </a:bodyPr>
              <a:lstStyle/>
              <a:p>
                <a:r>
                  <a:rPr lang="es-MX" dirty="0"/>
                  <a:t>Un ejemplo sencillo para explicar este concepto es con un juego de ruleta como el de la imagen, en el que, de ganar, se paga el doble de tu apuesta. Con una probabilidad de </a:t>
                </a:r>
                <a:r>
                  <a:rPr lang="es-MX" dirty="0">
                    <a:solidFill>
                      <a:srgbClr val="00B0F0"/>
                    </a:solidFill>
                  </a:rPr>
                  <a:t>75% de ganar</a:t>
                </a:r>
                <a:r>
                  <a:rPr lang="es-MX" dirty="0"/>
                  <a:t> y </a:t>
                </a:r>
                <a:r>
                  <a:rPr lang="es-MX" dirty="0">
                    <a:solidFill>
                      <a:schemeClr val="accent5">
                        <a:lumMod val="75000"/>
                      </a:schemeClr>
                    </a:solidFill>
                  </a:rPr>
                  <a:t>25% de perder</a:t>
                </a:r>
                <a:r>
                  <a:rPr lang="es-MX" dirty="0"/>
                  <a:t>, si una persona apostara €100, su Valor Esperado sería:</a:t>
                </a:r>
                <a:br>
                  <a:rPr lang="es-MX" dirty="0">
                    <a:solidFill>
                      <a:srgbClr val="FFC000"/>
                    </a:solidFill>
                  </a:rPr>
                </a:br>
                <a:r>
                  <a:rPr lang="es-MX" dirty="0">
                    <a:solidFill>
                      <a:srgbClr val="FFC000"/>
                    </a:solidFill>
                  </a:rPr>
                  <a:t> </a:t>
                </a:r>
                <a:br>
                  <a:rPr lang="es-MX" b="0" i="1" dirty="0">
                    <a:solidFill>
                      <a:srgbClr val="FFC000"/>
                    </a:solidFill>
                    <a:latin typeface="Cambria Math" panose="02040503050406030204" pitchFamily="18" charset="0"/>
                  </a:rPr>
                </a:br>
                <a14:m>
                  <m:oMath xmlns:m="http://schemas.openxmlformats.org/officeDocument/2006/math">
                    <m:r>
                      <a:rPr lang="es-MX" b="1" i="1" smtClean="0">
                        <a:solidFill>
                          <a:srgbClr val="00B0F0"/>
                        </a:solidFill>
                        <a:latin typeface="Cambria Math" panose="02040503050406030204" pitchFamily="18" charset="0"/>
                      </a:rPr>
                      <m:t>𝟎</m:t>
                    </m:r>
                    <m:r>
                      <a:rPr lang="es-MX" b="1" i="1" smtClean="0">
                        <a:solidFill>
                          <a:srgbClr val="00B0F0"/>
                        </a:solidFill>
                        <a:latin typeface="Cambria Math" panose="02040503050406030204" pitchFamily="18" charset="0"/>
                      </a:rPr>
                      <m:t>.</m:t>
                    </m:r>
                    <m:r>
                      <a:rPr lang="es-MX" b="1" i="1" smtClean="0">
                        <a:solidFill>
                          <a:srgbClr val="00B0F0"/>
                        </a:solidFill>
                        <a:latin typeface="Cambria Math" panose="02040503050406030204" pitchFamily="18" charset="0"/>
                      </a:rPr>
                      <m:t>𝟕𝟓</m:t>
                    </m:r>
                    <m:r>
                      <a:rPr lang="es-MX" b="1" i="1" smtClean="0">
                        <a:solidFill>
                          <a:srgbClr val="00B0F0"/>
                        </a:solidFill>
                        <a:latin typeface="Cambria Math" panose="02040503050406030204" pitchFamily="18" charset="0"/>
                        <a:ea typeface="Cambria Math" panose="02040503050406030204" pitchFamily="18" charset="0"/>
                      </a:rPr>
                      <m:t>×</m:t>
                    </m:r>
                    <m:r>
                      <a:rPr lang="es-MX" b="1" i="1" smtClean="0">
                        <a:solidFill>
                          <a:srgbClr val="00B0F0"/>
                        </a:solidFill>
                        <a:latin typeface="Cambria Math" panose="02040503050406030204" pitchFamily="18" charset="0"/>
                        <a:ea typeface="Cambria Math" panose="02040503050406030204" pitchFamily="18" charset="0"/>
                      </a:rPr>
                      <m:t>𝟏𝟎𝟎</m:t>
                    </m:r>
                    <m:r>
                      <a:rPr lang="es-MX" b="1" i="1" smtClean="0">
                        <a:solidFill>
                          <a:schemeClr val="tx1"/>
                        </a:solidFill>
                        <a:latin typeface="Cambria Math" panose="02040503050406030204" pitchFamily="18" charset="0"/>
                        <a:ea typeface="Cambria Math" panose="02040503050406030204" pitchFamily="18" charset="0"/>
                      </a:rPr>
                      <m:t>+</m:t>
                    </m:r>
                    <m:r>
                      <a:rPr lang="es-MX" b="1" i="1" smtClean="0">
                        <a:solidFill>
                          <a:schemeClr val="accent5">
                            <a:lumMod val="75000"/>
                          </a:schemeClr>
                        </a:solidFill>
                        <a:latin typeface="Cambria Math" panose="02040503050406030204" pitchFamily="18" charset="0"/>
                        <a:ea typeface="Cambria Math" panose="02040503050406030204" pitchFamily="18" charset="0"/>
                      </a:rPr>
                      <m:t>𝟎</m:t>
                    </m:r>
                    <m:r>
                      <a:rPr lang="es-MX" b="1" i="1" smtClean="0">
                        <a:solidFill>
                          <a:schemeClr val="accent5">
                            <a:lumMod val="75000"/>
                          </a:schemeClr>
                        </a:solidFill>
                        <a:latin typeface="Cambria Math" panose="02040503050406030204" pitchFamily="18" charset="0"/>
                        <a:ea typeface="Cambria Math" panose="02040503050406030204" pitchFamily="18" charset="0"/>
                      </a:rPr>
                      <m:t>.</m:t>
                    </m:r>
                    <m:r>
                      <a:rPr lang="es-MX" b="1" i="1" smtClean="0">
                        <a:solidFill>
                          <a:schemeClr val="accent5">
                            <a:lumMod val="75000"/>
                          </a:schemeClr>
                        </a:solidFill>
                        <a:latin typeface="Cambria Math" panose="02040503050406030204" pitchFamily="18" charset="0"/>
                        <a:ea typeface="Cambria Math" panose="02040503050406030204" pitchFamily="18" charset="0"/>
                      </a:rPr>
                      <m:t>𝟐𝟓</m:t>
                    </m:r>
                    <m:r>
                      <a:rPr lang="es-MX" b="1" i="1" smtClean="0">
                        <a:solidFill>
                          <a:schemeClr val="accent5">
                            <a:lumMod val="75000"/>
                          </a:schemeClr>
                        </a:solidFill>
                        <a:latin typeface="Cambria Math" panose="02040503050406030204" pitchFamily="18" charset="0"/>
                        <a:ea typeface="Cambria Math" panose="02040503050406030204" pitchFamily="18" charset="0"/>
                      </a:rPr>
                      <m:t>×</m:t>
                    </m:r>
                    <m:d>
                      <m:dPr>
                        <m:ctrlPr>
                          <a:rPr lang="es-MX" b="1" i="1" smtClean="0">
                            <a:solidFill>
                              <a:schemeClr val="accent5">
                                <a:lumMod val="75000"/>
                              </a:schemeClr>
                            </a:solidFill>
                            <a:latin typeface="Cambria Math" panose="02040503050406030204" pitchFamily="18" charset="0"/>
                            <a:ea typeface="Cambria Math" panose="02040503050406030204" pitchFamily="18" charset="0"/>
                          </a:rPr>
                        </m:ctrlPr>
                      </m:dPr>
                      <m:e>
                        <m:r>
                          <a:rPr lang="es-MX" b="1" i="1" smtClean="0">
                            <a:solidFill>
                              <a:schemeClr val="accent5">
                                <a:lumMod val="75000"/>
                              </a:schemeClr>
                            </a:solidFill>
                            <a:latin typeface="Cambria Math" panose="02040503050406030204" pitchFamily="18" charset="0"/>
                            <a:ea typeface="Cambria Math" panose="02040503050406030204" pitchFamily="18" charset="0"/>
                          </a:rPr>
                          <m:t>−</m:t>
                        </m:r>
                        <m:r>
                          <a:rPr lang="es-MX" b="1" i="1" smtClean="0">
                            <a:solidFill>
                              <a:schemeClr val="accent5">
                                <a:lumMod val="75000"/>
                              </a:schemeClr>
                            </a:solidFill>
                            <a:latin typeface="Cambria Math" panose="02040503050406030204" pitchFamily="18" charset="0"/>
                            <a:ea typeface="Cambria Math" panose="02040503050406030204" pitchFamily="18" charset="0"/>
                          </a:rPr>
                          <m:t>𝟏𝟎𝟎</m:t>
                        </m:r>
                      </m:e>
                    </m:d>
                    <m:r>
                      <a:rPr lang="es-MX" b="1" i="1" smtClean="0">
                        <a:solidFill>
                          <a:schemeClr val="tx1"/>
                        </a:solidFill>
                        <a:latin typeface="Cambria Math" panose="02040503050406030204" pitchFamily="18" charset="0"/>
                        <a:ea typeface="Cambria Math" panose="02040503050406030204" pitchFamily="18" charset="0"/>
                      </a:rPr>
                      <m:t>=</m:t>
                    </m:r>
                    <m:r>
                      <a:rPr lang="es-MX" b="1" i="1" smtClean="0">
                        <a:solidFill>
                          <a:srgbClr val="00B0F0"/>
                        </a:solidFill>
                        <a:latin typeface="Cambria Math" panose="02040503050406030204" pitchFamily="18" charset="0"/>
                        <a:ea typeface="Cambria Math" panose="02040503050406030204" pitchFamily="18" charset="0"/>
                      </a:rPr>
                      <m:t>𝟓𝟎</m:t>
                    </m:r>
                  </m:oMath>
                </a14:m>
                <a:endParaRPr lang="es-MX" b="1" dirty="0"/>
              </a:p>
              <a:p>
                <a:r>
                  <a:rPr lang="es-MX" dirty="0"/>
                  <a:t>Si lo analizamos </a:t>
                </a:r>
                <a:r>
                  <a:rPr lang="es-MX" dirty="0">
                    <a:solidFill>
                      <a:srgbClr val="FFC000"/>
                    </a:solidFill>
                  </a:rPr>
                  <a:t>en el largo plazo</a:t>
                </a:r>
                <a:r>
                  <a:rPr lang="es-MX" dirty="0"/>
                  <a:t>, si esa misma persona apostara 100 veces, su Valor Esperado sería: </a:t>
                </a:r>
                <a:br>
                  <a:rPr lang="es-MX" dirty="0"/>
                </a:br>
                <a:br>
                  <a:rPr lang="es-MX" dirty="0"/>
                </a:br>
                <a14:m>
                  <m:oMath xmlns:m="http://schemas.openxmlformats.org/officeDocument/2006/math">
                    <m:r>
                      <a:rPr lang="es-MX" b="1" i="1" smtClean="0">
                        <a:solidFill>
                          <a:schemeClr val="accent1">
                            <a:lumMod val="60000"/>
                            <a:lumOff val="40000"/>
                          </a:schemeClr>
                        </a:solidFill>
                        <a:latin typeface="Cambria Math" panose="02040503050406030204" pitchFamily="18" charset="0"/>
                      </a:rPr>
                      <m:t>𝟎</m:t>
                    </m:r>
                    <m:r>
                      <a:rPr lang="es-MX" b="1" i="1" smtClean="0">
                        <a:solidFill>
                          <a:schemeClr val="accent1">
                            <a:lumMod val="60000"/>
                            <a:lumOff val="40000"/>
                          </a:schemeClr>
                        </a:solidFill>
                        <a:latin typeface="Cambria Math" panose="02040503050406030204" pitchFamily="18" charset="0"/>
                      </a:rPr>
                      <m:t>.</m:t>
                    </m:r>
                    <m:r>
                      <a:rPr lang="es-MX" b="1" i="1" smtClean="0">
                        <a:solidFill>
                          <a:schemeClr val="accent1">
                            <a:lumMod val="60000"/>
                            <a:lumOff val="40000"/>
                          </a:schemeClr>
                        </a:solidFill>
                        <a:latin typeface="Cambria Math" panose="02040503050406030204" pitchFamily="18" charset="0"/>
                      </a:rPr>
                      <m:t>𝟓</m:t>
                    </m:r>
                    <m:r>
                      <a:rPr lang="es-MX" b="1" i="1">
                        <a:solidFill>
                          <a:schemeClr val="accent1">
                            <a:lumMod val="60000"/>
                            <a:lumOff val="40000"/>
                          </a:schemeClr>
                        </a:solidFill>
                        <a:latin typeface="Cambria Math" panose="02040503050406030204" pitchFamily="18" charset="0"/>
                        <a:ea typeface="Cambria Math" panose="02040503050406030204" pitchFamily="18" charset="0"/>
                      </a:rPr>
                      <m:t>×</m:t>
                    </m:r>
                    <m:r>
                      <a:rPr lang="es-MX" b="1" i="1">
                        <a:solidFill>
                          <a:schemeClr val="accent1">
                            <a:lumMod val="60000"/>
                            <a:lumOff val="40000"/>
                          </a:schemeClr>
                        </a:solidFill>
                        <a:latin typeface="Cambria Math" panose="02040503050406030204" pitchFamily="18" charset="0"/>
                        <a:ea typeface="Cambria Math" panose="02040503050406030204" pitchFamily="18" charset="0"/>
                      </a:rPr>
                      <m:t>𝟏𝟎𝟎</m:t>
                    </m:r>
                    <m:r>
                      <a:rPr lang="es-MX" b="1" i="1" smtClean="0">
                        <a:solidFill>
                          <a:srgbClr val="FFC000"/>
                        </a:solidFill>
                        <a:latin typeface="Cambria Math" panose="02040503050406030204" pitchFamily="18" charset="0"/>
                        <a:ea typeface="Cambria Math" panose="02040503050406030204" pitchFamily="18" charset="0"/>
                      </a:rPr>
                      <m:t>×</m:t>
                    </m:r>
                    <m:r>
                      <a:rPr lang="es-MX" b="1" i="1" smtClean="0">
                        <a:solidFill>
                          <a:srgbClr val="FFC000"/>
                        </a:solidFill>
                        <a:latin typeface="Cambria Math" panose="02040503050406030204" pitchFamily="18" charset="0"/>
                        <a:ea typeface="Cambria Math" panose="02040503050406030204" pitchFamily="18" charset="0"/>
                      </a:rPr>
                      <m:t>𝟏𝟎𝟎</m:t>
                    </m:r>
                    <m:r>
                      <a:rPr lang="es-MX" b="1" i="1" smtClean="0">
                        <a:solidFill>
                          <a:schemeClr val="accent1">
                            <a:lumMod val="60000"/>
                            <a:lumOff val="40000"/>
                          </a:schemeClr>
                        </a:solidFill>
                        <a:latin typeface="Cambria Math" panose="02040503050406030204" pitchFamily="18" charset="0"/>
                        <a:ea typeface="Cambria Math" panose="02040503050406030204" pitchFamily="18" charset="0"/>
                      </a:rPr>
                      <m:t>=</m:t>
                    </m:r>
                    <m:r>
                      <a:rPr lang="es-MX" b="1" i="1" smtClean="0">
                        <a:solidFill>
                          <a:schemeClr val="accent1">
                            <a:lumMod val="60000"/>
                            <a:lumOff val="40000"/>
                          </a:schemeClr>
                        </a:solidFill>
                        <a:latin typeface="Cambria Math" panose="02040503050406030204" pitchFamily="18" charset="0"/>
                        <a:ea typeface="Cambria Math" panose="02040503050406030204" pitchFamily="18" charset="0"/>
                      </a:rPr>
                      <m:t>𝟓𝟎𝟎𝟎</m:t>
                    </m:r>
                  </m:oMath>
                </a14:m>
                <a:endParaRPr lang="es-MX" b="1" dirty="0"/>
              </a:p>
              <a:p>
                <a:r>
                  <a:rPr lang="es-MX" dirty="0"/>
                  <a:t>En la siguiente filmina se provee un vídeo que explica el concepto con más detalle, en caso de ser requerido.</a:t>
                </a:r>
              </a:p>
            </p:txBody>
          </p:sp>
        </mc:Choice>
        <mc:Fallback xmlns="">
          <p:sp>
            <p:nvSpPr>
              <p:cNvPr id="14" name="Content Placeholder 13"/>
              <p:cNvSpPr>
                <a:spLocks noGrp="1" noRot="1" noChangeAspect="1" noMove="1" noResize="1" noEditPoints="1" noAdjustHandles="1" noChangeArrowheads="1" noChangeShapeType="1" noTextEdit="1"/>
              </p:cNvSpPr>
              <p:nvPr>
                <p:ph sz="half" idx="1"/>
              </p:nvPr>
            </p:nvSpPr>
            <p:spPr>
              <a:xfrm>
                <a:off x="765820" y="1905000"/>
                <a:ext cx="7416824" cy="4267200"/>
              </a:xfrm>
              <a:blipFill>
                <a:blip r:embed="rId2"/>
                <a:stretch>
                  <a:fillRect l="-987" t="-2429" r="-1563"/>
                </a:stretch>
              </a:blipFill>
            </p:spPr>
            <p:txBody>
              <a:bodyPr/>
              <a:lstStyle/>
              <a:p>
                <a:r>
                  <a:rPr lang="es-MX">
                    <a:noFill/>
                  </a:rPr>
                  <a:t> </a:t>
                </a:r>
              </a:p>
            </p:txBody>
          </p:sp>
        </mc:Fallback>
      </mc:AlternateContent>
      <p:graphicFrame>
        <p:nvGraphicFramePr>
          <p:cNvPr id="4" name="Chart 3">
            <a:extLst>
              <a:ext uri="{FF2B5EF4-FFF2-40B4-BE49-F238E27FC236}">
                <a16:creationId xmlns:a16="http://schemas.microsoft.com/office/drawing/2014/main" id="{FC6E0060-6951-477D-8DE1-38CB2BD14504}"/>
              </a:ext>
            </a:extLst>
          </p:cNvPr>
          <p:cNvGraphicFramePr/>
          <p:nvPr>
            <p:extLst>
              <p:ext uri="{D42A27DB-BD31-4B8C-83A1-F6EECF244321}">
                <p14:modId xmlns:p14="http://schemas.microsoft.com/office/powerpoint/2010/main" val="2260880109"/>
              </p:ext>
            </p:extLst>
          </p:nvPr>
        </p:nvGraphicFramePr>
        <p:xfrm>
          <a:off x="7966620" y="2708920"/>
          <a:ext cx="3630893" cy="31406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607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3998" cy="1020762"/>
          </a:xfrm>
        </p:spPr>
        <p:txBody>
          <a:bodyPr anchor="b">
            <a:normAutofit/>
          </a:bodyPr>
          <a:lstStyle/>
          <a:p>
            <a:r>
              <a:rPr lang="en-US" dirty="0">
                <a:solidFill>
                  <a:srgbClr val="FFFF00"/>
                </a:solidFill>
              </a:rPr>
              <a:t>¿</a:t>
            </a:r>
            <a:r>
              <a:rPr lang="en-US" dirty="0" err="1">
                <a:solidFill>
                  <a:srgbClr val="FFFF00"/>
                </a:solidFill>
              </a:rPr>
              <a:t>Qué</a:t>
            </a:r>
            <a:r>
              <a:rPr lang="en-US" dirty="0">
                <a:solidFill>
                  <a:srgbClr val="FFFF00"/>
                </a:solidFill>
              </a:rPr>
              <a:t> es el Valor </a:t>
            </a:r>
            <a:r>
              <a:rPr lang="en-US" dirty="0" err="1">
                <a:solidFill>
                  <a:srgbClr val="FFFF00"/>
                </a:solidFill>
              </a:rPr>
              <a:t>Esperado</a:t>
            </a:r>
            <a:r>
              <a:rPr lang="en-US" dirty="0">
                <a:solidFill>
                  <a:srgbClr val="FFFF00"/>
                </a:solidFill>
              </a:rPr>
              <a:t>?</a:t>
            </a:r>
          </a:p>
        </p:txBody>
      </p:sp>
      <p:sp>
        <p:nvSpPr>
          <p:cNvPr id="18" name="Text Placeholder 2">
            <a:extLst>
              <a:ext uri="{FF2B5EF4-FFF2-40B4-BE49-F238E27FC236}">
                <a16:creationId xmlns:a16="http://schemas.microsoft.com/office/drawing/2014/main" id="{8C5F1357-0146-4818-AC46-27A20A06AF03}"/>
              </a:ext>
            </a:extLst>
          </p:cNvPr>
          <p:cNvSpPr>
            <a:spLocks noGrp="1"/>
          </p:cNvSpPr>
          <p:nvPr>
            <p:ph type="body" sz="half" idx="2"/>
          </p:nvPr>
        </p:nvSpPr>
        <p:spPr>
          <a:xfrm>
            <a:off x="1522413" y="3429000"/>
            <a:ext cx="2743200" cy="2743200"/>
          </a:xfrm>
        </p:spPr>
        <p:txBody>
          <a:bodyPr/>
          <a:lstStyle/>
          <a:p>
            <a:r>
              <a:rPr lang="es-MX" dirty="0"/>
              <a:t>En el video de la derecha se explica con mayor detalle el concepto de Valor Esperado por el </a:t>
            </a:r>
            <a:r>
              <a:rPr lang="es-MX" dirty="0" err="1"/>
              <a:t>YouTuber</a:t>
            </a:r>
            <a:r>
              <a:rPr lang="es-MX" dirty="0"/>
              <a:t> </a:t>
            </a:r>
            <a:r>
              <a:rPr lang="es-MX" dirty="0" err="1"/>
              <a:t>PatrickJMT</a:t>
            </a:r>
            <a:r>
              <a:rPr lang="es-MX" dirty="0"/>
              <a:t>.</a:t>
            </a:r>
          </a:p>
        </p:txBody>
      </p:sp>
      <p:pic>
        <p:nvPicPr>
          <p:cNvPr id="2" name="Online Media 1" title="Expected Value">
            <a:hlinkClick r:id="" action="ppaction://media"/>
            <a:extLst>
              <a:ext uri="{FF2B5EF4-FFF2-40B4-BE49-F238E27FC236}">
                <a16:creationId xmlns:a16="http://schemas.microsoft.com/office/drawing/2014/main" id="{138CFD28-2E04-417B-AC2E-1380C2DD271E}"/>
              </a:ext>
            </a:extLst>
          </p:cNvPr>
          <p:cNvPicPr>
            <a:picLocks noGrp="1" noRot="1" noChangeAspect="1"/>
          </p:cNvPicPr>
          <p:nvPr>
            <p:ph idx="1"/>
            <a:videoFile r:link="rId1"/>
          </p:nvPr>
        </p:nvPicPr>
        <p:blipFill>
          <a:blip r:embed="rId3"/>
          <a:stretch>
            <a:fillRect/>
          </a:stretch>
        </p:blipFill>
        <p:spPr>
          <a:xfrm>
            <a:off x="4852262" y="1905000"/>
            <a:ext cx="5384800" cy="4038600"/>
          </a:xfrm>
          <a:prstGeom prst="rect">
            <a:avLst/>
          </a:prstGeom>
          <a:noFill/>
        </p:spPr>
      </p:pic>
    </p:spTree>
    <p:extLst>
      <p:ext uri="{BB962C8B-B14F-4D97-AF65-F5344CB8AC3E}">
        <p14:creationId xmlns:p14="http://schemas.microsoft.com/office/powerpoint/2010/main" val="359176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dirty="0">
                <a:solidFill>
                  <a:srgbClr val="FFFF00"/>
                </a:solidFill>
              </a:rPr>
              <a:t>Ejemplo de Valor Esperado en el Futbol</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65820" y="1905000"/>
                <a:ext cx="10729192" cy="4267200"/>
              </a:xfrm>
            </p:spPr>
            <p:txBody>
              <a:bodyPr>
                <a:normAutofit fontScale="92500" lnSpcReduction="10000"/>
              </a:bodyPr>
              <a:lstStyle/>
              <a:p>
                <a:r>
                  <a:rPr lang="es-MX" dirty="0"/>
                  <a:t>Valor Esperado en términos de futbol se traduciría, por ejemplo, a </a:t>
                </a:r>
                <a:r>
                  <a:rPr lang="es-MX" dirty="0">
                    <a:solidFill>
                      <a:srgbClr val="00B0F0"/>
                    </a:solidFill>
                  </a:rPr>
                  <a:t>Puntos Esperados</a:t>
                </a:r>
                <a:r>
                  <a:rPr lang="es-MX" dirty="0"/>
                  <a:t>. Si dos equipos se enfrentaran con la distribución de probabilidad de la siguiente tabla:</a:t>
                </a:r>
              </a:p>
              <a:p>
                <a:endParaRPr lang="es-MX" dirty="0"/>
              </a:p>
              <a:p>
                <a:r>
                  <a:rPr lang="es-MX" dirty="0"/>
                  <a:t>Podríamos calcular cuántos puntos se esperaría que obtuviese, por ejemplo, el equipo local, con la siguiente operación:</a:t>
                </a:r>
              </a:p>
              <a:p>
                <a:endParaRPr lang="es-MX" dirty="0"/>
              </a:p>
              <a:p>
                <a:endParaRPr lang="es-MX" dirty="0"/>
              </a:p>
              <a:p>
                <a:pPr marL="0" indent="0">
                  <a:buNone/>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𝑷𝒖𝒏𝒕𝒐𝒔</m:t>
                      </m:r>
                      <m:r>
                        <a:rPr lang="es-MX" b="1" i="1" smtClean="0">
                          <a:latin typeface="Cambria Math" panose="02040503050406030204" pitchFamily="18" charset="0"/>
                        </a:rPr>
                        <m:t> </m:t>
                      </m:r>
                      <m:r>
                        <a:rPr lang="es-MX" b="1" i="1" smtClean="0">
                          <a:latin typeface="Cambria Math" panose="02040503050406030204" pitchFamily="18" charset="0"/>
                        </a:rPr>
                        <m:t>𝑬𝒔𝒑𝒆𝒓𝒂𝒅𝒐𝒔</m:t>
                      </m:r>
                      <m:r>
                        <a:rPr lang="es-MX" b="1" i="1" smtClean="0">
                          <a:latin typeface="Cambria Math" panose="02040503050406030204" pitchFamily="18" charset="0"/>
                        </a:rPr>
                        <m:t> </m:t>
                      </m:r>
                      <m:r>
                        <a:rPr lang="es-MX" b="1" i="1" smtClean="0">
                          <a:latin typeface="Cambria Math" panose="02040503050406030204" pitchFamily="18" charset="0"/>
                        </a:rPr>
                        <m:t>𝑳𝒐𝒄𝒂𝒍</m:t>
                      </m:r>
                      <m:r>
                        <a:rPr lang="es-MX" b="1" i="1" smtClean="0">
                          <a:latin typeface="Cambria Math" panose="02040503050406030204" pitchFamily="18" charset="0"/>
                        </a:rPr>
                        <m:t>=</m:t>
                      </m:r>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𝟓</m:t>
                      </m:r>
                      <m:r>
                        <a:rPr lang="es-MX" b="1" i="1" smtClean="0">
                          <a:latin typeface="Cambria Math" panose="02040503050406030204" pitchFamily="18" charset="0"/>
                          <a:ea typeface="Cambria Math" panose="02040503050406030204" pitchFamily="18" charset="0"/>
                        </a:rPr>
                        <m:t>×</m:t>
                      </m:r>
                      <m:r>
                        <a:rPr lang="es-MX" b="1" i="1" smtClean="0">
                          <a:solidFill>
                            <a:srgbClr val="92D050"/>
                          </a:solidFill>
                          <a:latin typeface="Cambria Math" panose="02040503050406030204" pitchFamily="18" charset="0"/>
                          <a:ea typeface="Cambria Math" panose="02040503050406030204" pitchFamily="18" charset="0"/>
                        </a:rPr>
                        <m:t>𝟑</m:t>
                      </m:r>
                      <m:r>
                        <a:rPr lang="es-MX" b="1" i="1" smtClean="0">
                          <a:latin typeface="Cambria Math" panose="02040503050406030204" pitchFamily="18" charset="0"/>
                          <a:ea typeface="Cambria Math" panose="02040503050406030204" pitchFamily="18" charset="0"/>
                        </a:rPr>
                        <m:t>+</m:t>
                      </m:r>
                      <m:r>
                        <a:rPr lang="es-MX" b="1" i="1" smtClean="0">
                          <a:solidFill>
                            <a:srgbClr val="00B0F0"/>
                          </a:solidFill>
                          <a:latin typeface="Cambria Math" panose="02040503050406030204" pitchFamily="18" charset="0"/>
                          <a:ea typeface="Cambria Math" panose="02040503050406030204" pitchFamily="18" charset="0"/>
                        </a:rPr>
                        <m:t>𝟎</m:t>
                      </m:r>
                      <m:r>
                        <a:rPr lang="es-MX" b="1" i="1" smtClean="0">
                          <a:solidFill>
                            <a:srgbClr val="00B0F0"/>
                          </a:solidFill>
                          <a:latin typeface="Cambria Math" panose="02040503050406030204" pitchFamily="18" charset="0"/>
                          <a:ea typeface="Cambria Math" panose="02040503050406030204" pitchFamily="18" charset="0"/>
                        </a:rPr>
                        <m:t>.</m:t>
                      </m:r>
                      <m:r>
                        <a:rPr lang="es-MX" b="1" i="1" smtClean="0">
                          <a:solidFill>
                            <a:srgbClr val="00B0F0"/>
                          </a:solidFill>
                          <a:latin typeface="Cambria Math" panose="02040503050406030204" pitchFamily="18" charset="0"/>
                          <a:ea typeface="Cambria Math" panose="02040503050406030204" pitchFamily="18" charset="0"/>
                        </a:rPr>
                        <m:t>𝟐𝟓</m:t>
                      </m:r>
                      <m:r>
                        <a:rPr lang="es-MX" b="1" i="1" smtClean="0">
                          <a:latin typeface="Cambria Math" panose="02040503050406030204" pitchFamily="18" charset="0"/>
                          <a:ea typeface="Cambria Math" panose="02040503050406030204" pitchFamily="18" charset="0"/>
                        </a:rPr>
                        <m:t>×</m:t>
                      </m:r>
                      <m:r>
                        <a:rPr lang="es-MX" b="1" i="1" smtClean="0">
                          <a:solidFill>
                            <a:srgbClr val="92D050"/>
                          </a:solidFill>
                          <a:latin typeface="Cambria Math" panose="02040503050406030204" pitchFamily="18" charset="0"/>
                          <a:ea typeface="Cambria Math" panose="02040503050406030204" pitchFamily="18" charset="0"/>
                        </a:rPr>
                        <m:t>𝟏</m:t>
                      </m:r>
                      <m:r>
                        <a:rPr lang="es-MX" b="1" i="1" smtClean="0">
                          <a:solidFill>
                            <a:schemeClr val="tx1"/>
                          </a:solidFill>
                          <a:latin typeface="Cambria Math" panose="02040503050406030204" pitchFamily="18" charset="0"/>
                          <a:ea typeface="Cambria Math" panose="02040503050406030204" pitchFamily="18" charset="0"/>
                        </a:rPr>
                        <m:t>=</m:t>
                      </m:r>
                      <m:r>
                        <a:rPr lang="es-MX" b="1" i="1" smtClean="0">
                          <a:solidFill>
                            <a:schemeClr val="tx1"/>
                          </a:solidFill>
                          <a:latin typeface="Cambria Math" panose="02040503050406030204" pitchFamily="18" charset="0"/>
                          <a:ea typeface="Cambria Math" panose="02040503050406030204" pitchFamily="18" charset="0"/>
                        </a:rPr>
                        <m:t>𝟏</m:t>
                      </m:r>
                      <m:r>
                        <a:rPr lang="es-MX" b="1" i="1" smtClean="0">
                          <a:solidFill>
                            <a:schemeClr val="tx1"/>
                          </a:solidFill>
                          <a:latin typeface="Cambria Math" panose="02040503050406030204" pitchFamily="18" charset="0"/>
                          <a:ea typeface="Cambria Math" panose="02040503050406030204" pitchFamily="18" charset="0"/>
                        </a:rPr>
                        <m:t>.</m:t>
                      </m:r>
                      <m:r>
                        <a:rPr lang="es-MX" b="1" i="1" smtClean="0">
                          <a:solidFill>
                            <a:schemeClr val="tx1"/>
                          </a:solidFill>
                          <a:latin typeface="Cambria Math" panose="02040503050406030204" pitchFamily="18" charset="0"/>
                          <a:ea typeface="Cambria Math" panose="02040503050406030204" pitchFamily="18" charset="0"/>
                        </a:rPr>
                        <m:t>𝟕𝟓</m:t>
                      </m:r>
                    </m:oMath>
                  </m:oMathPara>
                </a14:m>
                <a:endParaRPr lang="es-MX" b="1" dirty="0"/>
              </a:p>
              <a:p>
                <a:r>
                  <a:rPr lang="es-MX" dirty="0"/>
                  <a:t>Por supuesto, un equipo no puede obtener 1.75 puntos en 1 partido pero, </a:t>
                </a:r>
                <a:r>
                  <a:rPr lang="es-MX" dirty="0">
                    <a:solidFill>
                      <a:srgbClr val="FFC000"/>
                    </a:solidFill>
                  </a:rPr>
                  <a:t>en el largo plazo, solo sumando valores esperados podemos obtener resultados</a:t>
                </a:r>
                <a:r>
                  <a:rPr lang="es-MX" dirty="0"/>
                  <a:t> </a:t>
                </a:r>
                <a:r>
                  <a:rPr lang="es-MX" dirty="0">
                    <a:solidFill>
                      <a:srgbClr val="FFC000"/>
                    </a:solidFill>
                  </a:rPr>
                  <a:t>y contrastarlos con el pasado</a:t>
                </a:r>
                <a:r>
                  <a:rPr lang="es-MX" dirty="0"/>
                  <a:t>. </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65820" y="1905000"/>
                <a:ext cx="10729192" cy="4267200"/>
              </a:xfrm>
              <a:blipFill>
                <a:blip r:embed="rId2"/>
                <a:stretch>
                  <a:fillRect l="-682" t="-2429" b="-1857"/>
                </a:stretch>
              </a:blipFill>
            </p:spPr>
            <p:txBody>
              <a:bodyPr/>
              <a:lstStyle/>
              <a:p>
                <a:r>
                  <a:rPr lang="es-MX">
                    <a:noFill/>
                  </a:rPr>
                  <a:t> </a:t>
                </a:r>
              </a:p>
            </p:txBody>
          </p:sp>
        </mc:Fallback>
      </mc:AlternateContent>
      <p:graphicFrame>
        <p:nvGraphicFramePr>
          <p:cNvPr id="9" name="Table 4">
            <a:extLst>
              <a:ext uri="{FF2B5EF4-FFF2-40B4-BE49-F238E27FC236}">
                <a16:creationId xmlns:a16="http://schemas.microsoft.com/office/drawing/2014/main" id="{8CF6CF82-4985-4859-9F65-372E5B70A060}"/>
              </a:ext>
            </a:extLst>
          </p:cNvPr>
          <p:cNvGraphicFramePr>
            <a:graphicFrameLocks noGrp="1"/>
          </p:cNvGraphicFramePr>
          <p:nvPr>
            <p:extLst>
              <p:ext uri="{D42A27DB-BD31-4B8C-83A1-F6EECF244321}">
                <p14:modId xmlns:p14="http://schemas.microsoft.com/office/powerpoint/2010/main" val="2997289657"/>
              </p:ext>
            </p:extLst>
          </p:nvPr>
        </p:nvGraphicFramePr>
        <p:xfrm>
          <a:off x="2998353" y="2420888"/>
          <a:ext cx="6264126" cy="640080"/>
        </p:xfrm>
        <a:graphic>
          <a:graphicData uri="http://schemas.openxmlformats.org/drawingml/2006/table">
            <a:tbl>
              <a:tblPr firstRow="1" bandRow="1">
                <a:tableStyleId>{6E25E649-3F16-4E02-A733-19D2CDBF48F0}</a:tableStyleId>
              </a:tblPr>
              <a:tblGrid>
                <a:gridCol w="2088042">
                  <a:extLst>
                    <a:ext uri="{9D8B030D-6E8A-4147-A177-3AD203B41FA5}">
                      <a16:colId xmlns:a16="http://schemas.microsoft.com/office/drawing/2014/main" val="1729482358"/>
                    </a:ext>
                  </a:extLst>
                </a:gridCol>
                <a:gridCol w="2088042">
                  <a:extLst>
                    <a:ext uri="{9D8B030D-6E8A-4147-A177-3AD203B41FA5}">
                      <a16:colId xmlns:a16="http://schemas.microsoft.com/office/drawing/2014/main" val="2170981139"/>
                    </a:ext>
                  </a:extLst>
                </a:gridCol>
                <a:gridCol w="2088042">
                  <a:extLst>
                    <a:ext uri="{9D8B030D-6E8A-4147-A177-3AD203B41FA5}">
                      <a16:colId xmlns:a16="http://schemas.microsoft.com/office/drawing/2014/main" val="2163845275"/>
                    </a:ext>
                  </a:extLst>
                </a:gridCol>
              </a:tblGrid>
              <a:tr h="259989">
                <a:tc>
                  <a:txBody>
                    <a:bodyPr/>
                    <a:lstStyle/>
                    <a:p>
                      <a:pPr algn="ctr"/>
                      <a:r>
                        <a:rPr lang="es-MX" sz="1400" dirty="0"/>
                        <a:t>Victoria del Local</a:t>
                      </a:r>
                    </a:p>
                  </a:txBody>
                  <a:tcPr>
                    <a:solidFill>
                      <a:schemeClr val="accent1">
                        <a:lumMod val="75000"/>
                      </a:schemeClr>
                    </a:solidFill>
                  </a:tcPr>
                </a:tc>
                <a:tc>
                  <a:txBody>
                    <a:bodyPr/>
                    <a:lstStyle/>
                    <a:p>
                      <a:pPr algn="ctr"/>
                      <a:r>
                        <a:rPr lang="es-MX" sz="1400" dirty="0"/>
                        <a:t>Empate</a:t>
                      </a:r>
                    </a:p>
                  </a:txBody>
                  <a:tcPr>
                    <a:solidFill>
                      <a:schemeClr val="accent1">
                        <a:lumMod val="75000"/>
                      </a:schemeClr>
                    </a:solidFill>
                  </a:tcPr>
                </a:tc>
                <a:tc>
                  <a:txBody>
                    <a:bodyPr/>
                    <a:lstStyle/>
                    <a:p>
                      <a:pPr algn="ctr"/>
                      <a:r>
                        <a:rPr lang="es-MX" sz="1400" dirty="0"/>
                        <a:t>Victoria del Visitante</a:t>
                      </a:r>
                    </a:p>
                  </a:txBody>
                  <a:tcPr>
                    <a:solidFill>
                      <a:schemeClr val="accent1">
                        <a:lumMod val="75000"/>
                      </a:schemeClr>
                    </a:solidFill>
                  </a:tcPr>
                </a:tc>
                <a:extLst>
                  <a:ext uri="{0D108BD9-81ED-4DB2-BD59-A6C34878D82A}">
                    <a16:rowId xmlns:a16="http://schemas.microsoft.com/office/drawing/2014/main" val="3576222405"/>
                  </a:ext>
                </a:extLst>
              </a:tr>
              <a:tr h="285987">
                <a:tc>
                  <a:txBody>
                    <a:bodyPr/>
                    <a:lstStyle/>
                    <a:p>
                      <a:pPr algn="ctr"/>
                      <a:r>
                        <a:rPr lang="es-MX" sz="1600" dirty="0">
                          <a:solidFill>
                            <a:srgbClr val="FF0000"/>
                          </a:solidFill>
                          <a:latin typeface="+mj-lt"/>
                        </a:rPr>
                        <a:t>0.5</a:t>
                      </a:r>
                    </a:p>
                  </a:txBody>
                  <a:tcPr/>
                </a:tc>
                <a:tc>
                  <a:txBody>
                    <a:bodyPr/>
                    <a:lstStyle/>
                    <a:p>
                      <a:pPr algn="ctr"/>
                      <a:r>
                        <a:rPr lang="es-MX" sz="1600" dirty="0">
                          <a:solidFill>
                            <a:srgbClr val="00B0F0"/>
                          </a:solidFill>
                          <a:latin typeface="+mj-lt"/>
                        </a:rPr>
                        <a:t>0.25</a:t>
                      </a:r>
                    </a:p>
                  </a:txBody>
                  <a:tcPr/>
                </a:tc>
                <a:tc>
                  <a:txBody>
                    <a:bodyPr/>
                    <a:lstStyle/>
                    <a:p>
                      <a:pPr algn="ctr"/>
                      <a:r>
                        <a:rPr lang="es-MX" sz="1600" dirty="0">
                          <a:latin typeface="+mj-lt"/>
                        </a:rPr>
                        <a:t>0.3</a:t>
                      </a:r>
                    </a:p>
                  </a:txBody>
                  <a:tcPr/>
                </a:tc>
                <a:extLst>
                  <a:ext uri="{0D108BD9-81ED-4DB2-BD59-A6C34878D82A}">
                    <a16:rowId xmlns:a16="http://schemas.microsoft.com/office/drawing/2014/main" val="2755039433"/>
                  </a:ext>
                </a:extLst>
              </a:tr>
            </a:tbl>
          </a:graphicData>
        </a:graphic>
      </p:graphicFrame>
      <p:pic>
        <p:nvPicPr>
          <p:cNvPr id="7" name="Picture 6">
            <a:extLst>
              <a:ext uri="{FF2B5EF4-FFF2-40B4-BE49-F238E27FC236}">
                <a16:creationId xmlns:a16="http://schemas.microsoft.com/office/drawing/2014/main" id="{BE86D8AA-44FD-4ABA-B259-23C25FD66F19}"/>
              </a:ext>
            </a:extLst>
          </p:cNvPr>
          <p:cNvPicPr>
            <a:picLocks noChangeAspect="1"/>
          </p:cNvPicPr>
          <p:nvPr/>
        </p:nvPicPr>
        <p:blipFill>
          <a:blip r:embed="rId3"/>
          <a:stretch>
            <a:fillRect/>
          </a:stretch>
        </p:blipFill>
        <p:spPr>
          <a:xfrm>
            <a:off x="2926060" y="3670568"/>
            <a:ext cx="6456151" cy="924990"/>
          </a:xfrm>
          <a:prstGeom prst="rect">
            <a:avLst/>
          </a:prstGeom>
        </p:spPr>
      </p:pic>
    </p:spTree>
    <p:extLst>
      <p:ext uri="{BB962C8B-B14F-4D97-AF65-F5344CB8AC3E}">
        <p14:creationId xmlns:p14="http://schemas.microsoft.com/office/powerpoint/2010/main" val="318827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3998" cy="1020762"/>
          </a:xfrm>
        </p:spPr>
        <p:txBody>
          <a:bodyPr anchor="b">
            <a:normAutofit/>
          </a:bodyPr>
          <a:lstStyle/>
          <a:p>
            <a:r>
              <a:rPr lang="es-MX" dirty="0">
                <a:solidFill>
                  <a:srgbClr val="FFFF00"/>
                </a:solidFill>
              </a:rPr>
              <a:t>Ejemplo de Valor Esperado en el Futbol</a:t>
            </a:r>
          </a:p>
        </p:txBody>
      </p:sp>
      <p:sp>
        <p:nvSpPr>
          <p:cNvPr id="14" name="Content Placeholder 13"/>
          <p:cNvSpPr>
            <a:spLocks noGrp="1"/>
          </p:cNvSpPr>
          <p:nvPr>
            <p:ph type="body" sz="half" idx="2"/>
          </p:nvPr>
        </p:nvSpPr>
        <p:spPr>
          <a:xfrm>
            <a:off x="981844" y="1700808"/>
            <a:ext cx="3283769" cy="4471392"/>
          </a:xfrm>
        </p:spPr>
        <p:txBody>
          <a:bodyPr anchor="b">
            <a:normAutofit/>
          </a:bodyPr>
          <a:lstStyle/>
          <a:p>
            <a:r>
              <a:rPr lang="es-MX" sz="1500" dirty="0">
                <a:solidFill>
                  <a:srgbClr val="00B0F0"/>
                </a:solidFill>
              </a:rPr>
              <a:t>Calculando los Puntos Esperados</a:t>
            </a:r>
            <a:r>
              <a:rPr lang="es-MX" sz="1500" dirty="0"/>
              <a:t> de Local y Visitante para todos los equipos de una liga en una temporada completa podemos </a:t>
            </a:r>
            <a:r>
              <a:rPr lang="es-MX" sz="1500" dirty="0">
                <a:solidFill>
                  <a:srgbClr val="FFC000"/>
                </a:solidFill>
              </a:rPr>
              <a:t>comparar los Puntos Esperados con los Puntos Obtenidos</a:t>
            </a:r>
            <a:r>
              <a:rPr lang="es-MX" sz="1500" dirty="0"/>
              <a:t>. Como ejemplo, veamos la imagen de la derecha, la Tabla General de la </a:t>
            </a:r>
            <a:r>
              <a:rPr lang="es-MX" sz="1500" i="1" dirty="0"/>
              <a:t>English Premier League</a:t>
            </a:r>
            <a:r>
              <a:rPr lang="es-MX" sz="1500" dirty="0"/>
              <a:t> de la temporada 2014/2015.</a:t>
            </a:r>
          </a:p>
          <a:p>
            <a:r>
              <a:rPr lang="es-MX" sz="1500" dirty="0"/>
              <a:t>A simple vista se observa que los valores esperados y los obtenidos son muy cercanos.</a:t>
            </a:r>
          </a:p>
          <a:p>
            <a:r>
              <a:rPr lang="es-MX" sz="1500" dirty="0"/>
              <a:t>Por medio de cálculos similares podemos obtener valores esperados de más eventos como: Goles (anotados y recibidos) o Tarjetas rojas y amarillas y </a:t>
            </a:r>
            <a:r>
              <a:rPr lang="es-MX" sz="1500" dirty="0">
                <a:solidFill>
                  <a:schemeClr val="accent5">
                    <a:lumMod val="60000"/>
                    <a:lumOff val="40000"/>
                  </a:schemeClr>
                </a:solidFill>
              </a:rPr>
              <a:t>producir indicadores de Performance</a:t>
            </a:r>
            <a:r>
              <a:rPr lang="es-MX" sz="1500" dirty="0"/>
              <a:t>. </a:t>
            </a:r>
          </a:p>
        </p:txBody>
      </p:sp>
      <p:pic>
        <p:nvPicPr>
          <p:cNvPr id="30" name="Content Placeholder 29">
            <a:extLst>
              <a:ext uri="{FF2B5EF4-FFF2-40B4-BE49-F238E27FC236}">
                <a16:creationId xmlns:a16="http://schemas.microsoft.com/office/drawing/2014/main" id="{ECFB3A76-18C1-43A2-A4FF-B19C879A3AA8}"/>
              </a:ext>
            </a:extLst>
          </p:cNvPr>
          <p:cNvPicPr>
            <a:picLocks noGrp="1" noChangeAspect="1"/>
          </p:cNvPicPr>
          <p:nvPr>
            <p:ph idx="1"/>
          </p:nvPr>
        </p:nvPicPr>
        <p:blipFill>
          <a:blip r:embed="rId2"/>
          <a:stretch>
            <a:fillRect/>
          </a:stretch>
        </p:blipFill>
        <p:spPr>
          <a:xfrm>
            <a:off x="5630109" y="1916832"/>
            <a:ext cx="3828969" cy="4038600"/>
          </a:xfrm>
          <a:prstGeom prst="rect">
            <a:avLst/>
          </a:prstGeom>
        </p:spPr>
      </p:pic>
    </p:spTree>
    <p:extLst>
      <p:ext uri="{BB962C8B-B14F-4D97-AF65-F5344CB8AC3E}">
        <p14:creationId xmlns:p14="http://schemas.microsoft.com/office/powerpoint/2010/main" val="100689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6408</TotalTime>
  <Words>2372</Words>
  <Application>Microsoft Office PowerPoint</Application>
  <PresentationFormat>Personalizado</PresentationFormat>
  <Paragraphs>163</Paragraphs>
  <Slides>30</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Cambria Math</vt:lpstr>
      <vt:lpstr>Consolas</vt:lpstr>
      <vt:lpstr>Corbel</vt:lpstr>
      <vt:lpstr>Chalkboard 16x9</vt:lpstr>
      <vt:lpstr>Unbetting Football</vt:lpstr>
      <vt:lpstr>Presentación</vt:lpstr>
      <vt:lpstr>Presentación</vt:lpstr>
      <vt:lpstr>Cómo convertir un Momio a Probabilidad</vt:lpstr>
      <vt:lpstr>Cómo convertir un Momio a Probabilidad</vt:lpstr>
      <vt:lpstr>¿Qué es el Valor Esperado?</vt:lpstr>
      <vt:lpstr>¿Qué es el Valor Esperado?</vt:lpstr>
      <vt:lpstr>Ejemplo de Valor Esperado en el Futbol</vt:lpstr>
      <vt:lpstr>Ejemplo de Valor Esperado en el Futbol</vt:lpstr>
      <vt:lpstr>Ejemplo de Valor Esperado y Performance</vt:lpstr>
      <vt:lpstr>Estadísticas Independientes del Contexto</vt:lpstr>
      <vt:lpstr>Estadísticas Independientes del Contexto</vt:lpstr>
      <vt:lpstr>Ejemplos de temas a investigar</vt:lpstr>
      <vt:lpstr>Ejemplos de temas a investigar</vt:lpstr>
      <vt:lpstr>Ejemplos de temas a investigar</vt:lpstr>
      <vt:lpstr>Ejemplos de temas a investigar</vt:lpstr>
      <vt:lpstr>Ejemplos de temas a investigar</vt:lpstr>
      <vt:lpstr>Otras propuestas</vt:lpstr>
      <vt:lpstr>Propuesta</vt:lpstr>
      <vt:lpstr>Title and Content Layout with List</vt:lpstr>
      <vt:lpstr>Introducción</vt:lpstr>
      <vt:lpstr>Title and Content Layout with Chart</vt:lpstr>
      <vt:lpstr>Two Content Layout with Table</vt:lpstr>
      <vt:lpstr>Two Content Layout with SmartArt</vt:lpstr>
      <vt:lpstr>Add a Slide Title - 1</vt:lpstr>
      <vt:lpstr>Add a Slide Title - 2</vt:lpstr>
      <vt:lpstr>Add a Slide Title - 3</vt:lpstr>
      <vt:lpstr>Presentación de PowerPoint</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Unbetting Football</dc:title>
  <dc:creator>Jaime Eduardo González Meléndez</dc:creator>
  <cp:lastModifiedBy>Jaime Eduardo González Meléndez</cp:lastModifiedBy>
  <cp:revision>45</cp:revision>
  <dcterms:created xsi:type="dcterms:W3CDTF">2020-05-10T20:00:27Z</dcterms:created>
  <dcterms:modified xsi:type="dcterms:W3CDTF">2020-05-16T23:48:21Z</dcterms:modified>
</cp:coreProperties>
</file>