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What are the names of the students on the project?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06c8f5f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06c8f5f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Decryption Flow Diagram same deal as enc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1456817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1456817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roadblocks did you run into?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6c8f5f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6c8f5f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image still to do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6c8f5f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6c8f5f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once with all honest 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once with a compromised server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7ccb3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7ccb3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7ccb3c4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7ccb3c4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7ccb3c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57ccb3c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6c8f5f2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6c8f5f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6c8f5f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6c8f5f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work did you 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06c8f5f2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06c8f5f2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image similar to prof wang’s slide show with servers and diff colored keys to illustrate the partial key sets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145681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145681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image of omega table and image of N 5 T 3 partial w results table to illustrate redundancy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6c8f5f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6c8f5f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6c8f5f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6c8f5f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dealer flow diagram of N 5 T 3 case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145681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145681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transaction flow diagram maybe don’t go too deep here since we’re about to break it down in depth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6c8f5f2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06c8f5f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detailed encryption Flow diagram or split into multiple slides with different sections of the diagram to step through the flow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145681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145681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detailed encryption Flow diagram or split into multiple slides with different sections of the diagram to step through the flow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9" Type="http://schemas.openxmlformats.org/officeDocument/2006/relationships/image" Target="../media/image16.pn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18.jpg"/><Relationship Id="rId8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Robust Distributed Symmetric-key Encryption</a:t>
            </a:r>
            <a:endParaRPr sz="3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Alex Castro, Steve Chang,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Garrett Christian, and Rachel Litscher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Flow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25" y="126900"/>
            <a:ext cx="3599775" cy="484582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5"/>
            <a:ext cx="332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(C1, A||J)  to random Honest Initiator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encryption steps in reverse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difference is that it checks the hash of M||P with the provided 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building the application from the ground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difficulty running the larger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version issues, we could not use OpenSSL and Crypto++ for the pseudo-random number generator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Running on Different Virtual Machines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41700" y="1470300"/>
            <a:ext cx="41841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demonstrate</a:t>
            </a:r>
            <a:r>
              <a:rPr lang="en"/>
              <a:t> the </a:t>
            </a:r>
            <a:r>
              <a:rPr lang="en"/>
              <a:t>portability</a:t>
            </a:r>
            <a:r>
              <a:rPr lang="en"/>
              <a:t> of our application we ran it on multiple types of virtual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Machines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Kali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00" y="3901138"/>
            <a:ext cx="1390774" cy="78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00" y="3901150"/>
            <a:ext cx="1390775" cy="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700" y="3899250"/>
            <a:ext cx="1390775" cy="7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375" y="1168525"/>
            <a:ext cx="2952351" cy="18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5475" y="3192625"/>
            <a:ext cx="2956150" cy="14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192150" y="746625"/>
            <a:ext cx="8759700" cy="43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439750" y="96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Demo of </a:t>
            </a:r>
            <a:r>
              <a:rPr i="1" lang="en"/>
              <a:t>N 5 T 3 - DEAL </a:t>
            </a:r>
            <a:endParaRPr i="1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75" y="1428150"/>
            <a:ext cx="2318127" cy="68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550" y="783000"/>
            <a:ext cx="3188874" cy="158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900" y="3052925"/>
            <a:ext cx="3166524" cy="15394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661" y="2234550"/>
            <a:ext cx="1848689" cy="954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2650" y="783005"/>
            <a:ext cx="1848700" cy="9848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2661" y="3655462"/>
            <a:ext cx="1848690" cy="9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5"/>
          <p:cNvSpPr txBox="1"/>
          <p:nvPr/>
        </p:nvSpPr>
        <p:spPr>
          <a:xfrm>
            <a:off x="1282100" y="991475"/>
            <a:ext cx="645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Dealer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985150" y="1837350"/>
            <a:ext cx="1726200" cy="2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MACHINE 2- Debian  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//  IP:192.168.1.11:1234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985000" y="3223500"/>
            <a:ext cx="1726200" cy="2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MACHINE 3 - Kali  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//  IP: 192.168.1.52:1234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953950" y="4654350"/>
            <a:ext cx="1757400" cy="2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MACHINE 4 - Ubuntu 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//  IP: 192.168.1.57:1234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375" y="3198275"/>
            <a:ext cx="2519649" cy="127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5"/>
          <p:cNvSpPr txBox="1"/>
          <p:nvPr/>
        </p:nvSpPr>
        <p:spPr>
          <a:xfrm>
            <a:off x="641150" y="2732425"/>
            <a:ext cx="19275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Dealer Configuration File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5"/>
          <p:cNvCxnSpPr>
            <a:stCxn id="148" idx="3"/>
            <a:endCxn id="150" idx="1"/>
          </p:cNvCxnSpPr>
          <p:nvPr/>
        </p:nvCxnSpPr>
        <p:spPr>
          <a:xfrm>
            <a:off x="2691402" y="1771200"/>
            <a:ext cx="612600" cy="20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5"/>
          <p:cNvSpPr/>
          <p:nvPr/>
        </p:nvSpPr>
        <p:spPr>
          <a:xfrm>
            <a:off x="2996300" y="2771825"/>
            <a:ext cx="3869825" cy="9775"/>
          </a:xfrm>
          <a:custGeom>
            <a:rect b="b" l="l" r="r" t="t"/>
            <a:pathLst>
              <a:path extrusionOk="0" h="391" w="154793">
                <a:moveTo>
                  <a:pt x="0" y="0"/>
                </a:moveTo>
                <a:lnTo>
                  <a:pt x="154793" y="39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2" name="Google Shape;162;p25"/>
          <p:cNvSpPr/>
          <p:nvPr/>
        </p:nvSpPr>
        <p:spPr>
          <a:xfrm>
            <a:off x="6627025" y="2781600"/>
            <a:ext cx="224475" cy="1449350"/>
          </a:xfrm>
          <a:custGeom>
            <a:rect b="b" l="l" r="r" t="t"/>
            <a:pathLst>
              <a:path extrusionOk="0" h="57974" w="8979">
                <a:moveTo>
                  <a:pt x="0" y="0"/>
                </a:moveTo>
                <a:lnTo>
                  <a:pt x="390" y="57974"/>
                </a:lnTo>
                <a:lnTo>
                  <a:pt x="8979" y="5797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" name="Google Shape;163;p25"/>
          <p:cNvSpPr/>
          <p:nvPr/>
        </p:nvSpPr>
        <p:spPr>
          <a:xfrm>
            <a:off x="6627025" y="1224875"/>
            <a:ext cx="234225" cy="1561600"/>
          </a:xfrm>
          <a:custGeom>
            <a:rect b="b" l="l" r="r" t="t"/>
            <a:pathLst>
              <a:path extrusionOk="0" h="62464" w="9369">
                <a:moveTo>
                  <a:pt x="0" y="62464"/>
                </a:moveTo>
                <a:lnTo>
                  <a:pt x="0" y="0"/>
                </a:lnTo>
                <a:lnTo>
                  <a:pt x="9369" y="1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64" name="Google Shape;164;p25"/>
          <p:cNvCxnSpPr>
            <a:stCxn id="148" idx="3"/>
            <a:endCxn id="149" idx="1"/>
          </p:cNvCxnSpPr>
          <p:nvPr/>
        </p:nvCxnSpPr>
        <p:spPr>
          <a:xfrm flipH="1" rot="10800000">
            <a:off x="2691402" y="1577400"/>
            <a:ext cx="590100" cy="193800"/>
          </a:xfrm>
          <a:prstGeom prst="bentConnector3">
            <a:avLst>
              <a:gd fmla="val 524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 txBox="1"/>
          <p:nvPr/>
        </p:nvSpPr>
        <p:spPr>
          <a:xfrm>
            <a:off x="4712925" y="4654350"/>
            <a:ext cx="1757400" cy="2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MACHINE 1- Debian  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//  IP: 192.168.1.56:1234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661625" y="2413775"/>
            <a:ext cx="1808700" cy="2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MACHINE 0 - Ubuntu  //  IP: 192.168.1.42:1234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20725" y="60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Demo of </a:t>
            </a:r>
            <a:r>
              <a:rPr i="1" lang="en"/>
              <a:t>N 5 T 3 - ENC / DEC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92150" y="746625"/>
            <a:ext cx="8759700" cy="43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52" y="1351375"/>
            <a:ext cx="4371676" cy="74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725" y="888387"/>
            <a:ext cx="2407825" cy="3049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50" y="2914875"/>
            <a:ext cx="4371674" cy="12924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6"/>
          <p:cNvSpPr txBox="1"/>
          <p:nvPr/>
        </p:nvSpPr>
        <p:spPr>
          <a:xfrm>
            <a:off x="1746288" y="933575"/>
            <a:ext cx="2028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- Encryption Request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746288" y="2498300"/>
            <a:ext cx="2028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- Decryption Request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>
            <a:off x="4946425" y="1432025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/>
          <p:nvPr/>
        </p:nvCxnSpPr>
        <p:spPr>
          <a:xfrm rot="10800000">
            <a:off x="4952875" y="1911575"/>
            <a:ext cx="11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4966150" y="3172800"/>
            <a:ext cx="11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4952950" y="3770575"/>
            <a:ext cx="1156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6"/>
          <p:cNvSpPr txBox="1"/>
          <p:nvPr/>
        </p:nvSpPr>
        <p:spPr>
          <a:xfrm>
            <a:off x="6507950" y="3987625"/>
            <a:ext cx="20286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Honest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Initiator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Contacts:  192.168.1.11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192.168.1.52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192.168.1.56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52707" l="0" r="42961" t="0"/>
          <a:stretch/>
        </p:blipFill>
        <p:spPr>
          <a:xfrm>
            <a:off x="5464325" y="1358200"/>
            <a:ext cx="2583501" cy="16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49017" l="57510" r="0" t="6918"/>
          <a:stretch/>
        </p:blipFill>
        <p:spPr>
          <a:xfrm>
            <a:off x="387900" y="1358200"/>
            <a:ext cx="4524626" cy="357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56829" r="0" t="50953"/>
          <a:stretch/>
        </p:blipFill>
        <p:spPr>
          <a:xfrm>
            <a:off x="5838875" y="3020775"/>
            <a:ext cx="2208952" cy="191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Running on Google Cloud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223350" y="1764950"/>
            <a:ext cx="86580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Local Host Demo (N=5, T= 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Group Worked 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Professor Wang’s paper: </a:t>
            </a:r>
            <a:r>
              <a:rPr i="1" lang="en"/>
              <a:t>“Robust distributed symmetric-key encryption”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scheme in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parallel improvements using OpenMP and C++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Dockerized the application, ran on different environments, and on Google Cloud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Distributed Symmetric-key Encryption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2458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full set of keys are </a:t>
            </a:r>
            <a:r>
              <a:rPr lang="en"/>
              <a:t>split</a:t>
            </a:r>
            <a:r>
              <a:rPr lang="en"/>
              <a:t> </a:t>
            </a:r>
            <a:r>
              <a:rPr lang="en"/>
              <a:t>between N servers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machine holds a partial key set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secret is generated using the full key set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Machines work together using their partial key sets to encrypt and decrypt messages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set of machines less than the </a:t>
            </a:r>
            <a:r>
              <a:rPr i="1" lang="en"/>
              <a:t>T</a:t>
            </a:r>
            <a:r>
              <a:rPr lang="en"/>
              <a:t> threshold can reconstruct the secret alone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Professor Wang’s Robust </a:t>
            </a:r>
            <a:endParaRPr i="1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26353" l="27130" r="26588" t="19117"/>
          <a:stretch/>
        </p:blipFill>
        <p:spPr>
          <a:xfrm>
            <a:off x="262075" y="1584200"/>
            <a:ext cx="3173976" cy="28045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325" y="2310950"/>
            <a:ext cx="5277325" cy="207776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Roles in the Scheme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Dealer: supplies the omega table and partial keys to the DiSE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Client: begins either a encryption or decryption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 Server: waits to be contacted by one of the other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Honest Initiator: </a:t>
            </a:r>
            <a:r>
              <a:rPr lang="en"/>
              <a:t>random </a:t>
            </a:r>
            <a:r>
              <a:rPr lang="en"/>
              <a:t>DiSE Server chosen by the client who </a:t>
            </a:r>
            <a:r>
              <a:rPr lang="en"/>
              <a:t>manages the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Participant: contacted by the Honest Initiator to create the partial </a:t>
            </a:r>
            <a:r>
              <a:rPr i="1" lang="en"/>
              <a:t>w</a:t>
            </a:r>
            <a:r>
              <a:rPr lang="en"/>
              <a:t>’s for either encryption or decryption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Dealer Flow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332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key list and populates the omega matrix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data assigned to each server to the corresponding server in </a:t>
            </a:r>
            <a:r>
              <a:rPr lang="en"/>
              <a:t>parallel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2306446"/>
            <a:ext cx="5046700" cy="26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26353" l="27130" r="26588" t="19117"/>
          <a:stretch/>
        </p:blipFill>
        <p:spPr>
          <a:xfrm>
            <a:off x="6704150" y="209800"/>
            <a:ext cx="2268151" cy="2004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Communication Overview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025" y="1390275"/>
            <a:ext cx="6099925" cy="35272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Flow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25" y="126471"/>
            <a:ext cx="3599775" cy="484423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5"/>
            <a:ext cx="332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Hits a r</a:t>
            </a:r>
            <a:r>
              <a:rPr lang="en"/>
              <a:t>andom</a:t>
            </a:r>
            <a:r>
              <a:rPr lang="en"/>
              <a:t> Server to be Honest Initiator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Honest Init creates M||P and A||J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Asks random T to create partial W’s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Flow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25" y="126471"/>
            <a:ext cx="3599775" cy="484423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5"/>
            <a:ext cx="332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Honest Initiator checks robustness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</a:t>
            </a:r>
            <a:r>
              <a:rPr lang="en"/>
              <a:t>pseudo-random number generator with the final W as seed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xors final w with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saves (C1, A||J)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