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23" r:id="rId3"/>
    <p:sldId id="325" r:id="rId4"/>
    <p:sldId id="299" r:id="rId5"/>
    <p:sldId id="291" r:id="rId6"/>
    <p:sldId id="32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6"/>
    <p:restoredTop sz="93625"/>
  </p:normalViewPr>
  <p:slideViewPr>
    <p:cSldViewPr snapToGrid="0" snapToObjects="1">
      <p:cViewPr varScale="1">
        <p:scale>
          <a:sx n="79" d="100"/>
          <a:sy n="79" d="100"/>
        </p:scale>
        <p:origin x="22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6939B-C2BD-984A-B580-7D8280183BCE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9A83E-0401-A34D-9C72-7E11B0EB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7FC9-EB7A-7549-9100-EC301E4F2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06314-D634-B242-A8A1-A7D3A2172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85114-DFAD-FA42-99B8-ABC78BA6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DDAC-B3A1-A34A-8F6F-602C17030888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01FAE-5F87-7F4A-9CCA-B8F12400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C2FB-62A5-FE46-AC0B-A30E7EA0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E11B-CB46-C742-9413-DA364E58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0831B-ED8E-524D-BE5E-DCB04FAC2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360D-C09F-0042-8921-689C2458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DDE4-2D7D-0A4B-B873-4F13C6271F3F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5C5F-D3A3-A646-80A1-CA4F2055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5633-35E0-1342-8AD3-030863EE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0BE4A-698F-8441-B90B-4DD98123E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D087F-2D87-2B4A-A336-5A5BDC822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9C8B5-4535-5647-97E7-7C8451D8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48A2-94C0-7648-8850-E79F070A3604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5573-B435-E649-8E0C-6C51B2C2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DF6B-D06E-EB4B-8B56-7945E559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E9F5-78A5-7E47-A51B-BBACFB93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A9B87-2563-FF49-97C7-FDB09B7C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9A14-FF9A-9341-954A-8B797FA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9794-B2EB-1943-BBD5-BBB575F9362D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C552-29DA-6B4C-A1EF-8D282A9A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94E0F-9E13-7043-BEAC-407BCDA6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9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B985-3AD1-0A4E-AC60-C8A3DCCF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FCA01-5AC6-7F43-92DD-09ABDB50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3608-6127-0445-8560-AA565DE4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C646-7E1C-D342-ACAB-10A980E553F5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F776-EA9A-0B4D-B0D8-42AF2F04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4AD63-795E-8E46-A334-A2122F1E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E4BD-48C7-6546-BB94-E053C140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F381-EF85-6D4A-B00F-55EF8A134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97458-2564-DA42-A58A-44B80E39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E1FC-9DDD-8848-94C3-D3F2779C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6F1B-A584-9740-B9CC-3BE151A5FFD8}" type="datetime1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FD095-03DB-C449-A514-88105F3A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AF230-98BC-AD4A-93A4-371C839C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7FE3-604D-5E41-B28D-A76AA24E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5E32E-0769-A44E-B0A0-5CBBFBE75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B67E9-ED2B-5142-8093-87F1300BD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03D17-9BBD-914D-BAF3-0F417301B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978B4-19FE-0C4E-8190-403E4347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B1FFB-A876-3B48-9421-20B9B7F0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CEF6-DE97-8C4E-A864-E1C604BE34E3}" type="datetime1">
              <a:rPr lang="en-US" smtClean="0"/>
              <a:t>8/28/18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DDAFF-4366-F64C-A733-657E9564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022AB-166E-0C43-BA74-44F24F86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5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71EE-34A9-3F44-B4A6-BC6D441A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8D67C-5A5F-BE48-BA73-C886BFDC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4C16-9C82-704A-8EEE-29BA836E2F19}" type="datetime1">
              <a:rPr lang="en-US" smtClean="0"/>
              <a:t>8/28/18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7026D-05C6-7C45-8AC7-F6E0F541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544E9-8A61-634B-8666-644EB25C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F6AAD-B439-8046-9684-2DCC1033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66EB-4E69-A94C-9E2E-58BC3167CFA9}" type="datetime1">
              <a:rPr lang="en-US" smtClean="0"/>
              <a:t>8/28/18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5B655-4147-E441-9ADD-A7F48982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F4FF-0802-9D45-B611-0AA40D01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3DF0-EB36-D94A-AC72-E47A2746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FA92-9DDC-8F47-9C91-AAD58C2A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870A4-C063-E842-B0E6-65EE01A17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139FA-BA47-3342-8D8A-6B0B00CC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3C1B-6FB8-014B-8C40-9F140E22D834}" type="datetime1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A7600-BDF2-0E40-9712-E715096D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AE18C-2963-7A4F-98B1-0E6976B2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6EDF-22E0-8D41-B6E7-B9975E74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46061-0198-524D-82B8-567EB785F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7BBDF-8A58-6D4B-A621-75351B9F4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7AE93-EC84-2045-9D83-E7B10757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74562-6797-8A43-8A7D-25CB7BC8E00C}" type="datetime1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CEE2A-A4D3-004D-8CA6-8BE60181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0027F-2959-8740-9557-B36F4C73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FA67B-1A12-3F4A-9E87-A303A8C4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D706B-C34E-1F44-BF0A-5F9C13EE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283D8-E35F-3B4B-A971-2BEBD9DF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551D4-79AA-D344-8FF9-1ECB79C05119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3C66-6F9F-3C4D-B0B0-DB8D14C24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9C13D-EDDE-D648-8719-0E773DE71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atahub.berkeley.edu/user-redirect/interact?account=ds-modules&amp;repo=ER-190C&amp;branch=master&amp;path=lecture/Lecture%203%20Aug%203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9BA8-CFCE-D84A-BBB6-196BCA163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485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Data, Environment and Society</a:t>
            </a:r>
            <a:br>
              <a:rPr lang="en-US" dirty="0"/>
            </a:br>
            <a:br>
              <a:rPr lang="en-US" dirty="0"/>
            </a:br>
            <a:r>
              <a:rPr lang="en-US" sz="7300" dirty="0"/>
              <a:t>Lecture 3: 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C8A9D-DF07-BA49-B598-8707BF2BA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9550"/>
            <a:ext cx="9144000" cy="1655762"/>
          </a:xfrm>
        </p:spPr>
        <p:txBody>
          <a:bodyPr/>
          <a:lstStyle/>
          <a:p>
            <a:r>
              <a:rPr lang="en-US" dirty="0"/>
              <a:t>August 28, 2018</a:t>
            </a:r>
          </a:p>
          <a:p>
            <a:r>
              <a:rPr lang="en-US" dirty="0"/>
              <a:t>Instructor: Duncan </a:t>
            </a:r>
            <a:r>
              <a:rPr lang="en-US" dirty="0" err="1"/>
              <a:t>Calllaway</a:t>
            </a:r>
            <a:endParaRPr lang="en-US" dirty="0"/>
          </a:p>
          <a:p>
            <a:r>
              <a:rPr lang="en-US" dirty="0"/>
              <a:t>GSI: </a:t>
            </a:r>
            <a:r>
              <a:rPr lang="en-US" dirty="0" err="1"/>
              <a:t>Seigi</a:t>
            </a:r>
            <a:r>
              <a:rPr lang="en-US" dirty="0"/>
              <a:t> </a:t>
            </a:r>
            <a:r>
              <a:rPr lang="en-US" dirty="0" err="1"/>
              <a:t>Karasaki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2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29F6-84F8-F341-BC98-61AF4AF8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94E5-A5D1-0F46-9790-EB44608A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Lab 1 due Friday </a:t>
            </a:r>
          </a:p>
          <a:p>
            <a:r>
              <a:rPr lang="en-US" dirty="0"/>
              <a:t>HW1 posted, due next Tuesday</a:t>
            </a:r>
          </a:p>
          <a:p>
            <a:r>
              <a:rPr lang="en-US" dirty="0"/>
              <a:t>There will be 11 lab notebooks</a:t>
            </a:r>
          </a:p>
          <a:p>
            <a:pPr lvl="1"/>
            <a:r>
              <a:rPr lang="en-US" dirty="0"/>
              <a:t>Released in lab on Monday, due Friday, you have 5 days to complete.</a:t>
            </a:r>
          </a:p>
          <a:p>
            <a:pPr lvl="1"/>
            <a:r>
              <a:rPr lang="en-US" dirty="0"/>
              <a:t>These will be “warmups” for the homework.  </a:t>
            </a:r>
          </a:p>
          <a:p>
            <a:r>
              <a:rPr lang="en-US" dirty="0"/>
              <a:t>There will be 11 </a:t>
            </a:r>
            <a:r>
              <a:rPr lang="en-US" dirty="0" err="1"/>
              <a:t>homeworks</a:t>
            </a:r>
            <a:endParaRPr lang="en-US" dirty="0"/>
          </a:p>
          <a:p>
            <a:pPr lvl="1"/>
            <a:r>
              <a:rPr lang="en-US" dirty="0"/>
              <a:t>Released Mondays, due Tuesdays, you have 8 days to complete.</a:t>
            </a:r>
          </a:p>
          <a:p>
            <a:pPr lvl="1"/>
            <a:r>
              <a:rPr lang="en-US" dirty="0"/>
              <a:t>You can start during the lab</a:t>
            </a:r>
          </a:p>
          <a:p>
            <a:r>
              <a:rPr lang="en-US" dirty="0"/>
              <a:t>There will be 9 lab meetings (not on Labor day or Veteran’s day)</a:t>
            </a:r>
          </a:p>
          <a:p>
            <a:pPr lvl="1"/>
            <a:r>
              <a:rPr lang="en-US" dirty="0"/>
              <a:t>So in weeks we have no lab meeting, you’ll still do a lab notebook and HW.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6B9AC-8210-0641-A7DE-8AB1B992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6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29F6-84F8-F341-BC98-61AF4AF8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Announcements, </a:t>
            </a:r>
            <a:r>
              <a:rPr lang="en-US" dirty="0" err="1"/>
              <a:t>ctd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94E5-A5D1-0F46-9790-EB44608A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lab next week</a:t>
            </a:r>
          </a:p>
          <a:p>
            <a:r>
              <a:rPr lang="en-US" dirty="0"/>
              <a:t>But Lab 2 and HW2 will post by Monday, due Fri and following Tu, respectively.</a:t>
            </a:r>
          </a:p>
          <a:p>
            <a:r>
              <a:rPr lang="en-US" dirty="0"/>
              <a:t>Reading for Tuesday Sept 4: Groh et al, first three pages</a:t>
            </a:r>
          </a:p>
          <a:p>
            <a:r>
              <a:rPr lang="en-US" dirty="0"/>
              <a:t>Reading for Thursday Sept 6: DS100 Textbook Ch 4 and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6B9AC-8210-0641-A7DE-8AB1B992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6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655E-8551-CC4D-8B3C-C70FB179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Correction: </a:t>
            </a:r>
            <a:br>
              <a:rPr lang="en-US" dirty="0"/>
            </a:br>
            <a:r>
              <a:rPr lang="en-US" dirty="0"/>
              <a:t>Probability of one event OR another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364E3-674A-D047-98FC-8EC806A7D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prob</a:t>
            </a:r>
            <a:r>
              <a:rPr lang="en-US" dirty="0"/>
              <a:t> of drawing heads or tails?</a:t>
            </a:r>
          </a:p>
          <a:p>
            <a:pPr marL="457200" lvl="1" indent="0">
              <a:buNone/>
            </a:pPr>
            <a:r>
              <a:rPr lang="en-US" dirty="0"/>
              <a:t>1</a:t>
            </a:r>
          </a:p>
          <a:p>
            <a:r>
              <a:rPr lang="en-US" dirty="0"/>
              <a:t>What’s probability of rolling 1 or 6 on 6 sided die?</a:t>
            </a:r>
          </a:p>
          <a:p>
            <a:pPr marL="457200" lvl="1" indent="0">
              <a:buNone/>
            </a:pPr>
            <a:r>
              <a:rPr lang="en-US" dirty="0"/>
              <a:t>1/3</a:t>
            </a:r>
          </a:p>
          <a:p>
            <a:r>
              <a:rPr lang="en-US" dirty="0"/>
              <a:t>How did you get this answer?</a:t>
            </a:r>
          </a:p>
          <a:p>
            <a:pPr lvl="1"/>
            <a:r>
              <a:rPr lang="en-US" dirty="0"/>
              <a:t>Addition!</a:t>
            </a:r>
          </a:p>
          <a:p>
            <a:r>
              <a:rPr lang="en-US" dirty="0"/>
              <a:t>If events are </a:t>
            </a:r>
            <a:r>
              <a:rPr lang="en-US" strike="sngStrike" dirty="0"/>
              <a:t>independent</a:t>
            </a:r>
            <a:r>
              <a:rPr lang="en-US" dirty="0"/>
              <a:t> mutually exclusive,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C0DAD-068C-9F45-B676-B3152468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69EFA-5418-C642-8DA8-FDF19A1EB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12" y="5122926"/>
            <a:ext cx="7737150" cy="680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3A2C68-1B64-B543-A6EF-171806AD0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992" y="5844411"/>
            <a:ext cx="4926698" cy="6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015B-1D51-8946-8B30-3B8B1F9D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to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AEC0E-DB91-3D44-AEF5-C83BE1965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Review python data types and structures</a:t>
            </a:r>
          </a:p>
          <a:p>
            <a:r>
              <a:rPr lang="en-US" dirty="0"/>
              <a:t>Review </a:t>
            </a:r>
            <a:r>
              <a:rPr lang="en-US" dirty="0" err="1"/>
              <a:t>numpy</a:t>
            </a:r>
            <a:r>
              <a:rPr lang="en-US" dirty="0"/>
              <a:t> array structure</a:t>
            </a:r>
          </a:p>
          <a:p>
            <a:r>
              <a:rPr lang="en-US" dirty="0"/>
              <a:t>Understand the pandas “data frame”</a:t>
            </a:r>
          </a:p>
          <a:p>
            <a:pPr lvl="1"/>
            <a:r>
              <a:rPr lang="en-US" dirty="0"/>
              <a:t>Data frames are natural extensions of several concepts in data types, structures and the </a:t>
            </a:r>
            <a:r>
              <a:rPr lang="en-US" dirty="0" err="1"/>
              <a:t>numpy</a:t>
            </a:r>
            <a:r>
              <a:rPr lang="en-US" dirty="0"/>
              <a:t> array.</a:t>
            </a:r>
          </a:p>
          <a:p>
            <a:r>
              <a:rPr lang="en-US" dirty="0"/>
              <a:t>Objective:  By the end of the lecture you can answer the questions:</a:t>
            </a:r>
          </a:p>
          <a:p>
            <a:pPr lvl="1"/>
            <a:r>
              <a:rPr lang="en-US" dirty="0"/>
              <a:t>How does a pandas data frame differ from a </a:t>
            </a:r>
            <a:r>
              <a:rPr lang="en-US" dirty="0" err="1"/>
              <a:t>dict</a:t>
            </a:r>
            <a:r>
              <a:rPr lang="en-US" dirty="0"/>
              <a:t> of lists?</a:t>
            </a:r>
          </a:p>
          <a:p>
            <a:pPr lvl="1"/>
            <a:r>
              <a:rPr lang="en-US" dirty="0"/>
              <a:t>How does a pandas data frame differ from a </a:t>
            </a:r>
            <a:r>
              <a:rPr lang="en-US" dirty="0" err="1"/>
              <a:t>numpy</a:t>
            </a:r>
            <a:r>
              <a:rPr lang="en-US" dirty="0"/>
              <a:t> array?</a:t>
            </a:r>
          </a:p>
          <a:p>
            <a:pPr lvl="1"/>
            <a:r>
              <a:rPr lang="en-US" dirty="0"/>
              <a:t>How do I access data in the data frame?</a:t>
            </a:r>
          </a:p>
          <a:p>
            <a:pPr lvl="1"/>
            <a:r>
              <a:rPr lang="en-US" dirty="0"/>
              <a:t>What was the hour with the lowest average wind production in California in the last year?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2D1CD-2BA7-5549-95FE-861A4BF5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1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3A50-BF7B-AF46-8F91-4A2181AA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 is all done using a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54BC5-DCD3-0B4F-BE4B-D57913F90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Here is a link </a:t>
            </a:r>
            <a:r>
              <a:rPr lang="en-US" dirty="0"/>
              <a:t>to the directory with the necessary files and data.</a:t>
            </a:r>
          </a:p>
          <a:p>
            <a:r>
              <a:rPr lang="en-US" dirty="0"/>
              <a:t>Open “My lecture 3 in class </a:t>
            </a:r>
            <a:r>
              <a:rPr lang="en-US" dirty="0" err="1"/>
              <a:t>workbook.ipynb</a:t>
            </a:r>
            <a:r>
              <a:rPr lang="en-US" dirty="0"/>
              <a:t>”</a:t>
            </a:r>
          </a:p>
          <a:p>
            <a:r>
              <a:rPr lang="en-US" dirty="0"/>
              <a:t>"Lecture 3 </a:t>
            </a:r>
            <a:r>
              <a:rPr lang="en-US" dirty="0" err="1"/>
              <a:t>Notebook.ipynb</a:t>
            </a:r>
            <a:r>
              <a:rPr lang="en-US" dirty="0"/>
              <a:t>”:</a:t>
            </a:r>
          </a:p>
          <a:p>
            <a:pPr lvl="1"/>
            <a:r>
              <a:rPr lang="en-US" dirty="0"/>
              <a:t>A complete version of what we’ll have done by the end of the lecture (time permitting).</a:t>
            </a:r>
          </a:p>
          <a:p>
            <a:pPr lvl="1"/>
            <a:r>
              <a:rPr lang="en-US" dirty="0"/>
              <a:t>Don’t open it now!  </a:t>
            </a:r>
          </a:p>
          <a:p>
            <a:r>
              <a:rPr lang="en-US" dirty="0"/>
              <a:t>“Duncan’s lecture 3 in class </a:t>
            </a:r>
            <a:r>
              <a:rPr lang="en-US" dirty="0" err="1"/>
              <a:t>workbook.ipynb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Is where I will work in lecture</a:t>
            </a:r>
          </a:p>
          <a:p>
            <a:pPr lvl="1"/>
            <a:r>
              <a:rPr lang="en-US" dirty="0"/>
              <a:t>I’ll make it available to you all after class.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82A9E-0422-FA4D-8683-C5F7B7B1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3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9284</TotalTime>
  <Words>410</Words>
  <Application>Microsoft Macintosh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Data, Environment and Society  Lecture 3: Pandas</vt:lpstr>
      <vt:lpstr>Announcements</vt:lpstr>
      <vt:lpstr>Announcements, ctd</vt:lpstr>
      <vt:lpstr>Correction:  Probability of one event OR another</vt:lpstr>
      <vt:lpstr>Key concepts to cover today</vt:lpstr>
      <vt:lpstr>Today’s lecture is all done using a jupyter notebook.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for Energy and Environment</dc:title>
  <dc:creator>Microsoft Office User</dc:creator>
  <cp:lastModifiedBy>Microsoft Office User</cp:lastModifiedBy>
  <cp:revision>207</cp:revision>
  <dcterms:created xsi:type="dcterms:W3CDTF">2018-08-20T12:51:30Z</dcterms:created>
  <dcterms:modified xsi:type="dcterms:W3CDTF">2018-08-30T18:14:33Z</dcterms:modified>
</cp:coreProperties>
</file>