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2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60C7DD-12CA-D0D4-2501-9B955274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s-ES" sz="5600" dirty="0"/>
              <a:t>TFM:</a:t>
            </a:r>
            <a:br>
              <a:rPr lang="es-ES" sz="5600" dirty="0"/>
            </a:br>
            <a:r>
              <a:rPr lang="es-ES" sz="5600" dirty="0"/>
              <a:t>Rebalanceador de</a:t>
            </a:r>
            <a:br>
              <a:rPr lang="es-ES" sz="5600" dirty="0"/>
            </a:br>
            <a:r>
              <a:rPr lang="es-ES" sz="5600" dirty="0"/>
              <a:t>Estrategias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AB213A-89B0-A41B-2C67-80A8972D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Javier castro</a:t>
            </a:r>
            <a:endParaRPr lang="es-ES"/>
          </a:p>
          <a:p>
            <a:pPr algn="r"/>
            <a:r>
              <a:rPr lang="es-ES" dirty="0"/>
              <a:t>Bruno Ezcaray</a:t>
            </a:r>
            <a:endParaRPr lang="es-ES"/>
          </a:p>
        </p:txBody>
      </p:sp>
      <p:pic>
        <p:nvPicPr>
          <p:cNvPr id="4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D9B696B-9F23-784E-2657-1042D3C0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11" r="12388" b="-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593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7AFC7-8960-2B5D-ACAC-6452187B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Metodología: Se definen otros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2565A-B4A0-92D4-6224-D6CCF91B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de Regresión Logística Multiclase.</a:t>
            </a:r>
          </a:p>
          <a:p>
            <a:r>
              <a:rPr lang="es-ES" dirty="0"/>
              <a:t>Modelo de Red Neuronal Multiclase simple.</a:t>
            </a:r>
          </a:p>
        </p:txBody>
      </p:sp>
    </p:spTree>
    <p:extLst>
      <p:ext uri="{BB962C8B-B14F-4D97-AF65-F5344CB8AC3E}">
        <p14:creationId xmlns:p14="http://schemas.microsoft.com/office/powerpoint/2010/main" val="167531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B76D1-3459-0D9B-BD0E-4E0A0820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Resultados: Entrenamiento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D5B17-B6E7-0F9F-CF04-06A2B7F6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Accuracy</a:t>
            </a:r>
            <a:r>
              <a:rPr lang="es-ES" dirty="0"/>
              <a:t> (Train): 51%</a:t>
            </a:r>
          </a:p>
          <a:p>
            <a:r>
              <a:rPr lang="es-ES" dirty="0" err="1"/>
              <a:t>Accuracy</a:t>
            </a:r>
            <a:r>
              <a:rPr lang="es-ES" dirty="0"/>
              <a:t> (Test):20%</a:t>
            </a:r>
          </a:p>
        </p:txBody>
      </p:sp>
    </p:spTree>
    <p:extLst>
      <p:ext uri="{BB962C8B-B14F-4D97-AF65-F5344CB8AC3E}">
        <p14:creationId xmlns:p14="http://schemas.microsoft.com/office/powerpoint/2010/main" val="226683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B6C95-4121-6397-5C5D-8AD00318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Otros 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B18A0-0AB3-88A1-334A-95FE4347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Regresión </a:t>
            </a:r>
            <a:r>
              <a:rPr lang="es-ES" dirty="0" err="1"/>
              <a:t>Logistica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: 46%</a:t>
            </a:r>
          </a:p>
          <a:p>
            <a:pPr lvl="1"/>
            <a:r>
              <a:rPr lang="es-ES" dirty="0" err="1"/>
              <a:t>Acc</a:t>
            </a:r>
            <a:r>
              <a:rPr lang="es-ES" dirty="0"/>
              <a:t> test: 21%</a:t>
            </a:r>
          </a:p>
          <a:p>
            <a:r>
              <a:rPr lang="es-ES" dirty="0"/>
              <a:t>Red Neuronal:</a:t>
            </a:r>
          </a:p>
          <a:p>
            <a:pPr lvl="1"/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: 53%</a:t>
            </a:r>
          </a:p>
          <a:p>
            <a:pPr lvl="1"/>
            <a:r>
              <a:rPr lang="es-ES" dirty="0" err="1"/>
              <a:t>Acc</a:t>
            </a:r>
            <a:r>
              <a:rPr lang="es-ES" dirty="0"/>
              <a:t> test: 20%</a:t>
            </a:r>
          </a:p>
        </p:txBody>
      </p:sp>
    </p:spTree>
    <p:extLst>
      <p:ext uri="{BB962C8B-B14F-4D97-AF65-F5344CB8AC3E}">
        <p14:creationId xmlns:p14="http://schemas.microsoft.com/office/powerpoint/2010/main" val="294460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141AE-0084-C9B9-7D8B-D0A67E3E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</a:t>
            </a:r>
            <a:r>
              <a:rPr lang="es-ES" dirty="0" err="1"/>
              <a:t>Backtesting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F5715F-B736-4A12-352B-DB5781EBC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921769"/>
              </p:ext>
            </p:extLst>
          </p:nvPr>
        </p:nvGraphicFramePr>
        <p:xfrm>
          <a:off x="850936" y="2591920"/>
          <a:ext cx="6437368" cy="1865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868">
                  <a:extLst>
                    <a:ext uri="{9D8B030D-6E8A-4147-A177-3AD203B41FA5}">
                      <a16:colId xmlns:a16="http://schemas.microsoft.com/office/drawing/2014/main" val="3582582796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19991538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51264562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117315608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825615855"/>
                    </a:ext>
                  </a:extLst>
                </a:gridCol>
              </a:tblGrid>
              <a:tr h="472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indicadores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Modelo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Regresión Log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Red Neuronal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Benchmark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485385"/>
                  </a:ext>
                </a:extLst>
              </a:tr>
              <a:tr h="230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Rent Acc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171,06%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178,92%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179,91%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138,3%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933398"/>
                  </a:ext>
                </a:extLst>
              </a:tr>
              <a:tr h="230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Comisiones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3011,47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2918,72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2902,89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1956,28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399078"/>
                  </a:ext>
                </a:extLst>
              </a:tr>
              <a:tr h="230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Sharpe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-0,086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-0,088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-0,092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-0,089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688083"/>
                  </a:ext>
                </a:extLst>
              </a:tr>
              <a:tr h="230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Sortino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-1,05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-1,006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-1,05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-1,00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588213"/>
                  </a:ext>
                </a:extLst>
              </a:tr>
              <a:tr h="472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Max Drawdown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-21,97%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-20,53%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-19,82%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-23,82%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34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1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01568-8CA5-BB2F-D2A4-2AAA5454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s-ES" sz="4100"/>
              <a:t>Resultados: Prueba de Aleatoriedad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57C086-A8E1-8C2A-0DBB-3F202374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contenido 3" descr="Gráfico, Histograma&#10;&#10;Descripción generada automáticamente">
            <a:extLst>
              <a:ext uri="{FF2B5EF4-FFF2-40B4-BE49-F238E27FC236}">
                <a16:creationId xmlns:a16="http://schemas.microsoft.com/office/drawing/2014/main" id="{5C168527-EA26-BA93-4067-D411A0655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57" y="1350833"/>
            <a:ext cx="4275462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264C0-2E9F-CF9F-EBF3-73F8737F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Comisiones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B935F-2708-CDFE-51C2-4925515B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89E1E8-FBC4-C0BA-F037-B2667E8C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06" y="2438680"/>
            <a:ext cx="3686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3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5CEB4-B4AC-2C3D-735A-1790C807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710953" cy="1263649"/>
          </a:xfrm>
        </p:spPr>
        <p:txBody>
          <a:bodyPr/>
          <a:lstStyle/>
          <a:p>
            <a:r>
              <a:rPr lang="es-ES" dirty="0"/>
              <a:t>Discusión: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AE394-B9CF-D7F9-3B1F-36839466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546351"/>
            <a:ext cx="4179794" cy="304800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Infraestructura escalable en Cloud.</a:t>
            </a:r>
          </a:p>
          <a:p>
            <a:r>
              <a:rPr lang="es-ES" dirty="0"/>
              <a:t>No existen diferencias significativas entre los modelos.</a:t>
            </a:r>
          </a:p>
          <a:p>
            <a:r>
              <a:rPr lang="es-ES" dirty="0"/>
              <a:t>Se aprecia una alta correlación entre las estrategias.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12D6E05-13F1-2EC5-7DD3-6802563C11A8}"/>
              </a:ext>
            </a:extLst>
          </p:cNvPr>
          <p:cNvSpPr txBox="1">
            <a:spLocks/>
          </p:cNvSpPr>
          <p:nvPr/>
        </p:nvSpPr>
        <p:spPr>
          <a:xfrm>
            <a:off x="5573806" y="1523999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Posibles mejoras: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0519C2-30D5-024B-A23D-57D599BE39B6}"/>
              </a:ext>
            </a:extLst>
          </p:cNvPr>
          <p:cNvSpPr txBox="1">
            <a:spLocks/>
          </p:cNvSpPr>
          <p:nvPr/>
        </p:nvSpPr>
        <p:spPr>
          <a:xfrm>
            <a:off x="5472953" y="2546350"/>
            <a:ext cx="4179794" cy="30480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Utilizar estrategias con menor correlación.</a:t>
            </a:r>
          </a:p>
          <a:p>
            <a:r>
              <a:rPr lang="es-ES" dirty="0"/>
              <a:t>Enfocar la red a disminuir la comisión y/o que aprenda a cuando </a:t>
            </a:r>
            <a:r>
              <a:rPr lang="es-ES" dirty="0" err="1"/>
              <a:t>rebalancear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647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7F7DD-8515-0487-BFD9-41C4B1A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E1D8B-00F2-D54B-4461-9089E93C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mejor incorporar datos como la inflación.</a:t>
            </a:r>
          </a:p>
          <a:p>
            <a:r>
              <a:rPr lang="es-ES" dirty="0"/>
              <a:t>El modelo tiene rendimientos positivos, pero no por sobre la regresión logística.</a:t>
            </a:r>
          </a:p>
          <a:p>
            <a:r>
              <a:rPr lang="es-ES" dirty="0"/>
              <a:t>Introducir nuevos datos macros puede mejorar el modelo.</a:t>
            </a:r>
          </a:p>
          <a:p>
            <a:r>
              <a:rPr lang="es-ES" dirty="0"/>
              <a:t>La rentabilidad esta capada por la de las estrategias.</a:t>
            </a:r>
          </a:p>
        </p:txBody>
      </p:sp>
    </p:spTree>
    <p:extLst>
      <p:ext uri="{BB962C8B-B14F-4D97-AF65-F5344CB8AC3E}">
        <p14:creationId xmlns:p14="http://schemas.microsoft.com/office/powerpoint/2010/main" val="32516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1D2C86-B2AC-32A5-5D29-70C4217F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s-ES" dirty="0" err="1"/>
              <a:t>Indice</a:t>
            </a:r>
            <a:r>
              <a:rPr lang="es-ES" dirty="0"/>
              <a:t>:</a:t>
            </a:r>
            <a:endParaRPr lang="es-E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9F70A-D7EE-B4E2-E3D4-07CB2767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s-ES" dirty="0"/>
              <a:t>Objetivos</a:t>
            </a:r>
          </a:p>
          <a:p>
            <a:r>
              <a:rPr lang="es-ES" dirty="0"/>
              <a:t>Estado del arte</a:t>
            </a:r>
          </a:p>
          <a:p>
            <a:r>
              <a:rPr lang="es-ES" dirty="0"/>
              <a:t>Metodología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Discusión</a:t>
            </a:r>
          </a:p>
          <a:p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6659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A654D-1456-5B34-C2DA-295623FB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Principal: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8E042-01D5-0A19-81DA-97ACD63E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rebalanceador de estrategias de inversión basado en una Red Neuronal.</a:t>
            </a:r>
          </a:p>
        </p:txBody>
      </p:sp>
    </p:spTree>
    <p:extLst>
      <p:ext uri="{BB962C8B-B14F-4D97-AF65-F5344CB8AC3E}">
        <p14:creationId xmlns:p14="http://schemas.microsoft.com/office/powerpoint/2010/main" val="61569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813E9-C174-6563-ADA8-5BC1EE1A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secundarios: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D62C7-113F-9EC3-1573-5A815B40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Optimización de rendimiento.</a:t>
            </a:r>
          </a:p>
          <a:p>
            <a:r>
              <a:rPr lang="es-ES" dirty="0"/>
              <a:t>Reducción del riesgo.</a:t>
            </a:r>
          </a:p>
          <a:p>
            <a:r>
              <a:rPr lang="es-ES" dirty="0"/>
              <a:t>Automatización de la toma de decisiones.</a:t>
            </a:r>
          </a:p>
          <a:p>
            <a:r>
              <a:rPr lang="es-ES" dirty="0"/>
              <a:t>Implementación en Cloud.</a:t>
            </a:r>
          </a:p>
        </p:txBody>
      </p:sp>
    </p:spTree>
    <p:extLst>
      <p:ext uri="{BB962C8B-B14F-4D97-AF65-F5344CB8AC3E}">
        <p14:creationId xmlns:p14="http://schemas.microsoft.com/office/powerpoint/2010/main" val="415368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E72CA-9097-E7EC-6F1B-5EA11FB4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99B540-6897-1181-5BEB-D94D22E5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Estrategias basada en índices.</a:t>
            </a:r>
          </a:p>
          <a:p>
            <a:r>
              <a:rPr lang="es-ES" dirty="0"/>
              <a:t>Modelos predictivos.</a:t>
            </a:r>
          </a:p>
          <a:p>
            <a:r>
              <a:rPr lang="es-ES" dirty="0"/>
              <a:t>Reducción de costos.</a:t>
            </a:r>
          </a:p>
          <a:p>
            <a:r>
              <a:rPr lang="es-ES" dirty="0"/>
              <a:t>Análisis de sentimiento.</a:t>
            </a:r>
          </a:p>
        </p:txBody>
      </p:sp>
    </p:spTree>
    <p:extLst>
      <p:ext uri="{BB962C8B-B14F-4D97-AF65-F5344CB8AC3E}">
        <p14:creationId xmlns:p14="http://schemas.microsoft.com/office/powerpoint/2010/main" val="89939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4475-6C53-0735-D347-A316287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Metodología: Obtención y limpieza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834EB-FAE2-546F-594E-F644EE6F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Selección de activos.</a:t>
            </a:r>
          </a:p>
          <a:p>
            <a:r>
              <a:rPr lang="es-ES" dirty="0"/>
              <a:t>Descarga.</a:t>
            </a:r>
          </a:p>
          <a:p>
            <a:r>
              <a:rPr lang="es-ES" dirty="0"/>
              <a:t>Limpieza.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3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33EEA-6DD4-F611-CAFF-8BDAD7AF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s-ES" sz="3700"/>
              <a:t>Metodología: Definición de las estrategias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DFF30-6666-82B5-99A5-C37A500D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s-ES"/>
              <a:t>Se definen 4 estrategias: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/>
              <a:t>Momentum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/>
              <a:t>Volumen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/>
              <a:t>Máxima volatilidad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/>
              <a:t>Mínima volatilidad</a:t>
            </a:r>
            <a:endParaRPr lang="es-E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5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4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5FF6459-8A3D-826E-1217-F0961DE60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932" y="1708308"/>
            <a:ext cx="4369112" cy="2348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7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1A207-2DC0-9FF7-9A95-02869FD9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Metodología: Definición datos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7441A-95E5-548A-9448-D549451A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Input: </a:t>
            </a:r>
          </a:p>
          <a:p>
            <a:pPr lvl="1"/>
            <a:r>
              <a:rPr lang="es-ES" dirty="0"/>
              <a:t>12 Características</a:t>
            </a:r>
          </a:p>
          <a:p>
            <a:pPr lvl="1"/>
            <a:r>
              <a:rPr lang="es-ES" dirty="0"/>
              <a:t>Rentabilidades y volatilidades, mas inflación</a:t>
            </a:r>
          </a:p>
          <a:p>
            <a:r>
              <a:rPr lang="es-ES" dirty="0"/>
              <a:t>Datos Output:</a:t>
            </a:r>
          </a:p>
          <a:p>
            <a:pPr lvl="1"/>
            <a:r>
              <a:rPr lang="es-ES" dirty="0"/>
              <a:t>5 clases</a:t>
            </a:r>
          </a:p>
          <a:p>
            <a:pPr lvl="1"/>
            <a:r>
              <a:rPr lang="es-ES" dirty="0"/>
              <a:t>La mejor estrategia del periodo siguiente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971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7461-61DA-42D3-AA36-35A449C9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Metodología: Definición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76B97-2DC0-B1BA-4EEC-1CB3304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cuenta con:</a:t>
            </a:r>
          </a:p>
          <a:p>
            <a:pPr lvl="1"/>
            <a:r>
              <a:rPr lang="es-ES" dirty="0"/>
              <a:t>3 capas densas</a:t>
            </a:r>
          </a:p>
          <a:p>
            <a:pPr lvl="1"/>
            <a:r>
              <a:rPr lang="es-ES" dirty="0"/>
              <a:t>Técnicas de regularización como Dropout y BatchNormalization</a:t>
            </a:r>
          </a:p>
          <a:p>
            <a:pPr lvl="1"/>
            <a:r>
              <a:rPr lang="es-ES" dirty="0"/>
              <a:t>Optimizador Adam</a:t>
            </a:r>
          </a:p>
          <a:p>
            <a:pPr lvl="1"/>
            <a:r>
              <a:rPr lang="es-ES" dirty="0"/>
              <a:t>Loss: Categorical cross-entropy</a:t>
            </a:r>
          </a:p>
          <a:p>
            <a:pPr lvl="1"/>
            <a:r>
              <a:rPr lang="es-ES" dirty="0"/>
              <a:t>Se entrena 1000 épocas con LR= 0,0001 y </a:t>
            </a:r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Stopping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22683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Panorámica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 Pro</vt:lpstr>
      <vt:lpstr>Verdana Pro Cond SemiBold</vt:lpstr>
      <vt:lpstr>TornVTI</vt:lpstr>
      <vt:lpstr>TFM: Rebalanceador de Estrategias</vt:lpstr>
      <vt:lpstr>Indice:</vt:lpstr>
      <vt:lpstr>Objetivo Principal:</vt:lpstr>
      <vt:lpstr>Objetivos secundarios:</vt:lpstr>
      <vt:lpstr>Estado del Arte:</vt:lpstr>
      <vt:lpstr>Metodología: Obtención y limpieza de datos</vt:lpstr>
      <vt:lpstr>Metodología: Definición de las estrategias</vt:lpstr>
      <vt:lpstr>Metodología: Definición datos de entrada y salida</vt:lpstr>
      <vt:lpstr>Metodología: Definición del Modelo</vt:lpstr>
      <vt:lpstr>Metodología: Se definen otros modelos</vt:lpstr>
      <vt:lpstr>Resultados: Entrenamiento del Modelo</vt:lpstr>
      <vt:lpstr>Resultados: Otros modelos</vt:lpstr>
      <vt:lpstr>Resultados: Backtesting</vt:lpstr>
      <vt:lpstr>Resultados: Prueba de Aleatoriedad</vt:lpstr>
      <vt:lpstr>Resultados: Comisiones</vt:lpstr>
      <vt:lpstr>Discusión: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TFM: Rebalanceador de Estrategias</dc:title>
  <dc:creator>javier.castro.g96@gmail.com</dc:creator>
  <cp:lastModifiedBy>javier.castro.g96@gmail.com</cp:lastModifiedBy>
  <cp:revision>3</cp:revision>
  <dcterms:created xsi:type="dcterms:W3CDTF">2023-02-26T05:50:35Z</dcterms:created>
  <dcterms:modified xsi:type="dcterms:W3CDTF">2023-02-26T19:19:33Z</dcterms:modified>
</cp:coreProperties>
</file>