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3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439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693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228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372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037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84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892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863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883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48B3-C8EF-4A8F-9897-5981E1827884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01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Обработка на изображения чрез реакционно-дифузни модели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Екип: Стефан Велинов, Християн Марков, Пламен Никифоров</a:t>
            </a:r>
          </a:p>
          <a:p>
            <a:r>
              <a:rPr lang="bg-BG" dirty="0" smtClean="0"/>
              <a:t>ПММРП летен семестър 2017</a:t>
            </a:r>
          </a:p>
          <a:p>
            <a:r>
              <a:rPr lang="bg-BG" dirty="0" smtClean="0"/>
              <a:t>ФМИ-СУ</a:t>
            </a:r>
          </a:p>
          <a:p>
            <a:r>
              <a:rPr lang="bg-BG" dirty="0" smtClean="0"/>
              <a:t>София, 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45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Основен проблем и подход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bg-BG" sz="3800" dirty="0" smtClean="0"/>
                  <a:t>Намиране на ръбове, сегментация на изображение, увеличаване на контраста и намаляване на шума</a:t>
                </a:r>
              </a:p>
              <a:p>
                <a:r>
                  <a:rPr lang="bg-BG" sz="3800" dirty="0" smtClean="0"/>
                  <a:t>Използване на модел с реакция-дифузия</a:t>
                </a:r>
                <a:endParaRPr lang="en-US" sz="3800" dirty="0" smtClean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bg-BG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bg-BG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lang="bg-BG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bg-BG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3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d>
                    <m:d>
                      <m:dPr>
                        <m:ctrlP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3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3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bg-BG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bg-BG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bg-BG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bv</m:t>
                      </m:r>
                    </m:oMath>
                  </m:oMathPara>
                </a14:m>
                <a:endParaRPr lang="bg-BG" sz="3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4100" dirty="0">
                    <a:ea typeface="Cambria Math" panose="02040503050406030204" pitchFamily="18" charset="0"/>
                  </a:rPr>
                  <a:t>u</a:t>
                </a:r>
                <a:r>
                  <a:rPr lang="en-US" sz="4100" dirty="0" smtClean="0">
                    <a:ea typeface="Cambria Math" panose="02040503050406030204" pitchFamily="18" charset="0"/>
                  </a:rPr>
                  <a:t> </a:t>
                </a:r>
                <a:r>
                  <a:rPr lang="bg-BG" sz="4100" dirty="0" smtClean="0">
                    <a:ea typeface="Cambria Math" panose="02040503050406030204" pitchFamily="18" charset="0"/>
                  </a:rPr>
                  <a:t>и </a:t>
                </a:r>
                <a:r>
                  <a:rPr lang="en-US" sz="4100" dirty="0" smtClean="0">
                    <a:ea typeface="Cambria Math" panose="02040503050406030204" pitchFamily="18" charset="0"/>
                  </a:rPr>
                  <a:t>v </a:t>
                </a:r>
                <a:r>
                  <a:rPr lang="bg-BG" sz="4100" dirty="0" smtClean="0">
                    <a:ea typeface="Cambria Math" panose="02040503050406030204" pitchFamily="18" charset="0"/>
                  </a:rPr>
                  <a:t>са концентрациите на активатор и </a:t>
                </a:r>
                <a:r>
                  <a:rPr lang="bg-BG" sz="4100" dirty="0" err="1" smtClean="0">
                    <a:ea typeface="Cambria Math" panose="02040503050406030204" pitchFamily="18" charset="0"/>
                  </a:rPr>
                  <a:t>инхибитор</a:t>
                </a:r>
                <a:endParaRPr lang="bg-BG" sz="41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100" i="1" dirty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100" i="1" dirty="0"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100" i="1" dirty="0"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4100" dirty="0" smtClean="0">
                    <a:ea typeface="Cambria Math" panose="02040503050406030204" pitchFamily="18" charset="0"/>
                  </a:rPr>
                  <a:t> </a:t>
                </a:r>
                <a:r>
                  <a:rPr lang="bg-BG" sz="4100" dirty="0" smtClean="0">
                    <a:ea typeface="Cambria Math" panose="020405030504060302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100" i="1" dirty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100" i="1" dirty="0"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100" i="1" dirty="0"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4100" dirty="0" smtClean="0">
                    <a:ea typeface="Cambria Math" panose="02040503050406030204" pitchFamily="18" charset="0"/>
                  </a:rPr>
                  <a:t> </a:t>
                </a:r>
                <a:r>
                  <a:rPr lang="bg-BG" sz="4100" dirty="0" smtClean="0">
                    <a:ea typeface="Cambria Math" panose="02040503050406030204" pitchFamily="18" charset="0"/>
                  </a:rPr>
                  <a:t>са коефициенти на дифузия</a:t>
                </a:r>
              </a:p>
              <a:p>
                <a:r>
                  <a:rPr lang="en-US" sz="4100" dirty="0" smtClean="0">
                    <a:ea typeface="Cambria Math" panose="02040503050406030204" pitchFamily="18" charset="0"/>
                  </a:rPr>
                  <a:t>(0 &lt; </a:t>
                </a:r>
                <a14:m>
                  <m:oMath xmlns:m="http://schemas.openxmlformats.org/officeDocument/2006/math">
                    <m:r>
                      <a:rPr lang="en-US" sz="4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4100" dirty="0" smtClean="0">
                    <a:ea typeface="Cambria Math" panose="02040503050406030204" pitchFamily="18" charset="0"/>
                  </a:rPr>
                  <a:t> &lt; 1), (0 &lt; a &lt; 0.5), b&gt;0</a:t>
                </a:r>
                <a:endParaRPr lang="bg-BG" sz="41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062" b="-19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7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Постановка на задачата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Запознаване с отделните компоненти на реакционно-дифузния модел</a:t>
            </a:r>
          </a:p>
          <a:p>
            <a:pPr lvl="1"/>
            <a:r>
              <a:rPr lang="bg-BG" sz="2800" dirty="0" smtClean="0"/>
              <a:t>Реакция: </a:t>
            </a:r>
            <a:r>
              <a:rPr lang="bg-BG" sz="2800" dirty="0" err="1" smtClean="0"/>
              <a:t>инхибитор</a:t>
            </a:r>
            <a:r>
              <a:rPr lang="bg-BG" sz="2800" dirty="0" smtClean="0"/>
              <a:t>, активатор, числено решаване</a:t>
            </a:r>
          </a:p>
          <a:p>
            <a:pPr lvl="1"/>
            <a:r>
              <a:rPr lang="bg-BG" sz="2800" dirty="0" smtClean="0"/>
              <a:t>Дифузия: основни закони, коефициенти, числено решаване</a:t>
            </a:r>
          </a:p>
          <a:p>
            <a:pPr marL="457200" lvl="1" indent="0">
              <a:buNone/>
            </a:pPr>
            <a:endParaRPr lang="bg-BG" dirty="0" smtClean="0"/>
          </a:p>
          <a:p>
            <a:r>
              <a:rPr lang="bg-BG" sz="3200" dirty="0" smtClean="0"/>
              <a:t>Имплементация на дифузията в </a:t>
            </a:r>
            <a:r>
              <a:rPr lang="en-US" sz="3200" dirty="0" smtClean="0"/>
              <a:t>1</a:t>
            </a:r>
            <a:r>
              <a:rPr lang="bg-BG" sz="3200" dirty="0" smtClean="0"/>
              <a:t> измерение (</a:t>
            </a:r>
            <a:r>
              <a:rPr lang="en-US" sz="3200" dirty="0" smtClean="0"/>
              <a:t>MATLAB)</a:t>
            </a:r>
          </a:p>
        </p:txBody>
      </p:sp>
    </p:spTree>
    <p:extLst>
      <p:ext uri="{BB962C8B-B14F-4D97-AF65-F5344CB8AC3E}">
        <p14:creationId xmlns:p14="http://schemas.microsoft.com/office/powerpoint/2010/main" val="41402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Прогрес </a:t>
            </a:r>
            <a:r>
              <a:rPr lang="bg-BG" dirty="0" smtClean="0"/>
              <a:t>до момента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 smtClean="0"/>
              <a:t>Имплементация на дифузията в 2 измерения </a:t>
            </a:r>
            <a:r>
              <a:rPr lang="en-US" sz="3200" dirty="0" smtClean="0"/>
              <a:t>(MATLAB)</a:t>
            </a:r>
          </a:p>
          <a:p>
            <a:pPr lvl="1"/>
            <a:r>
              <a:rPr lang="bg-BG" sz="2800" dirty="0" smtClean="0"/>
              <a:t>Обработка на изображения с чиста дифузия (изчистване на шума и </a:t>
            </a:r>
            <a:r>
              <a:rPr lang="en-US" sz="2800" dirty="0" smtClean="0"/>
              <a:t>blur)</a:t>
            </a:r>
            <a:endParaRPr lang="bg-BG" sz="2800" dirty="0"/>
          </a:p>
          <a:p>
            <a:r>
              <a:rPr lang="bg-BG" sz="3200" dirty="0" smtClean="0"/>
              <a:t>Извеждане на </a:t>
            </a:r>
            <a:r>
              <a:rPr lang="bg-BG" sz="3200" dirty="0" err="1" smtClean="0"/>
              <a:t>диференчна</a:t>
            </a:r>
            <a:r>
              <a:rPr lang="bg-BG" sz="3200" dirty="0" smtClean="0"/>
              <a:t> схема за реакцията</a:t>
            </a:r>
          </a:p>
          <a:p>
            <a:r>
              <a:rPr lang="bg-BG" sz="3200" dirty="0" smtClean="0"/>
              <a:t>Първи тестове с</a:t>
            </a:r>
            <a:r>
              <a:rPr lang="en-US" sz="3200" dirty="0" smtClean="0"/>
              <a:t> </a:t>
            </a:r>
            <a:r>
              <a:rPr lang="bg-BG" sz="3200" dirty="0" smtClean="0"/>
              <a:t>реакционно-дифузен модел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65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Чиста дифузия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523" y="1908663"/>
            <a:ext cx="2857143" cy="284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908663"/>
            <a:ext cx="2857500" cy="285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3200" y="4984138"/>
            <a:ext cx="277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300x300 jpg, 49kB</a:t>
            </a:r>
            <a:r>
              <a:rPr lang="bg-BG" dirty="0" smtClean="0"/>
              <a:t>, база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7387523" y="4962446"/>
            <a:ext cx="32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300x300 jpg, 5kB, 100 </a:t>
            </a:r>
            <a:r>
              <a:rPr lang="bg-BG" dirty="0" smtClean="0"/>
              <a:t>итерации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485280" y="2883955"/>
                <a:ext cx="2747663" cy="906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bg-BG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lang="bg-BG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bg-BG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</a:t>
                </a:r>
                <a:endParaRPr lang="bg-BG" sz="36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80" y="2883955"/>
                <a:ext cx="2747663" cy="906915"/>
              </a:xfrm>
              <a:prstGeom prst="rect">
                <a:avLst/>
              </a:prstGeom>
              <a:blipFill>
                <a:blip r:embed="rId4"/>
                <a:stretch>
                  <a:fillRect r="-443" b="-100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803166" cy="1488542"/>
          </a:xfrm>
        </p:spPr>
        <p:txBody>
          <a:bodyPr/>
          <a:lstStyle/>
          <a:p>
            <a:r>
              <a:rPr lang="bg-BG" dirty="0" smtClean="0"/>
              <a:t>Изчистване на шума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313"/>
            <a:ext cx="1971502" cy="2632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05" y="1670313"/>
            <a:ext cx="1959660" cy="2620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36" y="1670313"/>
            <a:ext cx="1971256" cy="2620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4" y="1664514"/>
            <a:ext cx="1971256" cy="2609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16" y="1658717"/>
            <a:ext cx="1971256" cy="2597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143" y="1652918"/>
            <a:ext cx="1971256" cy="263220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11299"/>
              </p:ext>
            </p:extLst>
          </p:nvPr>
        </p:nvGraphicFramePr>
        <p:xfrm>
          <a:off x="125639" y="4910666"/>
          <a:ext cx="12066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60">
                  <a:extLst>
                    <a:ext uri="{9D8B030D-6E8A-4147-A177-3AD203B41FA5}">
                      <a16:colId xmlns:a16="http://schemas.microsoft.com/office/drawing/2014/main" val="568224980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val="90305690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val="704196599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val="1875421808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val="3655019218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val="1314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база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1000 итерации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8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8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Blur </a:t>
            </a:r>
            <a:r>
              <a:rPr lang="bg-BG" dirty="0" smtClean="0"/>
              <a:t>(замазване)</a:t>
            </a:r>
            <a:endParaRPr lang="bg-B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72" y="1439333"/>
            <a:ext cx="3591675" cy="22455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4" y="1439333"/>
            <a:ext cx="3592800" cy="2245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705" y="1441166"/>
            <a:ext cx="3589867" cy="2243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4" y="4147437"/>
            <a:ext cx="3592800" cy="2239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850" y="4147436"/>
            <a:ext cx="3587197" cy="2239195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64902"/>
              </p:ext>
            </p:extLst>
          </p:nvPr>
        </p:nvGraphicFramePr>
        <p:xfrm>
          <a:off x="170914" y="3734261"/>
          <a:ext cx="108636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219">
                  <a:extLst>
                    <a:ext uri="{9D8B030D-6E8A-4147-A177-3AD203B41FA5}">
                      <a16:colId xmlns:a16="http://schemas.microsoft.com/office/drawing/2014/main" val="1208149122"/>
                    </a:ext>
                  </a:extLst>
                </a:gridCol>
                <a:gridCol w="3621219">
                  <a:extLst>
                    <a:ext uri="{9D8B030D-6E8A-4147-A177-3AD203B41FA5}">
                      <a16:colId xmlns:a16="http://schemas.microsoft.com/office/drawing/2014/main" val="4159246427"/>
                    </a:ext>
                  </a:extLst>
                </a:gridCol>
                <a:gridCol w="3621219">
                  <a:extLst>
                    <a:ext uri="{9D8B030D-6E8A-4147-A177-3AD203B41FA5}">
                      <a16:colId xmlns:a16="http://schemas.microsoft.com/office/drawing/2014/main" val="868508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база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 итерации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7217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70008"/>
              </p:ext>
            </p:extLst>
          </p:nvPr>
        </p:nvGraphicFramePr>
        <p:xfrm>
          <a:off x="170914" y="6487160"/>
          <a:ext cx="1086365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219">
                  <a:extLst>
                    <a:ext uri="{9D8B030D-6E8A-4147-A177-3AD203B41FA5}">
                      <a16:colId xmlns:a16="http://schemas.microsoft.com/office/drawing/2014/main" val="787468272"/>
                    </a:ext>
                  </a:extLst>
                </a:gridCol>
                <a:gridCol w="3621219">
                  <a:extLst>
                    <a:ext uri="{9D8B030D-6E8A-4147-A177-3AD203B41FA5}">
                      <a16:colId xmlns:a16="http://schemas.microsoft.com/office/drawing/2014/main" val="2087017867"/>
                    </a:ext>
                  </a:extLst>
                </a:gridCol>
                <a:gridCol w="3621219">
                  <a:extLst>
                    <a:ext uri="{9D8B030D-6E8A-4147-A177-3AD203B41FA5}">
                      <a16:colId xmlns:a16="http://schemas.microsoft.com/office/drawing/2014/main" val="132163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1000 итерации</a:t>
                      </a:r>
                    </a:p>
                    <a:p>
                      <a:pPr algn="ctr"/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1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Сегментация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30" y="1690688"/>
            <a:ext cx="1885714" cy="1904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51" y="1690450"/>
            <a:ext cx="19050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8262" y="3832167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200</a:t>
            </a:r>
            <a:r>
              <a:rPr lang="en-US" dirty="0" smtClean="0"/>
              <a:t>x200 jpeg, </a:t>
            </a:r>
            <a:r>
              <a:rPr lang="bg-BG" dirty="0" smtClean="0"/>
              <a:t>база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7375978" y="3898670"/>
            <a:ext cx="26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200х200 </a:t>
            </a:r>
            <a:r>
              <a:rPr lang="en-US" dirty="0" smtClean="0"/>
              <a:t>jpeg, </a:t>
            </a:r>
            <a:r>
              <a:rPr lang="bg-BG" dirty="0" smtClean="0"/>
              <a:t>6 итерации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262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556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 Обработка на изображения чрез реакционно-дифузни модели</vt:lpstr>
      <vt:lpstr>Основен проблем и подход</vt:lpstr>
      <vt:lpstr>Постановка на задачата</vt:lpstr>
      <vt:lpstr>Прогрес до момента</vt:lpstr>
      <vt:lpstr>Чиста дифузия</vt:lpstr>
      <vt:lpstr>Изчистване на шума</vt:lpstr>
      <vt:lpstr>Blur (замазване)</vt:lpstr>
      <vt:lpstr>Сегментация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на изображения чрез реакционно-дифузни модели</dc:title>
  <dc:creator>grade</dc:creator>
  <cp:lastModifiedBy>Hristiyan Markov</cp:lastModifiedBy>
  <cp:revision>13</cp:revision>
  <dcterms:created xsi:type="dcterms:W3CDTF">2017-05-23T15:19:51Z</dcterms:created>
  <dcterms:modified xsi:type="dcterms:W3CDTF">2017-05-24T11:43:52Z</dcterms:modified>
</cp:coreProperties>
</file>