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3" r:id="rId10"/>
    <p:sldId id="268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10.6.2017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85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10.6.2017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91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10.6.2017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534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10.6.2017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529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10.6.2017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0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10.6.2017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73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10.6.2017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0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10.6.2017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31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10.6.2017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711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10.6.2017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99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10.6.2017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97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C6DD-0AE0-4CF7-AE64-8E0C1AEEC238}" type="datetimeFigureOut">
              <a:rPr lang="bg-BG" smtClean="0"/>
              <a:t>10.6.2017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3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Обработка на изображения с реакционно-дифузен</a:t>
            </a:r>
            <a:br>
              <a:rPr lang="bg-BG" dirty="0" smtClean="0"/>
            </a:br>
            <a:r>
              <a:rPr lang="bg-BG" dirty="0" smtClean="0"/>
              <a:t>модел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Екип: Стефан Велинов, Християн Марков,</a:t>
            </a:r>
          </a:p>
          <a:p>
            <a:r>
              <a:rPr lang="ru-RU" dirty="0" smtClean="0"/>
              <a:t>Пламен Никифоров</a:t>
            </a:r>
          </a:p>
          <a:p>
            <a:r>
              <a:rPr lang="ru-RU" dirty="0" smtClean="0"/>
              <a:t>ПММРП летен семестър 2017</a:t>
            </a:r>
          </a:p>
          <a:p>
            <a:r>
              <a:rPr lang="ru-RU" dirty="0" smtClean="0"/>
              <a:t>ФМИ-СУ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38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70018" cy="1325563"/>
          </a:xfrm>
        </p:spPr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80" y="259458"/>
            <a:ext cx="2812824" cy="18733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58" y="3335828"/>
            <a:ext cx="3104517" cy="2088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559" y="3335828"/>
            <a:ext cx="3028366" cy="2033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1163" y="2132798"/>
            <a:ext cx="250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База, </a:t>
            </a:r>
            <a:r>
              <a:rPr lang="en-US" dirty="0" smtClean="0"/>
              <a:t>500x333px</a:t>
            </a:r>
            <a:r>
              <a:rPr lang="en-US" dirty="0" smtClean="0"/>
              <a:t>, </a:t>
            </a:r>
            <a:r>
              <a:rPr lang="en-US" dirty="0" smtClean="0"/>
              <a:t>44</a:t>
            </a:r>
            <a:r>
              <a:rPr lang="en-US" dirty="0" smtClean="0"/>
              <a:t>.5kB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1089289" y="5520313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Сегментация, </a:t>
            </a:r>
            <a:r>
              <a:rPr lang="en-US" dirty="0" smtClean="0"/>
              <a:t>500x333px</a:t>
            </a:r>
            <a:r>
              <a:rPr lang="en-US" dirty="0" smtClean="0"/>
              <a:t>, </a:t>
            </a:r>
            <a:r>
              <a:rPr lang="en-US" dirty="0" smtClean="0"/>
              <a:t>33.8kB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7894559" y="5520313"/>
            <a:ext cx="293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Ръбове, </a:t>
            </a:r>
            <a:r>
              <a:rPr lang="en-US" dirty="0" smtClean="0"/>
              <a:t>500x333px </a:t>
            </a:r>
            <a:r>
              <a:rPr lang="en-US" dirty="0" smtClean="0"/>
              <a:t>, </a:t>
            </a:r>
            <a:r>
              <a:rPr lang="en-US" dirty="0" smtClean="0"/>
              <a:t>12.8</a:t>
            </a:r>
            <a:r>
              <a:rPr lang="en-US" dirty="0" smtClean="0"/>
              <a:t>kB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2705" y="2502131"/>
            <a:ext cx="1737360" cy="698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49370" y="2502130"/>
            <a:ext cx="2045743" cy="73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56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Основна задача и подход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Обработка на изображения</a:t>
            </a:r>
          </a:p>
          <a:p>
            <a:pPr lvl="1"/>
            <a:r>
              <a:rPr lang="bg-BG" dirty="0" smtClean="0"/>
              <a:t>Намиране на ръбове (</a:t>
            </a:r>
            <a:r>
              <a:rPr lang="en-US" dirty="0" smtClean="0"/>
              <a:t>edge detection)</a:t>
            </a:r>
          </a:p>
          <a:p>
            <a:pPr lvl="1"/>
            <a:r>
              <a:rPr lang="bg-BG" dirty="0" smtClean="0"/>
              <a:t>Сегментация (</a:t>
            </a:r>
            <a:r>
              <a:rPr lang="en-US" dirty="0" smtClean="0"/>
              <a:t>segmentation)</a:t>
            </a:r>
          </a:p>
          <a:p>
            <a:pPr lvl="1"/>
            <a:r>
              <a:rPr lang="bg-BG" dirty="0" smtClean="0"/>
              <a:t>Увеличаване на контраста (</a:t>
            </a:r>
            <a:r>
              <a:rPr lang="en-US" dirty="0" smtClean="0"/>
              <a:t>contrast enhancement)</a:t>
            </a:r>
          </a:p>
          <a:p>
            <a:pPr lvl="1"/>
            <a:r>
              <a:rPr lang="bg-BG" dirty="0" smtClean="0"/>
              <a:t>Намаляване на шума </a:t>
            </a:r>
            <a:r>
              <a:rPr lang="en-US" dirty="0" smtClean="0"/>
              <a:t>(</a:t>
            </a:r>
            <a:r>
              <a:rPr lang="en-US" dirty="0" err="1" smtClean="0"/>
              <a:t>denoising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bg-BG" dirty="0" smtClean="0"/>
              <a:t>Използване на модел с реакция-дифузия</a:t>
            </a:r>
          </a:p>
          <a:p>
            <a:pPr lvl="1"/>
            <a:r>
              <a:rPr lang="bg-BG" dirty="0" smtClean="0"/>
              <a:t>Запознаване с двете явления</a:t>
            </a:r>
          </a:p>
          <a:p>
            <a:pPr lvl="1"/>
            <a:r>
              <a:rPr lang="bg-BG" dirty="0" smtClean="0"/>
              <a:t>Числено решаване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6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Термини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err="1" smtClean="0"/>
                  <a:t>Тюрингова</a:t>
                </a:r>
                <a:r>
                  <a:rPr lang="bg-BG" dirty="0" smtClean="0"/>
                  <a:t> нестабилност</a:t>
                </a:r>
                <a:r>
                  <a:rPr lang="en-US" dirty="0" smtClean="0"/>
                  <a:t> – </a:t>
                </a:r>
                <a:r>
                  <a:rPr lang="bg-BG" dirty="0" smtClean="0"/>
                  <a:t>стабилно състояние + дифузия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bg-BG" dirty="0" smtClean="0"/>
                  <a:t> стабилна система</a:t>
                </a:r>
                <a:endParaRPr lang="bg-BG" dirty="0"/>
              </a:p>
              <a:p>
                <a:r>
                  <a:rPr lang="bg-BG" dirty="0" smtClean="0"/>
                  <a:t>Активатор – компонент, който стимулира възпроизвеждането (на себе си и/или други компоненти в системата)</a:t>
                </a:r>
              </a:p>
              <a:p>
                <a:r>
                  <a:rPr lang="bg-BG" dirty="0" err="1" smtClean="0"/>
                  <a:t>Инхибитор</a:t>
                </a:r>
                <a:r>
                  <a:rPr lang="bg-BG" dirty="0" smtClean="0"/>
                  <a:t> – компонент, който възпира възпроизвеждането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2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Дифузия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Процес на пренос на субстанция или енергия от област с по-висока концентрация към област с по-ниска концентрация</a:t>
                </a:r>
              </a:p>
              <a:p>
                <a:r>
                  <a:rPr lang="ru-RU" dirty="0" smtClean="0"/>
                  <a:t>Всички видове дифузия се подчиняват на едни и същи закони</a:t>
                </a:r>
              </a:p>
              <a:p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bg-B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bg-B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4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i="1" dirty="0">
                        <a:latin typeface="Cambria Math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4000" i="1" dirty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i="1" dirty="0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dirty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bg-BG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428211" y="4522124"/>
            <a:ext cx="8313" cy="631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6815" y="5153891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Коефициент на дифузия</a:t>
            </a:r>
            <a:endParaRPr lang="bg-BG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84422" y="4763193"/>
            <a:ext cx="906087" cy="532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73389" y="4763193"/>
            <a:ext cx="249382" cy="532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7465" y="5295207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Изменение на </a:t>
            </a:r>
            <a:r>
              <a:rPr lang="en-US" b="1" i="1" dirty="0" smtClean="0"/>
              <a:t>u</a:t>
            </a:r>
            <a:r>
              <a:rPr lang="bg-BG" dirty="0" smtClean="0"/>
              <a:t> по </a:t>
            </a:r>
            <a:r>
              <a:rPr lang="en-US" b="1" i="1" dirty="0" smtClean="0"/>
              <a:t>x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i="1" dirty="0" smtClean="0"/>
              <a:t>y</a:t>
            </a:r>
            <a:endParaRPr lang="bg-BG" b="1" i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58589" y="4264429"/>
            <a:ext cx="822960" cy="5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62298" y="4838007"/>
            <a:ext cx="236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Изменение по времето </a:t>
            </a:r>
            <a:r>
              <a:rPr lang="en-US" b="1" i="1" dirty="0" smtClean="0"/>
              <a:t>t</a:t>
            </a:r>
            <a:endParaRPr lang="bg-BG" b="1" i="1" dirty="0"/>
          </a:p>
        </p:txBody>
      </p:sp>
    </p:spTree>
    <p:extLst>
      <p:ext uri="{BB962C8B-B14F-4D97-AF65-F5344CB8AC3E}">
        <p14:creationId xmlns:p14="http://schemas.microsoft.com/office/powerpoint/2010/main" val="23463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Дифузия – числено решаване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75867" y="1690688"/>
                <a:ext cx="5952067" cy="1445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−4 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867" y="1690688"/>
                <a:ext cx="5952067" cy="1445780"/>
              </a:xfrm>
              <a:prstGeom prst="rect">
                <a:avLst/>
              </a:prstGeom>
              <a:blipFill>
                <a:blip r:embed="rId2"/>
                <a:stretch>
                  <a:fillRect l="-2049" r="-59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" y="1435408"/>
            <a:ext cx="5584302" cy="53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Реакция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4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en-US" sz="4000" dirty="0" smtClean="0"/>
              </a:p>
              <a:p>
                <a:endParaRPr lang="en-US" dirty="0"/>
              </a:p>
              <a:p>
                <a:r>
                  <a:rPr lang="en-US" b="1" i="1" dirty="0" smtClean="0"/>
                  <a:t>u</a:t>
                </a:r>
                <a:r>
                  <a:rPr lang="en-US" dirty="0" smtClean="0"/>
                  <a:t> </a:t>
                </a:r>
                <a:r>
                  <a:rPr lang="bg-BG" dirty="0" smtClean="0"/>
                  <a:t>и </a:t>
                </a:r>
                <a:r>
                  <a:rPr lang="en-US" b="1" i="1" dirty="0" smtClean="0"/>
                  <a:t>v</a:t>
                </a:r>
                <a:r>
                  <a:rPr lang="en-US" dirty="0" smtClean="0"/>
                  <a:t> </a:t>
                </a:r>
                <a:r>
                  <a:rPr lang="bg-BG" dirty="0" smtClean="0"/>
                  <a:t>са концентрациите на активатор и </a:t>
                </a:r>
                <a:r>
                  <a:rPr lang="bg-BG" dirty="0" err="1" smtClean="0"/>
                  <a:t>инхибитор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0, 0.5</m:t>
                        </m:r>
                      </m:e>
                    </m:d>
                    <m:r>
                      <a:rPr lang="bg-BG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bg-BG" b="0" dirty="0" smtClean="0"/>
                  <a:t> са така избрани, че да имаме стабилна система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Начални условия на модела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Черно-бяло изображение</a:t>
                </a:r>
                <a:endParaRPr lang="en-US" dirty="0" smtClean="0"/>
              </a:p>
              <a:p>
                <a:r>
                  <a:rPr lang="bg-BG" dirty="0" smtClean="0"/>
                  <a:t>Всеки пиксел получава две стойности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bg-B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𝑥, 𝑦) = {𝑓 (𝑥, 𝑦)/255} × (1 + 0.05) − </a:t>
                </a:r>
                <a:r>
                  <a:rPr lang="bg-B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0.05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bg-BG" dirty="0" smtClean="0"/>
                  <a:t>(активатор)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bg-BG" dirty="0" smtClean="0"/>
                  <a:t> (</a:t>
                </a:r>
                <a:r>
                  <a:rPr lang="bg-BG" dirty="0" err="1" smtClean="0"/>
                  <a:t>инхибитор</a:t>
                </a:r>
                <a:r>
                  <a:rPr lang="bg-BG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bg-BG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bg-BG" sz="2400" b="0" i="0" smtClean="0"/>
                      <m:t>(за да получим Тюрингова нестабилност)</m:t>
                    </m:r>
                  </m:oMath>
                </a14:m>
                <a:endParaRPr lang="bg-BG" sz="2400" b="0" dirty="0" smtClean="0"/>
              </a:p>
              <a:p>
                <a:r>
                  <a:rPr lang="en-US" sz="2400" dirty="0" smtClean="0"/>
                  <a:t>a = 0.6, b = 10 </a:t>
                </a:r>
                <a:r>
                  <a:rPr lang="bg-BG" sz="2400" dirty="0" smtClean="0"/>
                  <a:t>или </a:t>
                </a:r>
                <a:r>
                  <a:rPr lang="en-US" sz="2400" dirty="0" smtClean="0"/>
                  <a:t>b = 20</a:t>
                </a:r>
                <a:endParaRPr lang="bg-BG" sz="2400" dirty="0" smtClean="0"/>
              </a:p>
              <a:p>
                <a:r>
                  <a:rPr lang="en-US" sz="2400" b="0" dirty="0" smtClean="0"/>
                  <a:t>h = ¼ </a:t>
                </a:r>
                <a:r>
                  <a:rPr lang="bg-BG" sz="2400" b="0" dirty="0" smtClean="0"/>
                  <a:t>или </a:t>
                </a:r>
                <a:r>
                  <a:rPr lang="en-US" sz="2400" b="0" dirty="0" smtClean="0"/>
                  <a:t>1 (</a:t>
                </a:r>
                <a:r>
                  <a:rPr lang="bg-BG" sz="2400" b="0" dirty="0" smtClean="0"/>
                  <a:t>„разстоянието“ между пикселите)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70018" cy="1325563"/>
          </a:xfrm>
        </p:spPr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08" y="191648"/>
            <a:ext cx="1904762" cy="1904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30" y="3335828"/>
            <a:ext cx="1904762" cy="19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69" y="3335828"/>
            <a:ext cx="1904762" cy="19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1163" y="2132798"/>
            <a:ext cx="250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База, </a:t>
            </a:r>
            <a:r>
              <a:rPr lang="en-US" dirty="0" smtClean="0"/>
              <a:t>200x200px, 5.49kB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1213658" y="5336771"/>
            <a:ext cx="32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Сегментация, </a:t>
            </a:r>
            <a:r>
              <a:rPr lang="en-US" dirty="0" smtClean="0"/>
              <a:t>200x200px, 976B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7835676" y="5336771"/>
            <a:ext cx="293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Ръбове, </a:t>
            </a:r>
            <a:r>
              <a:rPr lang="en-US" dirty="0" smtClean="0"/>
              <a:t>200x200px , 986B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2705" y="2502131"/>
            <a:ext cx="1737360" cy="698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49370" y="2502130"/>
            <a:ext cx="2045743" cy="73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5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70018" cy="1325563"/>
          </a:xfrm>
        </p:spPr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08" y="191648"/>
            <a:ext cx="1904762" cy="1904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30" y="3335828"/>
            <a:ext cx="1904762" cy="19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69" y="3335828"/>
            <a:ext cx="1904762" cy="19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1163" y="2132798"/>
            <a:ext cx="250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База, </a:t>
            </a:r>
            <a:r>
              <a:rPr lang="en-US" dirty="0" smtClean="0"/>
              <a:t>200x200px, 39.5kB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1213658" y="5336771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Сегментация, </a:t>
            </a:r>
            <a:r>
              <a:rPr lang="en-US" dirty="0" smtClean="0"/>
              <a:t>200x200px, 1.73kB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7835676" y="5336771"/>
            <a:ext cx="293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Ръбове, </a:t>
            </a:r>
            <a:r>
              <a:rPr lang="en-US" dirty="0" smtClean="0"/>
              <a:t>200x200px , 4.79kB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2705" y="2502131"/>
            <a:ext cx="1737360" cy="698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49370" y="2502130"/>
            <a:ext cx="2045743" cy="73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99" y="3335828"/>
            <a:ext cx="1904762" cy="190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6013" y="5336771"/>
            <a:ext cx="205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Неуспешен тест, </a:t>
            </a:r>
            <a:r>
              <a:rPr lang="en-US" dirty="0" smtClean="0"/>
              <a:t>200x200px, 7.49kB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734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Обработка на изображения с реакционно-дифузен модел</vt:lpstr>
      <vt:lpstr>Основна задача и подход</vt:lpstr>
      <vt:lpstr>Термини</vt:lpstr>
      <vt:lpstr>Дифузия</vt:lpstr>
      <vt:lpstr>Дифузия – числено решаване</vt:lpstr>
      <vt:lpstr>Реакция</vt:lpstr>
      <vt:lpstr>Начални условия на модела</vt:lpstr>
      <vt:lpstr>Резултати</vt:lpstr>
      <vt:lpstr>Резултати</vt:lpstr>
      <vt:lpstr>Резултати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на изображения с реакционно-дифузен модел</dc:title>
  <dc:creator>Hristiyan Markov</dc:creator>
  <cp:lastModifiedBy>Hristiyan Markov</cp:lastModifiedBy>
  <cp:revision>11</cp:revision>
  <dcterms:created xsi:type="dcterms:W3CDTF">2017-06-08T18:46:16Z</dcterms:created>
  <dcterms:modified xsi:type="dcterms:W3CDTF">2017-06-10T09:55:16Z</dcterms:modified>
</cp:coreProperties>
</file>