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72" r:id="rId7"/>
    <p:sldId id="264" r:id="rId8"/>
    <p:sldId id="260" r:id="rId9"/>
    <p:sldId id="265" r:id="rId10"/>
    <p:sldId id="271" r:id="rId11"/>
    <p:sldId id="261" r:id="rId12"/>
    <p:sldId id="263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81" d="100"/>
          <a:sy n="81" d="100"/>
        </p:scale>
        <p:origin x="-78" y="-7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C6DD-0AE0-4CF7-AE64-8E0C1AEEC238}" type="datetimeFigureOut">
              <a:rPr lang="bg-BG" smtClean="0"/>
              <a:t>13.6.2017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1B2C-0BE2-4F3C-8861-8FC48C4ECE8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850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C6DD-0AE0-4CF7-AE64-8E0C1AEEC238}" type="datetimeFigureOut">
              <a:rPr lang="bg-BG" smtClean="0"/>
              <a:t>13.6.2017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1B2C-0BE2-4F3C-8861-8FC48C4ECE8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5914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C6DD-0AE0-4CF7-AE64-8E0C1AEEC238}" type="datetimeFigureOut">
              <a:rPr lang="bg-BG" smtClean="0"/>
              <a:t>13.6.2017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1B2C-0BE2-4F3C-8861-8FC48C4ECE8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85348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C6DD-0AE0-4CF7-AE64-8E0C1AEEC238}" type="datetimeFigureOut">
              <a:rPr lang="bg-BG" smtClean="0"/>
              <a:t>13.6.2017 г.</a:t>
            </a:fld>
            <a:endParaRPr lang="bg-BG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D01B2C-0BE2-4F3C-8861-8FC48C4ECE84}" type="slidenum">
              <a:rPr lang="bg-BG" smtClean="0"/>
              <a:t>‹#›</a:t>
            </a:fld>
            <a:endParaRPr lang="bg-B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C6DD-0AE0-4CF7-AE64-8E0C1AEEC238}" type="datetimeFigureOut">
              <a:rPr lang="bg-BG" smtClean="0"/>
              <a:t>13.6.2017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1B2C-0BE2-4F3C-8861-8FC48C4ECE84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3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C6DD-0AE0-4CF7-AE64-8E0C1AEEC238}" type="datetimeFigureOut">
              <a:rPr lang="bg-BG" smtClean="0"/>
              <a:t>13.6.2017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1B2C-0BE2-4F3C-8861-8FC48C4ECE84}" type="slidenum">
              <a:rPr lang="bg-BG" smtClean="0"/>
              <a:t>‹#›</a:t>
            </a:fld>
            <a:endParaRPr lang="bg-BG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C6DD-0AE0-4CF7-AE64-8E0C1AEEC238}" type="datetimeFigureOut">
              <a:rPr lang="bg-BG" smtClean="0"/>
              <a:t>13.6.2017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1B2C-0BE2-4F3C-8861-8FC48C4ECE84}" type="slidenum">
              <a:rPr lang="bg-BG" smtClean="0"/>
              <a:t>‹#›</a:t>
            </a:fld>
            <a:endParaRPr lang="bg-B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C6DD-0AE0-4CF7-AE64-8E0C1AEEC238}" type="datetimeFigureOut">
              <a:rPr lang="bg-BG" smtClean="0"/>
              <a:t>13.6.2017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1B2C-0BE2-4F3C-8861-8FC48C4ECE84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C6DD-0AE0-4CF7-AE64-8E0C1AEEC238}" type="datetimeFigureOut">
              <a:rPr lang="bg-BG" smtClean="0"/>
              <a:t>13.6.2017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1B2C-0BE2-4F3C-8861-8FC48C4ECE84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C6DD-0AE0-4CF7-AE64-8E0C1AEEC238}" type="datetimeFigureOut">
              <a:rPr lang="bg-BG" smtClean="0"/>
              <a:t>13.6.2017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1B2C-0BE2-4F3C-8861-8FC48C4ECE84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C6DD-0AE0-4CF7-AE64-8E0C1AEEC238}" type="datetimeFigureOut">
              <a:rPr lang="bg-BG" smtClean="0"/>
              <a:t>13.6.2017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1B2C-0BE2-4F3C-8861-8FC48C4ECE84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C6DD-0AE0-4CF7-AE64-8E0C1AEEC238}" type="datetimeFigureOut">
              <a:rPr lang="bg-BG" smtClean="0"/>
              <a:t>13.6.2017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1B2C-0BE2-4F3C-8861-8FC48C4ECE8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52922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C6DD-0AE0-4CF7-AE64-8E0C1AEEC238}" type="datetimeFigureOut">
              <a:rPr lang="bg-BG" smtClean="0"/>
              <a:t>13.6.2017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1B2C-0BE2-4F3C-8861-8FC48C4ECE84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C6DD-0AE0-4CF7-AE64-8E0C1AEEC238}" type="datetimeFigureOut">
              <a:rPr lang="bg-BG" smtClean="0"/>
              <a:t>13.6.2017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1B2C-0BE2-4F3C-8861-8FC48C4ECE84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C6DD-0AE0-4CF7-AE64-8E0C1AEEC238}" type="datetimeFigureOut">
              <a:rPr lang="bg-BG" smtClean="0"/>
              <a:t>13.6.2017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1B2C-0BE2-4F3C-8861-8FC48C4ECE84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C6DD-0AE0-4CF7-AE64-8E0C1AEEC238}" type="datetimeFigureOut">
              <a:rPr lang="bg-BG" smtClean="0"/>
              <a:t>13.6.2017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1B2C-0BE2-4F3C-8861-8FC48C4ECE8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5086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C6DD-0AE0-4CF7-AE64-8E0C1AEEC238}" type="datetimeFigureOut">
              <a:rPr lang="bg-BG" smtClean="0"/>
              <a:t>13.6.2017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1B2C-0BE2-4F3C-8861-8FC48C4ECE8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734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C6DD-0AE0-4CF7-AE64-8E0C1AEEC238}" type="datetimeFigureOut">
              <a:rPr lang="bg-BG" smtClean="0"/>
              <a:t>13.6.2017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1B2C-0BE2-4F3C-8861-8FC48C4ECE8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8307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C6DD-0AE0-4CF7-AE64-8E0C1AEEC238}" type="datetimeFigureOut">
              <a:rPr lang="bg-BG" smtClean="0"/>
              <a:t>13.6.2017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1B2C-0BE2-4F3C-8861-8FC48C4ECE8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316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C6DD-0AE0-4CF7-AE64-8E0C1AEEC238}" type="datetimeFigureOut">
              <a:rPr lang="bg-BG" smtClean="0"/>
              <a:t>13.6.2017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1B2C-0BE2-4F3C-8861-8FC48C4ECE8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2711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C6DD-0AE0-4CF7-AE64-8E0C1AEEC238}" type="datetimeFigureOut">
              <a:rPr lang="bg-BG" smtClean="0"/>
              <a:t>13.6.2017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1B2C-0BE2-4F3C-8861-8FC48C4ECE8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09951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C6DD-0AE0-4CF7-AE64-8E0C1AEEC238}" type="datetimeFigureOut">
              <a:rPr lang="bg-BG" smtClean="0"/>
              <a:t>13.6.2017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1B2C-0BE2-4F3C-8861-8FC48C4ECE8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797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FC6DD-0AE0-4CF7-AE64-8E0C1AEEC238}" type="datetimeFigureOut">
              <a:rPr lang="bg-BG" smtClean="0"/>
              <a:t>13.6.2017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01B2C-0BE2-4F3C-8861-8FC48C4ECE8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398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80FC6DD-0AE0-4CF7-AE64-8E0C1AEEC238}" type="datetimeFigureOut">
              <a:rPr lang="bg-BG" smtClean="0"/>
              <a:t>13.6.2017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AD01B2C-0BE2-4F3C-8861-8FC48C4ECE84}" type="slidenum">
              <a:rPr lang="bg-BG" smtClean="0"/>
              <a:t>‹#›</a:t>
            </a:fld>
            <a:endParaRPr lang="bg-BG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g-BG" b="1" dirty="0" smtClean="0"/>
              <a:t>Обработка на изображения с реакционно-дифузен</a:t>
            </a:r>
            <a:br>
              <a:rPr lang="bg-BG" b="1" dirty="0" smtClean="0"/>
            </a:br>
            <a:r>
              <a:rPr lang="bg-BG" b="1" dirty="0" smtClean="0"/>
              <a:t>модел</a:t>
            </a:r>
            <a:endParaRPr lang="bg-BG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0215" y="4953000"/>
            <a:ext cx="9554307" cy="1219200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Екип: Стефан Велинов, </a:t>
            </a:r>
            <a:r>
              <a:rPr lang="ru-RU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Християн</a:t>
            </a:r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Марков, </a:t>
            </a:r>
            <a:r>
              <a:rPr lang="ru-RU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Пламен</a:t>
            </a:r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Никифоров</a:t>
            </a:r>
          </a:p>
          <a:p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ПММРП летен семестър 2017</a:t>
            </a:r>
          </a:p>
          <a:p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ФМИ-СУ</a:t>
            </a:r>
            <a:endParaRPr lang="bg-BG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81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570019" cy="1325563"/>
          </a:xfrm>
        </p:spPr>
        <p:txBody>
          <a:bodyPr/>
          <a:lstStyle/>
          <a:p>
            <a:r>
              <a:rPr lang="bg-BG" b="1" dirty="0" smtClean="0"/>
              <a:t>Резултати</a:t>
            </a:r>
            <a:endParaRPr lang="bg-BG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609" y="191648"/>
            <a:ext cx="1904763" cy="1904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029" y="3335828"/>
            <a:ext cx="1904763" cy="19047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569" y="3335828"/>
            <a:ext cx="1904763" cy="19047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61164" y="2132800"/>
            <a:ext cx="250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База, </a:t>
            </a:r>
            <a:r>
              <a:rPr lang="en-US" dirty="0" smtClean="0"/>
              <a:t>200x200px, 5.49kB</a:t>
            </a:r>
            <a:endParaRPr lang="bg-BG" dirty="0"/>
          </a:p>
        </p:txBody>
      </p:sp>
      <p:sp>
        <p:nvSpPr>
          <p:cNvPr id="8" name="TextBox 7"/>
          <p:cNvSpPr txBox="1"/>
          <p:nvPr/>
        </p:nvSpPr>
        <p:spPr>
          <a:xfrm>
            <a:off x="1213659" y="5336773"/>
            <a:ext cx="324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Сегментация, </a:t>
            </a:r>
            <a:r>
              <a:rPr lang="en-US" dirty="0" smtClean="0"/>
              <a:t>200x200px, 976B</a:t>
            </a:r>
            <a:endParaRPr lang="bg-BG" dirty="0"/>
          </a:p>
        </p:txBody>
      </p:sp>
      <p:sp>
        <p:nvSpPr>
          <p:cNvPr id="9" name="TextBox 8"/>
          <p:cNvSpPr txBox="1"/>
          <p:nvPr/>
        </p:nvSpPr>
        <p:spPr>
          <a:xfrm>
            <a:off x="7835678" y="5336773"/>
            <a:ext cx="293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Ръбове, </a:t>
            </a:r>
            <a:r>
              <a:rPr lang="en-US" dirty="0" smtClean="0"/>
              <a:t>200x200px , 986B</a:t>
            </a:r>
            <a:endParaRPr lang="bg-BG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942705" y="2502135"/>
            <a:ext cx="1737360" cy="698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649373" y="2502134"/>
            <a:ext cx="2045743" cy="737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75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570019" cy="1325563"/>
          </a:xfrm>
        </p:spPr>
        <p:txBody>
          <a:bodyPr/>
          <a:lstStyle/>
          <a:p>
            <a:r>
              <a:rPr lang="bg-BG" b="1" dirty="0" smtClean="0"/>
              <a:t>Резултати</a:t>
            </a:r>
            <a:endParaRPr lang="bg-BG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609" y="191648"/>
            <a:ext cx="1904763" cy="1904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029" y="3335828"/>
            <a:ext cx="1904763" cy="19047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569" y="3335828"/>
            <a:ext cx="1904763" cy="19047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61164" y="2132800"/>
            <a:ext cx="250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База, </a:t>
            </a:r>
            <a:r>
              <a:rPr lang="en-US" dirty="0" smtClean="0"/>
              <a:t>200x200px, 39.5kB</a:t>
            </a:r>
            <a:endParaRPr lang="bg-BG" dirty="0"/>
          </a:p>
        </p:txBody>
      </p:sp>
      <p:sp>
        <p:nvSpPr>
          <p:cNvPr id="8" name="TextBox 7"/>
          <p:cNvSpPr txBox="1"/>
          <p:nvPr/>
        </p:nvSpPr>
        <p:spPr>
          <a:xfrm>
            <a:off x="1213660" y="5336773"/>
            <a:ext cx="332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Сегментация, </a:t>
            </a:r>
            <a:r>
              <a:rPr lang="en-US" dirty="0" smtClean="0"/>
              <a:t>200x200px, 1.73kB</a:t>
            </a:r>
            <a:endParaRPr lang="bg-BG" dirty="0"/>
          </a:p>
        </p:txBody>
      </p:sp>
      <p:sp>
        <p:nvSpPr>
          <p:cNvPr id="9" name="TextBox 8"/>
          <p:cNvSpPr txBox="1"/>
          <p:nvPr/>
        </p:nvSpPr>
        <p:spPr>
          <a:xfrm>
            <a:off x="7835678" y="5336773"/>
            <a:ext cx="293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Ръбове, </a:t>
            </a:r>
            <a:r>
              <a:rPr lang="en-US" dirty="0" smtClean="0"/>
              <a:t>200x200px , 4.79kB</a:t>
            </a:r>
            <a:endParaRPr lang="bg-BG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942705" y="2502135"/>
            <a:ext cx="1737360" cy="698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649373" y="2502134"/>
            <a:ext cx="2045743" cy="737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300" y="3324105"/>
            <a:ext cx="1904763" cy="190476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16015" y="5336775"/>
            <a:ext cx="2051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Неуспешен тест, </a:t>
            </a:r>
            <a:r>
              <a:rPr lang="en-US" dirty="0" smtClean="0"/>
              <a:t>200x200px, 7.49kB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9734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570019" cy="1325563"/>
          </a:xfrm>
        </p:spPr>
        <p:txBody>
          <a:bodyPr/>
          <a:lstStyle/>
          <a:p>
            <a:r>
              <a:rPr lang="bg-BG" b="1" dirty="0" smtClean="0"/>
              <a:t>Резултати</a:t>
            </a:r>
            <a:endParaRPr lang="bg-BG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380" y="259458"/>
            <a:ext cx="2812824" cy="18733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660" y="3335832"/>
            <a:ext cx="3104517" cy="20883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561" y="3335828"/>
            <a:ext cx="3028367" cy="20330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61164" y="2132800"/>
            <a:ext cx="250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База, </a:t>
            </a:r>
            <a:r>
              <a:rPr lang="en-US" dirty="0" smtClean="0"/>
              <a:t>500x333px, 44.5kB</a:t>
            </a:r>
            <a:endParaRPr lang="bg-BG" dirty="0"/>
          </a:p>
        </p:txBody>
      </p:sp>
      <p:sp>
        <p:nvSpPr>
          <p:cNvPr id="8" name="TextBox 7"/>
          <p:cNvSpPr txBox="1"/>
          <p:nvPr/>
        </p:nvSpPr>
        <p:spPr>
          <a:xfrm>
            <a:off x="1089289" y="5520315"/>
            <a:ext cx="332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Сегментация, </a:t>
            </a:r>
            <a:r>
              <a:rPr lang="en-US" dirty="0" smtClean="0"/>
              <a:t>500x333px, 33.8kB</a:t>
            </a:r>
            <a:endParaRPr lang="bg-BG" dirty="0"/>
          </a:p>
        </p:txBody>
      </p:sp>
      <p:sp>
        <p:nvSpPr>
          <p:cNvPr id="9" name="TextBox 8"/>
          <p:cNvSpPr txBox="1"/>
          <p:nvPr/>
        </p:nvSpPr>
        <p:spPr>
          <a:xfrm>
            <a:off x="7894561" y="5520315"/>
            <a:ext cx="293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Ръбове, </a:t>
            </a:r>
            <a:r>
              <a:rPr lang="en-US" dirty="0" smtClean="0"/>
              <a:t>500x333px , 12.8kB</a:t>
            </a:r>
            <a:endParaRPr lang="bg-BG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942705" y="2502135"/>
            <a:ext cx="1737360" cy="698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649373" y="2502134"/>
            <a:ext cx="2045743" cy="737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56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b="1" dirty="0" smtClean="0"/>
              <a:t>Въпроси?</a:t>
            </a:r>
            <a:endParaRPr lang="bg-BG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7175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b="1" dirty="0" smtClean="0"/>
              <a:t>Благодарим за вниманието!</a:t>
            </a:r>
            <a:endParaRPr lang="bg-BG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937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/>
              <a:t>Основна задача и подход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Обработка на изображения</a:t>
            </a:r>
          </a:p>
          <a:p>
            <a:pPr lvl="1"/>
            <a:r>
              <a:rPr lang="bg-BG" dirty="0" smtClean="0"/>
              <a:t>Намиране на ръбове (</a:t>
            </a:r>
            <a:r>
              <a:rPr lang="en-US" dirty="0" smtClean="0"/>
              <a:t>edge detection)</a:t>
            </a:r>
          </a:p>
          <a:p>
            <a:pPr lvl="1"/>
            <a:r>
              <a:rPr lang="bg-BG" dirty="0" smtClean="0"/>
              <a:t>Сегментация (</a:t>
            </a:r>
            <a:r>
              <a:rPr lang="en-US" dirty="0" smtClean="0"/>
              <a:t>segmentation)</a:t>
            </a:r>
          </a:p>
          <a:p>
            <a:pPr lvl="1"/>
            <a:r>
              <a:rPr lang="bg-BG" dirty="0" smtClean="0"/>
              <a:t>Увеличаване на контраста (</a:t>
            </a:r>
            <a:r>
              <a:rPr lang="en-US" dirty="0" smtClean="0"/>
              <a:t>contrast enhancement)</a:t>
            </a:r>
          </a:p>
          <a:p>
            <a:pPr lvl="1"/>
            <a:r>
              <a:rPr lang="bg-BG" dirty="0" smtClean="0"/>
              <a:t>Намаляване на шума </a:t>
            </a:r>
            <a:r>
              <a:rPr lang="en-US" dirty="0" smtClean="0"/>
              <a:t>(</a:t>
            </a:r>
            <a:r>
              <a:rPr lang="en-US" dirty="0" err="1" smtClean="0"/>
              <a:t>denoising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bg-BG" dirty="0" smtClean="0"/>
              <a:t>Използване на модел с реакция-дифузия</a:t>
            </a:r>
          </a:p>
          <a:p>
            <a:pPr lvl="1"/>
            <a:r>
              <a:rPr lang="bg-BG" dirty="0" smtClean="0"/>
              <a:t>Запознаване с двете явления</a:t>
            </a:r>
          </a:p>
          <a:p>
            <a:pPr lvl="1"/>
            <a:r>
              <a:rPr lang="bg-BG" dirty="0" smtClean="0"/>
              <a:t>Числено решаване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160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/>
              <a:t>Дифузия</a:t>
            </a:r>
            <a:endParaRPr lang="bg-BG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Процес на пренос на субстанция или енергия от област с по-висока концентрация към област с по-ниска концентрация</a:t>
                </a:r>
              </a:p>
              <a:p>
                <a:r>
                  <a:rPr lang="ru-RU" dirty="0" smtClean="0"/>
                  <a:t>Всички видове дифузия се подчиняват на едни и същи закони</a:t>
                </a:r>
              </a:p>
              <a:p>
                <a:endParaRPr lang="ru-RU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bg-BG" sz="4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bg-BG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4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4000" i="1" dirty="0">
                        <a:latin typeface="Cambria Math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4000" i="1" dirty="0">
                        <a:latin typeface="Cambria Math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40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4000" i="1" dirty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en-US" sz="4000" i="1" dirty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4000" i="1" dirty="0">
                            <a:latin typeface="Cambria Math"/>
                            <a:ea typeface="Cambria Math"/>
                          </a:rPr>
                          <m:t>𝑢</m:t>
                        </m:r>
                      </m:num>
                      <m:den>
                        <m:r>
                          <a:rPr lang="en-US" sz="4000" i="1" dirty="0">
                            <a:latin typeface="Cambria Math"/>
                            <a:ea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4000" i="1" dirty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4000" i="1" dirty="0">
                        <a:latin typeface="Cambria Math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40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4000" i="1" dirty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en-US" sz="4000" i="1" dirty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4000" i="1" dirty="0">
                            <a:latin typeface="Cambria Math"/>
                            <a:ea typeface="Cambria Math"/>
                          </a:rPr>
                          <m:t>𝑢</m:t>
                        </m:r>
                      </m:num>
                      <m:den>
                        <m:r>
                          <a:rPr lang="en-US" sz="4000" i="1" dirty="0">
                            <a:latin typeface="Cambria Math"/>
                            <a:ea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4000" i="1" dirty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4000" dirty="0">
                        <a:latin typeface="Cambria Math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bg-BG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5428214" y="4522128"/>
            <a:ext cx="8313" cy="6317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46816" y="5153893"/>
            <a:ext cx="1579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Коефициент на дифузия</a:t>
            </a:r>
            <a:endParaRPr lang="bg-BG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284425" y="4763193"/>
            <a:ext cx="906087" cy="5320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373391" y="4763193"/>
            <a:ext cx="249383" cy="5320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37464" y="5295209"/>
            <a:ext cx="1571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Изменение на </a:t>
            </a:r>
            <a:r>
              <a:rPr lang="en-US" b="1" i="1" dirty="0" smtClean="0"/>
              <a:t>u</a:t>
            </a:r>
            <a:r>
              <a:rPr lang="bg-BG" dirty="0" smtClean="0"/>
              <a:t> по </a:t>
            </a:r>
            <a:r>
              <a:rPr lang="en-US" b="1" i="1" dirty="0" smtClean="0"/>
              <a:t>x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b="1" i="1" dirty="0" smtClean="0"/>
              <a:t>y</a:t>
            </a:r>
            <a:endParaRPr lang="bg-BG" b="1" i="1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258589" y="4264429"/>
            <a:ext cx="822960" cy="5735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62301" y="4838011"/>
            <a:ext cx="2360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Изменение по времето </a:t>
            </a:r>
            <a:r>
              <a:rPr lang="en-US" b="1" i="1" dirty="0" smtClean="0"/>
              <a:t>t</a:t>
            </a:r>
            <a:endParaRPr lang="bg-BG" b="1" i="1" dirty="0"/>
          </a:p>
        </p:txBody>
      </p:sp>
    </p:spTree>
    <p:extLst>
      <p:ext uri="{BB962C8B-B14F-4D97-AF65-F5344CB8AC3E}">
        <p14:creationId xmlns:p14="http://schemas.microsoft.com/office/powerpoint/2010/main" val="234638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/>
              <a:t>Дифузия – числено решаване</a:t>
            </a:r>
            <a:endParaRPr lang="bg-BG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875869" y="1690688"/>
                <a:ext cx="5952067" cy="14457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−4 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867" y="1690688"/>
                <a:ext cx="5952067" cy="1445780"/>
              </a:xfrm>
              <a:prstGeom prst="rect">
                <a:avLst/>
              </a:prstGeom>
              <a:blipFill>
                <a:blip r:embed="rId2"/>
                <a:stretch>
                  <a:fillRect l="-2049" r="-5943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7" y="1435412"/>
            <a:ext cx="5584303" cy="536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3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670314"/>
            <a:ext cx="1971503" cy="263253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2803167" cy="1488542"/>
          </a:xfrm>
        </p:spPr>
        <p:txBody>
          <a:bodyPr/>
          <a:lstStyle/>
          <a:p>
            <a:r>
              <a:rPr lang="bg-BG" b="1" dirty="0" smtClean="0"/>
              <a:t>Дифузия - пример</a:t>
            </a:r>
            <a:endParaRPr lang="bg-BG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507" y="1670313"/>
            <a:ext cx="1959660" cy="26206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636" y="1670313"/>
            <a:ext cx="1971256" cy="26206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915" y="1664516"/>
            <a:ext cx="1971256" cy="26090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416" y="1658718"/>
            <a:ext cx="1971256" cy="26148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143" y="1652922"/>
            <a:ext cx="1971256" cy="2620611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61486"/>
              </p:ext>
            </p:extLst>
          </p:nvPr>
        </p:nvGraphicFramePr>
        <p:xfrm>
          <a:off x="55301" y="4910666"/>
          <a:ext cx="120663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060">
                  <a:extLst>
                    <a:ext uri="{9D8B030D-6E8A-4147-A177-3AD203B41FA5}">
                      <a16:colId xmlns:a16="http://schemas.microsoft.com/office/drawing/2014/main" xmlns="" val="568224980"/>
                    </a:ext>
                  </a:extLst>
                </a:gridCol>
                <a:gridCol w="2011060">
                  <a:extLst>
                    <a:ext uri="{9D8B030D-6E8A-4147-A177-3AD203B41FA5}">
                      <a16:colId xmlns:a16="http://schemas.microsoft.com/office/drawing/2014/main" xmlns="" val="90305690"/>
                    </a:ext>
                  </a:extLst>
                </a:gridCol>
                <a:gridCol w="2011060">
                  <a:extLst>
                    <a:ext uri="{9D8B030D-6E8A-4147-A177-3AD203B41FA5}">
                      <a16:colId xmlns:a16="http://schemas.microsoft.com/office/drawing/2014/main" xmlns="" val="704196599"/>
                    </a:ext>
                  </a:extLst>
                </a:gridCol>
                <a:gridCol w="2011060">
                  <a:extLst>
                    <a:ext uri="{9D8B030D-6E8A-4147-A177-3AD203B41FA5}">
                      <a16:colId xmlns:a16="http://schemas.microsoft.com/office/drawing/2014/main" xmlns="" val="1875421808"/>
                    </a:ext>
                  </a:extLst>
                </a:gridCol>
                <a:gridCol w="2011060">
                  <a:extLst>
                    <a:ext uri="{9D8B030D-6E8A-4147-A177-3AD203B41FA5}">
                      <a16:colId xmlns:a16="http://schemas.microsoft.com/office/drawing/2014/main" xmlns="" val="3655019218"/>
                    </a:ext>
                  </a:extLst>
                </a:gridCol>
                <a:gridCol w="2011060">
                  <a:extLst>
                    <a:ext uri="{9D8B030D-6E8A-4147-A177-3AD203B41FA5}">
                      <a16:colId xmlns:a16="http://schemas.microsoft.com/office/drawing/2014/main" xmlns="" val="131479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база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5 итерации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10 итерации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50 итерации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100 итерации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1000 итерации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34587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59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/>
              <a:t>Термини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Активатор – компонент, който стимулира възпроизвеждането (на себе си и/или други компоненти в системата)</a:t>
            </a:r>
          </a:p>
          <a:p>
            <a:r>
              <a:rPr lang="bg-BG" dirty="0" err="1" smtClean="0"/>
              <a:t>Инхибитор</a:t>
            </a:r>
            <a:r>
              <a:rPr lang="bg-BG" dirty="0" smtClean="0"/>
              <a:t> – компонент, който възпира възпроизвеждането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572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/>
              <a:t>Реакция</a:t>
            </a:r>
            <a:endParaRPr lang="bg-BG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0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40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d>
                      <m:dPr>
                        <m:ctrlPr>
                          <a:rPr lang="en-US" sz="40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4000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𝑏𝑣</m:t>
                    </m:r>
                  </m:oMath>
                </a14:m>
                <a:endParaRPr lang="en-US" sz="4000" dirty="0" smtClean="0"/>
              </a:p>
              <a:p>
                <a:endParaRPr lang="en-US" dirty="0"/>
              </a:p>
              <a:p>
                <a:r>
                  <a:rPr lang="en-US" b="1" i="1" dirty="0" smtClean="0"/>
                  <a:t>u</a:t>
                </a:r>
                <a:r>
                  <a:rPr lang="en-US" dirty="0" smtClean="0"/>
                  <a:t> </a:t>
                </a:r>
                <a:r>
                  <a:rPr lang="bg-BG" dirty="0" smtClean="0"/>
                  <a:t>и </a:t>
                </a:r>
                <a:r>
                  <a:rPr lang="en-US" b="1" i="1" dirty="0" smtClean="0"/>
                  <a:t>v</a:t>
                </a:r>
                <a:r>
                  <a:rPr lang="en-US" dirty="0" smtClean="0"/>
                  <a:t> </a:t>
                </a:r>
                <a:r>
                  <a:rPr lang="bg-BG" dirty="0" smtClean="0"/>
                  <a:t>са концентрациите на активатор и </a:t>
                </a:r>
                <a:r>
                  <a:rPr lang="bg-BG" dirty="0" err="1" smtClean="0"/>
                  <a:t>инхибитор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0, 0.</m:t>
                        </m:r>
                        <m:r>
                          <a:rPr lang="bg-BG" b="0" i="1" smtClean="0">
                            <a:latin typeface="Cambria Math"/>
                          </a:rPr>
                          <m:t>6</m:t>
                        </m:r>
                      </m:e>
                    </m:d>
                    <m:r>
                      <a:rPr lang="bg-BG" b="0" i="1" smtClean="0">
                        <a:latin typeface="Cambria Math" panose="02040503050406030204" pitchFamily="18" charset="0"/>
                      </a:rPr>
                      <m:t> и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bg-BG" b="0" dirty="0" smtClean="0"/>
                  <a:t> са така избрани, че да имаме стабилна система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65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/>
              <a:t>Избор на параметри за модела</a:t>
            </a:r>
            <a:endParaRPr lang="bg-BG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 smtClean="0"/>
                  <a:t>Черно-бяло изображение</a:t>
                </a:r>
                <a:endParaRPr lang="en-US" dirty="0" smtClean="0"/>
              </a:p>
              <a:p>
                <a:r>
                  <a:rPr lang="bg-BG" dirty="0" smtClean="0"/>
                  <a:t>Всеки пиксел получава две стойности</a:t>
                </a:r>
                <a:r>
                  <a:rPr lang="en-US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bg-BG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bg-BG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𝑥, 𝑦) = {𝑓 (𝑥, 𝑦)/255} × (1 + 0.05) − </a:t>
                </a:r>
                <a:r>
                  <a:rPr lang="bg-BG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0.05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bg-BG" dirty="0" smtClean="0"/>
                  <a:t>(активатор)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</m:t>
                    </m:r>
                    <m:r>
                      <a:rPr lang="bg-BG" b="0" i="1" smtClean="0">
                        <a:latin typeface="Cambria Math"/>
                      </a:rPr>
                      <m:t> −черен цвят,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 </m:t>
                    </m:r>
                    <m:r>
                      <a:rPr lang="bg-BG" b="0" i="1" smtClean="0">
                        <a:latin typeface="Cambria Math"/>
                      </a:rPr>
                      <m:t>−бял цвят</m:t>
                    </m:r>
                  </m:oMath>
                </a14:m>
                <a:endParaRPr lang="bg-BG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bg-BG" dirty="0" smtClean="0"/>
                  <a:t> (</a:t>
                </a:r>
                <a:r>
                  <a:rPr lang="bg-BG" dirty="0" err="1" smtClean="0"/>
                  <a:t>инхибитор</a:t>
                </a:r>
                <a:r>
                  <a:rPr lang="bg-BG" dirty="0" smtClean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bg-BG" sz="2400" dirty="0" smtClean="0"/>
              </a:p>
              <a:p>
                <a:r>
                  <a:rPr lang="en-US" sz="2400" b="0" dirty="0" smtClean="0"/>
                  <a:t>h = ¼ </a:t>
                </a:r>
                <a:r>
                  <a:rPr lang="bg-BG" sz="2400" b="0" dirty="0" smtClean="0"/>
                  <a:t>или </a:t>
                </a:r>
                <a:r>
                  <a:rPr lang="en-US" sz="2400" b="0" dirty="0" smtClean="0"/>
                  <a:t>1 (</a:t>
                </a:r>
                <a:r>
                  <a:rPr lang="bg-BG" sz="2400" b="0" dirty="0" smtClean="0"/>
                  <a:t>„разстоянието“ между пикселите)</a:t>
                </a:r>
              </a:p>
              <a:p>
                <a:endParaRPr lang="bg-BG" sz="2400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74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Избор на параметри за модела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= 0.6, b = 10 </a:t>
            </a:r>
            <a:r>
              <a:rPr lang="bg-BG" dirty="0"/>
              <a:t>или </a:t>
            </a:r>
            <a:r>
              <a:rPr lang="en-US" dirty="0"/>
              <a:t>b = 20</a:t>
            </a:r>
            <a:endParaRPr lang="bg-BG" dirty="0"/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611" y="2473568"/>
            <a:ext cx="4965436" cy="34889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77" y="2473568"/>
            <a:ext cx="4997339" cy="35096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7877" y="6189785"/>
            <a:ext cx="499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С-ма с една устойчива точка</a:t>
            </a:r>
            <a:endParaRPr lang="bg-BG" dirty="0"/>
          </a:p>
        </p:txBody>
      </p:sp>
      <p:sp>
        <p:nvSpPr>
          <p:cNvPr id="8" name="TextBox 7"/>
          <p:cNvSpPr txBox="1"/>
          <p:nvPr/>
        </p:nvSpPr>
        <p:spPr>
          <a:xfrm>
            <a:off x="6690609" y="6201509"/>
            <a:ext cx="499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С-ма с две устойчиви точки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5887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143</TotalTime>
  <Words>484</Words>
  <Application>Microsoft Office PowerPoint</Application>
  <PresentationFormat>Custom</PresentationFormat>
  <Paragraphs>67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Executive</vt:lpstr>
      <vt:lpstr>Обработка на изображения с реакционно-дифузен модел</vt:lpstr>
      <vt:lpstr>Основна задача и подход</vt:lpstr>
      <vt:lpstr>Дифузия</vt:lpstr>
      <vt:lpstr>Дифузия – числено решаване</vt:lpstr>
      <vt:lpstr>Дифузия - пример</vt:lpstr>
      <vt:lpstr>Термини</vt:lpstr>
      <vt:lpstr>Реакция</vt:lpstr>
      <vt:lpstr>Избор на параметри за модела</vt:lpstr>
      <vt:lpstr>Избор на параметри за модела</vt:lpstr>
      <vt:lpstr>Резултати</vt:lpstr>
      <vt:lpstr>Резултати</vt:lpstr>
      <vt:lpstr>Резултати</vt:lpstr>
      <vt:lpstr>Въпроси?</vt:lpstr>
      <vt:lpstr>Благодарим за вниманието!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Обработка на изображения с реакционно-дифузен модел</dc:title>
  <dc:creator>Hristiyan Markov</dc:creator>
  <cp:lastModifiedBy>grade</cp:lastModifiedBy>
  <cp:revision>17</cp:revision>
  <dcterms:created xsi:type="dcterms:W3CDTF">2017-06-08T18:46:16Z</dcterms:created>
  <dcterms:modified xsi:type="dcterms:W3CDTF">2017-06-13T13:11:17Z</dcterms:modified>
</cp:coreProperties>
</file>