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7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3" autoAdjust="0"/>
    <p:restoredTop sz="94660"/>
  </p:normalViewPr>
  <p:slideViewPr>
    <p:cSldViewPr snapToGrid="0">
      <p:cViewPr>
        <p:scale>
          <a:sx n="83" d="100"/>
          <a:sy n="83" d="100"/>
        </p:scale>
        <p:origin x="-84" y="-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CE148B3-C8EF-4A8F-9897-5981E1827884}" type="datetimeFigureOut">
              <a:rPr lang="bg-BG" smtClean="0"/>
              <a:t>25.5.2017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297FEA-FA3A-4D8C-B18C-130CC1B8B4D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E148B3-C8EF-4A8F-9897-5981E1827884}" type="datetimeFigureOut">
              <a:rPr lang="bg-BG" smtClean="0"/>
              <a:t>25.5.2017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297FEA-FA3A-4D8C-B18C-130CC1B8B4D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E148B3-C8EF-4A8F-9897-5981E1827884}" type="datetimeFigureOut">
              <a:rPr lang="bg-BG" smtClean="0"/>
              <a:t>25.5.2017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297FEA-FA3A-4D8C-B18C-130CC1B8B4D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E148B3-C8EF-4A8F-9897-5981E1827884}" type="datetimeFigureOut">
              <a:rPr lang="bg-BG" smtClean="0"/>
              <a:t>25.5.2017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297FEA-FA3A-4D8C-B18C-130CC1B8B4D3}" type="slidenum">
              <a:rPr lang="bg-BG" smtClean="0"/>
              <a:t>‹#›</a:t>
            </a:fld>
            <a:endParaRPr lang="bg-B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E148B3-C8EF-4A8F-9897-5981E1827884}" type="datetimeFigureOut">
              <a:rPr lang="bg-BG" smtClean="0"/>
              <a:t>25.5.2017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297FEA-FA3A-4D8C-B18C-130CC1B8B4D3}" type="slidenum">
              <a:rPr lang="bg-BG" smtClean="0"/>
              <a:t>‹#›</a:t>
            </a:fld>
            <a:endParaRPr lang="bg-BG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E148B3-C8EF-4A8F-9897-5981E1827884}" type="datetimeFigureOut">
              <a:rPr lang="bg-BG" smtClean="0"/>
              <a:t>25.5.2017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297FEA-FA3A-4D8C-B18C-130CC1B8B4D3}" type="slidenum">
              <a:rPr lang="bg-BG" smtClean="0"/>
              <a:t>‹#›</a:t>
            </a:fld>
            <a:endParaRPr lang="bg-B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E148B3-C8EF-4A8F-9897-5981E1827884}" type="datetimeFigureOut">
              <a:rPr lang="bg-BG" smtClean="0"/>
              <a:t>25.5.2017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297FEA-FA3A-4D8C-B18C-130CC1B8B4D3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E148B3-C8EF-4A8F-9897-5981E1827884}" type="datetimeFigureOut">
              <a:rPr lang="bg-BG" smtClean="0"/>
              <a:t>25.5.2017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297FEA-FA3A-4D8C-B18C-130CC1B8B4D3}" type="slidenum">
              <a:rPr lang="bg-BG" smtClean="0"/>
              <a:t>‹#›</a:t>
            </a:fld>
            <a:endParaRPr lang="bg-BG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E148B3-C8EF-4A8F-9897-5981E1827884}" type="datetimeFigureOut">
              <a:rPr lang="bg-BG" smtClean="0"/>
              <a:t>25.5.2017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297FEA-FA3A-4D8C-B18C-130CC1B8B4D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3CE148B3-C8EF-4A8F-9897-5981E1827884}" type="datetimeFigureOut">
              <a:rPr lang="bg-BG" smtClean="0"/>
              <a:t>25.5.2017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3297FEA-FA3A-4D8C-B18C-130CC1B8B4D3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CE148B3-C8EF-4A8F-9897-5981E1827884}" type="datetimeFigureOut">
              <a:rPr lang="bg-BG" smtClean="0"/>
              <a:t>25.5.2017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3297FEA-FA3A-4D8C-B18C-130CC1B8B4D3}" type="slidenum">
              <a:rPr lang="bg-BG" smtClean="0"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5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5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CE148B3-C8EF-4A8F-9897-5981E1827884}" type="datetimeFigureOut">
              <a:rPr lang="bg-BG" smtClean="0"/>
              <a:t>25.5.2017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3297FEA-FA3A-4D8C-B18C-130CC1B8B4D3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Обработка на изображения чрез </a:t>
            </a:r>
            <a:r>
              <a:rPr lang="ru-RU" dirty="0" smtClean="0"/>
              <a:t>реакционно-</a:t>
            </a:r>
            <a:r>
              <a:rPr lang="ru-RU" dirty="0" err="1" smtClean="0"/>
              <a:t>дифузен</a:t>
            </a:r>
            <a:r>
              <a:rPr lang="ru-RU" dirty="0" smtClean="0"/>
              <a:t> </a:t>
            </a:r>
            <a:r>
              <a:rPr lang="ru-RU" dirty="0" err="1" smtClean="0"/>
              <a:t>модел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 smtClean="0"/>
              <a:t>Екип: Стефан Велинов, Християн Марков, Пламен Никифоров</a:t>
            </a:r>
          </a:p>
          <a:p>
            <a:r>
              <a:rPr lang="bg-BG" b="1" dirty="0" smtClean="0"/>
              <a:t>ПММРП летен семестър 2017</a:t>
            </a:r>
          </a:p>
          <a:p>
            <a:r>
              <a:rPr lang="bg-BG" b="1" dirty="0" smtClean="0"/>
              <a:t>ФМИ-СУ</a:t>
            </a:r>
          </a:p>
          <a:p>
            <a:r>
              <a:rPr lang="bg-BG" b="1" dirty="0" smtClean="0"/>
              <a:t>София, 2017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93456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958" y="406976"/>
            <a:ext cx="7729140" cy="543080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3409950" y="5987534"/>
            <a:ext cx="494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Фазов портрет; 2 устойчиви точки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3236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556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Благодарим за вниманието!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90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7105"/>
            <a:ext cx="10515600" cy="4351338"/>
          </a:xfrm>
        </p:spPr>
        <p:txBody>
          <a:bodyPr>
            <a:normAutofit/>
          </a:bodyPr>
          <a:lstStyle/>
          <a:p>
            <a:r>
              <a:rPr lang="bg-BG" sz="3800" dirty="0" smtClean="0"/>
              <a:t>Намиране на ръбове, сегментация на изображение, увеличаване на контраста и намаляване на шума</a:t>
            </a:r>
            <a:endParaRPr lang="en-US" sz="3800" dirty="0" smtClean="0"/>
          </a:p>
          <a:p>
            <a:pPr marL="0" indent="0">
              <a:buNone/>
            </a:pPr>
            <a:endParaRPr lang="bg-BG" sz="3800" dirty="0" smtClean="0"/>
          </a:p>
          <a:p>
            <a:r>
              <a:rPr lang="bg-BG" sz="3800" dirty="0" smtClean="0"/>
              <a:t>Използване на модел с реакция-дифузия</a:t>
            </a:r>
            <a:endParaRPr lang="en-US" sz="3800" dirty="0" smtClean="0"/>
          </a:p>
          <a:p>
            <a:pPr marL="0" indent="0">
              <a:buNone/>
            </a:pPr>
            <a:endParaRPr lang="en-US" sz="4100" dirty="0">
              <a:ea typeface="Cambria Math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Основен проблем и подход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2676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Запознаване с отделните компоненти на реакционно-дифузния модел</a:t>
            </a:r>
          </a:p>
          <a:p>
            <a:pPr lvl="1"/>
            <a:r>
              <a:rPr lang="bg-BG" sz="2800" dirty="0" smtClean="0"/>
              <a:t>Реакция: </a:t>
            </a:r>
            <a:r>
              <a:rPr lang="bg-BG" sz="2800" dirty="0" err="1" smtClean="0"/>
              <a:t>инхибитор</a:t>
            </a:r>
            <a:r>
              <a:rPr lang="bg-BG" sz="2800" dirty="0" smtClean="0"/>
              <a:t>, активатор, числено решаване</a:t>
            </a:r>
          </a:p>
          <a:p>
            <a:pPr lvl="1"/>
            <a:r>
              <a:rPr lang="bg-BG" sz="2800" dirty="0" smtClean="0"/>
              <a:t>Дифузия: основни закони, коефициенти, числено </a:t>
            </a:r>
            <a:r>
              <a:rPr lang="bg-BG" sz="2800" dirty="0" smtClean="0"/>
              <a:t>решаване</a:t>
            </a:r>
            <a:endParaRPr lang="bg-BG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Постановка на задачата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668780" y="3806190"/>
                <a:ext cx="8721090" cy="18832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bg-BG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bg-B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400" i="1" dirty="0"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𝑢</m:t>
                        </m:r>
                      </m:num>
                      <m:den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 dirty="0">
                        <a:latin typeface="Cambria Math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𝑢</m:t>
                        </m:r>
                      </m:num>
                      <m:den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 dirty="0"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sz="24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</m:d>
                    <m:d>
                      <m:dPr>
                        <m:ctrlPr>
                          <a:rPr lang="en-US" sz="24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bg-BG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dirty="0">
                          <a:latin typeface="Cambria Math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2400" i="1" dirty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dirty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 dirty="0">
                              <a:latin typeface="Cambria Math"/>
                              <a:ea typeface="Cambria Math"/>
                            </a:rPr>
                            <m:t>𝑣</m:t>
                          </m:r>
                        </m:num>
                        <m:den>
                          <m:r>
                            <a:rPr lang="en-US" sz="2400" i="1" dirty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 dirty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 dirty="0">
                          <a:latin typeface="Cambria Math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dirty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dirty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 dirty="0">
                              <a:latin typeface="Cambria Math"/>
                              <a:ea typeface="Cambria Math"/>
                            </a:rPr>
                            <m:t>𝑣</m:t>
                          </m:r>
                        </m:num>
                        <m:den>
                          <m:r>
                            <a:rPr lang="en-US" sz="2400" i="1" dirty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 dirty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US" sz="2400" dirty="0">
                          <a:latin typeface="Cambria Math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m:rPr>
                          <m:nor/>
                        </m:rP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</m:t>
                      </m:r>
                      <m:r>
                        <m:rPr>
                          <m:nor/>
                        </m:rP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bv</m:t>
                      </m:r>
                    </m:oMath>
                  </m:oMathPara>
                </a14:m>
                <a:endParaRPr lang="bg-BG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780" y="3806190"/>
                <a:ext cx="8721090" cy="188320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21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200" dirty="0" smtClean="0"/>
              <a:t>Имплементация на дифузията в 2 измерения </a:t>
            </a:r>
            <a:r>
              <a:rPr lang="en-US" sz="3200" dirty="0" smtClean="0"/>
              <a:t>(MATLAB)</a:t>
            </a:r>
          </a:p>
          <a:p>
            <a:pPr lvl="1"/>
            <a:r>
              <a:rPr lang="bg-BG" sz="2800" dirty="0" smtClean="0"/>
              <a:t>Обработка на изображения с чиста дифузия (изчистване на шума и </a:t>
            </a:r>
            <a:r>
              <a:rPr lang="en-US" sz="2800" dirty="0" smtClean="0"/>
              <a:t>blur)</a:t>
            </a:r>
            <a:endParaRPr lang="bg-BG" sz="2800" dirty="0"/>
          </a:p>
          <a:p>
            <a:r>
              <a:rPr lang="bg-BG" sz="3200" dirty="0" smtClean="0"/>
              <a:t>Извеждане на </a:t>
            </a:r>
            <a:r>
              <a:rPr lang="bg-BG" sz="3200" dirty="0" err="1" smtClean="0"/>
              <a:t>диференчна</a:t>
            </a:r>
            <a:r>
              <a:rPr lang="bg-BG" sz="3200" dirty="0" smtClean="0"/>
              <a:t> схема за </a:t>
            </a:r>
            <a:r>
              <a:rPr lang="bg-BG" sz="3200" dirty="0" smtClean="0"/>
              <a:t>реакция-дифузия</a:t>
            </a:r>
            <a:endParaRPr lang="bg-BG" sz="3200" dirty="0" smtClean="0"/>
          </a:p>
          <a:p>
            <a:r>
              <a:rPr lang="bg-BG" sz="3200" dirty="0" smtClean="0"/>
              <a:t>Първи тестове с</a:t>
            </a:r>
            <a:r>
              <a:rPr lang="en-US" sz="3200" dirty="0" smtClean="0"/>
              <a:t> </a:t>
            </a:r>
            <a:r>
              <a:rPr lang="bg-BG" sz="3200" dirty="0" smtClean="0"/>
              <a:t>реакционно-дифузен модел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Прогрес до момента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59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Чиста дифузия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523" y="1908663"/>
            <a:ext cx="2857143" cy="2847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1908663"/>
            <a:ext cx="2857500" cy="2857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73200" y="4984138"/>
            <a:ext cx="277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300x300 jpg, 49kB</a:t>
            </a:r>
            <a:r>
              <a:rPr lang="bg-BG" dirty="0" smtClean="0"/>
              <a:t>, база</a:t>
            </a:r>
            <a:endParaRPr lang="bg-BG" dirty="0"/>
          </a:p>
        </p:txBody>
      </p:sp>
      <p:sp>
        <p:nvSpPr>
          <p:cNvPr id="11" name="TextBox 10"/>
          <p:cNvSpPr txBox="1"/>
          <p:nvPr/>
        </p:nvSpPr>
        <p:spPr>
          <a:xfrm>
            <a:off x="7387523" y="4962446"/>
            <a:ext cx="329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300x300 jpg, 5kB, 100 </a:t>
            </a:r>
            <a:r>
              <a:rPr lang="bg-BG" dirty="0" smtClean="0"/>
              <a:t>итерации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4485280" y="2883955"/>
                <a:ext cx="2747663" cy="7096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24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bg-B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2400" b="0" i="1" dirty="0" smtClean="0"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i="1" dirty="0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𝑢</m:t>
                        </m:r>
                      </m:num>
                      <m:den>
                        <m:r>
                          <a:rPr lang="en-US" sz="2400" i="1" dirty="0" smtClean="0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dirty="0" smtClean="0">
                        <a:latin typeface="Cambria Math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𝑢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0" dirty="0" smtClean="0"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bg-BG" sz="24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280" y="2883955"/>
                <a:ext cx="2747663" cy="70961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0313"/>
            <a:ext cx="1971502" cy="263253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2803166" cy="1488542"/>
          </a:xfrm>
        </p:spPr>
        <p:txBody>
          <a:bodyPr/>
          <a:lstStyle/>
          <a:p>
            <a:r>
              <a:rPr lang="bg-BG" dirty="0" smtClean="0"/>
              <a:t>Изчистване на шума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505" y="1670313"/>
            <a:ext cx="1959660" cy="26206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636" y="1670313"/>
            <a:ext cx="1971256" cy="26206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914" y="1664514"/>
            <a:ext cx="1971256" cy="26090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416" y="1658718"/>
            <a:ext cx="1971256" cy="2614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143" y="1652918"/>
            <a:ext cx="1971256" cy="2620611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611299"/>
              </p:ext>
            </p:extLst>
          </p:nvPr>
        </p:nvGraphicFramePr>
        <p:xfrm>
          <a:off x="125639" y="4910666"/>
          <a:ext cx="12066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060">
                  <a:extLst>
                    <a:ext uri="{9D8B030D-6E8A-4147-A177-3AD203B41FA5}">
                      <a16:colId xmlns:a16="http://schemas.microsoft.com/office/drawing/2014/main" xmlns="" val="568224980"/>
                    </a:ext>
                  </a:extLst>
                </a:gridCol>
                <a:gridCol w="2011060">
                  <a:extLst>
                    <a:ext uri="{9D8B030D-6E8A-4147-A177-3AD203B41FA5}">
                      <a16:colId xmlns:a16="http://schemas.microsoft.com/office/drawing/2014/main" xmlns="" val="90305690"/>
                    </a:ext>
                  </a:extLst>
                </a:gridCol>
                <a:gridCol w="2011060">
                  <a:extLst>
                    <a:ext uri="{9D8B030D-6E8A-4147-A177-3AD203B41FA5}">
                      <a16:colId xmlns:a16="http://schemas.microsoft.com/office/drawing/2014/main" xmlns="" val="704196599"/>
                    </a:ext>
                  </a:extLst>
                </a:gridCol>
                <a:gridCol w="2011060">
                  <a:extLst>
                    <a:ext uri="{9D8B030D-6E8A-4147-A177-3AD203B41FA5}">
                      <a16:colId xmlns:a16="http://schemas.microsoft.com/office/drawing/2014/main" xmlns="" val="1875421808"/>
                    </a:ext>
                  </a:extLst>
                </a:gridCol>
                <a:gridCol w="2011060">
                  <a:extLst>
                    <a:ext uri="{9D8B030D-6E8A-4147-A177-3AD203B41FA5}">
                      <a16:colId xmlns:a16="http://schemas.microsoft.com/office/drawing/2014/main" xmlns="" val="3655019218"/>
                    </a:ext>
                  </a:extLst>
                </a:gridCol>
                <a:gridCol w="2011060">
                  <a:extLst>
                    <a:ext uri="{9D8B030D-6E8A-4147-A177-3AD203B41FA5}">
                      <a16:colId xmlns:a16="http://schemas.microsoft.com/office/drawing/2014/main" xmlns="" val="131479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база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5 итерации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10 итерации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50 итерации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100 итерации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1000 итерации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4587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88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372" y="1439333"/>
            <a:ext cx="3591675" cy="22455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Blur </a:t>
            </a:r>
            <a:r>
              <a:rPr lang="bg-BG" dirty="0" smtClean="0"/>
              <a:t>(замазване)</a:t>
            </a:r>
            <a:endParaRPr lang="bg-B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4" y="1439333"/>
            <a:ext cx="3592800" cy="2245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705" y="1441166"/>
            <a:ext cx="3589867" cy="22436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4" y="4147437"/>
            <a:ext cx="3592800" cy="22391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850" y="4147436"/>
            <a:ext cx="3587197" cy="2239195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564902"/>
              </p:ext>
            </p:extLst>
          </p:nvPr>
        </p:nvGraphicFramePr>
        <p:xfrm>
          <a:off x="170914" y="3734261"/>
          <a:ext cx="108636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219">
                  <a:extLst>
                    <a:ext uri="{9D8B030D-6E8A-4147-A177-3AD203B41FA5}">
                      <a16:colId xmlns:a16="http://schemas.microsoft.com/office/drawing/2014/main" xmlns="" val="1208149122"/>
                    </a:ext>
                  </a:extLst>
                </a:gridCol>
                <a:gridCol w="3621219">
                  <a:extLst>
                    <a:ext uri="{9D8B030D-6E8A-4147-A177-3AD203B41FA5}">
                      <a16:colId xmlns:a16="http://schemas.microsoft.com/office/drawing/2014/main" xmlns="" val="4159246427"/>
                    </a:ext>
                  </a:extLst>
                </a:gridCol>
                <a:gridCol w="3621219">
                  <a:extLst>
                    <a:ext uri="{9D8B030D-6E8A-4147-A177-3AD203B41FA5}">
                      <a16:colId xmlns:a16="http://schemas.microsoft.com/office/drawing/2014/main" xmlns="" val="868508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база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5 итерации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10 итерации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467217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570008"/>
              </p:ext>
            </p:extLst>
          </p:nvPr>
        </p:nvGraphicFramePr>
        <p:xfrm>
          <a:off x="170914" y="6487160"/>
          <a:ext cx="1086365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219">
                  <a:extLst>
                    <a:ext uri="{9D8B030D-6E8A-4147-A177-3AD203B41FA5}">
                      <a16:colId xmlns:a16="http://schemas.microsoft.com/office/drawing/2014/main" xmlns="" val="787468272"/>
                    </a:ext>
                  </a:extLst>
                </a:gridCol>
                <a:gridCol w="3621219">
                  <a:extLst>
                    <a:ext uri="{9D8B030D-6E8A-4147-A177-3AD203B41FA5}">
                      <a16:colId xmlns:a16="http://schemas.microsoft.com/office/drawing/2014/main" xmlns="" val="2087017867"/>
                    </a:ext>
                  </a:extLst>
                </a:gridCol>
                <a:gridCol w="3621219">
                  <a:extLst>
                    <a:ext uri="{9D8B030D-6E8A-4147-A177-3AD203B41FA5}">
                      <a16:colId xmlns:a16="http://schemas.microsoft.com/office/drawing/2014/main" xmlns="" val="1321630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50 итерации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100 итерации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1000 итерации</a:t>
                      </a:r>
                    </a:p>
                    <a:p>
                      <a:pPr algn="ctr"/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3115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28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380" y="1530668"/>
            <a:ext cx="1885714" cy="19047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Сегментация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211" y="1530430"/>
            <a:ext cx="1905000" cy="190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1793" y="3694261"/>
            <a:ext cx="194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200</a:t>
            </a:r>
            <a:r>
              <a:rPr lang="en-US" dirty="0" smtClean="0"/>
              <a:t>x200 </a:t>
            </a:r>
            <a:r>
              <a:rPr lang="en-US" dirty="0" err="1" smtClean="0"/>
              <a:t>png</a:t>
            </a:r>
            <a:r>
              <a:rPr lang="en-US" dirty="0" smtClean="0"/>
              <a:t>, </a:t>
            </a:r>
            <a:r>
              <a:rPr lang="bg-BG" dirty="0" smtClean="0"/>
              <a:t>база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6129840" y="3706731"/>
            <a:ext cx="2610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200х200 </a:t>
            </a:r>
            <a:r>
              <a:rPr lang="en-US" dirty="0" err="1" smtClean="0"/>
              <a:t>png</a:t>
            </a:r>
            <a:r>
              <a:rPr lang="en-US" dirty="0" smtClean="0"/>
              <a:t>, </a:t>
            </a:r>
            <a:r>
              <a:rPr lang="bg-BG" dirty="0" smtClean="0"/>
              <a:t>6 итерации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40" y="4449961"/>
            <a:ext cx="1914286" cy="19047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441" y="4449961"/>
            <a:ext cx="1905770" cy="190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2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587" y="2430395"/>
            <a:ext cx="1905266" cy="190526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Намиране на ръбове (контури)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175" y="2430395"/>
            <a:ext cx="1905770" cy="190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200</TotalTime>
  <Words>302</Words>
  <Application>Microsoft Office PowerPoint</Application>
  <PresentationFormat>Custom</PresentationFormat>
  <Paragraphs>46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 Обработка на изображения чрез реакционно-дифузен модел</vt:lpstr>
      <vt:lpstr>Основен проблем и подход</vt:lpstr>
      <vt:lpstr>Постановка на задачата</vt:lpstr>
      <vt:lpstr>Прогрес до момента</vt:lpstr>
      <vt:lpstr>Чиста дифузия</vt:lpstr>
      <vt:lpstr>Изчистване на шума</vt:lpstr>
      <vt:lpstr>Blur (замазване)</vt:lpstr>
      <vt:lpstr>Сегментация</vt:lpstr>
      <vt:lpstr>Намиране на ръбове (контури)</vt:lpstr>
      <vt:lpstr>PowerPoint Presentation</vt:lpstr>
      <vt:lpstr>Въпроси</vt:lpstr>
      <vt:lpstr>Благодарим за вниманието!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на изображения чрез реакционно-дифузни модели</dc:title>
  <dc:creator>grade</dc:creator>
  <cp:lastModifiedBy>grade</cp:lastModifiedBy>
  <cp:revision>19</cp:revision>
  <dcterms:created xsi:type="dcterms:W3CDTF">2017-05-23T15:19:51Z</dcterms:created>
  <dcterms:modified xsi:type="dcterms:W3CDTF">2017-05-25T11:40:08Z</dcterms:modified>
</cp:coreProperties>
</file>