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7" r:id="rId12"/>
    <p:sldId id="272" r:id="rId13"/>
    <p:sldId id="273" r:id="rId14"/>
    <p:sldId id="268" r:id="rId15"/>
    <p:sldId id="274" r:id="rId16"/>
    <p:sldId id="275" r:id="rId17"/>
    <p:sldId id="271" r:id="rId18"/>
    <p:sldId id="269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60DB9-9FD6-464D-9D60-D243C1BEF847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01E29-F693-44A1-B1C2-0A7A9B3753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640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86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alt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717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083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437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936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044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169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932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068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415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192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36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859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Сравнение на Монте Карло методи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368" y="3886200"/>
            <a:ext cx="11305256" cy="1752600"/>
          </a:xfrm>
        </p:spPr>
        <p:txBody>
          <a:bodyPr>
            <a:normAutofit/>
          </a:bodyPr>
          <a:lstStyle/>
          <a:p>
            <a:r>
              <a:rPr lang="bg-BG" dirty="0" smtClean="0"/>
              <a:t>Проект на Елица Илиева, Християн Марков, Пламен Никифоров</a:t>
            </a:r>
          </a:p>
          <a:p>
            <a:r>
              <a:rPr lang="bg-BG" dirty="0" smtClean="0"/>
              <a:t>СЧМС летен семестър 2017г.</a:t>
            </a:r>
          </a:p>
          <a:p>
            <a:r>
              <a:rPr lang="bg-BG" dirty="0" smtClean="0"/>
              <a:t>ФМИ-СУ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85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ТУК СЛАГАМЕ КАРТИНКА ЗА СРАВНЕНИЕ НА РАЗЛИЧНИТЕ ХОЛТЪН ИМПЛЕМЕНТАЦИИ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76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060849"/>
            <a:ext cx="8229600" cy="30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62" y="980729"/>
            <a:ext cx="4474138" cy="4525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92617"/>
            <a:ext cx="4229959" cy="31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052737"/>
            <a:ext cx="8671488" cy="49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Сравнения на </a:t>
            </a:r>
            <a:r>
              <a:rPr lang="bg-BG" dirty="0" smtClean="0"/>
              <a:t>методите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24" y="1825625"/>
            <a:ext cx="8377752" cy="4351338"/>
          </a:xfrm>
        </p:spPr>
      </p:pic>
    </p:spTree>
    <p:extLst>
      <p:ext uri="{BB962C8B-B14F-4D97-AF65-F5344CB8AC3E}">
        <p14:creationId xmlns:p14="http://schemas.microsoft.com/office/powerpoint/2010/main" val="6098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Сравнения на методите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59" y="1180352"/>
            <a:ext cx="11399973" cy="5921056"/>
          </a:xfrm>
        </p:spPr>
      </p:pic>
    </p:spTree>
    <p:extLst>
      <p:ext uri="{BB962C8B-B14F-4D97-AF65-F5344CB8AC3E}">
        <p14:creationId xmlns:p14="http://schemas.microsoft.com/office/powerpoint/2010/main" val="28299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Сравнения на методите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617923"/>
              </p:ext>
            </p:extLst>
          </p:nvPr>
        </p:nvGraphicFramePr>
        <p:xfrm>
          <a:off x="838200" y="1825625"/>
          <a:ext cx="105156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1">
                  <a:extLst>
                    <a:ext uri="{9D8B030D-6E8A-4147-A177-3AD203B41FA5}">
                      <a16:colId xmlns:a16="http://schemas.microsoft.com/office/drawing/2014/main" val="2270711167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3609464053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1810690482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4032671823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2665318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10</a:t>
                      </a:r>
                      <a:r>
                        <a:rPr lang="en-US" dirty="0" smtClean="0"/>
                        <a:t>^1 – 10^3 </a:t>
                      </a:r>
                      <a:r>
                        <a:rPr lang="bg-BG" dirty="0" smtClean="0"/>
                        <a:t>точки</a:t>
                      </a:r>
                      <a:endParaRPr lang="bg-BG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MCM</a:t>
                      </a:r>
                      <a:endParaRPr lang="bg-BG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MCM </a:t>
                      </a:r>
                      <a:r>
                        <a:rPr lang="en-US" dirty="0" err="1" smtClean="0"/>
                        <a:t>Halton</a:t>
                      </a:r>
                      <a:endParaRPr lang="bg-BG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MCM </a:t>
                      </a:r>
                      <a:r>
                        <a:rPr lang="en-US" dirty="0" err="1" smtClean="0"/>
                        <a:t>Sobol</a:t>
                      </a:r>
                      <a:endParaRPr lang="bg-BG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bg-BG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347432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 грешка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0.041155</a:t>
                      </a:r>
                      <a:endParaRPr lang="bg-BG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0.028339</a:t>
                      </a:r>
                      <a:endParaRPr lang="bg-BG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0.0408</a:t>
                      </a:r>
                      <a:r>
                        <a:rPr lang="en-US" dirty="0" smtClean="0"/>
                        <a:t>66</a:t>
                      </a:r>
                      <a:endParaRPr lang="bg-BG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bg-BG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359802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Средно решение</a:t>
                      </a:r>
                      <a:endParaRPr lang="bg-BG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0.2730</a:t>
                      </a:r>
                      <a:endParaRPr lang="bg-BG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0.28582</a:t>
                      </a:r>
                      <a:endParaRPr lang="bg-BG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0.27329</a:t>
                      </a:r>
                      <a:endParaRPr lang="bg-BG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0.314159</a:t>
                      </a:r>
                      <a:endParaRPr lang="bg-BG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24394252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289815"/>
              </p:ext>
            </p:extLst>
          </p:nvPr>
        </p:nvGraphicFramePr>
        <p:xfrm>
          <a:off x="838200" y="3356992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707111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94640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106904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326718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65318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10^3 – 10^5 </a:t>
                      </a:r>
                      <a:r>
                        <a:rPr lang="bg-BG" dirty="0" smtClean="0"/>
                        <a:t>точки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MCM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MCM </a:t>
                      </a:r>
                      <a:r>
                        <a:rPr lang="en-US" dirty="0" err="1" smtClean="0"/>
                        <a:t>Halton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MCM </a:t>
                      </a:r>
                      <a:r>
                        <a:rPr lang="en-US" dirty="0" err="1" smtClean="0"/>
                        <a:t>Sobol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32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Средна грешка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0.0</a:t>
                      </a:r>
                      <a:r>
                        <a:rPr lang="en-US" dirty="0" smtClean="0"/>
                        <a:t>13257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0.014272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0.040282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2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Средно решение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0.3009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0.29989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0.27388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0.314159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94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0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</a:t>
            </a:r>
            <a:r>
              <a:rPr lang="bg-BG" dirty="0" smtClean="0"/>
              <a:t>код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ТУК СЛАГАМЕ КОДА ОТ МАТЛАБ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98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Квази</a:t>
            </a:r>
            <a:r>
              <a:rPr lang="ru-RU" dirty="0" smtClean="0"/>
              <a:t>-МКМ </a:t>
            </a:r>
            <a:r>
              <a:rPr lang="ru-RU" dirty="0" err="1" smtClean="0"/>
              <a:t>подобряват</a:t>
            </a:r>
            <a:r>
              <a:rPr lang="ru-RU" dirty="0" smtClean="0"/>
              <a:t> </a:t>
            </a:r>
            <a:r>
              <a:rPr lang="ru-RU" dirty="0" err="1" smtClean="0"/>
              <a:t>сходимостта</a:t>
            </a:r>
            <a:r>
              <a:rPr lang="ru-RU" dirty="0" smtClean="0"/>
              <a:t>  при </a:t>
            </a:r>
            <a:r>
              <a:rPr lang="ru-RU" dirty="0" err="1" smtClean="0"/>
              <a:t>различни</a:t>
            </a:r>
            <a:r>
              <a:rPr lang="ru-RU" dirty="0" smtClean="0"/>
              <a:t> размерности</a:t>
            </a:r>
          </a:p>
          <a:p>
            <a:r>
              <a:rPr lang="ru-RU" dirty="0" err="1" smtClean="0"/>
              <a:t>Недостатък</a:t>
            </a:r>
            <a:r>
              <a:rPr lang="ru-RU" dirty="0" smtClean="0"/>
              <a:t>: не </a:t>
            </a:r>
            <a:r>
              <a:rPr lang="ru-RU" dirty="0" err="1" smtClean="0"/>
              <a:t>може</a:t>
            </a:r>
            <a:r>
              <a:rPr lang="ru-RU" dirty="0" smtClean="0"/>
              <a:t> да се </a:t>
            </a:r>
            <a:r>
              <a:rPr lang="ru-RU" dirty="0" err="1" smtClean="0"/>
              <a:t>направи</a:t>
            </a:r>
            <a:r>
              <a:rPr lang="ru-RU" dirty="0" smtClean="0"/>
              <a:t> анализ на </a:t>
            </a:r>
            <a:r>
              <a:rPr lang="ru-RU" dirty="0" err="1" smtClean="0"/>
              <a:t>грешката</a:t>
            </a:r>
            <a:r>
              <a:rPr lang="ru-RU" dirty="0" smtClean="0"/>
              <a:t>, </a:t>
            </a:r>
            <a:r>
              <a:rPr lang="ru-RU" dirty="0" err="1" smtClean="0"/>
              <a:t>както</a:t>
            </a:r>
            <a:r>
              <a:rPr lang="ru-RU" dirty="0" smtClean="0"/>
              <a:t> в МК (посредством </a:t>
            </a:r>
            <a:r>
              <a:rPr lang="ru-RU" dirty="0" err="1" smtClean="0"/>
              <a:t>експериментална</a:t>
            </a:r>
            <a:r>
              <a:rPr lang="ru-RU" dirty="0" smtClean="0"/>
              <a:t> оценка на </a:t>
            </a:r>
            <a:r>
              <a:rPr lang="ru-RU" dirty="0" err="1" smtClean="0"/>
              <a:t>дисперсията</a:t>
            </a:r>
            <a:r>
              <a:rPr lang="ru-RU" dirty="0" smtClean="0"/>
              <a:t>). </a:t>
            </a:r>
          </a:p>
          <a:p>
            <a:r>
              <a:rPr lang="ru-RU" dirty="0" err="1" smtClean="0"/>
              <a:t>Изход</a:t>
            </a:r>
            <a:r>
              <a:rPr lang="ru-RU" dirty="0" smtClean="0"/>
              <a:t>: </a:t>
            </a:r>
            <a:r>
              <a:rPr lang="ru-RU" dirty="0" err="1" smtClean="0"/>
              <a:t>scrambling</a:t>
            </a:r>
            <a:r>
              <a:rPr lang="ru-RU" dirty="0" smtClean="0"/>
              <a:t> (</a:t>
            </a:r>
            <a:r>
              <a:rPr lang="ru-RU" dirty="0" err="1" smtClean="0"/>
              <a:t>разбъркване</a:t>
            </a:r>
            <a:r>
              <a:rPr lang="ru-RU" dirty="0" smtClean="0"/>
              <a:t>) на </a:t>
            </a:r>
            <a:r>
              <a:rPr lang="ru-RU" dirty="0" err="1" smtClean="0"/>
              <a:t>квазислучайните</a:t>
            </a:r>
            <a:r>
              <a:rPr lang="ru-RU" dirty="0" smtClean="0"/>
              <a:t> </a:t>
            </a:r>
            <a:r>
              <a:rPr lang="ru-RU" dirty="0" err="1" smtClean="0"/>
              <a:t>редици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25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Увод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Монте Карло методите са числени методи, чрез които могат да се решават и оценяват статистически математически задачи</a:t>
            </a:r>
          </a:p>
          <a:p>
            <a:r>
              <a:rPr lang="bg-BG" dirty="0" smtClean="0"/>
              <a:t>Използват се случайни величини, процеси и функции</a:t>
            </a:r>
          </a:p>
          <a:p>
            <a:r>
              <a:rPr lang="bg-BG" dirty="0" smtClean="0"/>
              <a:t>МКМ са с проста конструкция, предпочитани са за изследвания в математиката, физиката, химията и инженерните науки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03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Плюсове и минуси на МКМ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Проста конструкция</a:t>
                </a:r>
              </a:p>
              <a:p>
                <a:r>
                  <a:rPr lang="bg-BG" dirty="0" smtClean="0"/>
                  <a:t>Универсалност</a:t>
                </a:r>
              </a:p>
              <a:p>
                <a:endParaRPr lang="bg-BG" dirty="0"/>
              </a:p>
              <a:p>
                <a:r>
                  <a:rPr lang="bg-BG" dirty="0" smtClean="0"/>
                  <a:t>Бавна </a:t>
                </a:r>
                <a:r>
                  <a:rPr lang="bg-BG" dirty="0" err="1" smtClean="0"/>
                  <a:t>сходимост</a:t>
                </a:r>
                <a:r>
                  <a:rPr lang="bg-BG" dirty="0" smtClean="0"/>
                  <a:t> (грешка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−1/</m:t>
                        </m:r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))</a:t>
                </a:r>
              </a:p>
              <a:p>
                <a:r>
                  <a:rPr lang="bg-BG" dirty="0" smtClean="0"/>
                  <a:t>Твърде много компютърно време</a:t>
                </a:r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27109"/>
              </p:ext>
            </p:extLst>
          </p:nvPr>
        </p:nvGraphicFramePr>
        <p:xfrm>
          <a:off x="3556000" y="3124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6000" y="3124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098675" y="268289"/>
            <a:ext cx="8001000" cy="125253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bg-BG" altLang="bg-BG"/>
              <a:t>МКМ за пресмятане на интеграли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090738" y="1752601"/>
            <a:ext cx="8001000" cy="49561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400" dirty="0"/>
              <a:t>Нека имаме за приближено пресмятане интеграла</a:t>
            </a:r>
            <a:endParaRPr lang="bg-BG" altLang="bg-BG" sz="2400" dirty="0"/>
          </a:p>
          <a:p>
            <a:pPr marL="466725" indent="-466725" algn="ctr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n-US" altLang="bg-BG" sz="2400" dirty="0"/>
              <a:t>		I= ∫</a:t>
            </a:r>
            <a:r>
              <a:rPr lang="en-US" altLang="bg-BG" sz="2400" baseline="-25000" dirty="0"/>
              <a:t>G</a:t>
            </a:r>
            <a:r>
              <a:rPr lang="en-US" altLang="bg-BG" sz="2400" dirty="0"/>
              <a:t> f(x)dx, G=[0,1]</a:t>
            </a:r>
            <a:r>
              <a:rPr lang="en-US" altLang="bg-BG" sz="2400" baseline="30000" dirty="0"/>
              <a:t>s</a:t>
            </a:r>
            <a:r>
              <a:rPr lang="en-US" altLang="bg-BG" sz="2400" dirty="0"/>
              <a:t> </a:t>
            </a:r>
            <a:endParaRPr lang="bg-BG" altLang="bg-BG" sz="2400" dirty="0"/>
          </a:p>
          <a:p>
            <a:pPr marL="466725" indent="-466725" algn="ctr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endParaRPr lang="en-US" altLang="bg-BG" sz="2400" dirty="0"/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400" dirty="0"/>
              <a:t>Монте Карло квадратурата се основава на вероятностната интерпретация на интеграла (</a:t>
            </a:r>
            <a:r>
              <a:rPr lang="en-US" altLang="bg-BG" sz="2400" dirty="0"/>
              <a:t>I[f]=E[f(x)])</a:t>
            </a:r>
            <a:r>
              <a:rPr lang="bg-BG" altLang="bg-BG" sz="2400" dirty="0"/>
              <a:t>:</a:t>
            </a:r>
          </a:p>
          <a:p>
            <a:pPr marL="466725" indent="-466725" algn="ctr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n-US" altLang="bg-BG" sz="2400" dirty="0"/>
              <a:t>       </a:t>
            </a:r>
            <a:r>
              <a:rPr lang="bg-BG" altLang="bg-BG" sz="2400" dirty="0"/>
              <a:t> </a:t>
            </a:r>
            <a:r>
              <a:rPr lang="en-US" altLang="bg-BG" sz="2400" dirty="0"/>
              <a:t>I</a:t>
            </a:r>
            <a:r>
              <a:rPr lang="en-US" altLang="bg-BG" sz="2400" baseline="-25000" dirty="0"/>
              <a:t>N</a:t>
            </a:r>
            <a:r>
              <a:rPr lang="en-US" altLang="bg-BG" sz="2400" dirty="0"/>
              <a:t> = 1/N∑</a:t>
            </a:r>
            <a:r>
              <a:rPr lang="en-US" altLang="bg-BG" sz="2400" baseline="-25000" dirty="0"/>
              <a:t>1</a:t>
            </a:r>
            <a:r>
              <a:rPr lang="en-US" altLang="bg-BG" sz="2400" baseline="30000" dirty="0"/>
              <a:t>N</a:t>
            </a:r>
            <a:r>
              <a:rPr lang="en-US" altLang="bg-BG" sz="2400" dirty="0"/>
              <a:t> f(</a:t>
            </a:r>
            <a:r>
              <a:rPr lang="en-US" altLang="bg-BG" sz="2400" dirty="0" err="1"/>
              <a:t>x</a:t>
            </a:r>
            <a:r>
              <a:rPr lang="en-US" altLang="bg-BG" sz="2400" baseline="-25000" dirty="0" err="1"/>
              <a:t>n</a:t>
            </a:r>
            <a:r>
              <a:rPr lang="en-US" altLang="bg-BG" sz="2400" dirty="0"/>
              <a:t>),</a:t>
            </a:r>
          </a:p>
          <a:p>
            <a:pPr marL="466725" indent="-466725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400" dirty="0"/>
              <a:t>    </a:t>
            </a:r>
            <a:r>
              <a:rPr lang="bg-BG" altLang="bg-BG" sz="2400" dirty="0"/>
              <a:t>   където </a:t>
            </a:r>
            <a:r>
              <a:rPr lang="en-US" altLang="bg-BG" sz="2400" dirty="0"/>
              <a:t>x</a:t>
            </a:r>
            <a:r>
              <a:rPr lang="bg-BG" altLang="bg-BG" sz="2400" baseline="-25000" dirty="0"/>
              <a:t>1, </a:t>
            </a:r>
            <a:r>
              <a:rPr lang="en-US" altLang="bg-BG" sz="2400" dirty="0"/>
              <a:t>x</a:t>
            </a:r>
            <a:r>
              <a:rPr lang="bg-BG" altLang="bg-BG" sz="2400" baseline="-25000" dirty="0"/>
              <a:t>2,..., </a:t>
            </a:r>
            <a:r>
              <a:rPr lang="en-US" altLang="bg-BG" sz="2400" dirty="0" err="1"/>
              <a:t>x</a:t>
            </a:r>
            <a:r>
              <a:rPr lang="en-US" altLang="bg-BG" sz="2400" baseline="-25000" dirty="0" err="1"/>
              <a:t>N</a:t>
            </a:r>
            <a:r>
              <a:rPr lang="bg-BG" altLang="bg-BG" sz="2400" dirty="0"/>
              <a:t> са независими </a:t>
            </a:r>
            <a:r>
              <a:rPr lang="bg-BG" altLang="bg-BG" sz="2400" dirty="0"/>
              <a:t>равномерно разпределени случайни числа</a:t>
            </a:r>
          </a:p>
          <a:p>
            <a:pPr marL="466725" indent="-466725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endParaRPr lang="bg-BG" altLang="bg-BG" sz="2400" dirty="0"/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400" dirty="0"/>
              <a:t>Грешката </a:t>
            </a:r>
          </a:p>
          <a:p>
            <a:pPr marL="466725" indent="-466725" algn="ctr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l-GR" altLang="bg-BG" sz="2400" dirty="0"/>
              <a:t>ε</a:t>
            </a:r>
            <a:r>
              <a:rPr lang="en-US" altLang="bg-BG" sz="2400" baseline="-25000" dirty="0"/>
              <a:t>N</a:t>
            </a:r>
            <a:r>
              <a:rPr lang="en-US" altLang="bg-BG" sz="2400" dirty="0"/>
              <a:t>[f]=|I[f]-I</a:t>
            </a:r>
            <a:r>
              <a:rPr lang="en-US" altLang="bg-BG" sz="2400" baseline="-25000" dirty="0"/>
              <a:t>N</a:t>
            </a:r>
            <a:r>
              <a:rPr lang="en-US" altLang="bg-BG" sz="2400" dirty="0"/>
              <a:t>[f]| </a:t>
            </a:r>
          </a:p>
          <a:p>
            <a:pPr marL="466725" indent="-466725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400" dirty="0"/>
              <a:t>	е </a:t>
            </a:r>
            <a:r>
              <a:rPr lang="bg-BG" altLang="bg-BG" sz="2400" dirty="0"/>
              <a:t>пропорционална на </a:t>
            </a:r>
            <a:r>
              <a:rPr lang="en-US" altLang="bg-BG" sz="2400" dirty="0"/>
              <a:t>σ/N</a:t>
            </a:r>
            <a:r>
              <a:rPr lang="en-US" altLang="bg-BG" sz="2400" baseline="30000" dirty="0"/>
              <a:t>1/2</a:t>
            </a:r>
            <a:endParaRPr lang="bg-BG" altLang="bg-BG" sz="2400" dirty="0"/>
          </a:p>
        </p:txBody>
      </p:sp>
    </p:spTree>
    <p:extLst>
      <p:ext uri="{BB962C8B-B14F-4D97-AF65-F5344CB8AC3E}">
        <p14:creationId xmlns:p14="http://schemas.microsoft.com/office/powerpoint/2010/main" val="194146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Сходимостта на МКМ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МКМ имат ниска скорост на </a:t>
            </a:r>
            <a:r>
              <a:rPr lang="bg-BG" dirty="0" err="1" smtClean="0"/>
              <a:t>сходимост</a:t>
            </a:r>
            <a:r>
              <a:rPr lang="bg-BG" dirty="0" smtClean="0"/>
              <a:t> </a:t>
            </a:r>
            <a:r>
              <a:rPr lang="bg-BG" altLang="bg-BG" dirty="0" smtClean="0"/>
              <a:t>(О(</a:t>
            </a:r>
            <a:r>
              <a:rPr lang="en-US" altLang="bg-BG" dirty="0" smtClean="0"/>
              <a:t>N</a:t>
            </a:r>
            <a:r>
              <a:rPr lang="en-US" altLang="bg-BG" baseline="30000" dirty="0" smtClean="0"/>
              <a:t>-1/2</a:t>
            </a:r>
            <a:r>
              <a:rPr lang="en-US" altLang="bg-BG" dirty="0" smtClean="0"/>
              <a:t>))</a:t>
            </a:r>
            <a:endParaRPr lang="bg-BG" altLang="bg-BG" dirty="0" smtClean="0"/>
          </a:p>
          <a:p>
            <a:endParaRPr lang="bg-BG" altLang="bg-BG" dirty="0"/>
          </a:p>
          <a:p>
            <a:r>
              <a:rPr lang="bg-BG" altLang="bg-BG" dirty="0" smtClean="0"/>
              <a:t>Можем да ускорим процеса чрез:</a:t>
            </a:r>
          </a:p>
          <a:p>
            <a:pPr lvl="1"/>
            <a:r>
              <a:rPr lang="bg-BG" altLang="bg-BG" dirty="0" smtClean="0"/>
              <a:t>Намаляване на дисперсията</a:t>
            </a:r>
          </a:p>
          <a:p>
            <a:pPr lvl="1"/>
            <a:r>
              <a:rPr lang="bg-BG" altLang="bg-BG" dirty="0" smtClean="0"/>
              <a:t>Използване на други редици с по-добър порядък, вместо </a:t>
            </a:r>
            <a:r>
              <a:rPr lang="bg-BG" altLang="bg-BG" dirty="0" err="1" smtClean="0"/>
              <a:t>псевдослучайни</a:t>
            </a:r>
            <a:endParaRPr lang="en-US" alt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84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Квазислучайни</a:t>
            </a:r>
            <a:r>
              <a:rPr lang="bg-BG" dirty="0" smtClean="0"/>
              <a:t> редици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 smtClean="0"/>
                  <a:t>Имат възможно най-добра равномерност (т.е. по-добра </a:t>
                </a:r>
                <a:r>
                  <a:rPr lang="bg-BG" dirty="0" err="1" smtClean="0"/>
                  <a:t>сходимост</a:t>
                </a:r>
                <a:r>
                  <a:rPr lang="bg-BG" dirty="0" smtClean="0"/>
                  <a:t> при </a:t>
                </a:r>
                <a:r>
                  <a:rPr lang="bg-BG" dirty="0" err="1" smtClean="0"/>
                  <a:t>квадратурни</a:t>
                </a:r>
                <a:r>
                  <a:rPr lang="bg-BG" dirty="0" smtClean="0"/>
                  <a:t> формули)</a:t>
                </a:r>
              </a:p>
              <a:p>
                <a:r>
                  <a:rPr lang="bg-BG" dirty="0" err="1" smtClean="0"/>
                  <a:t>Дискрепанс</a:t>
                </a:r>
                <a:r>
                  <a:rPr lang="bg-BG" dirty="0" smtClean="0"/>
                  <a:t> – отклонение от равномерността</a:t>
                </a:r>
              </a:p>
              <a:p>
                <a:r>
                  <a:rPr lang="bg-BG" altLang="bg-BG" dirty="0" smtClean="0"/>
                  <a:t>За редица от </a:t>
                </a:r>
                <a:r>
                  <a:rPr lang="en-US" altLang="bg-BG" dirty="0" smtClean="0"/>
                  <a:t>N</a:t>
                </a:r>
                <a:r>
                  <a:rPr lang="bg-BG" altLang="bg-BG" dirty="0" smtClean="0"/>
                  <a:t> точки в</a:t>
                </a:r>
                <a:r>
                  <a:rPr lang="en-US" altLang="bg-BG" dirty="0" smtClean="0"/>
                  <a:t> [0,1]</a:t>
                </a:r>
                <a:r>
                  <a:rPr lang="en-US" altLang="bg-BG" baseline="30000" dirty="0" smtClean="0"/>
                  <a:t>s</a:t>
                </a:r>
                <a:r>
                  <a:rPr lang="en-US" altLang="bg-BG" dirty="0" smtClean="0"/>
                  <a:t>  </a:t>
                </a:r>
                <a:r>
                  <a:rPr lang="bg-BG" altLang="bg-BG" dirty="0" smtClean="0"/>
                  <a:t>дефинираме</a:t>
                </a:r>
              </a:p>
              <a:p>
                <a:pPr marL="466725" indent="-466725" algn="ctr">
                  <a:lnSpc>
                    <a:spcPct val="90000"/>
                  </a:lnSpc>
                  <a:spcBef>
                    <a:spcPts val="425"/>
                  </a:spcBef>
                  <a:buNone/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en-US" altLang="bg-BG" dirty="0" smtClean="0"/>
                  <a:t>R</a:t>
                </a:r>
                <a:r>
                  <a:rPr lang="en-US" altLang="bg-BG" baseline="-25000" dirty="0" smtClean="0"/>
                  <a:t>N</a:t>
                </a:r>
                <a:r>
                  <a:rPr lang="en-US" altLang="bg-BG" dirty="0" smtClean="0"/>
                  <a:t>(J) = 1/N{#{</a:t>
                </a:r>
                <a:r>
                  <a:rPr lang="en-US" altLang="bg-BG" dirty="0" err="1" smtClean="0"/>
                  <a:t>x</a:t>
                </a:r>
                <a:r>
                  <a:rPr lang="en-US" altLang="bg-BG" baseline="-25000" dirty="0" err="1" smtClean="0"/>
                  <a:t>n</a:t>
                </a:r>
                <a:r>
                  <a:rPr lang="bg-BG" altLang="bg-BG" dirty="0"/>
                  <a:t> </a:t>
                </a:r>
                <a14:m>
                  <m:oMath xmlns:m="http://schemas.openxmlformats.org/officeDocument/2006/math">
                    <m:r>
                      <a:rPr lang="en-US" altLang="bg-BG" sz="26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bg-BG" altLang="bg-BG" dirty="0" smtClean="0"/>
                  <a:t> </a:t>
                </a:r>
                <a:r>
                  <a:rPr lang="en-US" altLang="bg-BG" dirty="0" smtClean="0"/>
                  <a:t>J}-</a:t>
                </a:r>
                <a:r>
                  <a:rPr lang="en-US" altLang="bg-BG" dirty="0" err="1" smtClean="0"/>
                  <a:t>vol</a:t>
                </a:r>
                <a:r>
                  <a:rPr lang="en-US" altLang="bg-BG" dirty="0" smtClean="0"/>
                  <a:t>(J)}</a:t>
                </a:r>
                <a:r>
                  <a:rPr lang="bg-BG" altLang="bg-BG" dirty="0" smtClean="0"/>
                  <a:t> </a:t>
                </a:r>
                <a:r>
                  <a:rPr lang="bg-BG" altLang="bg-BG" sz="2400" dirty="0"/>
                  <a:t>за всяко </a:t>
                </a:r>
                <a:r>
                  <a:rPr lang="en-US" altLang="bg-BG" sz="2400" dirty="0"/>
                  <a:t>J </a:t>
                </a:r>
                <a:r>
                  <a:rPr lang="bg-BG" altLang="bg-BG" sz="2400" dirty="0"/>
                  <a:t>∈ </a:t>
                </a:r>
                <a:r>
                  <a:rPr lang="en-US" altLang="bg-BG" sz="2400" dirty="0"/>
                  <a:t>[0,1]</a:t>
                </a:r>
                <a:r>
                  <a:rPr lang="en-US" altLang="bg-BG" sz="2400" baseline="30000" dirty="0"/>
                  <a:t>s</a:t>
                </a:r>
              </a:p>
              <a:p>
                <a:pPr marL="466725" indent="-466725" algn="ctr">
                  <a:lnSpc>
                    <a:spcPct val="90000"/>
                  </a:lnSpc>
                  <a:spcBef>
                    <a:spcPts val="525"/>
                  </a:spcBef>
                  <a:buNone/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en-US" altLang="bg-BG" dirty="0" smtClean="0"/>
                  <a:t>D</a:t>
                </a:r>
                <a:r>
                  <a:rPr lang="en-US" altLang="bg-BG" baseline="-25000" dirty="0" smtClean="0"/>
                  <a:t>N</a:t>
                </a:r>
                <a:r>
                  <a:rPr lang="en-US" altLang="bg-BG" dirty="0" smtClean="0"/>
                  <a:t>* = </a:t>
                </a:r>
                <a:r>
                  <a:rPr lang="en-US" altLang="bg-BG" dirty="0" err="1" smtClean="0"/>
                  <a:t>sup</a:t>
                </a:r>
                <a:r>
                  <a:rPr lang="en-US" altLang="bg-BG" baseline="-25000" dirty="0" err="1" smtClean="0"/>
                  <a:t>E</a:t>
                </a:r>
                <a:r>
                  <a:rPr lang="en-US" altLang="bg-BG" baseline="-25000" dirty="0" smtClean="0"/>
                  <a:t>*</a:t>
                </a:r>
                <a:r>
                  <a:rPr lang="en-US" altLang="bg-BG" sz="2400" dirty="0"/>
                  <a:t> </a:t>
                </a:r>
                <a:r>
                  <a:rPr lang="en-US" altLang="bg-BG" dirty="0" smtClean="0"/>
                  <a:t>|R</a:t>
                </a:r>
                <a:r>
                  <a:rPr lang="en-US" altLang="bg-BG" baseline="-25000" dirty="0" smtClean="0"/>
                  <a:t>N</a:t>
                </a:r>
                <a:r>
                  <a:rPr lang="en-US" altLang="bg-BG" dirty="0" smtClean="0"/>
                  <a:t>(J)|,  E* - </a:t>
                </a:r>
                <a:r>
                  <a:rPr lang="bg-BG" altLang="bg-BG" dirty="0" smtClean="0"/>
                  <a:t>множество от всички правоъгълници с връх в нулата</a:t>
                </a:r>
              </a:p>
              <a:p>
                <a:pPr algn="ctr">
                  <a:lnSpc>
                    <a:spcPct val="90000"/>
                  </a:lnSpc>
                  <a:spcBef>
                    <a:spcPts val="525"/>
                  </a:spcBef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bg-BG" altLang="bg-BG" dirty="0" smtClean="0"/>
                  <a:t>Една редица се нарича </a:t>
                </a:r>
                <a:r>
                  <a:rPr lang="bg-BG" altLang="bg-BG" dirty="0" err="1" smtClean="0"/>
                  <a:t>квазислучайна</a:t>
                </a:r>
                <a:r>
                  <a:rPr lang="bg-BG" altLang="bg-BG" dirty="0" smtClean="0"/>
                  <a:t>, ако </a:t>
                </a:r>
              </a:p>
              <a:p>
                <a:pPr marL="466725" indent="-466725">
                  <a:lnSpc>
                    <a:spcPct val="90000"/>
                  </a:lnSpc>
                  <a:spcBef>
                    <a:spcPts val="525"/>
                  </a:spcBef>
                  <a:buNone/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en-US" altLang="bg-BG" dirty="0" smtClean="0"/>
                  <a:t>            D</a:t>
                </a:r>
                <a:r>
                  <a:rPr lang="en-US" altLang="bg-BG" baseline="-25000" dirty="0" smtClean="0"/>
                  <a:t>N</a:t>
                </a:r>
                <a:r>
                  <a:rPr lang="en-US" altLang="bg-BG" dirty="0" smtClean="0"/>
                  <a:t>*</a:t>
                </a:r>
                <a:r>
                  <a:rPr lang="bg-BG" altLang="bg-BG" dirty="0" smtClean="0"/>
                  <a:t> ≤ </a:t>
                </a:r>
                <a:r>
                  <a:rPr lang="en-US" altLang="bg-BG" dirty="0" smtClean="0"/>
                  <a:t>c(log N)</a:t>
                </a:r>
                <a:r>
                  <a:rPr lang="en-US" altLang="bg-BG" baseline="30000" dirty="0" smtClean="0"/>
                  <a:t>s</a:t>
                </a:r>
                <a:r>
                  <a:rPr lang="en-US" altLang="bg-BG" dirty="0" smtClean="0"/>
                  <a:t> N</a:t>
                </a:r>
                <a:r>
                  <a:rPr lang="en-US" altLang="bg-BG" baseline="30000" dirty="0" smtClean="0"/>
                  <a:t>-1</a:t>
                </a:r>
              </a:p>
              <a:p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/>
              <a:t>Неравенство на </a:t>
            </a:r>
            <a:r>
              <a:rPr lang="bg-BG" altLang="bg-BG" dirty="0" err="1" smtClean="0"/>
              <a:t>Коксма-Хлавка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spcBef>
                <a:spcPts val="775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600" dirty="0"/>
              <a:t>Разглеждаме </a:t>
            </a:r>
            <a:r>
              <a:rPr lang="en-US" altLang="bg-BG" sz="3600" dirty="0" smtClean="0"/>
              <a:t>I</a:t>
            </a:r>
            <a:r>
              <a:rPr lang="en-US" altLang="bg-BG" sz="3600" dirty="0"/>
              <a:t>= ∫</a:t>
            </a:r>
            <a:r>
              <a:rPr lang="en-US" altLang="bg-BG" sz="3600" baseline="-25000" dirty="0"/>
              <a:t>G</a:t>
            </a:r>
            <a:r>
              <a:rPr lang="en-US" altLang="bg-BG" sz="3600" dirty="0"/>
              <a:t> f(x)dx, G=[0,1]</a:t>
            </a:r>
            <a:r>
              <a:rPr lang="en-US" altLang="bg-BG" sz="3600" baseline="30000" dirty="0"/>
              <a:t>s</a:t>
            </a:r>
            <a:r>
              <a:rPr lang="en-US" altLang="bg-BG" sz="3600" dirty="0"/>
              <a:t> </a:t>
            </a:r>
          </a:p>
          <a:p>
            <a:pPr>
              <a:spcBef>
                <a:spcPts val="700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600" dirty="0" smtClean="0"/>
              <a:t>Приближено решение: </a:t>
            </a:r>
            <a:r>
              <a:rPr lang="en-US" altLang="bg-BG" sz="3600" dirty="0" smtClean="0"/>
              <a:t>I</a:t>
            </a:r>
            <a:r>
              <a:rPr lang="en-US" altLang="bg-BG" sz="3600" baseline="-25000" dirty="0" smtClean="0"/>
              <a:t>N</a:t>
            </a:r>
            <a:r>
              <a:rPr lang="en-US" altLang="bg-BG" sz="3600" dirty="0" smtClean="0"/>
              <a:t> = </a:t>
            </a:r>
            <a:r>
              <a:rPr lang="bg-BG" altLang="bg-BG" sz="3600" dirty="0" smtClean="0"/>
              <a:t>1/</a:t>
            </a:r>
            <a:r>
              <a:rPr lang="en-US" altLang="bg-BG" sz="3600" dirty="0" smtClean="0"/>
              <a:t>N∑</a:t>
            </a:r>
            <a:r>
              <a:rPr lang="en-US" altLang="bg-BG" sz="3600" baseline="-25000" dirty="0" smtClean="0"/>
              <a:t>1</a:t>
            </a:r>
            <a:r>
              <a:rPr lang="en-US" altLang="bg-BG" sz="3600" baseline="30000" dirty="0" smtClean="0"/>
              <a:t>N</a:t>
            </a:r>
            <a:r>
              <a:rPr lang="en-US" altLang="bg-BG" sz="3600" dirty="0" smtClean="0"/>
              <a:t> f(</a:t>
            </a:r>
            <a:r>
              <a:rPr lang="en-US" altLang="bg-BG" sz="3600" dirty="0" err="1" smtClean="0"/>
              <a:t>x</a:t>
            </a:r>
            <a:r>
              <a:rPr lang="en-US" altLang="bg-BG" sz="3600" baseline="-25000" dirty="0" err="1" smtClean="0"/>
              <a:t>n</a:t>
            </a:r>
            <a:r>
              <a:rPr lang="en-US" altLang="bg-BG" sz="3600" dirty="0" smtClean="0"/>
              <a:t>)</a:t>
            </a:r>
          </a:p>
          <a:p>
            <a:pPr>
              <a:spcBef>
                <a:spcPts val="700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600" dirty="0" smtClean="0"/>
              <a:t>Грешка </a:t>
            </a:r>
            <a:r>
              <a:rPr lang="el-GR" altLang="bg-BG" sz="3600" dirty="0" smtClean="0"/>
              <a:t>ε</a:t>
            </a:r>
            <a:r>
              <a:rPr lang="en-US" altLang="bg-BG" sz="3600" dirty="0" smtClean="0"/>
              <a:t>[f]=I[f]-I</a:t>
            </a:r>
            <a:r>
              <a:rPr lang="en-US" altLang="bg-BG" sz="3600" baseline="-25000" dirty="0" smtClean="0"/>
              <a:t>N</a:t>
            </a:r>
            <a:r>
              <a:rPr lang="en-US" altLang="bg-BG" sz="3600" dirty="0" smtClean="0"/>
              <a:t>[f]</a:t>
            </a:r>
          </a:p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600" dirty="0" smtClean="0"/>
              <a:t>Съгласно теоремата на </a:t>
            </a:r>
            <a:r>
              <a:rPr lang="bg-BG" altLang="bg-BG" sz="3600" dirty="0" err="1" smtClean="0"/>
              <a:t>Коксма-Хлавка</a:t>
            </a:r>
            <a:endParaRPr lang="bg-BG" altLang="bg-BG" sz="3600" dirty="0" smtClean="0"/>
          </a:p>
          <a:p>
            <a:pPr marL="457200" lvl="1" indent="0" algn="ctr">
              <a:buSzPct val="65000"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l-GR" altLang="bg-BG" sz="3600" dirty="0" smtClean="0"/>
              <a:t>ε</a:t>
            </a:r>
            <a:r>
              <a:rPr lang="en-US" altLang="bg-BG" sz="3600" dirty="0" smtClean="0"/>
              <a:t>[f]</a:t>
            </a:r>
            <a:r>
              <a:rPr lang="bg-BG" altLang="bg-BG" sz="3600" dirty="0" smtClean="0"/>
              <a:t> ≤ </a:t>
            </a:r>
            <a:r>
              <a:rPr lang="en-US" altLang="bg-BG" sz="3600" dirty="0" smtClean="0"/>
              <a:t>V[f] D</a:t>
            </a:r>
            <a:r>
              <a:rPr lang="en-US" altLang="bg-BG" sz="3600" baseline="-25000" dirty="0" smtClean="0"/>
              <a:t>N</a:t>
            </a:r>
            <a:r>
              <a:rPr lang="en-US" altLang="bg-BG" sz="3600" dirty="0" smtClean="0"/>
              <a:t>* </a:t>
            </a:r>
            <a:r>
              <a:rPr lang="bg-BG" altLang="bg-BG" sz="3600" dirty="0" smtClean="0"/>
              <a:t> </a:t>
            </a:r>
          </a:p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600" dirty="0" smtClean="0"/>
              <a:t>Порядъкът на грешката е О(</a:t>
            </a:r>
            <a:r>
              <a:rPr lang="en-US" altLang="bg-BG" sz="3600" dirty="0" smtClean="0"/>
              <a:t>(log N)</a:t>
            </a:r>
            <a:r>
              <a:rPr lang="en-US" altLang="bg-BG" sz="3600" baseline="30000" dirty="0" smtClean="0"/>
              <a:t>s</a:t>
            </a:r>
            <a:r>
              <a:rPr lang="en-US" altLang="bg-BG" sz="3600" dirty="0" smtClean="0"/>
              <a:t> N</a:t>
            </a:r>
            <a:r>
              <a:rPr lang="en-US" altLang="bg-BG" sz="3600" baseline="30000" dirty="0" smtClean="0"/>
              <a:t>-1</a:t>
            </a:r>
            <a:r>
              <a:rPr lang="bg-BG" altLang="bg-BG" sz="3600" dirty="0" smtClean="0"/>
              <a:t>)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4549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Сравнение на грешките в МК и </a:t>
            </a:r>
            <a:r>
              <a:rPr lang="bg-BG" dirty="0" err="1" smtClean="0"/>
              <a:t>квази-МК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Оценките</a:t>
            </a:r>
            <a:r>
              <a:rPr lang="ru-RU" dirty="0" smtClean="0"/>
              <a:t> и на </a:t>
            </a:r>
            <a:r>
              <a:rPr lang="ru-RU" dirty="0" err="1" smtClean="0"/>
              <a:t>двете</a:t>
            </a:r>
            <a:r>
              <a:rPr lang="ru-RU" dirty="0" smtClean="0"/>
              <a:t> грешки </a:t>
            </a:r>
            <a:r>
              <a:rPr lang="ru-RU" dirty="0" err="1" smtClean="0"/>
              <a:t>са</a:t>
            </a:r>
            <a:r>
              <a:rPr lang="ru-RU" dirty="0" smtClean="0"/>
              <a:t> произведение на два множителя: един, </a:t>
            </a:r>
            <a:r>
              <a:rPr lang="ru-RU" dirty="0" err="1" smtClean="0"/>
              <a:t>който</a:t>
            </a:r>
            <a:r>
              <a:rPr lang="ru-RU" dirty="0" smtClean="0"/>
              <a:t> </a:t>
            </a:r>
            <a:r>
              <a:rPr lang="ru-RU" dirty="0" err="1" smtClean="0"/>
              <a:t>зависи</a:t>
            </a:r>
            <a:r>
              <a:rPr lang="ru-RU" dirty="0" smtClean="0"/>
              <a:t> от </a:t>
            </a:r>
            <a:r>
              <a:rPr lang="ru-RU" dirty="0" err="1" smtClean="0"/>
              <a:t>редицата</a:t>
            </a:r>
            <a:r>
              <a:rPr lang="ru-RU" dirty="0" smtClean="0"/>
              <a:t>, и един, </a:t>
            </a:r>
            <a:r>
              <a:rPr lang="ru-RU" dirty="0" err="1" smtClean="0"/>
              <a:t>който</a:t>
            </a:r>
            <a:r>
              <a:rPr lang="ru-RU" dirty="0" smtClean="0"/>
              <a:t> </a:t>
            </a:r>
            <a:r>
              <a:rPr lang="ru-RU" dirty="0" err="1" smtClean="0"/>
              <a:t>зависи</a:t>
            </a:r>
            <a:r>
              <a:rPr lang="ru-RU" dirty="0" smtClean="0"/>
              <a:t> от </a:t>
            </a:r>
            <a:r>
              <a:rPr lang="ru-RU" dirty="0" err="1" smtClean="0"/>
              <a:t>функцията</a:t>
            </a:r>
            <a:endParaRPr lang="ru-RU" dirty="0" smtClean="0"/>
          </a:p>
          <a:p>
            <a:r>
              <a:rPr lang="ru-RU" dirty="0" err="1" smtClean="0"/>
              <a:t>Неравенството</a:t>
            </a:r>
            <a:r>
              <a:rPr lang="ru-RU" dirty="0" smtClean="0"/>
              <a:t> на </a:t>
            </a:r>
            <a:r>
              <a:rPr lang="ru-RU" dirty="0" err="1" smtClean="0"/>
              <a:t>Коксма-Хлавка</a:t>
            </a:r>
            <a:r>
              <a:rPr lang="ru-RU" dirty="0" smtClean="0"/>
              <a:t> е граница на </a:t>
            </a:r>
            <a:r>
              <a:rPr lang="ru-RU" dirty="0" err="1" smtClean="0"/>
              <a:t>най-лошия</a:t>
            </a:r>
            <a:r>
              <a:rPr lang="ru-RU" dirty="0" smtClean="0"/>
              <a:t> случай, </a:t>
            </a:r>
            <a:r>
              <a:rPr lang="ru-RU" dirty="0" err="1" smtClean="0"/>
              <a:t>докато</a:t>
            </a:r>
            <a:r>
              <a:rPr lang="ru-RU" dirty="0" smtClean="0"/>
              <a:t> </a:t>
            </a:r>
            <a:r>
              <a:rPr lang="ru-RU" dirty="0" err="1" smtClean="0"/>
              <a:t>грешката</a:t>
            </a:r>
            <a:r>
              <a:rPr lang="ru-RU" dirty="0" smtClean="0"/>
              <a:t> при МК </a:t>
            </a:r>
            <a:r>
              <a:rPr lang="ru-RU" dirty="0" err="1" smtClean="0"/>
              <a:t>има</a:t>
            </a:r>
            <a:r>
              <a:rPr lang="ru-RU" dirty="0" smtClean="0"/>
              <a:t> вероятностен характер </a:t>
            </a:r>
          </a:p>
          <a:p>
            <a:r>
              <a:rPr lang="ru-RU" dirty="0" smtClean="0"/>
              <a:t>V[f] в </a:t>
            </a:r>
            <a:r>
              <a:rPr lang="ru-RU" dirty="0" err="1" smtClean="0"/>
              <a:t>Коксма-Хлавка</a:t>
            </a:r>
            <a:r>
              <a:rPr lang="ru-RU" dirty="0" smtClean="0"/>
              <a:t> </a:t>
            </a:r>
            <a:r>
              <a:rPr lang="ru-RU" dirty="0" err="1" smtClean="0"/>
              <a:t>обикновено</a:t>
            </a:r>
            <a:r>
              <a:rPr lang="ru-RU" dirty="0" smtClean="0"/>
              <a:t> е </a:t>
            </a:r>
            <a:r>
              <a:rPr lang="ru-RU" dirty="0" err="1" smtClean="0"/>
              <a:t>свръхоценка</a:t>
            </a:r>
            <a:r>
              <a:rPr lang="ru-RU" dirty="0" smtClean="0"/>
              <a:t>, </a:t>
            </a:r>
            <a:r>
              <a:rPr lang="ru-RU" dirty="0" err="1" smtClean="0"/>
              <a:t>докато</a:t>
            </a:r>
            <a:r>
              <a:rPr lang="ru-RU" dirty="0" smtClean="0"/>
              <a:t> </a:t>
            </a:r>
            <a:r>
              <a:rPr lang="ru-RU" dirty="0" err="1" smtClean="0"/>
              <a:t>дискрепанса</a:t>
            </a:r>
            <a:r>
              <a:rPr lang="ru-RU" dirty="0" smtClean="0"/>
              <a:t> </a:t>
            </a:r>
            <a:r>
              <a:rPr lang="ru-RU" dirty="0" err="1" smtClean="0"/>
              <a:t>показва</a:t>
            </a:r>
            <a:r>
              <a:rPr lang="ru-RU" dirty="0" smtClean="0"/>
              <a:t> </a:t>
            </a:r>
            <a:r>
              <a:rPr lang="ru-RU" dirty="0" err="1" smtClean="0"/>
              <a:t>действителното</a:t>
            </a:r>
            <a:r>
              <a:rPr lang="ru-RU" dirty="0" smtClean="0"/>
              <a:t> поведение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2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Редици на </a:t>
            </a:r>
            <a:r>
              <a:rPr lang="bg-BG" dirty="0" err="1" smtClean="0"/>
              <a:t>Холтън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 err="1" smtClean="0"/>
              <a:t>Корпут</a:t>
            </a:r>
            <a:r>
              <a:rPr lang="bg-BG" altLang="bg-BG" dirty="0" smtClean="0"/>
              <a:t>:</a:t>
            </a:r>
          </a:p>
          <a:p>
            <a:pPr marL="0" indent="0">
              <a:buSzPct val="65000"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 </a:t>
            </a:r>
            <a:r>
              <a:rPr lang="bg-BG" altLang="bg-BG" dirty="0" smtClean="0"/>
              <a:t>   </a:t>
            </a:r>
            <a:r>
              <a:rPr lang="bg-BG" altLang="bg-BG" dirty="0" smtClean="0"/>
              <a:t>Ако </a:t>
            </a:r>
            <a:r>
              <a:rPr lang="en-US" altLang="bg-BG" dirty="0" smtClean="0"/>
              <a:t>n</a:t>
            </a:r>
            <a:r>
              <a:rPr lang="bg-BG" altLang="bg-BG" dirty="0" smtClean="0"/>
              <a:t> </a:t>
            </a:r>
            <a:r>
              <a:rPr lang="en-US" altLang="bg-BG" dirty="0" smtClean="0"/>
              <a:t>=</a:t>
            </a:r>
            <a:r>
              <a:rPr lang="bg-BG" altLang="bg-BG" dirty="0" smtClean="0"/>
              <a:t> </a:t>
            </a:r>
            <a:r>
              <a:rPr lang="en-US" altLang="bg-BG" dirty="0" smtClean="0"/>
              <a:t>a</a:t>
            </a:r>
            <a:r>
              <a:rPr lang="en-US" altLang="bg-BG" baseline="-25000" dirty="0" smtClean="0"/>
              <a:t>m</a:t>
            </a:r>
            <a:r>
              <a:rPr lang="en-US" altLang="bg-BG" dirty="0" smtClean="0"/>
              <a:t>a</a:t>
            </a:r>
            <a:r>
              <a:rPr lang="en-US" altLang="bg-BG" baseline="-25000" dirty="0" smtClean="0"/>
              <a:t>m-1</a:t>
            </a:r>
            <a:r>
              <a:rPr lang="en-US" altLang="bg-BG" dirty="0" smtClean="0"/>
              <a:t>…a</a:t>
            </a:r>
            <a:r>
              <a:rPr lang="en-US" altLang="bg-BG" baseline="-25000" dirty="0" smtClean="0"/>
              <a:t>1</a:t>
            </a:r>
            <a:r>
              <a:rPr lang="en-US" altLang="bg-BG" dirty="0" smtClean="0"/>
              <a:t>a</a:t>
            </a:r>
            <a:r>
              <a:rPr lang="en-US" altLang="bg-BG" baseline="-25000" dirty="0" smtClean="0"/>
              <a:t>0</a:t>
            </a:r>
            <a:r>
              <a:rPr lang="en-US" altLang="bg-BG" dirty="0" smtClean="0"/>
              <a:t> (</a:t>
            </a:r>
            <a:r>
              <a:rPr lang="bg-BG" altLang="bg-BG" dirty="0" smtClean="0"/>
              <a:t>при основа </a:t>
            </a:r>
            <a:r>
              <a:rPr lang="en-US" altLang="bg-BG" dirty="0" smtClean="0"/>
              <a:t>b</a:t>
            </a:r>
            <a:r>
              <a:rPr lang="bg-BG" altLang="bg-BG" dirty="0" smtClean="0"/>
              <a:t>), </a:t>
            </a:r>
            <a:r>
              <a:rPr lang="bg-BG" altLang="bg-BG" dirty="0" smtClean="0"/>
              <a:t>то</a:t>
            </a:r>
            <a:r>
              <a:rPr lang="en-US" altLang="bg-BG" dirty="0" smtClean="0"/>
              <a:t> </a:t>
            </a:r>
            <a:r>
              <a:rPr lang="en-US" altLang="bg-BG" dirty="0" err="1" smtClean="0"/>
              <a:t>x</a:t>
            </a:r>
            <a:r>
              <a:rPr lang="en-US" altLang="bg-BG" baseline="-25000" dirty="0" err="1" smtClean="0"/>
              <a:t>n</a:t>
            </a:r>
            <a:r>
              <a:rPr lang="en-US" altLang="bg-BG" dirty="0" smtClean="0"/>
              <a:t> = 0.</a:t>
            </a:r>
            <a:r>
              <a:rPr lang="bg-BG" altLang="bg-BG" dirty="0" smtClean="0"/>
              <a:t> </a:t>
            </a:r>
            <a:r>
              <a:rPr lang="en-US" altLang="bg-BG" dirty="0" smtClean="0"/>
              <a:t>a</a:t>
            </a:r>
            <a:r>
              <a:rPr lang="en-US" altLang="bg-BG" baseline="-25000" dirty="0" smtClean="0"/>
              <a:t>0</a:t>
            </a:r>
            <a:r>
              <a:rPr lang="en-US" altLang="bg-BG" dirty="0" smtClean="0"/>
              <a:t>a</a:t>
            </a:r>
            <a:r>
              <a:rPr lang="en-US" altLang="bg-BG" baseline="-25000" dirty="0" smtClean="0"/>
              <a:t>1</a:t>
            </a:r>
            <a:r>
              <a:rPr lang="en-US" altLang="bg-BG" dirty="0" smtClean="0"/>
              <a:t>…a</a:t>
            </a:r>
            <a:r>
              <a:rPr lang="en-US" altLang="bg-BG" baseline="-25000" dirty="0" smtClean="0"/>
              <a:t>m-1</a:t>
            </a:r>
            <a:r>
              <a:rPr lang="en-US" altLang="bg-BG" dirty="0" smtClean="0"/>
              <a:t>a</a:t>
            </a:r>
            <a:r>
              <a:rPr lang="en-US" altLang="bg-BG" baseline="-25000" dirty="0" smtClean="0"/>
              <a:t>m</a:t>
            </a:r>
          </a:p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 err="1" smtClean="0"/>
              <a:t>Холтън</a:t>
            </a:r>
            <a:r>
              <a:rPr lang="bg-BG" altLang="bg-BG" dirty="0" smtClean="0"/>
              <a:t> (1960)</a:t>
            </a:r>
            <a:r>
              <a:rPr lang="en-US" altLang="bg-BG" dirty="0" smtClean="0"/>
              <a:t> </a:t>
            </a:r>
            <a:r>
              <a:rPr lang="bg-BG" altLang="bg-BG" dirty="0" smtClean="0"/>
              <a:t>многомерни редици</a:t>
            </a:r>
          </a:p>
          <a:p>
            <a:pPr marL="0" indent="0">
              <a:buSzPct val="65000"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 </a:t>
            </a:r>
            <a:r>
              <a:rPr lang="bg-BG" altLang="bg-BG" dirty="0" smtClean="0"/>
              <a:t>  </a:t>
            </a:r>
            <a:r>
              <a:rPr lang="bg-BG" altLang="bg-BG" dirty="0" smtClean="0"/>
              <a:t> </a:t>
            </a:r>
            <a:r>
              <a:rPr lang="en-US" altLang="bg-BG" dirty="0" err="1" smtClean="0"/>
              <a:t>x</a:t>
            </a:r>
            <a:r>
              <a:rPr lang="en-US" altLang="bg-BG" baseline="-25000" dirty="0" err="1" smtClean="0"/>
              <a:t>n</a:t>
            </a:r>
            <a:r>
              <a:rPr lang="en-US" altLang="bg-BG" dirty="0" smtClean="0"/>
              <a:t> </a:t>
            </a:r>
            <a:r>
              <a:rPr lang="en-US" altLang="bg-BG" dirty="0" smtClean="0"/>
              <a:t>= </a:t>
            </a:r>
            <a:r>
              <a:rPr lang="bg-BG" altLang="bg-BG" dirty="0" smtClean="0"/>
              <a:t>(</a:t>
            </a:r>
            <a:r>
              <a:rPr lang="el-GR" altLang="bg-BG" dirty="0" smtClean="0"/>
              <a:t>Φ</a:t>
            </a:r>
            <a:r>
              <a:rPr lang="en-US" altLang="bg-BG" baseline="-25000" dirty="0" smtClean="0"/>
              <a:t>b1</a:t>
            </a:r>
            <a:r>
              <a:rPr lang="en-US" altLang="bg-BG" dirty="0" smtClean="0"/>
              <a:t>(n-1), …, </a:t>
            </a:r>
            <a:r>
              <a:rPr lang="el-GR" altLang="bg-BG" dirty="0" smtClean="0"/>
              <a:t>Φ</a:t>
            </a:r>
            <a:r>
              <a:rPr lang="en-US" altLang="bg-BG" baseline="-25000" dirty="0" err="1" smtClean="0"/>
              <a:t>bs</a:t>
            </a:r>
            <a:r>
              <a:rPr lang="en-US" altLang="bg-BG" dirty="0" smtClean="0"/>
              <a:t>(n-1)), n=1,2</a:t>
            </a:r>
            <a:r>
              <a:rPr lang="en-US" altLang="bg-BG" dirty="0" smtClean="0"/>
              <a:t>,…</a:t>
            </a:r>
            <a:r>
              <a:rPr lang="bg-BG" altLang="bg-BG" dirty="0" smtClean="0"/>
              <a:t>; </a:t>
            </a:r>
            <a:r>
              <a:rPr lang="en-US" altLang="bg-BG" dirty="0" smtClean="0"/>
              <a:t>b</a:t>
            </a:r>
            <a:r>
              <a:rPr lang="en-US" altLang="bg-BG" baseline="-25000" dirty="0" smtClean="0"/>
              <a:t>1</a:t>
            </a:r>
            <a:r>
              <a:rPr lang="en-US" altLang="bg-BG" dirty="0" smtClean="0"/>
              <a:t>,b</a:t>
            </a:r>
            <a:r>
              <a:rPr lang="en-US" altLang="bg-BG" baseline="-25000" dirty="0" smtClean="0"/>
              <a:t>2</a:t>
            </a:r>
            <a:r>
              <a:rPr lang="en-US" altLang="bg-BG" dirty="0" smtClean="0"/>
              <a:t>,…,</a:t>
            </a:r>
            <a:r>
              <a:rPr lang="en-US" altLang="bg-BG" dirty="0" err="1" smtClean="0"/>
              <a:t>b</a:t>
            </a:r>
            <a:r>
              <a:rPr lang="en-US" altLang="bg-BG" baseline="-25000" dirty="0" err="1" smtClean="0"/>
              <a:t>s</a:t>
            </a:r>
            <a:r>
              <a:rPr lang="en-US" altLang="bg-BG" dirty="0" smtClean="0"/>
              <a:t> – </a:t>
            </a:r>
            <a:r>
              <a:rPr lang="bg-BG" altLang="bg-BG" sz="2400" dirty="0" smtClean="0"/>
              <a:t>взаимно прости</a:t>
            </a:r>
          </a:p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 smtClean="0"/>
              <a:t>Съществуват много модификации на редиците на </a:t>
            </a:r>
            <a:r>
              <a:rPr lang="bg-BG" altLang="bg-BG" dirty="0" err="1" smtClean="0"/>
              <a:t>Холтън</a:t>
            </a:r>
            <a:endParaRPr lang="bg-BG" alt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4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485</Words>
  <Application>Microsoft Office PowerPoint</Application>
  <PresentationFormat>Widescreen</PresentationFormat>
  <Paragraphs>97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Equation</vt:lpstr>
      <vt:lpstr>Сравнение на Монте Карло методи</vt:lpstr>
      <vt:lpstr>Увод</vt:lpstr>
      <vt:lpstr>Плюсове и минуси на МКМ</vt:lpstr>
      <vt:lpstr>МКМ за пресмятане на интеграли</vt:lpstr>
      <vt:lpstr>Сходимостта на МКМ</vt:lpstr>
      <vt:lpstr>Квазислучайни редици</vt:lpstr>
      <vt:lpstr>Неравенство на Коксма-Хлавка</vt:lpstr>
      <vt:lpstr>Сравнение на грешките в МК и квази-МК</vt:lpstr>
      <vt:lpstr>Редици на Холтън</vt:lpstr>
      <vt:lpstr>PowerPoint Presentation</vt:lpstr>
      <vt:lpstr>Задача</vt:lpstr>
      <vt:lpstr>PowerPoint Presentation</vt:lpstr>
      <vt:lpstr>PowerPoint Presentation</vt:lpstr>
      <vt:lpstr>Сравнения на методите</vt:lpstr>
      <vt:lpstr>Сравнения на методите</vt:lpstr>
      <vt:lpstr>Сравнения на методите</vt:lpstr>
      <vt:lpstr>MATLAB код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на Монте Карло методи</dc:title>
  <dc:creator>grade</dc:creator>
  <cp:lastModifiedBy>Hristiyan Markov</cp:lastModifiedBy>
  <cp:revision>9</cp:revision>
  <dcterms:created xsi:type="dcterms:W3CDTF">2017-05-24T08:36:47Z</dcterms:created>
  <dcterms:modified xsi:type="dcterms:W3CDTF">2017-05-24T12:11:35Z</dcterms:modified>
</cp:coreProperties>
</file>