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71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0DB9-9FD6-464D-9D60-D243C1BEF847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64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alt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302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54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92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8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03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35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735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38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06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31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5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1CF7-6B11-481C-91CC-328CDF6B89DB}" type="datetimeFigureOut">
              <a:rPr lang="bg-BG" smtClean="0"/>
              <a:t>24.5.2017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8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Сравнение на Монте Карло методи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Проект на Елица Илиева, Християн Марков, Пламен Никифоров</a:t>
            </a:r>
          </a:p>
          <a:p>
            <a:r>
              <a:rPr lang="bg-BG" dirty="0" smtClean="0"/>
              <a:t>СЧМС летен семестър 2017г.</a:t>
            </a:r>
          </a:p>
          <a:p>
            <a:r>
              <a:rPr lang="bg-BG" dirty="0" smtClean="0"/>
              <a:t>ФМИ-СУ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853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ТУК СЛАГАМЕ КАРТИНКА ЗА СРАВНЕНИЕ НА РАЗЛИЧНИТЕ ХОЛТЪН ИМПЛЕМЕНТАЦИИ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767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ТУК СЛАГАМЕ УСЛОВИЕТО И РЕШЕНИЕТО НА ИНТЕГРАЛА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5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Сравнения на грешките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ТУК СЛАГАМЕ КАРТИНКИ ОТ МАТЛАБ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984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bg-BG" dirty="0" smtClean="0"/>
              <a:t>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ТУК СЛАГАМЕ КОДА ОТ МАТЛАБ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989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Квази</a:t>
            </a:r>
            <a:r>
              <a:rPr lang="ru-RU" dirty="0" smtClean="0"/>
              <a:t>-МКМ </a:t>
            </a:r>
            <a:r>
              <a:rPr lang="ru-RU" dirty="0" err="1" smtClean="0"/>
              <a:t>подобряват</a:t>
            </a:r>
            <a:r>
              <a:rPr lang="ru-RU" dirty="0" smtClean="0"/>
              <a:t> </a:t>
            </a:r>
            <a:r>
              <a:rPr lang="ru-RU" dirty="0" err="1" smtClean="0"/>
              <a:t>сходимостта</a:t>
            </a:r>
            <a:r>
              <a:rPr lang="ru-RU" dirty="0" smtClean="0"/>
              <a:t>  при </a:t>
            </a:r>
            <a:r>
              <a:rPr lang="ru-RU" dirty="0" err="1" smtClean="0"/>
              <a:t>различни</a:t>
            </a:r>
            <a:r>
              <a:rPr lang="ru-RU" dirty="0" smtClean="0"/>
              <a:t> размерности</a:t>
            </a:r>
          </a:p>
          <a:p>
            <a:r>
              <a:rPr lang="ru-RU" dirty="0" err="1" smtClean="0"/>
              <a:t>Недостатък</a:t>
            </a:r>
            <a:r>
              <a:rPr lang="ru-RU" dirty="0" smtClean="0"/>
              <a:t>: не </a:t>
            </a:r>
            <a:r>
              <a:rPr lang="ru-RU" dirty="0" err="1" smtClean="0"/>
              <a:t>може</a:t>
            </a:r>
            <a:r>
              <a:rPr lang="ru-RU" dirty="0" smtClean="0"/>
              <a:t> да се </a:t>
            </a:r>
            <a:r>
              <a:rPr lang="ru-RU" dirty="0" err="1" smtClean="0"/>
              <a:t>направи</a:t>
            </a:r>
            <a:r>
              <a:rPr lang="ru-RU" dirty="0" smtClean="0"/>
              <a:t> анализ на </a:t>
            </a:r>
            <a:r>
              <a:rPr lang="ru-RU" dirty="0" err="1" smtClean="0"/>
              <a:t>грешката</a:t>
            </a:r>
            <a:r>
              <a:rPr lang="ru-RU" dirty="0" smtClean="0"/>
              <a:t>, </a:t>
            </a:r>
            <a:r>
              <a:rPr lang="ru-RU" dirty="0" err="1" smtClean="0"/>
              <a:t>както</a:t>
            </a:r>
            <a:r>
              <a:rPr lang="ru-RU" dirty="0" smtClean="0"/>
              <a:t> в МК (посредством </a:t>
            </a:r>
            <a:r>
              <a:rPr lang="ru-RU" dirty="0" err="1" smtClean="0"/>
              <a:t>експериментална</a:t>
            </a:r>
            <a:r>
              <a:rPr lang="ru-RU" dirty="0" smtClean="0"/>
              <a:t> оценка на </a:t>
            </a:r>
            <a:r>
              <a:rPr lang="ru-RU" dirty="0" err="1" smtClean="0"/>
              <a:t>дисперсията</a:t>
            </a:r>
            <a:r>
              <a:rPr lang="ru-RU" dirty="0" smtClean="0"/>
              <a:t>). </a:t>
            </a:r>
          </a:p>
          <a:p>
            <a:r>
              <a:rPr lang="ru-RU" dirty="0" err="1" smtClean="0"/>
              <a:t>Изход</a:t>
            </a:r>
            <a:r>
              <a:rPr lang="ru-RU" dirty="0" smtClean="0"/>
              <a:t>: </a:t>
            </a:r>
            <a:r>
              <a:rPr lang="ru-RU" dirty="0" err="1" smtClean="0"/>
              <a:t>scrambling</a:t>
            </a:r>
            <a:r>
              <a:rPr lang="ru-RU" dirty="0" smtClean="0"/>
              <a:t> (</a:t>
            </a:r>
            <a:r>
              <a:rPr lang="ru-RU" dirty="0" err="1" smtClean="0"/>
              <a:t>разбъркване</a:t>
            </a:r>
            <a:r>
              <a:rPr lang="ru-RU" dirty="0" smtClean="0"/>
              <a:t>) на </a:t>
            </a:r>
            <a:r>
              <a:rPr lang="ru-RU" dirty="0" err="1" smtClean="0"/>
              <a:t>квазислучайните</a:t>
            </a:r>
            <a:r>
              <a:rPr lang="ru-RU" dirty="0" smtClean="0"/>
              <a:t> </a:t>
            </a:r>
            <a:r>
              <a:rPr lang="ru-RU" dirty="0" err="1" smtClean="0"/>
              <a:t>редици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25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Монте Карло методите са числени методи, чрез които могат да се решават и оценяват статистически математически задачи</a:t>
            </a:r>
          </a:p>
          <a:p>
            <a:r>
              <a:rPr lang="bg-BG" dirty="0" smtClean="0"/>
              <a:t>Използват се случайни величини, процеси и функции</a:t>
            </a:r>
          </a:p>
          <a:p>
            <a:r>
              <a:rPr lang="bg-BG" dirty="0" smtClean="0"/>
              <a:t>МКМ са с проста конструкция, предпочитани са за изследвания в математиката, физиката, химията и инженерните науки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03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Плюсове и минуси на МКМ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Проста конструкция</a:t>
                </a:r>
              </a:p>
              <a:p>
                <a:r>
                  <a:rPr lang="bg-BG" dirty="0" smtClean="0"/>
                  <a:t>Универсалност</a:t>
                </a:r>
              </a:p>
              <a:p>
                <a:endParaRPr lang="bg-BG" dirty="0"/>
              </a:p>
              <a:p>
                <a:r>
                  <a:rPr lang="bg-BG" dirty="0" smtClean="0"/>
                  <a:t>Бавна </a:t>
                </a:r>
                <a:r>
                  <a:rPr lang="bg-BG" dirty="0" err="1" smtClean="0"/>
                  <a:t>сходимост</a:t>
                </a:r>
                <a:r>
                  <a:rPr lang="bg-BG" dirty="0" smtClean="0"/>
                  <a:t> (грешка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</m:t>
                        </m:r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))</a:t>
                </a:r>
              </a:p>
              <a:p>
                <a:r>
                  <a:rPr lang="bg-BG" dirty="0" smtClean="0"/>
                  <a:t>Твърде много компютърно време</a:t>
                </a:r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27109"/>
              </p:ext>
            </p:extLst>
          </p:nvPr>
        </p:nvGraphicFramePr>
        <p:xfrm>
          <a:off x="2032000" y="312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3124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74675" y="268288"/>
            <a:ext cx="8001000" cy="125253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/>
              <a:t>МКМ за пресмятане на интеграли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9561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 smtClean="0"/>
              <a:t>Нека имаме за приближено пресмятане интеграла</a:t>
            </a:r>
            <a:endParaRPr lang="bg-BG" altLang="bg-BG" sz="2400" dirty="0"/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sz="2400" dirty="0"/>
              <a:t>		I= ∫</a:t>
            </a:r>
            <a:r>
              <a:rPr lang="en-US" altLang="bg-BG" sz="2400" baseline="-25000" dirty="0"/>
              <a:t>G</a:t>
            </a:r>
            <a:r>
              <a:rPr lang="en-US" altLang="bg-BG" sz="2400" dirty="0"/>
              <a:t> f(x)dx, G=[0,1]</a:t>
            </a:r>
            <a:r>
              <a:rPr lang="en-US" altLang="bg-BG" sz="2400" baseline="30000" dirty="0"/>
              <a:t>s</a:t>
            </a:r>
            <a:r>
              <a:rPr lang="en-US" altLang="bg-BG" sz="2400" dirty="0"/>
              <a:t> </a:t>
            </a:r>
            <a:endParaRPr lang="bg-BG" altLang="bg-BG" sz="2400" dirty="0" smtClean="0"/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en-US" altLang="bg-BG" sz="24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Монте Карло квадратурата се основава на вероятностната интерпретация на интеграла (</a:t>
            </a:r>
            <a:r>
              <a:rPr lang="en-US" altLang="bg-BG" sz="2400" dirty="0"/>
              <a:t>I[f]=E[f(x)])</a:t>
            </a:r>
            <a:r>
              <a:rPr lang="bg-BG" altLang="bg-BG" sz="2400" dirty="0"/>
              <a:t>:</a:t>
            </a:r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sz="2400" dirty="0"/>
              <a:t>       </a:t>
            </a:r>
            <a:r>
              <a:rPr lang="bg-BG" altLang="bg-BG" sz="2400" dirty="0"/>
              <a:t> </a:t>
            </a:r>
            <a:r>
              <a:rPr lang="en-US" altLang="bg-BG" sz="2400" dirty="0"/>
              <a:t>I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 = 1/N∑</a:t>
            </a:r>
            <a:r>
              <a:rPr lang="en-US" altLang="bg-BG" sz="2400" baseline="-25000" dirty="0"/>
              <a:t>1</a:t>
            </a:r>
            <a:r>
              <a:rPr lang="en-US" altLang="bg-BG" sz="2400" baseline="30000" dirty="0"/>
              <a:t>N</a:t>
            </a:r>
            <a:r>
              <a:rPr lang="en-US" altLang="bg-BG" sz="2400" dirty="0"/>
              <a:t> f(</a:t>
            </a:r>
            <a:r>
              <a:rPr lang="en-US" altLang="bg-BG" sz="2400" dirty="0" err="1"/>
              <a:t>x</a:t>
            </a:r>
            <a:r>
              <a:rPr lang="en-US" altLang="bg-BG" sz="2400" baseline="-25000" dirty="0" err="1"/>
              <a:t>n</a:t>
            </a:r>
            <a:r>
              <a:rPr lang="en-US" altLang="bg-BG" sz="2400" dirty="0"/>
              <a:t>),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    </a:t>
            </a:r>
            <a:r>
              <a:rPr lang="bg-BG" altLang="bg-BG" sz="2400" dirty="0" smtClean="0"/>
              <a:t>   където </a:t>
            </a:r>
            <a:r>
              <a:rPr lang="en-US" altLang="bg-BG" sz="2400" dirty="0"/>
              <a:t>x</a:t>
            </a:r>
            <a:r>
              <a:rPr lang="bg-BG" altLang="bg-BG" sz="2400" baseline="-25000" dirty="0"/>
              <a:t>1, </a:t>
            </a:r>
            <a:r>
              <a:rPr lang="en-US" altLang="bg-BG" sz="2400" dirty="0"/>
              <a:t>x</a:t>
            </a:r>
            <a:r>
              <a:rPr lang="bg-BG" altLang="bg-BG" sz="2400" baseline="-25000" dirty="0"/>
              <a:t>2,..., </a:t>
            </a:r>
            <a:r>
              <a:rPr lang="en-US" altLang="bg-BG" sz="2400" dirty="0" err="1"/>
              <a:t>x</a:t>
            </a:r>
            <a:r>
              <a:rPr lang="en-US" altLang="bg-BG" sz="2400" baseline="-25000" dirty="0" err="1"/>
              <a:t>N</a:t>
            </a:r>
            <a:r>
              <a:rPr lang="bg-BG" altLang="bg-BG" sz="2400" dirty="0"/>
              <a:t> са независими </a:t>
            </a:r>
            <a:r>
              <a:rPr lang="bg-BG" altLang="bg-BG" sz="2400" dirty="0" smtClean="0"/>
              <a:t>равномерно разпределени случайни числа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bg-BG" altLang="bg-BG" sz="24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Грешката </a:t>
            </a:r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sz="2400" dirty="0"/>
              <a:t>ε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[f]=|I[f]-I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[f]| 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 smtClean="0"/>
              <a:t>	е </a:t>
            </a:r>
            <a:r>
              <a:rPr lang="bg-BG" altLang="bg-BG" sz="2400" dirty="0"/>
              <a:t>пропорционална на </a:t>
            </a:r>
            <a:r>
              <a:rPr lang="en-US" altLang="bg-BG" sz="2400" dirty="0" smtClean="0"/>
              <a:t>σ/N</a:t>
            </a:r>
            <a:r>
              <a:rPr lang="en-US" altLang="bg-BG" sz="2400" baseline="30000" dirty="0" smtClean="0"/>
              <a:t>1/2</a:t>
            </a:r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19414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Сходимостта на МКМ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МКМ имат ниска скорост на </a:t>
            </a:r>
            <a:r>
              <a:rPr lang="bg-BG" dirty="0" err="1" smtClean="0"/>
              <a:t>сходимост</a:t>
            </a:r>
            <a:r>
              <a:rPr lang="bg-BG" dirty="0" smtClean="0"/>
              <a:t> </a:t>
            </a:r>
            <a:r>
              <a:rPr lang="bg-BG" altLang="bg-BG" dirty="0" smtClean="0"/>
              <a:t>(О(</a:t>
            </a:r>
            <a:r>
              <a:rPr lang="en-US" altLang="bg-BG" dirty="0" smtClean="0"/>
              <a:t>N</a:t>
            </a:r>
            <a:r>
              <a:rPr lang="en-US" altLang="bg-BG" baseline="30000" dirty="0" smtClean="0"/>
              <a:t>-1/2</a:t>
            </a:r>
            <a:r>
              <a:rPr lang="en-US" altLang="bg-BG" dirty="0" smtClean="0"/>
              <a:t>))</a:t>
            </a:r>
            <a:endParaRPr lang="bg-BG" altLang="bg-BG" dirty="0" smtClean="0"/>
          </a:p>
          <a:p>
            <a:endParaRPr lang="bg-BG" altLang="bg-BG" dirty="0"/>
          </a:p>
          <a:p>
            <a:r>
              <a:rPr lang="bg-BG" altLang="bg-BG" dirty="0" smtClean="0"/>
              <a:t>Можем да ускорим процеса чрез:</a:t>
            </a:r>
          </a:p>
          <a:p>
            <a:pPr lvl="1"/>
            <a:r>
              <a:rPr lang="bg-BG" altLang="bg-BG" dirty="0" smtClean="0"/>
              <a:t>Намаляване на дисперсията</a:t>
            </a:r>
          </a:p>
          <a:p>
            <a:pPr lvl="1"/>
            <a:r>
              <a:rPr lang="bg-BG" altLang="bg-BG" dirty="0" smtClean="0"/>
              <a:t>Използване на други редици с по-добър порядък, вместо </a:t>
            </a:r>
            <a:r>
              <a:rPr lang="bg-BG" altLang="bg-BG" dirty="0" err="1" smtClean="0"/>
              <a:t>псевдослучайни</a:t>
            </a:r>
            <a:endParaRPr lang="en-US" alt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843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Квазислучайни</a:t>
            </a:r>
            <a:r>
              <a:rPr lang="bg-BG" dirty="0" smtClean="0"/>
              <a:t> редици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bg-BG" dirty="0" smtClean="0"/>
                  <a:t>Имат възможно най-добра равномерност (т.е. по-добра </a:t>
                </a:r>
                <a:r>
                  <a:rPr lang="bg-BG" dirty="0" err="1" smtClean="0"/>
                  <a:t>сходимост</a:t>
                </a:r>
                <a:r>
                  <a:rPr lang="bg-BG" dirty="0" smtClean="0"/>
                  <a:t> при </a:t>
                </a:r>
                <a:r>
                  <a:rPr lang="bg-BG" dirty="0" err="1" smtClean="0"/>
                  <a:t>квадратурни</a:t>
                </a:r>
                <a:r>
                  <a:rPr lang="bg-BG" dirty="0" smtClean="0"/>
                  <a:t> формули)</a:t>
                </a:r>
              </a:p>
              <a:p>
                <a:r>
                  <a:rPr lang="bg-BG" dirty="0" err="1" smtClean="0"/>
                  <a:t>Дискрепанс</a:t>
                </a:r>
                <a:r>
                  <a:rPr lang="bg-BG" dirty="0" smtClean="0"/>
                  <a:t> – отклонение от равномерността</a:t>
                </a:r>
              </a:p>
              <a:p>
                <a:r>
                  <a:rPr lang="bg-BG" altLang="bg-BG" dirty="0" smtClean="0"/>
                  <a:t>За редица от </a:t>
                </a:r>
                <a:r>
                  <a:rPr lang="en-US" altLang="bg-BG" dirty="0" smtClean="0"/>
                  <a:t>N</a:t>
                </a:r>
                <a:r>
                  <a:rPr lang="bg-BG" altLang="bg-BG" dirty="0" smtClean="0"/>
                  <a:t> точки в</a:t>
                </a:r>
                <a:r>
                  <a:rPr lang="en-US" altLang="bg-BG" dirty="0" smtClean="0"/>
                  <a:t> [0,1]</a:t>
                </a:r>
                <a:r>
                  <a:rPr lang="en-US" altLang="bg-BG" baseline="30000" dirty="0" smtClean="0"/>
                  <a:t>s</a:t>
                </a:r>
                <a:r>
                  <a:rPr lang="en-US" altLang="bg-BG" dirty="0" smtClean="0"/>
                  <a:t>  </a:t>
                </a:r>
                <a:r>
                  <a:rPr lang="bg-BG" altLang="bg-BG" dirty="0" smtClean="0"/>
                  <a:t>дефинираме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425"/>
                  </a:spcBef>
                  <a:buClrTx/>
                  <a:buSzTx/>
                  <a:buFontTx/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 smtClean="0"/>
                  <a:t>R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(J) = 1/N{#{</a:t>
                </a:r>
                <a:r>
                  <a:rPr lang="en-US" altLang="bg-BG" dirty="0" err="1" smtClean="0"/>
                  <a:t>x</a:t>
                </a:r>
                <a:r>
                  <a:rPr lang="en-US" altLang="bg-BG" baseline="-25000" dirty="0" err="1" smtClean="0"/>
                  <a:t>n</a:t>
                </a:r>
                <a:r>
                  <a:rPr lang="bg-BG" altLang="bg-BG" dirty="0"/>
                  <a:t> </a:t>
                </a:r>
                <a14:m>
                  <m:oMath xmlns:m="http://schemas.openxmlformats.org/officeDocument/2006/math">
                    <m:r>
                      <a:rPr lang="en-US" altLang="bg-BG" sz="26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bg-BG" altLang="bg-BG" dirty="0" smtClean="0"/>
                  <a:t> </a:t>
                </a:r>
                <a:r>
                  <a:rPr lang="en-US" altLang="bg-BG" dirty="0" smtClean="0"/>
                  <a:t>J}-</a:t>
                </a:r>
                <a:r>
                  <a:rPr lang="en-US" altLang="bg-BG" dirty="0" err="1" smtClean="0"/>
                  <a:t>vol</a:t>
                </a:r>
                <a:r>
                  <a:rPr lang="en-US" altLang="bg-BG" dirty="0" smtClean="0"/>
                  <a:t>(J)}</a:t>
                </a:r>
                <a:r>
                  <a:rPr lang="bg-BG" altLang="bg-BG" dirty="0" smtClean="0"/>
                  <a:t> </a:t>
                </a:r>
                <a:r>
                  <a:rPr lang="bg-BG" altLang="bg-BG" sz="2400" dirty="0" smtClean="0"/>
                  <a:t>за всяко </a:t>
                </a:r>
                <a:r>
                  <a:rPr lang="en-US" altLang="bg-BG" sz="2400" dirty="0" smtClean="0"/>
                  <a:t>J </a:t>
                </a:r>
                <a:r>
                  <a:rPr lang="bg-BG" altLang="bg-BG" sz="2400" dirty="0" smtClean="0"/>
                  <a:t>∈ </a:t>
                </a:r>
                <a:r>
                  <a:rPr lang="en-US" altLang="bg-BG" sz="2400" dirty="0" smtClean="0"/>
                  <a:t>[0,1]</a:t>
                </a:r>
                <a:r>
                  <a:rPr lang="en-US" altLang="bg-BG" sz="2400" baseline="30000" dirty="0" smtClean="0"/>
                  <a:t>s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525"/>
                  </a:spcBef>
                  <a:buClrTx/>
                  <a:buSzTx/>
                  <a:buFontTx/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 smtClean="0"/>
                  <a:t>D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* = </a:t>
                </a:r>
                <a:r>
                  <a:rPr lang="en-US" altLang="bg-BG" dirty="0" err="1" smtClean="0"/>
                  <a:t>sup</a:t>
                </a:r>
                <a:r>
                  <a:rPr lang="en-US" altLang="bg-BG" baseline="-25000" dirty="0" err="1" smtClean="0"/>
                  <a:t>E</a:t>
                </a:r>
                <a:r>
                  <a:rPr lang="en-US" altLang="bg-BG" baseline="-25000" dirty="0" smtClean="0"/>
                  <a:t>*</a:t>
                </a:r>
                <a:r>
                  <a:rPr lang="en-US" altLang="bg-BG" sz="2400" dirty="0" smtClean="0"/>
                  <a:t> </a:t>
                </a:r>
                <a:r>
                  <a:rPr lang="en-US" altLang="bg-BG" dirty="0" smtClean="0"/>
                  <a:t>|R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(J)|,  E* - </a:t>
                </a:r>
                <a:r>
                  <a:rPr lang="bg-BG" altLang="bg-BG" dirty="0" smtClean="0"/>
                  <a:t>множество от всички правоъгълници с връх в нулата</a:t>
                </a:r>
              </a:p>
              <a:p>
                <a:pPr algn="ctr">
                  <a:lnSpc>
                    <a:spcPct val="90000"/>
                  </a:lnSpc>
                  <a:spcBef>
                    <a:spcPts val="525"/>
                  </a:spcBef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bg-BG" altLang="bg-BG" dirty="0" smtClean="0"/>
                  <a:t>Една редица се нарича </a:t>
                </a:r>
                <a:r>
                  <a:rPr lang="bg-BG" altLang="bg-BG" dirty="0" err="1" smtClean="0"/>
                  <a:t>квазислучайна</a:t>
                </a:r>
                <a:r>
                  <a:rPr lang="bg-BG" altLang="bg-BG" dirty="0" smtClean="0"/>
                  <a:t>, ако </a:t>
                </a:r>
              </a:p>
              <a:p>
                <a:pPr marL="466725" indent="-466725">
                  <a:lnSpc>
                    <a:spcPct val="90000"/>
                  </a:lnSpc>
                  <a:spcBef>
                    <a:spcPts val="525"/>
                  </a:spcBef>
                  <a:buClrTx/>
                  <a:buSzTx/>
                  <a:buFontTx/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 smtClean="0"/>
                  <a:t>            D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 smtClean="0"/>
                  <a:t>*</a:t>
                </a:r>
                <a:r>
                  <a:rPr lang="bg-BG" altLang="bg-BG" dirty="0" smtClean="0"/>
                  <a:t> ≤ </a:t>
                </a:r>
                <a:r>
                  <a:rPr lang="en-US" altLang="bg-BG" dirty="0" smtClean="0"/>
                  <a:t>c(log N)</a:t>
                </a:r>
                <a:r>
                  <a:rPr lang="en-US" altLang="bg-BG" baseline="30000" dirty="0" smtClean="0"/>
                  <a:t>s</a:t>
                </a:r>
                <a:r>
                  <a:rPr lang="en-US" altLang="bg-BG" dirty="0" smtClean="0"/>
                  <a:t> N</a:t>
                </a:r>
                <a:r>
                  <a:rPr lang="en-US" altLang="bg-BG" baseline="30000" dirty="0" smtClean="0"/>
                  <a:t>-1</a:t>
                </a: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96" b="-16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6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/>
              <a:t>Неравенство на </a:t>
            </a:r>
            <a:r>
              <a:rPr lang="bg-BG" altLang="bg-BG" dirty="0" err="1" smtClean="0"/>
              <a:t>Коксма-Хлавка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75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 smtClean="0"/>
              <a:t>Разглеждаме </a:t>
            </a:r>
            <a:r>
              <a:rPr lang="en-US" altLang="bg-BG" sz="3600" dirty="0" smtClean="0"/>
              <a:t>I= ∫</a:t>
            </a:r>
            <a:r>
              <a:rPr lang="en-US" altLang="bg-BG" sz="3600" baseline="-25000" dirty="0" smtClean="0"/>
              <a:t>G</a:t>
            </a:r>
            <a:r>
              <a:rPr lang="en-US" altLang="bg-BG" sz="3600" dirty="0" smtClean="0"/>
              <a:t> f(x)dx, G=[0,1]</a:t>
            </a:r>
            <a:r>
              <a:rPr lang="en-US" altLang="bg-BG" sz="3600" baseline="30000" dirty="0" smtClean="0"/>
              <a:t>s</a:t>
            </a:r>
            <a:r>
              <a:rPr lang="en-US" altLang="bg-BG" sz="3600" dirty="0" smtClean="0"/>
              <a:t> </a:t>
            </a:r>
          </a:p>
          <a:p>
            <a:pPr>
              <a:spcBef>
                <a:spcPts val="7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Приближено решение: </a:t>
            </a:r>
            <a:r>
              <a:rPr lang="en-US" altLang="bg-BG" dirty="0" smtClean="0"/>
              <a:t>I</a:t>
            </a:r>
            <a:r>
              <a:rPr lang="en-US" altLang="bg-BG" baseline="-25000" dirty="0" smtClean="0"/>
              <a:t>N</a:t>
            </a:r>
            <a:r>
              <a:rPr lang="en-US" altLang="bg-BG" dirty="0" smtClean="0"/>
              <a:t> = </a:t>
            </a:r>
            <a:r>
              <a:rPr lang="bg-BG" altLang="bg-BG" dirty="0" smtClean="0"/>
              <a:t>1/</a:t>
            </a:r>
            <a:r>
              <a:rPr lang="en-US" altLang="bg-BG" dirty="0" smtClean="0"/>
              <a:t>N∑</a:t>
            </a:r>
            <a:r>
              <a:rPr lang="en-US" altLang="bg-BG" baseline="-25000" dirty="0" smtClean="0"/>
              <a:t>1</a:t>
            </a:r>
            <a:r>
              <a:rPr lang="en-US" altLang="bg-BG" baseline="30000" dirty="0" smtClean="0"/>
              <a:t>N</a:t>
            </a:r>
            <a:r>
              <a:rPr lang="en-US" altLang="bg-BG" dirty="0" smtClean="0"/>
              <a:t> f(</a:t>
            </a:r>
            <a:r>
              <a:rPr lang="en-US" altLang="bg-BG" dirty="0" err="1" smtClean="0"/>
              <a:t>x</a:t>
            </a:r>
            <a:r>
              <a:rPr lang="en-US" altLang="bg-BG" baseline="-25000" dirty="0" err="1" smtClean="0"/>
              <a:t>n</a:t>
            </a:r>
            <a:r>
              <a:rPr lang="en-US" altLang="bg-BG" dirty="0" smtClean="0"/>
              <a:t>)</a:t>
            </a:r>
          </a:p>
          <a:p>
            <a:pPr>
              <a:spcBef>
                <a:spcPts val="7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Грешка </a:t>
            </a:r>
            <a:r>
              <a:rPr lang="el-GR" altLang="bg-BG" dirty="0" smtClean="0"/>
              <a:t>ε</a:t>
            </a:r>
            <a:r>
              <a:rPr lang="en-US" altLang="bg-BG" dirty="0" smtClean="0"/>
              <a:t>[f]=I[f]-I</a:t>
            </a:r>
            <a:r>
              <a:rPr lang="en-US" altLang="bg-BG" baseline="-25000" dirty="0" smtClean="0"/>
              <a:t>N</a:t>
            </a:r>
            <a:r>
              <a:rPr lang="en-US" altLang="bg-BG" dirty="0" smtClean="0"/>
              <a:t>[f]</a:t>
            </a:r>
          </a:p>
          <a:p>
            <a:pPr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Съгласно теоремата на </a:t>
            </a:r>
            <a:r>
              <a:rPr lang="bg-BG" altLang="bg-BG" dirty="0" err="1" smtClean="0"/>
              <a:t>Коксма-Хлавка</a:t>
            </a:r>
            <a:endParaRPr lang="bg-BG" altLang="bg-BG" dirty="0" smtClean="0"/>
          </a:p>
          <a:p>
            <a:pPr marL="457200" lvl="1" indent="0">
              <a:buClr>
                <a:srgbClr val="CC0000"/>
              </a:buClr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	</a:t>
            </a:r>
            <a:r>
              <a:rPr lang="bg-BG" altLang="bg-BG" dirty="0" smtClean="0"/>
              <a:t>                              </a:t>
            </a:r>
            <a:r>
              <a:rPr lang="el-GR" altLang="bg-BG" dirty="0" smtClean="0"/>
              <a:t>ε</a:t>
            </a:r>
            <a:r>
              <a:rPr lang="en-US" altLang="bg-BG" dirty="0" smtClean="0"/>
              <a:t>[f]</a:t>
            </a:r>
            <a:r>
              <a:rPr lang="bg-BG" altLang="bg-BG" dirty="0" smtClean="0"/>
              <a:t> ≤ </a:t>
            </a:r>
            <a:r>
              <a:rPr lang="en-US" altLang="bg-BG" dirty="0" smtClean="0"/>
              <a:t>V[f] D</a:t>
            </a:r>
            <a:r>
              <a:rPr lang="en-US" altLang="bg-BG" baseline="-25000" dirty="0" smtClean="0"/>
              <a:t>N</a:t>
            </a:r>
            <a:r>
              <a:rPr lang="en-US" altLang="bg-BG" dirty="0" smtClean="0"/>
              <a:t>* </a:t>
            </a:r>
            <a:r>
              <a:rPr lang="bg-BG" altLang="bg-BG" dirty="0" smtClean="0"/>
              <a:t> </a:t>
            </a:r>
          </a:p>
          <a:p>
            <a:pPr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Порядъкът на грешката е О(</a:t>
            </a:r>
            <a:r>
              <a:rPr lang="en-US" altLang="bg-BG" dirty="0" smtClean="0"/>
              <a:t>(log N)</a:t>
            </a:r>
            <a:r>
              <a:rPr lang="en-US" altLang="bg-BG" baseline="30000" dirty="0" smtClean="0"/>
              <a:t>s</a:t>
            </a:r>
            <a:r>
              <a:rPr lang="en-US" altLang="bg-BG" dirty="0" smtClean="0"/>
              <a:t> N</a:t>
            </a:r>
            <a:r>
              <a:rPr lang="en-US" altLang="bg-BG" baseline="30000" dirty="0" smtClean="0"/>
              <a:t>-1</a:t>
            </a:r>
            <a:r>
              <a:rPr lang="bg-BG" altLang="bg-BG" dirty="0" smtClean="0"/>
              <a:t>)</a:t>
            </a:r>
          </a:p>
          <a:p>
            <a:pPr marL="466725" indent="-466725">
              <a:spcBef>
                <a:spcPts val="6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en-US" altLang="bg-BG" sz="2800" dirty="0" smtClean="0"/>
          </a:p>
          <a:p>
            <a:pPr marL="466725" indent="-466725">
              <a:spcBef>
                <a:spcPts val="7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bg-BG" altLang="bg-BG" dirty="0" smtClean="0"/>
          </a:p>
          <a:p>
            <a:pPr marL="466725" indent="-466725">
              <a:spcBef>
                <a:spcPts val="7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bg-BG" altLang="bg-BG" dirty="0" smtClean="0"/>
          </a:p>
          <a:p>
            <a:pPr marL="466725" indent="-466725">
              <a:spcBef>
                <a:spcPts val="7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bg-BG" altLang="bg-BG" dirty="0" smtClean="0"/>
          </a:p>
          <a:p>
            <a:pPr marL="466725" indent="-466725">
              <a:spcBef>
                <a:spcPts val="700"/>
              </a:spcBef>
              <a:buClrTx/>
              <a:buSzTx/>
              <a:buFontTx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bg-BG" alt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49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Сравнение на грешките в МК и </a:t>
            </a:r>
            <a:r>
              <a:rPr lang="bg-BG" dirty="0" err="1" smtClean="0"/>
              <a:t>квази-МК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Оценките</a:t>
            </a:r>
            <a:r>
              <a:rPr lang="ru-RU" dirty="0" smtClean="0"/>
              <a:t> и на </a:t>
            </a:r>
            <a:r>
              <a:rPr lang="ru-RU" dirty="0" err="1" smtClean="0"/>
              <a:t>двете</a:t>
            </a:r>
            <a:r>
              <a:rPr lang="ru-RU" dirty="0" smtClean="0"/>
              <a:t> грешки </a:t>
            </a:r>
            <a:r>
              <a:rPr lang="ru-RU" dirty="0" err="1" smtClean="0"/>
              <a:t>са</a:t>
            </a:r>
            <a:r>
              <a:rPr lang="ru-RU" dirty="0" smtClean="0"/>
              <a:t> произведение на два множителя: един,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зависи</a:t>
            </a:r>
            <a:r>
              <a:rPr lang="ru-RU" dirty="0" smtClean="0"/>
              <a:t> от </a:t>
            </a:r>
            <a:r>
              <a:rPr lang="ru-RU" dirty="0" err="1" smtClean="0"/>
              <a:t>редицата</a:t>
            </a:r>
            <a:r>
              <a:rPr lang="ru-RU" dirty="0" smtClean="0"/>
              <a:t>, и един,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зависи</a:t>
            </a:r>
            <a:r>
              <a:rPr lang="ru-RU" dirty="0" smtClean="0"/>
              <a:t> от </a:t>
            </a:r>
            <a:r>
              <a:rPr lang="ru-RU" dirty="0" err="1" smtClean="0"/>
              <a:t>функцията</a:t>
            </a:r>
            <a:endParaRPr lang="ru-RU" dirty="0" smtClean="0"/>
          </a:p>
          <a:p>
            <a:r>
              <a:rPr lang="ru-RU" dirty="0" err="1" smtClean="0"/>
              <a:t>Неравенството</a:t>
            </a:r>
            <a:r>
              <a:rPr lang="ru-RU" dirty="0" smtClean="0"/>
              <a:t> на </a:t>
            </a:r>
            <a:r>
              <a:rPr lang="ru-RU" dirty="0" err="1" smtClean="0"/>
              <a:t>Коксма-Хлавка</a:t>
            </a:r>
            <a:r>
              <a:rPr lang="ru-RU" dirty="0" smtClean="0"/>
              <a:t> е граница на </a:t>
            </a:r>
            <a:r>
              <a:rPr lang="ru-RU" dirty="0" err="1" smtClean="0"/>
              <a:t>най-лошия</a:t>
            </a:r>
            <a:r>
              <a:rPr lang="ru-RU" dirty="0" smtClean="0"/>
              <a:t> случай, </a:t>
            </a:r>
            <a:r>
              <a:rPr lang="ru-RU" dirty="0" err="1" smtClean="0"/>
              <a:t>докато</a:t>
            </a:r>
            <a:r>
              <a:rPr lang="ru-RU" dirty="0" smtClean="0"/>
              <a:t> </a:t>
            </a:r>
            <a:r>
              <a:rPr lang="ru-RU" dirty="0" err="1" smtClean="0"/>
              <a:t>грешката</a:t>
            </a:r>
            <a:r>
              <a:rPr lang="ru-RU" dirty="0" smtClean="0"/>
              <a:t> при МК </a:t>
            </a:r>
            <a:r>
              <a:rPr lang="ru-RU" dirty="0" err="1" smtClean="0"/>
              <a:t>има</a:t>
            </a:r>
            <a:r>
              <a:rPr lang="ru-RU" dirty="0" smtClean="0"/>
              <a:t> вероятностен характер </a:t>
            </a:r>
          </a:p>
          <a:p>
            <a:r>
              <a:rPr lang="ru-RU" dirty="0" smtClean="0"/>
              <a:t>V[f] в </a:t>
            </a:r>
            <a:r>
              <a:rPr lang="ru-RU" dirty="0" err="1" smtClean="0"/>
              <a:t>Коксма-Хлавка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е </a:t>
            </a:r>
            <a:r>
              <a:rPr lang="ru-RU" dirty="0" err="1" smtClean="0"/>
              <a:t>свръхоценка</a:t>
            </a:r>
            <a:r>
              <a:rPr lang="ru-RU" dirty="0" smtClean="0"/>
              <a:t>, </a:t>
            </a:r>
            <a:r>
              <a:rPr lang="ru-RU" dirty="0" err="1" smtClean="0"/>
              <a:t>докато</a:t>
            </a:r>
            <a:r>
              <a:rPr lang="ru-RU" dirty="0" smtClean="0"/>
              <a:t> </a:t>
            </a:r>
            <a:r>
              <a:rPr lang="ru-RU" dirty="0" err="1" smtClean="0"/>
              <a:t>дискрепанса</a:t>
            </a:r>
            <a:r>
              <a:rPr lang="ru-RU" dirty="0" smtClean="0"/>
              <a:t> </a:t>
            </a:r>
            <a:r>
              <a:rPr lang="ru-RU" dirty="0" err="1" smtClean="0"/>
              <a:t>показва</a:t>
            </a:r>
            <a:r>
              <a:rPr lang="ru-RU" dirty="0" smtClean="0"/>
              <a:t> </a:t>
            </a:r>
            <a:r>
              <a:rPr lang="ru-RU" dirty="0" err="1" smtClean="0"/>
              <a:t>действителното</a:t>
            </a:r>
            <a:r>
              <a:rPr lang="ru-RU" dirty="0" smtClean="0"/>
              <a:t> поведение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20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Редици на </a:t>
            </a:r>
            <a:r>
              <a:rPr lang="bg-BG" dirty="0" err="1" smtClean="0"/>
              <a:t>Холтън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err="1" smtClean="0"/>
              <a:t>Корпут</a:t>
            </a:r>
            <a:r>
              <a:rPr lang="bg-BG" altLang="bg-BG" dirty="0" smtClean="0"/>
              <a:t>:</a:t>
            </a:r>
          </a:p>
          <a:p>
            <a:pPr marL="0" indent="0">
              <a:buClr>
                <a:srgbClr val="CC0000"/>
              </a:buClr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 </a:t>
            </a:r>
            <a:r>
              <a:rPr lang="bg-BG" altLang="bg-BG" dirty="0" smtClean="0"/>
              <a:t>            Ако </a:t>
            </a:r>
            <a:r>
              <a:rPr lang="en-US" altLang="bg-BG" dirty="0" smtClean="0"/>
              <a:t>n</a:t>
            </a:r>
            <a:r>
              <a:rPr lang="bg-BG" altLang="bg-BG" dirty="0" smtClean="0"/>
              <a:t> </a:t>
            </a:r>
            <a:r>
              <a:rPr lang="en-US" altLang="bg-BG" dirty="0" smtClean="0"/>
              <a:t>=</a:t>
            </a:r>
            <a:r>
              <a:rPr lang="bg-BG" altLang="bg-BG" dirty="0" smtClean="0"/>
              <a:t> 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m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m-1</a:t>
            </a:r>
            <a:r>
              <a:rPr lang="en-US" altLang="bg-BG" dirty="0" smtClean="0"/>
              <a:t>…a</a:t>
            </a:r>
            <a:r>
              <a:rPr lang="en-US" altLang="bg-BG" baseline="-25000" dirty="0" smtClean="0"/>
              <a:t>1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0</a:t>
            </a:r>
            <a:r>
              <a:rPr lang="en-US" altLang="bg-BG" dirty="0" smtClean="0"/>
              <a:t> (</a:t>
            </a:r>
            <a:r>
              <a:rPr lang="bg-BG" altLang="bg-BG" dirty="0" smtClean="0"/>
              <a:t>при основа </a:t>
            </a:r>
            <a:r>
              <a:rPr lang="en-US" altLang="bg-BG" dirty="0" smtClean="0"/>
              <a:t>b</a:t>
            </a:r>
            <a:r>
              <a:rPr lang="bg-BG" altLang="bg-BG" dirty="0" smtClean="0"/>
              <a:t>), </a:t>
            </a:r>
          </a:p>
          <a:p>
            <a:pPr marL="0" indent="0">
              <a:buClr>
                <a:srgbClr val="CC0000"/>
              </a:buClr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 </a:t>
            </a:r>
            <a:r>
              <a:rPr lang="bg-BG" altLang="bg-BG" dirty="0" smtClean="0"/>
              <a:t>              </a:t>
            </a:r>
            <a:r>
              <a:rPr lang="bg-BG" altLang="bg-BG" dirty="0" smtClean="0"/>
              <a:t>то</a:t>
            </a:r>
            <a:r>
              <a:rPr lang="en-US" altLang="bg-BG" dirty="0" smtClean="0"/>
              <a:t> </a:t>
            </a:r>
            <a:r>
              <a:rPr lang="en-US" altLang="bg-BG" dirty="0" err="1" smtClean="0"/>
              <a:t>x</a:t>
            </a:r>
            <a:r>
              <a:rPr lang="en-US" altLang="bg-BG" baseline="-25000" dirty="0" err="1" smtClean="0"/>
              <a:t>n</a:t>
            </a:r>
            <a:r>
              <a:rPr lang="en-US" altLang="bg-BG" dirty="0" smtClean="0"/>
              <a:t> = 0.</a:t>
            </a:r>
            <a:r>
              <a:rPr lang="bg-BG" altLang="bg-BG" dirty="0" smtClean="0"/>
              <a:t> 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0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1</a:t>
            </a:r>
            <a:r>
              <a:rPr lang="en-US" altLang="bg-BG" dirty="0" smtClean="0"/>
              <a:t>…a</a:t>
            </a:r>
            <a:r>
              <a:rPr lang="en-US" altLang="bg-BG" baseline="-25000" dirty="0" smtClean="0"/>
              <a:t>m-1</a:t>
            </a:r>
            <a:r>
              <a:rPr lang="en-US" altLang="bg-BG" dirty="0" smtClean="0"/>
              <a:t>a</a:t>
            </a:r>
            <a:r>
              <a:rPr lang="en-US" altLang="bg-BG" baseline="-25000" dirty="0" smtClean="0"/>
              <a:t>m</a:t>
            </a:r>
          </a:p>
          <a:p>
            <a:pPr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err="1" smtClean="0"/>
              <a:t>Холтън</a:t>
            </a:r>
            <a:r>
              <a:rPr lang="bg-BG" altLang="bg-BG" dirty="0" smtClean="0"/>
              <a:t> (1960)</a:t>
            </a:r>
            <a:r>
              <a:rPr lang="en-US" altLang="bg-BG" dirty="0" smtClean="0"/>
              <a:t> </a:t>
            </a:r>
            <a:r>
              <a:rPr lang="bg-BG" altLang="bg-BG" dirty="0" smtClean="0"/>
              <a:t>многомерни редици</a:t>
            </a:r>
          </a:p>
          <a:p>
            <a:pPr marL="0" indent="0">
              <a:buClr>
                <a:srgbClr val="CC0000"/>
              </a:buClr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 </a:t>
            </a:r>
            <a:r>
              <a:rPr lang="bg-BG" altLang="bg-BG" dirty="0" smtClean="0"/>
              <a:t>                </a:t>
            </a:r>
            <a:r>
              <a:rPr lang="en-US" altLang="bg-BG" dirty="0" err="1" smtClean="0"/>
              <a:t>x</a:t>
            </a:r>
            <a:r>
              <a:rPr lang="en-US" altLang="bg-BG" baseline="-25000" dirty="0" err="1" smtClean="0"/>
              <a:t>n</a:t>
            </a:r>
            <a:r>
              <a:rPr lang="en-US" altLang="bg-BG" dirty="0" smtClean="0"/>
              <a:t> = </a:t>
            </a:r>
            <a:r>
              <a:rPr lang="bg-BG" altLang="bg-BG" dirty="0" smtClean="0"/>
              <a:t>(</a:t>
            </a:r>
            <a:r>
              <a:rPr lang="el-GR" altLang="bg-BG" dirty="0" smtClean="0"/>
              <a:t>Φ</a:t>
            </a:r>
            <a:r>
              <a:rPr lang="en-US" altLang="bg-BG" baseline="-25000" dirty="0" smtClean="0"/>
              <a:t>b1</a:t>
            </a:r>
            <a:r>
              <a:rPr lang="en-US" altLang="bg-BG" dirty="0" smtClean="0"/>
              <a:t>(n-1), …, </a:t>
            </a:r>
            <a:r>
              <a:rPr lang="el-GR" altLang="bg-BG" dirty="0" smtClean="0"/>
              <a:t>Φ</a:t>
            </a:r>
            <a:r>
              <a:rPr lang="en-US" altLang="bg-BG" baseline="-25000" dirty="0" err="1" smtClean="0"/>
              <a:t>bs</a:t>
            </a:r>
            <a:r>
              <a:rPr lang="en-US" altLang="bg-BG" dirty="0" smtClean="0"/>
              <a:t>(n-1)), n=1,2,…</a:t>
            </a:r>
            <a:r>
              <a:rPr lang="bg-BG" altLang="bg-BG" dirty="0" smtClean="0"/>
              <a:t>  					</a:t>
            </a:r>
            <a:r>
              <a:rPr lang="en-US" altLang="bg-BG" dirty="0" smtClean="0"/>
              <a:t>b</a:t>
            </a:r>
            <a:r>
              <a:rPr lang="en-US" altLang="bg-BG" baseline="-25000" dirty="0" smtClean="0"/>
              <a:t>1</a:t>
            </a:r>
            <a:r>
              <a:rPr lang="en-US" altLang="bg-BG" dirty="0" smtClean="0"/>
              <a:t>,b</a:t>
            </a:r>
            <a:r>
              <a:rPr lang="en-US" altLang="bg-BG" baseline="-25000" dirty="0" smtClean="0"/>
              <a:t>2</a:t>
            </a:r>
            <a:r>
              <a:rPr lang="en-US" altLang="bg-BG" dirty="0" smtClean="0"/>
              <a:t>,…,</a:t>
            </a:r>
            <a:r>
              <a:rPr lang="en-US" altLang="bg-BG" dirty="0" err="1" smtClean="0"/>
              <a:t>b</a:t>
            </a:r>
            <a:r>
              <a:rPr lang="en-US" altLang="bg-BG" baseline="-25000" dirty="0" err="1" smtClean="0"/>
              <a:t>s</a:t>
            </a:r>
            <a:r>
              <a:rPr lang="en-US" altLang="bg-BG" dirty="0" smtClean="0"/>
              <a:t> – </a:t>
            </a:r>
            <a:r>
              <a:rPr lang="bg-BG" altLang="bg-BG" dirty="0" smtClean="0"/>
              <a:t>взаимно прости</a:t>
            </a:r>
          </a:p>
          <a:p>
            <a:pPr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Съществуват много модификации на редиците на </a:t>
            </a:r>
            <a:r>
              <a:rPr lang="bg-BG" altLang="bg-BG" dirty="0" err="1" smtClean="0"/>
              <a:t>Холтън</a:t>
            </a:r>
            <a:endParaRPr lang="bg-BG" alt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45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419</Words>
  <Application>Microsoft Office PowerPoint</Application>
  <PresentationFormat>On-screen Show (4:3)</PresentationFormat>
  <Paragraphs>72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MathType 6.0 Equation</vt:lpstr>
      <vt:lpstr>Сравнение на Монте Карло методи</vt:lpstr>
      <vt:lpstr>Увод</vt:lpstr>
      <vt:lpstr>Плюсове и минуси на МКМ</vt:lpstr>
      <vt:lpstr>МКМ за пресмятане на интеграли</vt:lpstr>
      <vt:lpstr>Сходимостта на МКМ</vt:lpstr>
      <vt:lpstr>Квазислучайни редици</vt:lpstr>
      <vt:lpstr>Неравенство на Коксма-Хлавка</vt:lpstr>
      <vt:lpstr>Сравнение на грешките в МК и квази-МК</vt:lpstr>
      <vt:lpstr>Редици на Холтън</vt:lpstr>
      <vt:lpstr>PowerPoint Presentation</vt:lpstr>
      <vt:lpstr>Задача</vt:lpstr>
      <vt:lpstr>Сравнения на грешките</vt:lpstr>
      <vt:lpstr>MATLAB код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на Монте Карло методи</dc:title>
  <dc:creator>grade</dc:creator>
  <cp:lastModifiedBy>grade</cp:lastModifiedBy>
  <cp:revision>6</cp:revision>
  <dcterms:created xsi:type="dcterms:W3CDTF">2017-05-24T08:36:47Z</dcterms:created>
  <dcterms:modified xsi:type="dcterms:W3CDTF">2017-05-24T09:25:38Z</dcterms:modified>
</cp:coreProperties>
</file>