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 amt="17000"/>
            <a:lum/>
          </a:blip>
          <a:tile tx="0" ty="0" sx="78000" sy="77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>
            <a:alphaModFix amt="85000"/>
            <a:lum/>
          </a:blip>
          <a:stretch>
            <a:fillRect/>
          </a:stretch>
        </p:blipFill>
        <p:spPr>
          <a:xfrm>
            <a:off x="10813791" y="4293108"/>
            <a:ext cx="466857" cy="323342"/>
          </a:xfrm>
          <a:prstGeom prst="rect">
            <a:avLst/>
          </a:prstGeom>
          <a:blipFill rotWithShape="1">
            <a:blip r:embed="rId4">
              <a:alphaModFix amt="85000"/>
              <a:lum/>
            </a:blip>
            <a:tile tx="0" ty="0" sx="78000" sy="77000" flip="none" algn="tl"/>
          </a:blipFill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71122" y="3140964"/>
            <a:ext cx="6624828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5700">
                <a:latin typeface="한컴 윤체 M"/>
                <a:ea typeface="한컴 윤체 M"/>
              </a:rPr>
              <a:t>최신트렌드 알아보기</a:t>
            </a:r>
            <a:endParaRPr lang="ko-KR" altLang="en-US" sz="5700">
              <a:latin typeface="한컴 윤체 M"/>
              <a:ea typeface="한컴 윤체 M"/>
            </a:endParaRPr>
          </a:p>
          <a:p>
            <a:pPr>
              <a:defRPr/>
            </a:pPr>
            <a:r>
              <a:rPr lang="en-US" altLang="ko-KR" sz="4300">
                <a:latin typeface="MV Boli"/>
                <a:ea typeface="한컴 윤체 M"/>
              </a:rPr>
              <a:t>youtube news channel</a:t>
            </a:r>
            <a:endParaRPr lang="en-US" altLang="ko-KR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5857874" y="4653153"/>
            <a:ext cx="6341703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11399901" y="4653153"/>
            <a:ext cx="792099" cy="3646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윤체 M"/>
                <a:ea typeface="한컴 윤체 M"/>
              </a:rPr>
              <a:t>이승복</a:t>
            </a:r>
            <a:endParaRPr lang="ko-KR" altLang="en-US">
              <a:latin typeface="한컴 윤체 M"/>
              <a:ea typeface="한컴 윤체 M"/>
            </a:endParaRPr>
          </a:p>
        </p:txBody>
      </p:sp>
      <p:sp>
        <p:nvSpPr>
          <p:cNvPr id="11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767334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whisper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620649"/>
            <a:ext cx="5688711" cy="108715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334" y="1700784"/>
            <a:ext cx="3457560" cy="269844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7334" y="4399232"/>
            <a:ext cx="5473981" cy="53977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60240" y="2240121"/>
            <a:ext cx="7912506" cy="2159111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/>
        </p:nvSpPr>
        <p:spPr>
          <a:xfrm>
            <a:off x="4160240" y="1700784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title  ,  main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767334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keyword</a:t>
            </a:r>
            <a:r>
              <a:rPr xmlns:mc="http://schemas.openxmlformats.org/markup-compatibility/2006" xmlns:hp="http://schemas.haansoft.com/office/presentation/8.0" kumimoji="0" lang="ko-KR" altLang="en-US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ver1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696" y="83723"/>
            <a:ext cx="6417376" cy="384933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9658" y="3068955"/>
            <a:ext cx="8677084" cy="2106088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/>
        </p:nvSpPr>
        <p:spPr>
          <a:xfrm>
            <a:off x="4943856" y="2564892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51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keyword</a:t>
            </a:r>
            <a:r>
              <a:rPr xmlns:mc="http://schemas.openxmlformats.org/markup-compatibility/2006" xmlns:hp="http://schemas.haansoft.com/office/presentation/8.0" kumimoji="0" lang="ko-KR" altLang="en-US" sz="2451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51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with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keybert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767334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openvino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89" y="569082"/>
            <a:ext cx="4826248" cy="257188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12577" y="2276856"/>
            <a:ext cx="8160169" cy="2863997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/>
        </p:nvSpPr>
        <p:spPr>
          <a:xfrm>
            <a:off x="-24765" y="44577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bert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model to </a:t>
            </a: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ONNX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4367780" y="548640"/>
            <a:ext cx="2376301" cy="129616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/>
        </p:nvSpPr>
        <p:spPr>
          <a:xfrm>
            <a:off x="5303901" y="1628775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openvino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4799838" y="620649"/>
            <a:ext cx="2376297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62500" lnSpcReduction="2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Model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Optimizer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767334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keyword ver2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260604"/>
            <a:ext cx="4201552" cy="208837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6277" y="2418719"/>
            <a:ext cx="5605206" cy="324256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86040" y="2144850"/>
            <a:ext cx="5958716" cy="214825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/>
        </p:nvSpPr>
        <p:spPr>
          <a:xfrm>
            <a:off x="6023991" y="1628888"/>
            <a:ext cx="5580697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51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keyword</a:t>
            </a:r>
            <a:r>
              <a:rPr xmlns:mc="http://schemas.openxmlformats.org/markup-compatibility/2006" xmlns:hp="http://schemas.haansoft.com/office/presentation/8.0" kumimoji="0" lang="ko-KR" altLang="en-US" sz="2451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51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with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keybert &amp; openvino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23316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GPT4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270" y="116586"/>
            <a:ext cx="6192774" cy="351194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1480" y="3356991"/>
            <a:ext cx="9150519" cy="171320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/>
        </p:nvSpPr>
        <p:spPr>
          <a:xfrm>
            <a:off x="4053297" y="2780919"/>
            <a:ext cx="7126885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Keywords to sentence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Feat GPT4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23316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Llama3.2, openvino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257" y="116586"/>
            <a:ext cx="4589279" cy="367245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7558" y="2911248"/>
            <a:ext cx="9624441" cy="2373214"/>
          </a:xfrm>
          <a:prstGeom prst="rect">
            <a:avLst/>
          </a:prstGeom>
        </p:spPr>
      </p:pic>
      <p:cxnSp>
        <p:nvCxnSpPr>
          <p:cNvPr id="10" name=""/>
          <p:cNvCxnSpPr/>
          <p:nvPr/>
        </p:nvCxnSpPr>
        <p:spPr>
          <a:xfrm>
            <a:off x="911352" y="764667"/>
            <a:ext cx="2160270" cy="0"/>
          </a:xfrm>
          <a:prstGeom prst="line">
            <a:avLst/>
          </a:prstGeom>
          <a:ln w="635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911352" y="836676"/>
            <a:ext cx="2160270" cy="0"/>
          </a:xfrm>
          <a:prstGeom prst="line">
            <a:avLst/>
          </a:prstGeom>
          <a:ln w="635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/>
        </p:nvSpPr>
        <p:spPr>
          <a:xfrm>
            <a:off x="3816336" y="2348865"/>
            <a:ext cx="7126885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Keywords to sentence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Feat Llama3.2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767334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Final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1196721"/>
            <a:ext cx="11094021" cy="38927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475798" y="1052702"/>
            <a:ext cx="1800225" cy="545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MV Boli"/>
                <a:ea typeface="한컴 윤체 M"/>
              </a:rPr>
              <a:t>비</a:t>
            </a:r>
            <a:r>
              <a:rPr lang="en-US" altLang="ko-KR" sz="3000">
                <a:latin typeface="MV Boli"/>
                <a:ea typeface="한컴 윤체 M"/>
              </a:rPr>
              <a:t>,</a:t>
            </a:r>
            <a:r>
              <a:rPr lang="ko-KR" altLang="en-US" sz="3000">
                <a:latin typeface="MV Boli"/>
                <a:ea typeface="한컴 윤체 M"/>
              </a:rPr>
              <a:t> 흐림</a:t>
            </a:r>
            <a:endParaRPr lang="ko-KR" altLang="en-US" sz="3000">
              <a:latin typeface="MV Boli"/>
              <a:ea typeface="한컴 윤체 M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439793" y="276795"/>
            <a:ext cx="1620202" cy="97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>
                <a:solidFill>
                  <a:srgbClr val="ff0000"/>
                </a:solidFill>
                <a:latin typeface="MV Boli"/>
              </a:rPr>
              <a:t>predict keyword</a:t>
            </a:r>
            <a:endParaRPr lang="en-US" altLang="ko-KR" sz="2900" b="1">
              <a:solidFill>
                <a:srgbClr val="ff0000"/>
              </a:solidFill>
              <a:latin typeface="MV Bol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888099" y="908685"/>
            <a:ext cx="1800225" cy="54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MV Boli"/>
                <a:ea typeface="한컴 윤체 M"/>
              </a:rPr>
              <a:t>비</a:t>
            </a:r>
            <a:r>
              <a:rPr lang="en-US" altLang="ko-KR" sz="3000">
                <a:latin typeface="MV Boli"/>
                <a:ea typeface="한컴 윤체 M"/>
              </a:rPr>
              <a:t>,</a:t>
            </a:r>
            <a:r>
              <a:rPr lang="ko-KR" altLang="en-US" sz="3000">
                <a:latin typeface="MV Boli"/>
                <a:ea typeface="한컴 윤체 M"/>
              </a:rPr>
              <a:t> 남부</a:t>
            </a:r>
            <a:endParaRPr lang="ko-KR" altLang="en-US" sz="3000">
              <a:latin typeface="MV Boli"/>
              <a:ea typeface="한컴 윤체 M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852094" y="452628"/>
            <a:ext cx="1620202" cy="528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>
                <a:solidFill>
                  <a:srgbClr val="ff0000"/>
                </a:solidFill>
                <a:latin typeface="MV Boli"/>
              </a:rPr>
              <a:t>keyword</a:t>
            </a:r>
            <a:endParaRPr lang="en-US" altLang="ko-KR" sz="2900" b="1">
              <a:solidFill>
                <a:srgbClr val="ff0000"/>
              </a:solidFill>
              <a:latin typeface="MV Boli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6168009" y="980694"/>
            <a:ext cx="565750" cy="0"/>
          </a:xfrm>
          <a:prstGeom prst="straightConnector1">
            <a:avLst/>
          </a:prstGeom>
          <a:ln w="635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ctrTitle" idx="0"/>
          </p:nvPr>
        </p:nvSpPr>
        <p:spPr>
          <a:xfrm>
            <a:off x="10344531" y="260604"/>
            <a:ext cx="1800226" cy="72009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마무리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10421334" y="1052703"/>
            <a:ext cx="1651413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2279523" y="1355217"/>
            <a:ext cx="8857107" cy="37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latin typeface="한컴 윤체 L"/>
                <a:ea typeface="한컴 윤체 L"/>
              </a:rPr>
              <a:t>아쉬운 점</a:t>
            </a:r>
            <a:endParaRPr lang="ko-KR" altLang="en-US" sz="3400" b="1">
              <a:latin typeface="한컴 윤체 L"/>
              <a:ea typeface="한컴 윤체 L"/>
            </a:endParaRPr>
          </a:p>
          <a:p>
            <a:pPr>
              <a:defRPr/>
            </a:pPr>
            <a:endParaRPr lang="en-US" altLang="ko-KR" sz="2600">
              <a:latin typeface="한컴 윤체 L"/>
              <a:ea typeface="한컴 윤체 L"/>
            </a:endParaRPr>
          </a:p>
          <a:p>
            <a:pPr>
              <a:defRPr/>
            </a:pPr>
            <a:r>
              <a:rPr lang="en-US" altLang="ko-KR" sz="2600">
                <a:latin typeface="한컴 윤체 L"/>
                <a:ea typeface="한컴 윤체 L"/>
              </a:rPr>
              <a:t>1.</a:t>
            </a:r>
            <a:r>
              <a:rPr lang="ko-KR" altLang="en-US" sz="2600">
                <a:latin typeface="한컴 윤체 L"/>
                <a:ea typeface="한컴 윤체 L"/>
              </a:rPr>
              <a:t> </a:t>
            </a:r>
            <a:r>
              <a:rPr lang="en-US" altLang="ko-KR" sz="2600">
                <a:latin typeface="한컴 윤체 L"/>
                <a:ea typeface="한컴 윤체 L"/>
              </a:rPr>
              <a:t>whisper</a:t>
            </a:r>
            <a:r>
              <a:rPr lang="ko-KR" altLang="en-US" sz="2600">
                <a:latin typeface="한컴 윤체 L"/>
                <a:ea typeface="한컴 윤체 L"/>
              </a:rPr>
              <a:t>를 시연할 수 있을만큼 속도 문제를 개선</a:t>
            </a:r>
            <a:endParaRPr lang="ko-KR" altLang="en-US" sz="2600">
              <a:latin typeface="한컴 윤체 L"/>
              <a:ea typeface="한컴 윤체 L"/>
            </a:endParaRPr>
          </a:p>
          <a:p>
            <a:pPr>
              <a:defRPr/>
            </a:pPr>
            <a:endParaRPr lang="en-US" altLang="ko-KR" sz="2600">
              <a:latin typeface="한컴 윤체 L"/>
              <a:ea typeface="한컴 윤체 L"/>
            </a:endParaRPr>
          </a:p>
          <a:p>
            <a:pPr>
              <a:defRPr/>
            </a:pPr>
            <a:endParaRPr lang="en-US" altLang="ko-KR" sz="2600">
              <a:latin typeface="한컴 윤체 L"/>
              <a:ea typeface="한컴 윤체 L"/>
            </a:endParaRPr>
          </a:p>
          <a:p>
            <a:pPr>
              <a:defRPr/>
            </a:pPr>
            <a:r>
              <a:rPr lang="en-US" altLang="ko-KR" sz="2600">
                <a:latin typeface="한컴 윤체 L"/>
                <a:ea typeface="한컴 윤체 L"/>
              </a:rPr>
              <a:t>2.</a:t>
            </a:r>
            <a:r>
              <a:rPr lang="ko-KR" altLang="en-US" sz="2600">
                <a:latin typeface="한컴 윤체 L"/>
                <a:ea typeface="한컴 윤체 L"/>
              </a:rPr>
              <a:t> </a:t>
            </a:r>
            <a:r>
              <a:rPr lang="en-US" altLang="ko-KR" sz="2600">
                <a:latin typeface="한컴 윤체 L"/>
                <a:ea typeface="한컴 윤체 L"/>
              </a:rPr>
              <a:t>Fine Tuning</a:t>
            </a:r>
            <a:r>
              <a:rPr lang="ko-KR" altLang="en-US" sz="2600">
                <a:latin typeface="한컴 윤체 L"/>
                <a:ea typeface="한컴 윤체 L"/>
              </a:rPr>
              <a:t>이 제대로 이루어져서 </a:t>
            </a:r>
            <a:r>
              <a:rPr lang="en-US" altLang="ko-KR" sz="2600">
                <a:latin typeface="한컴 윤체 L"/>
                <a:ea typeface="한컴 윤체 L"/>
              </a:rPr>
              <a:t>Llama 3.2</a:t>
            </a:r>
            <a:r>
              <a:rPr lang="ko-KR" altLang="en-US" sz="2600">
                <a:latin typeface="한컴 윤체 L"/>
                <a:ea typeface="한컴 윤체 L"/>
              </a:rPr>
              <a:t>로도 문장을 생성</a:t>
            </a:r>
            <a:endParaRPr lang="ko-KR" altLang="en-US" sz="2600">
              <a:latin typeface="한컴 윤체 L"/>
              <a:ea typeface="한컴 윤체 L"/>
            </a:endParaRPr>
          </a:p>
          <a:p>
            <a:pPr>
              <a:defRPr/>
            </a:pPr>
            <a:endParaRPr lang="ko-KR" altLang="en-US" sz="2600">
              <a:latin typeface="한컴 윤체 L"/>
              <a:ea typeface="한컴 윤체 L"/>
            </a:endParaRPr>
          </a:p>
          <a:p>
            <a:pPr>
              <a:defRPr/>
            </a:pPr>
            <a:endParaRPr lang="ko-KR" altLang="en-US" sz="2600">
              <a:latin typeface="한컴 윤체 L"/>
              <a:ea typeface="한컴 윤체 L"/>
            </a:endParaRPr>
          </a:p>
          <a:p>
            <a:pPr>
              <a:defRPr/>
            </a:pPr>
            <a:r>
              <a:rPr lang="en-US" altLang="ko-KR" sz="2600">
                <a:latin typeface="한컴 윤체 L"/>
                <a:ea typeface="한컴 윤체 L"/>
              </a:rPr>
              <a:t>3.</a:t>
            </a:r>
            <a:r>
              <a:rPr lang="ko-KR" altLang="en-US" sz="2600">
                <a:latin typeface="한컴 윤체 L"/>
                <a:ea typeface="한컴 윤체 L"/>
              </a:rPr>
              <a:t> </a:t>
            </a:r>
            <a:r>
              <a:rPr lang="en-US" altLang="ko-KR" sz="2600">
                <a:latin typeface="한컴 윤체 L"/>
                <a:ea typeface="한컴 윤체 L"/>
              </a:rPr>
              <a:t>streamlit</a:t>
            </a:r>
            <a:r>
              <a:rPr lang="ko-KR" altLang="en-US" sz="2600">
                <a:latin typeface="한컴 윤체 L"/>
                <a:ea typeface="한컴 윤체 L"/>
              </a:rPr>
              <a:t>을 이용해 최소한의 </a:t>
            </a:r>
            <a:r>
              <a:rPr lang="en-US" altLang="ko-KR" sz="2600">
                <a:latin typeface="한컴 윤체 L"/>
                <a:ea typeface="한컴 윤체 L"/>
              </a:rPr>
              <a:t>UI</a:t>
            </a:r>
            <a:r>
              <a:rPr lang="ko-KR" altLang="en-US" sz="2600">
                <a:latin typeface="한컴 윤체 L"/>
                <a:ea typeface="한컴 윤체 L"/>
              </a:rPr>
              <a:t>라도 제공</a:t>
            </a:r>
            <a:endParaRPr lang="ko-KR" altLang="en-US" sz="2600"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 amt="17000"/>
            <a:lum/>
          </a:blip>
          <a:tile tx="0" ty="0" sx="78000" sy="77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403015" y="332613"/>
            <a:ext cx="178898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4300">
                <a:latin typeface="MV Boli"/>
                <a:ea typeface="한컴 윤체 M"/>
              </a:rPr>
              <a:t>index</a:t>
            </a:r>
            <a:endParaRPr lang="en-US" altLang="ko-KR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445250" y="1052703"/>
            <a:ext cx="3754327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/>
          <p:nvPr/>
        </p:nvSpPr>
        <p:spPr>
          <a:xfrm>
            <a:off x="8445250" y="1196722"/>
            <a:ext cx="3746750" cy="432054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프로젝트 주제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프로젝트 선정 이유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사용기술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프로젝트 설명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(code)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 마무리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주제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3655" y="4770238"/>
            <a:ext cx="1188596" cy="122415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605" y="3573018"/>
            <a:ext cx="1152695" cy="119722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116" y="2457835"/>
            <a:ext cx="1111673" cy="115555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7334" y="1371834"/>
            <a:ext cx="1081238" cy="108600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7334" y="733570"/>
            <a:ext cx="1733791" cy="638264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623316" y="692658"/>
            <a:ext cx="3024378" cy="54006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919478" y="1506329"/>
            <a:ext cx="1872234" cy="8170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video1  -------</a:t>
            </a:r>
            <a:endParaRPr lang="en-US" altLang="ko-KR" sz="1600" b="1">
              <a:solidFill>
                <a:srgbClr val="ff0000"/>
              </a:solidFill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video2  -------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video3  -------</a:t>
            </a:r>
            <a:endParaRPr lang="en-US" altLang="ko-KR" sz="1600">
              <a:latin typeface="MV Boli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919478" y="2611989"/>
            <a:ext cx="1872234" cy="824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latin typeface="MV Boli"/>
              </a:rPr>
              <a:t>video1  -------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video2  -------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video3  -------</a:t>
            </a:r>
            <a:endParaRPr lang="en-US" altLang="ko-KR" sz="1600">
              <a:latin typeface="MV Bol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919478" y="3759313"/>
            <a:ext cx="1872234" cy="824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latin typeface="MV Boli"/>
              </a:rPr>
              <a:t>video1  -------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video2  -------</a:t>
            </a:r>
            <a:endParaRPr lang="en-US" altLang="ko-KR" sz="1600" b="1">
              <a:solidFill>
                <a:srgbClr val="ff0000"/>
              </a:solidFill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video3  -------</a:t>
            </a:r>
            <a:endParaRPr lang="en-US" altLang="ko-KR" sz="1600">
              <a:latin typeface="MV Bol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919478" y="4969999"/>
            <a:ext cx="1872234" cy="824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latin typeface="MV Boli"/>
              </a:rPr>
              <a:t>video1  -------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video2  -------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video3  -------</a:t>
            </a:r>
            <a:endParaRPr lang="en-US" altLang="ko-KR" sz="1600">
              <a:latin typeface="MV Boli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3827684" y="4171628"/>
            <a:ext cx="972154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4871847" y="1506329"/>
            <a:ext cx="1872234" cy="8234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keywords from 1</a:t>
            </a:r>
            <a:endParaRPr lang="en-US" altLang="ko-KR" sz="1600" b="1">
              <a:solidFill>
                <a:srgbClr val="ff0000"/>
              </a:solidFill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keywords from 2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keywords from 3</a:t>
            </a:r>
            <a:endParaRPr lang="en-US" altLang="ko-KR" sz="1600">
              <a:latin typeface="MV Bol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871847" y="2605514"/>
            <a:ext cx="1872234" cy="8234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latin typeface="MV Boli"/>
              </a:rPr>
              <a:t>keywords from 1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keywords from 2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keywords from 3</a:t>
            </a:r>
            <a:endParaRPr lang="en-US" altLang="ko-KR" sz="1600">
              <a:latin typeface="MV Bol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871847" y="3760458"/>
            <a:ext cx="1872234" cy="8234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latin typeface="MV Boli"/>
              </a:rPr>
              <a:t>keywords from 1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keywords from 2</a:t>
            </a:r>
            <a:endParaRPr lang="en-US" altLang="ko-KR" sz="1600" b="1">
              <a:solidFill>
                <a:srgbClr val="ff0000"/>
              </a:solidFill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keywords from 3</a:t>
            </a:r>
            <a:endParaRPr lang="en-US" altLang="ko-KR" sz="1600">
              <a:latin typeface="MV Bol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4871847" y="4970000"/>
            <a:ext cx="1872234" cy="8234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latin typeface="MV Boli"/>
              </a:rPr>
              <a:t>keywords from 1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keywords from 2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keywords from 3</a:t>
            </a:r>
            <a:endParaRPr lang="en-US" altLang="ko-KR" sz="1600">
              <a:latin typeface="MV Boli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3827684" y="3017257"/>
            <a:ext cx="972154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3827684" y="1918072"/>
            <a:ext cx="972154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>
            <a:off x="3827684" y="5382315"/>
            <a:ext cx="972154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/>
          <p:nvPr/>
        </p:nvSpPr>
        <p:spPr>
          <a:xfrm rot="10800000">
            <a:off x="6672072" y="1626178"/>
            <a:ext cx="720090" cy="3968996"/>
          </a:xfrm>
          <a:prstGeom prst="leftBrace">
            <a:avLst>
              <a:gd name="adj1" fmla="val 59486"/>
              <a:gd name="adj2" fmla="val 50390"/>
            </a:avLst>
          </a:prstGeom>
          <a:solidFill>
            <a:schemeClr val="lt1"/>
          </a:solidFill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64171" y="3347570"/>
            <a:ext cx="1512189" cy="498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ff0000"/>
                </a:solidFill>
                <a:latin typeface="MV Boli"/>
              </a:rPr>
              <a:t>keyword</a:t>
            </a:r>
            <a:endParaRPr lang="en-US" altLang="ko-KR" sz="2700" b="1">
              <a:solidFill>
                <a:srgbClr val="ff0000"/>
              </a:solidFill>
              <a:latin typeface="MV Boli"/>
            </a:endParaRPr>
          </a:p>
        </p:txBody>
      </p:sp>
      <p:cxnSp>
        <p:nvCxnSpPr>
          <p:cNvPr id="31" name=""/>
          <p:cNvCxnSpPr>
            <a:stCxn id="30" idx="3"/>
          </p:cNvCxnSpPr>
          <p:nvPr/>
        </p:nvCxnSpPr>
        <p:spPr>
          <a:xfrm>
            <a:off x="8976360" y="3596882"/>
            <a:ext cx="40007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"/>
          <p:cNvSpPr txBox="1"/>
          <p:nvPr/>
        </p:nvSpPr>
        <p:spPr>
          <a:xfrm>
            <a:off x="9448448" y="2642415"/>
            <a:ext cx="2696308" cy="18612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latin typeface="MV Boli"/>
              </a:rPr>
              <a:t>new trend</a:t>
            </a:r>
            <a:r>
              <a:rPr lang="en-US" altLang="ko-KR" sz="1400">
                <a:latin typeface="MV Boli"/>
              </a:rPr>
              <a:t>(word1, word2)</a:t>
            </a:r>
            <a:endParaRPr lang="en-US" altLang="ko-KR" sz="1400">
              <a:latin typeface="MV Boli"/>
            </a:endParaRPr>
          </a:p>
          <a:p>
            <a:pPr>
              <a:defRPr/>
            </a:pP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- </a:t>
            </a: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video1</a:t>
            </a:r>
            <a:r>
              <a:rPr lang="en-US" altLang="ko-KR" sz="1600">
                <a:latin typeface="MV Boli"/>
              </a:rPr>
              <a:t> URL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- summary of </a:t>
            </a: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video1</a:t>
            </a:r>
            <a:endParaRPr lang="en-US" altLang="ko-KR" sz="1600" b="1">
              <a:solidFill>
                <a:srgbClr val="ff0000"/>
              </a:solidFill>
              <a:latin typeface="MV Boli"/>
            </a:endParaRPr>
          </a:p>
          <a:p>
            <a:pPr>
              <a:defRPr/>
            </a:pPr>
            <a:endParaRPr lang="en-US" altLang="ko-KR" sz="1600" b="1">
              <a:solidFill>
                <a:srgbClr val="ff0000"/>
              </a:solidFill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- </a:t>
            </a: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video2</a:t>
            </a:r>
            <a:r>
              <a:rPr lang="en-US" altLang="ko-KR" sz="1600">
                <a:latin typeface="MV Boli"/>
              </a:rPr>
              <a:t> URL</a:t>
            </a:r>
            <a:endParaRPr lang="en-US" altLang="ko-KR" sz="1600">
              <a:latin typeface="MV Boli"/>
            </a:endParaRPr>
          </a:p>
          <a:p>
            <a:pPr>
              <a:defRPr/>
            </a:pPr>
            <a:r>
              <a:rPr lang="en-US" altLang="ko-KR" sz="1600">
                <a:latin typeface="MV Boli"/>
              </a:rPr>
              <a:t>- summary of </a:t>
            </a:r>
            <a:r>
              <a:rPr lang="en-US" altLang="ko-KR" sz="1600" b="1">
                <a:solidFill>
                  <a:srgbClr val="ff0000"/>
                </a:solidFill>
                <a:latin typeface="MV Boli"/>
              </a:rPr>
              <a:t>video2</a:t>
            </a:r>
            <a:endParaRPr lang="en-US" altLang="ko-KR" sz="1600" b="1">
              <a:solidFill>
                <a:srgbClr val="ff0000"/>
              </a:solidFill>
              <a:latin typeface="MV Bol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184261" y="260604"/>
            <a:ext cx="3960496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선정이유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238614" y="1052702"/>
            <a:ext cx="3834134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1487424" y="2213229"/>
            <a:ext cx="2736342" cy="4236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latin typeface="한컴 윤체 L"/>
                <a:ea typeface="한컴 윤체 L"/>
              </a:rPr>
              <a:t>자연어처리</a:t>
            </a:r>
            <a:r>
              <a:rPr lang="en-US" altLang="ko-KR" sz="2200" b="1">
                <a:latin typeface="한컴 윤체 L"/>
                <a:ea typeface="한컴 윤체 L"/>
              </a:rPr>
              <a:t>(NLP)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343406" y="3796665"/>
            <a:ext cx="2736343" cy="422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latin typeface="한컴 윤체 L"/>
                <a:ea typeface="한컴 윤체 L"/>
              </a:rPr>
              <a:t>각종 </a:t>
            </a:r>
            <a:r>
              <a:rPr lang="en-US" altLang="ko-KR" sz="2200" b="1">
                <a:latin typeface="한컴 윤체 L"/>
                <a:ea typeface="한컴 윤체 L"/>
              </a:rPr>
              <a:t>API</a:t>
            </a:r>
            <a:r>
              <a:rPr lang="ko-KR" altLang="en-US" sz="2200" b="1">
                <a:latin typeface="한컴 윤체 L"/>
                <a:ea typeface="한컴 윤체 L"/>
              </a:rPr>
              <a:t> 사용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27604" y="5159882"/>
            <a:ext cx="2736342" cy="4236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AI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727829" y="1052702"/>
            <a:ext cx="2736342" cy="422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openvino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159883" y="3374135"/>
            <a:ext cx="2736342" cy="4244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Python </a:t>
            </a:r>
            <a:r>
              <a:rPr lang="ko-KR" altLang="en-US" sz="2200" b="1">
                <a:latin typeface="한컴 윤체 L"/>
                <a:ea typeface="한컴 윤체 L"/>
              </a:rPr>
              <a:t>기초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184261" y="4509135"/>
            <a:ext cx="2736342" cy="422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vision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159883" y="5164956"/>
            <a:ext cx="4104513" cy="424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latin typeface="한컴 윤체 L"/>
                <a:ea typeface="한컴 윤체 L"/>
              </a:rPr>
              <a:t>각종 모델들</a:t>
            </a:r>
            <a:r>
              <a:rPr lang="en-US" altLang="ko-KR" sz="2200" b="1">
                <a:latin typeface="한컴 윤체 L"/>
                <a:ea typeface="한컴 윤체 L"/>
              </a:rPr>
              <a:t>(Llama, YOLO ...)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652319" y="2636901"/>
            <a:ext cx="2736342" cy="4206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latin typeface="한컴 윤체 L"/>
                <a:ea typeface="한컴 윤체 L"/>
              </a:rPr>
              <a:t>강화학습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976360" y="3692653"/>
            <a:ext cx="2736342" cy="4221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Fine Tuning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184261" y="260604"/>
            <a:ext cx="3960496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선정이유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238614" y="1052702"/>
            <a:ext cx="3834134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2927604" y="5159882"/>
            <a:ext cx="2736342" cy="4236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AI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727829" y="1052702"/>
            <a:ext cx="2736342" cy="422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openvino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680198" y="4591050"/>
            <a:ext cx="2736342" cy="4221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vision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411914" y="5159882"/>
            <a:ext cx="4104514" cy="4198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YOLO 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652319" y="2636901"/>
            <a:ext cx="2736342" cy="4206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latin typeface="한컴 윤체 L"/>
                <a:ea typeface="한컴 윤체 L"/>
              </a:rPr>
              <a:t>강화학습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976360" y="3692653"/>
            <a:ext cx="2736342" cy="4221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Fine Tuning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296477" y="2988755"/>
            <a:ext cx="5031802" cy="880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200" b="1">
                <a:latin typeface="한컴 윤체 L"/>
                <a:ea typeface="한컴 윤체 L"/>
              </a:rPr>
              <a:t>블랙잭 </a:t>
            </a:r>
            <a:r>
              <a:rPr lang="en-US" altLang="ko-KR" sz="5200" b="1">
                <a:latin typeface="한컴 윤체 L"/>
                <a:ea typeface="한컴 윤체 L"/>
              </a:rPr>
              <a:t>AI </a:t>
            </a:r>
            <a:r>
              <a:rPr lang="ko-KR" altLang="en-US" sz="5200" b="1">
                <a:latin typeface="한컴 윤체 L"/>
                <a:ea typeface="한컴 윤체 L"/>
              </a:rPr>
              <a:t>도우미</a:t>
            </a:r>
            <a:endParaRPr lang="ko-KR" altLang="en-US" sz="5200" b="1"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184261" y="260604"/>
            <a:ext cx="3960496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선정이유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238614" y="1052702"/>
            <a:ext cx="3834134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1487424" y="2213229"/>
            <a:ext cx="2736342" cy="4236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latin typeface="한컴 윤체 L"/>
                <a:ea typeface="한컴 윤체 L"/>
              </a:rPr>
              <a:t>자연어처리</a:t>
            </a:r>
            <a:r>
              <a:rPr lang="en-US" altLang="ko-KR" sz="2200" b="1">
                <a:latin typeface="한컴 윤체 L"/>
                <a:ea typeface="한컴 윤체 L"/>
              </a:rPr>
              <a:t>(NLP)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343406" y="3796665"/>
            <a:ext cx="2736343" cy="422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latin typeface="한컴 윤체 L"/>
                <a:ea typeface="한컴 윤체 L"/>
              </a:rPr>
              <a:t>각종 </a:t>
            </a:r>
            <a:r>
              <a:rPr lang="en-US" altLang="ko-KR" sz="2200" b="1">
                <a:latin typeface="한컴 윤체 L"/>
                <a:ea typeface="한컴 윤체 L"/>
              </a:rPr>
              <a:t>API</a:t>
            </a:r>
            <a:r>
              <a:rPr lang="ko-KR" altLang="en-US" sz="2200" b="1">
                <a:latin typeface="한컴 윤체 L"/>
                <a:ea typeface="한컴 윤체 L"/>
              </a:rPr>
              <a:t> 사용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27604" y="5159882"/>
            <a:ext cx="2736342" cy="4236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AI</a:t>
            </a:r>
            <a:endParaRPr lang="ko-KR" altLang="en-US" sz="2200" b="1">
              <a:latin typeface="한컴 윤체 L"/>
              <a:ea typeface="한컴 윤체 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727829" y="1052702"/>
            <a:ext cx="2736342" cy="422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openvino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359658" y="3026282"/>
            <a:ext cx="6048757" cy="877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200" b="1">
                <a:latin typeface="한컴 윤체 L"/>
                <a:ea typeface="한컴 윤체 L"/>
              </a:rPr>
              <a:t>최신 트렌드 알아보기</a:t>
            </a:r>
            <a:endParaRPr lang="ko-KR" altLang="en-US" sz="5200" b="1">
              <a:latin typeface="한컴 윤체 L"/>
              <a:ea typeface="한컴 윤체 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384035" y="4799075"/>
            <a:ext cx="4104513" cy="4187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Llama3.2, GPT4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976360" y="3692653"/>
            <a:ext cx="2736342" cy="4221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latin typeface="한컴 윤체 L"/>
                <a:ea typeface="한컴 윤체 L"/>
              </a:rPr>
              <a:t>Fine Tuning</a:t>
            </a:r>
            <a:endParaRPr lang="en-US" altLang="ko-KR" sz="2200" b="1"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912477" y="260604"/>
            <a:ext cx="2232280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사용기술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9984486" y="1052703"/>
            <a:ext cx="2028318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983361" y="1268730"/>
            <a:ext cx="9289161" cy="4425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1. </a:t>
            </a:r>
            <a:r>
              <a:rPr lang="ko-KR" altLang="en-US" sz="2200">
                <a:solidFill>
                  <a:srgbClr val="ff0000"/>
                </a:solidFill>
                <a:latin typeface="한컴 윤체 L"/>
                <a:ea typeface="한컴 윤체 L"/>
              </a:rPr>
              <a:t>youtube api</a:t>
            </a:r>
            <a:r>
              <a:rPr lang="ko-KR" altLang="en-US">
                <a:latin typeface="한컴 윤체 L"/>
                <a:ea typeface="한컴 윤체 L"/>
              </a:rPr>
              <a:t>를 이용해 최신 영상의 mp3파일 불러오기(채널ID, 영상ID 불러오기)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2. </a:t>
            </a:r>
            <a:r>
              <a:rPr lang="ko-KR" altLang="en-US" sz="2200">
                <a:solidFill>
                  <a:srgbClr val="ff0000"/>
                </a:solidFill>
                <a:latin typeface="한컴 윤체 L"/>
                <a:ea typeface="한컴 윤체 L"/>
              </a:rPr>
              <a:t>whisper</a:t>
            </a:r>
            <a:r>
              <a:rPr lang="ko-KR" altLang="en-US">
                <a:latin typeface="한컴 윤체 L"/>
                <a:ea typeface="한컴 윤체 L"/>
              </a:rPr>
              <a:t> 이용하여 음성을 텍스트로 변환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3. "</a:t>
            </a:r>
            <a:r>
              <a:rPr lang="ko-KR" altLang="en-US" sz="2200">
                <a:solidFill>
                  <a:srgbClr val="ff0000"/>
                </a:solidFill>
                <a:latin typeface="한컴 윤체 L"/>
                <a:ea typeface="한컴 윤체 L"/>
              </a:rPr>
              <a:t>keybert 모델</a:t>
            </a:r>
            <a:r>
              <a:rPr lang="ko-KR" altLang="en-US">
                <a:latin typeface="한컴 윤체 L"/>
                <a:ea typeface="한컴 윤체 L"/>
              </a:rPr>
              <a:t>"을 사용하여 텍스트에서 키워드 추출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  </a:t>
            </a:r>
            <a:r>
              <a:rPr lang="en-US" altLang="ko-KR">
                <a:latin typeface="한컴 윤체 L"/>
                <a:ea typeface="한컴 윤체 L"/>
              </a:rPr>
              <a:t>3-1.</a:t>
            </a:r>
            <a:r>
              <a:rPr lang="ko-KR" altLang="en-US">
                <a:latin typeface="한컴 윤체 L"/>
                <a:ea typeface="한컴 윤체 L"/>
              </a:rPr>
              <a:t> 첫번째는 직접 모델을 불러와서 파이썬에서 바로 적용 -&gt; 키워드 바로 제공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  </a:t>
            </a:r>
            <a:r>
              <a:rPr lang="en-US" altLang="ko-KR">
                <a:latin typeface="한컴 윤체 L"/>
                <a:ea typeface="한컴 윤체 L"/>
              </a:rPr>
              <a:t>3-2.</a:t>
            </a:r>
            <a:r>
              <a:rPr lang="ko-KR" altLang="en-US">
                <a:latin typeface="한컴 윤체 L"/>
                <a:ea typeface="한컴 윤체 L"/>
              </a:rPr>
              <a:t> 두번째는 onnx파일로 모델을 가져와서 "</a:t>
            </a:r>
            <a:r>
              <a:rPr lang="ko-KR" altLang="en-US" sz="2200">
                <a:solidFill>
                  <a:srgbClr val="ff0000"/>
                </a:solidFill>
                <a:latin typeface="한컴 윤체 L"/>
                <a:ea typeface="한컴 윤체 L"/>
              </a:rPr>
              <a:t>openvino</a:t>
            </a:r>
            <a:r>
              <a:rPr lang="ko-KR" altLang="en-US">
                <a:latin typeface="한컴 윤체 L"/>
                <a:ea typeface="한컴 윤체 L"/>
              </a:rPr>
              <a:t>"로 최적화 -&gt; 임베딩 벡터 형태로 제공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        </a:t>
            </a:r>
            <a:r>
              <a:rPr lang="en-US" altLang="ko-KR">
                <a:latin typeface="한컴 윤체 L"/>
                <a:ea typeface="한컴 윤체 L"/>
              </a:rPr>
              <a:t>-&gt;</a:t>
            </a:r>
            <a:r>
              <a:rPr lang="ko-KR" altLang="en-US">
                <a:latin typeface="한컴 윤체 L"/>
                <a:ea typeface="한컴 윤체 L"/>
              </a:rPr>
              <a:t> 텍스트를 토큰화하여 추출된 임베딩 벡터로 유사도 계산하여 키워드 추출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en-US" altLang="ko-KR">
                <a:latin typeface="한컴 윤체 L"/>
                <a:ea typeface="한컴 윤체 L"/>
              </a:rPr>
              <a:t>4-1</a:t>
            </a:r>
            <a:r>
              <a:rPr lang="ko-KR" altLang="en-US">
                <a:latin typeface="한컴 윤체 L"/>
                <a:ea typeface="한컴 윤체 L"/>
              </a:rPr>
              <a:t>. openai 에서 </a:t>
            </a:r>
            <a:r>
              <a:rPr lang="ko-KR" altLang="en-US" sz="2200">
                <a:solidFill>
                  <a:srgbClr val="ff0000"/>
                </a:solidFill>
                <a:latin typeface="한컴 윤체 L"/>
                <a:ea typeface="한컴 윤체 L"/>
              </a:rPr>
              <a:t>gpt 4</a:t>
            </a:r>
            <a:r>
              <a:rPr lang="ko-KR" altLang="en-US">
                <a:latin typeface="한컴 윤체 L"/>
                <a:ea typeface="한컴 윤체 L"/>
              </a:rPr>
              <a:t>를 이용해서 키워드 기반으로 문장 생성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endParaRPr lang="en-US" altLang="ko-KR">
              <a:latin typeface="한컴 윤체 L"/>
              <a:ea typeface="한컴 윤체 L"/>
            </a:endParaRPr>
          </a:p>
          <a:p>
            <a:pPr>
              <a:defRPr/>
            </a:pPr>
            <a:r>
              <a:rPr lang="en-US" altLang="ko-KR">
                <a:latin typeface="한컴 윤체 L"/>
                <a:ea typeface="한컴 윤체 L"/>
              </a:rPr>
              <a:t>4-2</a:t>
            </a:r>
            <a:r>
              <a:rPr lang="ko-KR" altLang="en-US">
                <a:latin typeface="한컴 윤체 L"/>
                <a:ea typeface="한컴 윤체 L"/>
              </a:rPr>
              <a:t>. </a:t>
            </a:r>
            <a:r>
              <a:rPr lang="en-US" altLang="ko-KR">
                <a:latin typeface="한컴 윤체 L"/>
                <a:ea typeface="한컴 윤체 L"/>
              </a:rPr>
              <a:t>Hugging face </a:t>
            </a:r>
            <a:r>
              <a:rPr lang="ko-KR" altLang="en-US">
                <a:latin typeface="한컴 윤체 L"/>
                <a:ea typeface="한컴 윤체 L"/>
              </a:rPr>
              <a:t>에서 </a:t>
            </a:r>
            <a:r>
              <a:rPr lang="ko-KR" altLang="en-US" sz="2200">
                <a:solidFill>
                  <a:srgbClr val="ff0000"/>
                </a:solidFill>
                <a:latin typeface="한컴 윤체 L"/>
                <a:ea typeface="한컴 윤체 L"/>
              </a:rPr>
              <a:t>llama3.2</a:t>
            </a:r>
            <a:r>
              <a:rPr lang="ko-KR" altLang="en-US">
                <a:latin typeface="한컴 윤체 L"/>
                <a:ea typeface="한컴 윤체 L"/>
              </a:rPr>
              <a:t>를 이용해서 키워드 기반으로 문장 생성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en-US" altLang="ko-KR">
                <a:latin typeface="한컴 윤체 L"/>
                <a:ea typeface="한컴 윤체 L"/>
              </a:rPr>
              <a:t>   -&gt; </a:t>
            </a:r>
            <a:r>
              <a:rPr lang="ko-KR" altLang="en-US">
                <a:latin typeface="한컴 윤체 L"/>
                <a:ea typeface="한컴 윤체 L"/>
              </a:rPr>
              <a:t>onnx파일로 모델을 가져와서 </a:t>
            </a:r>
            <a:r>
              <a:rPr lang="ko-KR" altLang="en-US" sz="2200">
                <a:latin typeface="한컴 윤체 L"/>
                <a:ea typeface="한컴 윤체 L"/>
              </a:rPr>
              <a:t>"</a:t>
            </a:r>
            <a:r>
              <a:rPr lang="ko-KR" altLang="en-US" sz="2200">
                <a:solidFill>
                  <a:srgbClr val="ff0000"/>
                </a:solidFill>
                <a:latin typeface="한컴 윤체 L"/>
                <a:ea typeface="한컴 윤체 L"/>
              </a:rPr>
              <a:t>openvino</a:t>
            </a:r>
            <a:r>
              <a:rPr lang="ko-KR" altLang="en-US" sz="2200">
                <a:latin typeface="한컴 윤체 L"/>
                <a:ea typeface="한컴 윤체 L"/>
              </a:rPr>
              <a:t>"로 </a:t>
            </a:r>
            <a:r>
              <a:rPr lang="ko-KR" altLang="en-US">
                <a:latin typeface="한컴 윤체 L"/>
                <a:ea typeface="한컴 윤체 L"/>
              </a:rPr>
              <a:t>최적화</a:t>
            </a:r>
            <a:endParaRPr lang="ko-KR" altLang="en-US">
              <a:latin typeface="한컴 윤체 L"/>
              <a:ea typeface="한컴 윤체 L"/>
            </a:endParaRPr>
          </a:p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   </a:t>
            </a:r>
            <a:r>
              <a:rPr lang="en-US" altLang="ko-KR">
                <a:latin typeface="한컴 윤체 L"/>
                <a:ea typeface="한컴 윤체 L"/>
              </a:rPr>
              <a:t>-&gt; </a:t>
            </a:r>
            <a:r>
              <a:rPr lang="ko-KR" altLang="en-US">
                <a:latin typeface="한컴 윤체 L"/>
                <a:ea typeface="한컴 윤체 L"/>
              </a:rPr>
              <a:t>한국어 데이터로 </a:t>
            </a:r>
            <a:r>
              <a:rPr lang="en-US" altLang="ko-KR" sz="2200">
                <a:solidFill>
                  <a:srgbClr val="ff0000"/>
                </a:solidFill>
                <a:latin typeface="한컴 윤체 L"/>
                <a:ea typeface="한컴 윤체 L"/>
              </a:rPr>
              <a:t>Fine Tuning</a:t>
            </a:r>
            <a:r>
              <a:rPr lang="ko-KR" altLang="en-US">
                <a:latin typeface="한컴 윤체 L"/>
                <a:ea typeface="한컴 윤체 L"/>
              </a:rPr>
              <a:t>해서 성능 높여주기</a:t>
            </a:r>
            <a:endParaRPr lang="ko-KR" altLang="en-US"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5987987" y="2884551"/>
            <a:ext cx="2700337" cy="9765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800">
                <a:latin typeface="MV Boli"/>
                <a:ea typeface="한컴 윤체 M"/>
              </a:rPr>
              <a:t>비</a:t>
            </a:r>
            <a:r>
              <a:rPr lang="en-US" altLang="ko-KR" sz="5800">
                <a:latin typeface="MV Boli"/>
                <a:ea typeface="한컴 윤체 M"/>
              </a:rPr>
              <a:t>,</a:t>
            </a:r>
            <a:r>
              <a:rPr lang="ko-KR" altLang="en-US" sz="5800">
                <a:latin typeface="MV Boli"/>
                <a:ea typeface="한컴 윤체 M"/>
              </a:rPr>
              <a:t> 흐림</a:t>
            </a:r>
            <a:endParaRPr lang="ko-KR" altLang="en-US" sz="5800">
              <a:latin typeface="MV Boli"/>
              <a:ea typeface="한컴 윤체 M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4239" y="1988820"/>
            <a:ext cx="2525712" cy="252571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276023" y="2343467"/>
            <a:ext cx="2268283" cy="71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100" b="1">
                <a:solidFill>
                  <a:srgbClr val="ff0000"/>
                </a:solidFill>
                <a:latin typeface="MV Boli"/>
              </a:rPr>
              <a:t>keyword</a:t>
            </a:r>
            <a:endParaRPr lang="en-US" altLang="ko-KR" sz="4100" b="1">
              <a:solidFill>
                <a:srgbClr val="ff0000"/>
              </a:solidFill>
              <a:latin typeface="MV Bol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904351" y="260604"/>
            <a:ext cx="3240405" cy="7200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300">
                <a:latin typeface="MV Boli"/>
                <a:ea typeface="한컴 윤체 M"/>
              </a:rPr>
              <a:t>프로젝트 설명</a:t>
            </a:r>
            <a:endParaRPr lang="ko-KR" altLang="en-US" sz="4300">
              <a:latin typeface="MV Boli"/>
              <a:ea typeface="한컴 윤체 M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8978366" y="1052702"/>
            <a:ext cx="3094381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155257" y="5373243"/>
            <a:ext cx="11881485" cy="1034654"/>
          </a:xfrm>
          <a:custGeom>
            <a:avLst/>
            <a:gdLst>
              <a:gd name="connsiteX0" fmla="*/ -4167 w 11066492"/>
              <a:gd name="connsiteY0" fmla="*/ 673379 h 1034654"/>
              <a:gd name="connsiteX1" fmla="*/ 3258501 w 11066492"/>
              <a:gd name="connsiteY1" fmla="*/ 1014573 h 1034654"/>
              <a:gd name="connsiteX2" fmla="*/ 7480776 w 11066492"/>
              <a:gd name="connsiteY2" fmla="*/ 5208 h 1034654"/>
              <a:gd name="connsiteX3" fmla="*/ 11070422 w 11066492"/>
              <a:gd name="connsiteY3" fmla="*/ 609405 h 1034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6492" h="1034654">
                <a:moveTo>
                  <a:pt x="-4167" y="673379"/>
                </a:moveTo>
                <a:cubicBezTo>
                  <a:pt x="539610" y="730244"/>
                  <a:pt x="2011010" y="1125935"/>
                  <a:pt x="3258501" y="1014573"/>
                </a:cubicBezTo>
                <a:cubicBezTo>
                  <a:pt x="4505991" y="903211"/>
                  <a:pt x="6178789" y="72736"/>
                  <a:pt x="7480776" y="5208"/>
                </a:cubicBezTo>
                <a:cubicBezTo>
                  <a:pt x="8782763" y="-62320"/>
                  <a:pt x="10472148" y="508705"/>
                  <a:pt x="11070422" y="609405"/>
                </a:cubicBezTo>
              </a:path>
            </a:pathLst>
          </a:custGeom>
          <a:solidFill>
            <a:schemeClr val="lt1"/>
          </a:solidFill>
          <a:ln w="139700"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767334" y="5661279"/>
            <a:ext cx="4896612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youtube 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" y="116586"/>
            <a:ext cx="6120765" cy="143182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3946" y="738036"/>
            <a:ext cx="2970377" cy="79306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280" y="1531098"/>
            <a:ext cx="6480810" cy="397332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69337" y="1531098"/>
            <a:ext cx="4755329" cy="3695993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/>
        </p:nvSpPr>
        <p:spPr>
          <a:xfrm>
            <a:off x="6348031" y="260604"/>
            <a:ext cx="936117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ID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8254903" y="1124712"/>
            <a:ext cx="1153511" cy="72009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MV Boli"/>
                <a:ea typeface="한컴 윤체 M"/>
              </a:rPr>
              <a:t>Info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chemeClr val="tx1"/>
              </a:solidFill>
              <a:latin typeface="MV Boli"/>
              <a:ea typeface="한컴 윤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324</ep:Words>
  <ep:PresentationFormat>화면 슬라이드 쇼(4:3)</ep:PresentationFormat>
  <ep:Paragraphs>120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최신트렌드 알아보기 youtube news channel</vt:lpstr>
      <vt:lpstr>index</vt:lpstr>
      <vt:lpstr>프로젝트 주제</vt:lpstr>
      <vt:lpstr>프로젝트 선정이유</vt:lpstr>
      <vt:lpstr>프로젝트 선정이유</vt:lpstr>
      <vt:lpstr>프로젝트 선정이유</vt:lpstr>
      <vt:lpstr>사용기술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마무리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2024-10-10T01:54:50.476</dcterms:created>
  <dc:creator>USER</dc:creator>
  <cp:lastModifiedBy>USER</cp:lastModifiedBy>
  <dcterms:modified xsi:type="dcterms:W3CDTF">2024-10-14T08:39:45.398</dcterms:modified>
  <cp:revision>36</cp:revision>
  <dc:title>최신트렌드 알아보기 youtube news channel</dc:title>
  <cp:version>1000.0000.01</cp:version>
</cp:coreProperties>
</file>