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4DBE3"/>
          </a:solidFill>
        </a:fill>
      </a:tcStyle>
    </a:wholeTbl>
    <a:band2H>
      <a:tcTxStyle b="def" i="def"/>
      <a:tcStyle>
        <a:tcBdr/>
        <a:fill>
          <a:solidFill>
            <a:srgbClr val="EBEEF2"/>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Row>
  </a:tblStyle>
  <a:tblStyle styleId="{C7B018BB-80A7-4F77-B60F-C8B233D01FF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FE2D3"/>
          </a:solidFill>
        </a:fill>
      </a:tcStyle>
    </a:wholeTbl>
    <a:band2H>
      <a:tcTxStyle b="def" i="def"/>
      <a:tcStyle>
        <a:tcBdr/>
        <a:fill>
          <a:solidFill>
            <a:srgbClr val="F0F1EA"/>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Row>
  </a:tblStyle>
  <a:tblStyle styleId="{EEE7283C-3CF3-47DC-8721-378D4A62B22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EDCE1"/>
          </a:solidFill>
        </a:fill>
      </a:tcStyle>
    </a:wholeTbl>
    <a:band2H>
      <a:tcTxStyle b="def" i="def"/>
      <a:tcStyle>
        <a:tcBdr/>
        <a:fill>
          <a:solidFill>
            <a:srgbClr val="EFEEF1"/>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Row>
  </a:tblStyle>
  <a:tblStyle styleId="{CF821DB8-F4EB-4A41-A1BA-3FCAFE7338EE}"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004141"/>
          </a:solidFill>
        </a:fill>
      </a:tcStyle>
    </a:band2H>
    <a:firstCol>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doni SvtyTwo ITC TT-Bold"/>
          <a:ea typeface="Bodoni SvtyTwo ITC TT-Bold"/>
          <a:cs typeface="Bodoni SvtyTwo ITC TT-Bold"/>
        </a:font>
        <a:srgbClr val="414141"/>
      </a:tcTxStyle>
      <a:tcStyle>
        <a:tcBdr>
          <a:left>
            <a:ln w="12700" cap="flat">
              <a:noFill/>
              <a:miter lim="400000"/>
            </a:ln>
          </a:left>
          <a:right>
            <a:ln w="12700" cap="flat">
              <a:noFill/>
              <a:miter lim="400000"/>
            </a:ln>
          </a:right>
          <a:top>
            <a:ln w="508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rgbClr val="004141"/>
          </a:solidFill>
        </a:fill>
      </a:tcStyle>
    </a:lastRow>
    <a:firstRow>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254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CDCDCD"/>
          </a:solidFill>
        </a:fill>
      </a:tcStyle>
    </a:wholeTbl>
    <a:band2H>
      <a:tcTxStyle b="def" i="def"/>
      <a:tcStyle>
        <a:tcBdr/>
        <a:fill>
          <a:solidFill>
            <a:srgbClr val="E8E8E8"/>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Row>
  </a:tblStyle>
  <a:tblStyle styleId="{2708684C-4D16-4618-839F-0558EEFCDFE6}" styleName="">
    <a:tblBg/>
    <a:wholeTbl>
      <a:tcTxStyle b="off" i="off">
        <a:font>
          <a:latin typeface="Bodoni SvtyTwo ITC TT-Book"/>
          <a:ea typeface="Bodoni SvtyTwo ITC TT-Book"/>
          <a:cs typeface="Bodoni SvtyTwo ITC TT-Book"/>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wholeTbl>
    <a:band2H>
      <a:tcTxStyle b="def" i="def"/>
      <a:tcStyle>
        <a:tcBdr/>
        <a:fill>
          <a:solidFill>
            <a:srgbClr val="FFFFFF"/>
          </a:solidFill>
        </a:fill>
      </a:tcStyle>
    </a:band2H>
    <a:firstCol>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firstCol>
    <a:la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508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lastRow>
    <a:fir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254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952500" y="9245600"/>
            <a:ext cx="22498975" cy="0"/>
          </a:xfrm>
          <a:prstGeom prst="line">
            <a:avLst/>
          </a:prstGeom>
          <a:ln w="12700">
            <a:solidFill>
              <a:srgbClr val="444444">
                <a:alpha val="30000"/>
              </a:srgbClr>
            </a:solidFill>
            <a:miter lim="400000"/>
          </a:ln>
        </p:spPr>
        <p:txBody>
          <a:bodyPr lIns="45718" tIns="45718" rIns="45718" bIns="45718"/>
          <a:lstStyle/>
          <a:p>
            <a:pPr/>
          </a:p>
        </p:txBody>
      </p:sp>
      <p:sp>
        <p:nvSpPr>
          <p:cNvPr id="14" name="Line"/>
          <p:cNvSpPr/>
          <p:nvPr/>
        </p:nvSpPr>
        <p:spPr>
          <a:xfrm>
            <a:off x="952499" y="5765800"/>
            <a:ext cx="22500036" cy="0"/>
          </a:xfrm>
          <a:prstGeom prst="line">
            <a:avLst/>
          </a:prstGeom>
          <a:ln w="12700">
            <a:solidFill>
              <a:srgbClr val="444444">
                <a:alpha val="30000"/>
              </a:srgbClr>
            </a:solidFill>
            <a:miter lim="400000"/>
          </a:ln>
        </p:spPr>
        <p:txBody>
          <a:bodyPr lIns="45718" tIns="45718" rIns="45718" bIns="45718"/>
          <a:lstStyle/>
          <a:p>
            <a:pPr/>
          </a:p>
        </p:txBody>
      </p:sp>
      <p:sp>
        <p:nvSpPr>
          <p:cNvPr id="15" name="Line"/>
          <p:cNvSpPr/>
          <p:nvPr/>
        </p:nvSpPr>
        <p:spPr>
          <a:xfrm flipV="1">
            <a:off x="14989317" y="6339647"/>
            <a:ext cx="2" cy="2310130"/>
          </a:xfrm>
          <a:prstGeom prst="line">
            <a:avLst/>
          </a:prstGeom>
          <a:ln w="12700">
            <a:solidFill>
              <a:srgbClr val="444444">
                <a:alpha val="30000"/>
              </a:srgbClr>
            </a:solidFill>
            <a:miter lim="400000"/>
          </a:ln>
        </p:spPr>
        <p:txBody>
          <a:bodyPr lIns="45718" tIns="45718" rIns="45718" bIns="45718"/>
          <a:lstStyle/>
          <a:p>
            <a:pPr/>
          </a:p>
        </p:txBody>
      </p:sp>
      <p:sp>
        <p:nvSpPr>
          <p:cNvPr id="16" name="Body Level One…"/>
          <p:cNvSpPr txBox="1"/>
          <p:nvPr>
            <p:ph type="body" sz="quarter" idx="1"/>
          </p:nvPr>
        </p:nvSpPr>
        <p:spPr>
          <a:xfrm>
            <a:off x="952500" y="4965700"/>
            <a:ext cx="13500100" cy="635000"/>
          </a:xfrm>
          <a:prstGeom prst="rect">
            <a:avLst/>
          </a:prstGeom>
        </p:spPr>
        <p:txBody>
          <a:bodyPr/>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17" name="Title Text"/>
          <p:cNvSpPr txBox="1"/>
          <p:nvPr>
            <p:ph type="title"/>
          </p:nvPr>
        </p:nvSpPr>
        <p:spPr>
          <a:xfrm>
            <a:off x="952500" y="5829300"/>
            <a:ext cx="13500100" cy="3340100"/>
          </a:xfrm>
          <a:prstGeom prst="rect">
            <a:avLst/>
          </a:prstGeom>
        </p:spPr>
        <p:txBody>
          <a:bodyPr/>
          <a:lstStyle>
            <a:lvl1pPr algn="l"/>
          </a:lstStyle>
          <a:p>
            <a:pPr/>
            <a:r>
              <a:t>Title Text</a:t>
            </a:r>
          </a:p>
        </p:txBody>
      </p:sp>
      <p:sp>
        <p:nvSpPr>
          <p:cNvPr id="18" name="Body Level One…"/>
          <p:cNvSpPr txBox="1"/>
          <p:nvPr>
            <p:ph type="body" sz="quarter" idx="13"/>
          </p:nvPr>
        </p:nvSpPr>
        <p:spPr>
          <a:xfrm>
            <a:off x="15532100" y="5829300"/>
            <a:ext cx="7950200" cy="3340100"/>
          </a:xfrm>
          <a:prstGeom prst="rect">
            <a:avLst/>
          </a:prstGeom>
        </p:spPr>
        <p:txBody>
          <a:bodyPr/>
          <a:lstStyle/>
          <a:p>
            <a:pPr marL="0" indent="0">
              <a:spcBef>
                <a:spcPts val="0"/>
              </a:spcBef>
              <a:buClrTx/>
              <a:buSzTx/>
              <a:buFontTx/>
              <a:buNone/>
              <a:defRPr sz="3200"/>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9" name="Body Level One…"/>
          <p:cNvSpPr txBox="1"/>
          <p:nvPr>
            <p:ph type="body" sz="quarter" idx="1"/>
          </p:nvPr>
        </p:nvSpPr>
        <p:spPr>
          <a:xfrm>
            <a:off x="990600" y="8420100"/>
            <a:ext cx="22390100" cy="812800"/>
          </a:xfrm>
          <a:prstGeom prst="rect">
            <a:avLst/>
          </a:prstGeom>
        </p:spPr>
        <p:txBody>
          <a:bodyPr anchor="t"/>
          <a:lstStyle>
            <a:lvl1pPr marL="0" indent="0" algn="ctr">
              <a:spcBef>
                <a:spcPts val="1700"/>
              </a:spcBef>
              <a:buClrTx/>
              <a:buSzTx/>
              <a:buFontTx/>
              <a:buNone/>
              <a:defRPr i="1" sz="4200"/>
            </a:lvl1pPr>
            <a:lvl2pPr marL="1121663" indent="-512063" algn="ctr">
              <a:spcBef>
                <a:spcPts val="1700"/>
              </a:spcBef>
              <a:buClrTx/>
              <a:buFontTx/>
              <a:defRPr i="1" sz="4200"/>
            </a:lvl2pPr>
            <a:lvl3pPr marL="1731264" indent="-512064" algn="ctr">
              <a:spcBef>
                <a:spcPts val="1700"/>
              </a:spcBef>
              <a:buClrTx/>
              <a:buFontTx/>
              <a:defRPr i="1" sz="4200"/>
            </a:lvl3pPr>
            <a:lvl4pPr marL="2340864" indent="-512064" algn="ctr">
              <a:spcBef>
                <a:spcPts val="1700"/>
              </a:spcBef>
              <a:buClrTx/>
              <a:buFontTx/>
              <a:defRPr i="1" sz="4200"/>
            </a:lvl4pPr>
            <a:lvl5pPr marL="2950464" indent="-512064" algn="ctr">
              <a:spcBef>
                <a:spcPts val="1700"/>
              </a:spcBef>
              <a:buClrTx/>
              <a:buFontTx/>
              <a:defRPr i="1" sz="4200"/>
            </a:lvl5pPr>
          </a:lstStyle>
          <a:p>
            <a:pPr/>
            <a:r>
              <a:t>Body Level One</a:t>
            </a:r>
          </a:p>
          <a:p>
            <a:pPr lvl="1"/>
            <a:r>
              <a:t>Body Level Two</a:t>
            </a:r>
          </a:p>
          <a:p>
            <a:pPr lvl="2"/>
            <a:r>
              <a:t>Body Level Three</a:t>
            </a:r>
          </a:p>
          <a:p>
            <a:pPr lvl="3"/>
            <a:r>
              <a:t>Body Level Four</a:t>
            </a:r>
          </a:p>
          <a:p>
            <a:pPr lvl="4"/>
            <a:r>
              <a:t>Body Level Five</a:t>
            </a:r>
          </a:p>
        </p:txBody>
      </p:sp>
      <p:sp>
        <p:nvSpPr>
          <p:cNvPr id="110" name="“Type a quote here.”"/>
          <p:cNvSpPr txBox="1"/>
          <p:nvPr>
            <p:ph type="body" sz="quarter" idx="13"/>
          </p:nvPr>
        </p:nvSpPr>
        <p:spPr>
          <a:xfrm>
            <a:off x="2374900" y="6000750"/>
            <a:ext cx="19621500" cy="939800"/>
          </a:xfrm>
          <a:prstGeom prst="rect">
            <a:avLst/>
          </a:prstGeom>
        </p:spPr>
        <p:txBody>
          <a:bodyPr/>
          <a:lstStyle/>
          <a:p>
            <a:pPr marL="0" indent="0" algn="ctr">
              <a:spcBef>
                <a:spcPts val="0"/>
              </a:spcBef>
              <a:buClrTx/>
              <a:buSzTx/>
              <a:buFontTx/>
              <a:buNone/>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8"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14989317" y="9919061"/>
            <a:ext cx="2" cy="2310131"/>
          </a:xfrm>
          <a:prstGeom prst="line">
            <a:avLst/>
          </a:prstGeom>
          <a:ln w="12700">
            <a:solidFill>
              <a:srgbClr val="444444">
                <a:alpha val="30000"/>
              </a:srgbClr>
            </a:solidFill>
            <a:miter lim="400000"/>
          </a:ln>
        </p:spPr>
        <p:txBody>
          <a:bodyPr lIns="45718" tIns="45718" rIns="45718" bIns="45718"/>
          <a:lstStyle/>
          <a:p>
            <a:pPr/>
          </a:p>
        </p:txBody>
      </p:sp>
      <p:sp>
        <p:nvSpPr>
          <p:cNvPr id="27" name="Line"/>
          <p:cNvSpPr/>
          <p:nvPr/>
        </p:nvSpPr>
        <p:spPr>
          <a:xfrm>
            <a:off x="952500" y="12801600"/>
            <a:ext cx="22498975" cy="0"/>
          </a:xfrm>
          <a:prstGeom prst="line">
            <a:avLst/>
          </a:prstGeom>
          <a:ln w="12700">
            <a:solidFill>
              <a:srgbClr val="444444">
                <a:alpha val="30000"/>
              </a:srgbClr>
            </a:solidFill>
            <a:miter lim="400000"/>
          </a:ln>
        </p:spPr>
        <p:txBody>
          <a:bodyPr lIns="45718" tIns="45718" rIns="45718" bIns="45718"/>
          <a:lstStyle/>
          <a:p>
            <a:pPr/>
          </a:p>
        </p:txBody>
      </p:sp>
      <p:sp>
        <p:nvSpPr>
          <p:cNvPr id="28" name="Line"/>
          <p:cNvSpPr/>
          <p:nvPr/>
        </p:nvSpPr>
        <p:spPr>
          <a:xfrm>
            <a:off x="952499" y="9321800"/>
            <a:ext cx="22500036" cy="0"/>
          </a:xfrm>
          <a:prstGeom prst="line">
            <a:avLst/>
          </a:prstGeom>
          <a:ln w="12700">
            <a:solidFill>
              <a:srgbClr val="444444">
                <a:alpha val="30000"/>
              </a:srgbClr>
            </a:solidFill>
            <a:miter lim="400000"/>
          </a:ln>
        </p:spPr>
        <p:txBody>
          <a:bodyPr lIns="45718" tIns="45718" rIns="45718" bIns="45718"/>
          <a:lstStyle/>
          <a:p>
            <a:pPr/>
          </a:p>
        </p:txBody>
      </p:sp>
      <p:sp>
        <p:nvSpPr>
          <p:cNvPr id="29" name="Line"/>
          <p:cNvSpPr/>
          <p:nvPr/>
        </p:nvSpPr>
        <p:spPr>
          <a:xfrm flipV="1">
            <a:off x="14989317" y="9919061"/>
            <a:ext cx="2" cy="2310131"/>
          </a:xfrm>
          <a:prstGeom prst="line">
            <a:avLst/>
          </a:prstGeom>
          <a:ln w="12700">
            <a:solidFill>
              <a:srgbClr val="444444">
                <a:alpha val="30000"/>
              </a:srgbClr>
            </a:solidFill>
            <a:miter lim="400000"/>
          </a:ln>
        </p:spPr>
        <p:txBody>
          <a:bodyPr lIns="45718" tIns="45718" rIns="45718" bIns="45718"/>
          <a:lstStyle/>
          <a:p>
            <a:pPr/>
          </a:p>
        </p:txBody>
      </p:sp>
      <p:sp>
        <p:nvSpPr>
          <p:cNvPr id="30" name="Body Level One…"/>
          <p:cNvSpPr txBox="1"/>
          <p:nvPr>
            <p:ph type="body" sz="quarter" idx="1"/>
          </p:nvPr>
        </p:nvSpPr>
        <p:spPr>
          <a:xfrm>
            <a:off x="952500" y="8610600"/>
            <a:ext cx="13500100" cy="635000"/>
          </a:xfrm>
          <a:prstGeom prst="rect">
            <a:avLst/>
          </a:prstGeom>
        </p:spPr>
        <p:txBody>
          <a:bodyPr/>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31" name="Image"/>
          <p:cNvSpPr/>
          <p:nvPr>
            <p:ph type="pic" idx="13"/>
          </p:nvPr>
        </p:nvSpPr>
        <p:spPr>
          <a:xfrm>
            <a:off x="950021" y="890803"/>
            <a:ext cx="22479003" cy="7327902"/>
          </a:xfrm>
          <a:prstGeom prst="rect">
            <a:avLst/>
          </a:prstGeom>
        </p:spPr>
        <p:txBody>
          <a:bodyPr lIns="91439" tIns="45719" rIns="91439" bIns="45719" anchor="t">
            <a:noAutofit/>
          </a:bodyPr>
          <a:lstStyle/>
          <a:p>
            <a:pPr/>
          </a:p>
        </p:txBody>
      </p:sp>
      <p:sp>
        <p:nvSpPr>
          <p:cNvPr id="32" name="Title Text"/>
          <p:cNvSpPr txBox="1"/>
          <p:nvPr>
            <p:ph type="title"/>
          </p:nvPr>
        </p:nvSpPr>
        <p:spPr>
          <a:xfrm>
            <a:off x="952500" y="9398000"/>
            <a:ext cx="13500100" cy="3340100"/>
          </a:xfrm>
          <a:prstGeom prst="rect">
            <a:avLst/>
          </a:prstGeom>
        </p:spPr>
        <p:txBody>
          <a:bodyPr/>
          <a:lstStyle>
            <a:lvl1pPr algn="l"/>
          </a:lstStyle>
          <a:p>
            <a:pPr/>
            <a:r>
              <a:t>Title Text</a:t>
            </a:r>
          </a:p>
        </p:txBody>
      </p:sp>
      <p:sp>
        <p:nvSpPr>
          <p:cNvPr id="33" name="Body Level One…"/>
          <p:cNvSpPr txBox="1"/>
          <p:nvPr>
            <p:ph type="body" sz="quarter" idx="14"/>
          </p:nvPr>
        </p:nvSpPr>
        <p:spPr>
          <a:xfrm>
            <a:off x="15532100" y="9398000"/>
            <a:ext cx="7950200" cy="3340100"/>
          </a:xfrm>
          <a:prstGeom prst="rect">
            <a:avLst/>
          </a:prstGeom>
        </p:spPr>
        <p:txBody>
          <a:bodyPr/>
          <a:lstStyle/>
          <a:p>
            <a:pPr marL="0" indent="0">
              <a:spcBef>
                <a:spcPts val="0"/>
              </a:spcBef>
              <a:buClrTx/>
              <a:buSzTx/>
              <a:buFontTx/>
              <a:buNone/>
              <a:defRPr sz="3200"/>
            </a:pP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952500" y="5194300"/>
            <a:ext cx="22479000" cy="33401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952500" y="6858000"/>
            <a:ext cx="10643201" cy="0"/>
          </a:xfrm>
          <a:prstGeom prst="line">
            <a:avLst/>
          </a:prstGeom>
          <a:ln w="12700">
            <a:solidFill>
              <a:srgbClr val="444444">
                <a:alpha val="30000"/>
              </a:srgbClr>
            </a:solidFill>
            <a:miter lim="400000"/>
          </a:ln>
        </p:spPr>
        <p:txBody>
          <a:bodyPr lIns="45718" tIns="45718" rIns="45718" bIns="45718"/>
          <a:lstStyle/>
          <a:p>
            <a:pPr/>
          </a:p>
        </p:txBody>
      </p:sp>
      <p:sp>
        <p:nvSpPr>
          <p:cNvPr id="50" name="Line"/>
          <p:cNvSpPr/>
          <p:nvPr/>
        </p:nvSpPr>
        <p:spPr>
          <a:xfrm>
            <a:off x="952500" y="3898900"/>
            <a:ext cx="10643094" cy="0"/>
          </a:xfrm>
          <a:prstGeom prst="line">
            <a:avLst/>
          </a:prstGeom>
          <a:ln w="12700">
            <a:solidFill>
              <a:srgbClr val="444444">
                <a:alpha val="30000"/>
              </a:srgbClr>
            </a:solidFill>
            <a:miter lim="400000"/>
          </a:ln>
        </p:spPr>
        <p:txBody>
          <a:bodyPr lIns="45718" tIns="45718" rIns="45718" bIns="45718"/>
          <a:lstStyle/>
          <a:p>
            <a:pPr/>
          </a:p>
        </p:txBody>
      </p:sp>
      <p:sp>
        <p:nvSpPr>
          <p:cNvPr id="51" name="Body Level One…"/>
          <p:cNvSpPr txBox="1"/>
          <p:nvPr>
            <p:ph type="body" sz="quarter" idx="1"/>
          </p:nvPr>
        </p:nvSpPr>
        <p:spPr>
          <a:xfrm>
            <a:off x="952500" y="3124200"/>
            <a:ext cx="10642600" cy="635000"/>
          </a:xfrm>
          <a:prstGeom prst="rect">
            <a:avLst/>
          </a:prstGeom>
        </p:spPr>
        <p:txBody>
          <a:bodyPr anchor="b"/>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52" name="Image"/>
          <p:cNvSpPr/>
          <p:nvPr>
            <p:ph type="pic" sz="half" idx="13"/>
          </p:nvPr>
        </p:nvSpPr>
        <p:spPr>
          <a:xfrm>
            <a:off x="12636120" y="949325"/>
            <a:ext cx="10541001" cy="11798300"/>
          </a:xfrm>
          <a:prstGeom prst="rect">
            <a:avLst/>
          </a:prstGeom>
        </p:spPr>
        <p:txBody>
          <a:bodyPr lIns="91439" tIns="45719" rIns="91439" bIns="45719" anchor="t">
            <a:noAutofit/>
          </a:bodyPr>
          <a:lstStyle/>
          <a:p>
            <a:pPr/>
          </a:p>
        </p:txBody>
      </p:sp>
      <p:sp>
        <p:nvSpPr>
          <p:cNvPr id="53" name="Title Text"/>
          <p:cNvSpPr txBox="1"/>
          <p:nvPr>
            <p:ph type="title"/>
          </p:nvPr>
        </p:nvSpPr>
        <p:spPr>
          <a:xfrm>
            <a:off x="952500" y="3975100"/>
            <a:ext cx="10642600" cy="2806700"/>
          </a:xfrm>
          <a:prstGeom prst="rect">
            <a:avLst/>
          </a:prstGeom>
        </p:spPr>
        <p:txBody>
          <a:bodyPr/>
          <a:lstStyle>
            <a:lvl1pPr algn="l">
              <a:defRPr sz="7800"/>
            </a:lvl1pPr>
          </a:lstStyle>
          <a:p>
            <a:pPr/>
            <a:r>
              <a:t>Title Text</a:t>
            </a:r>
          </a:p>
        </p:txBody>
      </p:sp>
      <p:sp>
        <p:nvSpPr>
          <p:cNvPr id="54" name="Body Level One…"/>
          <p:cNvSpPr txBox="1"/>
          <p:nvPr>
            <p:ph type="body" sz="quarter" idx="14"/>
          </p:nvPr>
        </p:nvSpPr>
        <p:spPr>
          <a:xfrm>
            <a:off x="952500" y="7086600"/>
            <a:ext cx="10642600" cy="5638800"/>
          </a:xfrm>
          <a:prstGeom prst="rect">
            <a:avLst/>
          </a:prstGeom>
        </p:spPr>
        <p:txBody>
          <a:bodyPr anchor="t"/>
          <a:lstStyle/>
          <a:p>
            <a:pPr marL="0" indent="0">
              <a:spcBef>
                <a:spcPts val="0"/>
              </a:spcBef>
              <a:buClrTx/>
              <a:buSzTx/>
              <a:buFontTx/>
              <a:buNone/>
              <a:defRPr sz="32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62" name="Line"/>
          <p:cNvSpPr/>
          <p:nvPr/>
        </p:nvSpPr>
        <p:spPr>
          <a:xfrm>
            <a:off x="952499" y="3060700"/>
            <a:ext cx="22494923" cy="0"/>
          </a:xfrm>
          <a:prstGeom prst="line">
            <a:avLst/>
          </a:prstGeom>
          <a:ln w="12700">
            <a:solidFill>
              <a:srgbClr val="444444">
                <a:alpha val="30000"/>
              </a:srgbClr>
            </a:solidFill>
            <a:miter lim="400000"/>
          </a:ln>
        </p:spPr>
        <p:txBody>
          <a:bodyPr lIns="45718" tIns="45718" rIns="45718" bIns="45718"/>
          <a:lstStyle/>
          <a:p>
            <a:pPr/>
          </a:p>
        </p:txBody>
      </p:sp>
      <p:sp>
        <p:nvSpPr>
          <p:cNvPr id="63" name="Line"/>
          <p:cNvSpPr/>
          <p:nvPr/>
        </p:nvSpPr>
        <p:spPr>
          <a:xfrm>
            <a:off x="952499" y="889000"/>
            <a:ext cx="22494923" cy="0"/>
          </a:xfrm>
          <a:prstGeom prst="line">
            <a:avLst/>
          </a:prstGeom>
          <a:ln w="12700">
            <a:solidFill>
              <a:srgbClr val="444444">
                <a:alpha val="30000"/>
              </a:srgbClr>
            </a:solidFill>
            <a:miter lim="400000"/>
          </a:ln>
        </p:spPr>
        <p:txBody>
          <a:bodyPr lIns="45718" tIns="45718" rIns="45718" bIns="45718"/>
          <a:lstStyle/>
          <a:p>
            <a:pPr/>
          </a:p>
        </p:txBody>
      </p:sp>
      <p:sp>
        <p:nvSpPr>
          <p:cNvPr id="64" name="Title Text"/>
          <p:cNvSpPr txBox="1"/>
          <p:nvPr>
            <p:ph type="title"/>
          </p:nvPr>
        </p:nvSpPr>
        <p:spPr>
          <a:prstGeom prst="rect">
            <a:avLst/>
          </a:prstGeom>
        </p:spPr>
        <p:txBody>
          <a:body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81" name="Image"/>
          <p:cNvSpPr/>
          <p:nvPr>
            <p:ph type="pic" sz="half" idx="13"/>
          </p:nvPr>
        </p:nvSpPr>
        <p:spPr>
          <a:xfrm>
            <a:off x="12636500" y="3736397"/>
            <a:ext cx="10795000" cy="8928102"/>
          </a:xfrm>
          <a:prstGeom prst="rect">
            <a:avLst/>
          </a:prstGeom>
        </p:spPr>
        <p:txBody>
          <a:bodyPr lIns="91439" tIns="45719" rIns="91439" bIns="45719" anchor="t">
            <a:noAutofit/>
          </a:bodyPr>
          <a:lstStyle/>
          <a:p>
            <a:pP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91" name="Body Level One…"/>
          <p:cNvSpPr txBox="1"/>
          <p:nvPr>
            <p:ph type="body" idx="1"/>
          </p:nvPr>
        </p:nvSpPr>
        <p:spPr>
          <a:xfrm>
            <a:off x="952500" y="1778000"/>
            <a:ext cx="224790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9" name="Image"/>
          <p:cNvSpPr/>
          <p:nvPr>
            <p:ph type="pic" sz="quarter" idx="13"/>
          </p:nvPr>
        </p:nvSpPr>
        <p:spPr>
          <a:xfrm>
            <a:off x="12562696" y="6787809"/>
            <a:ext cx="10725802" cy="5905502"/>
          </a:xfrm>
          <a:prstGeom prst="rect">
            <a:avLst/>
          </a:prstGeom>
        </p:spPr>
        <p:txBody>
          <a:bodyPr lIns="91439" tIns="45719" rIns="91439" bIns="45719" anchor="t">
            <a:noAutofit/>
          </a:bodyPr>
          <a:lstStyle/>
          <a:p>
            <a:pPr/>
          </a:p>
        </p:txBody>
      </p:sp>
      <p:sp>
        <p:nvSpPr>
          <p:cNvPr id="100" name="Image"/>
          <p:cNvSpPr/>
          <p:nvPr>
            <p:ph type="pic" sz="quarter" idx="14"/>
          </p:nvPr>
        </p:nvSpPr>
        <p:spPr>
          <a:xfrm>
            <a:off x="12568666" y="889000"/>
            <a:ext cx="10731501" cy="4953000"/>
          </a:xfrm>
          <a:prstGeom prst="rect">
            <a:avLst/>
          </a:prstGeom>
        </p:spPr>
        <p:txBody>
          <a:bodyPr lIns="91439" tIns="45719" rIns="91439" bIns="45719" anchor="t">
            <a:noAutofit/>
          </a:bodyPr>
          <a:lstStyle/>
          <a:p>
            <a:pPr/>
          </a:p>
        </p:txBody>
      </p:sp>
      <p:sp>
        <p:nvSpPr>
          <p:cNvPr id="101" name="Image"/>
          <p:cNvSpPr/>
          <p:nvPr>
            <p:ph type="pic" sz="half" idx="15"/>
          </p:nvPr>
        </p:nvSpPr>
        <p:spPr>
          <a:xfrm>
            <a:off x="873134" y="889000"/>
            <a:ext cx="10795002" cy="11811000"/>
          </a:xfrm>
          <a:prstGeom prst="rect">
            <a:avLst/>
          </a:prstGeom>
        </p:spPr>
        <p:txBody>
          <a:bodyPr lIns="91439" tIns="45719" rIns="91439" bIns="45719" anchor="t">
            <a:noAutofit/>
          </a:bodyPr>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952499" y="3048000"/>
            <a:ext cx="22494923" cy="0"/>
          </a:xfrm>
          <a:prstGeom prst="line">
            <a:avLst/>
          </a:prstGeom>
          <a:ln w="12700">
            <a:solidFill>
              <a:srgbClr val="444444">
                <a:alpha val="30000"/>
              </a:srgbClr>
            </a:solidFill>
            <a:miter lim="400000"/>
          </a:ln>
        </p:spPr>
        <p:txBody>
          <a:bodyPr lIns="45718" tIns="45718" rIns="45718" bIns="45718"/>
          <a:lstStyle/>
          <a:p>
            <a:pPr/>
          </a:p>
        </p:txBody>
      </p:sp>
      <p:sp>
        <p:nvSpPr>
          <p:cNvPr id="3" name="Line"/>
          <p:cNvSpPr/>
          <p:nvPr/>
        </p:nvSpPr>
        <p:spPr>
          <a:xfrm>
            <a:off x="952499" y="889000"/>
            <a:ext cx="22494923" cy="0"/>
          </a:xfrm>
          <a:prstGeom prst="line">
            <a:avLst/>
          </a:prstGeom>
          <a:ln w="12700">
            <a:solidFill>
              <a:srgbClr val="444444">
                <a:alpha val="30000"/>
              </a:srgbClr>
            </a:solidFill>
            <a:miter lim="400000"/>
          </a:ln>
        </p:spPr>
        <p:txBody>
          <a:bodyPr lIns="45718" tIns="45718" rIns="45718" bIns="45718"/>
          <a:lstStyle/>
          <a:p>
            <a:pPr/>
          </a:p>
        </p:txBody>
      </p:sp>
      <p:sp>
        <p:nvSpPr>
          <p:cNvPr id="4" name="Title Text"/>
          <p:cNvSpPr txBox="1"/>
          <p:nvPr>
            <p:ph type="title"/>
          </p:nvPr>
        </p:nvSpPr>
        <p:spPr>
          <a:xfrm>
            <a:off x="952500" y="1143000"/>
            <a:ext cx="22479000" cy="166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952500" y="3695700"/>
            <a:ext cx="22479000" cy="857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976099" y="13017500"/>
            <a:ext cx="419101" cy="508000"/>
          </a:xfrm>
          <a:prstGeom prst="rect">
            <a:avLst/>
          </a:prstGeom>
          <a:ln w="12700">
            <a:miter lim="400000"/>
          </a:ln>
        </p:spPr>
        <p:txBody>
          <a:bodyPr wrap="none" lIns="50800" tIns="50800" rIns="50800" bIns="50800">
            <a:spAutoFit/>
          </a:bodyPr>
          <a:lstStyle>
            <a:lvl1pPr>
              <a:defRPr sz="2400">
                <a:solidFill>
                  <a:srgbClr val="4C4946"/>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1pPr>
      <a:lvl2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2pPr>
      <a:lvl3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3pPr>
      <a:lvl4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4pPr>
      <a:lvl5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5pPr>
      <a:lvl6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6pPr>
      <a:lvl7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7pPr>
      <a:lvl8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8pPr>
      <a:lvl9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 Id="rId3" Type="http://schemas.openxmlformats.org/officeDocument/2006/relationships/image" Target="../media/image2.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27.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 Id="rId3" Type="http://schemas.openxmlformats.org/officeDocument/2006/relationships/image" Target="../media/image35.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 Id="rId3" Type="http://schemas.openxmlformats.org/officeDocument/2006/relationships/image" Target="../media/image37.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Network programming with Netty"/>
          <p:cNvSpPr txBox="1"/>
          <p:nvPr>
            <p:ph type="title"/>
          </p:nvPr>
        </p:nvSpPr>
        <p:spPr>
          <a:prstGeom prst="rect">
            <a:avLst/>
          </a:prstGeom>
        </p:spPr>
        <p:txBody>
          <a:bodyPr/>
          <a:lstStyle>
            <a:lvl1pPr defTabSz="586104">
              <a:spcBef>
                <a:spcPts val="1600"/>
              </a:spcBef>
              <a:defRPr sz="10200"/>
            </a:lvl1pPr>
          </a:lstStyle>
          <a:p>
            <a:pPr/>
            <a:r>
              <a:t>Network programming with Netty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Network socket"/>
          <p:cNvSpPr txBox="1"/>
          <p:nvPr>
            <p:ph type="title"/>
          </p:nvPr>
        </p:nvSpPr>
        <p:spPr>
          <a:xfrm>
            <a:off x="960459" y="868673"/>
            <a:ext cx="22479004" cy="1767087"/>
          </a:xfrm>
          <a:prstGeom prst="rect">
            <a:avLst/>
          </a:prstGeom>
        </p:spPr>
        <p:txBody>
          <a:bodyPr/>
          <a:lstStyle/>
          <a:p>
            <a:pPr/>
            <a:r>
              <a:t>Network socket</a:t>
            </a:r>
          </a:p>
        </p:txBody>
      </p:sp>
      <p:sp>
        <p:nvSpPr>
          <p:cNvPr id="165" name="The client knows the hostname of the machine on which the server is running and the port number on which the server is listening…"/>
          <p:cNvSpPr txBox="1"/>
          <p:nvPr>
            <p:ph type="body" idx="1"/>
          </p:nvPr>
        </p:nvSpPr>
        <p:spPr>
          <a:prstGeom prst="rect">
            <a:avLst/>
          </a:prstGeom>
        </p:spPr>
        <p:txBody>
          <a:bodyPr/>
          <a:lstStyle/>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sz="2520">
                <a:solidFill>
                  <a:srgbClr val="000000"/>
                </a:solidFill>
                <a:latin typeface="Arial"/>
                <a:ea typeface="Arial"/>
                <a:cs typeface="Arial"/>
                <a:sym typeface="Arial"/>
              </a:defRPr>
            </a:pPr>
          </a:p>
          <a:p>
            <a:pPr marL="0" indent="0" defTabSz="322599">
              <a:lnSpc>
                <a:spcPts val="4000"/>
              </a:lnSpc>
              <a:spcBef>
                <a:spcPts val="0"/>
              </a:spcBef>
              <a:buSzTx/>
              <a:buNone/>
              <a:defRPr b="1" sz="2520">
                <a:solidFill>
                  <a:srgbClr val="000000"/>
                </a:solidFill>
                <a:latin typeface="Arial"/>
                <a:ea typeface="Arial"/>
                <a:cs typeface="Arial"/>
                <a:sym typeface="Arial"/>
              </a:defRPr>
            </a:pPr>
            <a:r>
              <a:t>The client knows the hostname of the machine on which the server is running and the port number on which the server is listening</a:t>
            </a:r>
          </a:p>
          <a:p>
            <a:pPr marL="0" indent="0" defTabSz="322599">
              <a:lnSpc>
                <a:spcPts val="4000"/>
              </a:lnSpc>
              <a:spcBef>
                <a:spcPts val="0"/>
              </a:spcBef>
              <a:buSzTx/>
              <a:buNone/>
              <a:defRPr b="1" sz="2520">
                <a:solidFill>
                  <a:srgbClr val="000000"/>
                </a:solidFill>
                <a:latin typeface="Arial"/>
                <a:ea typeface="Arial"/>
                <a:cs typeface="Arial"/>
                <a:sym typeface="Arial"/>
              </a:defRPr>
            </a:pPr>
          </a:p>
          <a:p>
            <a:pPr marL="0" indent="0" defTabSz="322599">
              <a:lnSpc>
                <a:spcPts val="4000"/>
              </a:lnSpc>
              <a:spcBef>
                <a:spcPts val="0"/>
              </a:spcBef>
              <a:buSzTx/>
              <a:buNone/>
              <a:defRPr b="1" sz="2520">
                <a:solidFill>
                  <a:srgbClr val="000000"/>
                </a:solidFill>
                <a:latin typeface="Arial"/>
                <a:ea typeface="Arial"/>
                <a:cs typeface="Arial"/>
                <a:sym typeface="Arial"/>
              </a:defRPr>
            </a:pPr>
            <a:r>
              <a:t>Server accepts the connection. Upon acceptance, the server gets a new socket bound to the same local port and also has its remote endpoint set to the address and port of the client</a:t>
            </a:r>
          </a:p>
          <a:p>
            <a:pPr marL="0" indent="0" defTabSz="322599">
              <a:lnSpc>
                <a:spcPts val="4000"/>
              </a:lnSpc>
              <a:spcBef>
                <a:spcPts val="0"/>
              </a:spcBef>
              <a:buSzTx/>
              <a:buNone/>
              <a:defRPr b="1" sz="2520">
                <a:solidFill>
                  <a:srgbClr val="000000"/>
                </a:solidFill>
                <a:latin typeface="Arial"/>
                <a:ea typeface="Arial"/>
                <a:cs typeface="Arial"/>
                <a:sym typeface="Arial"/>
              </a:defRPr>
            </a:pPr>
          </a:p>
          <a:p>
            <a:pPr marL="0" indent="0" defTabSz="322599">
              <a:lnSpc>
                <a:spcPts val="4000"/>
              </a:lnSpc>
              <a:spcBef>
                <a:spcPts val="800"/>
              </a:spcBef>
              <a:buSzTx/>
              <a:buNone/>
              <a:defRPr b="1" sz="2520">
                <a:solidFill>
                  <a:srgbClr val="000000"/>
                </a:solidFill>
                <a:latin typeface="Arial"/>
                <a:ea typeface="Arial"/>
                <a:cs typeface="Arial"/>
                <a:sym typeface="Arial"/>
              </a:defRPr>
            </a:pPr>
            <a:r>
              <a:t>On the client side, if the connection is accepted, a socket is successfully created and the client can use the socket to communicate with the server.</a:t>
            </a:r>
          </a:p>
          <a:p>
            <a:pPr marL="0" indent="0" defTabSz="322599">
              <a:lnSpc>
                <a:spcPts val="4000"/>
              </a:lnSpc>
              <a:spcBef>
                <a:spcPts val="800"/>
              </a:spcBef>
              <a:buSzTx/>
              <a:buNone/>
              <a:defRPr b="1" sz="2520">
                <a:solidFill>
                  <a:srgbClr val="000000"/>
                </a:solidFill>
                <a:latin typeface="Arial"/>
                <a:ea typeface="Arial"/>
                <a:cs typeface="Arial"/>
                <a:sym typeface="Arial"/>
              </a:defRPr>
            </a:pPr>
          </a:p>
          <a:p>
            <a:pPr marL="0" indent="0" defTabSz="322599">
              <a:lnSpc>
                <a:spcPts val="4000"/>
              </a:lnSpc>
              <a:spcBef>
                <a:spcPts val="0"/>
              </a:spcBef>
              <a:buSzTx/>
              <a:buNone/>
              <a:defRPr b="1" sz="2520">
                <a:solidFill>
                  <a:srgbClr val="000000"/>
                </a:solidFill>
                <a:latin typeface="Arial"/>
                <a:ea typeface="Arial"/>
                <a:cs typeface="Arial"/>
                <a:sym typeface="Arial"/>
              </a:defRPr>
            </a:pPr>
            <a:r>
              <a:t>A socket is bound to a port number so that the TCP layer can identify the application that data is destined to be sent to</a:t>
            </a:r>
          </a:p>
        </p:txBody>
      </p:sp>
      <p:pic>
        <p:nvPicPr>
          <p:cNvPr id="166" name="5connect.gif" descr="5connect.gif"/>
          <p:cNvPicPr>
            <a:picLocks noChangeAspect="1"/>
          </p:cNvPicPr>
          <p:nvPr/>
        </p:nvPicPr>
        <p:blipFill>
          <a:blip r:embed="rId2">
            <a:extLst/>
          </a:blip>
          <a:stretch>
            <a:fillRect/>
          </a:stretch>
        </p:blipFill>
        <p:spPr>
          <a:xfrm>
            <a:off x="780245" y="3460239"/>
            <a:ext cx="11450138" cy="2776946"/>
          </a:xfrm>
          <a:prstGeom prst="rect">
            <a:avLst/>
          </a:prstGeom>
          <a:ln w="12700">
            <a:miter lim="400000"/>
          </a:ln>
        </p:spPr>
      </p:pic>
      <p:pic>
        <p:nvPicPr>
          <p:cNvPr id="167" name="6connect.gif" descr="6connect.gif"/>
          <p:cNvPicPr>
            <a:picLocks noChangeAspect="1"/>
          </p:cNvPicPr>
          <p:nvPr/>
        </p:nvPicPr>
        <p:blipFill>
          <a:blip r:embed="rId3">
            <a:extLst/>
          </a:blip>
          <a:stretch>
            <a:fillRect/>
          </a:stretch>
        </p:blipFill>
        <p:spPr>
          <a:xfrm>
            <a:off x="12818822" y="3269846"/>
            <a:ext cx="10800872" cy="315773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Screen Shot 2019-07-02 at 10.53.25 AM.png" descr="Screen Shot 2019-07-02 at 10.53.25 AM.png"/>
          <p:cNvPicPr>
            <a:picLocks noChangeAspect="1"/>
          </p:cNvPicPr>
          <p:nvPr/>
        </p:nvPicPr>
        <p:blipFill>
          <a:blip r:embed="rId2">
            <a:extLst/>
          </a:blip>
          <a:stretch>
            <a:fillRect/>
          </a:stretch>
        </p:blipFill>
        <p:spPr>
          <a:xfrm>
            <a:off x="925824" y="12700"/>
            <a:ext cx="22548274" cy="13716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o, what happened?"/>
          <p:cNvSpPr txBox="1"/>
          <p:nvPr>
            <p:ph type="title"/>
          </p:nvPr>
        </p:nvSpPr>
        <p:spPr>
          <a:xfrm>
            <a:off x="960459" y="-349250"/>
            <a:ext cx="22479004" cy="1663700"/>
          </a:xfrm>
          <a:prstGeom prst="rect">
            <a:avLst/>
          </a:prstGeom>
        </p:spPr>
        <p:txBody>
          <a:bodyPr/>
          <a:lstStyle/>
          <a:p>
            <a:pPr/>
            <a:r>
              <a:t>So, what happened?</a:t>
            </a:r>
          </a:p>
        </p:txBody>
      </p:sp>
      <p:pic>
        <p:nvPicPr>
          <p:cNvPr id="172" name="ea864328-5b66-4620-9dd8-9005c5af7986.png" descr="ea864328-5b66-4620-9dd8-9005c5af7986.png"/>
          <p:cNvPicPr>
            <a:picLocks noChangeAspect="1"/>
          </p:cNvPicPr>
          <p:nvPr/>
        </p:nvPicPr>
        <p:blipFill>
          <a:blip r:embed="rId2">
            <a:extLst/>
          </a:blip>
          <a:srcRect l="1023" t="0" r="0" b="6923"/>
          <a:stretch>
            <a:fillRect/>
          </a:stretch>
        </p:blipFill>
        <p:spPr>
          <a:xfrm>
            <a:off x="3675090" y="1527570"/>
            <a:ext cx="16205848" cy="1198035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ockets: deeper understanding"/>
          <p:cNvSpPr txBox="1"/>
          <p:nvPr>
            <p:ph type="title"/>
          </p:nvPr>
        </p:nvSpPr>
        <p:spPr>
          <a:prstGeom prst="rect">
            <a:avLst/>
          </a:prstGeom>
        </p:spPr>
        <p:txBody>
          <a:bodyPr/>
          <a:lstStyle/>
          <a:p>
            <a:pPr/>
            <a:r>
              <a:t>Sockets: deeper understanding</a:t>
            </a:r>
          </a:p>
        </p:txBody>
      </p:sp>
      <p:sp>
        <p:nvSpPr>
          <p:cNvPr id="175" name="The steps involved in establishing a socket on the server side:  - create a socket with the socket() system call  - bind the socket to an address using the bind() system call. For a server socket on the   Internet, an address consists of a port number on"/>
          <p:cNvSpPr txBox="1"/>
          <p:nvPr>
            <p:ph type="body" idx="1"/>
          </p:nvPr>
        </p:nvSpPr>
        <p:spPr>
          <a:prstGeom prst="rect">
            <a:avLst/>
          </a:prstGeom>
        </p:spPr>
        <p:txBody>
          <a:bodyPr/>
          <a:lstStyle/>
          <a:p>
            <a:pPr marL="554736" indent="-554736" defTabSz="751205">
              <a:spcBef>
                <a:spcPts val="3000"/>
              </a:spcBef>
              <a:defRPr b="1" sz="4500" u="sng">
                <a:solidFill>
                  <a:srgbClr val="000000"/>
                </a:solidFill>
              </a:defRPr>
            </a:pPr>
            <a:r>
              <a:t>The steps involved in establishing a socket on the server side:</a:t>
            </a:r>
            <a:br/>
            <a:br/>
            <a:r>
              <a:rPr u="none"/>
              <a:t>- </a:t>
            </a:r>
            <a:r>
              <a:rPr b="0" u="none"/>
              <a:t>create a socket with the </a:t>
            </a:r>
            <a:r>
              <a:rPr u="none"/>
              <a:t>socket()</a:t>
            </a:r>
            <a:r>
              <a:rPr b="0" u="none"/>
              <a:t> system call</a:t>
            </a:r>
            <a:br>
              <a:rPr b="0" u="none"/>
            </a:br>
            <a:br>
              <a:rPr b="0" u="none"/>
            </a:br>
            <a:r>
              <a:rPr u="none"/>
              <a:t>-</a:t>
            </a:r>
            <a:r>
              <a:rPr b="0" u="none"/>
              <a:t> bind the socket to an address using the </a:t>
            </a:r>
            <a:r>
              <a:rPr u="none"/>
              <a:t>bind()</a:t>
            </a:r>
            <a:r>
              <a:rPr b="0" u="none"/>
              <a:t> system call. For a server socket on the   Internet, an address consists of a port number on the host machine.</a:t>
            </a:r>
            <a:br>
              <a:rPr b="0" u="none"/>
            </a:br>
            <a:br>
              <a:rPr b="0" u="none"/>
            </a:br>
            <a:r>
              <a:rPr u="none"/>
              <a:t>-</a:t>
            </a:r>
            <a:r>
              <a:rPr b="0" u="none"/>
              <a:t> listen for connections with the </a:t>
            </a:r>
            <a:r>
              <a:rPr u="none"/>
              <a:t>listen()</a:t>
            </a:r>
            <a:r>
              <a:rPr b="0" u="none"/>
              <a:t> system call</a:t>
            </a:r>
            <a:br>
              <a:rPr b="0" u="none"/>
            </a:br>
            <a:br>
              <a:rPr b="0" u="none"/>
            </a:br>
            <a:r>
              <a:rPr u="none"/>
              <a:t>-</a:t>
            </a:r>
            <a:r>
              <a:rPr b="0" u="none"/>
              <a:t> accept a connection with the </a:t>
            </a:r>
            <a:r>
              <a:rPr u="none"/>
              <a:t>accept()</a:t>
            </a:r>
            <a:r>
              <a:rPr b="0" u="none"/>
              <a:t> system call. This call typically blocks until a client connects with the server.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ockets: deeper understanding"/>
          <p:cNvSpPr txBox="1"/>
          <p:nvPr>
            <p:ph type="title"/>
          </p:nvPr>
        </p:nvSpPr>
        <p:spPr>
          <a:prstGeom prst="rect">
            <a:avLst/>
          </a:prstGeom>
        </p:spPr>
        <p:txBody>
          <a:bodyPr/>
          <a:lstStyle/>
          <a:p>
            <a:pPr/>
            <a:r>
              <a:t>Sockets: deeper understanding</a:t>
            </a:r>
          </a:p>
        </p:txBody>
      </p:sp>
      <p:sp>
        <p:nvSpPr>
          <p:cNvPr id="178" name="Socket types…"/>
          <p:cNvSpPr txBox="1"/>
          <p:nvPr>
            <p:ph type="body" idx="1"/>
          </p:nvPr>
        </p:nvSpPr>
        <p:spPr>
          <a:prstGeom prst="rect">
            <a:avLst/>
          </a:prstGeom>
        </p:spPr>
        <p:txBody>
          <a:bodyPr/>
          <a:lstStyle/>
          <a:p>
            <a:pPr algn="ctr">
              <a:defRPr b="1">
                <a:solidFill>
                  <a:srgbClr val="87312B"/>
                </a:solidFill>
              </a:defRPr>
            </a:pPr>
            <a:r>
              <a:t>Socket types</a:t>
            </a:r>
            <a:endParaRPr>
              <a:solidFill>
                <a:srgbClr val="000000"/>
              </a:solidFill>
            </a:endParaRPr>
          </a:p>
          <a:p>
            <a:pPr>
              <a:defRPr b="1">
                <a:solidFill>
                  <a:srgbClr val="000000"/>
                </a:solidFill>
              </a:defRPr>
            </a:pPr>
            <a:r>
              <a:t>There are two widely used socket types, </a:t>
            </a:r>
            <a:r>
              <a:rPr u="sng"/>
              <a:t>stream sockets</a:t>
            </a:r>
            <a:r>
              <a:t>, and </a:t>
            </a:r>
            <a:r>
              <a:rPr u="sng"/>
              <a:t>datagram sockets</a:t>
            </a:r>
            <a:r>
              <a:t>. Stream sockets treat communications as a continuous stream of characters, while datagram sockets have to read entire messages at once. Each uses its own communications protocol. </a:t>
            </a:r>
            <a:r>
              <a:rPr u="sng"/>
              <a:t>Stream sockets use TCP</a:t>
            </a:r>
            <a:r>
              <a:t> (Transmission Control Protocol), which is a reliable, stream oriented protocol, and </a:t>
            </a:r>
            <a:r>
              <a:rPr u="sng"/>
              <a:t>datagram sockets use UDP</a:t>
            </a:r>
            <a:r>
              <a:t> (Unix Datagram Protocol), which is unreliable and message oriented.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ockets: deeper understanding"/>
          <p:cNvSpPr txBox="1"/>
          <p:nvPr>
            <p:ph type="title"/>
          </p:nvPr>
        </p:nvSpPr>
        <p:spPr>
          <a:prstGeom prst="rect">
            <a:avLst/>
          </a:prstGeom>
        </p:spPr>
        <p:txBody>
          <a:bodyPr/>
          <a:lstStyle/>
          <a:p>
            <a:pPr/>
            <a:r>
              <a:t>Sockets: deeper understanding</a:t>
            </a:r>
          </a:p>
        </p:txBody>
      </p:sp>
      <p:sp>
        <p:nvSpPr>
          <p:cNvPr id="181" name="File descriptors…"/>
          <p:cNvSpPr txBox="1"/>
          <p:nvPr>
            <p:ph type="body" idx="1"/>
          </p:nvPr>
        </p:nvSpPr>
        <p:spPr>
          <a:xfrm>
            <a:off x="952500" y="3054350"/>
            <a:ext cx="22479000" cy="9213850"/>
          </a:xfrm>
          <a:prstGeom prst="rect">
            <a:avLst/>
          </a:prstGeom>
        </p:spPr>
        <p:txBody>
          <a:bodyPr/>
          <a:lstStyle/>
          <a:p>
            <a:pPr marL="603504" indent="-603504" algn="ctr" defTabSz="817244">
              <a:spcBef>
                <a:spcPts val="3300"/>
              </a:spcBef>
              <a:defRPr b="1" sz="6300">
                <a:solidFill>
                  <a:srgbClr val="87312B"/>
                </a:solidFill>
              </a:defRPr>
            </a:pPr>
            <a:r>
              <a:t>File descriptors </a:t>
            </a:r>
          </a:p>
          <a:p>
            <a:pPr marL="603504" indent="-603504" defTabSz="817244">
              <a:spcBef>
                <a:spcPts val="3300"/>
              </a:spcBef>
              <a:defRPr b="1" sz="4700">
                <a:solidFill>
                  <a:srgbClr val="000000"/>
                </a:solidFill>
              </a:defRPr>
            </a:pPr>
            <a:r>
              <a:t>When created new stream IO, Kernel </a:t>
            </a:r>
            <a:r>
              <a:rPr u="sng"/>
              <a:t>returns</a:t>
            </a:r>
            <a:r>
              <a:t> to process that created IO stream his file descriptor. A file descriptor </a:t>
            </a:r>
            <a:r>
              <a:rPr u="sng"/>
              <a:t>is a position in an array of pointers</a:t>
            </a:r>
            <a:r>
              <a:t> (fd table) and these pointers point to a “file” in memory. The file descriptor (as returned by </a:t>
            </a:r>
            <a:r>
              <a:rPr i="1"/>
              <a:t>open()</a:t>
            </a:r>
            <a:r>
              <a:t> or </a:t>
            </a:r>
            <a:r>
              <a:rPr i="1"/>
              <a:t>socket() </a:t>
            </a:r>
            <a:r>
              <a:t>) is an</a:t>
            </a:r>
            <a:r>
              <a:rPr u="sng"/>
              <a:t> index into this table or pointer</a:t>
            </a:r>
            <a:r>
              <a:t>, these pointer can then point to different structures depending on if it's a file or a socket. </a:t>
            </a:r>
            <a:r>
              <a:rPr u="sng"/>
              <a:t>Each process has its own fd table. </a:t>
            </a:r>
            <a:r>
              <a:t>Whenever we create a socket </a:t>
            </a:r>
            <a:r>
              <a:rPr u="sng"/>
              <a:t>an entry is made in the file descriptor table</a:t>
            </a:r>
            <a:r>
              <a:t> which contains standard IO and standard errors and other details. The file descriptor </a:t>
            </a:r>
            <a:r>
              <a:rPr u="sng"/>
              <a:t>acts as a pointer </a:t>
            </a:r>
            <a:r>
              <a:t>to the File Table which contains information about what action is to be taken i.e </a:t>
            </a:r>
            <a:r>
              <a:rPr u="sng"/>
              <a:t>read, write, etc</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he Kernel have a global data structure, called file table, to store information of file access.…"/>
          <p:cNvSpPr txBox="1"/>
          <p:nvPr>
            <p:ph type="body" idx="1"/>
          </p:nvPr>
        </p:nvSpPr>
        <p:spPr>
          <a:prstGeom prst="rect">
            <a:avLst/>
          </a:prstGeom>
        </p:spPr>
        <p:txBody>
          <a:bodyPr/>
          <a:lstStyle/>
          <a:p>
            <a:pPr>
              <a:defRPr b="1">
                <a:solidFill>
                  <a:srgbClr val="000000"/>
                </a:solidFill>
              </a:defRPr>
            </a:pPr>
            <a:r>
              <a:t>The Kernel have a global data structure, called file table, to store information of file access. </a:t>
            </a:r>
          </a:p>
          <a:p>
            <a:pPr>
              <a:defRPr b="1">
                <a:solidFill>
                  <a:srgbClr val="000000"/>
                </a:solidFill>
              </a:defRPr>
            </a:pPr>
            <a:r>
              <a:t>Entry in file table contains: </a:t>
            </a:r>
            <a:br/>
            <a:r>
              <a:t>1) a pointer to in-core inode table</a:t>
            </a:r>
            <a:br/>
            <a:r>
              <a:t>2) the offset of next read/write in the “file”</a:t>
            </a:r>
            <a:br/>
            <a:r>
              <a:t>3) access rights (read/write) allowed to opening process</a:t>
            </a:r>
            <a:br/>
            <a:r>
              <a:t>4) reference count</a:t>
            </a:r>
          </a:p>
        </p:txBody>
      </p:sp>
      <p:sp>
        <p:nvSpPr>
          <p:cNvPr id="184" name="Sockets: deeper understanding"/>
          <p:cNvSpPr txBox="1"/>
          <p:nvPr>
            <p:ph type="title"/>
          </p:nvPr>
        </p:nvSpPr>
        <p:spPr>
          <a:prstGeom prst="rect">
            <a:avLst/>
          </a:prstGeom>
        </p:spPr>
        <p:txBody>
          <a:bodyPr/>
          <a:lstStyle/>
          <a:p>
            <a:pPr/>
            <a:r>
              <a:t>Sockets: deeper understanding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Сreates an inode for sockets however data is in sockfs filesystem which is a virtual filesystem within Kernel itself, and space is allocated via kmalloc type of function. Thus sockets have inode to have file-like access, but not present on physical files"/>
          <p:cNvSpPr txBox="1"/>
          <p:nvPr>
            <p:ph type="body" idx="1"/>
          </p:nvPr>
        </p:nvSpPr>
        <p:spPr>
          <a:prstGeom prst="rect">
            <a:avLst/>
          </a:prstGeom>
        </p:spPr>
        <p:txBody>
          <a:bodyPr/>
          <a:lstStyle/>
          <a:p>
            <a:pPr>
              <a:defRPr b="1">
                <a:solidFill>
                  <a:srgbClr val="000000"/>
                </a:solidFill>
              </a:defRPr>
            </a:pPr>
            <a:r>
              <a:t>Сreates an </a:t>
            </a:r>
            <a:r>
              <a:rPr u="sng"/>
              <a:t>inode</a:t>
            </a:r>
            <a:r>
              <a:t> for sockets however data is in </a:t>
            </a:r>
            <a:r>
              <a:rPr u="sng"/>
              <a:t>sockfs</a:t>
            </a:r>
            <a:r>
              <a:t> filesystem which is a virtual filesystem within Kernel itself, and space is allocated via kmalloc type of function. Thus sockets have </a:t>
            </a:r>
            <a:r>
              <a:rPr u="sng"/>
              <a:t>inode</a:t>
            </a:r>
            <a:r>
              <a:t> to have file-like access, but not present on physical filesystem.</a:t>
            </a:r>
          </a:p>
          <a:p>
            <a:pPr>
              <a:defRPr b="1" u="sng">
                <a:solidFill>
                  <a:srgbClr val="000000"/>
                </a:solidFill>
              </a:defRPr>
            </a:pPr>
            <a:r>
              <a:t>Sockets are anonymous files residing in memory</a:t>
            </a:r>
          </a:p>
        </p:txBody>
      </p:sp>
      <p:sp>
        <p:nvSpPr>
          <p:cNvPr id="187" name="Sockets: deeper understanding"/>
          <p:cNvSpPr txBox="1"/>
          <p:nvPr>
            <p:ph type="title"/>
          </p:nvPr>
        </p:nvSpPr>
        <p:spPr>
          <a:prstGeom prst="rect">
            <a:avLst/>
          </a:prstGeom>
        </p:spPr>
        <p:txBody>
          <a:bodyPr/>
          <a:lstStyle/>
          <a:p>
            <a:pPr/>
            <a:r>
              <a:t>Sockets: deeper understanding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Screen Shot 2019-07-02 at 9.29.28 PM.png" descr="Screen Shot 2019-07-02 at 9.29.28 PM.png"/>
          <p:cNvPicPr>
            <a:picLocks noChangeAspect="1"/>
          </p:cNvPicPr>
          <p:nvPr/>
        </p:nvPicPr>
        <p:blipFill>
          <a:blip r:embed="rId2">
            <a:extLst/>
          </a:blip>
          <a:srcRect l="0" t="765" r="0" b="6227"/>
          <a:stretch>
            <a:fillRect/>
          </a:stretch>
        </p:blipFill>
        <p:spPr>
          <a:xfrm>
            <a:off x="4831853" y="-32744"/>
            <a:ext cx="13094057" cy="1378148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ockets: deeper understanding"/>
          <p:cNvSpPr txBox="1"/>
          <p:nvPr>
            <p:ph type="title"/>
          </p:nvPr>
        </p:nvSpPr>
        <p:spPr>
          <a:xfrm>
            <a:off x="952500" y="1136650"/>
            <a:ext cx="22479000" cy="1663700"/>
          </a:xfrm>
          <a:prstGeom prst="rect">
            <a:avLst/>
          </a:prstGeom>
        </p:spPr>
        <p:txBody>
          <a:bodyPr/>
          <a:lstStyle/>
          <a:p>
            <a:pPr/>
            <a:r>
              <a:t>Sockets: deeper understanding</a:t>
            </a:r>
          </a:p>
        </p:txBody>
      </p:sp>
      <p:pic>
        <p:nvPicPr>
          <p:cNvPr id="192" name="Screen Shot 2019-07-02 at 9.55.23 PM.png" descr="Screen Shot 2019-07-02 at 9.55.23 PM.png"/>
          <p:cNvPicPr>
            <a:picLocks noChangeAspect="1"/>
          </p:cNvPicPr>
          <p:nvPr/>
        </p:nvPicPr>
        <p:blipFill>
          <a:blip r:embed="rId2">
            <a:extLst/>
          </a:blip>
          <a:stretch>
            <a:fillRect/>
          </a:stretch>
        </p:blipFill>
        <p:spPr>
          <a:xfrm>
            <a:off x="3091976" y="3536177"/>
            <a:ext cx="18200047" cy="890424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High performant event-driven framework"/>
          <p:cNvSpPr txBox="1"/>
          <p:nvPr>
            <p:ph type="body" sz="quarter" idx="1"/>
          </p:nvPr>
        </p:nvSpPr>
        <p:spPr>
          <a:xfrm>
            <a:off x="5451936" y="4813300"/>
            <a:ext cx="13500102" cy="889001"/>
          </a:xfrm>
          <a:prstGeom prst="rect">
            <a:avLst/>
          </a:prstGeom>
        </p:spPr>
        <p:txBody>
          <a:bodyPr/>
          <a:lstStyle>
            <a:lvl1pPr algn="ctr">
              <a:defRPr b="1" sz="4800">
                <a:solidFill>
                  <a:srgbClr val="000000"/>
                </a:solidFill>
              </a:defRPr>
            </a:lvl1pPr>
          </a:lstStyle>
          <a:p>
            <a:pPr/>
            <a:r>
              <a:t>High performant event-driven framework</a:t>
            </a:r>
          </a:p>
        </p:txBody>
      </p:sp>
      <p:sp>
        <p:nvSpPr>
          <p:cNvPr id="138" name="Netty"/>
          <p:cNvSpPr txBox="1"/>
          <p:nvPr>
            <p:ph type="title"/>
          </p:nvPr>
        </p:nvSpPr>
        <p:spPr>
          <a:prstGeom prst="rect">
            <a:avLst/>
          </a:prstGeom>
        </p:spPr>
        <p:txBody>
          <a:bodyPr/>
          <a:lstStyle>
            <a:lvl1pPr algn="ctr">
              <a:defRPr>
                <a:solidFill>
                  <a:srgbClr val="304975"/>
                </a:solidFill>
                <a:latin typeface="Bodoni SvtyTwo ITC TT-Bold"/>
                <a:ea typeface="Bodoni SvtyTwo ITC TT-Bold"/>
                <a:cs typeface="Bodoni SvtyTwo ITC TT-Bold"/>
                <a:sym typeface="Bodoni SvtyTwo ITC TT-Bold"/>
              </a:defRPr>
            </a:lvl1pPr>
          </a:lstStyle>
          <a:p>
            <a:pPr/>
            <a:r>
              <a:t>Netty </a:t>
            </a:r>
          </a:p>
        </p:txBody>
      </p:sp>
      <p:sp>
        <p:nvSpPr>
          <p:cNvPr id="139" name="TCP, UDP  HTTP 1.1, HTTP 2, WebSockets"/>
          <p:cNvSpPr txBox="1"/>
          <p:nvPr/>
        </p:nvSpPr>
        <p:spPr>
          <a:xfrm>
            <a:off x="15532100" y="5829300"/>
            <a:ext cx="7950200" cy="3340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defRPr b="1">
                <a:solidFill>
                  <a:srgbClr val="000000"/>
                </a:solidFill>
                <a:latin typeface="Palatino"/>
                <a:ea typeface="Palatino"/>
                <a:cs typeface="Palatino"/>
                <a:sym typeface="Palatino"/>
              </a:defRPr>
            </a:pPr>
            <a:r>
              <a:t>TCP, UDP</a:t>
            </a:r>
            <a:br/>
            <a:br/>
            <a:r>
              <a:t>HTTP 1.1, HTTP 2, WebSockets</a:t>
            </a:r>
          </a:p>
        </p:txBody>
      </p:sp>
      <p:pic>
        <p:nvPicPr>
          <p:cNvPr id="140" name="netty_icon_256px_400x400.png" descr="netty_icon_256px_400x400.png"/>
          <p:cNvPicPr>
            <a:picLocks noChangeAspect="1"/>
          </p:cNvPicPr>
          <p:nvPr/>
        </p:nvPicPr>
        <p:blipFill>
          <a:blip r:embed="rId2">
            <a:extLst/>
          </a:blip>
          <a:stretch>
            <a:fillRect/>
          </a:stretch>
        </p:blipFill>
        <p:spPr>
          <a:xfrm>
            <a:off x="9661986" y="-89834"/>
            <a:ext cx="5080002" cy="508000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Non-blocking IO"/>
          <p:cNvSpPr txBox="1"/>
          <p:nvPr>
            <p:ph type="title"/>
          </p:nvPr>
        </p:nvSpPr>
        <p:spPr>
          <a:prstGeom prst="rect">
            <a:avLst/>
          </a:prstGeom>
        </p:spPr>
        <p:txBody>
          <a:bodyPr/>
          <a:lstStyle/>
          <a:p>
            <a:pPr/>
            <a:r>
              <a:t>Non-blocking IO</a:t>
            </a:r>
          </a:p>
        </p:txBody>
      </p:sp>
      <p:sp>
        <p:nvSpPr>
          <p:cNvPr id="195" name="With non-blocking I/O, used a single thread to handle multiple concurrent connections  - In NIO based systems, instead of writing data onto output streams and reading data from input streams, we read and write data from buffers. You can think of the buff"/>
          <p:cNvSpPr txBox="1"/>
          <p:nvPr>
            <p:ph type="body" idx="1"/>
          </p:nvPr>
        </p:nvSpPr>
        <p:spPr>
          <a:xfrm>
            <a:off x="960459" y="3054349"/>
            <a:ext cx="22479004" cy="10772954"/>
          </a:xfrm>
          <a:prstGeom prst="rect">
            <a:avLst/>
          </a:prstGeom>
        </p:spPr>
        <p:txBody>
          <a:bodyPr/>
          <a:lstStyle/>
          <a:p>
            <a:pPr marL="524255" indent="-524255" defTabSz="709930">
              <a:spcBef>
                <a:spcPts val="2900"/>
              </a:spcBef>
              <a:defRPr b="1" sz="4300">
                <a:solidFill>
                  <a:srgbClr val="000000"/>
                </a:solidFill>
              </a:defRPr>
            </a:pPr>
            <a:r>
              <a:t>With non-blocking I/O, used a single thread to handle multiple concurrent connections</a:t>
            </a:r>
            <a:br/>
            <a:br/>
            <a:r>
              <a:t>- In NIO based systems, instead of writing data onto output streams and reading data from input streams, we read and write data from buffers. You can think of the buffer as a temporary storage place and there are different types of Java NIO buffer classes (eg: </a:t>
            </a:r>
            <a:r>
              <a:rPr u="sng"/>
              <a:t>ByteBuffer, CharBuffer , ShortBuffer</a:t>
            </a:r>
            <a:r>
              <a:t> etc..) available for us to use, even though most network programs use ByteBuffer exclusively. </a:t>
            </a:r>
            <a:br/>
            <a:br/>
            <a:r>
              <a:t>- Channel is the medium that transports bulk of data into and out of buffers and it can be viewed as an endpoint for communication. (for example if we take SocketChannel class, it reads from and writes to TCP sockets. But the data must be encoded in ByteBuffer objects for reading and writing.) </a:t>
            </a:r>
            <a:br/>
            <a:br/>
            <a:r>
              <a:t>- сoncept called Readiness Selection which basically means “the ability to choose a socket that will not block when data is read or written”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elector  Java NIO has a class called Selector that allows a single thread to examine I/O events on multiple channels. That is, this selector can check the readiness of a Channel for operations, such as reading/writing. Different channels can be register"/>
          <p:cNvSpPr txBox="1"/>
          <p:nvPr>
            <p:ph type="body" idx="1"/>
          </p:nvPr>
        </p:nvSpPr>
        <p:spPr>
          <a:xfrm>
            <a:off x="785173" y="3702050"/>
            <a:ext cx="22813654" cy="8572500"/>
          </a:xfrm>
          <a:prstGeom prst="rect">
            <a:avLst/>
          </a:prstGeom>
        </p:spPr>
        <p:txBody>
          <a:bodyPr/>
          <a:lstStyle/>
          <a:p>
            <a:pPr>
              <a:defRPr>
                <a:solidFill>
                  <a:srgbClr val="000000"/>
                </a:solidFill>
              </a:defRPr>
            </a:pPr>
            <a:r>
              <a:t>                                                       </a:t>
            </a:r>
            <a:r>
              <a:rPr b="1" sz="6400"/>
              <a:t>Selector</a:t>
            </a:r>
            <a:br>
              <a:rPr b="1" sz="6400"/>
            </a:br>
            <a:br>
              <a:rPr b="1" sz="6400"/>
            </a:br>
            <a:r>
              <a:t>Java NIO has a class called </a:t>
            </a:r>
            <a:r>
              <a:rPr b="1"/>
              <a:t>Selector</a:t>
            </a:r>
            <a:r>
              <a:t> that allows a single thread to examine I/O events on multiple channels. That is, this selector can check the readiness of a </a:t>
            </a:r>
            <a:r>
              <a:rPr b="1"/>
              <a:t>Channel</a:t>
            </a:r>
            <a:r>
              <a:t> for operations, such as reading/writing. Different channels can be registered with a </a:t>
            </a:r>
            <a:r>
              <a:rPr b="1"/>
              <a:t>Selector</a:t>
            </a:r>
            <a:r>
              <a:t> object and you can specify which operations you are interested in observing and each of these channels are assigned a separate </a:t>
            </a:r>
            <a:r>
              <a:rPr b="1"/>
              <a:t>SelectionKey</a:t>
            </a:r>
            <a:r>
              <a:t> which serve as a pointer to a </a:t>
            </a:r>
            <a:r>
              <a:rPr b="1"/>
              <a:t>Channel</a:t>
            </a:r>
            <a:r>
              <a:t>.</a:t>
            </a:r>
          </a:p>
        </p:txBody>
      </p:sp>
      <p:sp>
        <p:nvSpPr>
          <p:cNvPr id="198" name="Non-blocking IO"/>
          <p:cNvSpPr txBox="1"/>
          <p:nvPr>
            <p:ph type="title"/>
          </p:nvPr>
        </p:nvSpPr>
        <p:spPr>
          <a:xfrm>
            <a:off x="960459" y="1149350"/>
            <a:ext cx="22479004" cy="1663700"/>
          </a:xfrm>
          <a:prstGeom prst="rect">
            <a:avLst/>
          </a:prstGeom>
        </p:spPr>
        <p:txBody>
          <a:bodyPr/>
          <a:lstStyle/>
          <a:p>
            <a:pPr/>
            <a:r>
              <a:t>Non-blocking IO</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Screen Shot 2019-07-07 at 2.43.38 PM.png" descr="Screen Shot 2019-07-07 at 2.43.38 PM.png"/>
          <p:cNvPicPr>
            <a:picLocks noChangeAspect="1"/>
          </p:cNvPicPr>
          <p:nvPr/>
        </p:nvPicPr>
        <p:blipFill>
          <a:blip r:embed="rId2">
            <a:extLst/>
          </a:blip>
          <a:stretch>
            <a:fillRect/>
          </a:stretch>
        </p:blipFill>
        <p:spPr>
          <a:xfrm>
            <a:off x="4672945" y="61186"/>
            <a:ext cx="15038110" cy="1359362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NIO TCP server"/>
          <p:cNvSpPr txBox="1"/>
          <p:nvPr>
            <p:ph type="title"/>
          </p:nvPr>
        </p:nvSpPr>
        <p:spPr>
          <a:prstGeom prst="rect">
            <a:avLst/>
          </a:prstGeom>
        </p:spPr>
        <p:txBody>
          <a:bodyPr/>
          <a:lstStyle/>
          <a:p>
            <a:pPr/>
            <a:r>
              <a:t>NIO TCP server</a:t>
            </a:r>
          </a:p>
        </p:txBody>
      </p:sp>
      <p:sp>
        <p:nvSpPr>
          <p:cNvPr id="203" name="- create a Selector to handle multiple Channels and more importantly they allow the server to find all the connections that are ready to receive output or send input.  - ServerSocketChannel class is wholly responsible for accepting new incoming connectio"/>
          <p:cNvSpPr txBox="1"/>
          <p:nvPr>
            <p:ph type="body" idx="1"/>
          </p:nvPr>
        </p:nvSpPr>
        <p:spPr>
          <a:xfrm>
            <a:off x="78438" y="3054350"/>
            <a:ext cx="24243046" cy="11851417"/>
          </a:xfrm>
          <a:prstGeom prst="rect">
            <a:avLst/>
          </a:prstGeom>
        </p:spPr>
        <p:txBody>
          <a:bodyPr/>
          <a:lstStyle/>
          <a:p>
            <a:pPr marL="256031" indent="-256031" defTabSz="346708">
              <a:spcBef>
                <a:spcPts val="1400"/>
              </a:spcBef>
              <a:defRPr sz="3400">
                <a:solidFill>
                  <a:srgbClr val="000000"/>
                </a:solidFill>
              </a:defRPr>
            </a:pPr>
            <a:r>
              <a:t>                                     </a:t>
            </a:r>
            <a:br/>
            <a:r>
              <a:t>- create a </a:t>
            </a:r>
            <a:r>
              <a:rPr b="1"/>
              <a:t>Selector</a:t>
            </a:r>
            <a:r>
              <a:t> to handle multiple </a:t>
            </a:r>
            <a:r>
              <a:rPr b="1"/>
              <a:t>Channels</a:t>
            </a:r>
            <a:r>
              <a:t> and more importantly they allow the server to find all the connections that are ready to receive output or send input.</a:t>
            </a:r>
            <a:br/>
            <a:br/>
            <a:r>
              <a:t>- </a:t>
            </a:r>
            <a:r>
              <a:rPr b="1"/>
              <a:t>ServerSocketChannel</a:t>
            </a:r>
            <a:r>
              <a:t> class is wholly responsible for accepting new incoming connections</a:t>
            </a:r>
            <a:br/>
            <a:br/>
            <a:r>
              <a:t>- then </a:t>
            </a:r>
            <a:r>
              <a:rPr b="1"/>
              <a:t>bind</a:t>
            </a:r>
            <a:r>
              <a:t> the server socket channel to a particular </a:t>
            </a:r>
            <a:r>
              <a:rPr b="1"/>
              <a:t>host</a:t>
            </a:r>
            <a:r>
              <a:t> and a </a:t>
            </a:r>
            <a:r>
              <a:rPr b="1"/>
              <a:t>port</a:t>
            </a:r>
            <a:br>
              <a:rPr b="1"/>
            </a:br>
            <a:br>
              <a:rPr b="1"/>
            </a:br>
            <a:r>
              <a:t>- register this server socket channel with the selector and the </a:t>
            </a:r>
            <a:r>
              <a:rPr b="1"/>
              <a:t>SelectionKey.OP_ACCEPT</a:t>
            </a:r>
            <a:r>
              <a:t> parameter tells the </a:t>
            </a:r>
            <a:r>
              <a:rPr b="1"/>
              <a:t>Selector</a:t>
            </a:r>
            <a:r>
              <a:t> to listen to only incoming connections. Basically the second parameter tells what events we are interested in listening for in the monitored channel. </a:t>
            </a:r>
            <a:r>
              <a:rPr b="1"/>
              <a:t>OP_ACCEPT</a:t>
            </a:r>
            <a:r>
              <a:rPr i="1"/>
              <a:t> </a:t>
            </a:r>
            <a:r>
              <a:t>tells that the server socket channel is ready to accept a new connection from a client</a:t>
            </a:r>
            <a:br/>
            <a:br/>
            <a:r>
              <a:t>- </a:t>
            </a:r>
            <a:r>
              <a:rPr b="1"/>
              <a:t>Selector’s</a:t>
            </a:r>
            <a:r>
              <a:t> </a:t>
            </a:r>
            <a:r>
              <a:rPr b="1"/>
              <a:t>select()</a:t>
            </a:r>
            <a:r>
              <a:t> method checks whether there’s anything ready to be acted on. Calling this inside an infinite loop to wait infinitely for new activity.</a:t>
            </a:r>
            <a:br/>
            <a:br/>
            <a:r>
              <a:t>- once the </a:t>
            </a:r>
            <a:r>
              <a:rPr b="1"/>
              <a:t>Selector</a:t>
            </a:r>
            <a:r>
              <a:t> finds a ready channel, </a:t>
            </a:r>
            <a:r>
              <a:rPr b="1"/>
              <a:t>selectedKeys()</a:t>
            </a:r>
            <a:r>
              <a:t> method returns a </a:t>
            </a:r>
            <a:r>
              <a:rPr b="1"/>
              <a:t>Set&lt;SelectedKeys&gt;</a:t>
            </a:r>
            <a:r>
              <a:t>: each representing a ready </a:t>
            </a:r>
            <a:r>
              <a:rPr b="1"/>
              <a:t>Channel</a:t>
            </a:r>
            <a:r>
              <a:t> and we can loop through each </a:t>
            </a:r>
            <a:r>
              <a:rPr b="1"/>
              <a:t>Channel</a:t>
            </a:r>
            <a:r>
              <a:t> and perform the necessary operations</a:t>
            </a:r>
            <a:br/>
            <a:br/>
            <a:b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NIO TCP server"/>
          <p:cNvSpPr txBox="1"/>
          <p:nvPr>
            <p:ph type="title"/>
          </p:nvPr>
        </p:nvSpPr>
        <p:spPr>
          <a:prstGeom prst="rect">
            <a:avLst/>
          </a:prstGeom>
        </p:spPr>
        <p:txBody>
          <a:bodyPr/>
          <a:lstStyle/>
          <a:p>
            <a:pPr/>
            <a:r>
              <a:t>NIO TCP server</a:t>
            </a:r>
          </a:p>
        </p:txBody>
      </p:sp>
      <p:pic>
        <p:nvPicPr>
          <p:cNvPr id="206" name="Screen Shot 2019-07-07 at 8.58.53 PM.png" descr="Screen Shot 2019-07-07 at 8.58.53 PM.png"/>
          <p:cNvPicPr>
            <a:picLocks noChangeAspect="1"/>
          </p:cNvPicPr>
          <p:nvPr/>
        </p:nvPicPr>
        <p:blipFill>
          <a:blip r:embed="rId2">
            <a:extLst/>
          </a:blip>
          <a:stretch>
            <a:fillRect/>
          </a:stretch>
        </p:blipFill>
        <p:spPr>
          <a:xfrm>
            <a:off x="206350" y="3391767"/>
            <a:ext cx="23971300" cy="693246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NIO TCP server"/>
          <p:cNvSpPr txBox="1"/>
          <p:nvPr>
            <p:ph type="title"/>
          </p:nvPr>
        </p:nvSpPr>
        <p:spPr>
          <a:prstGeom prst="rect">
            <a:avLst/>
          </a:prstGeom>
        </p:spPr>
        <p:txBody>
          <a:bodyPr/>
          <a:lstStyle/>
          <a:p>
            <a:pPr/>
            <a:r>
              <a:t>NIO TCP server</a:t>
            </a:r>
          </a:p>
        </p:txBody>
      </p:sp>
      <p:sp>
        <p:nvSpPr>
          <p:cNvPr id="209" name="- only one thread, the main thread, processes multiple simultaneous connections.   - when we get a channel, we can handle the operational logic. The Channel represented by SelectionKey can either be server socket informing that a new connection has been "/>
          <p:cNvSpPr txBox="1"/>
          <p:nvPr>
            <p:ph type="body" idx="1"/>
          </p:nvPr>
        </p:nvSpPr>
        <p:spPr>
          <a:xfrm>
            <a:off x="129453" y="3289299"/>
            <a:ext cx="24141016" cy="10214983"/>
          </a:xfrm>
          <a:prstGeom prst="rect">
            <a:avLst/>
          </a:prstGeom>
        </p:spPr>
        <p:txBody>
          <a:bodyPr/>
          <a:lstStyle/>
          <a:p>
            <a:pPr marL="566927" indent="-566927" defTabSz="767715">
              <a:spcBef>
                <a:spcPts val="3100"/>
              </a:spcBef>
              <a:defRPr b="1" sz="4600">
                <a:solidFill>
                  <a:srgbClr val="000000"/>
                </a:solidFill>
              </a:defRPr>
            </a:pPr>
            <a:br/>
            <a:r>
              <a:t>- only one thread, the main thread, processes multiple simultaneous connections. </a:t>
            </a:r>
            <a:br/>
            <a:br/>
            <a:r>
              <a:t>- when we get a channel, we can handle the operational logic. The </a:t>
            </a:r>
            <a:r>
              <a:rPr u="sng"/>
              <a:t>Channel</a:t>
            </a:r>
            <a:r>
              <a:t> represented by </a:t>
            </a:r>
            <a:r>
              <a:rPr u="sng"/>
              <a:t>SelectionKey</a:t>
            </a:r>
            <a:r>
              <a:t> can either be server socket informing that a new connection has been made or a client socket that is ready to read or write data onto the </a:t>
            </a:r>
            <a:r>
              <a:rPr u="sng"/>
              <a:t>Channel</a:t>
            </a:r>
            <a:br>
              <a:rPr u="sng"/>
            </a:br>
            <a:br>
              <a:rPr u="sng"/>
            </a:br>
            <a:r>
              <a:t>- if key is </a:t>
            </a:r>
            <a:r>
              <a:rPr u="sng"/>
              <a:t>acceptable</a:t>
            </a:r>
            <a:r>
              <a:t> that means client requires a connection</a:t>
            </a:r>
            <a:br/>
            <a:r>
              <a:t>- if key is </a:t>
            </a:r>
            <a:r>
              <a:rPr u="sng"/>
              <a:t>readable</a:t>
            </a:r>
            <a:r>
              <a:t> that means server is ready to read data from client</a:t>
            </a:r>
            <a:br/>
            <a:r>
              <a:t>- if key is </a:t>
            </a:r>
            <a:r>
              <a:rPr u="sng"/>
              <a:t>writable</a:t>
            </a:r>
            <a:r>
              <a:t> that means server is ready to write data to client</a:t>
            </a:r>
            <a:br/>
            <a:b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Screen Shot 2019-07-07 at 8.54.16 PM.png" descr="Screen Shot 2019-07-07 at 8.54.16 PM.png"/>
          <p:cNvPicPr>
            <a:picLocks noChangeAspect="1"/>
          </p:cNvPicPr>
          <p:nvPr/>
        </p:nvPicPr>
        <p:blipFill>
          <a:blip r:embed="rId2">
            <a:extLst/>
          </a:blip>
          <a:stretch>
            <a:fillRect/>
          </a:stretch>
        </p:blipFill>
        <p:spPr>
          <a:xfrm>
            <a:off x="2279219" y="-9432"/>
            <a:ext cx="19825562" cy="1381106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Screen Shot 2019-07-07 at 8.55.56 PM.png" descr="Screen Shot 2019-07-07 at 8.55.56 PM.png"/>
          <p:cNvPicPr>
            <a:picLocks noChangeAspect="1"/>
          </p:cNvPicPr>
          <p:nvPr/>
        </p:nvPicPr>
        <p:blipFill>
          <a:blip r:embed="rId2">
            <a:extLst/>
          </a:blip>
          <a:srcRect l="0" t="1583" r="0" b="0"/>
          <a:stretch>
            <a:fillRect/>
          </a:stretch>
        </p:blipFill>
        <p:spPr>
          <a:xfrm>
            <a:off x="806846" y="0"/>
            <a:ext cx="22770341" cy="13715883"/>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Netty"/>
          <p:cNvSpPr txBox="1"/>
          <p:nvPr>
            <p:ph type="title"/>
          </p:nvPr>
        </p:nvSpPr>
        <p:spPr>
          <a:prstGeom prst="rect">
            <a:avLst/>
          </a:prstGeom>
        </p:spPr>
        <p:txBody>
          <a:bodyPr/>
          <a:lstStyle/>
          <a:p>
            <a:pPr/>
            <a:r>
              <a:t>Netty</a:t>
            </a:r>
          </a:p>
        </p:txBody>
      </p:sp>
      <p:sp>
        <p:nvSpPr>
          <p:cNvPr id="216" name="Netty is a non-blocking I/O client-server framework for the development of Java network applications such as protocol servers and clients. The asynchronous event-driven network application framework and tools are used to simplify network programming such"/>
          <p:cNvSpPr txBox="1"/>
          <p:nvPr>
            <p:ph type="body" idx="1"/>
          </p:nvPr>
        </p:nvSpPr>
        <p:spPr>
          <a:prstGeom prst="rect">
            <a:avLst/>
          </a:prstGeom>
        </p:spPr>
        <p:txBody>
          <a:bodyPr/>
          <a:lstStyle/>
          <a:p>
            <a:pPr>
              <a:defRPr b="1">
                <a:solidFill>
                  <a:srgbClr val="000000"/>
                </a:solidFill>
              </a:defRPr>
            </a:pPr>
            <a:r>
              <a:t>Netty is a non-blocking I/O client-server framework for the development of Java network applications such as protocol servers and clients. The asynchronous event-driven network application framework and tools are used to simplify network programming such as TCP and UDP socket servers.</a:t>
            </a:r>
            <a:br/>
            <a:br/>
            <a:r>
              <a:t> Netty includes an implementation of the reactor pattern of programming</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Screen Shot 2019-07-08 at 11.37.52 PM.png" descr="Screen Shot 2019-07-08 at 11.37.52 PM.png"/>
          <p:cNvPicPr>
            <a:picLocks noChangeAspect="1"/>
          </p:cNvPicPr>
          <p:nvPr/>
        </p:nvPicPr>
        <p:blipFill>
          <a:blip r:embed="rId2">
            <a:extLst/>
          </a:blip>
          <a:stretch>
            <a:fillRect/>
          </a:stretch>
        </p:blipFill>
        <p:spPr>
          <a:xfrm>
            <a:off x="6952363" y="-34742"/>
            <a:ext cx="9700462" cy="1371600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aster is better"/>
          <p:cNvSpPr txBox="1"/>
          <p:nvPr>
            <p:ph type="title"/>
          </p:nvPr>
        </p:nvSpPr>
        <p:spPr>
          <a:xfrm>
            <a:off x="952500" y="598041"/>
            <a:ext cx="22479000" cy="2766318"/>
          </a:xfrm>
          <a:prstGeom prst="rect">
            <a:avLst/>
          </a:prstGeom>
        </p:spPr>
        <p:txBody>
          <a:bodyPr/>
          <a:lstStyle/>
          <a:p>
            <a:pPr/>
            <a:r>
              <a:t>Faster is better</a:t>
            </a:r>
          </a:p>
        </p:txBody>
      </p:sp>
      <p:pic>
        <p:nvPicPr>
          <p:cNvPr id="143" name="160225105121_boom_change_air_pressure_640x360_getty_nocredit.jpg" descr="160225105121_boom_change_air_pressure_640x360_getty_nocredit.jpg"/>
          <p:cNvPicPr>
            <a:picLocks noChangeAspect="1"/>
          </p:cNvPicPr>
          <p:nvPr/>
        </p:nvPicPr>
        <p:blipFill>
          <a:blip r:embed="rId2">
            <a:extLst/>
          </a:blip>
          <a:srcRect l="2634" t="2634" r="2634" b="8774"/>
          <a:stretch>
            <a:fillRect/>
          </a:stretch>
        </p:blipFill>
        <p:spPr>
          <a:xfrm>
            <a:off x="3368079" y="3346448"/>
            <a:ext cx="17647912" cy="9283549"/>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erverBootsrap - bootstraps a server: starting threads, opening sockets…"/>
          <p:cNvSpPr txBox="1"/>
          <p:nvPr>
            <p:ph type="body" idx="1"/>
          </p:nvPr>
        </p:nvSpPr>
        <p:spPr>
          <a:xfrm>
            <a:off x="952500" y="3054350"/>
            <a:ext cx="22479000" cy="10688123"/>
          </a:xfrm>
          <a:prstGeom prst="rect">
            <a:avLst/>
          </a:prstGeom>
        </p:spPr>
        <p:txBody>
          <a:bodyPr/>
          <a:lstStyle/>
          <a:p>
            <a:pPr marL="463294" indent="-463294" defTabSz="627379">
              <a:spcBef>
                <a:spcPts val="2500"/>
              </a:spcBef>
              <a:defRPr b="1" sz="3800" u="sng">
                <a:solidFill>
                  <a:srgbClr val="000000"/>
                </a:solidFill>
              </a:defRPr>
            </a:pPr>
            <a:r>
              <a:t>ServerBootsrap</a:t>
            </a:r>
            <a:br/>
            <a:r>
              <a:rPr u="none"/>
              <a:t>- bootstraps a server: starting threads, opening sockets</a:t>
            </a:r>
          </a:p>
          <a:p>
            <a:pPr marL="463294" indent="-463294" defTabSz="627379">
              <a:spcBef>
                <a:spcPts val="2500"/>
              </a:spcBef>
              <a:defRPr b="1" sz="3800" u="sng">
                <a:solidFill>
                  <a:srgbClr val="000000"/>
                </a:solidFill>
              </a:defRPr>
            </a:pPr>
            <a:r>
              <a:t>EventLoopGroup</a:t>
            </a:r>
            <a:br/>
            <a:r>
              <a:rPr u="none"/>
              <a:t>- group of EventLoop's. Multiple EventLoop's can be grouped together. EventLoop shares some resources like threads. Allows registering Channels that get processed for later selection during the event loop</a:t>
            </a:r>
          </a:p>
          <a:p>
            <a:pPr marL="463294" indent="-463294" defTabSz="627379">
              <a:spcBef>
                <a:spcPts val="2500"/>
              </a:spcBef>
              <a:defRPr b="1" sz="3800" u="sng">
                <a:solidFill>
                  <a:srgbClr val="000000"/>
                </a:solidFill>
              </a:defRPr>
            </a:pPr>
            <a:r>
              <a:t>EventLoop</a:t>
            </a:r>
            <a:r>
              <a:rPr u="none"/>
              <a:t> </a:t>
            </a:r>
            <a:br>
              <a:rPr u="none"/>
            </a:br>
            <a:r>
              <a:rPr u="none"/>
              <a:t>- is a loop that keeps looking for new events, e.g. incoming data from network sockets (from SocketChannel). When an event occurs, the event is passed on to the appropriate event handler, for instance a ChannelHandler. EventLoop is always executed by the same thread</a:t>
            </a:r>
          </a:p>
          <a:p>
            <a:pPr marL="463294" indent="-463294" defTabSz="627379">
              <a:spcBef>
                <a:spcPts val="2500"/>
              </a:spcBef>
              <a:defRPr b="1" sz="3800" u="sng">
                <a:solidFill>
                  <a:srgbClr val="000000"/>
                </a:solidFill>
              </a:defRPr>
            </a:pPr>
            <a:r>
              <a:t>SocketChannel</a:t>
            </a:r>
            <a:r>
              <a:rPr u="none"/>
              <a:t> </a:t>
            </a:r>
            <a:br>
              <a:rPr u="none"/>
            </a:br>
            <a:r>
              <a:rPr u="none"/>
              <a:t>- represents a TCP connection to another computer over a network. Managed by an EventLoop, and always only by that same EventLoop, a SocketChannel instance is also only accessed by the same thread</a:t>
            </a:r>
            <a:br>
              <a:rPr u="none"/>
            </a:br>
          </a:p>
        </p:txBody>
      </p:sp>
      <p:sp>
        <p:nvSpPr>
          <p:cNvPr id="221" name="Netty: overview"/>
          <p:cNvSpPr txBox="1"/>
          <p:nvPr>
            <p:ph type="title"/>
          </p:nvPr>
        </p:nvSpPr>
        <p:spPr>
          <a:prstGeom prst="rect">
            <a:avLst/>
          </a:prstGeom>
        </p:spPr>
        <p:txBody>
          <a:bodyPr/>
          <a:lstStyle/>
          <a:p>
            <a:pPr/>
            <a:r>
              <a:t>Netty: overview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ChannelInitializer  - is a special ChannelHandler which is attached to the ChannelPipeline of a SocketChannel when the SocketChannel is created. Easy way to initialize a Channel once it was registered to its EventLoop. The ChannelInitializer is then call"/>
          <p:cNvSpPr txBox="1"/>
          <p:nvPr>
            <p:ph type="body" idx="1"/>
          </p:nvPr>
        </p:nvSpPr>
        <p:spPr>
          <a:xfrm>
            <a:off x="952500" y="3054350"/>
            <a:ext cx="22479000" cy="10709148"/>
          </a:xfrm>
          <a:prstGeom prst="rect">
            <a:avLst/>
          </a:prstGeom>
        </p:spPr>
        <p:txBody>
          <a:bodyPr/>
          <a:lstStyle/>
          <a:p>
            <a:pPr marL="451104" indent="-451104" defTabSz="610869">
              <a:spcBef>
                <a:spcPts val="2500"/>
              </a:spcBef>
              <a:defRPr b="1" sz="3700" u="sng">
                <a:solidFill>
                  <a:srgbClr val="000000"/>
                </a:solidFill>
              </a:defRPr>
            </a:pPr>
            <a:r>
              <a:t>ChannelInitializer</a:t>
            </a:r>
            <a:r>
              <a:rPr u="none"/>
              <a:t> </a:t>
            </a:r>
            <a:br>
              <a:rPr u="none"/>
            </a:br>
            <a:r>
              <a:rPr u="none"/>
              <a:t>- is a special ChannelHandler which is attached to the ChannelPipeline of a SocketChannel when the SocketChannel is created. Easy way to initialize a Channel once it was registered to its EventLoop. The ChannelInitializer is then called so it can initialize the SocketChannel. After initializing the SocketChannel the ChannelInitializer </a:t>
            </a:r>
            <a:r>
              <a:t>removes</a:t>
            </a:r>
            <a:r>
              <a:rPr u="none"/>
              <a:t> itself from the ChannelPipeline.</a:t>
            </a:r>
          </a:p>
          <a:p>
            <a:pPr marL="451104" indent="-451104" defTabSz="610869">
              <a:spcBef>
                <a:spcPts val="2500"/>
              </a:spcBef>
              <a:defRPr b="1" sz="3700" u="sng">
                <a:solidFill>
                  <a:srgbClr val="000000"/>
                </a:solidFill>
              </a:defRPr>
            </a:pPr>
            <a:r>
              <a:t>ChannelPipeline</a:t>
            </a:r>
            <a:r>
              <a:rPr u="none"/>
              <a:t> </a:t>
            </a:r>
            <a:br>
              <a:rPr u="none"/>
            </a:br>
            <a:r>
              <a:rPr u="none"/>
              <a:t>- each SocketChannel has a ChannelPipeline. The ChannelPipeline contains a </a:t>
            </a:r>
            <a:r>
              <a:t>list of ChannelHandler instances</a:t>
            </a:r>
            <a:r>
              <a:rPr u="none"/>
              <a:t>. When the EventLoop reads data from a SocketChannel the data is passed to the first ChannelHandler in the ChannelPipeline. The first ChannelHandler processes the data and can choose to forward it to the next ChannelHandler in the ChannelPipeline, which then also processes the data and can choose to forward it to the next ChannelHandler in the ChannelPipeline etc.</a:t>
            </a:r>
          </a:p>
          <a:p>
            <a:pPr marL="451104" indent="-451104" defTabSz="610869">
              <a:spcBef>
                <a:spcPts val="2500"/>
              </a:spcBef>
              <a:defRPr b="1" sz="3700" u="sng">
                <a:solidFill>
                  <a:srgbClr val="000000"/>
                </a:solidFill>
              </a:defRPr>
            </a:pPr>
            <a:r>
              <a:t>ChannelHandler</a:t>
            </a:r>
            <a:r>
              <a:rPr u="none"/>
              <a:t> </a:t>
            </a:r>
            <a:br>
              <a:rPr u="none"/>
            </a:br>
            <a:r>
              <a:rPr u="none"/>
              <a:t>- handles the data that is received from a SocketChannel. A ChannelHandler can also handle data that is being written out to a SocketChannel; handles an I/O event or intercepts an I/O operation, and forwards it to its next handler in its ChannelPipeline.</a:t>
            </a:r>
            <a:br>
              <a:rPr u="none"/>
            </a:br>
          </a:p>
        </p:txBody>
      </p:sp>
      <p:sp>
        <p:nvSpPr>
          <p:cNvPr id="224" name="Netty: overview"/>
          <p:cNvSpPr txBox="1"/>
          <p:nvPr>
            <p:ph type="title"/>
          </p:nvPr>
        </p:nvSpPr>
        <p:spPr>
          <a:prstGeom prst="rect">
            <a:avLst/>
          </a:prstGeom>
        </p:spPr>
        <p:txBody>
          <a:bodyPr/>
          <a:lstStyle/>
          <a:p>
            <a:pPr/>
            <a:r>
              <a:t>Netty: overview</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Netty: memory management"/>
          <p:cNvSpPr txBox="1"/>
          <p:nvPr>
            <p:ph type="title"/>
          </p:nvPr>
        </p:nvSpPr>
        <p:spPr>
          <a:prstGeom prst="rect">
            <a:avLst/>
          </a:prstGeom>
        </p:spPr>
        <p:txBody>
          <a:bodyPr/>
          <a:lstStyle/>
          <a:p>
            <a:pPr/>
            <a:r>
              <a:t>Netty: memory management</a:t>
            </a:r>
          </a:p>
        </p:txBody>
      </p:sp>
      <p:sp>
        <p:nvSpPr>
          <p:cNvPr id="227" name="Netty uses the idea of   jemalloc, which is a concurrent malloc algorithm implemented by FreeBSD.   Jemalloc relies on multiple Arenas to allocate memory. There are a fixed number of multiple instances in the running application. The default number is re"/>
          <p:cNvSpPr txBox="1"/>
          <p:nvPr>
            <p:ph type="body" idx="1"/>
          </p:nvPr>
        </p:nvSpPr>
        <p:spPr>
          <a:xfrm>
            <a:off x="572777" y="3289300"/>
            <a:ext cx="23755830" cy="10279858"/>
          </a:xfrm>
          <a:prstGeom prst="rect">
            <a:avLst/>
          </a:prstGeom>
        </p:spPr>
        <p:txBody>
          <a:bodyPr/>
          <a:lstStyle/>
          <a:p>
            <a:pPr marL="432815" indent="-432815" defTabSz="586104">
              <a:spcBef>
                <a:spcPts val="2400"/>
              </a:spcBef>
              <a:defRPr b="1" sz="3500">
                <a:solidFill>
                  <a:srgbClr val="000000"/>
                </a:solidFill>
              </a:defRPr>
            </a:pPr>
            <a:r>
              <a:t>Netty uses the idea of ​​jemalloc, which is a concurrent malloc algorithm implemented by FreeBSD. </a:t>
            </a:r>
            <a:br/>
            <a:br/>
            <a:r>
              <a:t>Jemalloc relies on multiple Arenas to allocate memory. There are a fixed number of multiple instances in the running application. The default number is related to the number of processors. The reason for having multiple Arenas in the system is that competition is inevitable due to memory allocation by each thread, which may greatly affect the efficiency of memory allocation. To alleviate thread competition during high concurrency, Netty allows users to create multiple allocators. (Arena) to separate locks and improve memory allocation efficiency.</a:t>
            </a:r>
            <a:br/>
            <a:br/>
            <a:r>
              <a:t>Each thread saves Arena and cache pool information, which reduces competition and improves access efficiency. Arena divides memory into a number of Chunks for management</a:t>
            </a:r>
            <a:br/>
            <a:br/>
            <a:r>
              <a:t>Pool Area of Netty Memory Pool Keywords: Programming less Netty Attribute REST Pool Area is a core container in Netty memory pool. Its main function is to manage a series of Pool Chunks and Pool Subpages created</a:t>
            </a:r>
            <a:br/>
            <a:br/>
            <a:r>
              <a:t>DirectArena and HeapArena are two specific implementations of PoolArena to manage different types of memory applications and releases, and the main memory processing work is in PoolArena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Netty IO EventLoop"/>
          <p:cNvSpPr txBox="1"/>
          <p:nvPr>
            <p:ph type="title"/>
          </p:nvPr>
        </p:nvSpPr>
        <p:spPr>
          <a:prstGeom prst="rect">
            <a:avLst/>
          </a:prstGeom>
        </p:spPr>
        <p:txBody>
          <a:bodyPr/>
          <a:lstStyle/>
          <a:p>
            <a:pPr/>
            <a:r>
              <a:t>Netty IO EventLoop</a:t>
            </a:r>
          </a:p>
        </p:txBody>
      </p:sp>
      <p:sp>
        <p:nvSpPr>
          <p:cNvPr id="230" name="Netty's IO thread (EventLoop) can handle thousand of client connections concurrently due to the aggregation of the selector. When a thread reads and writes data from a client socket channel, the thread can perform other tasks if no data is available. Thr"/>
          <p:cNvSpPr txBox="1"/>
          <p:nvPr>
            <p:ph type="body" idx="1"/>
          </p:nvPr>
        </p:nvSpPr>
        <p:spPr>
          <a:prstGeom prst="rect">
            <a:avLst/>
          </a:prstGeom>
        </p:spPr>
        <p:txBody>
          <a:bodyPr/>
          <a:lstStyle/>
          <a:p>
            <a:pPr>
              <a:defRPr b="1">
                <a:solidFill>
                  <a:srgbClr val="000000"/>
                </a:solidFill>
              </a:defRPr>
            </a:pPr>
            <a:r>
              <a:t>Netty's IO thread (</a:t>
            </a:r>
            <a:r>
              <a:rPr u="sng"/>
              <a:t>EventLoop</a:t>
            </a:r>
            <a:r>
              <a:t>) can handle thousand of client connections concurrently due to the aggregation of the selector. When a thread reads and writes data from a client socket channel, the thread can perform other tasks if no data is available. Threads typically use non-blocking IO idle time to perform IO operations on other channels, so a single thread can manage multiple input and output channels</a:t>
            </a:r>
            <a:r>
              <a:rPr b="0">
                <a:solidFill>
                  <a:srgbClr val="414141"/>
                </a:solidFill>
              </a:rPr>
              <a:t>.</a:t>
            </a:r>
            <a:endParaRPr b="0">
              <a:solidFill>
                <a:srgbClr val="414141"/>
              </a:solidFill>
            </a:endParaRPr>
          </a:p>
          <a:p>
            <a:pPr>
              <a:defRPr b="1">
                <a:solidFill>
                  <a:srgbClr val="000000"/>
                </a:solidFill>
              </a:defRPr>
            </a:pPr>
            <a:r>
              <a:t>An I/O thread can concurrently process N client connections and read/write operations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Netty: Inbound/Outbound handlers"/>
          <p:cNvSpPr txBox="1"/>
          <p:nvPr>
            <p:ph type="title"/>
          </p:nvPr>
        </p:nvSpPr>
        <p:spPr>
          <a:prstGeom prst="rect">
            <a:avLst/>
          </a:prstGeom>
        </p:spPr>
        <p:txBody>
          <a:bodyPr/>
          <a:lstStyle/>
          <a:p>
            <a:pPr/>
            <a:r>
              <a:t>Netty: Inbound/Outbound handlers</a:t>
            </a:r>
          </a:p>
        </p:txBody>
      </p:sp>
      <p:sp>
        <p:nvSpPr>
          <p:cNvPr id="233" name="As we work with the network protocol, we need to perform data serialization and deserialization.   For this purpose, Netty introduces special extensions of the ChannelInboundHandler for decoders which are capable of decoding incoming data. The base class"/>
          <p:cNvSpPr txBox="1"/>
          <p:nvPr>
            <p:ph type="body" idx="1"/>
          </p:nvPr>
        </p:nvSpPr>
        <p:spPr>
          <a:prstGeom prst="rect">
            <a:avLst/>
          </a:prstGeom>
        </p:spPr>
        <p:txBody>
          <a:bodyPr/>
          <a:lstStyle/>
          <a:p>
            <a:pPr marL="554736" indent="-554736" defTabSz="751205">
              <a:spcBef>
                <a:spcPts val="3000"/>
              </a:spcBef>
              <a:defRPr sz="4500">
                <a:solidFill>
                  <a:srgbClr val="000000"/>
                </a:solidFill>
              </a:defRPr>
            </a:pPr>
            <a:r>
              <a:t>As we work with the network protocol, we need to perform data serialization and deserialization. </a:t>
            </a:r>
            <a:br/>
            <a:br/>
            <a:r>
              <a:t>For this purpose, Netty introduces special extensions of the </a:t>
            </a:r>
            <a:r>
              <a:rPr b="1"/>
              <a:t>ChannelInboundHandler</a:t>
            </a:r>
            <a:r>
              <a:t> for decoders which are capable of decoding incoming data. The base class of most decoders is </a:t>
            </a:r>
            <a:r>
              <a:rPr b="1"/>
              <a:t>ByteToMessageDecoder</a:t>
            </a:r>
            <a:r>
              <a:t>. </a:t>
            </a:r>
            <a:br/>
            <a:br/>
            <a:r>
              <a:t>For encoding outgoing data, Netty has extensions of the </a:t>
            </a:r>
            <a:r>
              <a:rPr b="1"/>
              <a:t>ChannelOutboundHandler</a:t>
            </a:r>
            <a:r>
              <a:t> called encoders. </a:t>
            </a:r>
            <a:r>
              <a:rPr b="1"/>
              <a:t>MessageToByteEncoder</a:t>
            </a:r>
            <a:r>
              <a:t> is the base for most encoder implementations. We can convert the message from byte sequence to Java object and vice versa with encoders and decoders.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Netty: Inbound/Outbound handlers"/>
          <p:cNvSpPr txBox="1"/>
          <p:nvPr>
            <p:ph type="title"/>
          </p:nvPr>
        </p:nvSpPr>
        <p:spPr>
          <a:prstGeom prst="rect">
            <a:avLst/>
          </a:prstGeom>
        </p:spPr>
        <p:txBody>
          <a:bodyPr/>
          <a:lstStyle/>
          <a:p>
            <a:pPr/>
            <a:r>
              <a:t>Netty: Inbound/Outbound handlers</a:t>
            </a:r>
          </a:p>
        </p:txBody>
      </p:sp>
      <p:pic>
        <p:nvPicPr>
          <p:cNvPr id="236" name="20010904-f8dec5bc08354f14be0ba3415f1e84e1.png" descr="20010904-f8dec5bc08354f14be0ba3415f1e84e1.png"/>
          <p:cNvPicPr>
            <a:picLocks noChangeAspect="1"/>
          </p:cNvPicPr>
          <p:nvPr/>
        </p:nvPicPr>
        <p:blipFill>
          <a:blip r:embed="rId2">
            <a:extLst/>
          </a:blip>
          <a:stretch>
            <a:fillRect/>
          </a:stretch>
        </p:blipFill>
        <p:spPr>
          <a:xfrm>
            <a:off x="8063689" y="3289300"/>
            <a:ext cx="7341622" cy="10546299"/>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Let’s write Netty HTTP server"/>
          <p:cNvSpPr txBox="1"/>
          <p:nvPr>
            <p:ph type="body" idx="1"/>
          </p:nvPr>
        </p:nvSpPr>
        <p:spPr>
          <a:prstGeom prst="rect">
            <a:avLst/>
          </a:prstGeom>
        </p:spPr>
        <p:txBody>
          <a:bodyPr/>
          <a:lstStyle>
            <a:lvl1pPr algn="ctr">
              <a:defRPr b="1">
                <a:solidFill>
                  <a:srgbClr val="000000"/>
                </a:solidFill>
              </a:defRPr>
            </a:lvl1pPr>
          </a:lstStyle>
          <a:p>
            <a:pPr/>
            <a:r>
              <a:t>Let’s write Netty HTTP server </a:t>
            </a:r>
          </a:p>
        </p:txBody>
      </p:sp>
      <p:sp>
        <p:nvSpPr>
          <p:cNvPr id="239" name="Netty HTTP server"/>
          <p:cNvSpPr txBox="1"/>
          <p:nvPr>
            <p:ph type="title"/>
          </p:nvPr>
        </p:nvSpPr>
        <p:spPr>
          <a:prstGeom prst="rect">
            <a:avLst/>
          </a:prstGeom>
        </p:spPr>
        <p:txBody>
          <a:bodyPr/>
          <a:lstStyle/>
          <a:p>
            <a:pPr/>
            <a:r>
              <a:t>Netty HTTP server</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Netty HTTP server"/>
          <p:cNvSpPr txBox="1"/>
          <p:nvPr>
            <p:ph type="title"/>
          </p:nvPr>
        </p:nvSpPr>
        <p:spPr>
          <a:prstGeom prst="rect">
            <a:avLst/>
          </a:prstGeom>
        </p:spPr>
        <p:txBody>
          <a:bodyPr/>
          <a:lstStyle/>
          <a:p>
            <a:pPr/>
            <a:r>
              <a:t>Netty HTTP server</a:t>
            </a:r>
          </a:p>
        </p:txBody>
      </p:sp>
      <p:sp>
        <p:nvSpPr>
          <p:cNvPr id="242" name="The basic process is as follows:  - create two EventLoopGroups, where bossGroup is used for accept connection establishment events and distribution requests, workerGroup is used to handle I/O read and write events and business logic  - based on ServerBoo"/>
          <p:cNvSpPr txBox="1"/>
          <p:nvPr>
            <p:ph type="body" idx="1"/>
          </p:nvPr>
        </p:nvSpPr>
        <p:spPr>
          <a:prstGeom prst="rect">
            <a:avLst/>
          </a:prstGeom>
        </p:spPr>
        <p:txBody>
          <a:bodyPr/>
          <a:lstStyle/>
          <a:p>
            <a:pPr marL="686653" indent="-686653" defTabSz="726440">
              <a:spcBef>
                <a:spcPts val="2900"/>
              </a:spcBef>
              <a:defRPr b="1" sz="5600">
                <a:solidFill>
                  <a:srgbClr val="000000"/>
                </a:solidFill>
              </a:defRPr>
            </a:pPr>
            <a:r>
              <a:t>The basic process is as follows: </a:t>
            </a:r>
            <a:br/>
            <a:r>
              <a:rPr b="0"/>
              <a:t>- create two </a:t>
            </a:r>
            <a:r>
              <a:t>EventLoopGroups</a:t>
            </a:r>
            <a:r>
              <a:rPr b="0"/>
              <a:t>, where </a:t>
            </a:r>
            <a:r>
              <a:t>bossGroup</a:t>
            </a:r>
            <a:r>
              <a:rPr b="0"/>
              <a:t> is used for </a:t>
            </a:r>
            <a:r>
              <a:rPr b="0" u="sng"/>
              <a:t>accept connection establishment events</a:t>
            </a:r>
            <a:r>
              <a:rPr b="0"/>
              <a:t> and distribution requests, </a:t>
            </a:r>
            <a:r>
              <a:t>workerGroup</a:t>
            </a:r>
            <a:r>
              <a:rPr b="0"/>
              <a:t> is used to </a:t>
            </a:r>
            <a:r>
              <a:rPr b="0" u="sng"/>
              <a:t>handle I/O read and write events</a:t>
            </a:r>
            <a:r>
              <a:rPr b="0"/>
              <a:t> and business logic </a:t>
            </a:r>
            <a:br>
              <a:rPr b="0"/>
            </a:br>
            <a:r>
              <a:rPr b="0"/>
              <a:t>- based on </a:t>
            </a:r>
            <a:r>
              <a:t>ServerBootstrap</a:t>
            </a:r>
            <a:r>
              <a:rPr b="0"/>
              <a:t>, configure </a:t>
            </a:r>
            <a:r>
              <a:t>EventLoopGroup</a:t>
            </a:r>
            <a:r>
              <a:rPr b="0"/>
              <a:t>, </a:t>
            </a:r>
            <a:r>
              <a:t>Channel</a:t>
            </a:r>
            <a:r>
              <a:rPr b="0"/>
              <a:t> type, connection parameters, configure </a:t>
            </a:r>
            <a:r>
              <a:t>inbound</a:t>
            </a:r>
            <a:r>
              <a:rPr b="0"/>
              <a:t>/</a:t>
            </a:r>
            <a:r>
              <a:t>outbound</a:t>
            </a:r>
            <a:r>
              <a:rPr b="0"/>
              <a:t> event handler </a:t>
            </a:r>
            <a:br>
              <a:rPr b="0"/>
            </a:br>
            <a:r>
              <a:rPr b="0"/>
              <a:t>- bind the </a:t>
            </a:r>
            <a:r>
              <a:t>port</a:t>
            </a:r>
            <a:r>
              <a:rPr b="0"/>
              <a:t> and start working</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o, lets write some code Here is algebra for IO transport"/>
          <p:cNvSpPr txBox="1"/>
          <p:nvPr>
            <p:ph type="body" idx="1"/>
          </p:nvPr>
        </p:nvSpPr>
        <p:spPr>
          <a:prstGeom prst="rect">
            <a:avLst/>
          </a:prstGeom>
        </p:spPr>
        <p:txBody>
          <a:bodyPr/>
          <a:lstStyle/>
          <a:p>
            <a:pPr algn="ctr">
              <a:defRPr>
                <a:solidFill>
                  <a:srgbClr val="000000"/>
                </a:solidFill>
              </a:defRPr>
            </a:pPr>
            <a:r>
              <a:t>So, lets write some code</a:t>
            </a:r>
            <a:br/>
            <a:r>
              <a:t>Here is algebra for IO transport</a:t>
            </a:r>
            <a:br/>
            <a:br/>
            <a:br/>
            <a:br/>
            <a:br/>
            <a:br/>
            <a:br/>
            <a:br/>
          </a:p>
        </p:txBody>
      </p:sp>
      <p:sp>
        <p:nvSpPr>
          <p:cNvPr id="245" name="Netty: show me the code"/>
          <p:cNvSpPr txBox="1"/>
          <p:nvPr>
            <p:ph type="title"/>
          </p:nvPr>
        </p:nvSpPr>
        <p:spPr>
          <a:xfrm>
            <a:off x="952500" y="1136650"/>
            <a:ext cx="22479000" cy="1663700"/>
          </a:xfrm>
          <a:prstGeom prst="rect">
            <a:avLst/>
          </a:prstGeom>
        </p:spPr>
        <p:txBody>
          <a:bodyPr/>
          <a:lstStyle/>
          <a:p>
            <a:pPr/>
            <a:r>
              <a:t>Netty: show me the code</a:t>
            </a:r>
          </a:p>
        </p:txBody>
      </p:sp>
      <p:pic>
        <p:nvPicPr>
          <p:cNvPr id="246" name="Screen Shot 2019-08-13 at 10.38.12 AM.png" descr="Screen Shot 2019-08-13 at 10.38.12 AM.png"/>
          <p:cNvPicPr>
            <a:picLocks noChangeAspect="1"/>
          </p:cNvPicPr>
          <p:nvPr/>
        </p:nvPicPr>
        <p:blipFill>
          <a:blip r:embed="rId2">
            <a:extLst/>
          </a:blip>
          <a:stretch>
            <a:fillRect/>
          </a:stretch>
        </p:blipFill>
        <p:spPr>
          <a:xfrm>
            <a:off x="6530095" y="6175621"/>
            <a:ext cx="11339733" cy="3612659"/>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Netty: show me the code"/>
          <p:cNvSpPr txBox="1"/>
          <p:nvPr>
            <p:ph type="title"/>
          </p:nvPr>
        </p:nvSpPr>
        <p:spPr>
          <a:xfrm>
            <a:off x="952500" y="-378075"/>
            <a:ext cx="22479000" cy="1663701"/>
          </a:xfrm>
          <a:prstGeom prst="rect">
            <a:avLst/>
          </a:prstGeom>
        </p:spPr>
        <p:txBody>
          <a:bodyPr/>
          <a:lstStyle/>
          <a:p>
            <a:pPr/>
            <a:r>
              <a:t>Netty: show me the code</a:t>
            </a:r>
          </a:p>
        </p:txBody>
      </p:sp>
      <p:pic>
        <p:nvPicPr>
          <p:cNvPr id="249" name="Screen Shot 2019-08-13 at 12.43.04 AM.png" descr="Screen Shot 2019-08-13 at 12.43.04 AM.png"/>
          <p:cNvPicPr>
            <a:picLocks noChangeAspect="1"/>
          </p:cNvPicPr>
          <p:nvPr/>
        </p:nvPicPr>
        <p:blipFill>
          <a:blip r:embed="rId2">
            <a:extLst/>
          </a:blip>
          <a:stretch>
            <a:fillRect/>
          </a:stretch>
        </p:blipFill>
        <p:spPr>
          <a:xfrm>
            <a:off x="5565278" y="1158335"/>
            <a:ext cx="13592540" cy="1253992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Disclaimer"/>
          <p:cNvSpPr txBox="1"/>
          <p:nvPr>
            <p:ph type="title"/>
          </p:nvPr>
        </p:nvSpPr>
        <p:spPr>
          <a:xfrm>
            <a:off x="952500" y="1176336"/>
            <a:ext cx="22479000" cy="1584328"/>
          </a:xfrm>
          <a:prstGeom prst="rect">
            <a:avLst/>
          </a:prstGeom>
        </p:spPr>
        <p:txBody>
          <a:bodyPr/>
          <a:lstStyle>
            <a:lvl1pPr defTabSz="817244">
              <a:spcBef>
                <a:spcPts val="2200"/>
              </a:spcBef>
              <a:defRPr sz="9700"/>
            </a:lvl1pPr>
          </a:lstStyle>
          <a:p>
            <a:pPr/>
            <a:r>
              <a:t>Disclaimer</a:t>
            </a:r>
          </a:p>
        </p:txBody>
      </p:sp>
      <p:sp>
        <p:nvSpPr>
          <p:cNvPr id="146" name="Netty is not user-friendly…"/>
          <p:cNvSpPr txBox="1"/>
          <p:nvPr>
            <p:ph type="body" idx="1"/>
          </p:nvPr>
        </p:nvSpPr>
        <p:spPr>
          <a:prstGeom prst="rect">
            <a:avLst/>
          </a:prstGeom>
        </p:spPr>
        <p:txBody>
          <a:bodyPr/>
          <a:lstStyle/>
          <a:p>
            <a:pPr>
              <a:defRPr b="1" sz="6400">
                <a:solidFill>
                  <a:srgbClr val="000000"/>
                </a:solidFill>
              </a:defRPr>
            </a:pPr>
            <a:r>
              <a:t>Netty is not user-friendly</a:t>
            </a:r>
          </a:p>
          <a:p>
            <a:pPr>
              <a:defRPr b="1" sz="6400">
                <a:solidFill>
                  <a:srgbClr val="000000"/>
                </a:solidFill>
              </a:defRPr>
            </a:pPr>
            <a:r>
              <a:t>Writing Java/Scala/Kotlin code as it is in C</a:t>
            </a:r>
          </a:p>
          <a:p>
            <a:pPr>
              <a:defRPr b="1" sz="6400">
                <a:solidFill>
                  <a:srgbClr val="000000"/>
                </a:solidFill>
              </a:defRPr>
            </a:pPr>
            <a:r>
              <a:t>Scheduling and executing blocking calls via ExecutorService</a:t>
            </a:r>
          </a:p>
          <a:p>
            <a:pPr>
              <a:defRPr b="1" sz="6400">
                <a:solidFill>
                  <a:srgbClr val="000000"/>
                </a:solidFill>
              </a:defRPr>
            </a:pPr>
            <a:r>
              <a:t>Reusing sharable objects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Netty: show me the code"/>
          <p:cNvSpPr txBox="1"/>
          <p:nvPr>
            <p:ph type="title"/>
          </p:nvPr>
        </p:nvSpPr>
        <p:spPr>
          <a:xfrm>
            <a:off x="952500" y="-378075"/>
            <a:ext cx="22479000" cy="1663701"/>
          </a:xfrm>
          <a:prstGeom prst="rect">
            <a:avLst/>
          </a:prstGeom>
        </p:spPr>
        <p:txBody>
          <a:bodyPr/>
          <a:lstStyle/>
          <a:p>
            <a:pPr/>
            <a:r>
              <a:t>Netty: show me the code</a:t>
            </a:r>
          </a:p>
        </p:txBody>
      </p:sp>
      <p:pic>
        <p:nvPicPr>
          <p:cNvPr id="252" name="Screen Shot 2019-08-13 at 10.08.39 PM.png" descr="Screen Shot 2019-08-13 at 10.08.39 PM.png"/>
          <p:cNvPicPr>
            <a:picLocks noChangeAspect="1"/>
          </p:cNvPicPr>
          <p:nvPr/>
        </p:nvPicPr>
        <p:blipFill>
          <a:blip r:embed="rId2">
            <a:extLst/>
          </a:blip>
          <a:stretch>
            <a:fillRect/>
          </a:stretch>
        </p:blipFill>
        <p:spPr>
          <a:xfrm>
            <a:off x="4844434" y="1069906"/>
            <a:ext cx="14711053" cy="1265835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4" name="Untitled Diagram (1).png" descr="Untitled Diagram (1).png"/>
          <p:cNvPicPr>
            <a:picLocks noChangeAspect="1"/>
          </p:cNvPicPr>
          <p:nvPr/>
        </p:nvPicPr>
        <p:blipFill>
          <a:blip r:embed="rId2">
            <a:extLst/>
          </a:blip>
          <a:stretch>
            <a:fillRect/>
          </a:stretch>
        </p:blipFill>
        <p:spPr>
          <a:xfrm>
            <a:off x="5174415" y="0"/>
            <a:ext cx="12014229" cy="13716000"/>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erver contains 1 boss EventLoopGroup and n core * 2 worker EventLoopGroup. This group contains multiple EventLoop. Each EventLoop contains 1 selector and 1 event loop thread  Boss EventLoop loop performs three steps:  - polling accept event  - handle th"/>
          <p:cNvSpPr txBox="1"/>
          <p:nvPr>
            <p:ph type="body" idx="1"/>
          </p:nvPr>
        </p:nvSpPr>
        <p:spPr>
          <a:xfrm>
            <a:off x="101153" y="112414"/>
            <a:ext cx="24197616" cy="13491172"/>
          </a:xfrm>
          <a:prstGeom prst="rect">
            <a:avLst/>
          </a:prstGeom>
        </p:spPr>
        <p:txBody>
          <a:bodyPr/>
          <a:lstStyle/>
          <a:p>
            <a:pPr>
              <a:defRPr sz="5800">
                <a:solidFill>
                  <a:srgbClr val="000000"/>
                </a:solidFill>
              </a:defRPr>
            </a:pPr>
            <a:r>
              <a:t>Server contains 1 </a:t>
            </a:r>
            <a:r>
              <a:rPr b="1"/>
              <a:t>boss</a:t>
            </a:r>
            <a:r>
              <a:t> </a:t>
            </a:r>
            <a:r>
              <a:rPr u="sng"/>
              <a:t>EventLoopGroup</a:t>
            </a:r>
            <a:r>
              <a:t> and </a:t>
            </a:r>
            <a:r>
              <a:rPr b="1"/>
              <a:t>n core * 2 worker</a:t>
            </a:r>
            <a:r>
              <a:t> </a:t>
            </a:r>
            <a:r>
              <a:rPr u="sng"/>
              <a:t>EventLoopGroup</a:t>
            </a:r>
            <a:r>
              <a:t>. This group contains </a:t>
            </a:r>
            <a:r>
              <a:rPr u="sng"/>
              <a:t>multiple EventLoop</a:t>
            </a:r>
            <a:r>
              <a:t>. Each </a:t>
            </a:r>
            <a:r>
              <a:rPr u="sng"/>
              <a:t>EventLoop</a:t>
            </a:r>
            <a:r>
              <a:t> contains </a:t>
            </a:r>
            <a:r>
              <a:rPr u="sng"/>
              <a:t>1 selector</a:t>
            </a:r>
            <a:r>
              <a:t> and </a:t>
            </a:r>
            <a:r>
              <a:rPr u="sng"/>
              <a:t>1 event loop thread</a:t>
            </a:r>
            <a:br>
              <a:rPr u="sng"/>
            </a:br>
            <a:br>
              <a:rPr u="sng"/>
            </a:br>
            <a:r>
              <a:rPr b="1" u="sng"/>
              <a:t>Boss EventLoop</a:t>
            </a:r>
            <a:r>
              <a:t> loop performs </a:t>
            </a:r>
            <a:r>
              <a:rPr u="sng"/>
              <a:t>three</a:t>
            </a:r>
            <a:r>
              <a:t> steps: </a:t>
            </a:r>
            <a:br/>
            <a:r>
              <a:rPr b="1"/>
              <a:t>-</a:t>
            </a:r>
            <a:r>
              <a:t> polling </a:t>
            </a:r>
            <a:r>
              <a:rPr b="1"/>
              <a:t>accept</a:t>
            </a:r>
            <a:r>
              <a:t> event </a:t>
            </a:r>
            <a:br/>
            <a:r>
              <a:rPr b="1"/>
              <a:t>-</a:t>
            </a:r>
            <a:r>
              <a:t> handle the accept I/O event, establish a connection with the client, generate a </a:t>
            </a:r>
            <a:r>
              <a:rPr b="1"/>
              <a:t>SocketChannel</a:t>
            </a:r>
            <a:r>
              <a:t>, and register the </a:t>
            </a:r>
            <a:r>
              <a:rPr b="1"/>
              <a:t>SocketChannel</a:t>
            </a:r>
            <a:r>
              <a:t> to the </a:t>
            </a:r>
            <a:r>
              <a:rPr b="1"/>
              <a:t>Selector</a:t>
            </a:r>
            <a:r>
              <a:t> of a </a:t>
            </a:r>
            <a:r>
              <a:rPr b="1"/>
              <a:t>worker</a:t>
            </a:r>
            <a:r>
              <a:t> </a:t>
            </a:r>
            <a:r>
              <a:rPr u="sng"/>
              <a:t>EventLoop</a:t>
            </a:r>
            <a:r>
              <a:t>. </a:t>
            </a:r>
            <a:br/>
            <a:r>
              <a:rPr b="1"/>
              <a:t>-</a:t>
            </a:r>
            <a:r>
              <a:t> process the task in the </a:t>
            </a:r>
            <a:r>
              <a:rPr b="1"/>
              <a:t>task queue</a:t>
            </a:r>
            <a:r>
              <a:t>, </a:t>
            </a:r>
            <a:r>
              <a:rPr b="1"/>
              <a:t>runAllTasks</a:t>
            </a:r>
            <a:r>
              <a:t>. Tasks in the task queue include tasks that the user invokes </a:t>
            </a:r>
            <a:r>
              <a:rPr b="1"/>
              <a:t>EventLoop</a:t>
            </a:r>
            <a:r>
              <a:t> </a:t>
            </a:r>
            <a:r>
              <a:rPr u="sng"/>
              <a:t>execute</a:t>
            </a:r>
            <a:r>
              <a:t> or </a:t>
            </a:r>
            <a:r>
              <a:rPr u="sng"/>
              <a:t>schedule</a:t>
            </a:r>
            <a:r>
              <a:t>, or tasks that </a:t>
            </a:r>
            <a:r>
              <a:rPr u="sng"/>
              <a:t>other threads submit to the event loop</a:t>
            </a: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Netty: show me the code"/>
          <p:cNvSpPr txBox="1"/>
          <p:nvPr>
            <p:ph type="title"/>
          </p:nvPr>
        </p:nvSpPr>
        <p:spPr>
          <a:prstGeom prst="rect">
            <a:avLst/>
          </a:prstGeom>
        </p:spPr>
        <p:txBody>
          <a:bodyPr/>
          <a:lstStyle/>
          <a:p>
            <a:pPr/>
            <a:r>
              <a:t>Netty: show me the code</a:t>
            </a:r>
          </a:p>
        </p:txBody>
      </p:sp>
      <p:sp>
        <p:nvSpPr>
          <p:cNvPr id="259" name="The handler specified here will always be evaluated by a newly accepted Channel. The ChannelInitializer is a special handler that is purposed to help a user configure a new Channel"/>
          <p:cNvSpPr txBox="1"/>
          <p:nvPr>
            <p:ph type="body" idx="1"/>
          </p:nvPr>
        </p:nvSpPr>
        <p:spPr>
          <a:prstGeom prst="rect">
            <a:avLst/>
          </a:prstGeom>
        </p:spPr>
        <p:txBody>
          <a:bodyPr/>
          <a:lstStyle/>
          <a:p>
            <a:pPr>
              <a:defRPr b="1">
                <a:solidFill>
                  <a:srgbClr val="000000"/>
                </a:solidFill>
              </a:defRPr>
            </a:pPr>
            <a:r>
              <a:t>The handler specified here will always be evaluated by a newly accepted Channel. The ChannelInitializer is a special handler that is purposed to help a user configure a new Channel</a:t>
            </a:r>
            <a:br/>
            <a:r>
              <a:rPr b="0">
                <a:solidFill>
                  <a:srgbClr val="414141"/>
                </a:solidFill>
              </a:rPr>
              <a:t> </a:t>
            </a:r>
            <a:br>
              <a:rPr b="0">
                <a:solidFill>
                  <a:srgbClr val="414141"/>
                </a:solidFill>
              </a:rPr>
            </a:br>
            <a:br>
              <a:rPr b="0">
                <a:solidFill>
                  <a:srgbClr val="414141"/>
                </a:solidFill>
              </a:rPr>
            </a:br>
            <a:br>
              <a:rPr b="0">
                <a:solidFill>
                  <a:srgbClr val="414141"/>
                </a:solidFill>
              </a:rPr>
            </a:br>
            <a:br>
              <a:rPr b="0">
                <a:solidFill>
                  <a:srgbClr val="414141"/>
                </a:solidFill>
              </a:rPr>
            </a:br>
            <a:br>
              <a:rPr b="0">
                <a:solidFill>
                  <a:srgbClr val="414141"/>
                </a:solidFill>
              </a:rPr>
            </a:br>
          </a:p>
        </p:txBody>
      </p:sp>
      <p:pic>
        <p:nvPicPr>
          <p:cNvPr id="260" name="Screen Shot 2019-08-13 at 12.48.58 AM.png" descr="Screen Shot 2019-08-13 at 12.48.58 AM.png"/>
          <p:cNvPicPr>
            <a:picLocks noChangeAspect="1"/>
          </p:cNvPicPr>
          <p:nvPr/>
        </p:nvPicPr>
        <p:blipFill>
          <a:blip r:embed="rId2">
            <a:extLst/>
          </a:blip>
          <a:stretch>
            <a:fillRect/>
          </a:stretch>
        </p:blipFill>
        <p:spPr>
          <a:xfrm>
            <a:off x="1577772" y="7533592"/>
            <a:ext cx="21244378" cy="4316508"/>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Worker Group actions:  The task performed by each worker EventLoop loop consists of 3 steps:   - polling read/write events   - I/O events, i.e. read/write events, processed when SocketChannel is readable and writable events occur   - process the tasks in"/>
          <p:cNvSpPr txBox="1"/>
          <p:nvPr>
            <p:ph type="body" idx="1"/>
          </p:nvPr>
        </p:nvSpPr>
        <p:spPr>
          <a:xfrm>
            <a:off x="773250" y="848687"/>
            <a:ext cx="22479004" cy="11954792"/>
          </a:xfrm>
          <a:prstGeom prst="rect">
            <a:avLst/>
          </a:prstGeom>
        </p:spPr>
        <p:txBody>
          <a:bodyPr/>
          <a:lstStyle/>
          <a:p>
            <a:pPr marL="603504" indent="-603504" defTabSz="817244">
              <a:spcBef>
                <a:spcPts val="3300"/>
              </a:spcBef>
              <a:defRPr sz="4900">
                <a:solidFill>
                  <a:srgbClr val="000000"/>
                </a:solidFill>
              </a:defRPr>
            </a:pPr>
            <a:r>
              <a:t>                         </a:t>
            </a:r>
            <a:r>
              <a:rPr sz="6300"/>
              <a:t>                   </a:t>
            </a:r>
            <a:r>
              <a:rPr b="1" sz="6300"/>
              <a:t>Worker Group actions:</a:t>
            </a:r>
            <a:br>
              <a:rPr b="1" sz="6300"/>
            </a:br>
            <a:br>
              <a:rPr b="1" sz="6300"/>
            </a:br>
            <a:r>
              <a:rPr sz="6300"/>
              <a:t>The task performed by each </a:t>
            </a:r>
            <a:r>
              <a:rPr b="1" sz="6300"/>
              <a:t>worker</a:t>
            </a:r>
            <a:r>
              <a:rPr sz="6300"/>
              <a:t> </a:t>
            </a:r>
            <a:r>
              <a:rPr sz="6300" u="sng"/>
              <a:t>EventLoop</a:t>
            </a:r>
            <a:r>
              <a:rPr sz="6300"/>
              <a:t> loop consists of 3 steps:</a:t>
            </a:r>
            <a:br>
              <a:rPr sz="6300"/>
            </a:br>
            <a:r>
              <a:rPr sz="6300"/>
              <a:t> </a:t>
            </a:r>
            <a:br>
              <a:rPr sz="6300"/>
            </a:br>
            <a:r>
              <a:rPr b="1" sz="6300"/>
              <a:t>-</a:t>
            </a:r>
            <a:r>
              <a:rPr sz="6300"/>
              <a:t> polling </a:t>
            </a:r>
            <a:r>
              <a:rPr b="1" sz="6300"/>
              <a:t>read/write</a:t>
            </a:r>
            <a:r>
              <a:rPr sz="6300"/>
              <a:t> events</a:t>
            </a:r>
            <a:br>
              <a:rPr sz="6300"/>
            </a:br>
            <a:r>
              <a:rPr sz="6300"/>
              <a:t> </a:t>
            </a:r>
            <a:br>
              <a:rPr sz="6300"/>
            </a:br>
            <a:r>
              <a:rPr b="1" sz="6300"/>
              <a:t>-</a:t>
            </a:r>
            <a:r>
              <a:rPr sz="6300"/>
              <a:t> I/O events, i.e. read/write events, processed when </a:t>
            </a:r>
            <a:r>
              <a:rPr b="1" sz="6300"/>
              <a:t>SocketChannel</a:t>
            </a:r>
            <a:r>
              <a:rPr sz="6300"/>
              <a:t> is readable and writable events occur </a:t>
            </a:r>
            <a:br>
              <a:rPr sz="6300"/>
            </a:br>
            <a:br>
              <a:rPr sz="6300"/>
            </a:br>
            <a:r>
              <a:rPr b="1" sz="6300"/>
              <a:t>-</a:t>
            </a:r>
            <a:r>
              <a:rPr sz="6300"/>
              <a:t> process the tasks in the task queue, </a:t>
            </a:r>
            <a:r>
              <a:rPr b="1" sz="6300"/>
              <a:t>runAllTasks</a:t>
            </a:r>
            <a:r>
              <a:rPr sz="6300"/>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4" name="Screen Shot 2019-08-13 at 10.49.35 AM.png" descr="Screen Shot 2019-08-13 at 10.49.35 AM.png"/>
          <p:cNvPicPr>
            <a:picLocks noChangeAspect="1"/>
          </p:cNvPicPr>
          <p:nvPr/>
        </p:nvPicPr>
        <p:blipFill>
          <a:blip r:embed="rId2">
            <a:extLst/>
          </a:blip>
          <a:stretch>
            <a:fillRect/>
          </a:stretch>
        </p:blipFill>
        <p:spPr>
          <a:xfrm>
            <a:off x="3571885" y="-52253"/>
            <a:ext cx="17821690" cy="13820505"/>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Netty: ChannelHandlerContext"/>
          <p:cNvSpPr txBox="1"/>
          <p:nvPr>
            <p:ph type="title"/>
          </p:nvPr>
        </p:nvSpPr>
        <p:spPr>
          <a:prstGeom prst="rect">
            <a:avLst/>
          </a:prstGeom>
        </p:spPr>
        <p:txBody>
          <a:bodyPr/>
          <a:lstStyle/>
          <a:p>
            <a:pPr/>
            <a:r>
              <a:t>Netty: ChannelHandlerContext</a:t>
            </a:r>
          </a:p>
        </p:txBody>
      </p:sp>
      <p:sp>
        <p:nvSpPr>
          <p:cNvPr id="267" name="All context information related to the Channel, and associate a ChannelHandler object  Each channel in Netty has one and only one ChannelPipeline corresponding to it  A Channel contains a ChannelPipeline, and ChannelPipeline maintains a doubly linked lis"/>
          <p:cNvSpPr txBox="1"/>
          <p:nvPr>
            <p:ph type="body" idx="1"/>
          </p:nvPr>
        </p:nvSpPr>
        <p:spPr>
          <a:prstGeom prst="rect">
            <a:avLst/>
          </a:prstGeom>
        </p:spPr>
        <p:txBody>
          <a:bodyPr/>
          <a:lstStyle/>
          <a:p>
            <a:pPr lvl="1" marL="1097278" indent="-548638" defTabSz="742950">
              <a:spcBef>
                <a:spcPts val="3000"/>
              </a:spcBef>
              <a:defRPr b="1" sz="4500">
                <a:solidFill>
                  <a:srgbClr val="000000"/>
                </a:solidFill>
              </a:defRPr>
            </a:pPr>
            <a:r>
              <a:t>All context information related to the Channel, and associate a ChannelHandler object</a:t>
            </a:r>
            <a:br/>
            <a:br/>
            <a:r>
              <a:t>Each channel in Netty has one and only one ChannelPipeline corresponding to it</a:t>
            </a:r>
            <a:br/>
            <a:br/>
            <a:r>
              <a:t>A Channel contains a ChannelPipeline, and ChannelPipeline maintains a doubly linked list of ChannelHandlerContext, and each ChannelHandlerContext is associated with a ChannelHandler. Inbound and outbound events are in a doubly linked list. Inbound events are passed from the linked list head to the last inbound handler. The outbound event is passed from the linked list tail to the first outbound handler. Kinds of handlers do not interfere with each other</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Netty: ChannelHandlerContext"/>
          <p:cNvSpPr txBox="1"/>
          <p:nvPr>
            <p:ph type="title"/>
          </p:nvPr>
        </p:nvSpPr>
        <p:spPr>
          <a:prstGeom prst="rect">
            <a:avLst/>
          </a:prstGeom>
        </p:spPr>
        <p:txBody>
          <a:bodyPr/>
          <a:lstStyle/>
          <a:p>
            <a:pPr/>
            <a:r>
              <a:t>Netty: ChannelHandlerContext</a:t>
            </a:r>
          </a:p>
        </p:txBody>
      </p:sp>
      <p:pic>
        <p:nvPicPr>
          <p:cNvPr id="270" name="Screen Shot 2019-08-13 at 10.30.49 PM.png" descr="Screen Shot 2019-08-13 at 10.30.49 PM.png"/>
          <p:cNvPicPr>
            <a:picLocks noChangeAspect="1"/>
          </p:cNvPicPr>
          <p:nvPr/>
        </p:nvPicPr>
        <p:blipFill>
          <a:blip r:embed="rId2">
            <a:extLst/>
          </a:blip>
          <a:stretch>
            <a:fillRect/>
          </a:stretch>
        </p:blipFill>
        <p:spPr>
          <a:xfrm>
            <a:off x="4717262" y="4173711"/>
            <a:ext cx="14965398" cy="7300638"/>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2" name="Screen Shot 2019-08-14 at 12.27.04 AM.png" descr="Screen Shot 2019-08-14 at 12.27.04 AM.png"/>
          <p:cNvPicPr>
            <a:picLocks noChangeAspect="1"/>
          </p:cNvPicPr>
          <p:nvPr/>
        </p:nvPicPr>
        <p:blipFill>
          <a:blip r:embed="rId2">
            <a:extLst/>
          </a:blip>
          <a:stretch>
            <a:fillRect/>
          </a:stretch>
        </p:blipFill>
        <p:spPr>
          <a:xfrm>
            <a:off x="902918" y="3280619"/>
            <a:ext cx="11755895" cy="2802034"/>
          </a:xfrm>
          <a:prstGeom prst="rect">
            <a:avLst/>
          </a:prstGeom>
          <a:ln w="12700">
            <a:miter lim="400000"/>
          </a:ln>
        </p:spPr>
      </p:pic>
      <p:sp>
        <p:nvSpPr>
          <p:cNvPr id="273" name="Netty: ChannelHandlerContext"/>
          <p:cNvSpPr txBox="1"/>
          <p:nvPr>
            <p:ph type="title"/>
          </p:nvPr>
        </p:nvSpPr>
        <p:spPr>
          <a:prstGeom prst="rect">
            <a:avLst/>
          </a:prstGeom>
        </p:spPr>
        <p:txBody>
          <a:bodyPr/>
          <a:lstStyle/>
          <a:p>
            <a:pPr/>
            <a:r>
              <a:t>Netty: ChannelHandlerContext</a:t>
            </a:r>
          </a:p>
        </p:txBody>
      </p:sp>
      <p:pic>
        <p:nvPicPr>
          <p:cNvPr id="274" name="Screen Shot 2019-08-14 at 12.30.24 AM.png" descr="Screen Shot 2019-08-14 at 12.30.24 AM.png"/>
          <p:cNvPicPr>
            <a:picLocks noChangeAspect="1"/>
          </p:cNvPicPr>
          <p:nvPr/>
        </p:nvPicPr>
        <p:blipFill>
          <a:blip r:embed="rId3">
            <a:extLst/>
          </a:blip>
          <a:stretch>
            <a:fillRect/>
          </a:stretch>
        </p:blipFill>
        <p:spPr>
          <a:xfrm>
            <a:off x="915703" y="6365187"/>
            <a:ext cx="11730326" cy="2721271"/>
          </a:xfrm>
          <a:prstGeom prst="rect">
            <a:avLst/>
          </a:prstGeom>
          <a:ln w="12700">
            <a:miter lim="400000"/>
          </a:ln>
        </p:spPr>
      </p:pic>
      <p:pic>
        <p:nvPicPr>
          <p:cNvPr id="275" name="Screen Shot 2019-08-14 at 12.32.35 AM.png" descr="Screen Shot 2019-08-14 at 12.32.35 AM.png"/>
          <p:cNvPicPr>
            <a:picLocks noChangeAspect="1"/>
          </p:cNvPicPr>
          <p:nvPr/>
        </p:nvPicPr>
        <p:blipFill>
          <a:blip r:embed="rId4">
            <a:extLst/>
          </a:blip>
          <a:stretch>
            <a:fillRect/>
          </a:stretch>
        </p:blipFill>
        <p:spPr>
          <a:xfrm>
            <a:off x="908074" y="9368993"/>
            <a:ext cx="11745584" cy="4176209"/>
          </a:xfrm>
          <a:prstGeom prst="rect">
            <a:avLst/>
          </a:prstGeom>
          <a:ln w="12700">
            <a:miter lim="400000"/>
          </a:ln>
        </p:spPr>
      </p:pic>
      <p:pic>
        <p:nvPicPr>
          <p:cNvPr id="276" name="Screen Shot 2019-08-14 at 12.42.50 AM.png" descr="Screen Shot 2019-08-14 at 12.42.50 AM.png"/>
          <p:cNvPicPr>
            <a:picLocks noChangeAspect="1"/>
          </p:cNvPicPr>
          <p:nvPr/>
        </p:nvPicPr>
        <p:blipFill>
          <a:blip r:embed="rId5">
            <a:extLst/>
          </a:blip>
          <a:stretch>
            <a:fillRect/>
          </a:stretch>
        </p:blipFill>
        <p:spPr>
          <a:xfrm>
            <a:off x="13231626" y="5981241"/>
            <a:ext cx="10894733" cy="3489164"/>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8" name="Screen Shot 2019-08-13 at 10.47.01 AM.png" descr="Screen Shot 2019-08-13 at 10.47.01 AM.png"/>
          <p:cNvPicPr>
            <a:picLocks noChangeAspect="1"/>
          </p:cNvPicPr>
          <p:nvPr/>
        </p:nvPicPr>
        <p:blipFill>
          <a:blip r:embed="rId2">
            <a:extLst/>
          </a:blip>
          <a:stretch>
            <a:fillRect/>
          </a:stretch>
        </p:blipFill>
        <p:spPr>
          <a:xfrm>
            <a:off x="2983194" y="282762"/>
            <a:ext cx="18433534" cy="1315047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Netty IO tools"/>
          <p:cNvSpPr txBox="1"/>
          <p:nvPr>
            <p:ph type="title"/>
          </p:nvPr>
        </p:nvSpPr>
        <p:spPr>
          <a:xfrm>
            <a:off x="960459" y="1136650"/>
            <a:ext cx="22479004" cy="1663700"/>
          </a:xfrm>
          <a:prstGeom prst="rect">
            <a:avLst/>
          </a:prstGeom>
        </p:spPr>
        <p:txBody>
          <a:bodyPr/>
          <a:lstStyle/>
          <a:p>
            <a:pPr/>
            <a:r>
              <a:t>Netty IO tools</a:t>
            </a:r>
          </a:p>
        </p:txBody>
      </p:sp>
      <p:sp>
        <p:nvSpPr>
          <p:cNvPr id="149" name="Netty uses a single-threaded concurrency model…"/>
          <p:cNvSpPr txBox="1"/>
          <p:nvPr>
            <p:ph type="body" idx="1"/>
          </p:nvPr>
        </p:nvSpPr>
        <p:spPr>
          <a:prstGeom prst="rect">
            <a:avLst/>
          </a:prstGeom>
        </p:spPr>
        <p:txBody>
          <a:bodyPr/>
          <a:lstStyle/>
          <a:p>
            <a:pPr>
              <a:defRPr b="1">
                <a:solidFill>
                  <a:srgbClr val="000000"/>
                </a:solidFill>
              </a:defRPr>
            </a:pPr>
            <a:r>
              <a:t>Netty uses a single-threaded concurrency model</a:t>
            </a:r>
          </a:p>
          <a:p>
            <a:pPr>
              <a:defRPr b="1">
                <a:solidFill>
                  <a:srgbClr val="000000"/>
                </a:solidFill>
              </a:defRPr>
            </a:pPr>
            <a:r>
              <a:t>Non-blocking IO</a:t>
            </a:r>
          </a:p>
          <a:p>
            <a:pPr>
              <a:defRPr b="1">
                <a:solidFill>
                  <a:srgbClr val="000000"/>
                </a:solidFill>
              </a:defRPr>
            </a:pPr>
            <a:r>
              <a:t>OS specific transports (EPOLL on Linux x86-64; KQueue on FreeBSD/MacOS x86-64)</a:t>
            </a:r>
          </a:p>
          <a:p>
            <a:pPr>
              <a:defRPr b="1">
                <a:solidFill>
                  <a:srgbClr val="000000"/>
                </a:solidFill>
              </a:defRPr>
            </a:pPr>
            <a:r>
              <a:t>Off-heap allocators (pooled/unpooled)</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Netty: blocking calls"/>
          <p:cNvSpPr txBox="1"/>
          <p:nvPr>
            <p:ph type="title"/>
          </p:nvPr>
        </p:nvSpPr>
        <p:spPr>
          <a:prstGeom prst="rect">
            <a:avLst/>
          </a:prstGeom>
        </p:spPr>
        <p:txBody>
          <a:bodyPr/>
          <a:lstStyle/>
          <a:p>
            <a:pPr/>
            <a:r>
              <a:t>Netty: blocking calls</a:t>
            </a:r>
          </a:p>
        </p:txBody>
      </p:sp>
      <p:sp>
        <p:nvSpPr>
          <p:cNvPr id="281" name="Golden rule: don’t block EventLoop"/>
          <p:cNvSpPr txBox="1"/>
          <p:nvPr>
            <p:ph type="body" idx="1"/>
          </p:nvPr>
        </p:nvSpPr>
        <p:spPr>
          <a:prstGeom prst="rect">
            <a:avLst/>
          </a:prstGeom>
        </p:spPr>
        <p:txBody>
          <a:bodyPr/>
          <a:lstStyle/>
          <a:p>
            <a:pPr algn="ctr">
              <a:defRPr b="1"/>
            </a:pPr>
            <a:r>
              <a:t>Golden rule: </a:t>
            </a:r>
            <a:r>
              <a:rPr>
                <a:solidFill>
                  <a:srgbClr val="87312B"/>
                </a:solidFill>
              </a:rPr>
              <a:t>don’t block EventLoop</a:t>
            </a:r>
            <a:br>
              <a:rPr>
                <a:solidFill>
                  <a:srgbClr val="87312B"/>
                </a:solidFill>
              </a:rPr>
            </a:br>
            <a:br>
              <a:rPr>
                <a:solidFill>
                  <a:srgbClr val="87312B"/>
                </a:solidFill>
              </a:rPr>
            </a:br>
            <a:br>
              <a:rPr>
                <a:solidFill>
                  <a:srgbClr val="87312B"/>
                </a:solidFill>
              </a:rPr>
            </a:br>
            <a:br>
              <a:rPr>
                <a:solidFill>
                  <a:srgbClr val="87312B"/>
                </a:solidFill>
              </a:rPr>
            </a:br>
            <a:br>
              <a:rPr>
                <a:solidFill>
                  <a:srgbClr val="87312B"/>
                </a:solidFill>
              </a:rPr>
            </a:br>
            <a:br>
              <a:rPr>
                <a:solidFill>
                  <a:srgbClr val="87312B"/>
                </a:solidFill>
              </a:rPr>
            </a:br>
            <a:br>
              <a:rPr>
                <a:solidFill>
                  <a:srgbClr val="87312B"/>
                </a:solidFill>
              </a:rPr>
            </a:br>
            <a:br>
              <a:rPr>
                <a:solidFill>
                  <a:srgbClr val="87312B"/>
                </a:solidFill>
              </a:rPr>
            </a:br>
          </a:p>
        </p:txBody>
      </p:sp>
      <p:pic>
        <p:nvPicPr>
          <p:cNvPr id="282" name="Screen Shot 2019-08-14 at 12.48.52 AM.png" descr="Screen Shot 2019-08-14 at 12.48.52 AM.png"/>
          <p:cNvPicPr>
            <a:picLocks noChangeAspect="1"/>
          </p:cNvPicPr>
          <p:nvPr/>
        </p:nvPicPr>
        <p:blipFill>
          <a:blip r:embed="rId2">
            <a:extLst/>
          </a:blip>
          <a:stretch>
            <a:fillRect/>
          </a:stretch>
        </p:blipFill>
        <p:spPr>
          <a:xfrm>
            <a:off x="5821595" y="5430182"/>
            <a:ext cx="12756730" cy="2855637"/>
          </a:xfrm>
          <a:prstGeom prst="rect">
            <a:avLst/>
          </a:prstGeom>
          <a:ln w="12700">
            <a:miter lim="400000"/>
          </a:ln>
        </p:spPr>
      </p:pic>
      <p:pic>
        <p:nvPicPr>
          <p:cNvPr id="283" name="Screen Shot 2019-08-14 at 1.02.36 AM.png" descr="Screen Shot 2019-08-14 at 1.02.36 AM.png"/>
          <p:cNvPicPr>
            <a:picLocks noChangeAspect="1"/>
          </p:cNvPicPr>
          <p:nvPr/>
        </p:nvPicPr>
        <p:blipFill>
          <a:blip r:embed="rId3">
            <a:extLst/>
          </a:blip>
          <a:stretch>
            <a:fillRect/>
          </a:stretch>
        </p:blipFill>
        <p:spPr>
          <a:xfrm>
            <a:off x="3171554" y="9140494"/>
            <a:ext cx="18040893" cy="2855636"/>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Netty provides the following platform specific JNI transports:   - Linux   - MacOS/BSD  These JNI transports add features specific to a particular platform, generate less garbage, and generally improve performance when compared to the NIO based transport"/>
          <p:cNvSpPr txBox="1"/>
          <p:nvPr>
            <p:ph type="body" idx="1"/>
          </p:nvPr>
        </p:nvSpPr>
        <p:spPr>
          <a:prstGeom prst="rect">
            <a:avLst/>
          </a:prstGeom>
        </p:spPr>
        <p:txBody>
          <a:bodyPr/>
          <a:lstStyle/>
          <a:p>
            <a:pPr>
              <a:defRPr b="1">
                <a:solidFill>
                  <a:srgbClr val="000000"/>
                </a:solidFill>
              </a:defRPr>
            </a:pPr>
            <a:r>
              <a:t>Netty provides the following platform specific JNI transports: </a:t>
            </a:r>
            <a:br/>
            <a:br/>
            <a:r>
              <a:t>- Linux </a:t>
            </a:r>
            <a:br/>
            <a:br/>
            <a:r>
              <a:t>- MacOS/BSD</a:t>
            </a:r>
            <a:br/>
            <a:br/>
            <a:r>
              <a:t>These JNI transports add features specific to a particular platform, generate less garbage, and generally improve performance when compared to the NIO based transport</a:t>
            </a:r>
          </a:p>
        </p:txBody>
      </p:sp>
      <p:sp>
        <p:nvSpPr>
          <p:cNvPr id="286" name="Netty: OS specific transport"/>
          <p:cNvSpPr txBox="1"/>
          <p:nvPr>
            <p:ph type="title"/>
          </p:nvPr>
        </p:nvSpPr>
        <p:spPr>
          <a:prstGeom prst="rect">
            <a:avLst/>
          </a:prstGeom>
        </p:spPr>
        <p:txBody>
          <a:bodyPr/>
          <a:lstStyle/>
          <a:p>
            <a:pPr/>
            <a:r>
              <a:t>Netty: OS specific transport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epoll is a Linux kernel system call for a scalable I/O event notification mechanism  epoll can process big count of simultaneously opened connections with complexity O(1), because epoll returns that file descriptors, that need an attention (READ/WRITE)…"/>
          <p:cNvSpPr txBox="1"/>
          <p:nvPr>
            <p:ph type="body" idx="1"/>
          </p:nvPr>
        </p:nvSpPr>
        <p:spPr>
          <a:xfrm>
            <a:off x="858894" y="3054349"/>
            <a:ext cx="23364682" cy="10364793"/>
          </a:xfrm>
          <a:prstGeom prst="rect">
            <a:avLst/>
          </a:prstGeom>
        </p:spPr>
        <p:txBody>
          <a:bodyPr/>
          <a:lstStyle/>
          <a:p>
            <a:pPr marL="420623" indent="-420623" defTabSz="569594">
              <a:spcBef>
                <a:spcPts val="2300"/>
              </a:spcBef>
              <a:defRPr b="1" sz="3400">
                <a:solidFill>
                  <a:srgbClr val="000000"/>
                </a:solidFill>
              </a:defRPr>
            </a:pPr>
            <a:r>
              <a:t>epoll is a Linux kernel system call for a scalable I/O event notification mechanism</a:t>
            </a:r>
            <a:br/>
            <a:br/>
            <a:r>
              <a:t>epoll can process big count of simultaneously opened connections with complexity O(1), because epoll returns that file descriptors, that need an attention (READ/WRITE)</a:t>
            </a:r>
            <a:br/>
          </a:p>
          <a:p>
            <a:pPr marL="420623" indent="-420623" defTabSz="569594">
              <a:spcBef>
                <a:spcPts val="2300"/>
              </a:spcBef>
              <a:defRPr b="1" sz="3400">
                <a:solidFill>
                  <a:srgbClr val="000000"/>
                </a:solidFill>
              </a:defRPr>
            </a:pPr>
            <a:r>
              <a:t>epoll API </a:t>
            </a:r>
            <a:br/>
            <a:br/>
            <a:r>
              <a:t>- epoll_create() — creates data structure(epoll instance). It’s a singleton for all file descriptors that listening.</a:t>
            </a:r>
            <a:br/>
            <a:br/>
            <a:r>
              <a:t>- epoll_ctl() — used for managing poll instance: EPOLL_CTL_ADD (add file descriptor to listening), EPOLL_CTL_MOD (modifying listening parameters)</a:t>
            </a:r>
            <a:br/>
            <a:br/>
            <a:r>
              <a:t>-epoll_wait() — returns count (one or more) file descriptors from listeners, that has changed: ready for I/O</a:t>
            </a:r>
            <a:br/>
            <a:r>
              <a:t>   EPOLLINN - new data (for reading) in file descriptor</a:t>
            </a:r>
            <a:br/>
            <a:r>
              <a:t>   EPOLLOUT - file descriptor is ready for receiving data (for writing)</a:t>
            </a:r>
            <a:br/>
            <a:r>
              <a:t>   EPOLLHUP - closing file descriptor</a:t>
            </a:r>
            <a:br/>
          </a:p>
        </p:txBody>
      </p:sp>
      <p:sp>
        <p:nvSpPr>
          <p:cNvPr id="289" name="Netty: OS specific transport (Linux)"/>
          <p:cNvSpPr txBox="1"/>
          <p:nvPr>
            <p:ph type="title"/>
          </p:nvPr>
        </p:nvSpPr>
        <p:spPr>
          <a:prstGeom prst="rect">
            <a:avLst/>
          </a:prstGeom>
        </p:spPr>
        <p:txBody>
          <a:bodyPr/>
          <a:lstStyle/>
          <a:p>
            <a:pPr/>
            <a:r>
              <a:t>Netty: OS specific transport (Linux)</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1" name="Screen Shot 2019-08-14 at 8.41.55 AM.png" descr="Screen Shot 2019-08-14 at 8.41.55 AM.png"/>
          <p:cNvPicPr>
            <a:picLocks noChangeAspect="1"/>
          </p:cNvPicPr>
          <p:nvPr/>
        </p:nvPicPr>
        <p:blipFill>
          <a:blip r:embed="rId2">
            <a:extLst/>
          </a:blip>
          <a:srcRect l="0" t="0" r="7083" b="0"/>
          <a:stretch>
            <a:fillRect/>
          </a:stretch>
        </p:blipFill>
        <p:spPr>
          <a:xfrm>
            <a:off x="345095" y="372017"/>
            <a:ext cx="18232019" cy="12971966"/>
          </a:xfrm>
          <a:prstGeom prst="rect">
            <a:avLst/>
          </a:prstGeom>
          <a:ln w="12700">
            <a:miter lim="400000"/>
          </a:ln>
        </p:spPr>
      </p:pic>
      <p:sp>
        <p:nvSpPr>
          <p:cNvPr id="292" name="Netty EpollEventLoop"/>
          <p:cNvSpPr txBox="1"/>
          <p:nvPr>
            <p:ph type="title"/>
          </p:nvPr>
        </p:nvSpPr>
        <p:spPr>
          <a:xfrm>
            <a:off x="18708853" y="1614539"/>
            <a:ext cx="5343509" cy="733323"/>
          </a:xfrm>
          <a:prstGeom prst="rect">
            <a:avLst/>
          </a:prstGeom>
        </p:spPr>
        <p:txBody>
          <a:bodyPr/>
          <a:lstStyle>
            <a:lvl1pPr defTabSz="354965">
              <a:spcBef>
                <a:spcPts val="900"/>
              </a:spcBef>
              <a:defRPr sz="4200"/>
            </a:lvl1pPr>
          </a:lstStyle>
          <a:p>
            <a:pPr/>
            <a:r>
              <a:t>Netty EpollEventLoop</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4" name="Screen Shot 2019-08-14 at 3.06.23 PM.png" descr="Screen Shot 2019-08-14 at 3.06.23 PM.png"/>
          <p:cNvPicPr>
            <a:picLocks noChangeAspect="1"/>
          </p:cNvPicPr>
          <p:nvPr/>
        </p:nvPicPr>
        <p:blipFill>
          <a:blip r:embed="rId2">
            <a:extLst/>
          </a:blip>
          <a:stretch>
            <a:fillRect/>
          </a:stretch>
        </p:blipFill>
        <p:spPr>
          <a:xfrm>
            <a:off x="882850" y="480847"/>
            <a:ext cx="17423245" cy="13269132"/>
          </a:xfrm>
          <a:prstGeom prst="rect">
            <a:avLst/>
          </a:prstGeom>
          <a:ln w="12700">
            <a:miter lim="400000"/>
          </a:ln>
        </p:spPr>
      </p:pic>
      <p:sp>
        <p:nvSpPr>
          <p:cNvPr id="295" name="Netty EpollEventLoop"/>
          <p:cNvSpPr txBox="1"/>
          <p:nvPr>
            <p:ph type="title"/>
          </p:nvPr>
        </p:nvSpPr>
        <p:spPr>
          <a:xfrm>
            <a:off x="18404639" y="1614539"/>
            <a:ext cx="5343509" cy="733323"/>
          </a:xfrm>
          <a:prstGeom prst="rect">
            <a:avLst/>
          </a:prstGeom>
        </p:spPr>
        <p:txBody>
          <a:bodyPr/>
          <a:lstStyle>
            <a:lvl1pPr defTabSz="354965">
              <a:spcBef>
                <a:spcPts val="900"/>
              </a:spcBef>
              <a:defRPr sz="4200"/>
            </a:lvl1pPr>
          </a:lstStyle>
          <a:p>
            <a:pPr/>
            <a:r>
              <a:t>Netty EpollEventLoop</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7" name="Screen Shot 2019-08-14 at 8.43.08 AM.png" descr="Screen Shot 2019-08-14 at 8.43.08 AM.png"/>
          <p:cNvPicPr>
            <a:picLocks noChangeAspect="1"/>
          </p:cNvPicPr>
          <p:nvPr/>
        </p:nvPicPr>
        <p:blipFill>
          <a:blip r:embed="rId2">
            <a:extLst/>
          </a:blip>
          <a:stretch>
            <a:fillRect/>
          </a:stretch>
        </p:blipFill>
        <p:spPr>
          <a:xfrm>
            <a:off x="668111" y="128686"/>
            <a:ext cx="18401827" cy="13458629"/>
          </a:xfrm>
          <a:prstGeom prst="rect">
            <a:avLst/>
          </a:prstGeom>
          <a:ln w="12700">
            <a:miter lim="400000"/>
          </a:ln>
        </p:spPr>
      </p:pic>
      <p:sp>
        <p:nvSpPr>
          <p:cNvPr id="298" name="Netty Epoll"/>
          <p:cNvSpPr txBox="1"/>
          <p:nvPr>
            <p:ph type="title"/>
          </p:nvPr>
        </p:nvSpPr>
        <p:spPr>
          <a:xfrm>
            <a:off x="19200279" y="1614539"/>
            <a:ext cx="5343508" cy="733323"/>
          </a:xfrm>
          <a:prstGeom prst="rect">
            <a:avLst/>
          </a:prstGeom>
        </p:spPr>
        <p:txBody>
          <a:bodyPr/>
          <a:lstStyle>
            <a:lvl1pPr defTabSz="354965">
              <a:spcBef>
                <a:spcPts val="900"/>
              </a:spcBef>
              <a:defRPr sz="4200"/>
            </a:lvl1pPr>
          </a:lstStyle>
          <a:p>
            <a:pPr/>
            <a:r>
              <a:t>Netty Epoll</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0" name="Screen Shot 2019-08-14 at 8.45.01 AM.png" descr="Screen Shot 2019-08-14 at 8.45.01 AM.png"/>
          <p:cNvPicPr>
            <a:picLocks noChangeAspect="1"/>
          </p:cNvPicPr>
          <p:nvPr/>
        </p:nvPicPr>
        <p:blipFill>
          <a:blip r:embed="rId2">
            <a:extLst/>
          </a:blip>
          <a:srcRect l="0" t="0" r="11780" b="0"/>
          <a:stretch>
            <a:fillRect/>
          </a:stretch>
        </p:blipFill>
        <p:spPr>
          <a:xfrm>
            <a:off x="873364" y="129403"/>
            <a:ext cx="14493139" cy="13457194"/>
          </a:xfrm>
          <a:prstGeom prst="rect">
            <a:avLst/>
          </a:prstGeom>
          <a:ln w="12700">
            <a:miter lim="400000"/>
          </a:ln>
        </p:spPr>
      </p:pic>
      <p:sp>
        <p:nvSpPr>
          <p:cNvPr id="301" name="Netty EpollEventLoop run() method"/>
          <p:cNvSpPr txBox="1"/>
          <p:nvPr>
            <p:ph type="title"/>
          </p:nvPr>
        </p:nvSpPr>
        <p:spPr>
          <a:xfrm>
            <a:off x="16228330" y="1614539"/>
            <a:ext cx="7451898" cy="733323"/>
          </a:xfrm>
          <a:prstGeom prst="rect">
            <a:avLst/>
          </a:prstGeom>
        </p:spPr>
        <p:txBody>
          <a:bodyPr/>
          <a:lstStyle>
            <a:lvl1pPr defTabSz="354965">
              <a:spcBef>
                <a:spcPts val="900"/>
              </a:spcBef>
              <a:defRPr sz="4200"/>
            </a:lvl1pPr>
          </a:lstStyle>
          <a:p>
            <a:pPr/>
            <a:r>
              <a:t>Netty EpollEventLoop run() method</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Netty: OS specific transport (FreeBSD/MacOS)"/>
          <p:cNvSpPr txBox="1"/>
          <p:nvPr>
            <p:ph type="title"/>
          </p:nvPr>
        </p:nvSpPr>
        <p:spPr>
          <a:prstGeom prst="rect">
            <a:avLst/>
          </a:prstGeom>
        </p:spPr>
        <p:txBody>
          <a:bodyPr/>
          <a:lstStyle>
            <a:lvl1pPr defTabSz="817244">
              <a:spcBef>
                <a:spcPts val="2200"/>
              </a:spcBef>
              <a:defRPr sz="9700"/>
            </a:lvl1pPr>
          </a:lstStyle>
          <a:p>
            <a:pPr/>
            <a:r>
              <a:t>Netty: OS specific transport (FreeBSD/MacOS)</a:t>
            </a:r>
          </a:p>
        </p:txBody>
      </p:sp>
      <p:sp>
        <p:nvSpPr>
          <p:cNvPr id="304" name="KQueue also supports multiple contexts for each process. kqueue() performs the same thing as epoll_create(). However, the kevent() call integrates the role of epoll_ctl() (adjusting the interest set) and epoll_wait() (retrieving the events) with kevent()"/>
          <p:cNvSpPr txBox="1"/>
          <p:nvPr>
            <p:ph type="body" idx="1"/>
          </p:nvPr>
        </p:nvSpPr>
        <p:spPr>
          <a:prstGeom prst="rect">
            <a:avLst/>
          </a:prstGeom>
        </p:spPr>
        <p:txBody>
          <a:bodyPr/>
          <a:lstStyle/>
          <a:p>
            <a:pPr marL="463294" indent="-463294" defTabSz="627379">
              <a:spcBef>
                <a:spcPts val="2500"/>
              </a:spcBef>
              <a:defRPr b="1" sz="3800">
                <a:solidFill>
                  <a:srgbClr val="000000"/>
                </a:solidFill>
              </a:defRPr>
            </a:pPr>
            <a:r>
              <a:t>KQueue also supports multiple contexts for each process. kqueue() performs the same thing as epoll_create(). However, the kevent() call integrates the role of epoll_ctl() (adjusting the interest set) and epoll_wait() (retrieving the events) with kevent()</a:t>
            </a:r>
            <a:br/>
            <a:br/>
            <a:r>
              <a:t>While the details of those fields are beyond the scope of this article, you may have noticed that there is no explicit file descriptor field. This is because KQueue is not designed as a mere replacement of select()/poll() for socket event multiplexing, but as a general mechanism for various types of operating system events.</a:t>
            </a:r>
            <a:br/>
            <a:br/>
            <a:r>
              <a:t>The filter field specifies the type of kernel event. If it is either EVFILT_READ or EVFILT_WRITE, kqueue works similar to epoll. In this case, the ident field represents a file descriptor. The ident field may represent other types of identifiers, such as process ID and signal number, depending on the filter type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6" name="Screen Shot 2019-08-14 at 8.54.10 AM.png" descr="Screen Shot 2019-08-14 at 8.54.10 AM.png"/>
          <p:cNvPicPr>
            <a:picLocks noChangeAspect="1"/>
          </p:cNvPicPr>
          <p:nvPr/>
        </p:nvPicPr>
        <p:blipFill>
          <a:blip r:embed="rId2">
            <a:extLst/>
          </a:blip>
          <a:stretch>
            <a:fillRect/>
          </a:stretch>
        </p:blipFill>
        <p:spPr>
          <a:xfrm>
            <a:off x="176263" y="343863"/>
            <a:ext cx="15653862" cy="13355890"/>
          </a:xfrm>
          <a:prstGeom prst="rect">
            <a:avLst/>
          </a:prstGeom>
          <a:ln w="12700">
            <a:miter lim="400000"/>
          </a:ln>
        </p:spPr>
      </p:pic>
      <p:sp>
        <p:nvSpPr>
          <p:cNvPr id="307" name="Netty KQueueEventLoop"/>
          <p:cNvSpPr txBox="1"/>
          <p:nvPr>
            <p:ph type="title"/>
          </p:nvPr>
        </p:nvSpPr>
        <p:spPr>
          <a:xfrm>
            <a:off x="17655801" y="1614539"/>
            <a:ext cx="5343509" cy="733323"/>
          </a:xfrm>
          <a:prstGeom prst="rect">
            <a:avLst/>
          </a:prstGeom>
        </p:spPr>
        <p:txBody>
          <a:bodyPr/>
          <a:lstStyle>
            <a:lvl1pPr defTabSz="354965">
              <a:spcBef>
                <a:spcPts val="900"/>
              </a:spcBef>
              <a:defRPr sz="4200"/>
            </a:lvl1pPr>
          </a:lstStyle>
          <a:p>
            <a:pPr/>
            <a:r>
              <a:t>Netty KQueueEventLoop</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9" name="Screen Shot 2019-08-14 at 8.55.07 AM.png" descr="Screen Shot 2019-08-14 at 8.55.07 AM.png"/>
          <p:cNvPicPr>
            <a:picLocks noChangeAspect="1"/>
          </p:cNvPicPr>
          <p:nvPr/>
        </p:nvPicPr>
        <p:blipFill>
          <a:blip r:embed="rId2">
            <a:extLst/>
          </a:blip>
          <a:stretch>
            <a:fillRect/>
          </a:stretch>
        </p:blipFill>
        <p:spPr>
          <a:xfrm>
            <a:off x="127396" y="390318"/>
            <a:ext cx="16235539" cy="12935364"/>
          </a:xfrm>
          <a:prstGeom prst="rect">
            <a:avLst/>
          </a:prstGeom>
          <a:ln w="12700">
            <a:miter lim="400000"/>
          </a:ln>
        </p:spPr>
      </p:pic>
      <p:sp>
        <p:nvSpPr>
          <p:cNvPr id="310" name="Netty KQueueEventLoop run() method"/>
          <p:cNvSpPr txBox="1"/>
          <p:nvPr>
            <p:ph type="title"/>
          </p:nvPr>
        </p:nvSpPr>
        <p:spPr>
          <a:xfrm>
            <a:off x="16525966" y="1614539"/>
            <a:ext cx="7881620" cy="733323"/>
          </a:xfrm>
          <a:prstGeom prst="rect">
            <a:avLst/>
          </a:prstGeom>
        </p:spPr>
        <p:txBody>
          <a:bodyPr/>
          <a:lstStyle>
            <a:lvl1pPr defTabSz="346708">
              <a:spcBef>
                <a:spcPts val="900"/>
              </a:spcBef>
              <a:defRPr sz="4100"/>
            </a:lvl1pPr>
          </a:lstStyle>
          <a:p>
            <a:pPr/>
            <a:r>
              <a:t>Netty KQueueEventLoop run() method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Network"/>
          <p:cNvSpPr txBox="1"/>
          <p:nvPr>
            <p:ph type="title"/>
          </p:nvPr>
        </p:nvSpPr>
        <p:spPr>
          <a:prstGeom prst="rect">
            <a:avLst/>
          </a:prstGeom>
        </p:spPr>
        <p:txBody>
          <a:bodyPr/>
          <a:lstStyle/>
          <a:p>
            <a:pPr/>
            <a:r>
              <a:t>Network</a:t>
            </a:r>
          </a:p>
        </p:txBody>
      </p:sp>
      <p:pic>
        <p:nvPicPr>
          <p:cNvPr id="152" name="Screen Shot 2019-07-01 at 10.07.34 PM.png" descr="Screen Shot 2019-07-01 at 10.07.34 PM.png"/>
          <p:cNvPicPr>
            <a:picLocks noChangeAspect="1"/>
          </p:cNvPicPr>
          <p:nvPr/>
        </p:nvPicPr>
        <p:blipFill>
          <a:blip r:embed="rId2">
            <a:extLst/>
          </a:blip>
          <a:stretch>
            <a:fillRect/>
          </a:stretch>
        </p:blipFill>
        <p:spPr>
          <a:xfrm>
            <a:off x="4028642" y="3054350"/>
            <a:ext cx="15417406" cy="10611171"/>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truct kevent { uintptr_t       ident;          /* identifier for this event */ int16_t         filter;             /* filter for event */ uint16_t        flags;            /* general flags */ uint32_t        fflags;          /* filter-specific flags */ "/>
          <p:cNvSpPr txBox="1"/>
          <p:nvPr>
            <p:ph type="body" idx="1"/>
          </p:nvPr>
        </p:nvSpPr>
        <p:spPr>
          <a:xfrm>
            <a:off x="507877" y="3054349"/>
            <a:ext cx="22788702" cy="10394319"/>
          </a:xfrm>
          <a:prstGeom prst="rect">
            <a:avLst/>
          </a:prstGeom>
        </p:spPr>
        <p:txBody>
          <a:bodyPr/>
          <a:lstStyle/>
          <a:p>
            <a:pPr marL="238963" indent="-238963" defTabSz="323595">
              <a:spcBef>
                <a:spcPts val="1200"/>
              </a:spcBef>
              <a:defRPr b="1" sz="3038">
                <a:solidFill>
                  <a:srgbClr val="000000"/>
                </a:solidFill>
              </a:defRPr>
            </a:pPr>
            <a:r>
              <a:t>struct kevent {</a:t>
            </a:r>
            <a:br/>
            <a:r>
              <a:t>uintptr_t       ident;          /* identifier for this event */</a:t>
            </a:r>
            <a:br/>
            <a:r>
              <a:t>int16_t         filter;             /* filter for event */</a:t>
            </a:r>
            <a:br/>
            <a:r>
              <a:t>uint16_t        flags;            /* general flags */</a:t>
            </a:r>
            <a:br/>
            <a:r>
              <a:t>uint32_t        fflags;          /* filter-specific flags */</a:t>
            </a:r>
            <a:br/>
            <a:r>
              <a:t>intptr_t        data;             /* filter-specific data */</a:t>
            </a:r>
            <a:br/>
            <a:r>
              <a:t>void            *udata;          /* opaque user data identifier */</a:t>
            </a:r>
            <a:br/>
            <a:r>
              <a:t>};</a:t>
            </a:r>
            <a:br/>
            <a:r>
              <a:t>int kqueue(void);</a:t>
            </a:r>
            <a:br/>
            <a:r>
              <a:t>int kevent(int kq, const struct kevent *changelist, int nchanges, struct kevent *eventlist, int nevents, const struct timespec *timeout);</a:t>
            </a:r>
            <a:br/>
            <a:br/>
            <a:r>
              <a:t>In kqueue, the versatile struct kevent structure supports various non-file events. For example, your application can get a notification when a child process exits (with filter = EVFILT_PROC, ident = pid, and fflags = NOTE_EXIT). Even if some resources or event types are not supported by the current kernel version, those are extended in a future kernel version, without any change in the API</a:t>
            </a:r>
            <a:br/>
            <a:br/>
            <a:br/>
            <a:br/>
          </a:p>
        </p:txBody>
      </p:sp>
      <p:sp>
        <p:nvSpPr>
          <p:cNvPr id="313" name="Netty: OS specific transport (FreeBSD/MacOS)"/>
          <p:cNvSpPr txBox="1"/>
          <p:nvPr>
            <p:ph type="title"/>
          </p:nvPr>
        </p:nvSpPr>
        <p:spPr>
          <a:prstGeom prst="rect">
            <a:avLst/>
          </a:prstGeom>
        </p:spPr>
        <p:txBody>
          <a:bodyPr/>
          <a:lstStyle>
            <a:lvl1pPr defTabSz="817244">
              <a:spcBef>
                <a:spcPts val="2200"/>
              </a:spcBef>
              <a:defRPr sz="9700"/>
            </a:lvl1pPr>
          </a:lstStyle>
          <a:p>
            <a:pPr/>
            <a:r>
              <a:t>Netty: OS specific transport (FreeBSD/MacOS)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ast search of pattern…"/>
          <p:cNvSpPr txBox="1"/>
          <p:nvPr>
            <p:ph type="body" idx="1"/>
          </p:nvPr>
        </p:nvSpPr>
        <p:spPr>
          <a:xfrm>
            <a:off x="952500" y="3695699"/>
            <a:ext cx="23420622" cy="9926570"/>
          </a:xfrm>
          <a:prstGeom prst="rect">
            <a:avLst/>
          </a:prstGeom>
        </p:spPr>
        <p:txBody>
          <a:bodyPr/>
          <a:lstStyle/>
          <a:p>
            <a:pPr marL="373074" indent="-373074" defTabSz="505205">
              <a:spcBef>
                <a:spcPts val="2000"/>
              </a:spcBef>
              <a:defRPr b="1" sz="3059">
                <a:solidFill>
                  <a:srgbClr val="000000"/>
                </a:solidFill>
              </a:defRPr>
            </a:pPr>
            <a:r>
              <a:t>Fast search of pattern</a:t>
            </a:r>
            <a:br/>
            <a:br/>
            <a:br/>
          </a:p>
          <a:p>
            <a:pPr marL="373074" indent="-373074" defTabSz="505205">
              <a:spcBef>
                <a:spcPts val="2000"/>
              </a:spcBef>
              <a:defRPr b="1" sz="3059">
                <a:solidFill>
                  <a:srgbClr val="000000"/>
                </a:solidFill>
              </a:defRPr>
            </a:pPr>
          </a:p>
          <a:p>
            <a:pPr marL="373074" indent="-373074" defTabSz="505205">
              <a:spcBef>
                <a:spcPts val="2000"/>
              </a:spcBef>
              <a:defRPr b="1" sz="3059">
                <a:solidFill>
                  <a:srgbClr val="000000"/>
                </a:solidFill>
              </a:defRPr>
            </a:pPr>
            <a:r>
              <a:t>Only use heap buffers if need to operate on </a:t>
            </a:r>
            <a:r>
              <a:rPr>
                <a:solidFill>
                  <a:srgbClr val="7D5D43"/>
                </a:solidFill>
              </a:rPr>
              <a:t>byte[] </a:t>
            </a:r>
            <a:r>
              <a:t>in ChannelOutboundHandler</a:t>
            </a:r>
          </a:p>
          <a:p>
            <a:pPr marL="373074" indent="-373074" defTabSz="505205">
              <a:spcBef>
                <a:spcPts val="2000"/>
              </a:spcBef>
              <a:defRPr b="1" sz="3059">
                <a:solidFill>
                  <a:srgbClr val="000000"/>
                </a:solidFill>
              </a:defRPr>
            </a:pPr>
            <a:r>
              <a:t>Always combine operations if possible when act on the Channel from outside the EventLoop to reduce overhead of wakeups and object creation!</a:t>
            </a:r>
            <a:br/>
            <a:br/>
            <a:br/>
            <a:br/>
            <a:br/>
          </a:p>
          <a:p>
            <a:pPr marL="373074" indent="-373074" defTabSz="505205">
              <a:spcBef>
                <a:spcPts val="2000"/>
              </a:spcBef>
              <a:defRPr sz="3059"/>
            </a:pPr>
            <a:br>
              <a:rPr b="1">
                <a:solidFill>
                  <a:srgbClr val="000000"/>
                </a:solidFill>
              </a:rPr>
            </a:br>
            <a:br>
              <a:rPr b="1">
                <a:solidFill>
                  <a:srgbClr val="000000"/>
                </a:solidFill>
              </a:rPr>
            </a:br>
            <a:br>
              <a:rPr b="1">
                <a:solidFill>
                  <a:srgbClr val="000000"/>
                </a:solidFill>
              </a:rPr>
            </a:br>
          </a:p>
        </p:txBody>
      </p:sp>
      <p:sp>
        <p:nvSpPr>
          <p:cNvPr id="316" name="Netty: best practices"/>
          <p:cNvSpPr txBox="1"/>
          <p:nvPr>
            <p:ph type="title"/>
          </p:nvPr>
        </p:nvSpPr>
        <p:spPr>
          <a:prstGeom prst="rect">
            <a:avLst/>
          </a:prstGeom>
        </p:spPr>
        <p:txBody>
          <a:bodyPr/>
          <a:lstStyle/>
          <a:p>
            <a:pPr/>
            <a:r>
              <a:t>Netty: best practices</a:t>
            </a:r>
          </a:p>
        </p:txBody>
      </p:sp>
      <p:pic>
        <p:nvPicPr>
          <p:cNvPr id="317" name="Screen Shot 2019-08-14 at 9.06.53 AM.png" descr="Screen Shot 2019-08-14 at 9.06.53 AM.png"/>
          <p:cNvPicPr>
            <a:picLocks noChangeAspect="1"/>
          </p:cNvPicPr>
          <p:nvPr/>
        </p:nvPicPr>
        <p:blipFill>
          <a:blip r:embed="rId2">
            <a:extLst/>
          </a:blip>
          <a:stretch>
            <a:fillRect/>
          </a:stretch>
        </p:blipFill>
        <p:spPr>
          <a:xfrm>
            <a:off x="1219443" y="4613395"/>
            <a:ext cx="10080894" cy="1422951"/>
          </a:xfrm>
          <a:prstGeom prst="rect">
            <a:avLst/>
          </a:prstGeom>
          <a:ln w="12700">
            <a:miter lim="400000"/>
          </a:ln>
        </p:spPr>
      </p:pic>
      <p:pic>
        <p:nvPicPr>
          <p:cNvPr id="318" name="Screen Shot 2019-08-14 at 9.11.13 AM.png" descr="Screen Shot 2019-08-14 at 9.11.13 AM.png"/>
          <p:cNvPicPr>
            <a:picLocks noChangeAspect="1"/>
          </p:cNvPicPr>
          <p:nvPr/>
        </p:nvPicPr>
        <p:blipFill>
          <a:blip r:embed="rId3">
            <a:extLst/>
          </a:blip>
          <a:stretch>
            <a:fillRect/>
          </a:stretch>
        </p:blipFill>
        <p:spPr>
          <a:xfrm>
            <a:off x="1042104" y="9521316"/>
            <a:ext cx="10080895" cy="2424520"/>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Reuse EventLoop…"/>
          <p:cNvSpPr txBox="1"/>
          <p:nvPr>
            <p:ph type="body" idx="1"/>
          </p:nvPr>
        </p:nvSpPr>
        <p:spPr>
          <a:xfrm>
            <a:off x="952500" y="3054350"/>
            <a:ext cx="22479000" cy="10807780"/>
          </a:xfrm>
          <a:prstGeom prst="rect">
            <a:avLst/>
          </a:prstGeom>
        </p:spPr>
        <p:txBody>
          <a:bodyPr/>
          <a:lstStyle/>
          <a:p>
            <a:pPr marL="585215" indent="-585215" defTabSz="792479">
              <a:spcBef>
                <a:spcPts val="3200"/>
              </a:spcBef>
              <a:defRPr b="1" sz="4800">
                <a:solidFill>
                  <a:srgbClr val="000000"/>
                </a:solidFill>
              </a:defRPr>
            </a:pPr>
            <a:r>
              <a:t>Reuse EventLoop</a:t>
            </a:r>
            <a:br/>
            <a:br/>
            <a:br/>
            <a:br/>
            <a:br/>
            <a:br/>
          </a:p>
          <a:p>
            <a:pPr marL="585215" indent="-585215" defTabSz="792479">
              <a:spcBef>
                <a:spcPts val="3200"/>
              </a:spcBef>
              <a:defRPr b="1" sz="4800">
                <a:solidFill>
                  <a:srgbClr val="000000"/>
                </a:solidFill>
              </a:defRPr>
            </a:pPr>
            <a:r>
              <a:t>Off-heap messages </a:t>
            </a:r>
            <a:br/>
            <a:br/>
            <a:br/>
            <a:br/>
            <a:br/>
          </a:p>
        </p:txBody>
      </p:sp>
      <p:sp>
        <p:nvSpPr>
          <p:cNvPr id="321" name="Netty: best practices"/>
          <p:cNvSpPr txBox="1"/>
          <p:nvPr>
            <p:ph type="title"/>
          </p:nvPr>
        </p:nvSpPr>
        <p:spPr>
          <a:prstGeom prst="rect">
            <a:avLst/>
          </a:prstGeom>
        </p:spPr>
        <p:txBody>
          <a:bodyPr/>
          <a:lstStyle/>
          <a:p>
            <a:pPr/>
            <a:r>
              <a:t>Netty: best practices</a:t>
            </a:r>
          </a:p>
        </p:txBody>
      </p:sp>
      <p:pic>
        <p:nvPicPr>
          <p:cNvPr id="322" name="Screen Shot 2019-08-14 at 11.14.32 AM.png" descr="Screen Shot 2019-08-14 at 11.14.32 AM.png"/>
          <p:cNvPicPr>
            <a:picLocks noChangeAspect="1"/>
          </p:cNvPicPr>
          <p:nvPr/>
        </p:nvPicPr>
        <p:blipFill>
          <a:blip r:embed="rId2">
            <a:extLst/>
          </a:blip>
          <a:stretch>
            <a:fillRect/>
          </a:stretch>
        </p:blipFill>
        <p:spPr>
          <a:xfrm>
            <a:off x="1111932" y="4001084"/>
            <a:ext cx="10718801" cy="5105402"/>
          </a:xfrm>
          <a:prstGeom prst="rect">
            <a:avLst/>
          </a:prstGeom>
          <a:ln w="12700">
            <a:miter lim="400000"/>
          </a:ln>
        </p:spPr>
      </p:pic>
      <p:pic>
        <p:nvPicPr>
          <p:cNvPr id="323" name="Screen Shot 2019-08-14 at 11.21.39 AM.png" descr="Screen Shot 2019-08-14 at 11.21.39 AM.png"/>
          <p:cNvPicPr>
            <a:picLocks noChangeAspect="1"/>
          </p:cNvPicPr>
          <p:nvPr/>
        </p:nvPicPr>
        <p:blipFill>
          <a:blip r:embed="rId3">
            <a:extLst/>
          </a:blip>
          <a:stretch>
            <a:fillRect/>
          </a:stretch>
        </p:blipFill>
        <p:spPr>
          <a:xfrm>
            <a:off x="1107348" y="10040518"/>
            <a:ext cx="13954525" cy="2868432"/>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Based on Netty frameworks"/>
          <p:cNvSpPr txBox="1"/>
          <p:nvPr>
            <p:ph type="title"/>
          </p:nvPr>
        </p:nvSpPr>
        <p:spPr>
          <a:prstGeom prst="rect">
            <a:avLst/>
          </a:prstGeom>
        </p:spPr>
        <p:txBody>
          <a:bodyPr/>
          <a:lstStyle/>
          <a:p>
            <a:pPr/>
            <a:r>
              <a:t>Based on Netty frameworks</a:t>
            </a:r>
          </a:p>
        </p:txBody>
      </p:sp>
      <p:sp>
        <p:nvSpPr>
          <p:cNvPr id="326" name="You can use Vert.x with multiple languages including Java, JavaScript, Groovy, Ruby, Ceylon, Scala and Kotlin.   Vert.x doesn't preach about what language is best — you choose the languages you want based on the task at hand and the skill-set of your tea"/>
          <p:cNvSpPr txBox="1"/>
          <p:nvPr>
            <p:ph type="body" idx="1"/>
          </p:nvPr>
        </p:nvSpPr>
        <p:spPr>
          <a:xfrm>
            <a:off x="952500" y="5200650"/>
            <a:ext cx="22479000" cy="8572500"/>
          </a:xfrm>
          <a:prstGeom prst="rect">
            <a:avLst/>
          </a:prstGeom>
        </p:spPr>
        <p:txBody>
          <a:bodyPr/>
          <a:lstStyle/>
          <a:p>
            <a:pPr marL="585215" indent="-585215" defTabSz="792479">
              <a:spcBef>
                <a:spcPts val="3200"/>
              </a:spcBef>
              <a:defRPr b="1" sz="4800">
                <a:solidFill>
                  <a:srgbClr val="000000"/>
                </a:solidFill>
              </a:defRPr>
            </a:pPr>
            <a:r>
              <a:t>You can use Vert.x with multiple languages including Java, JavaScript, Groovy, Ruby, Ceylon, Scala and Kotlin. </a:t>
            </a:r>
            <a:br/>
            <a:br/>
            <a:r>
              <a:t>Vert.x doesn't preach about what language is best — you choose the languages you want based on the task at hand and the skill-set of your team. We provide idiomatic APIs for every language that Vert.x supports.</a:t>
            </a:r>
            <a:br/>
          </a:p>
          <a:p>
            <a:pPr marL="585215" indent="-585215" defTabSz="792479">
              <a:spcBef>
                <a:spcPts val="3200"/>
              </a:spcBef>
              <a:defRPr b="1" sz="4800">
                <a:solidFill>
                  <a:srgbClr val="000000"/>
                </a:solidFill>
              </a:defRPr>
            </a:pPr>
            <a:r>
              <a:t>Reactive web development with Vert.x-WEB, asynchronous DB client (MySQL, PostgreSQL), reactive Kafka client, asynchronous RabbitMQ (AMQP) client,  Vert.x Reactive Streams</a:t>
            </a:r>
          </a:p>
        </p:txBody>
      </p:sp>
      <p:pic>
        <p:nvPicPr>
          <p:cNvPr id="327" name="pasted-image.png" descr="pasted-image.png"/>
          <p:cNvPicPr>
            <a:picLocks noChangeAspect="1"/>
          </p:cNvPicPr>
          <p:nvPr/>
        </p:nvPicPr>
        <p:blipFill>
          <a:blip r:embed="rId2">
            <a:extLst/>
          </a:blip>
          <a:stretch>
            <a:fillRect/>
          </a:stretch>
        </p:blipFill>
        <p:spPr>
          <a:xfrm>
            <a:off x="9579989" y="3415133"/>
            <a:ext cx="5224021" cy="1424734"/>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Network: TCP/IP"/>
          <p:cNvSpPr txBox="1"/>
          <p:nvPr>
            <p:ph type="title"/>
          </p:nvPr>
        </p:nvSpPr>
        <p:spPr>
          <a:prstGeom prst="rect">
            <a:avLst/>
          </a:prstGeom>
        </p:spPr>
        <p:txBody>
          <a:bodyPr/>
          <a:lstStyle/>
          <a:p>
            <a:pPr/>
            <a:r>
              <a:t>Network: TCP/IP</a:t>
            </a:r>
          </a:p>
        </p:txBody>
      </p:sp>
      <p:sp>
        <p:nvSpPr>
          <p:cNvPr id="155" name="Structure of a TCP/IP connection and relationships among the protocols, applications, and the sockets API in the hosts and routers, as well as the flow of data from one application to another. The socket is the entity that is placed between the transport"/>
          <p:cNvSpPr txBox="1"/>
          <p:nvPr>
            <p:ph type="body" idx="1"/>
          </p:nvPr>
        </p:nvSpPr>
        <p:spPr>
          <a:prstGeom prst="rect">
            <a:avLst/>
          </a:prstGeom>
        </p:spPr>
        <p:txBody>
          <a:bodyPr/>
          <a:lstStyle>
            <a:lvl1pPr>
              <a:defRPr b="1">
                <a:solidFill>
                  <a:srgbClr val="000000"/>
                </a:solidFill>
              </a:defRPr>
            </a:lvl1pPr>
          </a:lstStyle>
          <a:p>
            <a:pPr/>
            <a:r>
              <a:t>Structure of a TCP/IP connection and relationships among the protocols, applications, and the sockets API in the hosts and routers, as well as the flow of data from one application to another. The socket is the entity that is placed between the transport layer and the application layer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Network"/>
          <p:cNvSpPr txBox="1"/>
          <p:nvPr>
            <p:ph type="title"/>
          </p:nvPr>
        </p:nvSpPr>
        <p:spPr>
          <a:xfrm>
            <a:off x="952500" y="-375004"/>
            <a:ext cx="22479000" cy="1663701"/>
          </a:xfrm>
          <a:prstGeom prst="rect">
            <a:avLst/>
          </a:prstGeom>
        </p:spPr>
        <p:txBody>
          <a:bodyPr/>
          <a:lstStyle/>
          <a:p>
            <a:pPr/>
            <a:r>
              <a:t>Network</a:t>
            </a:r>
          </a:p>
        </p:txBody>
      </p:sp>
      <p:sp>
        <p:nvSpPr>
          <p:cNvPr id="158" name="Body"/>
          <p:cNvSpPr txBox="1"/>
          <p:nvPr>
            <p:ph type="body" idx="1"/>
          </p:nvPr>
        </p:nvSpPr>
        <p:spPr>
          <a:xfrm>
            <a:off x="952500" y="3702050"/>
            <a:ext cx="22479000" cy="8572500"/>
          </a:xfrm>
          <a:prstGeom prst="rect">
            <a:avLst/>
          </a:prstGeom>
        </p:spPr>
        <p:txBody>
          <a:bodyPr/>
          <a:lstStyle/>
          <a:p>
            <a:pPr/>
          </a:p>
        </p:txBody>
      </p:sp>
      <p:pic>
        <p:nvPicPr>
          <p:cNvPr id="159" name="Screen Shot 2019-07-01 at 9.38.40 PM.png" descr="Screen Shot 2019-07-01 at 9.38.40 PM.png"/>
          <p:cNvPicPr>
            <a:picLocks noChangeAspect="1"/>
          </p:cNvPicPr>
          <p:nvPr/>
        </p:nvPicPr>
        <p:blipFill>
          <a:blip r:embed="rId2">
            <a:extLst/>
          </a:blip>
          <a:stretch>
            <a:fillRect/>
          </a:stretch>
        </p:blipFill>
        <p:spPr>
          <a:xfrm>
            <a:off x="878046" y="1267785"/>
            <a:ext cx="22643830" cy="125298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Network socket"/>
          <p:cNvSpPr txBox="1"/>
          <p:nvPr>
            <p:ph type="title"/>
          </p:nvPr>
        </p:nvSpPr>
        <p:spPr>
          <a:xfrm>
            <a:off x="952500" y="914696"/>
            <a:ext cx="22479000" cy="1703786"/>
          </a:xfrm>
          <a:prstGeom prst="rect">
            <a:avLst/>
          </a:prstGeom>
        </p:spPr>
        <p:txBody>
          <a:bodyPr/>
          <a:lstStyle/>
          <a:p>
            <a:pPr/>
            <a:r>
              <a:t>Network socket</a:t>
            </a:r>
          </a:p>
        </p:txBody>
      </p:sp>
      <p:sp>
        <p:nvSpPr>
          <p:cNvPr id="162" name="A socket is a software object that acts as an end point establishing a bidirectional network communication link between a server-side and a client-side program…"/>
          <p:cNvSpPr txBox="1"/>
          <p:nvPr>
            <p:ph type="body" idx="1"/>
          </p:nvPr>
        </p:nvSpPr>
        <p:spPr>
          <a:prstGeom prst="rect">
            <a:avLst/>
          </a:prstGeom>
        </p:spPr>
        <p:txBody>
          <a:bodyPr/>
          <a:lstStyle/>
          <a:p>
            <a:pPr>
              <a:defRPr b="1">
                <a:solidFill>
                  <a:srgbClr val="000000"/>
                </a:solidFill>
              </a:defRPr>
            </a:pPr>
            <a:r>
              <a:t>A socket is a software object that acts as an end point establishing a bidirectional network communication link between a server-side and a client-side program</a:t>
            </a:r>
          </a:p>
          <a:p>
            <a:pPr>
              <a:defRPr b="1">
                <a:solidFill>
                  <a:srgbClr val="000000"/>
                </a:solidFill>
              </a:defRPr>
            </a:pPr>
            <a:r>
              <a:t>In Java, socket classes represent the communication between client and server programs. Socket classes handle client-side communication, and server socket classes handle server-side communication.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