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0" r:id="rId5"/>
    <p:sldId id="264" r:id="rId6"/>
    <p:sldId id="268" r:id="rId7"/>
    <p:sldId id="270" r:id="rId8"/>
    <p:sldId id="267" r:id="rId9"/>
    <p:sldId id="269" r:id="rId10"/>
    <p:sldId id="262" r:id="rId11"/>
    <p:sldId id="271" r:id="rId12"/>
    <p:sldId id="261" r:id="rId13"/>
    <p:sldId id="258" r:id="rId14"/>
    <p:sldId id="263" r:id="rId15"/>
    <p:sldId id="273" r:id="rId16"/>
    <p:sldId id="274" r:id="rId17"/>
    <p:sldId id="277" r:id="rId18"/>
    <p:sldId id="278" r:id="rId19"/>
    <p:sldId id="272" r:id="rId20"/>
    <p:sldId id="259" r:id="rId21"/>
    <p:sldId id="26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24/11/2015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jobinformatiqu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Extract_Transform_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ooster.checkmy.ws/2014/04/elk-elasticsearch-logstash-kibana/" TargetMode="External"/><Relationship Id="rId2" Type="http://schemas.openxmlformats.org/officeDocument/2006/relationships/hyperlink" Target="https://www.elastic.co/webinars/introduction-elk-st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nitoring-fr.org/2014/05/elk-trio-de-charme-elasticsearch-logstash-kibana/" TargetMode="External"/><Relationship Id="rId4" Type="http://schemas.openxmlformats.org/officeDocument/2006/relationships/hyperlink" Target="http://blog.xebia.fr/2013/12/12/logstash-elasticsearch-kibana-s01e02-analyse-orientee-business-de-vos-logs-applicatif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6700" dirty="0" smtClean="0"/>
              <a:t>Pile ELK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Elasticsearch</a:t>
            </a:r>
            <a:r>
              <a:rPr lang="fr-FR" dirty="0" smtClean="0"/>
              <a:t>, </a:t>
            </a:r>
            <a:r>
              <a:rPr lang="fr-FR" dirty="0" err="1" smtClean="0"/>
              <a:t>Logstash</a:t>
            </a:r>
            <a:r>
              <a:rPr lang="fr-FR" dirty="0" smtClean="0"/>
              <a:t>, </a:t>
            </a:r>
            <a:r>
              <a:rPr lang="fr-FR" dirty="0" err="1" smtClean="0"/>
              <a:t>Kibana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fr-FR" dirty="0" smtClean="0"/>
              <a:t>Communauté technique Cat-</a:t>
            </a:r>
            <a:r>
              <a:rPr lang="fr-FR" dirty="0" err="1"/>
              <a:t>A</a:t>
            </a:r>
            <a:r>
              <a:rPr lang="fr-FR" dirty="0" err="1" smtClean="0"/>
              <a:t>mania</a:t>
            </a:r>
            <a:endParaRPr lang="fr-FR" dirty="0" smtClean="0"/>
          </a:p>
          <a:p>
            <a:pPr algn="l"/>
            <a:r>
              <a:rPr lang="fr-FR" dirty="0" smtClean="0"/>
              <a:t>Séance du </a:t>
            </a:r>
            <a:r>
              <a:rPr lang="fr-FR" dirty="0" smtClean="0"/>
              <a:t>24</a:t>
            </a:r>
            <a:r>
              <a:rPr lang="fr-FR" dirty="0" smtClean="0"/>
              <a:t>/11/2015</a:t>
            </a:r>
            <a:endParaRPr lang="fr-FR" dirty="0" smtClean="0"/>
          </a:p>
          <a:p>
            <a:pPr algn="l"/>
            <a:r>
              <a:rPr lang="fr-FR" dirty="0" smtClean="0"/>
              <a:t>Présentation : Richard FRANÇOIS</a:t>
            </a:r>
            <a:endParaRPr lang="fr-FR" dirty="0"/>
          </a:p>
        </p:txBody>
      </p:sp>
      <p:pic>
        <p:nvPicPr>
          <p:cNvPr id="1026" name="Picture 2" descr="Cat-Amania">
            <a:hlinkClick r:id="rId2" tooltip="Cat-Amania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05264"/>
            <a:ext cx="26003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polyvalent en matière de traitement sur les messages</a:t>
            </a:r>
          </a:p>
          <a:p>
            <a:r>
              <a:rPr lang="fr-FR" dirty="0" smtClean="0"/>
              <a:t>Permet </a:t>
            </a:r>
            <a:r>
              <a:rPr lang="fr-FR" dirty="0"/>
              <a:t>de </a:t>
            </a:r>
            <a:r>
              <a:rPr lang="fr-FR" dirty="0" smtClean="0"/>
              <a:t>construire </a:t>
            </a:r>
            <a:r>
              <a:rPr lang="fr-FR" dirty="0"/>
              <a:t>des systèmes de gestion de logs structurés et normalisés pour Unix et Windows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Point d’entrée pour la pile ELK</a:t>
            </a:r>
          </a:p>
          <a:p>
            <a:r>
              <a:rPr lang="fr-FR" dirty="0" smtClean="0"/>
              <a:t>S’appuie sur les fonctions offertes par </a:t>
            </a:r>
            <a:r>
              <a:rPr lang="fr-FR" dirty="0" err="1" smtClean="0"/>
              <a:t>ElasticSearch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Logstash</a:t>
            </a:r>
            <a:endParaRPr lang="fr-FR" dirty="0"/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7" y="692696"/>
            <a:ext cx="1570980" cy="15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Pipe permettant de collecter, </a:t>
            </a:r>
            <a:r>
              <a:rPr lang="fr-FR" sz="2000" dirty="0" err="1" smtClean="0"/>
              <a:t>parser</a:t>
            </a:r>
            <a:r>
              <a:rPr lang="fr-FR" sz="2000" dirty="0" smtClean="0"/>
              <a:t> et stocker des logs</a:t>
            </a:r>
          </a:p>
          <a:p>
            <a:r>
              <a:rPr lang="fr-FR" sz="2000" dirty="0" smtClean="0"/>
              <a:t>Utilise pour cela des entrées, </a:t>
            </a:r>
            <a:r>
              <a:rPr lang="fr-FR" sz="2000" dirty="0" err="1" smtClean="0"/>
              <a:t>parsers</a:t>
            </a:r>
            <a:r>
              <a:rPr lang="fr-FR" sz="2000" dirty="0" smtClean="0"/>
              <a:t>, filtres et sorties</a:t>
            </a:r>
          </a:p>
          <a:p>
            <a:r>
              <a:rPr lang="fr-FR" sz="2000" dirty="0" smtClean="0"/>
              <a:t>La phase de </a:t>
            </a:r>
            <a:r>
              <a:rPr lang="fr-FR" sz="2000" dirty="0" err="1" smtClean="0"/>
              <a:t>parsing</a:t>
            </a:r>
            <a:r>
              <a:rPr lang="fr-FR" sz="2000" dirty="0" smtClean="0"/>
              <a:t> donne de la sémantique aux évènements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Logstash</a:t>
            </a:r>
            <a:endParaRPr lang="fr-FR" dirty="0"/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7" y="692696"/>
            <a:ext cx="1570980" cy="15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chéma de principe du fonctionnement Logst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70" y="4095327"/>
            <a:ext cx="8096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Kibana</a:t>
            </a:r>
            <a:r>
              <a:rPr lang="fr-FR" sz="2800" dirty="0"/>
              <a:t> a démarré comme un projet d’interface à </a:t>
            </a:r>
            <a:r>
              <a:rPr lang="fr-FR" sz="2800" dirty="0" err="1"/>
              <a:t>Logstash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C’est </a:t>
            </a:r>
            <a:r>
              <a:rPr lang="fr-FR" sz="2800" dirty="0"/>
              <a:t>aujourd’hui </a:t>
            </a:r>
            <a:r>
              <a:rPr lang="fr-FR" sz="2800" b="1" dirty="0"/>
              <a:t>l’interface officielle de </a:t>
            </a:r>
            <a:r>
              <a:rPr lang="fr-FR" sz="2800" b="1" dirty="0" err="1"/>
              <a:t>Elasticsearch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Offre de </a:t>
            </a:r>
            <a:r>
              <a:rPr lang="fr-FR" sz="2800" dirty="0" smtClean="0"/>
              <a:t>nombreuses p</a:t>
            </a:r>
            <a:r>
              <a:rPr lang="fr-FR" sz="2800" dirty="0" smtClean="0"/>
              <a:t>ossibilités de construire des rapports sophistiqués, avec une description JSON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Kibana</a:t>
            </a:r>
            <a:endParaRPr lang="fr-FR" dirty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Constituer la </a:t>
            </a:r>
            <a:r>
              <a:rPr lang="fr-FR" dirty="0"/>
              <a:t>base d’une solution </a:t>
            </a:r>
            <a:r>
              <a:rPr lang="fr-FR" dirty="0">
                <a:hlinkClick r:id="rId2"/>
              </a:rPr>
              <a:t>ETL</a:t>
            </a:r>
            <a:r>
              <a:rPr lang="fr-FR" dirty="0"/>
              <a:t> complètement générique (</a:t>
            </a:r>
            <a:r>
              <a:rPr lang="fr-FR" dirty="0" err="1" smtClean="0"/>
              <a:t>Extract</a:t>
            </a:r>
            <a:r>
              <a:rPr lang="fr-FR" dirty="0" smtClean="0"/>
              <a:t> / </a:t>
            </a:r>
            <a:r>
              <a:rPr lang="fr-FR" dirty="0" err="1" smtClean="0"/>
              <a:t>Transform</a:t>
            </a:r>
            <a:r>
              <a:rPr lang="fr-FR" dirty="0" smtClean="0"/>
              <a:t> / </a:t>
            </a:r>
            <a:r>
              <a:rPr lang="fr-FR" dirty="0" err="1" smtClean="0"/>
              <a:t>Load</a:t>
            </a:r>
            <a:r>
              <a:rPr lang="fr-FR" dirty="0" smtClean="0"/>
              <a:t>)</a:t>
            </a:r>
          </a:p>
          <a:p>
            <a:r>
              <a:rPr lang="fr-FR" dirty="0"/>
              <a:t>Devenir une des pierres angulaires de la Business Intelligence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de la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5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2800" dirty="0" smtClean="0"/>
              <a:t>Mise en pratique</a:t>
            </a:r>
            <a:endParaRPr lang="fr-FR" dirty="0"/>
          </a:p>
        </p:txBody>
      </p:sp>
      <p:pic>
        <p:nvPicPr>
          <p:cNvPr id="24" name="Picture 2" descr="ELK Infra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89" y="3140968"/>
            <a:ext cx="9144000" cy="26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3356992"/>
            <a:ext cx="3312368" cy="255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VM A (Pile ELK)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525756" y="2728155"/>
            <a:ext cx="2366723" cy="1387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VM B / </a:t>
            </a:r>
            <a:r>
              <a:rPr lang="fr-FR" dirty="0" err="1" smtClean="0"/>
              <a:t>Syslog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516215" y="5157191"/>
            <a:ext cx="2376263" cy="12961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VM C / </a:t>
            </a:r>
            <a:r>
              <a:rPr lang="fr-FR" dirty="0" err="1" smtClean="0"/>
              <a:t>Syslog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 rot="9557864">
            <a:off x="4584765" y="2994801"/>
            <a:ext cx="1944216" cy="532940"/>
          </a:xfrm>
          <a:prstGeom prst="rightArrow">
            <a:avLst>
              <a:gd name="adj1" fmla="val 22183"/>
              <a:gd name="adj2" fmla="val 683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2816379">
            <a:off x="4718603" y="4252172"/>
            <a:ext cx="1944216" cy="532940"/>
          </a:xfrm>
          <a:prstGeom prst="rightArrow">
            <a:avLst>
              <a:gd name="adj1" fmla="val 22183"/>
              <a:gd name="adj2" fmla="val 6830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59" y="2522062"/>
            <a:ext cx="1283503" cy="56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65000" y="3091993"/>
            <a:ext cx="208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logstash-forwarder.crt</a:t>
            </a:r>
            <a:r>
              <a:rPr lang="fr-FR" sz="1600" dirty="0"/>
              <a:t>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96245" y="5453965"/>
            <a:ext cx="208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logstash-forwarder.crt</a:t>
            </a:r>
            <a:r>
              <a:rPr lang="fr-FR" sz="16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777416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/</a:t>
            </a:r>
            <a:r>
              <a:rPr lang="fr-FR" sz="1200" dirty="0" err="1" smtClean="0"/>
              <a:t>etc</a:t>
            </a:r>
            <a:r>
              <a:rPr lang="fr-FR" sz="1200" dirty="0" smtClean="0"/>
              <a:t>/</a:t>
            </a:r>
            <a:r>
              <a:rPr lang="fr-FR" sz="1200" dirty="0" err="1" smtClean="0"/>
              <a:t>logstash</a:t>
            </a:r>
            <a:r>
              <a:rPr lang="fr-FR" sz="1200" dirty="0" smtClean="0"/>
              <a:t>/</a:t>
            </a:r>
            <a:r>
              <a:rPr lang="fr-FR" sz="1200" dirty="0" err="1" smtClean="0"/>
              <a:t>conf.d</a:t>
            </a:r>
            <a:r>
              <a:rPr lang="fr-FR" sz="1200" dirty="0" smtClean="0"/>
              <a:t>/01-lumberjack-input.conf 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/</a:t>
            </a:r>
            <a:r>
              <a:rPr lang="fr-FR" sz="1200" dirty="0" err="1"/>
              <a:t>etc</a:t>
            </a:r>
            <a:r>
              <a:rPr lang="fr-FR" sz="1200" dirty="0"/>
              <a:t>/</a:t>
            </a:r>
            <a:r>
              <a:rPr lang="fr-FR" sz="1200" dirty="0" err="1"/>
              <a:t>logstash</a:t>
            </a:r>
            <a:r>
              <a:rPr lang="fr-FR" sz="1200" dirty="0"/>
              <a:t>/</a:t>
            </a:r>
            <a:r>
              <a:rPr lang="fr-FR" sz="1200" dirty="0" err="1"/>
              <a:t>conf.d</a:t>
            </a:r>
            <a:r>
              <a:rPr lang="fr-FR" sz="1200" dirty="0"/>
              <a:t>/10-syslog.conf 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etc</a:t>
            </a:r>
            <a:r>
              <a:rPr lang="fr-FR" sz="1200" dirty="0"/>
              <a:t>/</a:t>
            </a:r>
            <a:r>
              <a:rPr lang="fr-FR" sz="1200" dirty="0" err="1"/>
              <a:t>logstash</a:t>
            </a:r>
            <a:r>
              <a:rPr lang="fr-FR" sz="1200" dirty="0"/>
              <a:t>/</a:t>
            </a:r>
            <a:r>
              <a:rPr lang="fr-FR" sz="1200" dirty="0" err="1"/>
              <a:t>conf.d</a:t>
            </a:r>
            <a:r>
              <a:rPr lang="fr-FR" sz="1200" dirty="0"/>
              <a:t>/30-lumberjack-output.conf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79042" y="3695507"/>
            <a:ext cx="1331305" cy="58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Logstash</a:t>
            </a:r>
            <a:endParaRPr lang="fr-FR" dirty="0" smtClean="0"/>
          </a:p>
          <a:p>
            <a:pPr algn="ctr"/>
            <a:r>
              <a:rPr lang="fr-FR" dirty="0" err="1" smtClean="0"/>
              <a:t>Forwarder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279043" y="6086363"/>
            <a:ext cx="1331305" cy="58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Logstash</a:t>
            </a:r>
            <a:endParaRPr lang="fr-FR" dirty="0" smtClean="0"/>
          </a:p>
          <a:p>
            <a:pPr algn="ctr"/>
            <a:r>
              <a:rPr lang="fr-FR" dirty="0" err="1" smtClean="0"/>
              <a:t>Forwarder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402291" y="3687040"/>
            <a:ext cx="1331305" cy="58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402290" y="4357515"/>
            <a:ext cx="1331305" cy="58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Filter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Syslog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402289" y="5097603"/>
            <a:ext cx="1331305" cy="58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Output</a:t>
            </a: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59" y="4385398"/>
            <a:ext cx="1283503" cy="56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3600" dirty="0" smtClean="0"/>
              <a:t>Configuration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801428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7544" y="234888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Entrée :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549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3600" dirty="0" smtClean="0"/>
              <a:t>Configuration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2348880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Filtre :</a:t>
            </a:r>
            <a:endParaRPr lang="fr-F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3655"/>
            <a:ext cx="7812230" cy="35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3600" dirty="0" smtClean="0"/>
              <a:t>Configuration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2348880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Sortie :</a:t>
            </a:r>
            <a:endParaRPr lang="fr-FR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7162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9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7060357" cy="386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logs applicatifs sont utilisés pour analyser un incident en production, cependant ;</a:t>
            </a:r>
          </a:p>
          <a:p>
            <a:endParaRPr lang="fr-FR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Ils sont complexes </a:t>
            </a:r>
            <a:r>
              <a:rPr lang="fr-FR" dirty="0"/>
              <a:t>à lire et à interpréter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Ils sont </a:t>
            </a:r>
            <a:r>
              <a:rPr lang="fr-FR" dirty="0"/>
              <a:t>volumineux (jusqu’à n Go / To)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Ils sont dispersés à plusieurs endroits /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Ils sont sous-exploités du fait de </a:t>
            </a:r>
            <a:r>
              <a:rPr lang="fr-FR" dirty="0"/>
              <a:t>la masse d’information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Ils doivent être conservés / archivés (traçabilité)</a:t>
            </a:r>
            <a:endParaRPr lang="fr-FR" dirty="0" smtClean="0"/>
          </a:p>
          <a:p>
            <a:endParaRPr lang="fr-FR" u="sng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sz="2800" dirty="0" smtClean="0"/>
              <a:t>Problématique : Les Logs</a:t>
            </a:r>
            <a:endParaRPr lang="fr-FR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03" y="5517232"/>
            <a:ext cx="1784897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 utiles</a:t>
            </a:r>
            <a:endParaRPr lang="fr-FR" dirty="0"/>
          </a:p>
        </p:txBody>
      </p:sp>
      <p:sp>
        <p:nvSpPr>
          <p:cNvPr id="4" name="Espace réservé du contenu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888432"/>
          </a:xfrm>
        </p:spPr>
        <p:txBody>
          <a:bodyPr>
            <a:noAutofit/>
          </a:bodyPr>
          <a:lstStyle/>
          <a:p>
            <a:r>
              <a:rPr lang="fr-FR" sz="1800" dirty="0" smtClean="0"/>
              <a:t>Site Officiel :</a:t>
            </a:r>
            <a:endParaRPr lang="fr-FR" sz="1800" dirty="0" smtClean="0">
              <a:hlinkClick r:id="rId2"/>
            </a:endParaRPr>
          </a:p>
          <a:p>
            <a:pPr lvl="1"/>
            <a:r>
              <a:rPr lang="fr-FR" sz="1600" u="sng" dirty="0" smtClean="0">
                <a:hlinkClick r:id="rId2"/>
              </a:rPr>
              <a:t>https</a:t>
            </a:r>
            <a:r>
              <a:rPr lang="fr-FR" sz="1600" u="sng" dirty="0">
                <a:hlinkClick r:id="rId2"/>
              </a:rPr>
              <a:t>://www.elastic.co/webinars/introduction-elk-stack</a:t>
            </a:r>
            <a:endParaRPr lang="fr-FR" sz="1600" u="sng" dirty="0"/>
          </a:p>
          <a:p>
            <a:endParaRPr lang="fr-FR" sz="1800" u="sng" dirty="0" smtClean="0">
              <a:hlinkClick r:id="rId3"/>
            </a:endParaRPr>
          </a:p>
          <a:p>
            <a:r>
              <a:rPr lang="fr-FR" sz="1800" dirty="0"/>
              <a:t>Tutoriel d’installation de la pile ELK:</a:t>
            </a:r>
          </a:p>
          <a:p>
            <a:pPr lvl="1"/>
            <a:r>
              <a:rPr lang="fr-FR" sz="16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https://www.digitalocean.com/community/tutorials/how-to-install-elasticsearch-logstash-and-kibana-elk-stack-on-ubuntu-14-04</a:t>
            </a:r>
          </a:p>
          <a:p>
            <a:endParaRPr lang="fr-FR" sz="1800" u="sng" dirty="0" smtClean="0">
              <a:hlinkClick r:id="rId3"/>
            </a:endParaRPr>
          </a:p>
          <a:p>
            <a:r>
              <a:rPr lang="fr-FR" sz="1800" dirty="0" smtClean="0"/>
              <a:t>Paysage technologique :</a:t>
            </a:r>
            <a:endParaRPr lang="fr-FR" sz="1800" dirty="0" smtClean="0">
              <a:hlinkClick r:id="rId3"/>
            </a:endParaRPr>
          </a:p>
          <a:p>
            <a:pPr lvl="1"/>
            <a:r>
              <a:rPr lang="fr-FR" sz="1600" u="sng" dirty="0" smtClean="0">
                <a:hlinkClick r:id="rId3"/>
              </a:rPr>
              <a:t>https</a:t>
            </a:r>
            <a:r>
              <a:rPr lang="fr-FR" sz="1600" u="sng" dirty="0">
                <a:hlinkClick r:id="rId3"/>
              </a:rPr>
              <a:t>://wooster.checkmy.ws/2014/04/elk-elasticsearch-logstash-kibana/</a:t>
            </a:r>
            <a:endParaRPr lang="fr-FR" sz="1600" dirty="0"/>
          </a:p>
          <a:p>
            <a:pPr lvl="1"/>
            <a:r>
              <a:rPr lang="fr-FR" sz="1600" u="sng" dirty="0" smtClean="0">
                <a:hlinkClick r:id="rId4"/>
              </a:rPr>
              <a:t>http</a:t>
            </a:r>
            <a:r>
              <a:rPr lang="fr-FR" sz="1600" u="sng" dirty="0">
                <a:hlinkClick r:id="rId4"/>
              </a:rPr>
              <a:t>://blog.xebia.fr/2013/12/12/logstash-elasticsearch-kibana-s01e02-analyse-orientee-business-de-vos-logs-applicatifs/</a:t>
            </a:r>
            <a:endParaRPr lang="fr-FR" sz="1600" dirty="0"/>
          </a:p>
          <a:p>
            <a:pPr lvl="1"/>
            <a:r>
              <a:rPr lang="fr-FR" sz="1600" u="sng" dirty="0" smtClean="0">
                <a:hlinkClick r:id="rId5"/>
              </a:rPr>
              <a:t>http</a:t>
            </a:r>
            <a:r>
              <a:rPr lang="fr-FR" sz="1600" u="sng" dirty="0">
                <a:hlinkClick r:id="rId5"/>
              </a:rPr>
              <a:t>://www.monitoring-fr.org/2014/05/elk-trio-de-charme-elasticsearch-logstash-kibana</a:t>
            </a:r>
            <a:r>
              <a:rPr lang="fr-FR" sz="1600" u="sng" dirty="0" smtClean="0">
                <a:hlinkClick r:id="rId5"/>
              </a:rPr>
              <a:t>/</a:t>
            </a:r>
            <a:endParaRPr lang="fr-FR" sz="1600" u="sng" dirty="0" smtClean="0"/>
          </a:p>
          <a:p>
            <a:pPr lvl="1"/>
            <a:endParaRPr lang="fr-FR" sz="1600" u="sng" dirty="0" smtClean="0"/>
          </a:p>
          <a:p>
            <a:endParaRPr lang="fr-FR" sz="1800" dirty="0" smtClean="0"/>
          </a:p>
          <a:p>
            <a:endParaRPr lang="fr-FR" sz="1800" u="sng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301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Échanges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4757909" cy="35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987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Pile logicielle pour la gestion des logs</a:t>
            </a:r>
          </a:p>
          <a:p>
            <a:r>
              <a:rPr lang="fr-FR" dirty="0" smtClean="0"/>
              <a:t>Centralise et facilite la restitution des informations utiles (fonctionnelles / techniques)</a:t>
            </a:r>
          </a:p>
          <a:p>
            <a:r>
              <a:rPr lang="fr-FR" dirty="0" smtClean="0"/>
              <a:t>Analyse </a:t>
            </a:r>
            <a:r>
              <a:rPr lang="fr-FR" dirty="0"/>
              <a:t>orientée business des logs applicatifs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Fournir des indicateurs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Quels sont les produits les plus vendus 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Quels sont les critères de recherche les plus utilisés ?</a:t>
            </a:r>
          </a:p>
          <a:p>
            <a:endParaRPr lang="fr-FR" dirty="0" smtClean="0">
              <a:hlinkClick r:id="rId2"/>
            </a:endParaRPr>
          </a:p>
          <a:p>
            <a:endParaRPr lang="fr-FR" dirty="0" smtClean="0">
              <a:hlinkClick r:id="rId2"/>
            </a:endParaRPr>
          </a:p>
          <a:p>
            <a:r>
              <a:rPr lang="fr-FR" u="sng" dirty="0" smtClean="0">
                <a:hlinkClick r:id="rId2"/>
              </a:rPr>
              <a:t>https</a:t>
            </a:r>
            <a:r>
              <a:rPr lang="fr-FR" u="sng" dirty="0">
                <a:hlinkClick r:id="rId2"/>
              </a:rPr>
              <a:t>://</a:t>
            </a:r>
            <a:r>
              <a:rPr lang="fr-FR" u="sng" dirty="0" smtClean="0">
                <a:hlinkClick r:id="rId2"/>
              </a:rPr>
              <a:t>www.elastic.co</a:t>
            </a:r>
            <a:endParaRPr lang="fr-FR" u="sng" dirty="0" smtClean="0"/>
          </a:p>
          <a:p>
            <a:endParaRPr lang="fr-FR" u="sng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sz="2800" dirty="0" smtClean="0"/>
              <a:t>Se doter d</a:t>
            </a:r>
            <a:r>
              <a:rPr lang="fr-FR" sz="2800" dirty="0" smtClean="0"/>
              <a:t>es bons moyens : ELK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8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pile ELK : vue d’ensemble</a:t>
            </a:r>
            <a:endParaRPr lang="fr-FR" dirty="0"/>
          </a:p>
        </p:txBody>
      </p:sp>
      <p:pic>
        <p:nvPicPr>
          <p:cNvPr id="1026" name="Picture 2" descr="ELK Infra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5305"/>
            <a:ext cx="9144000" cy="26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07480"/>
            <a:ext cx="1276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96952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68" y="2425155"/>
            <a:ext cx="2749304" cy="19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30" y="2636912"/>
            <a:ext cx="1541548" cy="154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3" y="271701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6952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Puissant moteur de recherche </a:t>
            </a:r>
          </a:p>
          <a:p>
            <a:r>
              <a:rPr lang="fr-FR" dirty="0" smtClean="0"/>
              <a:t>Utilisé par exemple par </a:t>
            </a:r>
            <a:r>
              <a:rPr lang="fr-FR" dirty="0" err="1" smtClean="0"/>
              <a:t>github</a:t>
            </a:r>
            <a:r>
              <a:rPr lang="fr-FR" dirty="0" smtClean="0"/>
              <a:t>, Sony, </a:t>
            </a:r>
            <a:r>
              <a:rPr lang="fr-FR" dirty="0" err="1" smtClean="0"/>
              <a:t>SoundCloud</a:t>
            </a:r>
            <a:r>
              <a:rPr lang="fr-FR" dirty="0" smtClean="0"/>
              <a:t>, Mozilla, </a:t>
            </a:r>
            <a:r>
              <a:rPr lang="fr-FR" dirty="0" err="1" smtClean="0"/>
              <a:t>Stackoverflow</a:t>
            </a:r>
            <a:endParaRPr lang="fr-FR" dirty="0" smtClean="0"/>
          </a:p>
          <a:p>
            <a:r>
              <a:rPr lang="fr-FR" dirty="0" smtClean="0"/>
              <a:t>Tous les champs sont indexés par défaut</a:t>
            </a:r>
          </a:p>
          <a:p>
            <a:r>
              <a:rPr lang="fr-FR" dirty="0" smtClean="0"/>
              <a:t>Tous les index peuvent être utilisés dans une même requête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Elasticsearch</a:t>
            </a:r>
            <a:endParaRPr lang="fr-FR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6632"/>
            <a:ext cx="3138488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err="1" smtClean="0"/>
              <a:t>Elasticsearch</a:t>
            </a:r>
            <a:r>
              <a:rPr lang="fr-FR" sz="2000" dirty="0" smtClean="0"/>
              <a:t> </a:t>
            </a:r>
            <a:r>
              <a:rPr lang="fr-FR" sz="2000" dirty="0"/>
              <a:t>n’est pas à proprement parlé une base de </a:t>
            </a:r>
            <a:r>
              <a:rPr lang="fr-FR" sz="2000" dirty="0" smtClean="0"/>
              <a:t>données</a:t>
            </a:r>
          </a:p>
          <a:p>
            <a:r>
              <a:rPr lang="fr-FR" sz="2000" dirty="0" smtClean="0"/>
              <a:t>C’est un moteur </a:t>
            </a:r>
            <a:r>
              <a:rPr lang="fr-FR" sz="2000" dirty="0"/>
              <a:t>d’indexation, de recherche et d’analyse de </a:t>
            </a:r>
            <a:r>
              <a:rPr lang="fr-FR" sz="2000" dirty="0" smtClean="0"/>
              <a:t>données</a:t>
            </a:r>
          </a:p>
          <a:p>
            <a:r>
              <a:rPr lang="fr-FR" sz="2000" dirty="0" smtClean="0"/>
              <a:t>Prise </a:t>
            </a:r>
            <a:r>
              <a:rPr lang="fr-FR" sz="2000" dirty="0" smtClean="0"/>
              <a:t>en charge de gros volumes de données pour les recherches en </a:t>
            </a:r>
            <a:r>
              <a:rPr lang="fr-FR" sz="2000" dirty="0"/>
              <a:t>restant temps </a:t>
            </a:r>
            <a:r>
              <a:rPr lang="fr-FR" sz="2000" dirty="0" smtClean="0"/>
              <a:t>réel</a:t>
            </a:r>
            <a:endParaRPr lang="fr-FR" sz="2000" dirty="0"/>
          </a:p>
          <a:p>
            <a:r>
              <a:rPr lang="fr-FR" sz="2000" dirty="0" smtClean="0"/>
              <a:t>Possibilité </a:t>
            </a:r>
            <a:r>
              <a:rPr lang="fr-FR" sz="2000" dirty="0"/>
              <a:t>de commencer à envoyer des résultats à l’utilisateur alors que la recherche n’est pas terminée sur l’ensemble des données. </a:t>
            </a:r>
            <a:endParaRPr lang="fr-FR" sz="2000" dirty="0" smtClean="0"/>
          </a:p>
          <a:p>
            <a:r>
              <a:rPr lang="fr-FR" sz="2000" dirty="0"/>
              <a:t>Possibilité de mise en cluster actif/actif natif </a:t>
            </a:r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Elasticsearch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Les points forts</a:t>
            </a:r>
            <a:endParaRPr lang="fr-FR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6632"/>
            <a:ext cx="3138488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Elasticsearch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err="1" smtClean="0"/>
              <a:t>Scalabilité</a:t>
            </a:r>
            <a:r>
              <a:rPr lang="fr-FR" sz="2800" dirty="0" smtClean="0"/>
              <a:t> accrue</a:t>
            </a:r>
            <a:endParaRPr lang="fr-FR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6632"/>
            <a:ext cx="3138488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7"/>
            <a:ext cx="8424936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45069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Possibilité </a:t>
            </a:r>
            <a:r>
              <a:rPr lang="fr-FR" sz="1800" dirty="0"/>
              <a:t>d’effectuer toutes les recherches via une API </a:t>
            </a:r>
            <a:r>
              <a:rPr lang="fr-FR" sz="1800" dirty="0" smtClean="0"/>
              <a:t>REST</a:t>
            </a:r>
          </a:p>
          <a:p>
            <a:r>
              <a:rPr lang="fr-FR" sz="1800" dirty="0"/>
              <a:t>Données stockées sous forme de documents JSON</a:t>
            </a:r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Elasticsearch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API REST / JSON</a:t>
            </a:r>
            <a:endParaRPr lang="fr-FR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6632"/>
            <a:ext cx="3138488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10644"/>
            <a:ext cx="5334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45069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Recherche :</a:t>
            </a:r>
          </a:p>
          <a:p>
            <a:pPr lvl="1"/>
            <a:r>
              <a:rPr lang="fr-FR" sz="1800" dirty="0" err="1"/>
              <a:t>curl</a:t>
            </a:r>
            <a:r>
              <a:rPr lang="fr-FR" sz="1800" dirty="0"/>
              <a:t> </a:t>
            </a:r>
            <a:r>
              <a:rPr lang="fr-FR" sz="1800" dirty="0" smtClean="0"/>
              <a:t>http://localhost:9200/_search?q=title:jones&amp;size=5&amp;pretty=true</a:t>
            </a:r>
          </a:p>
          <a:p>
            <a:pPr lvl="1"/>
            <a:endParaRPr lang="fr-FR" sz="1600" dirty="0"/>
          </a:p>
          <a:p>
            <a:r>
              <a:rPr lang="fr-FR" sz="3200" dirty="0" smtClean="0"/>
              <a:t>Ajout de données :</a:t>
            </a:r>
          </a:p>
          <a:p>
            <a:pPr lvl="1"/>
            <a:r>
              <a:rPr lang="en-US" sz="1800" dirty="0"/>
              <a:t>curl -X </a:t>
            </a:r>
            <a:r>
              <a:rPr lang="en-US" sz="1800" dirty="0" smtClean="0"/>
              <a:t>POST</a:t>
            </a:r>
            <a:r>
              <a:rPr lang="fr-FR" sz="1800" dirty="0"/>
              <a:t> http://localhost:9200</a:t>
            </a:r>
            <a:r>
              <a:rPr lang="en-US" sz="1800" dirty="0" smtClean="0"/>
              <a:t> </a:t>
            </a:r>
            <a:r>
              <a:rPr lang="en-US" sz="1800" dirty="0"/>
              <a:t>-d </a:t>
            </a:r>
            <a:endParaRPr lang="en-US" sz="1800" dirty="0" smtClean="0"/>
          </a:p>
          <a:p>
            <a:pPr marL="627063" lvl="2" indent="0">
              <a:buNone/>
            </a:pPr>
            <a:r>
              <a:rPr lang="en-US" sz="1600" dirty="0" smtClean="0"/>
              <a:t>'{ </a:t>
            </a:r>
          </a:p>
          <a:p>
            <a:pPr marL="627063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/>
              <a:t>title": "jones</a:t>
            </a:r>
            <a:r>
              <a:rPr lang="en-US" sz="1600" dirty="0" smtClean="0"/>
              <a:t>",</a:t>
            </a:r>
          </a:p>
          <a:p>
            <a:pPr marL="627063" lvl="2" indent="0">
              <a:buNone/>
            </a:pPr>
            <a:r>
              <a:rPr lang="en-US" sz="1600" dirty="0" smtClean="0"/>
              <a:t>	 </a:t>
            </a:r>
            <a:r>
              <a:rPr lang="en-US" sz="1600" dirty="0"/>
              <a:t>"amount": 5.7 </a:t>
            </a:r>
            <a:endParaRPr lang="en-US" sz="1600" dirty="0" smtClean="0"/>
          </a:p>
          <a:p>
            <a:pPr marL="627063" lvl="2" indent="0">
              <a:buNone/>
            </a:pPr>
            <a:r>
              <a:rPr lang="en-US" sz="1600" dirty="0" smtClean="0"/>
              <a:t>}'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Elasticsearch</a:t>
            </a:r>
            <a:r>
              <a:rPr lang="fr-FR" dirty="0"/>
              <a:t/>
            </a:r>
            <a:br>
              <a:rPr lang="fr-FR" dirty="0"/>
            </a:br>
            <a:r>
              <a:rPr lang="fr-FR" sz="2200" dirty="0"/>
              <a:t>Exemple de commandes </a:t>
            </a:r>
            <a:r>
              <a:rPr lang="fr-FR" sz="2200" dirty="0" smtClean="0"/>
              <a:t>REST</a:t>
            </a:r>
            <a:endParaRPr lang="fr-FR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6632"/>
            <a:ext cx="3138488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834</TotalTime>
  <Words>479</Words>
  <Application>Microsoft Office PowerPoint</Application>
  <PresentationFormat>Affichage à l'écran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Vagues</vt:lpstr>
      <vt:lpstr>Pile ELK (Elasticsearch, Logstash, Kibana)</vt:lpstr>
      <vt:lpstr>Introduction Problématique : Les Logs</vt:lpstr>
      <vt:lpstr>Introduction Se doter des bons moyens : ELK</vt:lpstr>
      <vt:lpstr>La pile ELK : vue d’ensemble</vt:lpstr>
      <vt:lpstr>Elasticsearch</vt:lpstr>
      <vt:lpstr>Elasticsearch Les points forts</vt:lpstr>
      <vt:lpstr>Elasticsearch Scalabilité accrue</vt:lpstr>
      <vt:lpstr>Elasticsearch API REST / JSON</vt:lpstr>
      <vt:lpstr>Elasticsearch Exemple de commandes REST</vt:lpstr>
      <vt:lpstr>Logstash</vt:lpstr>
      <vt:lpstr>Logstash</vt:lpstr>
      <vt:lpstr>Kibana</vt:lpstr>
      <vt:lpstr>Stratégie de la solution</vt:lpstr>
      <vt:lpstr>Démonstration Mise en pratique</vt:lpstr>
      <vt:lpstr>Démonstration</vt:lpstr>
      <vt:lpstr>Démonstration Configuration</vt:lpstr>
      <vt:lpstr>Démonstration Configuration</vt:lpstr>
      <vt:lpstr>Démonstration Configuration</vt:lpstr>
      <vt:lpstr>Démonstration</vt:lpstr>
      <vt:lpstr>Liens utiles</vt:lpstr>
      <vt:lpstr>Échanges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 ELK (Elasticsearch, Logstash, Kibana)</dc:title>
  <dc:creator>Francois Richard</dc:creator>
  <cp:lastModifiedBy>rfrancois</cp:lastModifiedBy>
  <cp:revision>24</cp:revision>
  <dcterms:created xsi:type="dcterms:W3CDTF">2015-11-17T09:36:17Z</dcterms:created>
  <dcterms:modified xsi:type="dcterms:W3CDTF">2015-11-24T16:36:31Z</dcterms:modified>
</cp:coreProperties>
</file>