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2"/>
  </p:notesMasterIdLst>
  <p:sldIdLst>
    <p:sldId id="256" r:id="rId3"/>
    <p:sldId id="279" r:id="rId4"/>
    <p:sldId id="296" r:id="rId5"/>
    <p:sldId id="287" r:id="rId6"/>
    <p:sldId id="294" r:id="rId7"/>
    <p:sldId id="291" r:id="rId8"/>
    <p:sldId id="293" r:id="rId9"/>
    <p:sldId id="292" r:id="rId10"/>
    <p:sldId id="295" r:id="rId11"/>
    <p:sldId id="297" r:id="rId12"/>
    <p:sldId id="298" r:id="rId13"/>
    <p:sldId id="299" r:id="rId14"/>
    <p:sldId id="301" r:id="rId15"/>
    <p:sldId id="302" r:id="rId16"/>
    <p:sldId id="303" r:id="rId17"/>
    <p:sldId id="306" r:id="rId18"/>
    <p:sldId id="300" r:id="rId19"/>
    <p:sldId id="307" r:id="rId20"/>
    <p:sldId id="30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C5A0F4A-6CFA-45B9-84E5-4EF0A733132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933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278960" y="1015740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734A97E-3B6C-43C7-B34D-56435E17C89E}" type="slidenum"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90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3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79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15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46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238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4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00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848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65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56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1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81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54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29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82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21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38763" cy="4003675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DE483B7-91C9-44FE-B970-ED1CF1D38B97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27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5373720"/>
            <a:ext cx="1037520" cy="4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6669000"/>
            <a:ext cx="9138600" cy="1836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4211640" y="6613560"/>
            <a:ext cx="492696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037520" y="79560"/>
            <a:ext cx="6996600" cy="57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Google Shape;126;p1"/>
          <p:cNvPicPr/>
          <p:nvPr/>
        </p:nvPicPr>
        <p:blipFill>
          <a:blip r:embed="rId3"/>
          <a:stretch/>
        </p:blipFill>
        <p:spPr>
          <a:xfrm>
            <a:off x="56160" y="44640"/>
            <a:ext cx="924840" cy="50832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6" name="Google Shape;128;p1"/>
          <p:cNvPicPr/>
          <p:nvPr/>
        </p:nvPicPr>
        <p:blipFill>
          <a:blip r:embed="rId4"/>
          <a:stretch/>
        </p:blipFill>
        <p:spPr>
          <a:xfrm>
            <a:off x="8090280" y="44640"/>
            <a:ext cx="940680" cy="712800"/>
          </a:xfrm>
          <a:prstGeom prst="rect">
            <a:avLst/>
          </a:prstGeom>
          <a:ln>
            <a:noFill/>
          </a:ln>
        </p:spPr>
      </p:pic>
      <p:sp>
        <p:nvSpPr>
          <p:cNvPr id="127" name="CustomShape 6"/>
          <p:cNvSpPr/>
          <p:nvPr/>
        </p:nvSpPr>
        <p:spPr>
          <a:xfrm>
            <a:off x="0" y="6640560"/>
            <a:ext cx="508896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 Narrow"/>
                <a:ea typeface="Arial Narrow"/>
              </a:rPr>
              <a:t>CAEN – April 2019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986760" y="1649160"/>
            <a:ext cx="7047360" cy="15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C00000"/>
                </a:solidFill>
                <a:latin typeface="Arial"/>
                <a:ea typeface="Arial"/>
              </a:rPr>
              <a:t>My personal</a:t>
            </a:r>
            <a:r>
              <a:rPr lang="en-US" altLang="zh-CN" sz="2400" b="0" strike="noStrike" spc="-1" dirty="0" smtClean="0">
                <a:solidFill>
                  <a:srgbClr val="C00000"/>
                </a:solidFill>
                <a:latin typeface="Arial"/>
                <a:ea typeface="Arial"/>
              </a:rPr>
              <a:t> </a:t>
            </a:r>
            <a:r>
              <a:rPr lang="en-US" altLang="zh-CN" sz="2400" spc="-1" dirty="0" smtClean="0">
                <a:solidFill>
                  <a:srgbClr val="C00000"/>
                </a:solidFill>
                <a:latin typeface="Arial"/>
                <a:ea typeface="Arial"/>
              </a:rPr>
              <a:t>data </a:t>
            </a:r>
            <a:r>
              <a:rPr lang="en-US" altLang="zh-CN" sz="2400" b="0" strike="noStrike" spc="-1" dirty="0" smtClean="0">
                <a:solidFill>
                  <a:srgbClr val="C00000"/>
                </a:solidFill>
                <a:latin typeface="Arial"/>
                <a:ea typeface="Arial"/>
              </a:rPr>
              <a:t>analysis method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sng" strike="noStrike" spc="-1" dirty="0" err="1" smtClean="0">
                <a:solidFill>
                  <a:srgbClr val="336699"/>
                </a:solidFill>
                <a:uFillTx/>
                <a:latin typeface="Arial"/>
                <a:ea typeface="Arial"/>
              </a:rPr>
              <a:t>J</a:t>
            </a:r>
            <a:r>
              <a:rPr lang="en-US" altLang="zh-CN" sz="1800" b="0" u="sng" strike="noStrike" spc="-1" dirty="0" err="1" smtClean="0">
                <a:solidFill>
                  <a:srgbClr val="336699"/>
                </a:solidFill>
                <a:uFillTx/>
                <a:latin typeface="Arial"/>
                <a:ea typeface="Arial"/>
              </a:rPr>
              <a:t>ianqi</a:t>
            </a:r>
            <a:r>
              <a:rPr lang="en-US" sz="1800" b="0" u="sng" strike="noStrike" spc="-1" dirty="0" smtClean="0">
                <a:solidFill>
                  <a:srgbClr val="336699"/>
                </a:solidFill>
                <a:uFillTx/>
                <a:latin typeface="Arial"/>
                <a:ea typeface="Arial"/>
              </a:rPr>
              <a:t>. Chen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336699"/>
                </a:solidFill>
                <a:latin typeface="Arial"/>
                <a:ea typeface="Arial"/>
              </a:rPr>
              <a:t>Laboratoire</a:t>
            </a:r>
            <a:r>
              <a:rPr lang="en-US" sz="1800" b="0" strike="noStrike" spc="-1" dirty="0">
                <a:solidFill>
                  <a:srgbClr val="336699"/>
                </a:solidFill>
                <a:latin typeface="Arial"/>
                <a:ea typeface="Arial"/>
              </a:rPr>
              <a:t> de Physique </a:t>
            </a:r>
            <a:r>
              <a:rPr lang="en-US" sz="1800" b="0" strike="noStrike" spc="-1" dirty="0" err="1">
                <a:solidFill>
                  <a:srgbClr val="336699"/>
                </a:solidFill>
                <a:latin typeface="Arial"/>
                <a:ea typeface="Arial"/>
              </a:rPr>
              <a:t>Corpusculaire</a:t>
            </a:r>
            <a:r>
              <a:rPr lang="en-US" sz="1800" b="0" strike="noStrike" spc="-1" dirty="0">
                <a:solidFill>
                  <a:srgbClr val="336699"/>
                </a:solidFill>
                <a:latin typeface="Arial"/>
                <a:ea typeface="Arial"/>
              </a:rPr>
              <a:t> de CAEN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336699"/>
                </a:solidFill>
                <a:latin typeface="Arial"/>
                <a:ea typeface="Arial"/>
              </a:rPr>
              <a:t>chen@lpccaen.in2p3.fr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6553080" y="6245280"/>
            <a:ext cx="2128320" cy="4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9F993DA-B9CF-4D95-9B3D-FFB105ACB74E}" type="slidenum"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800" b="0" strike="noStrike" spc="-1">
              <a:latin typeface="Arial"/>
            </a:endParaRPr>
          </a:p>
        </p:txBody>
      </p:sp>
      <p:grpSp>
        <p:nvGrpSpPr>
          <p:cNvPr id="130" name="Group 9"/>
          <p:cNvGrpSpPr/>
          <p:nvPr/>
        </p:nvGrpSpPr>
        <p:grpSpPr>
          <a:xfrm>
            <a:off x="0" y="6613560"/>
            <a:ext cx="9137160" cy="237600"/>
            <a:chOff x="0" y="6613560"/>
            <a:chExt cx="9137160" cy="237600"/>
          </a:xfrm>
        </p:grpSpPr>
        <p:sp>
          <p:nvSpPr>
            <p:cNvPr id="131" name="CustomShape 10"/>
            <p:cNvSpPr/>
            <p:nvPr/>
          </p:nvSpPr>
          <p:spPr>
            <a:xfrm>
              <a:off x="0" y="6669000"/>
              <a:ext cx="9137160" cy="182160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1"/>
            <p:cNvSpPr/>
            <p:nvPr/>
          </p:nvSpPr>
          <p:spPr>
            <a:xfrm>
              <a:off x="4211640" y="6613560"/>
              <a:ext cx="4925520" cy="236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336699"/>
                  </a:solidFill>
                  <a:latin typeface="Arial Narrow"/>
                  <a:ea typeface="Arial Narrow"/>
                </a:rPr>
                <a:t>Jianqi Chen – Laboratoire de Physique Corpusculaire - Caen </a:t>
              </a:r>
              <a:endParaRPr lang="en-US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altLang="zh-CN" sz="2600" b="0" strike="noStrike" spc="-1" dirty="0" smtClean="0">
                <a:solidFill>
                  <a:srgbClr val="C00000"/>
                </a:solidFill>
                <a:latin typeface="Arial"/>
              </a:rPr>
              <a:t>ata </a:t>
            </a:r>
            <a:r>
              <a:rPr lang="en-US" altLang="zh-CN" sz="2600" spc="-1" dirty="0">
                <a:solidFill>
                  <a:srgbClr val="C00000"/>
                </a:solidFill>
                <a:latin typeface="Arial"/>
              </a:rPr>
              <a:t>a</a:t>
            </a:r>
            <a:r>
              <a:rPr lang="en-US" altLang="zh-CN" sz="2600" spc="-1" dirty="0" smtClean="0">
                <a:solidFill>
                  <a:srgbClr val="C00000"/>
                </a:solidFill>
                <a:latin typeface="Arial"/>
              </a:rPr>
              <a:t>nalysis process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381640"/>
            <a:ext cx="9139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 </a:t>
            </a:r>
            <a:r>
              <a:rPr lang="en-US" altLang="zh-CN" sz="2400" b="1" dirty="0"/>
              <a:t>Data analysis </a:t>
            </a:r>
            <a:r>
              <a:rPr lang="en-US" altLang="zh-CN" sz="2400" b="1" dirty="0" smtClean="0"/>
              <a:t>phase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91541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altLang="zh-CN" sz="2600" b="0" strike="noStrike" spc="-1" dirty="0" smtClean="0">
                <a:solidFill>
                  <a:srgbClr val="C00000"/>
                </a:solidFill>
                <a:latin typeface="Arial"/>
              </a:rPr>
              <a:t>ata </a:t>
            </a:r>
            <a:r>
              <a:rPr lang="en-US" altLang="zh-CN" sz="2600" spc="-1" dirty="0">
                <a:solidFill>
                  <a:srgbClr val="C00000"/>
                </a:solidFill>
                <a:latin typeface="Arial"/>
              </a:rPr>
              <a:t>a</a:t>
            </a:r>
            <a:r>
              <a:rPr lang="en-US" altLang="zh-CN" sz="2600" spc="-1" dirty="0" smtClean="0">
                <a:solidFill>
                  <a:srgbClr val="C00000"/>
                </a:solidFill>
                <a:latin typeface="Arial"/>
              </a:rPr>
              <a:t>nalysis process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2859" y="1000260"/>
            <a:ext cx="3587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---Origin data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---</a:t>
            </a:r>
            <a:r>
              <a:rPr lang="en-US" altLang="zh-CN" b="1" dirty="0" err="1" smtClean="0"/>
              <a:t>background_data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    ---</a:t>
            </a:r>
            <a:r>
              <a:rPr lang="en-US" altLang="zh-CN" b="1" dirty="0" err="1" smtClean="0"/>
              <a:t>experiment_data</a:t>
            </a:r>
            <a:r>
              <a:rPr lang="en-US" altLang="zh-CN" b="1" dirty="0" smtClean="0"/>
              <a:t> </a:t>
            </a:r>
            <a:endParaRPr lang="en-US" altLang="zh-CN" b="1" dirty="0"/>
          </a:p>
          <a:p>
            <a:r>
              <a:rPr lang="en-US" altLang="zh-CN" b="1" dirty="0" smtClean="0"/>
              <a:t>        ---sf1_off_sf2_off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---sf1_on_sf2_off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---sf1_off_sf2_on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----sf2_on_sf2_on</a:t>
            </a: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40" y="758520"/>
            <a:ext cx="3619500" cy="460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120" y="3605489"/>
            <a:ext cx="4326630" cy="175432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create_table</a:t>
            </a:r>
            <a:r>
              <a:rPr lang="en-US" altLang="zh-CN" dirty="0" smtClean="0"/>
              <a:t>(conn</a:t>
            </a:r>
            <a:r>
              <a:rPr lang="en-US" altLang="zh-CN" dirty="0"/>
              <a:t>, create_table11_sql)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c.execute</a:t>
            </a:r>
            <a:r>
              <a:rPr lang="en-US" altLang="zh-CN" dirty="0"/>
              <a:t>('Insert into [{}] select * FROM [{}] WHERE beam = ? or valve = ?'.</a:t>
            </a:r>
            <a:r>
              <a:rPr lang="en-US" altLang="zh-CN" dirty="0" smtClean="0"/>
              <a:t>format(table11,table03),[("</a:t>
            </a:r>
            <a:r>
              <a:rPr lang="en-US" altLang="zh-CN" dirty="0"/>
              <a:t>off"),("off</a:t>
            </a:r>
            <a:r>
              <a:rPr lang="en-US" altLang="zh-CN" dirty="0" smtClean="0"/>
              <a:t>")])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8568" y="5509222"/>
            <a:ext cx="5249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/>
              <a:t>Remark: table03: exp table, table11: bak table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65685" y="567938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init.py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787157" y="6060088"/>
            <a:ext cx="1591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calc_sf_eff.py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721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altLang="zh-CN" sz="2600" b="0" strike="noStrike" spc="-1" dirty="0" smtClean="0">
                <a:solidFill>
                  <a:srgbClr val="C00000"/>
                </a:solidFill>
                <a:latin typeface="Arial"/>
              </a:rPr>
              <a:t>ata </a:t>
            </a:r>
            <a:r>
              <a:rPr lang="en-US" altLang="zh-CN" sz="2600" spc="-1" dirty="0">
                <a:solidFill>
                  <a:srgbClr val="C00000"/>
                </a:solidFill>
                <a:latin typeface="Arial"/>
              </a:rPr>
              <a:t>a</a:t>
            </a:r>
            <a:r>
              <a:rPr lang="en-US" altLang="zh-CN" sz="2600" spc="-1" dirty="0" smtClean="0">
                <a:solidFill>
                  <a:srgbClr val="C00000"/>
                </a:solidFill>
                <a:latin typeface="Arial"/>
              </a:rPr>
              <a:t>nalysis process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381640"/>
            <a:ext cx="9139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 </a:t>
            </a:r>
            <a:r>
              <a:rPr lang="en-US" altLang="zh-CN" sz="2400" b="1" dirty="0"/>
              <a:t>Data visualization phase</a:t>
            </a:r>
          </a:p>
        </p:txBody>
      </p:sp>
    </p:spTree>
    <p:extLst>
      <p:ext uri="{BB962C8B-B14F-4D97-AF65-F5344CB8AC3E}">
        <p14:creationId xmlns:p14="http://schemas.microsoft.com/office/powerpoint/2010/main" val="692434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600" spc="-1" dirty="0" smtClean="0">
                <a:solidFill>
                  <a:srgbClr val="C00000"/>
                </a:solidFill>
              </a:rPr>
              <a:t>Data visualization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2859" y="1000260"/>
            <a:ext cx="3587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---Origin data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---</a:t>
            </a:r>
            <a:r>
              <a:rPr lang="en-US" altLang="zh-CN" b="1" dirty="0" err="1" smtClean="0"/>
              <a:t>background_data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    ---</a:t>
            </a:r>
            <a:r>
              <a:rPr lang="en-US" altLang="zh-CN" b="1" dirty="0" err="1" smtClean="0"/>
              <a:t>experiment_data</a:t>
            </a:r>
            <a:r>
              <a:rPr lang="en-US" altLang="zh-CN" b="1" dirty="0" smtClean="0"/>
              <a:t> </a:t>
            </a:r>
            <a:endParaRPr lang="en-US" altLang="zh-CN" b="1" dirty="0"/>
          </a:p>
          <a:p>
            <a:r>
              <a:rPr lang="en-US" altLang="zh-CN" b="1" dirty="0" smtClean="0"/>
              <a:t>        ---sf1_off_sf2_off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---sf1_on_sf2_off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---sf1_off_sf2_on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----sf2_on_sf2_on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19120" y="3605489"/>
            <a:ext cx="4326630" cy="175432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create_table</a:t>
            </a:r>
            <a:r>
              <a:rPr lang="en-US" altLang="zh-CN" dirty="0" smtClean="0"/>
              <a:t>(conn</a:t>
            </a:r>
            <a:r>
              <a:rPr lang="en-US" altLang="zh-CN" dirty="0"/>
              <a:t>, create_table11_sql)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c.execute</a:t>
            </a:r>
            <a:r>
              <a:rPr lang="en-US" altLang="zh-CN" dirty="0"/>
              <a:t>('Insert into [{}] select * FROM [{}] WHERE beam = ? or valve = ?'.</a:t>
            </a:r>
            <a:r>
              <a:rPr lang="en-US" altLang="zh-CN" dirty="0" smtClean="0"/>
              <a:t>format(table11,table03),[("</a:t>
            </a:r>
            <a:r>
              <a:rPr lang="en-US" altLang="zh-CN" dirty="0"/>
              <a:t>off"),("off</a:t>
            </a:r>
            <a:r>
              <a:rPr lang="en-US" altLang="zh-CN" dirty="0" smtClean="0"/>
              <a:t>")])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0" y="1097504"/>
            <a:ext cx="8572500" cy="50594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8827" y="661276"/>
            <a:ext cx="371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E</a:t>
            </a:r>
            <a:r>
              <a:rPr lang="en-US" altLang="zh-CN" dirty="0" smtClean="0"/>
              <a:t>xp1</a:t>
            </a:r>
            <a:r>
              <a:rPr lang="zh-CN" altLang="en-US" dirty="0" smtClean="0"/>
              <a:t>：</a:t>
            </a:r>
            <a:r>
              <a:rPr lang="fr-FR" altLang="zh-CN" dirty="0" smtClean="0"/>
              <a:t>SF1_OFF_SF2_ON_Tests </a:t>
            </a:r>
            <a:endParaRPr lang="fr-FR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095880" y="6200085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drawResultPlot3.py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99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600" spc="-1" dirty="0" smtClean="0">
                <a:solidFill>
                  <a:srgbClr val="C00000"/>
                </a:solidFill>
              </a:rPr>
              <a:t>Data visualization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397" y="910781"/>
            <a:ext cx="3642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Exp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fr-FR" altLang="zh-CN" dirty="0" smtClean="0"/>
              <a:t>Spin efficiency calcualtion</a:t>
            </a:r>
            <a:endParaRPr lang="fr-FR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40" y="1230306"/>
            <a:ext cx="5724640" cy="42858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986716" y="2161620"/>
                <a:ext cx="1324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135.2%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716" y="2161620"/>
                <a:ext cx="13243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30" t="-2222" r="-4608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013491" y="2668399"/>
                <a:ext cx="1201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46.5%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491" y="2668399"/>
                <a:ext cx="120141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61" t="-2222" r="-454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617780" y="2161619"/>
                <a:ext cx="111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0.8%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780" y="2161619"/>
                <a:ext cx="111030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98" r="-494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7665256" y="2668398"/>
                <a:ext cx="111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0.2%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56" y="2668398"/>
                <a:ext cx="111562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86" r="-546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485070" y="5538585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drawResultPlot4.py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977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600" spc="-1" dirty="0" smtClean="0">
                <a:solidFill>
                  <a:srgbClr val="C00000"/>
                </a:solidFill>
              </a:rPr>
              <a:t>Data visualization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397" y="910781"/>
            <a:ext cx="2069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Library: matplotlib </a:t>
            </a:r>
          </a:p>
          <a:p>
            <a:endParaRPr lang="fr-FR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7397" y="1295751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https://matplotlib.org/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7397" y="2039764"/>
            <a:ext cx="2416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Another software </a:t>
            </a:r>
          </a:p>
          <a:p>
            <a:r>
              <a:rPr lang="fr-FR" altLang="zh-CN" dirty="0" smtClean="0"/>
              <a:t>recommend: gnuplot  </a:t>
            </a:r>
            <a:endParaRPr lang="fr-FR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7179" y="2638063"/>
            <a:ext cx="2416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/>
              <a:t>http://gnuplot.sourceforge.net/demo_5.3/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55" y="704102"/>
            <a:ext cx="5785605" cy="57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600" spc="-1" dirty="0" smtClean="0">
                <a:solidFill>
                  <a:srgbClr val="C00000"/>
                </a:solidFill>
              </a:rPr>
              <a:t>Data visualization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397" y="910781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Software: visio</a:t>
            </a:r>
            <a:endParaRPr lang="fr-FR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397397" y="1420334"/>
            <a:ext cx="343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V</a:t>
            </a:r>
            <a:r>
              <a:rPr lang="fr-FR" altLang="zh-CN" dirty="0" smtClean="0"/>
              <a:t>isualization software:  Navicat </a:t>
            </a:r>
            <a:endParaRPr lang="fr-FR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97" y="1820910"/>
            <a:ext cx="8505825" cy="17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05" y="3868392"/>
            <a:ext cx="8357669" cy="27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14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altLang="zh-CN" sz="2600" b="0" strike="noStrike" spc="-1" dirty="0" smtClean="0">
                <a:solidFill>
                  <a:srgbClr val="C00000"/>
                </a:solidFill>
                <a:latin typeface="Arial"/>
              </a:rPr>
              <a:t>ata </a:t>
            </a:r>
            <a:r>
              <a:rPr lang="en-US" altLang="zh-CN" sz="2600" spc="-1" dirty="0">
                <a:solidFill>
                  <a:srgbClr val="C00000"/>
                </a:solidFill>
                <a:latin typeface="Arial"/>
              </a:rPr>
              <a:t>a</a:t>
            </a:r>
            <a:r>
              <a:rPr lang="en-US" altLang="zh-CN" sz="2600" spc="-1" dirty="0" smtClean="0">
                <a:solidFill>
                  <a:srgbClr val="C00000"/>
                </a:solidFill>
                <a:latin typeface="Arial"/>
              </a:rPr>
              <a:t>nalysis process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381640"/>
            <a:ext cx="9139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 some tips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84882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altLang="zh-CN" sz="2600" b="0" strike="noStrike" spc="-1" dirty="0" smtClean="0">
                <a:solidFill>
                  <a:srgbClr val="C00000"/>
                </a:solidFill>
                <a:latin typeface="Arial"/>
              </a:rPr>
              <a:t>ata </a:t>
            </a:r>
            <a:r>
              <a:rPr lang="en-US" altLang="zh-CN" sz="2600" spc="-1" dirty="0">
                <a:solidFill>
                  <a:srgbClr val="C00000"/>
                </a:solidFill>
                <a:latin typeface="Arial"/>
              </a:rPr>
              <a:t>a</a:t>
            </a:r>
            <a:r>
              <a:rPr lang="en-US" altLang="zh-CN" sz="2600" spc="-1" dirty="0" smtClean="0">
                <a:solidFill>
                  <a:srgbClr val="C00000"/>
                </a:solidFill>
                <a:latin typeface="Arial"/>
              </a:rPr>
              <a:t>nalysis process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921" y="878496"/>
            <a:ext cx="80354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       </a:t>
            </a:r>
            <a:r>
              <a:rPr lang="en-US" altLang="zh-CN" sz="2400" dirty="0" smtClean="0"/>
              <a:t>1. </a:t>
            </a:r>
            <a:r>
              <a:rPr lang="en-US" altLang="zh-CN" sz="2400" dirty="0"/>
              <a:t>U</a:t>
            </a:r>
            <a:r>
              <a:rPr lang="en-US" altLang="zh-CN" sz="2400" dirty="0" smtClean="0"/>
              <a:t>se block diagram to instruct your coding.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2. </a:t>
            </a:r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Elog</a:t>
            </a:r>
            <a:r>
              <a:rPr lang="en-US" altLang="zh-CN" sz="2400" dirty="0" smtClean="0"/>
              <a:t> to record your experiment.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       3. Use </a:t>
            </a:r>
            <a:r>
              <a:rPr lang="en-US" altLang="zh-CN" sz="2400" dirty="0" err="1" smtClean="0"/>
              <a:t>cheatsheet</a:t>
            </a:r>
            <a:r>
              <a:rPr lang="en-US" altLang="zh-CN" sz="2400" dirty="0" smtClean="0"/>
              <a:t> to check commands.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       4. Use customized template to simplify your code.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        5. Save your codes on source code hosting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site(</a:t>
            </a:r>
            <a:r>
              <a:rPr lang="en-US" altLang="zh-CN" sz="2400" dirty="0" err="1" smtClean="0"/>
              <a:t>github</a:t>
            </a:r>
            <a:r>
              <a:rPr lang="en-US" altLang="zh-CN" sz="2400" dirty="0" smtClean="0"/>
              <a:t> or </a:t>
            </a:r>
            <a:r>
              <a:rPr lang="en-US" altLang="zh-CN" sz="2400" dirty="0" err="1" smtClean="0"/>
              <a:t>bitbucket</a:t>
            </a:r>
            <a:r>
              <a:rPr lang="en-US" altLang="zh-CN" sz="2400" dirty="0" smtClean="0"/>
              <a:t>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4556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altLang="zh-CN" sz="2600" b="0" strike="noStrike" spc="-1" dirty="0" smtClean="0">
                <a:solidFill>
                  <a:srgbClr val="C00000"/>
                </a:solidFill>
                <a:latin typeface="Arial"/>
              </a:rPr>
              <a:t>ata </a:t>
            </a:r>
            <a:r>
              <a:rPr lang="en-US" altLang="zh-CN" sz="2600" spc="-1" dirty="0">
                <a:solidFill>
                  <a:srgbClr val="C00000"/>
                </a:solidFill>
                <a:latin typeface="Arial"/>
              </a:rPr>
              <a:t>a</a:t>
            </a:r>
            <a:r>
              <a:rPr lang="en-US" altLang="zh-CN" sz="2600" spc="-1" dirty="0" smtClean="0">
                <a:solidFill>
                  <a:srgbClr val="C00000"/>
                </a:solidFill>
                <a:latin typeface="Arial"/>
              </a:rPr>
              <a:t>nalysis process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381640"/>
            <a:ext cx="9139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 Thank you!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36004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altLang="zh-CN" sz="2600" b="0" strike="noStrike" spc="-1" dirty="0" smtClean="0">
                <a:solidFill>
                  <a:srgbClr val="C00000"/>
                </a:solidFill>
                <a:latin typeface="Arial"/>
              </a:rPr>
              <a:t>ata </a:t>
            </a:r>
            <a:r>
              <a:rPr lang="en-US" altLang="zh-CN" sz="2600" spc="-1" dirty="0">
                <a:solidFill>
                  <a:srgbClr val="C00000"/>
                </a:solidFill>
                <a:latin typeface="Arial"/>
              </a:rPr>
              <a:t>a</a:t>
            </a:r>
            <a:r>
              <a:rPr lang="en-US" altLang="zh-CN" sz="2600" spc="-1" dirty="0" smtClean="0">
                <a:solidFill>
                  <a:srgbClr val="C00000"/>
                </a:solidFill>
                <a:latin typeface="Arial"/>
              </a:rPr>
              <a:t>nalysis process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921" y="878496"/>
            <a:ext cx="69516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Data collection phase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  <a:r>
              <a:rPr lang="en-US" altLang="zh-CN" sz="2400" dirty="0" smtClean="0"/>
              <a:t>1. Collect basic information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2. </a:t>
            </a:r>
            <a:r>
              <a:rPr lang="en-US" altLang="zh-CN" sz="2400" dirty="0" smtClean="0"/>
              <a:t>Collect experiment data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261921" y="2717070"/>
            <a:ext cx="69516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Data analysis phase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3. Manipulate data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4. Analyze data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61921" y="4555644"/>
            <a:ext cx="6951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Data visualization phase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5. Draw result</a:t>
            </a:r>
          </a:p>
        </p:txBody>
      </p:sp>
    </p:spTree>
    <p:extLst>
      <p:ext uri="{BB962C8B-B14F-4D97-AF65-F5344CB8AC3E}">
        <p14:creationId xmlns:p14="http://schemas.microsoft.com/office/powerpoint/2010/main" val="4117450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altLang="zh-CN" sz="2600" b="0" strike="noStrike" spc="-1" dirty="0" smtClean="0">
                <a:solidFill>
                  <a:srgbClr val="C00000"/>
                </a:solidFill>
                <a:latin typeface="Arial"/>
              </a:rPr>
              <a:t>ata </a:t>
            </a:r>
            <a:r>
              <a:rPr lang="en-US" altLang="zh-CN" sz="2600" spc="-1" dirty="0">
                <a:solidFill>
                  <a:srgbClr val="C00000"/>
                </a:solidFill>
                <a:latin typeface="Arial"/>
              </a:rPr>
              <a:t>a</a:t>
            </a:r>
            <a:r>
              <a:rPr lang="en-US" altLang="zh-CN" sz="2600" spc="-1" dirty="0" smtClean="0">
                <a:solidFill>
                  <a:srgbClr val="C00000"/>
                </a:solidFill>
                <a:latin typeface="Arial"/>
              </a:rPr>
              <a:t>nalysis process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921" y="878496"/>
            <a:ext cx="69516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Tool box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  <a:r>
              <a:rPr lang="en-US" altLang="zh-CN" sz="2400" dirty="0" smtClean="0"/>
              <a:t>1. ROOT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2. </a:t>
            </a:r>
            <a:r>
              <a:rPr lang="en-US" altLang="zh-CN" sz="2400" dirty="0" smtClean="0"/>
              <a:t>Python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       3. sqlite3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1773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Example --- experiment </a:t>
            </a:r>
            <a:r>
              <a:rPr lang="en-US" sz="2600" spc="-1" dirty="0" smtClean="0">
                <a:solidFill>
                  <a:srgbClr val="C00000"/>
                </a:solidFill>
                <a:latin typeface="Arial"/>
              </a:rPr>
              <a:t>@ PSI</a:t>
            </a:r>
            <a:endParaRPr lang="en-US" sz="2600" b="0" strike="noStrike" spc="-1" dirty="0" smtClean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631" y="729720"/>
            <a:ext cx="381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Condition 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31" y="737640"/>
            <a:ext cx="8016935" cy="4200508"/>
          </a:xfrm>
          <a:prstGeom prst="rect">
            <a:avLst/>
          </a:prstGeom>
        </p:spPr>
      </p:pic>
      <p:sp>
        <p:nvSpPr>
          <p:cNvPr id="22" name="CustomShape 6"/>
          <p:cNvSpPr/>
          <p:nvPr/>
        </p:nvSpPr>
        <p:spPr>
          <a:xfrm>
            <a:off x="519120" y="5126954"/>
            <a:ext cx="627048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latin typeface="Arial"/>
                <a:ea typeface="Arial"/>
              </a:rPr>
              <a:t>Test duration: from 16/12/2019 to 20/12/2019 </a:t>
            </a:r>
            <a:endParaRPr lang="en-US" strike="noStrike" spc="-1" dirty="0" smtClean="0"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latin typeface="Arial"/>
                <a:ea typeface="Arial"/>
              </a:rPr>
              <a:t>Number of runs: about 100 runs</a:t>
            </a:r>
            <a:r>
              <a:rPr lang="en-US" strike="noStrike" spc="-1" dirty="0" smtClean="0">
                <a:latin typeface="Arial"/>
                <a:ea typeface="Arial"/>
              </a:rPr>
              <a:t>  </a:t>
            </a:r>
            <a:endParaRPr lang="en-US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180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altLang="zh-CN" sz="2600" b="0" strike="noStrike" spc="-1" dirty="0" smtClean="0">
                <a:solidFill>
                  <a:srgbClr val="C00000"/>
                </a:solidFill>
                <a:latin typeface="Arial"/>
              </a:rPr>
              <a:t>ata </a:t>
            </a:r>
            <a:r>
              <a:rPr lang="en-US" altLang="zh-CN" sz="2600" spc="-1" dirty="0">
                <a:solidFill>
                  <a:srgbClr val="C00000"/>
                </a:solidFill>
                <a:latin typeface="Arial"/>
              </a:rPr>
              <a:t>a</a:t>
            </a:r>
            <a:r>
              <a:rPr lang="en-US" altLang="zh-CN" sz="2600" spc="-1" dirty="0" smtClean="0">
                <a:solidFill>
                  <a:srgbClr val="C00000"/>
                </a:solidFill>
                <a:latin typeface="Arial"/>
              </a:rPr>
              <a:t>nalysis process</a:t>
            </a: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381640"/>
            <a:ext cx="9139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Data collection phase</a:t>
            </a:r>
          </a:p>
        </p:txBody>
      </p:sp>
    </p:spTree>
    <p:extLst>
      <p:ext uri="{BB962C8B-B14F-4D97-AF65-F5344CB8AC3E}">
        <p14:creationId xmlns:p14="http://schemas.microsoft.com/office/powerpoint/2010/main" val="23587657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Example --- experiment </a:t>
            </a:r>
            <a:r>
              <a:rPr lang="en-US" sz="2600" spc="-1" dirty="0" smtClean="0">
                <a:solidFill>
                  <a:srgbClr val="C00000"/>
                </a:solidFill>
                <a:latin typeface="Arial"/>
              </a:rPr>
              <a:t>@ PSI</a:t>
            </a:r>
            <a:endParaRPr lang="en-US" sz="2600" b="0" strike="noStrike" spc="-1" dirty="0" smtClean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631" y="729720"/>
            <a:ext cx="381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Condition 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19" y="758520"/>
            <a:ext cx="3992221" cy="53229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64289" y="780148"/>
            <a:ext cx="3813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</a:t>
            </a:r>
            <a:r>
              <a:rPr lang="en-US" altLang="zh-CN" b="1" dirty="0" smtClean="0"/>
              <a:t>asic information: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 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1194594"/>
            <a:ext cx="3348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/>
              <a:t>name</a:t>
            </a:r>
          </a:p>
          <a:p>
            <a:r>
              <a:rPr lang="fr-FR" altLang="zh-CN" dirty="0" smtClean="0"/>
              <a:t>beam</a:t>
            </a:r>
          </a:p>
          <a:p>
            <a:r>
              <a:rPr lang="fr-FR" altLang="zh-CN" dirty="0" smtClean="0"/>
              <a:t>valve</a:t>
            </a:r>
          </a:p>
          <a:p>
            <a:r>
              <a:rPr lang="fr-FR" altLang="zh-CN" dirty="0" smtClean="0"/>
              <a:t>guiding_coil_version</a:t>
            </a:r>
          </a:p>
          <a:p>
            <a:r>
              <a:rPr lang="fr-FR" altLang="zh-CN" dirty="0" smtClean="0"/>
              <a:t>sf1_position</a:t>
            </a:r>
          </a:p>
          <a:p>
            <a:r>
              <a:rPr lang="fr-FR" altLang="zh-CN" dirty="0" smtClean="0"/>
              <a:t>sf2_position</a:t>
            </a:r>
          </a:p>
          <a:p>
            <a:r>
              <a:rPr lang="fr-FR" altLang="zh-CN" dirty="0" smtClean="0"/>
              <a:t>sf1_frequency</a:t>
            </a:r>
          </a:p>
          <a:p>
            <a:r>
              <a:rPr lang="fr-FR" altLang="zh-CN" dirty="0" smtClean="0"/>
              <a:t>sf1_current</a:t>
            </a:r>
          </a:p>
          <a:p>
            <a:r>
              <a:rPr lang="fr-FR" altLang="zh-CN" dirty="0" smtClean="0"/>
              <a:t>sf1_amplitude</a:t>
            </a:r>
          </a:p>
          <a:p>
            <a:r>
              <a:rPr lang="fr-FR" altLang="zh-CN" dirty="0" smtClean="0"/>
              <a:t>sf2_frequency</a:t>
            </a:r>
          </a:p>
          <a:p>
            <a:r>
              <a:rPr lang="fr-FR" altLang="zh-CN" dirty="0" smtClean="0"/>
              <a:t>sf2_current</a:t>
            </a:r>
          </a:p>
          <a:p>
            <a:r>
              <a:rPr lang="fr-FR" altLang="zh-CN" dirty="0" smtClean="0"/>
              <a:t>sf2_amplitude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4840694"/>
            <a:ext cx="3873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b="1" dirty="0" smtClean="0"/>
              <a:t>Tool used: </a:t>
            </a:r>
            <a:r>
              <a:rPr lang="fr-FR" altLang="zh-CN" dirty="0" smtClean="0"/>
              <a:t>excel or any editable file</a:t>
            </a: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151116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Example --- experiment </a:t>
            </a:r>
            <a:r>
              <a:rPr lang="en-US" sz="2600" spc="-1" dirty="0" smtClean="0">
                <a:solidFill>
                  <a:srgbClr val="C00000"/>
                </a:solidFill>
                <a:latin typeface="Arial"/>
              </a:rPr>
              <a:t>@ PSI</a:t>
            </a:r>
            <a:endParaRPr lang="en-US" sz="2600" b="0" strike="noStrike" spc="-1" dirty="0" smtClean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631" y="729720"/>
            <a:ext cx="381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Condition 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19" y="758520"/>
            <a:ext cx="3992221" cy="53229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64289" y="780148"/>
            <a:ext cx="3813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Time information: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file: counting_rate_test_001.setup </a:t>
            </a:r>
            <a:endParaRPr lang="zh-CN" altLang="en-US" dirty="0"/>
          </a:p>
          <a:p>
            <a:r>
              <a:rPr lang="fr-FR" altLang="zh-CN" dirty="0" smtClean="0"/>
              <a:t>start_time</a:t>
            </a:r>
          </a:p>
          <a:p>
            <a:r>
              <a:rPr lang="fr-FR" altLang="zh-CN" dirty="0" smtClean="0"/>
              <a:t>stop_time</a:t>
            </a:r>
          </a:p>
          <a:p>
            <a:r>
              <a:rPr lang="fr-FR" altLang="zh-CN" dirty="0"/>
              <a:t>duration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980" y="2546037"/>
            <a:ext cx="4000500" cy="7810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72000" y="4840694"/>
            <a:ext cx="216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b="1" dirty="0" smtClean="0"/>
              <a:t>Tool used: </a:t>
            </a:r>
            <a:r>
              <a:rPr lang="fr-FR" altLang="zh-CN" dirty="0" smtClean="0"/>
              <a:t>python</a:t>
            </a:r>
            <a:endParaRPr lang="fr-FR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4572000" y="5210026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convert_time_file_into_table.py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398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Example --- experiment </a:t>
            </a:r>
            <a:r>
              <a:rPr lang="en-US" sz="2600" spc="-1" dirty="0" smtClean="0">
                <a:solidFill>
                  <a:srgbClr val="C00000"/>
                </a:solidFill>
                <a:latin typeface="Arial"/>
              </a:rPr>
              <a:t>@ PSI</a:t>
            </a:r>
            <a:endParaRPr lang="en-US" sz="2600" b="0" strike="noStrike" spc="-1" dirty="0" smtClean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631" y="729720"/>
            <a:ext cx="381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Condition 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19" y="758520"/>
            <a:ext cx="3992221" cy="53229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64289" y="780148"/>
            <a:ext cx="38132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Experiment data: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.fast </a:t>
            </a:r>
            <a:r>
              <a:rPr lang="en-US" altLang="zh-CN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→.</a:t>
            </a:r>
            <a:r>
              <a:rPr lang="en-US" altLang="zh-CN" dirty="0" smtClean="0">
                <a:solidFill>
                  <a:srgbClr val="C00000"/>
                </a:solidFill>
              </a:rPr>
              <a:t>root 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en-US" altLang="zh-CN" b="1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endParaRPr lang="zh-CN" altLang="en-US" dirty="0"/>
          </a:p>
          <a:p>
            <a:r>
              <a:rPr lang="fr-FR" altLang="zh-CN" dirty="0" smtClean="0"/>
              <a:t>N_ucn_gadget_time_offset_0</a:t>
            </a:r>
          </a:p>
          <a:p>
            <a:r>
              <a:rPr lang="fr-FR" altLang="zh-CN" dirty="0" smtClean="0"/>
              <a:t>N_ucn_Nanosc_1_time_offset_0</a:t>
            </a:r>
          </a:p>
          <a:p>
            <a:r>
              <a:rPr lang="fr-FR" altLang="zh-CN" dirty="0" smtClean="0"/>
              <a:t>N_ucn_Nanosc_1_time_offset_0</a:t>
            </a:r>
          </a:p>
          <a:p>
            <a:r>
              <a:rPr lang="fr-FR" altLang="zh-CN" dirty="0" smtClean="0"/>
              <a:t>ratio_time_offset_0</a:t>
            </a:r>
          </a:p>
          <a:p>
            <a:endParaRPr lang="fr-FR" altLang="zh-CN" dirty="0" smtClean="0"/>
          </a:p>
          <a:p>
            <a:r>
              <a:rPr lang="fr-FR" altLang="zh-CN" dirty="0" smtClean="0"/>
              <a:t>N_ucn_Gadget_time_offset_10</a:t>
            </a:r>
          </a:p>
          <a:p>
            <a:r>
              <a:rPr lang="fr-FR" altLang="zh-CN" dirty="0" smtClean="0"/>
              <a:t>N_ucn_Nanosc_1_time_offset_10</a:t>
            </a:r>
          </a:p>
          <a:p>
            <a:r>
              <a:rPr lang="fr-FR" altLang="zh-CN" dirty="0" smtClean="0"/>
              <a:t>N_ucn_Nanosc_2_time_offset_10</a:t>
            </a:r>
          </a:p>
          <a:p>
            <a:r>
              <a:rPr lang="fr-FR" altLang="zh-CN" dirty="0" smtClean="0"/>
              <a:t>ratio_time_offset_10</a:t>
            </a:r>
          </a:p>
          <a:p>
            <a:endParaRPr lang="fr-FR" altLang="zh-CN" dirty="0" smtClean="0"/>
          </a:p>
          <a:p>
            <a:r>
              <a:rPr lang="fr-FR" altLang="zh-CN" dirty="0" smtClean="0"/>
              <a:t>N_ucn_Gadget_time_offset_20</a:t>
            </a:r>
          </a:p>
          <a:p>
            <a:r>
              <a:rPr lang="fr-FR" altLang="zh-CN" dirty="0" smtClean="0"/>
              <a:t>N_ucn_Nanosc_1_time_offset_20</a:t>
            </a:r>
          </a:p>
          <a:p>
            <a:r>
              <a:rPr lang="fr-FR" altLang="zh-CN" dirty="0" smtClean="0"/>
              <a:t>N_ucn_Nanosc_2_time_offset_20</a:t>
            </a:r>
          </a:p>
          <a:p>
            <a:r>
              <a:rPr lang="fr-FR" altLang="zh-CN" dirty="0" smtClean="0"/>
              <a:t>ratio_time_offset_20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64289" y="5691808"/>
            <a:ext cx="329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b="1" dirty="0" smtClean="0"/>
              <a:t>Tool used: </a:t>
            </a:r>
            <a:r>
              <a:rPr lang="fr-FR" altLang="zh-CN" dirty="0" smtClean="0"/>
              <a:t>ROOT and Python</a:t>
            </a:r>
            <a:endParaRPr lang="fr-FR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4607121" y="6061140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convert_det_file_into_table.py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363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6669000"/>
            <a:ext cx="9139680" cy="18468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4211640" y="6613560"/>
            <a:ext cx="4928040" cy="23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36699"/>
                </a:solidFill>
                <a:latin typeface="Arial Narrow"/>
                <a:ea typeface="Arial Narrow"/>
              </a:rPr>
              <a:t>Jianqi Chen – Laboratoire de Physique Corpusculaire - Caen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7520" y="79560"/>
            <a:ext cx="759276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C00000"/>
                </a:solidFill>
                <a:latin typeface="Arial"/>
              </a:rPr>
              <a:t>Example --- experiment </a:t>
            </a:r>
            <a:r>
              <a:rPr lang="en-US" sz="2600" spc="-1" dirty="0" smtClean="0">
                <a:solidFill>
                  <a:srgbClr val="C00000"/>
                </a:solidFill>
                <a:latin typeface="Arial"/>
              </a:rPr>
              <a:t>@ PSI</a:t>
            </a:r>
            <a:endParaRPr lang="en-US" sz="2600" b="0" strike="noStrike" spc="-1" dirty="0" smtClean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202" name="Google Shape;176;p4"/>
          <p:cNvPicPr/>
          <p:nvPr/>
        </p:nvPicPr>
        <p:blipFill>
          <a:blip r:embed="rId3"/>
          <a:stretch/>
        </p:blipFill>
        <p:spPr>
          <a:xfrm>
            <a:off x="56160" y="44640"/>
            <a:ext cx="925920" cy="5094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 rot="10800000" flipH="1">
            <a:off x="31805280" y="715680"/>
            <a:ext cx="7921800" cy="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Google Shape;178;p4"/>
          <p:cNvPicPr/>
          <p:nvPr/>
        </p:nvPicPr>
        <p:blipFill>
          <a:blip r:embed="rId4"/>
          <a:stretch/>
        </p:blipFill>
        <p:spPr>
          <a:xfrm>
            <a:off x="8090280" y="44640"/>
            <a:ext cx="941760" cy="71388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6553080" y="6245280"/>
            <a:ext cx="2129400" cy="4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B6CDFDF-4470-460F-96B3-C74B4F78191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631" y="729720"/>
            <a:ext cx="381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Condition 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t="-1" r="2510" b="-772"/>
          <a:stretch/>
        </p:blipFill>
        <p:spPr>
          <a:xfrm>
            <a:off x="212631" y="645795"/>
            <a:ext cx="4336509" cy="58839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13523" y="75852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Data collection part completed!</a:t>
            </a:r>
            <a:endParaRPr lang="fr-FR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4564289" y="5691808"/>
            <a:ext cx="3296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b="1" dirty="0" smtClean="0"/>
              <a:t>Tool used: </a:t>
            </a:r>
            <a:r>
              <a:rPr lang="fr-FR" altLang="zh-CN" dirty="0" smtClean="0"/>
              <a:t>Python and sqlite3</a:t>
            </a:r>
            <a:endParaRPr lang="fr-FR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4619825" y="607303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init.py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10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673</Words>
  <Application>Microsoft Office PowerPoint</Application>
  <PresentationFormat>全屏显示(4:3)</PresentationFormat>
  <Paragraphs>205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宋体</vt:lpstr>
      <vt:lpstr>Arial</vt:lpstr>
      <vt:lpstr>Arial Narrow</vt:lpstr>
      <vt:lpstr>Calibri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thomas lefort</dc:creator>
  <dc:description/>
  <cp:lastModifiedBy>陈 建琪</cp:lastModifiedBy>
  <cp:revision>59</cp:revision>
  <dcterms:modified xsi:type="dcterms:W3CDTF">2020-03-28T14:45:15Z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">
    <vt:lpwstr>Detector_2018_TL</vt:lpwstr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Description">
    <vt:lpwstr/>
  </property>
  <property fmtid="{D5CDD505-2E9C-101B-9397-08002B2CF9AE}" pid="13" name="Slides">
    <vt:i4>27</vt:i4>
  </property>
</Properties>
</file>