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71450" marL="2857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search.cpan.org/~cjm/HTML-Tree-5.03/lib/HTML/TreeBuilder.pm" Type="http://schemas.openxmlformats.org/officeDocument/2006/relationships/hyperlink" TargetMode="External" Id="rId4"/><Relationship Target="http://search.cpan.org/~sargie/WWW-Mechanize-Boilerplate-0.03/README.pod" Type="http://schemas.openxmlformats.org/officeDocument/2006/relationships/hyperlink" TargetMode="External" Id="rId3"/><Relationship Target="http://stackoverflow.com/questions/2861/options-for-html-scraping" Type="http://schemas.openxmlformats.org/officeDocument/2006/relationships/hyperlink" TargetMode="External" Id="rId6"/><Relationship Target="http://blog.hartleybrody.com/web-scraping/" Type="http://schemas.openxmlformats.org/officeDocument/2006/relationships/hyperlink" TargetMode="External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Webscraping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with Perl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Phase 1: Acquire Raw Web Data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buClr>
                <a:schemeClr val="dk1"/>
              </a:buClr>
              <a:buSzPct val="107843"/>
              <a:buFont typeface="Arial"/>
              <a:buChar char="•"/>
            </a:pPr>
            <a:r>
              <a:rPr sz="1700" lang="en"/>
              <a:t>It’s generally a best practice to save your URL as a separate variable rather than passing a string directly into the argument.  Some developers even break up the URL into multiple variables (e.g. the top domain in one variable and the rest of the URL in another). </a:t>
            </a:r>
            <a:r>
              <a:rPr sz="1100" lang="en"/>
              <a:t> 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58875" x="776287"/>
            <a:ext cy="2466975" cx="75914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Phase 1: Acquire Raw Web Data 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700" lang="en"/>
              <a:t>The result of Phase 1 is typically either a DOM object that you can parse using an appropriate HTML/XML parsing tool, or a string that you can pattern match against.  In this case I’ve captured the page’s contents into a string in the scalar variable $content. 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58875" x="776287"/>
            <a:ext cy="2466975" cx="75914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Phase 2: Parse Captured Data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500" lang="en"/>
              <a:t>In many languages, this is where you’d be forced for the sake of efficiency to draw upon the parsing power of a purpose built DOM library, which is useful.  Perl’s strength, however, is pattern matching and regex, and we can use that here.  </a:t>
            </a:r>
          </a:p>
          <a:p>
            <a:pPr rtl="0" lvl="0" indent="-3238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500" lang="en"/>
              <a:t>I simply split the string on newlines, iterate, and return the first line with ‘&lt;title&gt;’ in it.  Easy.  When you have more complex requirements--or want to write production code--use a parser module.</a:t>
            </a:r>
          </a:p>
          <a:p>
            <a:r>
              <a:t/>
            </a:r>
          </a:p>
          <a:p>
            <a:pPr rtl="0" lvl="0" indent="-3238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500" lang="en"/>
              <a:t>If you write ‘naive code’ to do scraping like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sz="1500" lang="en"/>
              <a:t>this rather than a proper library, be advised 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sz="1500" lang="en"/>
              <a:t>that this can leave you open to security issues 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sz="1500" lang="en"/>
              <a:t>and hacking.  Try to use a library whenever 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sz="1500" lang="en"/>
              <a:t>possible. </a:t>
            </a:r>
          </a:p>
          <a:p>
            <a:r>
              <a:t/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74775" x="4919350"/>
            <a:ext cy="1751074" cx="37674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Phase 3: Reporting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Here I’m just using a print statement, but once you’ve captured your data, you can pretty much do whatever you please with it.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36712" x="2688275"/>
            <a:ext cy="1751074" cx="37674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Resources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500" lang="en"/>
              <a:t>WWW::Mechanize:</a:t>
            </a:r>
          </a:p>
          <a:p>
            <a:pPr rtl="0" lvl="0">
              <a:buNone/>
            </a:pPr>
            <a:r>
              <a:rPr u="sng" sz="1500" lang="en">
                <a:solidFill>
                  <a:schemeClr val="hlink"/>
                </a:solidFill>
                <a:hlinkClick r:id="rId3"/>
              </a:rPr>
              <a:t>http://search.cpan.org/~sargie/WWW-Mechanize-Boilerplate-0.03/README.pod</a:t>
            </a:r>
          </a:p>
          <a:p>
            <a:r>
              <a:t/>
            </a:r>
          </a:p>
          <a:p>
            <a:pPr rtl="0" lvl="0">
              <a:buNone/>
            </a:pPr>
            <a:r>
              <a:rPr sz="1500" lang="en"/>
              <a:t>HTML::TreeBuilder (a perl DOM parser):</a:t>
            </a:r>
          </a:p>
          <a:p>
            <a:pPr rtl="0" lvl="0">
              <a:buNone/>
            </a:pPr>
            <a:r>
              <a:rPr u="sng" sz="1500" lang="en">
                <a:solidFill>
                  <a:schemeClr val="hlink"/>
                </a:solidFill>
                <a:hlinkClick r:id="rId4"/>
              </a:rPr>
              <a:t>http://search.cpan.org/~cjm/HTML-Tree-5.03/lib/HTML/TreeBuilder.pm</a:t>
            </a:r>
          </a:p>
          <a:p>
            <a:r>
              <a:t/>
            </a:r>
          </a:p>
          <a:p>
            <a:pPr rtl="0" lvl="0">
              <a:buNone/>
            </a:pPr>
            <a:r>
              <a:rPr sz="1500" lang="en"/>
              <a:t>Webscraping for Fun and Profit:</a:t>
            </a:r>
          </a:p>
          <a:p>
            <a:pPr rtl="0" lvl="0">
              <a:buNone/>
            </a:pPr>
            <a:r>
              <a:rPr u="sng" sz="1500" lang="en">
                <a:solidFill>
                  <a:schemeClr val="hlink"/>
                </a:solidFill>
                <a:hlinkClick r:id="rId5"/>
              </a:rPr>
              <a:t>http://blog.hartleybrody.com/web-scraping/</a:t>
            </a:r>
          </a:p>
          <a:p>
            <a:r>
              <a:t/>
            </a:r>
          </a:p>
          <a:p>
            <a:pPr rtl="0" lvl="0">
              <a:buNone/>
            </a:pPr>
            <a:r>
              <a:rPr sz="1500" lang="en"/>
              <a:t>Web Scraping modules in different languages:</a:t>
            </a:r>
          </a:p>
          <a:p>
            <a:pPr>
              <a:buNone/>
            </a:pPr>
            <a:r>
              <a:rPr u="sng" sz="1500" lang="en">
                <a:solidFill>
                  <a:srgbClr val="1155CC"/>
                </a:solidFill>
                <a:hlinkClick r:id="rId6"/>
              </a:rPr>
              <a:t>http://stackoverflow.com/questions/2861/options-for-html-scraping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use Perl for Webscraping?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n"/>
              <a:t>Perl is often a reviled language:</a:t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  It has the processing disadvantages of being high level…</a:t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 ...but without the easy to read code you would expect of a high level language like Python or Ruby.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 why keep Perl around?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br>
              <a:rPr sz="2000" lang="en"/>
            </a:br>
            <a:r>
              <a:rPr sz="2000" lang="en"/>
              <a:t>Perl is kept around for two reasons: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Legacy purposes: there’s a lot of historical inertia behind the language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Its ability to parse text efficiently, (e.g. regex)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000" lang="en"/>
              <a:t>Perl’s regex abilities can potentially make it a useful webscraper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webscraping?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Webscraping is the practice of drawing content from the web and parsing it for useful data to be used in third party applications.  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Normally a site will serve content to end users using a browser, but it’s also possible for scripts to grab copies of the data as well.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This has commonly been used in bots used by search engines, for example, attempting to apply algorithms to the site’s content and rank it in response to various searches.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Example - Toronto Bike Report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n"/>
              <a:t>Other applications (such as those we’re looking at today) use these data for aggregation purposes.  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000" lang="en"/>
              <a:t>TBR is written in python as a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000" lang="en"/>
              <a:t>CGI script, so it’s not a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000" lang="en"/>
              <a:t>suitable example of </a:t>
            </a:r>
            <a:r>
              <a:rPr sz="2000" lang="en" i="1"/>
              <a:t>Perl</a:t>
            </a:r>
            <a:r>
              <a:rPr sz="2000" lang="en"/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000" lang="en"/>
              <a:t>scraping, but it gives an idea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000" lang="en"/>
              <a:t>of what simple web scraping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/>
              <a:t>applications can do.</a:t>
            </a:r>
          </a:p>
          <a:p>
            <a:r>
              <a:t/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20750" x="4095750"/>
            <a:ext cy="2705100" cx="45910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Example - Toronto Bike Report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n"/>
              <a:t>TBR scrapes data from Environment Canada, Bing traffic maps of the city, the Toronto Star’s RSS feeds, and the City of Toronto’s webcam network.  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en"/>
              <a:t>It not only reports these data,</a:t>
            </a:r>
          </a:p>
          <a:p>
            <a:pPr rtl="0" lvl="0">
              <a:buNone/>
            </a:pPr>
            <a:r>
              <a:rPr sz="2000" lang="en"/>
              <a:t>but produces an aggregate </a:t>
            </a:r>
          </a:p>
          <a:p>
            <a:pPr rtl="0" lvl="0">
              <a:buNone/>
            </a:pPr>
            <a:r>
              <a:rPr sz="2000" lang="en"/>
              <a:t>‘metascore’ for the present </a:t>
            </a:r>
          </a:p>
          <a:p>
            <a:pPr rtl="0" lvl="0">
              <a:buNone/>
            </a:pPr>
            <a:r>
              <a:rPr sz="2000" lang="en"/>
              <a:t>conditions as they relate to </a:t>
            </a:r>
          </a:p>
          <a:p>
            <a:pPr rtl="0" lvl="0">
              <a:buNone/>
            </a:pPr>
            <a:r>
              <a:rPr sz="2000" lang="en"/>
              <a:t>cycling. 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20750" x="4095750"/>
            <a:ext cy="2705100" cx="45910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Example - findTitleOfURL.pl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Let’s look at a simple Perl web scraping script: findTitleOfURL.pl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I’ve somewhat arbitrarily identified 3 phases to this script.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0: Setup - the script’s skeleton </a:t>
            </a:r>
          </a:p>
          <a:p>
            <a:pPr rtl="0" lvl="2" indent="-3556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e.g. shebang line, import of modules, etc.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1: Acquire Data from the Web </a:t>
            </a:r>
          </a:p>
          <a:p>
            <a:pPr rtl="0" lvl="2" indent="-3556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Connect to URL and receive HTML data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2: Parse Captured Data </a:t>
            </a:r>
          </a:p>
          <a:p>
            <a:pPr rtl="0" lvl="2" indent="-3556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Either naively with regex or using a DOM module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3: Report Data</a:t>
            </a:r>
          </a:p>
          <a:p>
            <a:pPr rtl="0" lvl="2" indent="-3556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Format captured data and do with it as you please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Phase 0: Setup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Other than typical boilerplate code, the most important item to note in this example is the use of WWW:Mechanize, a library designed to facilitate web scraping.  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Whatever language you’re using, there are likely at least several libraries designed to help with you a task like this, (e.g. BeautifulSoup in Python).</a:t>
            </a:r>
          </a:p>
          <a:p>
            <a:r>
              <a:t/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11400" x="895350"/>
            <a:ext cy="1314450" cx="73533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Phase 1: Acquire Raw Web Data 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This is where we use the library (or baked in technology) of our choice to establish a connection to the web and pull data from a URL.  Here we create a $mech object to glean its $content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58875" x="776287"/>
            <a:ext cy="2466975" cx="75914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