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57" d="100"/>
          <a:sy n="57" d="100"/>
        </p:scale>
        <p:origin x="124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849BBC-A9F8-4708-B40A-C1820AB0FD6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A1ACE-2464-4448-8143-0A24DF0DF30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1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EC99C0-D336-CFB5-5D98-5540DF02C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456FFD-81DD-D6DC-7ED5-F808CCA0E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2E29F9-22D5-158E-49B8-06F4B5624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1EA0-2951-4B29-A3E7-AB1674A3BB1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105D9D-8566-BF9D-503F-0E70A5F5A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F2219A-90FF-6971-48F3-8B0C7AF3E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A2C5-A02F-4108-8AE4-1FC5E051D7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0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6A247-373A-C90C-F1DC-F635D474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5FA79D-A3E4-8573-E8A5-BE4A69D95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8926C10-ADF5-3663-A600-20B19FF8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1EA0-2951-4B29-A3E7-AB1674A3BB1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DCFC1A-225D-DD79-6B1A-4196FAFCD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212F15-B174-E4FB-6B83-A43A376A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A2C5-A02F-4108-8AE4-1FC5E051D7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62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4FA590-C008-42D1-D906-C6BC3035E7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D979F5-6667-CB35-0D1D-7372E9789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DDD8AD-DF1E-629D-E0BF-C299883A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1EA0-2951-4B29-A3E7-AB1674A3BB1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645A0-104E-8E06-B0C0-6B3C96C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054C1B-EB1D-6446-DF3F-B1D67BCC7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A2C5-A02F-4108-8AE4-1FC5E051D7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06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A0EF4-07A1-E828-13FF-794F2C8BB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A061D4-406A-EF06-BE5F-AE8FC15DC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6D646D-B80D-D0FD-74FE-AB2CC196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1EA0-2951-4B29-A3E7-AB1674A3BB1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DDA1D4-571F-51FC-1B4F-115C09FD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F5D2C3-0154-5916-2B32-2B5D0043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A2C5-A02F-4108-8AE4-1FC5E051D7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39A64-FCEE-B798-3C75-69BD1C15D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965EF12-217B-2F2C-FCB9-CE0D756AB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3B0460-5F71-88EF-17D7-14D367709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1EA0-2951-4B29-A3E7-AB1674A3BB1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18E22A-8081-98C8-6004-0B9A90F0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D946B60-EFCC-F816-4D40-043F8AFA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A2C5-A02F-4108-8AE4-1FC5E051D7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17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7CA9D-8919-4620-FF21-381575019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8E40E6-5FAE-4BF3-E389-A3E76763D6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94CB40-4077-BF9D-5F3C-5A84A3EA2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DD7DD9C-7CD5-670B-3E2E-DC3EF1D7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1EA0-2951-4B29-A3E7-AB1674A3BB1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C90E275-622C-E8E5-6923-99AEAFAD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F495DC-2AB3-A0F1-A29C-81BBCF7D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A2C5-A02F-4108-8AE4-1FC5E051D7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28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402B83-25E1-A849-71D0-20E7D207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6907A5-D41F-B144-5AD1-F23BBA77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0DD405-97E9-D03E-64A3-5D2657987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0F0CAE9-9A33-56EF-4B83-40AE2B7C2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55FECE5-8E8A-3742-2D4B-420908900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74599A-5689-7BE9-9B3F-399A50ADF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1EA0-2951-4B29-A3E7-AB1674A3BB1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E89CE8-25C8-9CC5-7A10-5734DF09E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A0C9F22-1116-4742-056F-8166A203E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A2C5-A02F-4108-8AE4-1FC5E051D7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90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24EFA-681A-21EF-635A-B00E43FBC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9924202-1430-4E2E-9A07-47BBD29DF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1EA0-2951-4B29-A3E7-AB1674A3BB1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2B64491-9908-49D9-DBC0-E0A95EDDB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7076AE3-D789-B5A4-F13A-E2D885E8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A2C5-A02F-4108-8AE4-1FC5E051D7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4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5413D12-0489-74D6-A5E6-944E8CDA5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1EA0-2951-4B29-A3E7-AB1674A3BB1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DD8C454-A050-7B07-0BFD-63DA37F9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2E57A4-797A-07D5-0221-8C9B6E3B6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A2C5-A02F-4108-8AE4-1FC5E051D7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82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D57FC-18BB-448E-9FD9-311C43B8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A1D4B-DD6A-436A-C582-1940D8300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81A06F-7BEA-106F-2CAC-8C7F5EE87B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89A09B-A7A3-4890-BFBB-1966C31F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1EA0-2951-4B29-A3E7-AB1674A3BB1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881E5F9-0B74-47C8-2654-AD05FD5A9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1938849-580C-C5B6-7C4E-93AD641E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A2C5-A02F-4108-8AE4-1FC5E051D7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3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08C8C-9028-5251-A4F5-B4A496B9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FE9CA7-E920-4F1D-E000-169385E7F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58E8BD-91E1-70F6-0BE5-CEA94F80C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F2C8F6-D7D5-DD65-C204-20E77D1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A1EA0-2951-4B29-A3E7-AB1674A3BB1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25658D-2A95-F7DC-D79A-8ED06F21C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DF62555-8A25-0425-B6D4-F1012603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1A2C5-A02F-4108-8AE4-1FC5E051D7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87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940106-7C5B-7EDA-BFD8-76E36EF6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8237AB0-3892-8B85-F014-222E7195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09409-E185-DA0D-2A82-7132DB8C3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A1EA0-2951-4B29-A3E7-AB1674A3BB13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AC6464-8D36-1A3D-81C6-6D23D4EED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73C3B8-90F5-651E-3A21-E5F9D945D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01A2C5-A02F-4108-8AE4-1FC5E051D71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1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noProof="0" dirty="0"/>
          </a:p>
        </p:txBody>
      </p:sp>
      <p:pic>
        <p:nvPicPr>
          <p:cNvPr id="4" name="Imagem 3" descr="Homem com escova de dentes na boca&#10;&#10;O conteúdo gerado por IA pode estar incorreto.">
            <a:extLst>
              <a:ext uri="{FF2B5EF4-FFF2-40B4-BE49-F238E27FC236}">
                <a16:creationId xmlns:a16="http://schemas.microsoft.com/office/drawing/2014/main" id="{DB8BD32C-EFDC-9A55-F7E2-E0363667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434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4DB00BF7-D710-C212-25A2-DF38B188AF13}"/>
              </a:ext>
            </a:extLst>
          </p:cNvPr>
          <p:cNvSpPr/>
          <p:nvPr/>
        </p:nvSpPr>
        <p:spPr>
          <a:xfrm flipV="1">
            <a:off x="-1" y="-3"/>
            <a:ext cx="7907866" cy="8111069"/>
          </a:xfrm>
          <a:custGeom>
            <a:avLst/>
            <a:gdLst>
              <a:gd name="connsiteX0" fmla="*/ 0 w 7907866"/>
              <a:gd name="connsiteY0" fmla="*/ 2082798 h 8111069"/>
              <a:gd name="connsiteX1" fmla="*/ 2098209 w 7907866"/>
              <a:gd name="connsiteY1" fmla="*/ 2082798 h 8111069"/>
              <a:gd name="connsiteX2" fmla="*/ 2098209 w 7907866"/>
              <a:gd name="connsiteY2" fmla="*/ 0 h 8111069"/>
              <a:gd name="connsiteX3" fmla="*/ 0 w 7907866"/>
              <a:gd name="connsiteY3" fmla="*/ 0 h 8111069"/>
              <a:gd name="connsiteX4" fmla="*/ 2099733 w 7907866"/>
              <a:gd name="connsiteY4" fmla="*/ 8111069 h 8111069"/>
              <a:gd name="connsiteX5" fmla="*/ 7907866 w 7907866"/>
              <a:gd name="connsiteY5" fmla="*/ 8111069 h 8111069"/>
              <a:gd name="connsiteX6" fmla="*/ 2099733 w 7907866"/>
              <a:gd name="connsiteY6" fmla="*/ 0 h 811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7866" h="8111069">
                <a:moveTo>
                  <a:pt x="0" y="2082798"/>
                </a:moveTo>
                <a:lnTo>
                  <a:pt x="2098209" y="2082798"/>
                </a:lnTo>
                <a:lnTo>
                  <a:pt x="2098209" y="0"/>
                </a:lnTo>
                <a:lnTo>
                  <a:pt x="0" y="0"/>
                </a:lnTo>
                <a:close/>
                <a:moveTo>
                  <a:pt x="2099733" y="8111069"/>
                </a:moveTo>
                <a:lnTo>
                  <a:pt x="7907866" y="8111069"/>
                </a:lnTo>
                <a:lnTo>
                  <a:pt x="2099733" y="0"/>
                </a:lnTo>
                <a:close/>
              </a:path>
            </a:pathLst>
          </a:custGeom>
          <a:solidFill>
            <a:srgbClr val="4EA72E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6DDE9CA-AD40-89A7-48E7-D4F503C5A380}"/>
              </a:ext>
            </a:extLst>
          </p:cNvPr>
          <p:cNvSpPr txBox="1"/>
          <p:nvPr/>
        </p:nvSpPr>
        <p:spPr>
          <a:xfrm>
            <a:off x="0" y="-1"/>
            <a:ext cx="6510105" cy="6028268"/>
          </a:xfrm>
          <a:custGeom>
            <a:avLst/>
            <a:gdLst>
              <a:gd name="connsiteX0" fmla="*/ 636901 w 6510105"/>
              <a:gd name="connsiteY0" fmla="*/ 0 h 6028268"/>
              <a:gd name="connsiteX1" fmla="*/ 6510105 w 6510105"/>
              <a:gd name="connsiteY1" fmla="*/ 0 h 6028268"/>
              <a:gd name="connsiteX2" fmla="*/ 6510105 w 6510105"/>
              <a:gd name="connsiteY2" fmla="*/ 769441 h 6028268"/>
              <a:gd name="connsiteX3" fmla="*/ 5283200 w 6510105"/>
              <a:gd name="connsiteY3" fmla="*/ 769441 h 6028268"/>
              <a:gd name="connsiteX4" fmla="*/ 4368800 w 6510105"/>
              <a:gd name="connsiteY4" fmla="*/ 1538882 h 6028268"/>
              <a:gd name="connsiteX5" fmla="*/ 4368800 w 6510105"/>
              <a:gd name="connsiteY5" fmla="*/ 3697559 h 6028268"/>
              <a:gd name="connsiteX6" fmla="*/ 2709430 w 6510105"/>
              <a:gd name="connsiteY6" fmla="*/ 6028268 h 6028268"/>
              <a:gd name="connsiteX7" fmla="*/ 0 w 6510105"/>
              <a:gd name="connsiteY7" fmla="*/ 6028268 h 6028268"/>
              <a:gd name="connsiteX8" fmla="*/ 0 w 6510105"/>
              <a:gd name="connsiteY8" fmla="*/ 1 h 6028268"/>
              <a:gd name="connsiteX9" fmla="*/ 636901 w 6510105"/>
              <a:gd name="connsiteY9" fmla="*/ 1 h 602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0105" h="6028268">
                <a:moveTo>
                  <a:pt x="636901" y="0"/>
                </a:moveTo>
                <a:lnTo>
                  <a:pt x="6510105" y="0"/>
                </a:lnTo>
                <a:lnTo>
                  <a:pt x="6510105" y="769441"/>
                </a:lnTo>
                <a:lnTo>
                  <a:pt x="5283200" y="769441"/>
                </a:lnTo>
                <a:lnTo>
                  <a:pt x="4368800" y="1538882"/>
                </a:lnTo>
                <a:lnTo>
                  <a:pt x="4368800" y="3697559"/>
                </a:lnTo>
                <a:lnTo>
                  <a:pt x="2709430" y="6028268"/>
                </a:lnTo>
                <a:lnTo>
                  <a:pt x="0" y="6028268"/>
                </a:lnTo>
                <a:lnTo>
                  <a:pt x="0" y="1"/>
                </a:lnTo>
                <a:lnTo>
                  <a:pt x="636901" y="1"/>
                </a:lnTo>
                <a:close/>
              </a:path>
            </a:pathLst>
          </a:custGeom>
          <a:solidFill>
            <a:srgbClr val="4EA72E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pt-BR" sz="44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PAULO LEMINSKI</a:t>
            </a:r>
          </a:p>
        </p:txBody>
      </p:sp>
      <p:pic>
        <p:nvPicPr>
          <p:cNvPr id="16" name="Imagem 15" descr="Ícone">
            <a:extLst>
              <a:ext uri="{FF2B5EF4-FFF2-40B4-BE49-F238E27FC236}">
                <a16:creationId xmlns:a16="http://schemas.microsoft.com/office/drawing/2014/main" id="{A64D5D2E-742B-922E-9CB3-551582DFD6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636901" cy="64346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2C7E4BA3-C239-AE95-50F9-4BA24252E632}"/>
              </a:ext>
            </a:extLst>
          </p:cNvPr>
          <p:cNvSpPr txBox="1"/>
          <p:nvPr/>
        </p:nvSpPr>
        <p:spPr>
          <a:xfrm>
            <a:off x="0" y="706841"/>
            <a:ext cx="41317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noProof="0" dirty="0">
                <a:solidFill>
                  <a:schemeClr val="bg1"/>
                </a:solidFill>
              </a:rPr>
              <a:t>Quem foi Paulo Leminski?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07397F-EFA8-C184-5208-8EF788880489}"/>
              </a:ext>
            </a:extLst>
          </p:cNvPr>
          <p:cNvSpPr txBox="1"/>
          <p:nvPr/>
        </p:nvSpPr>
        <p:spPr>
          <a:xfrm>
            <a:off x="0" y="1304182"/>
            <a:ext cx="435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noProof="0" dirty="0">
                <a:solidFill>
                  <a:schemeClr val="bg1"/>
                </a:solidFill>
              </a:rPr>
              <a:t>Paulo Leminski foi escritor, poeta, músico, crítico literário, jornalista, publicitário, tradutor e professor brasileiro.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167D4167-C5CA-40CC-4EC3-73A5BC4C7BC8}"/>
              </a:ext>
            </a:extLst>
          </p:cNvPr>
          <p:cNvSpPr txBox="1"/>
          <p:nvPr/>
        </p:nvSpPr>
        <p:spPr>
          <a:xfrm>
            <a:off x="0" y="2424744"/>
            <a:ext cx="43518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noProof="0" dirty="0">
                <a:solidFill>
                  <a:schemeClr val="bg1"/>
                </a:solidFill>
              </a:rPr>
              <a:t>Sua poesia era marcante, pois inventou um jeito próprio de escrever, com trocadilhos, brincadeiras com ditados populares e influência do haicai.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DB52BC6-A23A-941D-1D9E-4E60E8665307}"/>
              </a:ext>
            </a:extLst>
          </p:cNvPr>
          <p:cNvSpPr txBox="1"/>
          <p:nvPr/>
        </p:nvSpPr>
        <p:spPr>
          <a:xfrm>
            <a:off x="0" y="3822305"/>
            <a:ext cx="309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noProof="0" dirty="0">
                <a:solidFill>
                  <a:schemeClr val="bg1"/>
                </a:solidFill>
              </a:rPr>
              <a:t>Leminski foi influenciado pela cultura Japonesa, principalmente pela poesia curta  e objetiva dos haicais de Matsuo Basho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7E7F365F-C5DB-BC49-7B6D-C98F8AAA78F7}"/>
              </a:ext>
            </a:extLst>
          </p:cNvPr>
          <p:cNvSpPr txBox="1"/>
          <p:nvPr/>
        </p:nvSpPr>
        <p:spPr>
          <a:xfrm>
            <a:off x="10363200" y="5697492"/>
            <a:ext cx="1825752" cy="584775"/>
          </a:xfrm>
          <a:prstGeom prst="rect">
            <a:avLst/>
          </a:prstGeom>
          <a:solidFill>
            <a:srgbClr val="000000">
              <a:alpha val="50196"/>
            </a:srgb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1600" noProof="0" dirty="0">
                <a:solidFill>
                  <a:schemeClr val="bg1"/>
                </a:solidFill>
              </a:rPr>
              <a:t>Arraste para o lado</a:t>
            </a:r>
          </a:p>
          <a:p>
            <a:pPr algn="ctr"/>
            <a:r>
              <a:rPr lang="pt-BR" sz="1600" noProof="0" dirty="0">
                <a:solidFill>
                  <a:schemeClr val="bg1"/>
                </a:solidFill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4530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25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7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250"/>
                            </p:stCondLst>
                            <p:childTnLst>
                              <p:par>
                                <p:cTn id="32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0" grpId="0"/>
      <p:bldP spid="21" grpId="0"/>
      <p:bldP spid="22" grpId="0"/>
      <p:bldP spid="23" grpId="0"/>
      <p:bldP spid="2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7D32BB-7770-556D-FEA9-A2A8A338F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81EE40-9AD2-B48B-6724-306B160AD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BR" noProof="0" dirty="0"/>
          </a:p>
        </p:txBody>
      </p:sp>
      <p:pic>
        <p:nvPicPr>
          <p:cNvPr id="4" name="Imagem 3" descr="Homem com escova de dentes na boca&#10;&#10;O conteúdo gerado por IA pode estar incorreto.">
            <a:extLst>
              <a:ext uri="{FF2B5EF4-FFF2-40B4-BE49-F238E27FC236}">
                <a16:creationId xmlns:a16="http://schemas.microsoft.com/office/drawing/2014/main" id="{F3934825-E326-67E6-2C37-E1E1FA20DB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434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6BB55B7D-9F14-7EF8-2B16-6F33A86508DA}"/>
              </a:ext>
            </a:extLst>
          </p:cNvPr>
          <p:cNvSpPr/>
          <p:nvPr/>
        </p:nvSpPr>
        <p:spPr>
          <a:xfrm flipV="1">
            <a:off x="-1" y="-3"/>
            <a:ext cx="7907866" cy="8111069"/>
          </a:xfrm>
          <a:custGeom>
            <a:avLst/>
            <a:gdLst>
              <a:gd name="connsiteX0" fmla="*/ 0 w 7907866"/>
              <a:gd name="connsiteY0" fmla="*/ 2082798 h 8111069"/>
              <a:gd name="connsiteX1" fmla="*/ 2098209 w 7907866"/>
              <a:gd name="connsiteY1" fmla="*/ 2082798 h 8111069"/>
              <a:gd name="connsiteX2" fmla="*/ 2098209 w 7907866"/>
              <a:gd name="connsiteY2" fmla="*/ 0 h 8111069"/>
              <a:gd name="connsiteX3" fmla="*/ 0 w 7907866"/>
              <a:gd name="connsiteY3" fmla="*/ 0 h 8111069"/>
              <a:gd name="connsiteX4" fmla="*/ 2099733 w 7907866"/>
              <a:gd name="connsiteY4" fmla="*/ 8111069 h 8111069"/>
              <a:gd name="connsiteX5" fmla="*/ 7907866 w 7907866"/>
              <a:gd name="connsiteY5" fmla="*/ 8111069 h 8111069"/>
              <a:gd name="connsiteX6" fmla="*/ 2099733 w 7907866"/>
              <a:gd name="connsiteY6" fmla="*/ 0 h 8111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07866" h="8111069">
                <a:moveTo>
                  <a:pt x="0" y="2082798"/>
                </a:moveTo>
                <a:lnTo>
                  <a:pt x="2098209" y="2082798"/>
                </a:lnTo>
                <a:lnTo>
                  <a:pt x="2098209" y="0"/>
                </a:lnTo>
                <a:lnTo>
                  <a:pt x="0" y="0"/>
                </a:lnTo>
                <a:close/>
                <a:moveTo>
                  <a:pt x="2099733" y="8111069"/>
                </a:moveTo>
                <a:lnTo>
                  <a:pt x="7907866" y="8111069"/>
                </a:lnTo>
                <a:lnTo>
                  <a:pt x="2099733" y="0"/>
                </a:lnTo>
                <a:close/>
              </a:path>
            </a:pathLst>
          </a:cu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42800ED-3C50-1B6E-907F-A812FA411BAC}"/>
              </a:ext>
            </a:extLst>
          </p:cNvPr>
          <p:cNvSpPr txBox="1"/>
          <p:nvPr/>
        </p:nvSpPr>
        <p:spPr>
          <a:xfrm>
            <a:off x="0" y="-1"/>
            <a:ext cx="6510105" cy="6028268"/>
          </a:xfrm>
          <a:custGeom>
            <a:avLst/>
            <a:gdLst>
              <a:gd name="connsiteX0" fmla="*/ 636901 w 6510105"/>
              <a:gd name="connsiteY0" fmla="*/ 0 h 6028268"/>
              <a:gd name="connsiteX1" fmla="*/ 6510105 w 6510105"/>
              <a:gd name="connsiteY1" fmla="*/ 0 h 6028268"/>
              <a:gd name="connsiteX2" fmla="*/ 6510105 w 6510105"/>
              <a:gd name="connsiteY2" fmla="*/ 769441 h 6028268"/>
              <a:gd name="connsiteX3" fmla="*/ 5283200 w 6510105"/>
              <a:gd name="connsiteY3" fmla="*/ 769441 h 6028268"/>
              <a:gd name="connsiteX4" fmla="*/ 4368800 w 6510105"/>
              <a:gd name="connsiteY4" fmla="*/ 1538882 h 6028268"/>
              <a:gd name="connsiteX5" fmla="*/ 4368800 w 6510105"/>
              <a:gd name="connsiteY5" fmla="*/ 3697559 h 6028268"/>
              <a:gd name="connsiteX6" fmla="*/ 2709430 w 6510105"/>
              <a:gd name="connsiteY6" fmla="*/ 6028268 h 6028268"/>
              <a:gd name="connsiteX7" fmla="*/ 0 w 6510105"/>
              <a:gd name="connsiteY7" fmla="*/ 6028268 h 6028268"/>
              <a:gd name="connsiteX8" fmla="*/ 0 w 6510105"/>
              <a:gd name="connsiteY8" fmla="*/ 1 h 6028268"/>
              <a:gd name="connsiteX9" fmla="*/ 636901 w 6510105"/>
              <a:gd name="connsiteY9" fmla="*/ 1 h 6028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10105" h="6028268">
                <a:moveTo>
                  <a:pt x="636901" y="0"/>
                </a:moveTo>
                <a:lnTo>
                  <a:pt x="6510105" y="0"/>
                </a:lnTo>
                <a:lnTo>
                  <a:pt x="6510105" y="769441"/>
                </a:lnTo>
                <a:lnTo>
                  <a:pt x="5283200" y="769441"/>
                </a:lnTo>
                <a:lnTo>
                  <a:pt x="4368800" y="1538882"/>
                </a:lnTo>
                <a:lnTo>
                  <a:pt x="4368800" y="3697559"/>
                </a:lnTo>
                <a:lnTo>
                  <a:pt x="2709430" y="6028268"/>
                </a:lnTo>
                <a:lnTo>
                  <a:pt x="0" y="6028268"/>
                </a:lnTo>
                <a:lnTo>
                  <a:pt x="0" y="1"/>
                </a:lnTo>
                <a:lnTo>
                  <a:pt x="636901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/>
            <a:r>
              <a:rPr lang="pt-BR" sz="44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PAULO LEMINSKI</a:t>
            </a:r>
          </a:p>
        </p:txBody>
      </p:sp>
      <p:pic>
        <p:nvPicPr>
          <p:cNvPr id="16" name="Imagem 15" descr="Ícone">
            <a:extLst>
              <a:ext uri="{FF2B5EF4-FFF2-40B4-BE49-F238E27FC236}">
                <a16:creationId xmlns:a16="http://schemas.microsoft.com/office/drawing/2014/main" id="{01627D32-A2DC-4868-70E8-29CEA4757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"/>
            <a:ext cx="636901" cy="643467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47A15907-ECD8-DADB-768D-8B76130E24A0}"/>
              </a:ext>
            </a:extLst>
          </p:cNvPr>
          <p:cNvSpPr txBox="1"/>
          <p:nvPr/>
        </p:nvSpPr>
        <p:spPr>
          <a:xfrm>
            <a:off x="0" y="706841"/>
            <a:ext cx="41317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000" b="1" noProof="0" dirty="0">
                <a:solidFill>
                  <a:schemeClr val="bg1"/>
                </a:solidFill>
              </a:rPr>
              <a:t>CURIOSIDADES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F714D3F-09DF-1344-56E2-54EAEB07C825}"/>
              </a:ext>
            </a:extLst>
          </p:cNvPr>
          <p:cNvSpPr txBox="1"/>
          <p:nvPr/>
        </p:nvSpPr>
        <p:spPr>
          <a:xfrm>
            <a:off x="0" y="1304182"/>
            <a:ext cx="43518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noProof="0" dirty="0">
                <a:solidFill>
                  <a:schemeClr val="bg1"/>
                </a:solidFill>
              </a:rPr>
              <a:t>Paulo Leminski é considerado o mais POP poeta brasileiro.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FAEA5C1-B656-2208-5D6E-342BF645B06F}"/>
              </a:ext>
            </a:extLst>
          </p:cNvPr>
          <p:cNvSpPr txBox="1"/>
          <p:nvPr/>
        </p:nvSpPr>
        <p:spPr>
          <a:xfrm>
            <a:off x="0" y="2424744"/>
            <a:ext cx="4351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800" noProof="0" dirty="0">
                <a:solidFill>
                  <a:schemeClr val="bg1"/>
                </a:solidFill>
              </a:rPr>
              <a:t>Além da influência Japonesa em sua poesia, Paulo também era faixa preta de judô.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D4F514-C7B0-A6B1-0EDB-AFC890B40019}"/>
              </a:ext>
            </a:extLst>
          </p:cNvPr>
          <p:cNvSpPr txBox="1"/>
          <p:nvPr/>
        </p:nvSpPr>
        <p:spPr>
          <a:xfrm>
            <a:off x="0" y="3822305"/>
            <a:ext cx="3098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noProof="0" dirty="0">
                <a:solidFill>
                  <a:schemeClr val="bg1"/>
                </a:solidFill>
              </a:rPr>
              <a:t>Paulo é Paranaense, nascido em Curitiba, 24 de agosto de 1944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A0E02E-5C5F-C3AB-7822-F19DE97F91BA}"/>
              </a:ext>
            </a:extLst>
          </p:cNvPr>
          <p:cNvSpPr txBox="1"/>
          <p:nvPr/>
        </p:nvSpPr>
        <p:spPr>
          <a:xfrm>
            <a:off x="10363200" y="5697492"/>
            <a:ext cx="1825752" cy="584775"/>
          </a:xfrm>
          <a:prstGeom prst="rect">
            <a:avLst/>
          </a:prstGeom>
          <a:solidFill>
            <a:srgbClr val="000000">
              <a:alpha val="50196"/>
            </a:srgbClr>
          </a:solidFill>
          <a:ln w="19050"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wrap="square" rtlCol="0">
            <a:spAutoFit/>
          </a:bodyPr>
          <a:lstStyle/>
          <a:p>
            <a:pPr algn="ctr"/>
            <a:r>
              <a:rPr lang="pt-BR" sz="1600" noProof="0" dirty="0">
                <a:solidFill>
                  <a:schemeClr val="bg1"/>
                </a:solidFill>
              </a:rPr>
              <a:t>Arraste para o lado</a:t>
            </a:r>
          </a:p>
          <a:p>
            <a:pPr algn="ctr"/>
            <a:r>
              <a:rPr lang="pt-BR" sz="1600" noProof="0" dirty="0">
                <a:solidFill>
                  <a:schemeClr val="bg1"/>
                </a:solidFill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124797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20" grpId="0"/>
      <p:bldP spid="21" grpId="0"/>
      <p:bldP spid="22" grpId="0"/>
      <p:bldP spid="23" grpId="0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3F7101A-1B10-5A57-5FA1-E77E62A1BB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3430CD7-595C-A674-2887-A2DD0D96C292}"/>
              </a:ext>
            </a:extLst>
          </p:cNvPr>
          <p:cNvSpPr txBox="1"/>
          <p:nvPr/>
        </p:nvSpPr>
        <p:spPr>
          <a:xfrm>
            <a:off x="423333" y="186267"/>
            <a:ext cx="11345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Veja Poesias de Paulo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8BA0081-C0D9-B268-94C5-3D411EE85380}"/>
              </a:ext>
            </a:extLst>
          </p:cNvPr>
          <p:cNvSpPr/>
          <p:nvPr/>
        </p:nvSpPr>
        <p:spPr>
          <a:xfrm>
            <a:off x="931333" y="955708"/>
            <a:ext cx="10346267" cy="50217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noProof="0" dirty="0"/>
              <a:t>AMOR</a:t>
            </a:r>
          </a:p>
          <a:p>
            <a:pPr algn="ctr"/>
            <a:r>
              <a:rPr lang="pt-BR" noProof="0" dirty="0"/>
              <a:t>Amor, então,</a:t>
            </a:r>
          </a:p>
          <a:p>
            <a:pPr algn="ctr"/>
            <a:r>
              <a:rPr lang="pt-BR" noProof="0" dirty="0"/>
              <a:t>também, acaba?</a:t>
            </a:r>
          </a:p>
          <a:p>
            <a:pPr algn="ctr"/>
            <a:r>
              <a:rPr lang="pt-BR" dirty="0"/>
              <a:t>Não, que eu saiba.</a:t>
            </a:r>
          </a:p>
          <a:p>
            <a:pPr algn="ctr"/>
            <a:r>
              <a:rPr lang="pt-BR" noProof="0" dirty="0"/>
              <a:t>O que eu sei</a:t>
            </a:r>
          </a:p>
          <a:p>
            <a:pPr algn="ctr"/>
            <a:r>
              <a:rPr lang="pt-BR" noProof="0" dirty="0"/>
              <a:t>é que se transforma</a:t>
            </a:r>
            <a:endParaRPr lang="pt-BR" dirty="0"/>
          </a:p>
          <a:p>
            <a:pPr algn="ctr"/>
            <a:r>
              <a:rPr lang="pt-BR" noProof="0" dirty="0"/>
              <a:t>numa matéria-prima</a:t>
            </a:r>
          </a:p>
          <a:p>
            <a:pPr algn="ctr"/>
            <a:r>
              <a:rPr lang="pt-BR" dirty="0"/>
              <a:t>que a vida se encarrega</a:t>
            </a:r>
          </a:p>
          <a:p>
            <a:pPr algn="ctr"/>
            <a:r>
              <a:rPr lang="pt-BR" noProof="0" dirty="0"/>
              <a:t>de transformar em raiva.</a:t>
            </a:r>
          </a:p>
          <a:p>
            <a:pPr algn="ctr"/>
            <a:r>
              <a:rPr lang="pt-BR" dirty="0"/>
              <a:t>Ou em rima.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3661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2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de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de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19FB7-ECAA-0E96-2731-08465CEB0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130D4BB-9676-A6BE-4B8C-667974A672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BDD8EFB-1103-858E-D660-53BE2BA171CD}"/>
              </a:ext>
            </a:extLst>
          </p:cNvPr>
          <p:cNvSpPr txBox="1"/>
          <p:nvPr/>
        </p:nvSpPr>
        <p:spPr>
          <a:xfrm>
            <a:off x="423333" y="186267"/>
            <a:ext cx="11345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Veja Poesias de Paulo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1414C39-4988-DAB4-FB08-5EA93FCF6248}"/>
              </a:ext>
            </a:extLst>
          </p:cNvPr>
          <p:cNvSpPr/>
          <p:nvPr/>
        </p:nvSpPr>
        <p:spPr>
          <a:xfrm>
            <a:off x="931333" y="955708"/>
            <a:ext cx="10346267" cy="50217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noProof="0" dirty="0"/>
              <a:t>INCENSO FOSSE MÚSICA</a:t>
            </a:r>
          </a:p>
          <a:p>
            <a:pPr algn="ctr"/>
            <a:r>
              <a:rPr lang="pt-BR" noProof="0" dirty="0"/>
              <a:t>Isso de querer ser</a:t>
            </a:r>
          </a:p>
          <a:p>
            <a:pPr algn="ctr"/>
            <a:r>
              <a:rPr lang="pt-BR" dirty="0"/>
              <a:t>exatamente aquilo</a:t>
            </a:r>
          </a:p>
          <a:p>
            <a:pPr algn="ctr"/>
            <a:r>
              <a:rPr lang="pt-BR" noProof="0" dirty="0"/>
              <a:t>que a gente é</a:t>
            </a:r>
          </a:p>
          <a:p>
            <a:pPr algn="ctr"/>
            <a:r>
              <a:rPr lang="pt-BR" dirty="0"/>
              <a:t>ainda vai</a:t>
            </a:r>
          </a:p>
          <a:p>
            <a:pPr algn="ctr"/>
            <a:r>
              <a:rPr lang="pt-BR" noProof="0" dirty="0"/>
              <a:t>nos levar além</a:t>
            </a:r>
          </a:p>
        </p:txBody>
      </p:sp>
    </p:spTree>
    <p:extLst>
      <p:ext uri="{BB962C8B-B14F-4D97-AF65-F5344CB8AC3E}">
        <p14:creationId xmlns:p14="http://schemas.microsoft.com/office/powerpoint/2010/main" val="42341184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6CE78-B311-E710-DE74-6808A826F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7AF39B-4A8E-8C8B-4BE1-197E8D2A0D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9FB5802-6C44-535F-B1FF-95B54FBB0AD5}"/>
              </a:ext>
            </a:extLst>
          </p:cNvPr>
          <p:cNvSpPr txBox="1"/>
          <p:nvPr/>
        </p:nvSpPr>
        <p:spPr>
          <a:xfrm>
            <a:off x="423333" y="186267"/>
            <a:ext cx="113453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noProof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Veja Poesias de Paulo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8A3D371-A77F-EFA7-5156-7000C9DD092B}"/>
              </a:ext>
            </a:extLst>
          </p:cNvPr>
          <p:cNvSpPr/>
          <p:nvPr/>
        </p:nvSpPr>
        <p:spPr>
          <a:xfrm>
            <a:off x="931333" y="955708"/>
            <a:ext cx="10346267" cy="502175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57150"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noProof="0" dirty="0"/>
              <a:t>OBJETO</a:t>
            </a:r>
          </a:p>
          <a:p>
            <a:pPr algn="ctr"/>
            <a:r>
              <a:rPr lang="pt-BR" noProof="0" dirty="0"/>
              <a:t>De meu mais desesperado desejo</a:t>
            </a:r>
          </a:p>
          <a:p>
            <a:pPr algn="ctr"/>
            <a:r>
              <a:rPr lang="pt-BR" dirty="0"/>
              <a:t>não seja aquilo</a:t>
            </a:r>
          </a:p>
          <a:p>
            <a:pPr algn="ctr"/>
            <a:r>
              <a:rPr lang="pt-BR" noProof="0" dirty="0"/>
              <a:t>por quem ardo e não vejo</a:t>
            </a:r>
          </a:p>
          <a:p>
            <a:pPr algn="ctr"/>
            <a:endParaRPr lang="pt-BR" noProof="0" dirty="0"/>
          </a:p>
          <a:p>
            <a:pPr algn="ctr"/>
            <a:r>
              <a:rPr lang="pt-BR" dirty="0"/>
              <a:t>Seja a estrela que me beija</a:t>
            </a:r>
          </a:p>
          <a:p>
            <a:pPr algn="ctr"/>
            <a:r>
              <a:rPr lang="pt-BR" noProof="0" dirty="0"/>
              <a:t>oriente que me reja</a:t>
            </a:r>
          </a:p>
          <a:p>
            <a:pPr algn="ctr"/>
            <a:r>
              <a:rPr lang="pt-BR" dirty="0"/>
              <a:t>azul amor beleza</a:t>
            </a:r>
          </a:p>
          <a:p>
            <a:pPr algn="ctr"/>
            <a:endParaRPr lang="pt-BR" dirty="0"/>
          </a:p>
          <a:p>
            <a:pPr algn="ctr"/>
            <a:r>
              <a:rPr lang="pt-BR" noProof="0" dirty="0"/>
              <a:t>Faça qualquer coisa</a:t>
            </a:r>
            <a:endParaRPr lang="pt-BR" dirty="0"/>
          </a:p>
          <a:p>
            <a:pPr algn="ctr"/>
            <a:r>
              <a:rPr lang="pt-BR" noProof="0" dirty="0"/>
              <a:t>mas pelo amor de deus</a:t>
            </a:r>
          </a:p>
          <a:p>
            <a:pPr algn="ctr"/>
            <a:r>
              <a:rPr lang="pt-BR" dirty="0"/>
              <a:t>ou de nós dois</a:t>
            </a:r>
          </a:p>
          <a:p>
            <a:pPr algn="ctr"/>
            <a:endParaRPr lang="pt-BR" dirty="0"/>
          </a:p>
          <a:p>
            <a:pPr algn="ctr"/>
            <a:r>
              <a:rPr lang="pt-BR" noProof="0" dirty="0"/>
              <a:t>SEJA</a:t>
            </a:r>
          </a:p>
        </p:txBody>
      </p:sp>
    </p:spTree>
    <p:extLst>
      <p:ext uri="{BB962C8B-B14F-4D97-AF65-F5344CB8AC3E}">
        <p14:creationId xmlns:p14="http://schemas.microsoft.com/office/powerpoint/2010/main" val="27742016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34F586D-CCBF-73E4-02AA-3F17899641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noProof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E85307-D753-F3EE-B91C-C1812D4B4F08}"/>
              </a:ext>
            </a:extLst>
          </p:cNvPr>
          <p:cNvSpPr txBox="1"/>
          <p:nvPr/>
        </p:nvSpPr>
        <p:spPr>
          <a:xfrm>
            <a:off x="440267" y="203200"/>
            <a:ext cx="1143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noProof="0" dirty="0">
                <a:solidFill>
                  <a:schemeClr val="bg1"/>
                </a:solidFill>
              </a:rPr>
              <a:t>Veja Mais sobre Paulo!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2121567-89C4-15E3-0A25-D1929768B012}"/>
              </a:ext>
            </a:extLst>
          </p:cNvPr>
          <p:cNvSpPr/>
          <p:nvPr/>
        </p:nvSpPr>
        <p:spPr>
          <a:xfrm>
            <a:off x="3826933" y="1337733"/>
            <a:ext cx="4538134" cy="9821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noProof="0" dirty="0">
                <a:solidFill>
                  <a:schemeClr val="bg1"/>
                </a:solidFill>
              </a:rPr>
              <a:t>Siga</a:t>
            </a:r>
            <a:r>
              <a:rPr lang="pt-BR" noProof="0" dirty="0">
                <a:solidFill>
                  <a:schemeClr val="bg1"/>
                </a:solidFill>
              </a:rPr>
              <a:t> nossa Página no </a:t>
            </a:r>
            <a:r>
              <a:rPr lang="pt-BR" b="1" noProof="0" dirty="0">
                <a:solidFill>
                  <a:schemeClr val="bg1"/>
                </a:solidFill>
              </a:rPr>
              <a:t>Instagram!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7096AAA-2EE1-961B-A685-E60C1B728189}"/>
              </a:ext>
            </a:extLst>
          </p:cNvPr>
          <p:cNvSpPr/>
          <p:nvPr/>
        </p:nvSpPr>
        <p:spPr>
          <a:xfrm>
            <a:off x="3826933" y="2933186"/>
            <a:ext cx="4538134" cy="982134"/>
          </a:xfrm>
          <a:prstGeom prst="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noProof="0" dirty="0">
                <a:solidFill>
                  <a:schemeClr val="bg1"/>
                </a:solidFill>
              </a:rPr>
              <a:t>Acesse</a:t>
            </a:r>
            <a:r>
              <a:rPr lang="pt-BR" noProof="0" dirty="0">
                <a:solidFill>
                  <a:schemeClr val="bg1"/>
                </a:solidFill>
              </a:rPr>
              <a:t> nosso </a:t>
            </a:r>
            <a:r>
              <a:rPr lang="pt-BR" b="1" noProof="0" dirty="0" err="1">
                <a:solidFill>
                  <a:schemeClr val="bg1"/>
                </a:solidFill>
              </a:rPr>
              <a:t>WebSite</a:t>
            </a:r>
            <a:r>
              <a:rPr lang="pt-BR" noProof="0" dirty="0">
                <a:solidFill>
                  <a:schemeClr val="bg1"/>
                </a:solidFill>
              </a:rPr>
              <a:t> na </a:t>
            </a:r>
            <a:r>
              <a:rPr lang="pt-BR" b="1" noProof="0" dirty="0" err="1">
                <a:solidFill>
                  <a:schemeClr val="bg1"/>
                </a:solidFill>
              </a:rPr>
              <a:t>Bio</a:t>
            </a:r>
            <a:endParaRPr lang="pt-BR" b="1" noProof="0" dirty="0">
              <a:solidFill>
                <a:schemeClr val="bg1"/>
              </a:solidFill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473E0DB-C15A-76F9-E3BE-2180A271BF7A}"/>
              </a:ext>
            </a:extLst>
          </p:cNvPr>
          <p:cNvSpPr/>
          <p:nvPr/>
        </p:nvSpPr>
        <p:spPr>
          <a:xfrm>
            <a:off x="3826933" y="4538133"/>
            <a:ext cx="4538134" cy="982134"/>
          </a:xfrm>
          <a:prstGeom prst="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noProof="0" dirty="0">
                <a:solidFill>
                  <a:schemeClr val="bg1"/>
                </a:solidFill>
              </a:rPr>
              <a:t>Siga</a:t>
            </a:r>
            <a:r>
              <a:rPr lang="pt-BR" noProof="0" dirty="0">
                <a:solidFill>
                  <a:schemeClr val="bg1"/>
                </a:solidFill>
              </a:rPr>
              <a:t> nossas </a:t>
            </a:r>
            <a:r>
              <a:rPr lang="pt-BR" b="1" noProof="0" dirty="0">
                <a:solidFill>
                  <a:schemeClr val="bg1"/>
                </a:solidFill>
              </a:rPr>
              <a:t>Páginas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2F60B3B-9F11-9E78-6CAB-FD0193D7A6B1}"/>
              </a:ext>
            </a:extLst>
          </p:cNvPr>
          <p:cNvSpPr txBox="1"/>
          <p:nvPr/>
        </p:nvSpPr>
        <p:spPr>
          <a:xfrm>
            <a:off x="0" y="62161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@renataruziska @catmeooww10 @</a:t>
            </a:r>
            <a:r>
              <a:rPr lang="pt-BR" dirty="0" err="1">
                <a:solidFill>
                  <a:schemeClr val="bg1"/>
                </a:solidFill>
              </a:rPr>
              <a:t>diogomasuda</a:t>
            </a:r>
            <a:r>
              <a:rPr lang="pt-BR" dirty="0">
                <a:solidFill>
                  <a:schemeClr val="bg1"/>
                </a:solidFill>
              </a:rPr>
              <a:t> </a:t>
            </a:r>
            <a:r>
              <a:rPr lang="en-US" dirty="0">
                <a:solidFill>
                  <a:schemeClr val="bg1"/>
                </a:solidFill>
              </a:rPr>
              <a:t> @vinicius.Nakashima </a:t>
            </a:r>
            <a:r>
              <a:rPr lang="pt-BR" dirty="0">
                <a:solidFill>
                  <a:schemeClr val="bg1"/>
                </a:solidFill>
              </a:rPr>
              <a:t>@danielkomura209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6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264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Cat_Meooww Minecrafter</dc:creator>
  <cp:lastModifiedBy>Cat_Meooww Minecrafter</cp:lastModifiedBy>
  <cp:revision>4</cp:revision>
  <dcterms:created xsi:type="dcterms:W3CDTF">2025-05-22T19:40:12Z</dcterms:created>
  <dcterms:modified xsi:type="dcterms:W3CDTF">2025-05-25T21:08:52Z</dcterms:modified>
</cp:coreProperties>
</file>