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79" r:id="rId10"/>
    <p:sldId id="280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aven Pro" pitchFamily="2" charset="77"/>
      <p:regular r:id="rId25"/>
      <p:bold r:id="rId26"/>
    </p:embeddedFont>
    <p:embeddedFont>
      <p:font typeface="Nunito" pitchFamily="2" charset="77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7"/>
  </p:normalViewPr>
  <p:slideViewPr>
    <p:cSldViewPr snapToGrid="0">
      <p:cViewPr varScale="1">
        <p:scale>
          <a:sx n="124" d="100"/>
          <a:sy n="124" d="100"/>
        </p:scale>
        <p:origin x="176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17c48c6c0_0_3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17c48c6c0_0_3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044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1a907d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1a907d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26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1a907de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1a907de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f70d3e3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f70d3e3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f70d3e38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f70d3e38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f70d3e38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f70d3e38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f70d3e38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f70d3e38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f70d3e38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f70d3e38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f70d3e38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f70d3e38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c17c48c6c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c17c48c6c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f5cbab38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f5cbab38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17c48c6c0_0_3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17c48c6c0_0_3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17c48c6c0_0_3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c17c48c6c0_0_3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17c48c6c0_0_3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17c48c6c0_0_3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17c48c6c0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17c48c6c0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f5cbab38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f5cbab38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17c48c6c0_0_3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c17c48c6c0_0_3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1a907deb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1a907deb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17c48c6c0_0_3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17c48c6c0_0_3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1a907d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1a907d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1a907d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1a907d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76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3090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Estimación Precio de los Vuelos de IndiaAirways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4316325"/>
            <a:ext cx="79014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Trabajo final del curso de Data Science de CoderHouse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Catalina Cipolatti – Comisión 42390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 dirty="0"/>
              <a:t>DECISIONES TOMADAS</a:t>
            </a:r>
            <a:endParaRPr sz="2940" dirty="0"/>
          </a:p>
        </p:txBody>
      </p:sp>
    </p:spTree>
    <p:extLst>
      <p:ext uri="{BB962C8B-B14F-4D97-AF65-F5344CB8AC3E}">
        <p14:creationId xmlns:p14="http://schemas.microsoft.com/office/powerpoint/2010/main" val="34670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779400" y="1363650"/>
            <a:ext cx="1887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DECISIONES TOMADAS</a:t>
            </a:r>
            <a:br>
              <a:rPr lang="es" sz="1800" dirty="0"/>
            </a:br>
            <a:endParaRPr sz="1800"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2788650" y="1401200"/>
            <a:ext cx="5980500" cy="3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 algn="l">
              <a:buNone/>
            </a:pPr>
            <a:r>
              <a:rPr lang="es-AR" dirty="0">
                <a:solidFill>
                  <a:srgbClr val="212121"/>
                </a:solidFill>
                <a:latin typeface="Nunito" pitchFamily="2" charset="77"/>
              </a:rPr>
              <a:t>Previo a la aplicación del modelo, se tomaron las siguientes decisiones: </a:t>
            </a:r>
          </a:p>
          <a:p>
            <a:pPr marL="488950" indent="-342900" algn="l">
              <a:buAutoNum type="arabicPeriod"/>
            </a:pPr>
            <a:r>
              <a:rPr lang="es-AR" dirty="0">
                <a:solidFill>
                  <a:srgbClr val="212121"/>
                </a:solidFill>
                <a:latin typeface="Nunito" pitchFamily="2" charset="77"/>
              </a:rPr>
              <a:t>PCA: no se aplica. No se observan problemas de dimensionalidad. </a:t>
            </a:r>
          </a:p>
          <a:p>
            <a:pPr marL="488950" indent="-342900" algn="l">
              <a:buAutoNum type="arabicPeriod"/>
            </a:pPr>
            <a:r>
              <a:rPr lang="es-AR" dirty="0">
                <a:solidFill>
                  <a:srgbClr val="212121"/>
                </a:solidFill>
                <a:latin typeface="Nunito" pitchFamily="2" charset="77"/>
              </a:rPr>
              <a:t>El dataset no tiene valores nulos, por lo que no se llevaron acciones al respecto. </a:t>
            </a:r>
          </a:p>
          <a:p>
            <a:pPr marL="488950" indent="-342900" algn="l">
              <a:buAutoNum type="arabicPeriod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Aplicación de técnicas de Label Encode y One-Hot-Encoding para transformar variables cualitativas en cuantitativas. </a:t>
            </a:r>
          </a:p>
          <a:p>
            <a:pPr marL="488950" indent="-342900" algn="l">
              <a:buAutoNum type="arabicPeriod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Eliminación variable Flight por no considerarla relevante para el análisis. </a:t>
            </a:r>
          </a:p>
        </p:txBody>
      </p:sp>
    </p:spTree>
    <p:extLst>
      <p:ext uri="{BB962C8B-B14F-4D97-AF65-F5344CB8AC3E}">
        <p14:creationId xmlns:p14="http://schemas.microsoft.com/office/powerpoint/2010/main" val="127677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ANÁLISIS EXPLORATORIO (EDA)</a:t>
            </a:r>
            <a:endParaRPr sz="29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¿Cómo se </a:t>
            </a:r>
            <a:r>
              <a:rPr lang="es" dirty="0"/>
              <a:t>comporta</a:t>
            </a:r>
            <a:r>
              <a:rPr lang="es" b="0" dirty="0"/>
              <a:t> la variable objetivo: “Price”?</a:t>
            </a:r>
            <a:endParaRPr b="0" dirty="0"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822582" y="3850500"/>
            <a:ext cx="7339284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b="1" dirty="0">
              <a:solidFill>
                <a:schemeClr val="dk2"/>
              </a:solidFill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sz="1200" b="1" dirty="0">
                <a:solidFill>
                  <a:schemeClr val="dk2"/>
                </a:solidFill>
              </a:rPr>
              <a:t>Sesgo a la derecha</a:t>
            </a:r>
            <a:r>
              <a:rPr lang="it-IT" sz="1200" b="1" dirty="0"/>
              <a:t>: </a:t>
            </a:r>
            <a:r>
              <a:rPr lang="it-IT" sz="1200" dirty="0"/>
              <a:t>la mayoria de las observaciones se encuentran entre 1.000 y 40.000.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sz="1200" dirty="0"/>
              <a:t>Presencia de valores </a:t>
            </a:r>
            <a:r>
              <a:rPr lang="it-IT" sz="1200" b="1" dirty="0"/>
              <a:t>outliers.</a:t>
            </a:r>
            <a:endParaRPr lang="it-IT" sz="1200" b="1" dirty="0">
              <a:solidFill>
                <a:schemeClr val="dk2"/>
              </a:solidFill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1200" b="1" dirty="0">
              <a:solidFill>
                <a:schemeClr val="dk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DE04C-5B28-56E6-70B9-AF069B72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16" y="1489753"/>
            <a:ext cx="3459316" cy="24688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6D1652-5980-E322-9E8B-5FFB8990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59" y="1489753"/>
            <a:ext cx="3416110" cy="2510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¿Cómo se relaciona el precio con las variables explicativas cuantitativas?</a:t>
            </a:r>
            <a:endParaRPr b="0" dirty="0"/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1"/>
          </p:nvPr>
        </p:nvSpPr>
        <p:spPr>
          <a:xfrm>
            <a:off x="406178" y="1796295"/>
            <a:ext cx="3259475" cy="2853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200" b="1" dirty="0" err="1">
                <a:solidFill>
                  <a:schemeClr val="dk2"/>
                </a:solidFill>
              </a:rPr>
              <a:t>Relación</a:t>
            </a:r>
            <a:r>
              <a:rPr lang="it-IT" sz="1200" b="1" dirty="0">
                <a:solidFill>
                  <a:schemeClr val="dk2"/>
                </a:solidFill>
              </a:rPr>
              <a:t> positiva </a:t>
            </a:r>
            <a:r>
              <a:rPr lang="it-IT" sz="1200" b="1" dirty="0" err="1">
                <a:solidFill>
                  <a:schemeClr val="dk2"/>
                </a:solidFill>
              </a:rPr>
              <a:t>precio</a:t>
            </a:r>
            <a:r>
              <a:rPr lang="it-IT" sz="1200" b="1" dirty="0">
                <a:solidFill>
                  <a:schemeClr val="dk2"/>
                </a:solidFill>
              </a:rPr>
              <a:t> y </a:t>
            </a:r>
            <a:r>
              <a:rPr lang="it-IT" sz="1200" b="1" dirty="0" err="1">
                <a:solidFill>
                  <a:schemeClr val="dk2"/>
                </a:solidFill>
              </a:rPr>
              <a:t>duracion</a:t>
            </a:r>
            <a:r>
              <a:rPr lang="it-IT" sz="1200" b="1" dirty="0">
                <a:solidFill>
                  <a:schemeClr val="dk2"/>
                </a:solidFill>
              </a:rPr>
              <a:t>. </a:t>
            </a:r>
            <a:r>
              <a:rPr lang="it-IT" sz="1200" dirty="0">
                <a:solidFill>
                  <a:schemeClr val="dk2"/>
                </a:solidFill>
              </a:rPr>
              <a:t>A </a:t>
            </a:r>
            <a:r>
              <a:rPr lang="it-IT" sz="1200" dirty="0" err="1">
                <a:solidFill>
                  <a:schemeClr val="dk2"/>
                </a:solidFill>
              </a:rPr>
              <a:t>menor</a:t>
            </a:r>
            <a:r>
              <a:rPr lang="it-IT" sz="1200" dirty="0">
                <a:solidFill>
                  <a:schemeClr val="dk2"/>
                </a:solidFill>
              </a:rPr>
              <a:t> </a:t>
            </a:r>
            <a:r>
              <a:rPr lang="it-IT" sz="1200" dirty="0" err="1"/>
              <a:t>duración</a:t>
            </a:r>
            <a:r>
              <a:rPr lang="it-IT" sz="1200" dirty="0"/>
              <a:t> del </a:t>
            </a:r>
            <a:r>
              <a:rPr lang="it-IT" sz="1200" dirty="0" err="1"/>
              <a:t>vuelo</a:t>
            </a:r>
            <a:r>
              <a:rPr lang="it-IT" sz="1200" dirty="0"/>
              <a:t>, </a:t>
            </a:r>
            <a:r>
              <a:rPr lang="it-IT" sz="1200" dirty="0" err="1"/>
              <a:t>menor</a:t>
            </a:r>
            <a:r>
              <a:rPr lang="it-IT" sz="1200" dirty="0"/>
              <a:t> es </a:t>
            </a:r>
            <a:r>
              <a:rPr lang="it-IT" sz="1200" dirty="0" err="1"/>
              <a:t>el</a:t>
            </a:r>
            <a:r>
              <a:rPr lang="it-IT" sz="1200" dirty="0"/>
              <a:t> </a:t>
            </a:r>
            <a:r>
              <a:rPr lang="it-IT" sz="1200" dirty="0" err="1"/>
              <a:t>precio</a:t>
            </a:r>
            <a:r>
              <a:rPr lang="it-IT" sz="1200" dirty="0"/>
              <a:t> de </a:t>
            </a:r>
            <a:r>
              <a:rPr lang="it-IT" sz="1200" dirty="0" err="1"/>
              <a:t>los</a:t>
            </a:r>
            <a:r>
              <a:rPr lang="it-IT" sz="1200" dirty="0"/>
              <a:t> </a:t>
            </a:r>
            <a:r>
              <a:rPr lang="it-IT" sz="1200" dirty="0" err="1"/>
              <a:t>mismos</a:t>
            </a:r>
            <a:r>
              <a:rPr lang="it-IT" sz="1200" dirty="0"/>
              <a:t>, y viceversa. 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200" b="1" dirty="0" err="1">
                <a:solidFill>
                  <a:schemeClr val="dk2"/>
                </a:solidFill>
              </a:rPr>
              <a:t>Relaci</a:t>
            </a:r>
            <a:r>
              <a:rPr lang="it-IT" sz="1200" b="1" dirty="0" err="1"/>
              <a:t>ón</a:t>
            </a:r>
            <a:r>
              <a:rPr lang="it-IT" sz="1200" b="1" dirty="0"/>
              <a:t> negativa </a:t>
            </a:r>
            <a:r>
              <a:rPr lang="it-IT" sz="1200" b="1" dirty="0" err="1"/>
              <a:t>precio</a:t>
            </a:r>
            <a:r>
              <a:rPr lang="it-IT" sz="1200" b="1" dirty="0"/>
              <a:t> y </a:t>
            </a:r>
            <a:r>
              <a:rPr lang="it-IT" sz="1200" b="1" dirty="0" err="1"/>
              <a:t>días</a:t>
            </a:r>
            <a:r>
              <a:rPr lang="it-IT" sz="1200" b="1" dirty="0"/>
              <a:t> </a:t>
            </a:r>
            <a:r>
              <a:rPr lang="it-IT" sz="1200" b="1" dirty="0" err="1"/>
              <a:t>restantes</a:t>
            </a:r>
            <a:r>
              <a:rPr lang="it-IT" sz="1200" b="1" dirty="0"/>
              <a:t> al </a:t>
            </a:r>
            <a:r>
              <a:rPr lang="it-IT" sz="1200" b="1" dirty="0" err="1"/>
              <a:t>vuelo</a:t>
            </a:r>
            <a:r>
              <a:rPr lang="it-IT" sz="1200" b="1" dirty="0"/>
              <a:t>. </a:t>
            </a:r>
            <a:r>
              <a:rPr lang="it-IT" sz="1200" dirty="0" err="1"/>
              <a:t>Cuanto</a:t>
            </a:r>
            <a:r>
              <a:rPr lang="it-IT" sz="1200" dirty="0"/>
              <a:t> </a:t>
            </a:r>
            <a:r>
              <a:rPr lang="it-IT" sz="1200" dirty="0" err="1"/>
              <a:t>antes</a:t>
            </a:r>
            <a:r>
              <a:rPr lang="it-IT" sz="1200" dirty="0"/>
              <a:t> </a:t>
            </a:r>
            <a:r>
              <a:rPr lang="it-IT" sz="1200" dirty="0" err="1"/>
              <a:t>compres</a:t>
            </a:r>
            <a:r>
              <a:rPr lang="it-IT" sz="1200" dirty="0"/>
              <a:t> </a:t>
            </a:r>
            <a:r>
              <a:rPr lang="it-IT" sz="1200" dirty="0" err="1"/>
              <a:t>el</a:t>
            </a:r>
            <a:r>
              <a:rPr lang="it-IT" sz="1200" dirty="0"/>
              <a:t> </a:t>
            </a:r>
            <a:r>
              <a:rPr lang="it-IT" sz="1200" dirty="0" err="1"/>
              <a:t>vuelo</a:t>
            </a:r>
            <a:r>
              <a:rPr lang="it-IT" sz="1200" dirty="0"/>
              <a:t> (</a:t>
            </a:r>
            <a:r>
              <a:rPr lang="it-IT" sz="1200" dirty="0" err="1"/>
              <a:t>mayor</a:t>
            </a:r>
            <a:r>
              <a:rPr lang="it-IT" sz="1200" dirty="0"/>
              <a:t> days </a:t>
            </a:r>
            <a:r>
              <a:rPr lang="it-IT" sz="1200" dirty="0" err="1"/>
              <a:t>left</a:t>
            </a:r>
            <a:r>
              <a:rPr lang="it-IT" sz="1200" dirty="0"/>
              <a:t>), </a:t>
            </a:r>
            <a:r>
              <a:rPr lang="it-IT" sz="1200" dirty="0" err="1"/>
              <a:t>menor</a:t>
            </a:r>
            <a:r>
              <a:rPr lang="it-IT" sz="1200" dirty="0"/>
              <a:t> es </a:t>
            </a:r>
            <a:r>
              <a:rPr lang="it-IT" sz="1200" dirty="0" err="1"/>
              <a:t>el</a:t>
            </a:r>
            <a:r>
              <a:rPr lang="it-IT" sz="1200" dirty="0"/>
              <a:t> </a:t>
            </a:r>
            <a:r>
              <a:rPr lang="it-IT" sz="1200" dirty="0" err="1"/>
              <a:t>precio</a:t>
            </a:r>
            <a:r>
              <a:rPr lang="it-IT" sz="1200" dirty="0"/>
              <a:t> de </a:t>
            </a:r>
            <a:r>
              <a:rPr lang="it-IT" sz="1200" dirty="0" err="1"/>
              <a:t>los</a:t>
            </a:r>
            <a:r>
              <a:rPr lang="it-IT" sz="1200" dirty="0"/>
              <a:t> </a:t>
            </a:r>
            <a:r>
              <a:rPr lang="it-IT" sz="1200" dirty="0" err="1"/>
              <a:t>mismos</a:t>
            </a:r>
            <a:r>
              <a:rPr lang="it-IT" sz="1200" dirty="0"/>
              <a:t>.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76C625-79A5-841D-5FF5-FEA4BB49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53" y="1642182"/>
            <a:ext cx="5244609" cy="25556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¿Qu</a:t>
            </a:r>
            <a:r>
              <a:rPr lang="es-AR" b="0" dirty="0"/>
              <a:t>é</a:t>
            </a:r>
            <a:r>
              <a:rPr lang="es" b="0" dirty="0"/>
              <a:t> porcentajes de vuelos salen de cada ciudad?</a:t>
            </a:r>
            <a:endParaRPr b="0"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body" idx="1"/>
          </p:nvPr>
        </p:nvSpPr>
        <p:spPr>
          <a:xfrm>
            <a:off x="729450" y="1757400"/>
            <a:ext cx="4061700" cy="27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AR" sz="16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 6 ciudades tienen porcentajes similares.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s-AR" sz="16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Siendo más precisos, Delhi es la ciudad con mayor salida de vuelos y Chennai es la ciudad con menor salida de vuelos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96F144-F8F6-A611-E7E1-8A7BB044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92" y="1757400"/>
            <a:ext cx="3236715" cy="236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¿El precio varía significativamente por aerolínea?</a:t>
            </a:r>
            <a:endParaRPr b="0" dirty="0"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729450" y="1986000"/>
            <a:ext cx="4004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Vistara y Air India tienen un rango de precios superior al del resto de las aerolíneas.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107247-E7CE-0258-2083-31FEC9B1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56" y="1336177"/>
            <a:ext cx="4450844" cy="32087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98744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¿Existe alguna diferencia de precios según la clase en la que se vuela?</a:t>
            </a:r>
            <a:endParaRPr b="0" dirty="0"/>
          </a:p>
        </p:txBody>
      </p:sp>
      <p:sp>
        <p:nvSpPr>
          <p:cNvPr id="369" name="Google Shape;369;p28"/>
          <p:cNvSpPr txBox="1">
            <a:spLocks noGrp="1"/>
          </p:cNvSpPr>
          <p:nvPr>
            <p:ph type="body" idx="1"/>
          </p:nvPr>
        </p:nvSpPr>
        <p:spPr>
          <a:xfrm>
            <a:off x="441790" y="1921267"/>
            <a:ext cx="2845964" cy="2219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2"/>
                </a:solidFill>
              </a:rPr>
              <a:t>Los </a:t>
            </a:r>
            <a:r>
              <a:rPr lang="it-IT" dirty="0" err="1">
                <a:solidFill>
                  <a:schemeClr val="dk2"/>
                </a:solidFill>
              </a:rPr>
              <a:t>precios</a:t>
            </a:r>
            <a:r>
              <a:rPr lang="it-IT" dirty="0">
                <a:solidFill>
                  <a:schemeClr val="dk2"/>
                </a:solidFill>
              </a:rPr>
              <a:t> son </a:t>
            </a:r>
            <a:r>
              <a:rPr lang="it-IT" dirty="0" err="1">
                <a:solidFill>
                  <a:schemeClr val="dk2"/>
                </a:solidFill>
              </a:rPr>
              <a:t>superiores</a:t>
            </a:r>
            <a:r>
              <a:rPr lang="it-IT" dirty="0">
                <a:solidFill>
                  <a:schemeClr val="dk2"/>
                </a:solidFill>
              </a:rPr>
              <a:t> si </a:t>
            </a:r>
            <a:r>
              <a:rPr lang="it-IT" dirty="0" err="1">
                <a:solidFill>
                  <a:schemeClr val="dk2"/>
                </a:solidFill>
              </a:rPr>
              <a:t>el</a:t>
            </a:r>
            <a:r>
              <a:rPr lang="it-IT" dirty="0">
                <a:solidFill>
                  <a:schemeClr val="dk2"/>
                </a:solidFill>
              </a:rPr>
              <a:t> </a:t>
            </a:r>
            <a:r>
              <a:rPr lang="it-IT" dirty="0" err="1">
                <a:solidFill>
                  <a:schemeClr val="dk2"/>
                </a:solidFill>
              </a:rPr>
              <a:t>pasajero</a:t>
            </a:r>
            <a:r>
              <a:rPr lang="it-IT" dirty="0">
                <a:solidFill>
                  <a:schemeClr val="dk2"/>
                </a:solidFill>
              </a:rPr>
              <a:t> decide </a:t>
            </a:r>
            <a:r>
              <a:rPr lang="it-IT" dirty="0" err="1">
                <a:solidFill>
                  <a:schemeClr val="dk2"/>
                </a:solidFill>
              </a:rPr>
              <a:t>viajar</a:t>
            </a:r>
            <a:r>
              <a:rPr lang="it-IT" dirty="0">
                <a:solidFill>
                  <a:schemeClr val="dk2"/>
                </a:solidFill>
              </a:rPr>
              <a:t> en </a:t>
            </a:r>
            <a:r>
              <a:rPr lang="it-IT" dirty="0" err="1">
                <a:solidFill>
                  <a:schemeClr val="dk2"/>
                </a:solidFill>
              </a:rPr>
              <a:t>primera</a:t>
            </a:r>
            <a:r>
              <a:rPr lang="it-IT" dirty="0">
                <a:solidFill>
                  <a:schemeClr val="dk2"/>
                </a:solidFill>
              </a:rPr>
              <a:t> </a:t>
            </a:r>
            <a:r>
              <a:rPr lang="it-IT" dirty="0" err="1">
                <a:solidFill>
                  <a:schemeClr val="dk2"/>
                </a:solidFill>
              </a:rPr>
              <a:t>clase</a:t>
            </a:r>
            <a:r>
              <a:rPr lang="it-IT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53E53C-D1EC-80DE-23CA-507DAE32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01" y="1597875"/>
            <a:ext cx="5559223" cy="3301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 dirty="0"/>
              <a:t>APLICACIÓN DE ALGORITMO ELEGIDO</a:t>
            </a:r>
            <a:endParaRPr sz="29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>
            <a:spLocks noGrp="1"/>
          </p:cNvSpPr>
          <p:nvPr>
            <p:ph type="body" idx="1"/>
          </p:nvPr>
        </p:nvSpPr>
        <p:spPr>
          <a:xfrm>
            <a:off x="1313604" y="722903"/>
            <a:ext cx="7030500" cy="3417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Utilizaremos algoritmos de aprendizaje supervisado, ya que conocemos el input y el output, que se encuentra en el dataset brindado por Kaggle.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Existen dos tipos de algoritmos de Aprendizaje Supervisado: Regresión y Clasificación. </a:t>
            </a:r>
            <a:r>
              <a:rPr lang="es-AR" b="0" i="0" u="none" strike="noStrike" dirty="0" err="1">
                <a:solidFill>
                  <a:srgbClr val="212121"/>
                </a:solidFill>
                <a:effectLst/>
                <a:latin typeface="Nunito" pitchFamily="2" charset="77"/>
              </a:rPr>
              <a:t>Especificamente</a:t>
            </a: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 nos enfocaremos en los algoritmos de Regresión porque intentan predecir una variable cuantitativa o de tipo </a:t>
            </a:r>
            <a:r>
              <a:rPr lang="es-AR" b="0" i="0" u="none" strike="noStrike" dirty="0" err="1">
                <a:solidFill>
                  <a:srgbClr val="212121"/>
                </a:solidFill>
                <a:effectLst/>
                <a:latin typeface="Nunito" pitchFamily="2" charset="77"/>
              </a:rPr>
              <a:t>númerica</a:t>
            </a: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; en nuestro caso particular será el Precio de los Vuelos el valor a predecir.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AGENDA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315092"/>
            <a:ext cx="7030500" cy="364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Descripción</a:t>
            </a:r>
            <a:r>
              <a:rPr lang="it-IT" sz="1100" dirty="0"/>
              <a:t> del caso de </a:t>
            </a:r>
            <a:r>
              <a:rPr lang="it-IT" sz="1100" dirty="0" err="1"/>
              <a:t>negocio</a:t>
            </a:r>
            <a:r>
              <a:rPr lang="it-IT" sz="1100" dirty="0"/>
              <a:t> </a:t>
            </a:r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Objetivos</a:t>
            </a:r>
            <a:r>
              <a:rPr lang="it-IT" sz="1100" dirty="0"/>
              <a:t> del </a:t>
            </a:r>
            <a:r>
              <a:rPr lang="it-IT" sz="1100" dirty="0" err="1"/>
              <a:t>modelo</a:t>
            </a:r>
            <a:endParaRPr lang="it-IT" sz="1100" dirty="0"/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Descripción</a:t>
            </a:r>
            <a:r>
              <a:rPr lang="it-IT" sz="1100" dirty="0"/>
              <a:t> de </a:t>
            </a:r>
            <a:r>
              <a:rPr lang="it-IT" sz="1100" dirty="0" err="1"/>
              <a:t>los</a:t>
            </a:r>
            <a:r>
              <a:rPr lang="it-IT" sz="1100" dirty="0"/>
              <a:t> </a:t>
            </a:r>
            <a:r>
              <a:rPr lang="it-IT" sz="1100" dirty="0" err="1"/>
              <a:t>datos</a:t>
            </a:r>
            <a:endParaRPr lang="it-IT" sz="1100" dirty="0"/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Decisiones</a:t>
            </a:r>
            <a:r>
              <a:rPr lang="it-IT" sz="1100" dirty="0"/>
              <a:t> </a:t>
            </a:r>
            <a:r>
              <a:rPr lang="it-IT" sz="1100" dirty="0" err="1"/>
              <a:t>tomadas</a:t>
            </a:r>
            <a:endParaRPr lang="it-IT" sz="1100" dirty="0"/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/>
              <a:t>EDA</a:t>
            </a:r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Aplicación</a:t>
            </a:r>
            <a:r>
              <a:rPr lang="it-IT" sz="1100" dirty="0"/>
              <a:t> del algoritmo </a:t>
            </a:r>
            <a:r>
              <a:rPr lang="it-IT" sz="1100" dirty="0" err="1"/>
              <a:t>elegido</a:t>
            </a:r>
            <a:endParaRPr lang="it-IT" sz="1100" dirty="0"/>
          </a:p>
          <a:p>
            <a:pPr marL="8001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1100" dirty="0" err="1"/>
              <a:t>Conclusiones</a:t>
            </a:r>
            <a:endParaRPr sz="1100"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769835" y="2976644"/>
            <a:ext cx="1873600" cy="187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CONCLUSIONES</a:t>
            </a:r>
            <a:endParaRPr sz="29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</a:t>
            </a:r>
            <a:endParaRPr dirty="0"/>
          </a:p>
        </p:txBody>
      </p:sp>
      <p:sp>
        <p:nvSpPr>
          <p:cNvPr id="458" name="Google Shape;458;p33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471200" cy="3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Los coeficientes representan los cambios medios en la variable dependiente para una unidad de cambio en la variable independiente mientras se mantienen constantes las otras variables independientes en el modelo.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Al observar el test T podemos concluir que, a excepción de las variables dummies "destination_city_Mumbai" y "source_city_Chennai", todas las variables independientes del modelo son estadísticamente significativas para explicar la variable dependiente.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El R cuadrado es aproximadamente 0.91, por lo que, el 91% de la variabilidad de la variable dependiente "price" es explicada por las variables independiente.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✓"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La bondad del ajuste del modelo es muy buena. La predicción es casi perfecta.</a:t>
            </a:r>
            <a:endParaRPr dirty="0">
              <a:latin typeface="Nunito" pitchFamily="2" charset="7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>
            <a:spLocks noGrp="1"/>
          </p:cNvSpPr>
          <p:nvPr>
            <p:ph type="title"/>
          </p:nvPr>
        </p:nvSpPr>
        <p:spPr>
          <a:xfrm>
            <a:off x="122945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DESCRIPCIÓN DEL CASO DE NEGOCIO</a:t>
            </a:r>
            <a:endParaRPr sz="29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550334" y="1364683"/>
            <a:ext cx="2463799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 DEL CASO DE NEGOCIO </a:t>
            </a:r>
            <a:endParaRPr sz="1800"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014133" y="1332366"/>
            <a:ext cx="5601800" cy="3331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s-AR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Nunito" pitchFamily="2" charset="77"/>
              </a:rPr>
              <a:t>La empresa IndiaAirways es una aerolínea low cost con sede en Delhi, India. Fue creada en 1995. Durante sus primeros años de existencia no tuvo inconvenientes para ponerle un precio a los vuelos que realizaba. Sin embargo, en las dos últimas décadas se encontró con el escenario de un mercado muy dinámico y una situación económica del país tan delicada, la cual dificulta el poner un precio de venta para los pasajes.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-IT" sz="2940" dirty="0"/>
              <a:t>OBJETIVO DEL MODELO</a:t>
            </a:r>
            <a:endParaRPr sz="29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779400" y="1363650"/>
            <a:ext cx="1887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OBJETIVO DEL MODELO</a:t>
            </a:r>
            <a:endParaRPr sz="1800"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2666700" y="1363650"/>
            <a:ext cx="59931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El objetivo del Proyecto es muy claro: detectar el modelo idóneo para poder predecir el PRECIO al cual se deberían vender los vuelos, basándonos en las diferentes variables que lo describen. 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Para resolver este caso, utilizaremos algoritmos de aprendizaje supervisado, ya que conocemos el input y el output, que se encuentra en el dataset brindado por Kaggle.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u="none" strike="noStrike" dirty="0">
                <a:solidFill>
                  <a:srgbClr val="212121"/>
                </a:solidFill>
                <a:effectLst/>
                <a:latin typeface="Nunito" pitchFamily="2" charset="77"/>
              </a:rPr>
              <a:t>Específicamente nos enfocaremos en los algoritmos de Regresión porque intentan predecir una variable cuantitativa o de tipo numérica; en nuestro caso particular será el Precio de los Vuelos el valor a predecir.</a:t>
            </a: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049600" cy="23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DESCRIPCIÓN DE LOS DATOS</a:t>
            </a:r>
            <a:endParaRPr sz="29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779400" y="1363650"/>
            <a:ext cx="1887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 DE LOS DATOS</a:t>
            </a:r>
            <a:br>
              <a:rPr lang="es" sz="1800"/>
            </a:br>
            <a:endParaRPr sz="1800"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2788650" y="1401200"/>
            <a:ext cx="5980500" cy="32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 algn="just">
              <a:buNone/>
            </a:pPr>
            <a:r>
              <a:rPr lang="it-IT" dirty="0">
                <a:latin typeface="Nunito" pitchFamily="2" charset="77"/>
              </a:rPr>
              <a:t>El dataset fue obtenido de la base de datos Kaggle. El mismo </a:t>
            </a:r>
            <a:r>
              <a:rPr lang="es-AR" dirty="0">
                <a:effectLst/>
                <a:latin typeface="Nunito" pitchFamily="2" charset="77"/>
                <a:ea typeface="Arial" panose="020B0604020202020204" pitchFamily="34" charset="0"/>
                <a:cs typeface="Times New Roman" panose="02020603050405020304" pitchFamily="18" charset="0"/>
              </a:rPr>
              <a:t>ya se encontraba estructurado y permitirá ordenar y procesar los datos con mayor facilidad. </a:t>
            </a:r>
          </a:p>
          <a:p>
            <a:pPr marL="146050" indent="0" algn="just">
              <a:buNone/>
            </a:pPr>
            <a:r>
              <a:rPr lang="es-AR" dirty="0">
                <a:latin typeface="Nunito" pitchFamily="2" charset="77"/>
                <a:cs typeface="Times New Roman" panose="02020603050405020304" pitchFamily="18" charset="0"/>
              </a:rPr>
              <a:t>Contiene información sobre las opciones de reserva de vuelos del sitio web Easemytrip para viajes en avión entre las 6 principales ciudades metropolitanas de la India. Presenta 11 columnas y 154694 filas.</a:t>
            </a:r>
          </a:p>
          <a:p>
            <a:pPr marL="146050" indent="0" algn="just">
              <a:buNone/>
            </a:pPr>
            <a:endParaRPr lang="es-AR" dirty="0">
              <a:latin typeface="Nunito" pitchFamily="2" charset="7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779400" y="1363650"/>
            <a:ext cx="18873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 DE LOS DATOS</a:t>
            </a:r>
            <a:br>
              <a:rPr lang="es" sz="1800"/>
            </a:br>
            <a:endParaRPr sz="1800"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2805583" y="1363650"/>
            <a:ext cx="59805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46050" indent="0" algn="just">
              <a:lnSpc>
                <a:spcPct val="170000"/>
              </a:lnSpc>
              <a:buNone/>
            </a:pPr>
            <a:r>
              <a:rPr lang="it-IT" sz="4000" dirty="0">
                <a:latin typeface="Nunito" pitchFamily="2" charset="77"/>
              </a:rPr>
              <a:t>Las variables a utilizar son: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Airline Company: </a:t>
            </a:r>
            <a:r>
              <a:rPr lang="it-IT" sz="4000" dirty="0">
                <a:latin typeface="Nunito" pitchFamily="2" charset="77"/>
              </a:rPr>
              <a:t>nombre de la compañía aérea [ Vistara, AirIndia, Indigo, Go First y AirAsia].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Flight: </a:t>
            </a:r>
            <a:r>
              <a:rPr lang="it-IT" sz="4000" dirty="0">
                <a:latin typeface="Nunito" pitchFamily="2" charset="77"/>
              </a:rPr>
              <a:t>código del vuelo [UK-706, UK-772, UK-720, UK-836, UK-822].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Source City</a:t>
            </a:r>
            <a:r>
              <a:rPr lang="it-IT" sz="4000" dirty="0">
                <a:latin typeface="Nunito" pitchFamily="2" charset="77"/>
              </a:rPr>
              <a:t>: ciudad de partida [Delhi, Mumbai, Bangalore, Kolkata, Hyderabad].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Departure Time: </a:t>
            </a:r>
            <a:r>
              <a:rPr lang="it-IT" sz="4000" dirty="0">
                <a:latin typeface="Nunito" pitchFamily="2" charset="77"/>
              </a:rPr>
              <a:t>momento de partida [ Morning (mañana), Early Morning (mañana temprana), Evening (tarde-noche), Night (noche) y Afternoon (tarde)].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Stops: </a:t>
            </a:r>
            <a:r>
              <a:rPr lang="it-IT" sz="4000" dirty="0">
                <a:latin typeface="Nunito" pitchFamily="2" charset="77"/>
              </a:rPr>
              <a:t>cantidad de paradas [cero, una, dos o más].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Arrival Time: </a:t>
            </a:r>
            <a:r>
              <a:rPr lang="it-IT" sz="4000" dirty="0">
                <a:latin typeface="Nunito" pitchFamily="2" charset="77"/>
              </a:rPr>
              <a:t>momento de llegada [Night, Evening, Morning, Afternoon y Early Morning].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Destination City: </a:t>
            </a:r>
            <a:r>
              <a:rPr lang="it-IT" sz="4000" dirty="0">
                <a:latin typeface="Nunito" pitchFamily="2" charset="77"/>
              </a:rPr>
              <a:t>ciudad de llegada [Mumbai, Delhi, Bangalore, Kolkata, Hyderabad].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Class: </a:t>
            </a:r>
            <a:r>
              <a:rPr lang="it-IT" sz="4000" dirty="0">
                <a:latin typeface="Nunito" pitchFamily="2" charset="77"/>
              </a:rPr>
              <a:t>clases del vuelo [Economy, Business].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Duration: </a:t>
            </a:r>
            <a:r>
              <a:rPr lang="it-IT" sz="4000" dirty="0">
                <a:latin typeface="Nunito" pitchFamily="2" charset="77"/>
              </a:rPr>
              <a:t>duración del vuelo [0.83, 49,8].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Days left: </a:t>
            </a:r>
            <a:r>
              <a:rPr lang="it-IT" sz="4000" dirty="0">
                <a:latin typeface="Nunito" pitchFamily="2" charset="77"/>
              </a:rPr>
              <a:t>días entre la reserva del vuelo y el viaje [1,49].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it-IT" sz="4000" b="1" dirty="0">
                <a:latin typeface="Nunito" pitchFamily="2" charset="77"/>
              </a:rPr>
              <a:t>Price: </a:t>
            </a:r>
            <a:r>
              <a:rPr lang="it-IT" sz="4000" dirty="0">
                <a:latin typeface="Nunito" pitchFamily="2" charset="77"/>
              </a:rPr>
              <a:t>variable target a predecir. Precio del ticket.</a:t>
            </a:r>
            <a:endParaRPr lang="es-AR" sz="4000" dirty="0">
              <a:latin typeface="Nunito" pitchFamily="2" charset="77"/>
              <a:cs typeface="Times New Roman" panose="02020603050405020304" pitchFamily="18" charset="0"/>
            </a:endParaRPr>
          </a:p>
          <a:p>
            <a:pPr marL="146050" indent="0" algn="just">
              <a:buNone/>
            </a:pPr>
            <a:endParaRPr lang="es-AR" dirty="0">
              <a:latin typeface="Nunito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4966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968</Words>
  <Application>Microsoft Macintosh PowerPoint</Application>
  <PresentationFormat>Presentación en pantalla (16:9)</PresentationFormat>
  <Paragraphs>68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Nunito</vt:lpstr>
      <vt:lpstr>Maven Pro</vt:lpstr>
      <vt:lpstr>Roboto</vt:lpstr>
      <vt:lpstr>Wingdings</vt:lpstr>
      <vt:lpstr>Momentum</vt:lpstr>
      <vt:lpstr>Estimación Precio de los Vuelos de IndiaAirways</vt:lpstr>
      <vt:lpstr>AGENDA</vt:lpstr>
      <vt:lpstr>DESCRIPCIÓN DEL CASO DE NEGOCIO</vt:lpstr>
      <vt:lpstr>DESCRIPCIÓN DEL CASO DE NEGOCIO </vt:lpstr>
      <vt:lpstr>OBJETIVO DEL MODELO</vt:lpstr>
      <vt:lpstr>OBJETIVO DEL MODELO</vt:lpstr>
      <vt:lpstr>DESCRIPCIÓN DE LOS DATOS</vt:lpstr>
      <vt:lpstr>DESCRIPCIÓN DE LOS DATOS </vt:lpstr>
      <vt:lpstr>DESCRIPCIÓN DE LOS DATOS </vt:lpstr>
      <vt:lpstr>DECISIONES TOMADAS</vt:lpstr>
      <vt:lpstr>DECISIONES TOMADAS </vt:lpstr>
      <vt:lpstr>ANÁLISIS EXPLORATORIO (EDA)</vt:lpstr>
      <vt:lpstr>¿Cómo se comporta la variable objetivo: “Price”?</vt:lpstr>
      <vt:lpstr>¿Cómo se relaciona el precio con las variables explicativas cuantitativas?</vt:lpstr>
      <vt:lpstr>¿Qué porcentajes de vuelos salen de cada ciudad?</vt:lpstr>
      <vt:lpstr>¿El precio varía significativamente por aerolínea?</vt:lpstr>
      <vt:lpstr>¿Existe alguna diferencia de precios según la clase en la que se vuela?</vt:lpstr>
      <vt:lpstr>APLICACIÓN DE ALGORITMO ELEGIDO</vt:lpstr>
      <vt:lpstr>Presentación de PowerPoint</vt:lpstr>
      <vt:lpstr>CONCLUSIONES</vt:lpstr>
      <vt:lpstr>Conclusiones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Precio de los Vuelos de IndiaAirways</dc:title>
  <cp:lastModifiedBy>catalina cipolatti</cp:lastModifiedBy>
  <cp:revision>11</cp:revision>
  <dcterms:modified xsi:type="dcterms:W3CDTF">2023-10-13T13:57:38Z</dcterms:modified>
</cp:coreProperties>
</file>