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06190-8B87-4AE5-B7CD-7465CECED2B7}" v="16" dt="2017-11-16T02:08:14.392"/>
    <p1510:client id="{084BF235-D1EC-49A0-AA54-B6E192888571}" v="31" dt="2017-11-16T04:00:33.576"/>
    <p1510:client id="{7B8987A7-9E15-40AE-8D3C-79174E49525F}" v="54" dt="2017-11-16T03:42:26.328"/>
    <p1510:client id="{91CE172C-BD38-4FC1-99AC-301A3EF6E946}" v="1" dt="2017-11-16T05:41:27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898BC-BDE1-4154-9DCC-04B42FD4F7F6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50B70-1383-4BB4-8B8C-D83548BB4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You</a:t>
            </a:r>
            <a:r>
              <a:rPr lang="en-CA" baseline="0"/>
              <a:t> have the option to select a specific sheet to view from the homepage using this button. </a:t>
            </a:r>
          </a:p>
          <a:p>
            <a:r>
              <a:rPr lang="en-CA" baseline="0"/>
              <a:t>Other buttons will be covered in detail in the upcoming slides.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50B70-1383-4BB4-8B8C-D83548BB485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50B70-1383-4BB4-8B8C-D83548BB485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21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2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5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1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30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176" y="559835"/>
            <a:ext cx="11143894" cy="1887895"/>
          </a:xfrm>
        </p:spPr>
        <p:txBody>
          <a:bodyPr>
            <a:noAutofit/>
          </a:bodyPr>
          <a:lstStyle/>
          <a:p>
            <a:r>
              <a:rPr lang="en-US" sz="6000" b="1"/>
              <a:t>The Decision Support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720829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u="sng"/>
              <a:t>Team 15</a:t>
            </a:r>
          </a:p>
          <a:p>
            <a:r>
              <a:rPr lang="en-US" sz="2800"/>
              <a:t>Nino </a:t>
            </a:r>
            <a:r>
              <a:rPr lang="en-US" sz="2800" err="1"/>
              <a:t>Spasik</a:t>
            </a:r>
            <a:r>
              <a:rPr lang="en-US" sz="2800"/>
              <a:t>, Austin Sun, Adam Syed, Amy Tai, </a:t>
            </a:r>
          </a:p>
          <a:p>
            <a:r>
              <a:rPr lang="en-US" sz="2800"/>
              <a:t>Hiba </a:t>
            </a:r>
            <a:r>
              <a:rPr lang="en-US" sz="2800" err="1"/>
              <a:t>Tawfeeq</a:t>
            </a:r>
            <a:r>
              <a:rPr lang="en-US" sz="2800"/>
              <a:t>, Richard </a:t>
            </a:r>
            <a:r>
              <a:rPr lang="en-US" sz="2800" err="1"/>
              <a:t>Uong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C8F7C-5383-44F6-AEB1-04956237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72" y="50702"/>
            <a:ext cx="10515600" cy="1325563"/>
          </a:xfrm>
        </p:spPr>
        <p:txBody>
          <a:bodyPr/>
          <a:lstStyle/>
          <a:p>
            <a:r>
              <a:rPr lang="en-US" b="1"/>
              <a:t>Goals for Our Decision Support Tool (DST)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4123C6-F878-40C7-8549-4C13DBC9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72" y="1696856"/>
            <a:ext cx="5157787" cy="823912"/>
          </a:xfrm>
        </p:spPr>
        <p:txBody>
          <a:bodyPr/>
          <a:lstStyle/>
          <a:p>
            <a:r>
              <a:rPr lang="en-US"/>
              <a:t>Potential Problems in a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749C1C-5671-4D6B-AF1B-6DC0A0C3E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815" y="2778027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Bad time management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Insufficient communication 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Difficulty completing tasks</a:t>
            </a:r>
          </a:p>
          <a:p>
            <a:endParaRPr lang="en-US"/>
          </a:p>
          <a:p>
            <a:r>
              <a:rPr lang="en-US"/>
              <a:t>Lack of "Big Picture" 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622C5FB-9EC9-4FCC-9BF0-F4A6E55DF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2216" y="1257300"/>
            <a:ext cx="5183188" cy="823912"/>
          </a:xfrm>
        </p:spPr>
        <p:txBody>
          <a:bodyPr/>
          <a:lstStyle/>
          <a:p>
            <a:r>
              <a:rPr lang="en-US"/>
              <a:t>Potential Solutions Using DST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3386B7-A6F9-4C5D-A75E-4E78CF18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24867" y="2310606"/>
            <a:ext cx="5915025" cy="934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DST allows user to constantly update deadlines, time available per week. Algorithms take into consideration available time of member when matching with task</a:t>
            </a:r>
          </a:p>
          <a:p>
            <a:endParaRPr lang="en-US" sz="160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sz="160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8E345DB1-0964-45CF-859B-D13D00F5682A}"/>
              </a:ext>
            </a:extLst>
          </p:cNvPr>
          <p:cNvSpPr txBox="1">
            <a:spLocks/>
          </p:cNvSpPr>
          <p:nvPr/>
        </p:nvSpPr>
        <p:spPr>
          <a:xfrm>
            <a:off x="6024868" y="3188592"/>
            <a:ext cx="5915025" cy="934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5pPr>
            <a:lvl6pPr marL="25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6pPr>
            <a:lvl7pPr marL="297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7pPr>
            <a:lvl8pPr marL="342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8pPr>
            <a:lvl9pPr marL="388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9pPr>
          </a:lstStyle>
          <a:p>
            <a:r>
              <a:rPr lang="en-US" sz="1600"/>
              <a:t>DST lets the user input their skill level on multiple competencies and available hours per week to work on project, this information is shared amongst other members</a:t>
            </a:r>
          </a:p>
          <a:p>
            <a:endParaRPr lang="en-US" sz="1600"/>
          </a:p>
          <a:p>
            <a:endParaRPr lang="en-US" sz="160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16021262-7A07-4BA6-A9AF-A71D01812F23}"/>
              </a:ext>
            </a:extLst>
          </p:cNvPr>
          <p:cNvSpPr txBox="1">
            <a:spLocks/>
          </p:cNvSpPr>
          <p:nvPr/>
        </p:nvSpPr>
        <p:spPr>
          <a:xfrm>
            <a:off x="6024868" y="4191000"/>
            <a:ext cx="5915025" cy="93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"Mentor Matching" feature allows highly skilled members to pair </a:t>
            </a:r>
            <a:r>
              <a:rPr lang="en-US" sz="1600" smtClean="0"/>
              <a:t>up </a:t>
            </a:r>
            <a:r>
              <a:rPr lang="en-US" sz="1600"/>
              <a:t>with lower skilled members of a certain competency and teach them that specific skill</a:t>
            </a:r>
          </a:p>
          <a:p>
            <a:endParaRPr lang="en-US" sz="1600"/>
          </a:p>
          <a:p>
            <a:endParaRPr lang="en-US" sz="160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A53D0478-FDEE-457D-84CD-ECE27DDF5A55}"/>
              </a:ext>
            </a:extLst>
          </p:cNvPr>
          <p:cNvSpPr txBox="1">
            <a:spLocks/>
          </p:cNvSpPr>
          <p:nvPr/>
        </p:nvSpPr>
        <p:spPr>
          <a:xfrm>
            <a:off x="6024869" y="5200650"/>
            <a:ext cx="5915025" cy="93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DST has various displays of the project tasks as a whole. The "Assignment Table" and "Project Tasks" pages offers users an overview of the project's progression</a:t>
            </a:r>
          </a:p>
          <a:p>
            <a:pPr marL="0" indent="0">
              <a:buNone/>
            </a:pPr>
            <a:endParaRPr lang="en-US" sz="1600"/>
          </a:p>
          <a:p>
            <a:endParaRPr lang="en-US" sz="16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F33C8D21-0FC0-4BB4-8828-43CB9528D80D}"/>
              </a:ext>
            </a:extLst>
          </p:cNvPr>
          <p:cNvSpPr/>
          <p:nvPr/>
        </p:nvSpPr>
        <p:spPr>
          <a:xfrm>
            <a:off x="4984853" y="2507442"/>
            <a:ext cx="61144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82200F7A-FEA7-40E5-AADF-DC211C6E8165}"/>
              </a:ext>
            </a:extLst>
          </p:cNvPr>
          <p:cNvSpPr/>
          <p:nvPr/>
        </p:nvSpPr>
        <p:spPr>
          <a:xfrm>
            <a:off x="4984853" y="3467864"/>
            <a:ext cx="61144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20DEB1BE-B0EA-4D54-9868-A82511859FB1}"/>
              </a:ext>
            </a:extLst>
          </p:cNvPr>
          <p:cNvSpPr/>
          <p:nvPr/>
        </p:nvSpPr>
        <p:spPr>
          <a:xfrm>
            <a:off x="4984853" y="4360072"/>
            <a:ext cx="61144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20762311-649C-485F-8DC7-1E270F5B35F3}"/>
              </a:ext>
            </a:extLst>
          </p:cNvPr>
          <p:cNvSpPr/>
          <p:nvPr/>
        </p:nvSpPr>
        <p:spPr>
          <a:xfrm>
            <a:off x="4984853" y="5200650"/>
            <a:ext cx="61144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0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F0365-17E7-4B5D-A6DE-EC80B93F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17" y="-114300"/>
            <a:ext cx="10515600" cy="1325563"/>
          </a:xfrm>
        </p:spPr>
        <p:txBody>
          <a:bodyPr/>
          <a:lstStyle/>
          <a:p>
            <a:r>
              <a:rPr lang="en-US"/>
              <a:t>Home Page</a:t>
            </a:r>
            <a:r>
              <a:rPr lang="en-US" b="1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4" y="1211263"/>
            <a:ext cx="11741285" cy="474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48" y="1999294"/>
            <a:ext cx="4198178" cy="32082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4146FFA-7038-478A-8444-9F0DEE923A58}"/>
              </a:ext>
            </a:extLst>
          </p:cNvPr>
          <p:cNvCxnSpPr/>
          <p:nvPr/>
        </p:nvCxnSpPr>
        <p:spPr>
          <a:xfrm flipH="1">
            <a:off x="5338526" y="2655651"/>
            <a:ext cx="1538929" cy="947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24ADFA28-F2E3-45A7-B7D7-6733C408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59"/>
          </a:xfrm>
        </p:spPr>
        <p:txBody>
          <a:bodyPr>
            <a:normAutofit/>
          </a:bodyPr>
          <a:lstStyle/>
          <a:p>
            <a:r>
              <a:rPr lang="en-US"/>
              <a:t>Project Input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xmlns="" id="{5664DE63-C164-4D99-A6F9-2844E15A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1" y="1382262"/>
            <a:ext cx="11603177" cy="462161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4146FFA-7038-478A-8444-9F0DEE923A58}"/>
              </a:ext>
            </a:extLst>
          </p:cNvPr>
          <p:cNvCxnSpPr/>
          <p:nvPr/>
        </p:nvCxnSpPr>
        <p:spPr>
          <a:xfrm flipH="1">
            <a:off x="7537895" y="2000265"/>
            <a:ext cx="2593126" cy="639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96A6AA0-C27F-4664-88EE-8639C8A12FB6}"/>
              </a:ext>
            </a:extLst>
          </p:cNvPr>
          <p:cNvCxnSpPr/>
          <p:nvPr/>
        </p:nvCxnSpPr>
        <p:spPr>
          <a:xfrm flipH="1">
            <a:off x="7580672" y="2763393"/>
            <a:ext cx="2593126" cy="639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0B35CF7-DE67-47EE-A2F2-B58E58D2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06" y="1971675"/>
            <a:ext cx="2981696" cy="344279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A4E3F733-D645-48DA-8959-03037FA08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620" y="1473680"/>
            <a:ext cx="2781668" cy="4690152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xmlns="" id="{D5ECD11C-332F-4505-9B39-BB73B7FBA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818" y="2451324"/>
            <a:ext cx="3437854" cy="20415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96A6AA0-C27F-4664-88EE-8639C8A12FB6}"/>
              </a:ext>
            </a:extLst>
          </p:cNvPr>
          <p:cNvCxnSpPr/>
          <p:nvPr/>
        </p:nvCxnSpPr>
        <p:spPr>
          <a:xfrm flipH="1" flipV="1">
            <a:off x="7564302" y="3767013"/>
            <a:ext cx="2510777" cy="537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4B5707D8-F5CD-4E0C-B5C7-74BD6138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255713"/>
            <a:ext cx="10564813" cy="4403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1DFB9-B56B-4F10-BE8C-53C21D1B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69" y="-66675"/>
            <a:ext cx="10515600" cy="1325563"/>
          </a:xfrm>
        </p:spPr>
        <p:txBody>
          <a:bodyPr/>
          <a:lstStyle/>
          <a:p>
            <a:r>
              <a:rPr lang="en-US"/>
              <a:t>Resources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D4F5B52-147E-4598-8F23-17188CD89EDA}"/>
              </a:ext>
            </a:extLst>
          </p:cNvPr>
          <p:cNvCxnSpPr/>
          <p:nvPr/>
        </p:nvCxnSpPr>
        <p:spPr>
          <a:xfrm flipH="1">
            <a:off x="7509753" y="3141478"/>
            <a:ext cx="24458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3">
            <a:extLst>
              <a:ext uri="{FF2B5EF4-FFF2-40B4-BE49-F238E27FC236}">
                <a16:creationId xmlns:a16="http://schemas.microsoft.com/office/drawing/2014/main" xmlns="" id="{216E2BC5-0180-46FC-B963-9656AF9E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504" y="761525"/>
            <a:ext cx="3113191" cy="4759906"/>
          </a:xfrm>
          <a:prstGeom prst="rect">
            <a:avLst/>
          </a:prstGeom>
        </p:spPr>
      </p:pic>
      <p:cxnSp>
        <p:nvCxnSpPr>
          <p:cNvPr id="16" name="Straight Arrow Connector 2">
            <a:extLst>
              <a:ext uri="{FF2B5EF4-FFF2-40B4-BE49-F238E27FC236}">
                <a16:creationId xmlns:a16="http://schemas.microsoft.com/office/drawing/2014/main" xmlns="" id="{842A859B-1180-4816-B092-34D54891E371}"/>
              </a:ext>
            </a:extLst>
          </p:cNvPr>
          <p:cNvCxnSpPr/>
          <p:nvPr/>
        </p:nvCxnSpPr>
        <p:spPr>
          <a:xfrm flipH="1">
            <a:off x="7509753" y="2121186"/>
            <a:ext cx="2445831" cy="460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890F754B-3AE7-4805-A278-2967ADC62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27" y="2046519"/>
            <a:ext cx="3201716" cy="23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32FA5-3D2D-4F5E-9976-E11F7325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98" y="0"/>
            <a:ext cx="4606242" cy="1905000"/>
          </a:xfrm>
        </p:spPr>
        <p:txBody>
          <a:bodyPr/>
          <a:lstStyle/>
          <a:p>
            <a:r>
              <a:rPr lang="en-US"/>
              <a:t>Assignment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B8183CD-238E-42EF-8E0A-D97AA335A1C7}"/>
              </a:ext>
            </a:extLst>
          </p:cNvPr>
          <p:cNvCxnSpPr/>
          <p:nvPr/>
        </p:nvCxnSpPr>
        <p:spPr>
          <a:xfrm flipH="1">
            <a:off x="7368638" y="3006072"/>
            <a:ext cx="3127507" cy="558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74447B4C-B819-40BE-A16D-FEF0B374BEF8}"/>
              </a:ext>
            </a:extLst>
          </p:cNvPr>
          <p:cNvSpPr/>
          <p:nvPr/>
        </p:nvSpPr>
        <p:spPr>
          <a:xfrm>
            <a:off x="5747655" y="386979"/>
            <a:ext cx="3300412" cy="1697340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Syncs the Assignment Table with the most recent data from User Forms and other sheets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A6470B70-609F-44D9-ADA4-EA2B100C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9" y="2163691"/>
            <a:ext cx="11455308" cy="18461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245F5478-58F6-4B84-A822-CC60D0EB4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498" y="2590540"/>
            <a:ext cx="3770827" cy="29152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BB46F1C-17B8-46EF-BAA8-53CF54F16F1D}"/>
              </a:ext>
            </a:extLst>
          </p:cNvPr>
          <p:cNvCxnSpPr/>
          <p:nvPr/>
        </p:nvCxnSpPr>
        <p:spPr>
          <a:xfrm flipH="1">
            <a:off x="7529210" y="3006072"/>
            <a:ext cx="2859930" cy="855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BB46F1C-17B8-46EF-BAA8-53CF54F16F1D}"/>
              </a:ext>
            </a:extLst>
          </p:cNvPr>
          <p:cNvCxnSpPr/>
          <p:nvPr/>
        </p:nvCxnSpPr>
        <p:spPr>
          <a:xfrm flipH="1" flipV="1">
            <a:off x="9048067" y="1427552"/>
            <a:ext cx="1448078" cy="1044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76394-212B-4DA7-9EFF-41DCF6B7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85" y="57150"/>
            <a:ext cx="10515600" cy="1325563"/>
          </a:xfrm>
        </p:spPr>
        <p:txBody>
          <a:bodyPr/>
          <a:lstStyle/>
          <a:p>
            <a:r>
              <a:rPr lang="en-US"/>
              <a:t>Mentor Matching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636B130B-8658-434A-85AB-441DCF7E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381125"/>
            <a:ext cx="10429875" cy="4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5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3" y="1032123"/>
            <a:ext cx="11196735" cy="5671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AB1D4-6B77-43BC-A08C-B34C2874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63" y="-78319"/>
            <a:ext cx="10515600" cy="1325563"/>
          </a:xfrm>
        </p:spPr>
        <p:txBody>
          <a:bodyPr/>
          <a:lstStyle/>
          <a:p>
            <a:r>
              <a:rPr lang="en-US"/>
              <a:t>Problem Sheet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F001CEA-1BB2-4083-8FFE-C23F9CF9FF37}"/>
              </a:ext>
            </a:extLst>
          </p:cNvPr>
          <p:cNvCxnSpPr/>
          <p:nvPr/>
        </p:nvCxnSpPr>
        <p:spPr>
          <a:xfrm flipH="1" flipV="1">
            <a:off x="6545426" y="2500009"/>
            <a:ext cx="2109476" cy="597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4D27808C-6210-4B14-BED1-0E9C2DBF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21" y="3097763"/>
            <a:ext cx="3787123" cy="290263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57B5640-DAF7-4784-B61B-24F463CAA768}"/>
              </a:ext>
            </a:extLst>
          </p:cNvPr>
          <p:cNvCxnSpPr/>
          <p:nvPr/>
        </p:nvCxnSpPr>
        <p:spPr>
          <a:xfrm flipH="1">
            <a:off x="5369668" y="3935518"/>
            <a:ext cx="3285234" cy="500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382" y="1050784"/>
            <a:ext cx="3559044" cy="27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The Decision Support Tool</vt:lpstr>
      <vt:lpstr>Goals for Our Decision Support Tool (DST)</vt:lpstr>
      <vt:lpstr>Home Page </vt:lpstr>
      <vt:lpstr>Project Input</vt:lpstr>
      <vt:lpstr>Resources</vt:lpstr>
      <vt:lpstr>Assignment Table</vt:lpstr>
      <vt:lpstr>Mentor Matching</vt:lpstr>
      <vt:lpstr>Problem Sheet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Decision Support Tool</dc:title>
  <cp:lastModifiedBy>Austin Sun</cp:lastModifiedBy>
  <cp:revision>3</cp:revision>
  <dcterms:modified xsi:type="dcterms:W3CDTF">2017-11-16T05:42:27Z</dcterms:modified>
</cp:coreProperties>
</file>