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8CFF"/>
    <a:srgbClr val="0043C8"/>
    <a:srgbClr val="003399"/>
    <a:srgbClr val="3EAADC"/>
    <a:srgbClr val="FFD332"/>
    <a:srgbClr val="3B7CCA"/>
    <a:srgbClr val="003B4F"/>
    <a:srgbClr val="657422"/>
    <a:srgbClr val="0F1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1A815-3545-4A9A-AC52-4F1E742C650D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0DA12-66E5-4964-9713-3D6B00127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734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39CE9-5D3D-7AC5-9404-9001818BC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4DB68-C552-8564-6D0F-295651621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BE53A-2F73-B0C1-7558-4D276DCD2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BF2B-CBF7-48BA-ACB0-30B253B7CC54}" type="datetime1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58A62-2CE3-56B0-B1BA-E27BE96E7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6E38D-A388-DDF2-FEA0-9DCC3420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6E93-1846-4B17-A68F-4674358D4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77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78C8B-BE8B-0B1A-0E91-33EF0FAE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97562-20AE-BA54-5220-D60DDE338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FE85E-EF89-028C-8904-BDFE7F049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3F5C-0FC8-4D45-ABD3-AB438D495A88}" type="datetime1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D2C7C-D589-340E-C533-1C1A7845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386B2-88D5-E8C5-54EB-2539E701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6E93-1846-4B17-A68F-4674358D4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32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A152C-F076-663C-89AB-0766DEE16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E2A78-4992-641C-4A12-E137F4BE1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9747-3B08-AD48-8D62-BE2B862E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1D57-EBCE-4014-899C-4CE85F371B81}" type="datetime1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9217-67A9-9A71-8D06-E705924A7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8883A-63DA-F3F4-F95D-9ADCD647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6E93-1846-4B17-A68F-4674358D4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93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E8B4C-8D45-8EC7-7768-A4AE23514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852"/>
            <a:ext cx="9878786" cy="88769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88548-5599-11E3-424F-2A3056DD2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388"/>
            <a:ext cx="10515600" cy="4477178"/>
          </a:xfrm>
        </p:spPr>
        <p:txBody>
          <a:bodyPr/>
          <a:lstStyle>
            <a:lvl1pPr>
              <a:defRPr>
                <a:latin typeface="LM Roman 10" panose="00000500000000000000" pitchFamily="50" charset="0"/>
              </a:defRPr>
            </a:lvl1pPr>
            <a:lvl2pPr>
              <a:defRPr>
                <a:latin typeface="LM Roman 10" panose="00000500000000000000" pitchFamily="50" charset="0"/>
              </a:defRPr>
            </a:lvl2pPr>
            <a:lvl3pPr>
              <a:defRPr>
                <a:latin typeface="LM Roman 10" panose="00000500000000000000" pitchFamily="50" charset="0"/>
              </a:defRPr>
            </a:lvl3pPr>
            <a:lvl4pPr>
              <a:defRPr>
                <a:latin typeface="LM Roman 10" panose="00000500000000000000" pitchFamily="50" charset="0"/>
              </a:defRPr>
            </a:lvl4pPr>
            <a:lvl5pPr>
              <a:defRPr>
                <a:latin typeface="LM Roman 10" panose="00000500000000000000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FF16F-C725-F779-035A-6273C8FF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4E87-4C1B-4511-8B83-88B18C72C861}" type="datetime1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A8F6D-FC81-81A1-A259-EB8477CF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8E36D-5D57-A2DA-F0C9-1DB42977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6E93-1846-4B17-A68F-4674358D495A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11EE97C-7425-0892-4849-746D3E221309}"/>
              </a:ext>
            </a:extLst>
          </p:cNvPr>
          <p:cNvCxnSpPr>
            <a:cxnSpLocks/>
          </p:cNvCxnSpPr>
          <p:nvPr userDrawn="1"/>
        </p:nvCxnSpPr>
        <p:spPr>
          <a:xfrm>
            <a:off x="0" y="1176792"/>
            <a:ext cx="12192000" cy="0"/>
          </a:xfrm>
          <a:prstGeom prst="line">
            <a:avLst/>
          </a:prstGeom>
          <a:ln w="28575">
            <a:solidFill>
              <a:srgbClr val="FF66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5A90D5F-12F6-C9A9-6D61-A5857DC479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7781" t="29500" r="7531" b="38000"/>
          <a:stretch/>
        </p:blipFill>
        <p:spPr>
          <a:xfrm>
            <a:off x="0" y="6009028"/>
            <a:ext cx="2979424" cy="84201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19914C-89C5-54B8-9FCC-9816917AC2F1}"/>
              </a:ext>
            </a:extLst>
          </p:cNvPr>
          <p:cNvCxnSpPr>
            <a:cxnSpLocks/>
          </p:cNvCxnSpPr>
          <p:nvPr userDrawn="1"/>
        </p:nvCxnSpPr>
        <p:spPr>
          <a:xfrm>
            <a:off x="0" y="5918777"/>
            <a:ext cx="12192000" cy="0"/>
          </a:xfrm>
          <a:prstGeom prst="line">
            <a:avLst/>
          </a:prstGeom>
          <a:ln w="28575">
            <a:solidFill>
              <a:srgbClr val="FF66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Data Analysis and Real World Interrogation Network (DARWIN EU) | European  Medicines Agency">
            <a:extLst>
              <a:ext uri="{FF2B5EF4-FFF2-40B4-BE49-F238E27FC236}">
                <a16:creationId xmlns:a16="http://schemas.microsoft.com/office/drawing/2014/main" id="{588BAFC2-2D50-0E83-74E3-E30E9A6C52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102" y="6015989"/>
            <a:ext cx="2051796" cy="84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10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96FB5-96AB-E344-C4DD-E543C882E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098C3-7E0A-37E5-FFCA-D7A25B359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50B6C-DBE7-62F9-6D15-5DA7D3A5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5A69-9E10-49D6-ABDD-F51DA8573F7A}" type="datetime1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A269D-EB27-39DF-33F7-91DDB97B6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15A95-AB07-88FC-BEE5-4EE7A3031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6E93-1846-4B17-A68F-4674358D4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65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9D1D-76F7-FA45-6848-933A016B8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C69EA-8AD8-57BB-2275-24E7FA7A2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8AA79-427A-ACD7-369E-1458FFB1C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EB9C2-B162-E160-05ED-BA6996B3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CD707-6980-4391-B187-AC918E55014B}" type="datetime1">
              <a:rPr lang="en-GB" smtClean="0"/>
              <a:t>26/10/2022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D9A8A-7113-681E-2B8F-B1D6580B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38B04-A19B-2714-B8DB-B3F188CE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6E93-1846-4B17-A68F-4674358D4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99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3B32-50CA-809F-B7DF-1B9B353DA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46BF2-AAB8-992C-5A25-97D606DDF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8195E-2B40-4954-10E1-1328DF298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EBB8B-BB0E-C6B3-170B-69ED33ED9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45FD2-EB29-3367-0445-9CC6749A9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E60AD-CCAE-D41D-8A9E-7C30DCF9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7C1F-EAFD-45CE-90E2-A35E4F7075E1}" type="datetime1">
              <a:rPr lang="en-GB" smtClean="0"/>
              <a:t>26/10/2022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1F82FB-8A81-8900-1714-D17DE1C9B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334ECA-317D-A6BD-1E5B-8C4F59D8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6E93-1846-4B17-A68F-4674358D4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96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DB76-179C-74CC-3C59-BB55CA1FC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E497F-1612-8973-14FA-CB5DBB467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679D-28BC-41E3-989F-7F85B106C37F}" type="datetime1">
              <a:rPr lang="en-GB" smtClean="0"/>
              <a:t>26/10/2022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EDD995-2FA4-827D-7A7A-38B62055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1B357-BD94-11B1-5487-116236E7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6E93-1846-4B17-A68F-4674358D4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9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455F7-3274-EC71-50E2-9F254ADB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73A5-4C00-4512-A4CE-CE5BBEA8A4E9}" type="datetime1">
              <a:rPr lang="en-GB" smtClean="0"/>
              <a:t>26/10/2022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5DDFA4-842C-2F8E-3415-4FC53FD0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3F35D-B407-5FA6-1543-EA07849E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6E93-1846-4B17-A68F-4674358D4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74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1A91-C220-D368-949D-E31A60ED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E350C-B97C-3F9D-A5FF-BA059DAD2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AB05C-4F86-7F55-B55E-3DA18A2C6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2D3A5-E03C-788E-55E7-219599DC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846A-AD3A-45B4-8FA3-727D97B2355D}" type="datetime1">
              <a:rPr lang="en-GB" smtClean="0"/>
              <a:t>26/10/2022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D3BCE-6B8E-A6F3-ED5C-CB4D9421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ADFEE-CC05-ACDD-0C7D-5ACF09E8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6E93-1846-4B17-A68F-4674358D4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60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FB1BC-999C-868E-A01B-759194750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1B9B60-C1E2-97D6-8709-A963D637C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611CC-C30F-D433-81A8-1CAC34A16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36841-7CFA-7592-0137-BDBFDAF5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63CC-FF0F-4527-AA43-965871D983BC}" type="datetime1">
              <a:rPr lang="en-GB" smtClean="0"/>
              <a:t>26/10/2022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A066C-84DA-6218-4A70-9619A13F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EBF73-9BDC-AAC3-900A-E41564E3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6E93-1846-4B17-A68F-4674358D4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64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C9CEAA-31ED-02AC-B1B1-85EE25259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5868B-18C2-4A52-AA2E-6EBDF528E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59BCC-FCCB-6BA2-A7B3-46FC41E16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DF24-9715-4E33-9141-94474F92D6EF}" type="datetime1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5E3D7-6DAF-41FD-576C-147CF7B2F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3093D-E101-0E86-65D3-3EC1A9D9B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B6E93-1846-4B17-A68F-4674358D4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03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academy.ehden.eu/course/view.php?id=9" TargetMode="External"/><Relationship Id="rId13" Type="http://schemas.openxmlformats.org/officeDocument/2006/relationships/hyperlink" Target="https://practice.datacamp.com/p/562" TargetMode="External"/><Relationship Id="rId3" Type="http://schemas.microsoft.com/office/2007/relationships/hdphoto" Target="../media/hdphoto1.wdp"/><Relationship Id="rId7" Type="http://schemas.openxmlformats.org/officeDocument/2006/relationships/hyperlink" Target="https://academy.ehden.eu/course/view.php?id=8" TargetMode="External"/><Relationship Id="rId12" Type="http://schemas.openxmlformats.org/officeDocument/2006/relationships/hyperlink" Target="https://practice.datacamp.com/p/317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cademy.ehden.eu/course/view.php?id=4" TargetMode="External"/><Relationship Id="rId11" Type="http://schemas.openxmlformats.org/officeDocument/2006/relationships/hyperlink" Target="https://practice.datacamp.com/p/17" TargetMode="External"/><Relationship Id="rId5" Type="http://schemas.openxmlformats.org/officeDocument/2006/relationships/hyperlink" Target="https://academy.ehden.eu/" TargetMode="External"/><Relationship Id="rId15" Type="http://schemas.openxmlformats.org/officeDocument/2006/relationships/hyperlink" Target="https://practice.datacamp.com/p/336" TargetMode="External"/><Relationship Id="rId10" Type="http://schemas.openxmlformats.org/officeDocument/2006/relationships/hyperlink" Target="https://practice.datacamp.com/p/6" TargetMode="External"/><Relationship Id="rId4" Type="http://schemas.openxmlformats.org/officeDocument/2006/relationships/hyperlink" Target="https://ohdsi.github.io/TheBookOfOhdsi/" TargetMode="External"/><Relationship Id="rId9" Type="http://schemas.openxmlformats.org/officeDocument/2006/relationships/hyperlink" Target="https://practice.datacamp.com/p/2" TargetMode="External"/><Relationship Id="rId14" Type="http://schemas.openxmlformats.org/officeDocument/2006/relationships/hyperlink" Target="https://practice.datacamp.com/p/56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FBFF4-7A60-EDD7-38F7-98035A1E5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815" y="1670538"/>
            <a:ext cx="10067194" cy="1131644"/>
          </a:xfrm>
        </p:spPr>
        <p:txBody>
          <a:bodyPr>
            <a:noAutofit/>
          </a:bodyPr>
          <a:lstStyle/>
          <a:p>
            <a:r>
              <a:rPr lang="en-GB" sz="4400" dirty="0">
                <a:latin typeface="+mn-lt"/>
              </a:rPr>
              <a:t>PDE group Internal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1F927-3267-99F2-9DAA-464A89020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1162" y="3591658"/>
            <a:ext cx="11189677" cy="2062748"/>
          </a:xfrm>
        </p:spPr>
        <p:txBody>
          <a:bodyPr>
            <a:normAutofit/>
          </a:bodyPr>
          <a:lstStyle/>
          <a:p>
            <a:r>
              <a:rPr lang="en-GB" dirty="0">
                <a:latin typeface="LM Roman 10" panose="00000500000000000000" pitchFamily="50" charset="0"/>
              </a:rPr>
              <a:t>Martí </a:t>
            </a:r>
            <a:r>
              <a:rPr lang="en-GB" dirty="0" err="1">
                <a:latin typeface="LM Roman 10" panose="00000500000000000000" pitchFamily="50" charset="0"/>
              </a:rPr>
              <a:t>Català</a:t>
            </a:r>
            <a:endParaRPr lang="en-GB" dirty="0">
              <a:latin typeface="LM Roman 10" panose="00000500000000000000" pitchFamily="50" charset="0"/>
            </a:endParaRPr>
          </a:p>
          <a:p>
            <a:r>
              <a:rPr lang="en-GB" dirty="0">
                <a:latin typeface="LM Roman 10" panose="00000500000000000000" pitchFamily="50" charset="0"/>
              </a:rPr>
              <a:t>Edward Burn</a:t>
            </a:r>
          </a:p>
          <a:p>
            <a:r>
              <a:rPr lang="en-GB" dirty="0">
                <a:latin typeface="LM Roman 10" panose="00000500000000000000" pitchFamily="50" charset="0"/>
              </a:rPr>
              <a:t>31 Oct – 3 Nov 2022</a:t>
            </a:r>
          </a:p>
        </p:txBody>
      </p:sp>
      <p:pic>
        <p:nvPicPr>
          <p:cNvPr id="1028" name="Picture 4" descr="Data Analysis and Real World Interrogation Network (DARWIN EU) | European  Medicines Agency">
            <a:extLst>
              <a:ext uri="{FF2B5EF4-FFF2-40B4-BE49-F238E27FC236}">
                <a16:creationId xmlns:a16="http://schemas.microsoft.com/office/drawing/2014/main" id="{8B07A9D0-2F88-5894-1C05-D42DFDB4D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715" y="4623032"/>
            <a:ext cx="201930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94962B-2291-F4EE-DCDE-CE78179D67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81" t="29500" r="7531" b="38000"/>
          <a:stretch/>
        </p:blipFill>
        <p:spPr>
          <a:xfrm>
            <a:off x="8289891" y="4616363"/>
            <a:ext cx="2979424" cy="84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3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8234-CA7F-C4C3-804B-6D6C8891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Getting started with R (31 Oct)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CA037-0C96-455A-EF73-979859AFB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10D2E-7C16-DDAA-C3F7-777CE269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6E93-1846-4B17-A68F-4674358D495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03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8234-CA7F-C4C3-804B-6D6C8891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Writing bespoke code for the OMOP CDM (1 Nov)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CA037-0C96-455A-EF73-979859AFB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Theory:</a:t>
            </a:r>
          </a:p>
          <a:p>
            <a:pPr lvl="1"/>
            <a:r>
              <a:rPr lang="en-GB" dirty="0"/>
              <a:t>How to connect to the database (DBI)</a:t>
            </a:r>
          </a:p>
          <a:p>
            <a:pPr lvl="1"/>
            <a:r>
              <a:rPr lang="en-GB" dirty="0"/>
              <a:t>A friendly way to connect to OHDSI database (</a:t>
            </a:r>
            <a:r>
              <a:rPr lang="en-GB" dirty="0" err="1"/>
              <a:t>CDMConnector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Mock database (Eunomia)</a:t>
            </a:r>
          </a:p>
          <a:p>
            <a:pPr lvl="1"/>
            <a:r>
              <a:rPr lang="en-GB" dirty="0"/>
              <a:t>Working with data bases in R (</a:t>
            </a:r>
            <a:r>
              <a:rPr lang="en-GB" dirty="0" err="1"/>
              <a:t>dplyr</a:t>
            </a:r>
            <a:r>
              <a:rPr lang="en-GB" dirty="0"/>
              <a:t> &amp; </a:t>
            </a:r>
            <a:r>
              <a:rPr lang="en-GB" dirty="0" err="1"/>
              <a:t>dbplyr</a:t>
            </a:r>
            <a:r>
              <a:rPr lang="en-GB" dirty="0"/>
              <a:t>)</a:t>
            </a:r>
          </a:p>
          <a:p>
            <a:r>
              <a:rPr lang="en-GB" dirty="0"/>
              <a:t>Practicum:</a:t>
            </a:r>
          </a:p>
          <a:p>
            <a:pPr lvl="1"/>
            <a:r>
              <a:rPr lang="en-GB" dirty="0"/>
              <a:t>Part 0 Understand Commands</a:t>
            </a:r>
          </a:p>
          <a:p>
            <a:pPr lvl="1"/>
            <a:r>
              <a:rPr lang="en-GB" dirty="0"/>
              <a:t>Part 1 Basic Commands</a:t>
            </a:r>
          </a:p>
          <a:p>
            <a:pPr lvl="1"/>
            <a:r>
              <a:rPr lang="en-GB" dirty="0"/>
              <a:t>Part 2 Build a cohort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10D2E-7C16-DDAA-C3F7-777CE269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6E93-1846-4B17-A68F-4674358D495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632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E95D5-F1F1-214E-90F0-E3C26D8F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Running OHDSI code for the OMOP CDM (2 Nov)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21CF0-47C7-B673-2A37-76D697592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Theory:</a:t>
            </a:r>
          </a:p>
          <a:p>
            <a:pPr lvl="1"/>
            <a:r>
              <a:rPr lang="en-GB" dirty="0"/>
              <a:t>Create a concept set (</a:t>
            </a:r>
            <a:r>
              <a:rPr lang="en-GB" dirty="0" err="1"/>
              <a:t>CodelistGenerator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Instantiate the cohorts in the database (</a:t>
            </a:r>
            <a:r>
              <a:rPr lang="en-GB" dirty="0" err="1"/>
              <a:t>CohortGenerator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Evaluate our cohort (</a:t>
            </a:r>
            <a:r>
              <a:rPr lang="en-GB" dirty="0" err="1"/>
              <a:t>CohortDiagnostics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Compute the incidence and prevalence (</a:t>
            </a:r>
            <a:r>
              <a:rPr lang="en-GB" dirty="0" err="1"/>
              <a:t>IncidencePrevalence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Share a project and make sure they can execute (</a:t>
            </a:r>
            <a:r>
              <a:rPr lang="en-GB" dirty="0" err="1"/>
              <a:t>renv</a:t>
            </a:r>
            <a:r>
              <a:rPr lang="en-GB" dirty="0"/>
              <a:t>)</a:t>
            </a:r>
          </a:p>
          <a:p>
            <a:r>
              <a:rPr lang="en-GB" dirty="0"/>
              <a:t>Practicum:</a:t>
            </a:r>
          </a:p>
          <a:p>
            <a:pPr lvl="1"/>
            <a:r>
              <a:rPr lang="en-GB" dirty="0"/>
              <a:t>Part 0 Execute the example</a:t>
            </a:r>
          </a:p>
          <a:p>
            <a:pPr lvl="1"/>
            <a:r>
              <a:rPr lang="en-GB" dirty="0"/>
              <a:t>Part 1 Install all packages</a:t>
            </a:r>
          </a:p>
          <a:p>
            <a:pPr lvl="1"/>
            <a:r>
              <a:rPr lang="en-GB" dirty="0"/>
              <a:t>Part 2 Make your own network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37C54-371F-5B38-29ED-CB5048C9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6E93-1846-4B17-A68F-4674358D495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82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8234-CA7F-C4C3-804B-6D6C8891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Making R packages (3 Nov)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CA037-0C96-455A-EF73-979859AFB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10D2E-7C16-DDAA-C3F7-777CE269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6E93-1846-4B17-A68F-4674358D495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227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Images | Free Vectors, Stock Photos &amp; PSD">
            <a:extLst>
              <a:ext uri="{FF2B5EF4-FFF2-40B4-BE49-F238E27FC236}">
                <a16:creationId xmlns:a16="http://schemas.microsoft.com/office/drawing/2014/main" id="{431855C2-49C5-B90E-436F-AC8217F59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511" y="1107965"/>
            <a:ext cx="1012867" cy="101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0CC118-6C4B-9AC2-909F-F827B5865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744"/>
            <a:ext cx="9878786" cy="887690"/>
          </a:xfrm>
        </p:spPr>
        <p:txBody>
          <a:bodyPr/>
          <a:lstStyle/>
          <a:p>
            <a:r>
              <a:rPr lang="en-GB" dirty="0"/>
              <a:t>Suggested 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2516F-5068-578D-A5E6-F3B3F2B84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book of OHDSI (</a:t>
            </a:r>
            <a:r>
              <a:rPr lang="en-GB" sz="2400" dirty="0">
                <a:hlinkClick r:id="rId4"/>
              </a:rPr>
              <a:t>https://ohdsi.github.io/TheBookOfOhdsi/</a:t>
            </a:r>
            <a:r>
              <a:rPr lang="en-GB" dirty="0"/>
              <a:t>)</a:t>
            </a:r>
          </a:p>
          <a:p>
            <a:r>
              <a:rPr lang="en-GB" dirty="0"/>
              <a:t>EHDEN academy (</a:t>
            </a:r>
            <a:r>
              <a:rPr lang="en-GB" dirty="0">
                <a:hlinkClick r:id="rId5"/>
              </a:rPr>
              <a:t>https://academy.ehden.eu/</a:t>
            </a:r>
            <a:r>
              <a:rPr lang="en-GB" dirty="0"/>
              <a:t>):</a:t>
            </a:r>
          </a:p>
          <a:p>
            <a:pPr lvl="1"/>
            <a:r>
              <a:rPr lang="en-GB" i="0" u="none" strike="noStrike" dirty="0">
                <a:solidFill>
                  <a:srgbClr val="373A3C"/>
                </a:solidFill>
                <a:effectLst/>
                <a:hlinkClick r:id="rId6"/>
              </a:rPr>
              <a:t>OMOP CDM and Standardised Vocabularies</a:t>
            </a:r>
            <a:endParaRPr lang="en-GB" dirty="0"/>
          </a:p>
          <a:p>
            <a:pPr lvl="1"/>
            <a:r>
              <a:rPr lang="en-GB" i="0" u="none" strike="noStrike" dirty="0">
                <a:solidFill>
                  <a:srgbClr val="373A3C"/>
                </a:solidFill>
                <a:effectLst/>
                <a:hlinkClick r:id="rId7"/>
              </a:rPr>
              <a:t>ATLAS</a:t>
            </a:r>
            <a:endParaRPr lang="en-GB" dirty="0"/>
          </a:p>
          <a:p>
            <a:pPr lvl="1"/>
            <a:r>
              <a:rPr lang="en-GB" i="0" u="none" strike="noStrike" dirty="0">
                <a:solidFill>
                  <a:srgbClr val="373A3C"/>
                </a:solidFill>
                <a:effectLst/>
                <a:hlinkClick r:id="rId8"/>
              </a:rPr>
              <a:t>Phenotype Definition, Characterisation and Evaluation</a:t>
            </a:r>
            <a:endParaRPr lang="en-GB" i="0" u="none" strike="noStrike" dirty="0">
              <a:solidFill>
                <a:srgbClr val="373A3C"/>
              </a:solidFill>
              <a:effectLst/>
            </a:endParaRPr>
          </a:p>
          <a:p>
            <a:r>
              <a:rPr lang="en-GB" dirty="0">
                <a:solidFill>
                  <a:srgbClr val="373A3C"/>
                </a:solidFill>
              </a:rPr>
              <a:t>Data camp:</a:t>
            </a:r>
          </a:p>
          <a:p>
            <a:pPr lvl="1"/>
            <a:r>
              <a:rPr lang="en-GB" u="none" strike="noStrike" dirty="0">
                <a:solidFill>
                  <a:srgbClr val="4F52B2"/>
                </a:solidFill>
                <a:effectLst/>
                <a:hlinkClick r:id="rId9" tooltip="https://practice.datacamp.com/p/2"/>
              </a:rPr>
              <a:t>Introduction to R</a:t>
            </a:r>
            <a:r>
              <a:rPr lang="en-GB" u="none" strike="noStrike" dirty="0">
                <a:solidFill>
                  <a:srgbClr val="4F52B2"/>
                </a:solidFill>
                <a:effectLst/>
              </a:rPr>
              <a:t>, </a:t>
            </a:r>
            <a:r>
              <a:rPr lang="en-GB" u="none" strike="noStrike" dirty="0">
                <a:solidFill>
                  <a:srgbClr val="4F52B2"/>
                </a:solidFill>
                <a:effectLst/>
                <a:hlinkClick r:id="rId10" tooltip="https://practice.datacamp.com/p/6"/>
              </a:rPr>
              <a:t>Intermediate R</a:t>
            </a:r>
            <a:r>
              <a:rPr lang="en-GB" u="none" strike="noStrike" dirty="0">
                <a:solidFill>
                  <a:srgbClr val="4F52B2"/>
                </a:solidFill>
                <a:effectLst/>
              </a:rPr>
              <a:t>,</a:t>
            </a:r>
            <a:r>
              <a:rPr lang="en-GB" u="none" strike="noStrike" dirty="0">
                <a:solidFill>
                  <a:srgbClr val="4F52B2"/>
                </a:solidFill>
                <a:effectLst/>
                <a:hlinkClick r:id="rId11" tooltip="https://practice.datacamp.com/p/17"/>
              </a:rPr>
              <a:t> Introduction to the </a:t>
            </a:r>
            <a:r>
              <a:rPr lang="en-GB" u="none" strike="noStrike" dirty="0" err="1">
                <a:solidFill>
                  <a:srgbClr val="4F52B2"/>
                </a:solidFill>
                <a:effectLst/>
                <a:hlinkClick r:id="rId11" tooltip="https://practice.datacamp.com/p/17"/>
              </a:rPr>
              <a:t>Tidyverse</a:t>
            </a:r>
            <a:r>
              <a:rPr lang="en-GB" u="none" strike="noStrike" dirty="0">
                <a:solidFill>
                  <a:srgbClr val="4F52B2"/>
                </a:solidFill>
                <a:effectLst/>
              </a:rPr>
              <a:t>, </a:t>
            </a:r>
            <a:r>
              <a:rPr lang="en-GB" u="none" strike="noStrike" dirty="0">
                <a:solidFill>
                  <a:srgbClr val="4F52B2"/>
                </a:solidFill>
                <a:effectLst/>
                <a:hlinkClick r:id="rId12" tooltip="https://practice.datacamp.com/p/317"/>
              </a:rPr>
              <a:t>Working with Data in the </a:t>
            </a:r>
            <a:r>
              <a:rPr lang="en-GB" u="none" strike="noStrike" dirty="0" err="1">
                <a:solidFill>
                  <a:srgbClr val="4F52B2"/>
                </a:solidFill>
                <a:effectLst/>
                <a:hlinkClick r:id="rId12" tooltip="https://practice.datacamp.com/p/317"/>
              </a:rPr>
              <a:t>Tidyverse</a:t>
            </a:r>
            <a:r>
              <a:rPr lang="en-GB" u="none" strike="noStrike" dirty="0">
                <a:solidFill>
                  <a:srgbClr val="4F52B2"/>
                </a:solidFill>
                <a:effectLst/>
              </a:rPr>
              <a:t>, </a:t>
            </a:r>
            <a:r>
              <a:rPr lang="en-GB" u="none" strike="noStrike" dirty="0">
                <a:solidFill>
                  <a:srgbClr val="4F52B2"/>
                </a:solidFill>
                <a:effectLst/>
                <a:hlinkClick r:id="rId13" tooltip="https://practice.datacamp.com/p/562"/>
              </a:rPr>
              <a:t>Data Manipulation with </a:t>
            </a:r>
            <a:r>
              <a:rPr lang="en-GB" u="none" strike="noStrike" dirty="0" err="1">
                <a:solidFill>
                  <a:srgbClr val="4F52B2"/>
                </a:solidFill>
                <a:effectLst/>
                <a:hlinkClick r:id="rId13" tooltip="https://practice.datacamp.com/p/562"/>
              </a:rPr>
              <a:t>dplyr</a:t>
            </a:r>
            <a:r>
              <a:rPr lang="en-GB" dirty="0">
                <a:solidFill>
                  <a:srgbClr val="242424"/>
                </a:solidFill>
              </a:rPr>
              <a:t>, </a:t>
            </a:r>
            <a:r>
              <a:rPr lang="en-GB" u="none" strike="noStrike" dirty="0">
                <a:solidFill>
                  <a:srgbClr val="4F52B2"/>
                </a:solidFill>
                <a:effectLst/>
                <a:hlinkClick r:id="rId14" tooltip="https://practice.datacamp.com/p/563"/>
              </a:rPr>
              <a:t>Joining Data with </a:t>
            </a:r>
            <a:r>
              <a:rPr lang="en-GB" u="none" strike="noStrike" dirty="0" err="1">
                <a:solidFill>
                  <a:srgbClr val="4F52B2"/>
                </a:solidFill>
                <a:effectLst/>
                <a:hlinkClick r:id="rId14" tooltip="https://practice.datacamp.com/p/563"/>
              </a:rPr>
              <a:t>dplyr</a:t>
            </a:r>
            <a:r>
              <a:rPr lang="en-GB" u="none" strike="noStrike" dirty="0">
                <a:solidFill>
                  <a:srgbClr val="4F52B2"/>
                </a:solidFill>
                <a:effectLst/>
              </a:rPr>
              <a:t>, </a:t>
            </a:r>
            <a:r>
              <a:rPr lang="en-GB" u="sng" dirty="0">
                <a:solidFill>
                  <a:srgbClr val="242424"/>
                </a:solidFill>
                <a:effectLst/>
                <a:hlinkClick r:id="rId15" tooltip="https://practice.datacamp.com/p/336"/>
              </a:rPr>
              <a:t>Introduction to Data Visualization with ggplot2</a:t>
            </a:r>
            <a:endParaRPr lang="en-GB" dirty="0">
              <a:solidFill>
                <a:srgbClr val="242424"/>
              </a:solidFill>
              <a:effectLst/>
            </a:endParaRPr>
          </a:p>
          <a:p>
            <a:endParaRPr lang="en-GB" b="1" i="0" dirty="0">
              <a:solidFill>
                <a:srgbClr val="37474F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D1898-2851-BF11-5E7E-115B1AFD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6E93-1846-4B17-A68F-4674358D495A}" type="slidenum">
              <a:rPr lang="en-GB" smtClean="0"/>
              <a:t>6</a:t>
            </a:fld>
            <a:endParaRPr lang="en-GB"/>
          </a:p>
        </p:txBody>
      </p:sp>
      <p:pic>
        <p:nvPicPr>
          <p:cNvPr id="5" name="Picture 2" descr="Free Images | Free Vectors, Stock Photos &amp; PSD">
            <a:extLst>
              <a:ext uri="{FF2B5EF4-FFF2-40B4-BE49-F238E27FC236}">
                <a16:creationId xmlns:a16="http://schemas.microsoft.com/office/drawing/2014/main" id="{B0E57D40-36ED-E54D-46D2-D9A6FADA4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108" y="2209934"/>
            <a:ext cx="1012867" cy="101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ree Images | Free Vectors, Stock Photos &amp; PSD">
            <a:extLst>
              <a:ext uri="{FF2B5EF4-FFF2-40B4-BE49-F238E27FC236}">
                <a16:creationId xmlns:a16="http://schemas.microsoft.com/office/drawing/2014/main" id="{7B251F73-5E02-B5B7-6F13-A45C884D9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250" y="3810134"/>
            <a:ext cx="1012867" cy="101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798D38-005D-5234-E6C5-67A1F401ECB1}"/>
              </a:ext>
            </a:extLst>
          </p:cNvPr>
          <p:cNvSpPr txBox="1"/>
          <p:nvPr/>
        </p:nvSpPr>
        <p:spPr>
          <a:xfrm>
            <a:off x="11510035" y="38422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842617-E04F-E2FD-F32B-01A614D01BA0}"/>
              </a:ext>
            </a:extLst>
          </p:cNvPr>
          <p:cNvSpPr txBox="1"/>
          <p:nvPr/>
        </p:nvSpPr>
        <p:spPr>
          <a:xfrm>
            <a:off x="9734551" y="5207340"/>
            <a:ext cx="2457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* Darwin is paying for it. If you need it send us a mail or ping us on teams</a:t>
            </a:r>
          </a:p>
        </p:txBody>
      </p:sp>
    </p:spTree>
    <p:extLst>
      <p:ext uri="{BB962C8B-B14F-4D97-AF65-F5344CB8AC3E}">
        <p14:creationId xmlns:p14="http://schemas.microsoft.com/office/powerpoint/2010/main" val="2109621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22D9A3A-FAAF-46BF-AE20-C29B086DC394}" vid="{4B75CCAD-55CE-427C-92E7-16C576F3FC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darwin-eu</Template>
  <TotalTime>187</TotalTime>
  <Words>271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LM Roman 10</vt:lpstr>
      <vt:lpstr>Roboto</vt:lpstr>
      <vt:lpstr>Office Theme</vt:lpstr>
      <vt:lpstr>PDE group Internal training</vt:lpstr>
      <vt:lpstr>Getting started with R (31 Oct) </vt:lpstr>
      <vt:lpstr>Writing bespoke code for the OMOP CDM (1 Nov) </vt:lpstr>
      <vt:lpstr>Running OHDSI code for the OMOP CDM (2 Nov)</vt:lpstr>
      <vt:lpstr>Making R packages (3 Nov) </vt:lpstr>
      <vt:lpstr>Suggested formations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PDE group Internal training</dc:title>
  <dc:creator>Marti Catala Sabate</dc:creator>
  <cp:lastModifiedBy>Marti Catala Sabate</cp:lastModifiedBy>
  <cp:revision>5</cp:revision>
  <dcterms:created xsi:type="dcterms:W3CDTF">2022-10-26T11:27:42Z</dcterms:created>
  <dcterms:modified xsi:type="dcterms:W3CDTF">2022-10-26T14:34:51Z</dcterms:modified>
</cp:coreProperties>
</file>