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media/image3.jpeg" ContentType="image/jpeg"/>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eg" ContentType="image/jpeg"/>
  <Override PartName="/ppt/media/image5.jpeg" ContentType="image/jpeg"/>
  <Override PartName="/ppt/media/image6.jpeg" ContentType="image/jpeg"/>
  <Override PartName="/ppt/charts/chart4.xml" ContentType="application/vnd.openxmlformats-officedocument.drawingml.chart+xml"/>
  <Override PartName="/ppt/charts/chart5.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4942"/>
          <c:y val="0.118477"/>
          <c:w val="0.856112"/>
          <c:h val="0.705251"/>
        </c:manualLayout>
      </c:layout>
      <c:lineChart>
        <c:grouping val="standard"/>
        <c:varyColors val="0"/>
        <c:ser>
          <c:idx val="0"/>
          <c:order val="0"/>
          <c:tx>
            <c:strRef>
              <c:f>Sheet1!$B$1</c:f>
              <c:strCache>
                <c:ptCount val="1"/>
                <c:pt idx="0">
                  <c:v>Test NN1</c:v>
                </c:pt>
              </c:strCache>
            </c:strRef>
          </c:tx>
          <c:spPr>
            <a:noFill/>
            <a:ln w="50800" cap="flat">
              <a:solidFill>
                <a:schemeClr val="accent1"/>
              </a:solidFill>
              <a:prstDash val="solid"/>
              <a:miter lim="400000"/>
            </a:ln>
            <a:effectLst/>
          </c:spPr>
          <c:marker>
            <c:symbol val="none"/>
            <c:size val="4"/>
            <c:spPr>
              <a:noFill/>
              <a:ln w="50800" cap="flat">
                <a:solidFill>
                  <a:schemeClr val="accent1"/>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Sheet1!$B$2:$B$31</c:f>
              <c:numCache>
                <c:ptCount val="30"/>
                <c:pt idx="0">
                  <c:v>0.870000</c:v>
                </c:pt>
                <c:pt idx="1">
                  <c:v>0.895000</c:v>
                </c:pt>
                <c:pt idx="2">
                  <c:v>0.919000</c:v>
                </c:pt>
                <c:pt idx="3">
                  <c:v>0.913000</c:v>
                </c:pt>
                <c:pt idx="4">
                  <c:v>0.928000</c:v>
                </c:pt>
                <c:pt idx="5">
                  <c:v>0.927000</c:v>
                </c:pt>
                <c:pt idx="6">
                  <c:v>0.918000</c:v>
                </c:pt>
                <c:pt idx="7">
                  <c:v>0.919000</c:v>
                </c:pt>
                <c:pt idx="8">
                  <c:v>0.903000</c:v>
                </c:pt>
                <c:pt idx="9">
                  <c:v>0.931000</c:v>
                </c:pt>
                <c:pt idx="10">
                  <c:v>0.926000</c:v>
                </c:pt>
                <c:pt idx="11">
                  <c:v>0.911000</c:v>
                </c:pt>
                <c:pt idx="12">
                  <c:v>0.917000</c:v>
                </c:pt>
                <c:pt idx="13">
                  <c:v>0.921000</c:v>
                </c:pt>
                <c:pt idx="14">
                  <c:v>0.922000</c:v>
                </c:pt>
                <c:pt idx="15">
                  <c:v>0.922000</c:v>
                </c:pt>
                <c:pt idx="16">
                  <c:v>0.916000</c:v>
                </c:pt>
                <c:pt idx="17">
                  <c:v>0.920000</c:v>
                </c:pt>
                <c:pt idx="18">
                  <c:v>0.908000</c:v>
                </c:pt>
                <c:pt idx="19">
                  <c:v>0.923000</c:v>
                </c:pt>
                <c:pt idx="20">
                  <c:v>0.921000</c:v>
                </c:pt>
                <c:pt idx="21">
                  <c:v>0.929000</c:v>
                </c:pt>
                <c:pt idx="22">
                  <c:v>0.934000</c:v>
                </c:pt>
                <c:pt idx="23">
                  <c:v>0.932000</c:v>
                </c:pt>
                <c:pt idx="24">
                  <c:v>0.934000</c:v>
                </c:pt>
                <c:pt idx="25">
                  <c:v>0.934000</c:v>
                </c:pt>
                <c:pt idx="26">
                  <c:v>0.935000</c:v>
                </c:pt>
                <c:pt idx="27">
                  <c:v>0.935000</c:v>
                </c:pt>
                <c:pt idx="28">
                  <c:v>0.935000</c:v>
                </c:pt>
                <c:pt idx="29">
                  <c:v>0.935000</c:v>
                </c:pt>
              </c:numCache>
            </c:numRef>
          </c:val>
          <c:smooth val="0"/>
        </c:ser>
        <c:ser>
          <c:idx val="1"/>
          <c:order val="1"/>
          <c:tx>
            <c:strRef>
              <c:f>Sheet1!$C$1</c:f>
              <c:strCache>
                <c:ptCount val="1"/>
                <c:pt idx="0">
                  <c:v>Test NN2</c:v>
                </c:pt>
              </c:strCache>
            </c:strRef>
          </c:tx>
          <c:spPr>
            <a:noFill/>
            <a:ln w="76200" cap="flat">
              <a:solidFill>
                <a:schemeClr val="accent1">
                  <a:hueOff val="-84091"/>
                  <a:satOff val="15316"/>
                  <a:lumOff val="24313"/>
                </a:schemeClr>
              </a:solidFill>
              <a:prstDash val="solid"/>
              <a:miter lim="400000"/>
            </a:ln>
            <a:effectLst/>
          </c:spPr>
          <c:marker>
            <c:symbol val="none"/>
            <c:size val="6"/>
            <c:spPr>
              <a:noFill/>
              <a:ln w="76200" cap="flat">
                <a:solidFill>
                  <a:schemeClr val="accent1">
                    <a:hueOff val="-84091"/>
                    <a:satOff val="15316"/>
                    <a:lumOff val="24313"/>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Sheet1!$C$2:$C$31</c:f>
              <c:numCache>
                <c:ptCount val="30"/>
                <c:pt idx="0">
                  <c:v>0.873000</c:v>
                </c:pt>
                <c:pt idx="1">
                  <c:v>0.875000</c:v>
                </c:pt>
                <c:pt idx="2">
                  <c:v>0.888000</c:v>
                </c:pt>
                <c:pt idx="3">
                  <c:v>0.901000</c:v>
                </c:pt>
                <c:pt idx="4">
                  <c:v>0.916000</c:v>
                </c:pt>
                <c:pt idx="5">
                  <c:v>0.892000</c:v>
                </c:pt>
                <c:pt idx="6">
                  <c:v>0.908000</c:v>
                </c:pt>
                <c:pt idx="7">
                  <c:v>0.927000</c:v>
                </c:pt>
                <c:pt idx="8">
                  <c:v>0.908000</c:v>
                </c:pt>
                <c:pt idx="9">
                  <c:v>0.931000</c:v>
                </c:pt>
                <c:pt idx="10">
                  <c:v>0.918000</c:v>
                </c:pt>
                <c:pt idx="11">
                  <c:v>0.929000</c:v>
                </c:pt>
                <c:pt idx="12">
                  <c:v>0.905000</c:v>
                </c:pt>
                <c:pt idx="13">
                  <c:v>0.890000</c:v>
                </c:pt>
                <c:pt idx="14">
                  <c:v>0.922000</c:v>
                </c:pt>
                <c:pt idx="15">
                  <c:v>0.915000</c:v>
                </c:pt>
                <c:pt idx="16">
                  <c:v>0.920000</c:v>
                </c:pt>
                <c:pt idx="17">
                  <c:v>0.916000</c:v>
                </c:pt>
                <c:pt idx="18">
                  <c:v>0.928000</c:v>
                </c:pt>
                <c:pt idx="19">
                  <c:v>0.940000</c:v>
                </c:pt>
                <c:pt idx="20">
                  <c:v>0.935000</c:v>
                </c:pt>
                <c:pt idx="21">
                  <c:v>0.938000</c:v>
                </c:pt>
                <c:pt idx="22">
                  <c:v>0.939000</c:v>
                </c:pt>
                <c:pt idx="23">
                  <c:v>0.931000</c:v>
                </c:pt>
                <c:pt idx="24">
                  <c:v>0.935000</c:v>
                </c:pt>
                <c:pt idx="25">
                  <c:v>0.927000</c:v>
                </c:pt>
                <c:pt idx="26">
                  <c:v>0.925000</c:v>
                </c:pt>
                <c:pt idx="27">
                  <c:v>0.877000</c:v>
                </c:pt>
                <c:pt idx="28">
                  <c:v>0.918000</c:v>
                </c:pt>
                <c:pt idx="29">
                  <c:v>0.915000</c:v>
                </c:pt>
              </c:numCache>
            </c:numRef>
          </c:val>
          <c:smooth val="0"/>
        </c:ser>
        <c:ser>
          <c:idx val="2"/>
          <c:order val="2"/>
          <c:tx>
            <c:strRef>
              <c:f>Sheet1!$D$1</c:f>
              <c:strCache>
                <c:ptCount val="1"/>
                <c:pt idx="0">
                  <c:v>Test NN3</c:v>
                </c:pt>
              </c:strCache>
            </c:strRef>
          </c:tx>
          <c:spPr>
            <a:noFill/>
            <a:ln w="50800" cap="flat">
              <a:solidFill>
                <a:schemeClr val="accent1">
                  <a:hueOff val="104794"/>
                  <a:lumOff val="-8431"/>
                </a:schemeClr>
              </a:solidFill>
              <a:prstDash val="solid"/>
              <a:miter lim="400000"/>
            </a:ln>
            <a:effectLst/>
          </c:spPr>
          <c:marker>
            <c:symbol val="none"/>
            <c:size val="6"/>
            <c:spPr>
              <a:noFill/>
              <a:ln w="76200" cap="flat">
                <a:solidFill>
                  <a:schemeClr val="accent1">
                    <a:hueOff val="104794"/>
                    <a:lumOff val="-8431"/>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Sheet1!$D$2:$D$31</c:f>
              <c:numCache>
                <c:ptCount val="30"/>
                <c:pt idx="0">
                  <c:v>0.854000</c:v>
                </c:pt>
                <c:pt idx="1">
                  <c:v>0.896000</c:v>
                </c:pt>
                <c:pt idx="2">
                  <c:v>0.904000</c:v>
                </c:pt>
                <c:pt idx="3">
                  <c:v>0.875000</c:v>
                </c:pt>
                <c:pt idx="4">
                  <c:v>0.908000</c:v>
                </c:pt>
                <c:pt idx="5">
                  <c:v>0.903000</c:v>
                </c:pt>
                <c:pt idx="6">
                  <c:v>0.919000</c:v>
                </c:pt>
                <c:pt idx="7">
                  <c:v>0.910000</c:v>
                </c:pt>
                <c:pt idx="8">
                  <c:v>0.891000</c:v>
                </c:pt>
                <c:pt idx="9">
                  <c:v>0.925000</c:v>
                </c:pt>
                <c:pt idx="10">
                  <c:v>0.897000</c:v>
                </c:pt>
                <c:pt idx="11">
                  <c:v>0.918000</c:v>
                </c:pt>
                <c:pt idx="12">
                  <c:v>0.918000</c:v>
                </c:pt>
                <c:pt idx="13">
                  <c:v>0.928000</c:v>
                </c:pt>
                <c:pt idx="14">
                  <c:v>0.933000</c:v>
                </c:pt>
                <c:pt idx="15">
                  <c:v>0.932000</c:v>
                </c:pt>
                <c:pt idx="16">
                  <c:v>0.921000</c:v>
                </c:pt>
                <c:pt idx="17">
                  <c:v>0.927000</c:v>
                </c:pt>
                <c:pt idx="18">
                  <c:v>0.923000</c:v>
                </c:pt>
                <c:pt idx="19">
                  <c:v>0.904000</c:v>
                </c:pt>
                <c:pt idx="20">
                  <c:v>0.891000</c:v>
                </c:pt>
                <c:pt idx="21">
                  <c:v>0.925000</c:v>
                </c:pt>
                <c:pt idx="22">
                  <c:v>0.927000</c:v>
                </c:pt>
                <c:pt idx="23">
                  <c:v>0.932000</c:v>
                </c:pt>
                <c:pt idx="24">
                  <c:v>0.926000</c:v>
                </c:pt>
                <c:pt idx="25">
                  <c:v>0.929000</c:v>
                </c:pt>
                <c:pt idx="26">
                  <c:v>0.929000</c:v>
                </c:pt>
                <c:pt idx="27">
                  <c:v>0.929000</c:v>
                </c:pt>
                <c:pt idx="28">
                  <c:v>0.929000</c:v>
                </c:pt>
                <c:pt idx="29">
                  <c:v>0.929000</c:v>
                </c:pt>
              </c:numCache>
            </c:numRef>
          </c:val>
          <c:smooth val="0"/>
        </c:ser>
        <c:ser>
          <c:idx val="3"/>
          <c:order val="3"/>
          <c:tx>
            <c:strRef>
              <c:f>Sheet1!$E$1</c:f>
              <c:strCache>
                <c:ptCount val="1"/>
                <c:pt idx="0">
                  <c:v>Test NN4</c:v>
                </c:pt>
              </c:strCache>
            </c:strRef>
          </c:tx>
          <c:spPr>
            <a:noFill/>
            <a:ln w="76200" cap="flat">
              <a:solidFill>
                <a:srgbClr val="6BBCE8"/>
              </a:solidFill>
              <a:prstDash val="solid"/>
              <a:miter lim="400000"/>
            </a:ln>
            <a:effectLst/>
          </c:spPr>
          <c:marker>
            <c:symbol val="none"/>
            <c:size val="6"/>
            <c:spPr>
              <a:noFill/>
              <a:ln w="76200" cap="flat">
                <a:solidFill>
                  <a:srgbClr val="6BBCE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Sheet1!$E$2:$E$31</c:f>
              <c:numCache>
                <c:ptCount val="30"/>
                <c:pt idx="0">
                  <c:v>0.729197</c:v>
                </c:pt>
                <c:pt idx="1">
                  <c:v>0.862000</c:v>
                </c:pt>
                <c:pt idx="2">
                  <c:v>0.871000</c:v>
                </c:pt>
                <c:pt idx="3">
                  <c:v>0.897000</c:v>
                </c:pt>
                <c:pt idx="4">
                  <c:v>0.908000</c:v>
                </c:pt>
                <c:pt idx="5">
                  <c:v>0.899000</c:v>
                </c:pt>
                <c:pt idx="6">
                  <c:v>0.888000</c:v>
                </c:pt>
                <c:pt idx="7">
                  <c:v>0.924000</c:v>
                </c:pt>
                <c:pt idx="8">
                  <c:v>0.897000</c:v>
                </c:pt>
                <c:pt idx="9">
                  <c:v>0.878000</c:v>
                </c:pt>
                <c:pt idx="10">
                  <c:v>0.920000</c:v>
                </c:pt>
                <c:pt idx="11">
                  <c:v>0.932000</c:v>
                </c:pt>
                <c:pt idx="12">
                  <c:v>0.914000</c:v>
                </c:pt>
                <c:pt idx="13">
                  <c:v>0.888000</c:v>
                </c:pt>
                <c:pt idx="14">
                  <c:v>0.925000</c:v>
                </c:pt>
                <c:pt idx="15">
                  <c:v>0.913000</c:v>
                </c:pt>
                <c:pt idx="16">
                  <c:v>0.900000</c:v>
                </c:pt>
                <c:pt idx="17">
                  <c:v>0.928000</c:v>
                </c:pt>
                <c:pt idx="18">
                  <c:v>0.928000</c:v>
                </c:pt>
                <c:pt idx="19">
                  <c:v>0.936000</c:v>
                </c:pt>
                <c:pt idx="20">
                  <c:v>0.931000</c:v>
                </c:pt>
                <c:pt idx="21">
                  <c:v>0.928000</c:v>
                </c:pt>
                <c:pt idx="22">
                  <c:v>0.933000</c:v>
                </c:pt>
                <c:pt idx="23">
                  <c:v>0.931000</c:v>
                </c:pt>
                <c:pt idx="24">
                  <c:v>0.933000</c:v>
                </c:pt>
                <c:pt idx="25">
                  <c:v>0.930000</c:v>
                </c:pt>
                <c:pt idx="26">
                  <c:v>0.938000</c:v>
                </c:pt>
                <c:pt idx="27">
                  <c:v>0.928000</c:v>
                </c:pt>
                <c:pt idx="28">
                  <c:v>0.928000</c:v>
                </c:pt>
                <c:pt idx="29">
                  <c:v>0.928000</c:v>
                </c:pt>
              </c:numCache>
            </c:numRef>
          </c:val>
          <c:smooth val="0"/>
        </c:ser>
        <c:ser>
          <c:idx val="4"/>
          <c:order val="4"/>
          <c:tx>
            <c:strRef>
              <c:f>Sheet1!$F$1</c:f>
              <c:strCache>
                <c:ptCount val="1"/>
                <c:pt idx="0">
                  <c:v>Test NN5</c:v>
                </c:pt>
              </c:strCache>
            </c:strRef>
          </c:tx>
          <c:spPr>
            <a:noFill/>
            <a:ln w="50800" cap="flat">
              <a:solidFill>
                <a:srgbClr val="105079"/>
              </a:solidFill>
              <a:prstDash val="solid"/>
              <a:miter lim="400000"/>
            </a:ln>
            <a:effectLst/>
          </c:spPr>
          <c:marker>
            <c:symbol val="none"/>
            <c:size val="6"/>
            <c:spPr>
              <a:noFill/>
              <a:ln w="76200" cap="flat">
                <a:solidFill>
                  <a:srgbClr val="105079"/>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Sheet1!$F$2:$F$31</c:f>
              <c:numCache>
                <c:ptCount val="30"/>
                <c:pt idx="0">
                  <c:v>0.684000</c:v>
                </c:pt>
                <c:pt idx="1">
                  <c:v>0.823000</c:v>
                </c:pt>
                <c:pt idx="2">
                  <c:v>0.716000</c:v>
                </c:pt>
                <c:pt idx="3">
                  <c:v>0.865000</c:v>
                </c:pt>
                <c:pt idx="4">
                  <c:v>0.866000</c:v>
                </c:pt>
                <c:pt idx="5">
                  <c:v>0.905000</c:v>
                </c:pt>
                <c:pt idx="6">
                  <c:v>0.879000</c:v>
                </c:pt>
                <c:pt idx="7">
                  <c:v>0.902000</c:v>
                </c:pt>
                <c:pt idx="8">
                  <c:v>0.895000</c:v>
                </c:pt>
                <c:pt idx="9">
                  <c:v>0.780000</c:v>
                </c:pt>
                <c:pt idx="10">
                  <c:v>0.890000</c:v>
                </c:pt>
                <c:pt idx="11">
                  <c:v>0.896000</c:v>
                </c:pt>
                <c:pt idx="12">
                  <c:v>0.717000</c:v>
                </c:pt>
                <c:pt idx="13">
                  <c:v>0.867000</c:v>
                </c:pt>
                <c:pt idx="14">
                  <c:v>0.875000</c:v>
                </c:pt>
                <c:pt idx="15">
                  <c:v>0.863000</c:v>
                </c:pt>
                <c:pt idx="16">
                  <c:v>0.885000</c:v>
                </c:pt>
                <c:pt idx="17">
                  <c:v>0.874000</c:v>
                </c:pt>
                <c:pt idx="18">
                  <c:v>0.881000</c:v>
                </c:pt>
                <c:pt idx="19">
                  <c:v>0.874000</c:v>
                </c:pt>
                <c:pt idx="20">
                  <c:v>0.889000</c:v>
                </c:pt>
                <c:pt idx="21">
                  <c:v>0.893000</c:v>
                </c:pt>
                <c:pt idx="22">
                  <c:v>0.843000</c:v>
                </c:pt>
                <c:pt idx="23">
                  <c:v>0.843000</c:v>
                </c:pt>
                <c:pt idx="24">
                  <c:v>0.885000</c:v>
                </c:pt>
                <c:pt idx="25">
                  <c:v>0.804000</c:v>
                </c:pt>
                <c:pt idx="26">
                  <c:v>0.904000</c:v>
                </c:pt>
                <c:pt idx="27">
                  <c:v>0.917000</c:v>
                </c:pt>
                <c:pt idx="28">
                  <c:v>0.917000</c:v>
                </c:pt>
                <c:pt idx="29">
                  <c:v>0.921000</c:v>
                </c:pt>
              </c:numCache>
            </c:numRef>
          </c:val>
          <c:smooth val="0"/>
        </c:ser>
        <c:ser>
          <c:idx val="5"/>
          <c:order val="5"/>
          <c:tx>
            <c:strRef>
              <c:f>Sheet1!$G$1</c:f>
              <c:strCache/>
            </c:strRef>
          </c:tx>
          <c:spPr>
            <a:noFill/>
            <a:ln w="76200" cap="flat">
              <a:solidFill>
                <a:srgbClr val="F087A0"/>
              </a:solidFill>
              <a:prstDash val="solid"/>
              <a:miter lim="400000"/>
            </a:ln>
            <a:effectLst/>
          </c:spPr>
          <c:marker>
            <c:symbol val="none"/>
            <c:size val="6"/>
            <c:spPr>
              <a:noFill/>
              <a:ln w="76200" cap="flat">
                <a:solidFill>
                  <a:schemeClr val="accent1">
                    <a:hueOff val="262910"/>
                    <a:satOff val="3867"/>
                    <a:lumOff val="-18039"/>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Sheet1!$G$2:$G$31</c:f>
              <c:numCache>
                <c:ptCount val="0"/>
              </c:numCache>
            </c:numRef>
          </c:val>
          <c:smooth val="0"/>
        </c:ser>
        <c:ser>
          <c:idx val="6"/>
          <c:order val="6"/>
          <c:tx>
            <c:strRef>
              <c:f>Sheet1!$H$1</c:f>
              <c:strCache/>
            </c:strRef>
          </c:tx>
          <c:spPr>
            <a:noFill/>
            <a:ln w="63500" cap="flat">
              <a:solidFill>
                <a:srgbClr val="FFD25A"/>
              </a:solidFill>
              <a:prstDash val="solid"/>
              <a:miter lim="400000"/>
            </a:ln>
            <a:effectLst/>
          </c:spPr>
          <c:marker>
            <c:symbol val="none"/>
            <c:size val="4"/>
            <c:spPr>
              <a:noFill/>
              <a:ln w="50800" cap="flat">
                <a:solidFill>
                  <a:srgbClr val="4CB0DF"/>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Sheet1!$H$2:$H$31</c:f>
              <c:numCache>
                <c:ptCount val="0"/>
              </c:numCache>
            </c:numRef>
          </c:val>
          <c:smooth val="0"/>
        </c:ser>
        <c:ser>
          <c:idx val="7"/>
          <c:order val="7"/>
          <c:tx>
            <c:strRef>
              <c:f>Sheet1!$I$1</c:f>
              <c:strCache/>
            </c:strRef>
          </c:tx>
          <c:spPr>
            <a:noFill/>
            <a:ln w="76200" cap="flat">
              <a:solidFill>
                <a:srgbClr val="F75619"/>
              </a:solidFill>
              <a:prstDash val="solid"/>
              <a:miter lim="400000"/>
            </a:ln>
            <a:effectLst/>
          </c:spPr>
          <c:marker>
            <c:symbol val="none"/>
            <c:size val="6"/>
            <c:spPr>
              <a:noFill/>
              <a:ln w="76200" cap="flat">
                <a:solidFill>
                  <a:srgbClr val="A2DEF7"/>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Sheet1!$I$2:$I$31</c:f>
              <c:numCache>
                <c:ptCount val="0"/>
              </c:numCache>
            </c:numRef>
          </c:val>
          <c:smooth val="0"/>
        </c:ser>
        <c:ser>
          <c:idx val="8"/>
          <c:order val="8"/>
          <c:tx>
            <c:strRef>
              <c:f>Sheet1!$J$1</c:f>
              <c:strCache/>
            </c:strRef>
          </c:tx>
          <c:spPr>
            <a:noFill/>
            <a:ln w="76200" cap="flat">
              <a:solidFill>
                <a:srgbClr val="F02320"/>
              </a:solidFill>
              <a:prstDash val="solid"/>
              <a:miter lim="400000"/>
            </a:ln>
            <a:effectLst/>
          </c:spPr>
          <c:marker>
            <c:symbol val="none"/>
            <c:size val="6"/>
            <c:spPr>
              <a:noFill/>
              <a:ln w="76200" cap="flat">
                <a:solidFill>
                  <a:srgbClr val="3B97C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Sheet1!$J$2:$J$31</c:f>
              <c:numCache>
                <c:ptCount val="0"/>
              </c:numCache>
            </c:numRef>
          </c:val>
          <c:smooth val="0"/>
        </c:ser>
        <c:ser>
          <c:idx val="9"/>
          <c:order val="9"/>
          <c:tx>
            <c:strRef>
              <c:f>Sheet1!$K$1</c:f>
              <c:strCache/>
            </c:strRef>
          </c:tx>
          <c:spPr>
            <a:noFill/>
            <a:ln w="76200" cap="flat">
              <a:solidFill>
                <a:srgbClr val="EB8F5B"/>
              </a:solidFill>
              <a:prstDash val="solid"/>
              <a:miter lim="400000"/>
            </a:ln>
            <a:effectLst/>
          </c:spPr>
          <c:marker>
            <c:symbol val="none"/>
            <c:size val="6"/>
            <c:spPr>
              <a:noFill/>
              <a:ln w="76200" cap="flat">
                <a:solidFill>
                  <a:srgbClr val="197883"/>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Sheet1!$K$2:$K$31</c:f>
              <c:numCache>
                <c:ptCount val="0"/>
              </c:numCache>
            </c:numRef>
          </c:val>
          <c:smooth val="0"/>
        </c:ser>
        <c:marker val="1"/>
        <c:axId val="2094734552"/>
        <c:axId val="2094734553"/>
      </c:lineChart>
      <c:catAx>
        <c:axId val="2094734552"/>
        <c:scaling>
          <c:orientation val="minMax"/>
        </c:scaling>
        <c:delete val="0"/>
        <c:axPos val="b"/>
        <c:title>
          <c:tx>
            <c:rich>
              <a:bodyPr rot="0"/>
              <a:lstStyle/>
              <a:p>
                <a:pPr>
                  <a:defRPr b="0" i="0" strike="noStrike" sz="2880" u="none">
                    <a:solidFill>
                      <a:srgbClr val="838787"/>
                    </a:solidFill>
                    <a:latin typeface="Avenir Next Medium"/>
                  </a:defRPr>
                </a:pPr>
                <a:r>
                  <a:rPr b="0" i="0" strike="noStrike" sz="2880" u="none">
                    <a:solidFill>
                      <a:srgbClr val="838787"/>
                    </a:solidFill>
                    <a:latin typeface="Avenir Next Medium"/>
                  </a:rPr>
                  <a:t>Epochs</a:t>
                </a:r>
              </a:p>
            </c:rich>
          </c:tx>
          <c:layout/>
          <c:overlay val="1"/>
        </c:title>
        <c:numFmt formatCode="General" sourceLinked="0"/>
        <c:majorTickMark val="none"/>
        <c:minorTickMark val="none"/>
        <c:tickLblPos val="low"/>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3"/>
        <c:crosses val="autoZero"/>
        <c:auto val="1"/>
        <c:lblAlgn val="ctr"/>
        <c:noMultiLvlLbl val="1"/>
      </c:catAx>
      <c:valAx>
        <c:axId val="2094734553"/>
        <c:scaling>
          <c:orientation val="minMax"/>
          <c:max val="0.95"/>
          <c:min val="0.7"/>
        </c:scaling>
        <c:delete val="0"/>
        <c:axPos val="l"/>
        <c:majorGridlines>
          <c:spPr>
            <a:ln w="12700" cap="flat">
              <a:solidFill>
                <a:srgbClr val="A6AAA9">
                  <a:alpha val="50000"/>
                </a:srgbClr>
              </a:solidFill>
              <a:prstDash val="solid"/>
              <a:miter lim="400000"/>
            </a:ln>
          </c:spPr>
        </c:majorGridlines>
        <c:title>
          <c:tx>
            <c:rich>
              <a:bodyPr rot="-5400000"/>
              <a:lstStyle/>
              <a:p>
                <a:pPr>
                  <a:defRPr b="0" i="0" strike="noStrike" sz="2880" u="none">
                    <a:solidFill>
                      <a:srgbClr val="838787"/>
                    </a:solidFill>
                    <a:latin typeface="Avenir Next Medium"/>
                  </a:defRPr>
                </a:pPr>
                <a:r>
                  <a:rPr b="0" i="0" strike="noStrike" sz="2880" u="none">
                    <a:solidFill>
                      <a:srgbClr val="838787"/>
                    </a:solidFill>
                    <a:latin typeface="Avenir Next Medium"/>
                  </a:rPr>
                  <a:t>Erkennungsrate</a:t>
                </a:r>
              </a:p>
            </c:rich>
          </c:tx>
          <c:layout/>
          <c:overlay val="1"/>
        </c:title>
        <c:numFmt formatCode="General" sourceLinked="0"/>
        <c:majorTickMark val="none"/>
        <c:minorTickMark val="none"/>
        <c:tickLblPos val="nextTo"/>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2"/>
        <c:crosses val="autoZero"/>
        <c:crossBetween val="midCat"/>
        <c:majorUnit val="0.05"/>
        <c:minorUnit val="0.025"/>
      </c:valAx>
      <c:spPr>
        <a:noFill/>
        <a:ln w="12700" cap="flat">
          <a:noFill/>
          <a:miter lim="400000"/>
        </a:ln>
        <a:effectLst/>
      </c:spPr>
    </c:plotArea>
    <c:legend>
      <c:legendPos val="t"/>
      <c:layout>
        <c:manualLayout>
          <c:xMode val="edge"/>
          <c:yMode val="edge"/>
          <c:x val="0.105996"/>
          <c:y val="0"/>
          <c:w val="0.894004"/>
          <c:h val="0.137414"/>
        </c:manualLayout>
      </c:layout>
      <c:overlay val="1"/>
      <c:spPr>
        <a:noFill/>
        <a:ln w="12700" cap="flat">
          <a:noFill/>
          <a:miter lim="400000"/>
        </a:ln>
        <a:effectLst/>
      </c:spPr>
      <c:txPr>
        <a:bodyPr rot="0"/>
        <a:lstStyle/>
        <a:p>
          <a:pPr>
            <a:defRPr b="0" i="0" strike="noStrike" sz="2580" u="none">
              <a:solidFill>
                <a:srgbClr val="838787"/>
              </a:solidFill>
              <a:latin typeface="Avenir Next Medium"/>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501"/>
          <c:y val="0.118477"/>
          <c:w val="0.85658"/>
          <c:h val="0.705251"/>
        </c:manualLayout>
      </c:layout>
      <c:lineChart>
        <c:grouping val="standard"/>
        <c:varyColors val="0"/>
        <c:ser>
          <c:idx val="0"/>
          <c:order val="0"/>
          <c:tx>
            <c:strRef>
              <c:f>Sheet1!$B$1</c:f>
              <c:strCache>
                <c:ptCount val="1"/>
                <c:pt idx="0">
                  <c:v>Test NN1</c:v>
                </c:pt>
              </c:strCache>
            </c:strRef>
          </c:tx>
          <c:spPr>
            <a:noFill/>
            <a:ln w="63500" cap="flat">
              <a:solidFill>
                <a:schemeClr val="accent1"/>
              </a:solidFill>
              <a:prstDash val="solid"/>
              <a:miter lim="400000"/>
            </a:ln>
            <a:effectLst/>
          </c:spPr>
          <c:marker>
            <c:symbol val="none"/>
            <c:size val="4"/>
            <c:spPr>
              <a:noFill/>
              <a:ln w="50800" cap="flat">
                <a:solidFill>
                  <a:schemeClr val="accent1"/>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Sheet1!$B$2:$B$51</c:f>
              <c:numCache>
                <c:ptCount val="50"/>
                <c:pt idx="0">
                  <c:v>0.882000</c:v>
                </c:pt>
                <c:pt idx="1">
                  <c:v>0.887000</c:v>
                </c:pt>
                <c:pt idx="2">
                  <c:v>0.913000</c:v>
                </c:pt>
                <c:pt idx="3">
                  <c:v>0.913000</c:v>
                </c:pt>
                <c:pt idx="4">
                  <c:v>0.916000</c:v>
                </c:pt>
                <c:pt idx="5">
                  <c:v>0.922000</c:v>
                </c:pt>
                <c:pt idx="6">
                  <c:v>0.914000</c:v>
                </c:pt>
                <c:pt idx="7">
                  <c:v>0.924000</c:v>
                </c:pt>
                <c:pt idx="8">
                  <c:v>0.907000</c:v>
                </c:pt>
                <c:pt idx="9">
                  <c:v>0.924000</c:v>
                </c:pt>
                <c:pt idx="10">
                  <c:v>0.923000</c:v>
                </c:pt>
                <c:pt idx="11">
                  <c:v>0.926000</c:v>
                </c:pt>
                <c:pt idx="12">
                  <c:v>0.926000</c:v>
                </c:pt>
                <c:pt idx="13">
                  <c:v>0.926000</c:v>
                </c:pt>
                <c:pt idx="14">
                  <c:v>0.926000</c:v>
                </c:pt>
                <c:pt idx="15">
                  <c:v>0.927000</c:v>
                </c:pt>
                <c:pt idx="16">
                  <c:v>0.925000</c:v>
                </c:pt>
                <c:pt idx="17">
                  <c:v>0.925000</c:v>
                </c:pt>
                <c:pt idx="18">
                  <c:v>0.925000</c:v>
                </c:pt>
                <c:pt idx="19">
                  <c:v>0.925000</c:v>
                </c:pt>
                <c:pt idx="20">
                  <c:v>0.926000</c:v>
                </c:pt>
                <c:pt idx="21">
                  <c:v>0.925000</c:v>
                </c:pt>
                <c:pt idx="22">
                  <c:v>0.925000</c:v>
                </c:pt>
                <c:pt idx="23">
                  <c:v>0.925000</c:v>
                </c:pt>
                <c:pt idx="24">
                  <c:v>0.925000</c:v>
                </c:pt>
                <c:pt idx="25">
                  <c:v>0.926000</c:v>
                </c:pt>
                <c:pt idx="26">
                  <c:v>0.926000</c:v>
                </c:pt>
                <c:pt idx="27">
                  <c:v>0.926000</c:v>
                </c:pt>
                <c:pt idx="28">
                  <c:v>0.926000</c:v>
                </c:pt>
                <c:pt idx="29">
                  <c:v>0.925000</c:v>
                </c:pt>
                <c:pt idx="30">
                  <c:v>0.926000</c:v>
                </c:pt>
                <c:pt idx="31">
                  <c:v>0.926000</c:v>
                </c:pt>
                <c:pt idx="32">
                  <c:v>0.927000</c:v>
                </c:pt>
                <c:pt idx="33">
                  <c:v>0.927000</c:v>
                </c:pt>
                <c:pt idx="34">
                  <c:v>0.926000</c:v>
                </c:pt>
                <c:pt idx="35">
                  <c:v>0.926000</c:v>
                </c:pt>
                <c:pt idx="36">
                  <c:v>0.926000</c:v>
                </c:pt>
                <c:pt idx="37">
                  <c:v>0.926000</c:v>
                </c:pt>
                <c:pt idx="38">
                  <c:v>0.926000</c:v>
                </c:pt>
                <c:pt idx="39">
                  <c:v>0.926000</c:v>
                </c:pt>
                <c:pt idx="40">
                  <c:v>0.927000</c:v>
                </c:pt>
                <c:pt idx="41">
                  <c:v>0.926000</c:v>
                </c:pt>
                <c:pt idx="42">
                  <c:v>0.926000</c:v>
                </c:pt>
                <c:pt idx="43">
                  <c:v>0.926000</c:v>
                </c:pt>
                <c:pt idx="44">
                  <c:v>0.927000</c:v>
                </c:pt>
                <c:pt idx="45">
                  <c:v>0.927000</c:v>
                </c:pt>
                <c:pt idx="46">
                  <c:v>0.926000</c:v>
                </c:pt>
                <c:pt idx="47">
                  <c:v>0.927000</c:v>
                </c:pt>
                <c:pt idx="48">
                  <c:v>0.927000</c:v>
                </c:pt>
                <c:pt idx="49">
                  <c:v>0.927000</c:v>
                </c:pt>
              </c:numCache>
            </c:numRef>
          </c:val>
          <c:smooth val="0"/>
        </c:ser>
        <c:ser>
          <c:idx val="1"/>
          <c:order val="1"/>
          <c:tx>
            <c:strRef>
              <c:f>Sheet1!$C$1</c:f>
              <c:strCache>
                <c:ptCount val="1"/>
                <c:pt idx="0">
                  <c:v>Test NN2</c:v>
                </c:pt>
              </c:strCache>
            </c:strRef>
          </c:tx>
          <c:spPr>
            <a:noFill/>
            <a:ln w="50800" cap="flat">
              <a:solidFill>
                <a:schemeClr val="accent1">
                  <a:hueOff val="-84091"/>
                  <a:satOff val="15316"/>
                  <a:lumOff val="24313"/>
                </a:schemeClr>
              </a:solidFill>
              <a:prstDash val="solid"/>
              <a:miter lim="400000"/>
            </a:ln>
            <a:effectLst/>
          </c:spPr>
          <c:marker>
            <c:symbol val="none"/>
            <c:size val="6"/>
            <c:spPr>
              <a:noFill/>
              <a:ln w="76200" cap="flat">
                <a:solidFill>
                  <a:schemeClr val="accent1">
                    <a:hueOff val="-84091"/>
                    <a:satOff val="15316"/>
                    <a:lumOff val="24313"/>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Sheet1!$C$2:$C$51</c:f>
              <c:numCache>
                <c:ptCount val="50"/>
                <c:pt idx="0">
                  <c:v>0.879000</c:v>
                </c:pt>
                <c:pt idx="1">
                  <c:v>0.895000</c:v>
                </c:pt>
                <c:pt idx="2">
                  <c:v>0.886000</c:v>
                </c:pt>
                <c:pt idx="3">
                  <c:v>0.894000</c:v>
                </c:pt>
                <c:pt idx="4">
                  <c:v>0.912000</c:v>
                </c:pt>
                <c:pt idx="5">
                  <c:v>0.903000</c:v>
                </c:pt>
                <c:pt idx="6">
                  <c:v>0.918000</c:v>
                </c:pt>
                <c:pt idx="7">
                  <c:v>0.897000</c:v>
                </c:pt>
                <c:pt idx="8">
                  <c:v>0.882000</c:v>
                </c:pt>
                <c:pt idx="9">
                  <c:v>0.928000</c:v>
                </c:pt>
                <c:pt idx="10">
                  <c:v>0.915000</c:v>
                </c:pt>
                <c:pt idx="11">
                  <c:v>0.924000</c:v>
                </c:pt>
                <c:pt idx="12">
                  <c:v>0.917000</c:v>
                </c:pt>
                <c:pt idx="13">
                  <c:v>0.910000</c:v>
                </c:pt>
                <c:pt idx="14">
                  <c:v>0.924000</c:v>
                </c:pt>
                <c:pt idx="15">
                  <c:v>0.938000</c:v>
                </c:pt>
                <c:pt idx="16">
                  <c:v>0.911000</c:v>
                </c:pt>
                <c:pt idx="17">
                  <c:v>0.920000</c:v>
                </c:pt>
                <c:pt idx="18">
                  <c:v>0.902000</c:v>
                </c:pt>
                <c:pt idx="19">
                  <c:v>0.925000</c:v>
                </c:pt>
                <c:pt idx="20">
                  <c:v>0.916000</c:v>
                </c:pt>
                <c:pt idx="21">
                  <c:v>0.926000</c:v>
                </c:pt>
                <c:pt idx="22">
                  <c:v>0.926000</c:v>
                </c:pt>
                <c:pt idx="23">
                  <c:v>0.926000</c:v>
                </c:pt>
                <c:pt idx="24">
                  <c:v>0.926000</c:v>
                </c:pt>
                <c:pt idx="25">
                  <c:v>0.926000</c:v>
                </c:pt>
                <c:pt idx="26">
                  <c:v>0.928000</c:v>
                </c:pt>
                <c:pt idx="27">
                  <c:v>0.929000</c:v>
                </c:pt>
                <c:pt idx="28">
                  <c:v>0.929000</c:v>
                </c:pt>
                <c:pt idx="29">
                  <c:v>0.929000</c:v>
                </c:pt>
                <c:pt idx="30">
                  <c:v>0.929000</c:v>
                </c:pt>
                <c:pt idx="31">
                  <c:v>0.930000</c:v>
                </c:pt>
                <c:pt idx="32">
                  <c:v>0.929000</c:v>
                </c:pt>
                <c:pt idx="33">
                  <c:v>0.929000</c:v>
                </c:pt>
                <c:pt idx="34">
                  <c:v>0.929000</c:v>
                </c:pt>
                <c:pt idx="35">
                  <c:v>0.930000</c:v>
                </c:pt>
                <c:pt idx="36">
                  <c:v>0.930000</c:v>
                </c:pt>
                <c:pt idx="37">
                  <c:v>0.930000</c:v>
                </c:pt>
                <c:pt idx="38">
                  <c:v>0.930000</c:v>
                </c:pt>
                <c:pt idx="39">
                  <c:v>0.930000</c:v>
                </c:pt>
                <c:pt idx="40">
                  <c:v>0.930000</c:v>
                </c:pt>
                <c:pt idx="41">
                  <c:v>0.930000</c:v>
                </c:pt>
                <c:pt idx="42">
                  <c:v>0.930000</c:v>
                </c:pt>
                <c:pt idx="43">
                  <c:v>0.930000</c:v>
                </c:pt>
                <c:pt idx="44">
                  <c:v>0.930000</c:v>
                </c:pt>
                <c:pt idx="45">
                  <c:v>0.930000</c:v>
                </c:pt>
                <c:pt idx="46">
                  <c:v>0.930000</c:v>
                </c:pt>
                <c:pt idx="47">
                  <c:v>0.930000</c:v>
                </c:pt>
                <c:pt idx="48">
                  <c:v>0.930000</c:v>
                </c:pt>
                <c:pt idx="49">
                  <c:v>0.930000</c:v>
                </c:pt>
              </c:numCache>
            </c:numRef>
          </c:val>
          <c:smooth val="0"/>
        </c:ser>
        <c:ser>
          <c:idx val="2"/>
          <c:order val="2"/>
          <c:tx>
            <c:strRef>
              <c:f>Sheet1!$D$1</c:f>
              <c:strCache>
                <c:ptCount val="1"/>
                <c:pt idx="0">
                  <c:v>Test NN3</c:v>
                </c:pt>
              </c:strCache>
            </c:strRef>
          </c:tx>
          <c:spPr>
            <a:noFill/>
            <a:ln w="50800" cap="flat">
              <a:solidFill>
                <a:schemeClr val="accent1">
                  <a:hueOff val="104794"/>
                  <a:lumOff val="-8431"/>
                </a:schemeClr>
              </a:solidFill>
              <a:prstDash val="solid"/>
              <a:miter lim="400000"/>
            </a:ln>
            <a:effectLst/>
          </c:spPr>
          <c:marker>
            <c:symbol val="none"/>
            <c:size val="6"/>
            <c:spPr>
              <a:noFill/>
              <a:ln w="76200" cap="flat">
                <a:solidFill>
                  <a:schemeClr val="accent1">
                    <a:hueOff val="104794"/>
                    <a:lumOff val="-8431"/>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Sheet1!$D$2:$D$51</c:f>
              <c:numCache>
                <c:ptCount val="50"/>
                <c:pt idx="0">
                  <c:v>0.793000</c:v>
                </c:pt>
                <c:pt idx="1">
                  <c:v>0.882000</c:v>
                </c:pt>
                <c:pt idx="2">
                  <c:v>0.902000</c:v>
                </c:pt>
                <c:pt idx="3">
                  <c:v>0.918000</c:v>
                </c:pt>
                <c:pt idx="4">
                  <c:v>0.911000</c:v>
                </c:pt>
                <c:pt idx="5">
                  <c:v>0.897000</c:v>
                </c:pt>
                <c:pt idx="6">
                  <c:v>0.925000</c:v>
                </c:pt>
                <c:pt idx="7">
                  <c:v>0.929000</c:v>
                </c:pt>
                <c:pt idx="8">
                  <c:v>0.926000</c:v>
                </c:pt>
                <c:pt idx="9">
                  <c:v>0.881000</c:v>
                </c:pt>
                <c:pt idx="10">
                  <c:v>0.913000</c:v>
                </c:pt>
                <c:pt idx="11">
                  <c:v>0.911000</c:v>
                </c:pt>
                <c:pt idx="12">
                  <c:v>0.930000</c:v>
                </c:pt>
                <c:pt idx="13">
                  <c:v>0.904000</c:v>
                </c:pt>
                <c:pt idx="14">
                  <c:v>0.913000</c:v>
                </c:pt>
                <c:pt idx="15">
                  <c:v>0.919000</c:v>
                </c:pt>
                <c:pt idx="16">
                  <c:v>0.905000</c:v>
                </c:pt>
                <c:pt idx="17">
                  <c:v>0.910000</c:v>
                </c:pt>
                <c:pt idx="18">
                  <c:v>0.925000</c:v>
                </c:pt>
                <c:pt idx="19">
                  <c:v>0.923000</c:v>
                </c:pt>
                <c:pt idx="20">
                  <c:v>0.920000</c:v>
                </c:pt>
                <c:pt idx="21">
                  <c:v>0.929000</c:v>
                </c:pt>
                <c:pt idx="22">
                  <c:v>0.916000</c:v>
                </c:pt>
                <c:pt idx="23">
                  <c:v>0.907000</c:v>
                </c:pt>
                <c:pt idx="24">
                  <c:v>0.910000</c:v>
                </c:pt>
                <c:pt idx="25">
                  <c:v>0.918000</c:v>
                </c:pt>
                <c:pt idx="26">
                  <c:v>0.930000</c:v>
                </c:pt>
                <c:pt idx="27">
                  <c:v>0.902000</c:v>
                </c:pt>
                <c:pt idx="28">
                  <c:v>0.919000</c:v>
                </c:pt>
                <c:pt idx="29">
                  <c:v>0.923000</c:v>
                </c:pt>
                <c:pt idx="30">
                  <c:v>0.920000</c:v>
                </c:pt>
                <c:pt idx="31">
                  <c:v>0.923000</c:v>
                </c:pt>
                <c:pt idx="32">
                  <c:v>0.933000</c:v>
                </c:pt>
                <c:pt idx="33">
                  <c:v>0.934000</c:v>
                </c:pt>
                <c:pt idx="34">
                  <c:v>0.934000</c:v>
                </c:pt>
                <c:pt idx="35">
                  <c:v>0.934000</c:v>
                </c:pt>
                <c:pt idx="36">
                  <c:v>0.934000</c:v>
                </c:pt>
                <c:pt idx="37">
                  <c:v>0.935000</c:v>
                </c:pt>
                <c:pt idx="38">
                  <c:v>0.935000</c:v>
                </c:pt>
                <c:pt idx="39">
                  <c:v>0.934000</c:v>
                </c:pt>
                <c:pt idx="40">
                  <c:v>0.934000</c:v>
                </c:pt>
                <c:pt idx="41">
                  <c:v>0.934000</c:v>
                </c:pt>
                <c:pt idx="42">
                  <c:v>0.934000</c:v>
                </c:pt>
                <c:pt idx="43">
                  <c:v>0.934000</c:v>
                </c:pt>
                <c:pt idx="44">
                  <c:v>0.934000</c:v>
                </c:pt>
                <c:pt idx="45">
                  <c:v>0.934000</c:v>
                </c:pt>
                <c:pt idx="46">
                  <c:v>0.934000</c:v>
                </c:pt>
                <c:pt idx="47">
                  <c:v>0.934000</c:v>
                </c:pt>
                <c:pt idx="48">
                  <c:v>0.934000</c:v>
                </c:pt>
                <c:pt idx="49">
                  <c:v>0.934000</c:v>
                </c:pt>
              </c:numCache>
            </c:numRef>
          </c:val>
          <c:smooth val="0"/>
        </c:ser>
        <c:ser>
          <c:idx val="3"/>
          <c:order val="3"/>
          <c:tx>
            <c:strRef>
              <c:f>Sheet1!$E$1</c:f>
              <c:strCache>
                <c:ptCount val="1"/>
                <c:pt idx="0">
                  <c:v>Test NN4</c:v>
                </c:pt>
              </c:strCache>
            </c:strRef>
          </c:tx>
          <c:spPr>
            <a:noFill/>
            <a:ln w="50800" cap="flat">
              <a:solidFill>
                <a:srgbClr val="6BBCE8"/>
              </a:solidFill>
              <a:prstDash val="solid"/>
              <a:miter lim="400000"/>
            </a:ln>
            <a:effectLst/>
          </c:spPr>
          <c:marker>
            <c:symbol val="none"/>
            <c:size val="6"/>
            <c:spPr>
              <a:noFill/>
              <a:ln w="76200" cap="flat">
                <a:solidFill>
                  <a:srgbClr val="6BBCE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Sheet1!$E$2:$E$51</c:f>
              <c:numCache>
                <c:ptCount val="50"/>
                <c:pt idx="0">
                  <c:v>0.850000</c:v>
                </c:pt>
                <c:pt idx="1">
                  <c:v>0.890000</c:v>
                </c:pt>
                <c:pt idx="2">
                  <c:v>0.869000</c:v>
                </c:pt>
                <c:pt idx="3">
                  <c:v>0.913000</c:v>
                </c:pt>
                <c:pt idx="4">
                  <c:v>0.842000</c:v>
                </c:pt>
                <c:pt idx="5">
                  <c:v>0.885000</c:v>
                </c:pt>
                <c:pt idx="6">
                  <c:v>0.879000</c:v>
                </c:pt>
                <c:pt idx="7">
                  <c:v>0.932000</c:v>
                </c:pt>
                <c:pt idx="8">
                  <c:v>0.906000</c:v>
                </c:pt>
                <c:pt idx="9">
                  <c:v>0.913000</c:v>
                </c:pt>
                <c:pt idx="10">
                  <c:v>0.923000</c:v>
                </c:pt>
                <c:pt idx="11">
                  <c:v>0.931000</c:v>
                </c:pt>
                <c:pt idx="12">
                  <c:v>0.928000</c:v>
                </c:pt>
                <c:pt idx="13">
                  <c:v>0.910000</c:v>
                </c:pt>
                <c:pt idx="14">
                  <c:v>0.934000</c:v>
                </c:pt>
                <c:pt idx="15">
                  <c:v>0.915000</c:v>
                </c:pt>
                <c:pt idx="16">
                  <c:v>0.933000</c:v>
                </c:pt>
                <c:pt idx="17">
                  <c:v>0.914000</c:v>
                </c:pt>
                <c:pt idx="18">
                  <c:v>0.917000</c:v>
                </c:pt>
                <c:pt idx="19">
                  <c:v>0.898000</c:v>
                </c:pt>
                <c:pt idx="20">
                  <c:v>0.925000</c:v>
                </c:pt>
                <c:pt idx="21">
                  <c:v>0.922000</c:v>
                </c:pt>
                <c:pt idx="22">
                  <c:v>0.937000</c:v>
                </c:pt>
                <c:pt idx="23">
                  <c:v>0.929000</c:v>
                </c:pt>
                <c:pt idx="24">
                  <c:v>0.929000</c:v>
                </c:pt>
                <c:pt idx="25">
                  <c:v>0.901000</c:v>
                </c:pt>
                <c:pt idx="26">
                  <c:v>0.887000</c:v>
                </c:pt>
                <c:pt idx="27">
                  <c:v>0.907000</c:v>
                </c:pt>
                <c:pt idx="28">
                  <c:v>0.918000</c:v>
                </c:pt>
                <c:pt idx="29">
                  <c:v>0.926000</c:v>
                </c:pt>
                <c:pt idx="30">
                  <c:v>0.922000</c:v>
                </c:pt>
                <c:pt idx="31">
                  <c:v>0.922000</c:v>
                </c:pt>
                <c:pt idx="32">
                  <c:v>0.928000</c:v>
                </c:pt>
                <c:pt idx="33">
                  <c:v>0.927000</c:v>
                </c:pt>
                <c:pt idx="34">
                  <c:v>0.927000</c:v>
                </c:pt>
                <c:pt idx="35">
                  <c:v>0.925000</c:v>
                </c:pt>
                <c:pt idx="36">
                  <c:v>0.925000</c:v>
                </c:pt>
                <c:pt idx="37">
                  <c:v>0.925000</c:v>
                </c:pt>
                <c:pt idx="38">
                  <c:v>0.925000</c:v>
                </c:pt>
                <c:pt idx="39">
                  <c:v>0.925000</c:v>
                </c:pt>
                <c:pt idx="40">
                  <c:v>0.925000</c:v>
                </c:pt>
                <c:pt idx="41">
                  <c:v>0.925000</c:v>
                </c:pt>
                <c:pt idx="42">
                  <c:v>0.926000</c:v>
                </c:pt>
                <c:pt idx="43">
                  <c:v>0.926000</c:v>
                </c:pt>
                <c:pt idx="44">
                  <c:v>0.926000</c:v>
                </c:pt>
                <c:pt idx="45">
                  <c:v>0.926000</c:v>
                </c:pt>
                <c:pt idx="46">
                  <c:v>0.926000</c:v>
                </c:pt>
                <c:pt idx="47">
                  <c:v>0.926000</c:v>
                </c:pt>
                <c:pt idx="48">
                  <c:v>0.926000</c:v>
                </c:pt>
                <c:pt idx="49">
                  <c:v>0.926000</c:v>
                </c:pt>
              </c:numCache>
            </c:numRef>
          </c:val>
          <c:smooth val="0"/>
        </c:ser>
        <c:ser>
          <c:idx val="4"/>
          <c:order val="4"/>
          <c:tx>
            <c:strRef>
              <c:f>Sheet1!$F$1</c:f>
              <c:strCache>
                <c:ptCount val="1"/>
                <c:pt idx="0">
                  <c:v>Test NN5</c:v>
                </c:pt>
              </c:strCache>
            </c:strRef>
          </c:tx>
          <c:spPr>
            <a:noFill/>
            <a:ln w="50800" cap="flat">
              <a:solidFill>
                <a:srgbClr val="105079"/>
              </a:solidFill>
              <a:prstDash val="solid"/>
              <a:miter lim="400000"/>
            </a:ln>
            <a:effectLst/>
          </c:spPr>
          <c:marker>
            <c:symbol val="none"/>
            <c:size val="6"/>
            <c:spPr>
              <a:noFill/>
              <a:ln w="76200" cap="flat">
                <a:solidFill>
                  <a:srgbClr val="105079"/>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Sheet1!$F$2:$F$51</c:f>
              <c:numCache>
                <c:ptCount val="50"/>
                <c:pt idx="0">
                  <c:v>0.755000</c:v>
                </c:pt>
                <c:pt idx="1">
                  <c:v>0.717000</c:v>
                </c:pt>
                <c:pt idx="2">
                  <c:v>0.836000</c:v>
                </c:pt>
                <c:pt idx="3">
                  <c:v>0.859000</c:v>
                </c:pt>
                <c:pt idx="4">
                  <c:v>0.825000</c:v>
                </c:pt>
                <c:pt idx="5">
                  <c:v>0.842000</c:v>
                </c:pt>
                <c:pt idx="6">
                  <c:v>0.911000</c:v>
                </c:pt>
                <c:pt idx="7">
                  <c:v>0.889000</c:v>
                </c:pt>
                <c:pt idx="8">
                  <c:v>0.809000</c:v>
                </c:pt>
                <c:pt idx="9">
                  <c:v>0.860000</c:v>
                </c:pt>
                <c:pt idx="10">
                  <c:v>0.893000</c:v>
                </c:pt>
                <c:pt idx="11">
                  <c:v>0.866000</c:v>
                </c:pt>
                <c:pt idx="12">
                  <c:v>0.878000</c:v>
                </c:pt>
                <c:pt idx="13">
                  <c:v>0.912000</c:v>
                </c:pt>
                <c:pt idx="14">
                  <c:v>0.847000</c:v>
                </c:pt>
                <c:pt idx="15">
                  <c:v>0.726000</c:v>
                </c:pt>
                <c:pt idx="16">
                  <c:v>0.757000</c:v>
                </c:pt>
                <c:pt idx="17">
                  <c:v>0.829000</c:v>
                </c:pt>
                <c:pt idx="18">
                  <c:v>0.920000</c:v>
                </c:pt>
                <c:pt idx="19">
                  <c:v>0.904000</c:v>
                </c:pt>
                <c:pt idx="20">
                  <c:v>0.920000</c:v>
                </c:pt>
                <c:pt idx="21">
                  <c:v>0.894000</c:v>
                </c:pt>
                <c:pt idx="22">
                  <c:v>0.916000</c:v>
                </c:pt>
                <c:pt idx="23">
                  <c:v>0.920000</c:v>
                </c:pt>
                <c:pt idx="24">
                  <c:v>0.896000</c:v>
                </c:pt>
                <c:pt idx="25">
                  <c:v>0.920000</c:v>
                </c:pt>
                <c:pt idx="26">
                  <c:v>0.892000</c:v>
                </c:pt>
                <c:pt idx="27">
                  <c:v>0.909000</c:v>
                </c:pt>
                <c:pt idx="28">
                  <c:v>0.916000</c:v>
                </c:pt>
                <c:pt idx="29">
                  <c:v>0.869000</c:v>
                </c:pt>
                <c:pt idx="30">
                  <c:v>0.921000</c:v>
                </c:pt>
                <c:pt idx="31">
                  <c:v>0.871000</c:v>
                </c:pt>
                <c:pt idx="32">
                  <c:v>0.901000</c:v>
                </c:pt>
                <c:pt idx="33">
                  <c:v>0.786000</c:v>
                </c:pt>
                <c:pt idx="34">
                  <c:v>0.784000</c:v>
                </c:pt>
                <c:pt idx="35">
                  <c:v>0.908000</c:v>
                </c:pt>
                <c:pt idx="36">
                  <c:v>0.904000</c:v>
                </c:pt>
                <c:pt idx="37">
                  <c:v>0.889000</c:v>
                </c:pt>
                <c:pt idx="38">
                  <c:v>0.903000</c:v>
                </c:pt>
                <c:pt idx="39">
                  <c:v>0.867000</c:v>
                </c:pt>
                <c:pt idx="40">
                  <c:v>0.882000</c:v>
                </c:pt>
                <c:pt idx="41">
                  <c:v>0.898000</c:v>
                </c:pt>
                <c:pt idx="42">
                  <c:v>0.911000</c:v>
                </c:pt>
                <c:pt idx="43">
                  <c:v>0.915000</c:v>
                </c:pt>
                <c:pt idx="44">
                  <c:v>0.918000</c:v>
                </c:pt>
                <c:pt idx="45">
                  <c:v>0.921000</c:v>
                </c:pt>
                <c:pt idx="46">
                  <c:v>0.923000</c:v>
                </c:pt>
                <c:pt idx="47">
                  <c:v>0.926000</c:v>
                </c:pt>
                <c:pt idx="48">
                  <c:v>0.930000</c:v>
                </c:pt>
                <c:pt idx="49">
                  <c:v>0.919000</c:v>
                </c:pt>
              </c:numCache>
            </c:numRef>
          </c:val>
          <c:smooth val="0"/>
        </c:ser>
        <c:ser>
          <c:idx val="5"/>
          <c:order val="5"/>
          <c:tx>
            <c:strRef>
              <c:f>Sheet1!$G$1</c:f>
              <c:strCache/>
            </c:strRef>
          </c:tx>
          <c:spPr>
            <a:noFill/>
            <a:ln w="76200" cap="flat">
              <a:solidFill>
                <a:srgbClr val="F087A0"/>
              </a:solidFill>
              <a:prstDash val="solid"/>
              <a:miter lim="400000"/>
            </a:ln>
            <a:effectLst/>
          </c:spPr>
          <c:marker>
            <c:symbol val="none"/>
            <c:size val="6"/>
            <c:spPr>
              <a:noFill/>
              <a:ln w="76200" cap="flat">
                <a:solidFill>
                  <a:schemeClr val="accent1">
                    <a:hueOff val="262910"/>
                    <a:satOff val="3867"/>
                    <a:lumOff val="-18039"/>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Sheet1!$G$2:$G$51</c:f>
              <c:numCache>
                <c:ptCount val="0"/>
              </c:numCache>
            </c:numRef>
          </c:val>
          <c:smooth val="0"/>
        </c:ser>
        <c:ser>
          <c:idx val="6"/>
          <c:order val="6"/>
          <c:tx>
            <c:strRef>
              <c:f>Sheet1!$H$1</c:f>
              <c:strCache/>
            </c:strRef>
          </c:tx>
          <c:spPr>
            <a:noFill/>
            <a:ln w="63500" cap="flat">
              <a:solidFill>
                <a:srgbClr val="FFD25A"/>
              </a:solidFill>
              <a:prstDash val="solid"/>
              <a:miter lim="400000"/>
            </a:ln>
            <a:effectLst/>
          </c:spPr>
          <c:marker>
            <c:symbol val="none"/>
            <c:size val="4"/>
            <c:spPr>
              <a:noFill/>
              <a:ln w="50800" cap="flat">
                <a:solidFill>
                  <a:srgbClr val="4CB0DF"/>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Sheet1!$H$2:$H$51</c:f>
              <c:numCache>
                <c:ptCount val="0"/>
              </c:numCache>
            </c:numRef>
          </c:val>
          <c:smooth val="0"/>
        </c:ser>
        <c:ser>
          <c:idx val="7"/>
          <c:order val="7"/>
          <c:tx>
            <c:strRef>
              <c:f>Sheet1!$I$1</c:f>
              <c:strCache/>
            </c:strRef>
          </c:tx>
          <c:spPr>
            <a:noFill/>
            <a:ln w="76200" cap="flat">
              <a:solidFill>
                <a:srgbClr val="F75619"/>
              </a:solidFill>
              <a:prstDash val="solid"/>
              <a:miter lim="400000"/>
            </a:ln>
            <a:effectLst/>
          </c:spPr>
          <c:marker>
            <c:symbol val="none"/>
            <c:size val="6"/>
            <c:spPr>
              <a:noFill/>
              <a:ln w="76200" cap="flat">
                <a:solidFill>
                  <a:srgbClr val="A2DEF7"/>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Sheet1!$I$2:$I$51</c:f>
              <c:numCache>
                <c:ptCount val="0"/>
              </c:numCache>
            </c:numRef>
          </c:val>
          <c:smooth val="0"/>
        </c:ser>
        <c:ser>
          <c:idx val="8"/>
          <c:order val="8"/>
          <c:tx>
            <c:strRef>
              <c:f>Sheet1!$J$1</c:f>
              <c:strCache/>
            </c:strRef>
          </c:tx>
          <c:spPr>
            <a:noFill/>
            <a:ln w="76200" cap="flat">
              <a:solidFill>
                <a:srgbClr val="F02320"/>
              </a:solidFill>
              <a:prstDash val="solid"/>
              <a:miter lim="400000"/>
            </a:ln>
            <a:effectLst/>
          </c:spPr>
          <c:marker>
            <c:symbol val="none"/>
            <c:size val="6"/>
            <c:spPr>
              <a:noFill/>
              <a:ln w="76200" cap="flat">
                <a:solidFill>
                  <a:srgbClr val="3B97C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Sheet1!$J$2:$J$51</c:f>
              <c:numCache>
                <c:ptCount val="0"/>
              </c:numCache>
            </c:numRef>
          </c:val>
          <c:smooth val="0"/>
        </c:ser>
        <c:ser>
          <c:idx val="9"/>
          <c:order val="9"/>
          <c:tx>
            <c:strRef>
              <c:f>Sheet1!$K$1</c:f>
              <c:strCache/>
            </c:strRef>
          </c:tx>
          <c:spPr>
            <a:noFill/>
            <a:ln w="76200" cap="flat">
              <a:solidFill>
                <a:srgbClr val="EB8F5B"/>
              </a:solidFill>
              <a:prstDash val="solid"/>
              <a:miter lim="400000"/>
            </a:ln>
            <a:effectLst/>
          </c:spPr>
          <c:marker>
            <c:symbol val="none"/>
            <c:size val="6"/>
            <c:spPr>
              <a:noFill/>
              <a:ln w="76200" cap="flat">
                <a:solidFill>
                  <a:srgbClr val="197883"/>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Sheet1!$K$2:$K$51</c:f>
              <c:numCache>
                <c:ptCount val="0"/>
              </c:numCache>
            </c:numRef>
          </c:val>
          <c:smooth val="0"/>
        </c:ser>
        <c:marker val="1"/>
        <c:axId val="2094734552"/>
        <c:axId val="2094734553"/>
      </c:lineChart>
      <c:catAx>
        <c:axId val="2094734552"/>
        <c:scaling>
          <c:orientation val="minMax"/>
        </c:scaling>
        <c:delete val="0"/>
        <c:axPos val="b"/>
        <c:title>
          <c:tx>
            <c:rich>
              <a:bodyPr rot="0"/>
              <a:lstStyle/>
              <a:p>
                <a:pPr>
                  <a:defRPr b="0" i="0" strike="noStrike" sz="2880" u="none">
                    <a:solidFill>
                      <a:srgbClr val="838787"/>
                    </a:solidFill>
                    <a:latin typeface="Avenir Next Medium"/>
                  </a:defRPr>
                </a:pPr>
                <a:r>
                  <a:rPr b="0" i="0" strike="noStrike" sz="2880" u="none">
                    <a:solidFill>
                      <a:srgbClr val="838787"/>
                    </a:solidFill>
                    <a:latin typeface="Avenir Next Medium"/>
                  </a:rPr>
                  <a:t>Epochs</a:t>
                </a:r>
              </a:p>
            </c:rich>
          </c:tx>
          <c:layout/>
          <c:overlay val="1"/>
        </c:title>
        <c:numFmt formatCode="General" sourceLinked="0"/>
        <c:majorTickMark val="none"/>
        <c:minorTickMark val="none"/>
        <c:tickLblPos val="low"/>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3"/>
        <c:crosses val="autoZero"/>
        <c:auto val="1"/>
        <c:lblAlgn val="ctr"/>
        <c:noMultiLvlLbl val="1"/>
      </c:catAx>
      <c:valAx>
        <c:axId val="2094734553"/>
        <c:scaling>
          <c:orientation val="minMax"/>
          <c:max val="0.95"/>
          <c:min val="0.7"/>
        </c:scaling>
        <c:delete val="0"/>
        <c:axPos val="l"/>
        <c:majorGridlines>
          <c:spPr>
            <a:ln w="12700" cap="flat">
              <a:solidFill>
                <a:srgbClr val="A6AAA9">
                  <a:alpha val="50000"/>
                </a:srgbClr>
              </a:solidFill>
              <a:prstDash val="solid"/>
              <a:miter lim="400000"/>
            </a:ln>
          </c:spPr>
        </c:majorGridlines>
        <c:title>
          <c:tx>
            <c:rich>
              <a:bodyPr rot="-5400000"/>
              <a:lstStyle/>
              <a:p>
                <a:pPr>
                  <a:defRPr b="0" i="0" strike="noStrike" sz="2880" u="none">
                    <a:solidFill>
                      <a:srgbClr val="838787"/>
                    </a:solidFill>
                    <a:latin typeface="Avenir Next Medium"/>
                  </a:defRPr>
                </a:pPr>
                <a:r>
                  <a:rPr b="0" i="0" strike="noStrike" sz="2880" u="none">
                    <a:solidFill>
                      <a:srgbClr val="838787"/>
                    </a:solidFill>
                    <a:latin typeface="Avenir Next Medium"/>
                  </a:rPr>
                  <a:t>Erkennungsrate</a:t>
                </a:r>
              </a:p>
            </c:rich>
          </c:tx>
          <c:layout/>
          <c:overlay val="1"/>
        </c:title>
        <c:numFmt formatCode="General" sourceLinked="0"/>
        <c:majorTickMark val="none"/>
        <c:minorTickMark val="none"/>
        <c:tickLblPos val="nextTo"/>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2"/>
        <c:crosses val="autoZero"/>
        <c:crossBetween val="midCat"/>
        <c:majorUnit val="0.05"/>
        <c:minorUnit val="0.025"/>
      </c:valAx>
      <c:spPr>
        <a:noFill/>
        <a:ln w="12700" cap="flat">
          <a:noFill/>
          <a:miter lim="400000"/>
        </a:ln>
        <a:effectLst/>
      </c:spPr>
    </c:plotArea>
    <c:legend>
      <c:legendPos val="t"/>
      <c:layout>
        <c:manualLayout>
          <c:xMode val="edge"/>
          <c:yMode val="edge"/>
          <c:x val="0.103374"/>
          <c:y val="0"/>
          <c:w val="0.896626"/>
          <c:h val="0.137414"/>
        </c:manualLayout>
      </c:layout>
      <c:overlay val="1"/>
      <c:spPr>
        <a:noFill/>
        <a:ln w="12700" cap="flat">
          <a:noFill/>
          <a:miter lim="400000"/>
        </a:ln>
        <a:effectLst/>
      </c:spPr>
      <c:txPr>
        <a:bodyPr rot="0"/>
        <a:lstStyle/>
        <a:p>
          <a:pPr>
            <a:defRPr b="0" i="0" strike="noStrike" sz="2580" u="none">
              <a:solidFill>
                <a:srgbClr val="838787"/>
              </a:solidFill>
              <a:latin typeface="Avenir Next Medium"/>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7033"/>
          <c:y val="0.197669"/>
          <c:w val="0.867967"/>
          <c:h val="0.626882"/>
        </c:manualLayout>
      </c:layout>
      <c:lineChart>
        <c:grouping val="standard"/>
        <c:varyColors val="0"/>
        <c:ser>
          <c:idx val="0"/>
          <c:order val="0"/>
          <c:tx>
            <c:strRef>
              <c:f>Sheet1!$B$1</c:f>
              <c:strCache>
                <c:ptCount val="1"/>
                <c:pt idx="0">
                  <c:v>Test, 3000 Samples</c:v>
                </c:pt>
              </c:strCache>
            </c:strRef>
          </c:tx>
          <c:spPr>
            <a:noFill/>
            <a:ln w="50800" cap="flat">
              <a:solidFill>
                <a:srgbClr val="35ACE5"/>
              </a:solidFill>
              <a:prstDash val="solid"/>
              <a:miter lim="400000"/>
            </a:ln>
            <a:effectLst/>
          </c:spPr>
          <c:marker>
            <c:symbol val="none"/>
            <c:size val="4"/>
            <c:spPr>
              <a:noFill/>
              <a:ln w="50800" cap="flat">
                <a:solidFill>
                  <a:schemeClr val="accent1"/>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Sheet1!$B$2:$B$51</c:f>
              <c:numCache>
                <c:ptCount val="30"/>
                <c:pt idx="0">
                  <c:v>0.870000</c:v>
                </c:pt>
                <c:pt idx="1">
                  <c:v>0.895000</c:v>
                </c:pt>
                <c:pt idx="2">
                  <c:v>0.919000</c:v>
                </c:pt>
                <c:pt idx="3">
                  <c:v>0.913000</c:v>
                </c:pt>
                <c:pt idx="4">
                  <c:v>0.928000</c:v>
                </c:pt>
                <c:pt idx="5">
                  <c:v>0.927000</c:v>
                </c:pt>
                <c:pt idx="6">
                  <c:v>0.918000</c:v>
                </c:pt>
                <c:pt idx="7">
                  <c:v>0.919000</c:v>
                </c:pt>
                <c:pt idx="8">
                  <c:v>0.903000</c:v>
                </c:pt>
                <c:pt idx="9">
                  <c:v>0.931000</c:v>
                </c:pt>
                <c:pt idx="10">
                  <c:v>0.926000</c:v>
                </c:pt>
                <c:pt idx="11">
                  <c:v>0.911000</c:v>
                </c:pt>
                <c:pt idx="12">
                  <c:v>0.917000</c:v>
                </c:pt>
                <c:pt idx="13">
                  <c:v>0.921000</c:v>
                </c:pt>
                <c:pt idx="14">
                  <c:v>0.922000</c:v>
                </c:pt>
                <c:pt idx="15">
                  <c:v>0.922000</c:v>
                </c:pt>
                <c:pt idx="16">
                  <c:v>0.916000</c:v>
                </c:pt>
                <c:pt idx="17">
                  <c:v>0.920000</c:v>
                </c:pt>
                <c:pt idx="18">
                  <c:v>0.908000</c:v>
                </c:pt>
                <c:pt idx="19">
                  <c:v>0.923000</c:v>
                </c:pt>
                <c:pt idx="20">
                  <c:v>0.921000</c:v>
                </c:pt>
                <c:pt idx="21">
                  <c:v>0.929000</c:v>
                </c:pt>
                <c:pt idx="22">
                  <c:v>0.934000</c:v>
                </c:pt>
                <c:pt idx="23">
                  <c:v>0.932000</c:v>
                </c:pt>
                <c:pt idx="24">
                  <c:v>0.934000</c:v>
                </c:pt>
                <c:pt idx="25">
                  <c:v>0.934000</c:v>
                </c:pt>
                <c:pt idx="26">
                  <c:v>0.935000</c:v>
                </c:pt>
                <c:pt idx="27">
                  <c:v>0.935000</c:v>
                </c:pt>
                <c:pt idx="28">
                  <c:v>0.935000</c:v>
                </c:pt>
                <c:pt idx="29">
                  <c:v>0.935000</c:v>
                </c:pt>
              </c:numCache>
            </c:numRef>
          </c:val>
          <c:smooth val="0"/>
        </c:ser>
        <c:ser>
          <c:idx val="1"/>
          <c:order val="1"/>
          <c:tx>
            <c:strRef>
              <c:f>Sheet1!$C$1</c:f>
              <c:strCache/>
            </c:strRef>
          </c:tx>
          <c:spPr>
            <a:noFill/>
            <a:ln w="50800" cap="flat">
              <a:solidFill>
                <a:srgbClr val="35ACE6"/>
              </a:solidFill>
              <a:prstDash val="solid"/>
              <a:miter lim="400000"/>
            </a:ln>
            <a:effectLst/>
          </c:spPr>
          <c:marker>
            <c:symbol val="none"/>
            <c:size val="6"/>
            <c:spPr>
              <a:noFill/>
              <a:ln w="76200" cap="flat">
                <a:solidFill>
                  <a:schemeClr val="accent1">
                    <a:hueOff val="-84091"/>
                    <a:satOff val="15316"/>
                    <a:lumOff val="24313"/>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Sheet1!$C$2:$C$51</c:f>
              <c:numCache>
                <c:ptCount val="50"/>
                <c:pt idx="0">
                  <c:v>0.882000</c:v>
                </c:pt>
                <c:pt idx="1">
                  <c:v>0.887000</c:v>
                </c:pt>
                <c:pt idx="2">
                  <c:v>0.913000</c:v>
                </c:pt>
                <c:pt idx="3">
                  <c:v>0.913000</c:v>
                </c:pt>
                <c:pt idx="4">
                  <c:v>0.916000</c:v>
                </c:pt>
                <c:pt idx="5">
                  <c:v>0.922000</c:v>
                </c:pt>
                <c:pt idx="6">
                  <c:v>0.914000</c:v>
                </c:pt>
                <c:pt idx="7">
                  <c:v>0.924000</c:v>
                </c:pt>
                <c:pt idx="8">
                  <c:v>0.907000</c:v>
                </c:pt>
                <c:pt idx="9">
                  <c:v>0.924000</c:v>
                </c:pt>
                <c:pt idx="10">
                  <c:v>0.923000</c:v>
                </c:pt>
                <c:pt idx="11">
                  <c:v>0.926000</c:v>
                </c:pt>
                <c:pt idx="12">
                  <c:v>0.926000</c:v>
                </c:pt>
                <c:pt idx="13">
                  <c:v>0.926000</c:v>
                </c:pt>
                <c:pt idx="14">
                  <c:v>0.926000</c:v>
                </c:pt>
                <c:pt idx="15">
                  <c:v>0.927000</c:v>
                </c:pt>
                <c:pt idx="16">
                  <c:v>0.925000</c:v>
                </c:pt>
                <c:pt idx="17">
                  <c:v>0.925000</c:v>
                </c:pt>
                <c:pt idx="18">
                  <c:v>0.925000</c:v>
                </c:pt>
                <c:pt idx="19">
                  <c:v>0.925000</c:v>
                </c:pt>
                <c:pt idx="20">
                  <c:v>0.926000</c:v>
                </c:pt>
                <c:pt idx="21">
                  <c:v>0.925000</c:v>
                </c:pt>
                <c:pt idx="22">
                  <c:v>0.925000</c:v>
                </c:pt>
                <c:pt idx="23">
                  <c:v>0.925000</c:v>
                </c:pt>
                <c:pt idx="24">
                  <c:v>0.925000</c:v>
                </c:pt>
                <c:pt idx="25">
                  <c:v>0.926000</c:v>
                </c:pt>
                <c:pt idx="26">
                  <c:v>0.926000</c:v>
                </c:pt>
                <c:pt idx="27">
                  <c:v>0.926000</c:v>
                </c:pt>
                <c:pt idx="28">
                  <c:v>0.926000</c:v>
                </c:pt>
                <c:pt idx="29">
                  <c:v>0.925000</c:v>
                </c:pt>
                <c:pt idx="30">
                  <c:v>0.926000</c:v>
                </c:pt>
                <c:pt idx="31">
                  <c:v>0.926000</c:v>
                </c:pt>
                <c:pt idx="32">
                  <c:v>0.927000</c:v>
                </c:pt>
                <c:pt idx="33">
                  <c:v>0.927000</c:v>
                </c:pt>
                <c:pt idx="34">
                  <c:v>0.926000</c:v>
                </c:pt>
                <c:pt idx="35">
                  <c:v>0.926000</c:v>
                </c:pt>
                <c:pt idx="36">
                  <c:v>0.926000</c:v>
                </c:pt>
                <c:pt idx="37">
                  <c:v>0.926000</c:v>
                </c:pt>
                <c:pt idx="38">
                  <c:v>0.926000</c:v>
                </c:pt>
                <c:pt idx="39">
                  <c:v>0.926000</c:v>
                </c:pt>
                <c:pt idx="40">
                  <c:v>0.927000</c:v>
                </c:pt>
                <c:pt idx="41">
                  <c:v>0.926000</c:v>
                </c:pt>
                <c:pt idx="42">
                  <c:v>0.926000</c:v>
                </c:pt>
                <c:pt idx="43">
                  <c:v>0.926000</c:v>
                </c:pt>
                <c:pt idx="44">
                  <c:v>0.927000</c:v>
                </c:pt>
                <c:pt idx="45">
                  <c:v>0.927000</c:v>
                </c:pt>
                <c:pt idx="46">
                  <c:v>0.926000</c:v>
                </c:pt>
                <c:pt idx="47">
                  <c:v>0.927000</c:v>
                </c:pt>
                <c:pt idx="48">
                  <c:v>0.927000</c:v>
                </c:pt>
                <c:pt idx="49">
                  <c:v>0.927000</c:v>
                </c:pt>
              </c:numCache>
            </c:numRef>
          </c:val>
          <c:smooth val="0"/>
        </c:ser>
        <c:ser>
          <c:idx val="2"/>
          <c:order val="2"/>
          <c:tx>
            <c:strRef>
              <c:f>Sheet1!$D$1</c:f>
              <c:strCache>
                <c:ptCount val="1"/>
                <c:pt idx="0">
                  <c:v>Test, 60000 Samples</c:v>
                </c:pt>
              </c:strCache>
            </c:strRef>
          </c:tx>
          <c:spPr>
            <a:noFill/>
            <a:ln w="50800" cap="flat">
              <a:solidFill>
                <a:schemeClr val="accent1">
                  <a:hueOff val="104794"/>
                  <a:lumOff val="-8431"/>
                </a:schemeClr>
              </a:solidFill>
              <a:prstDash val="solid"/>
              <a:miter lim="400000"/>
            </a:ln>
            <a:effectLst/>
          </c:spPr>
          <c:marker>
            <c:symbol val="none"/>
            <c:size val="6"/>
            <c:spPr>
              <a:noFill/>
              <a:ln w="76200" cap="flat">
                <a:solidFill>
                  <a:schemeClr val="accent1">
                    <a:hueOff val="104794"/>
                    <a:lumOff val="-8431"/>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Sheet1!$D$2:$D$51</c:f>
              <c:numCache>
                <c:ptCount val="30"/>
                <c:pt idx="0">
                  <c:v>0.945500</c:v>
                </c:pt>
                <c:pt idx="1">
                  <c:v>0.945200</c:v>
                </c:pt>
                <c:pt idx="2">
                  <c:v>0.958600</c:v>
                </c:pt>
                <c:pt idx="3">
                  <c:v>0.950800</c:v>
                </c:pt>
                <c:pt idx="4">
                  <c:v>0.974000</c:v>
                </c:pt>
                <c:pt idx="5">
                  <c:v>0.971100</c:v>
                </c:pt>
                <c:pt idx="6">
                  <c:v>0.976500</c:v>
                </c:pt>
                <c:pt idx="7">
                  <c:v>0.965800</c:v>
                </c:pt>
                <c:pt idx="8">
                  <c:v>0.975300</c:v>
                </c:pt>
                <c:pt idx="9">
                  <c:v>0.971600</c:v>
                </c:pt>
                <c:pt idx="10">
                  <c:v>0.975500</c:v>
                </c:pt>
                <c:pt idx="11">
                  <c:v>0.975400</c:v>
                </c:pt>
                <c:pt idx="12">
                  <c:v>0.978000</c:v>
                </c:pt>
                <c:pt idx="13">
                  <c:v>0.977400</c:v>
                </c:pt>
                <c:pt idx="14">
                  <c:v>0.979300</c:v>
                </c:pt>
                <c:pt idx="15">
                  <c:v>0.979100</c:v>
                </c:pt>
                <c:pt idx="16">
                  <c:v>0.980500</c:v>
                </c:pt>
                <c:pt idx="17">
                  <c:v>0.980100</c:v>
                </c:pt>
                <c:pt idx="18">
                  <c:v>0.979600</c:v>
                </c:pt>
                <c:pt idx="19">
                  <c:v>0.981200</c:v>
                </c:pt>
                <c:pt idx="20">
                  <c:v>0.971900</c:v>
                </c:pt>
                <c:pt idx="21">
                  <c:v>0.978600</c:v>
                </c:pt>
                <c:pt idx="22">
                  <c:v>0.980600</c:v>
                </c:pt>
                <c:pt idx="23">
                  <c:v>0.980200</c:v>
                </c:pt>
                <c:pt idx="24">
                  <c:v>0.982600</c:v>
                </c:pt>
                <c:pt idx="25">
                  <c:v>0.980500</c:v>
                </c:pt>
                <c:pt idx="26">
                  <c:v>0.979700</c:v>
                </c:pt>
                <c:pt idx="27">
                  <c:v>0.977100</c:v>
                </c:pt>
                <c:pt idx="28">
                  <c:v>0.980700</c:v>
                </c:pt>
                <c:pt idx="29">
                  <c:v>0.979700</c:v>
                </c:pt>
              </c:numCache>
            </c:numRef>
          </c:val>
          <c:smooth val="0"/>
        </c:ser>
        <c:ser>
          <c:idx val="3"/>
          <c:order val="3"/>
          <c:tx>
            <c:strRef>
              <c:f>Sheet1!$E$1</c:f>
              <c:strCache/>
            </c:strRef>
          </c:tx>
          <c:spPr>
            <a:noFill/>
            <a:ln w="50800" cap="flat">
              <a:solidFill>
                <a:schemeClr val="accent1">
                  <a:hueOff val="104794"/>
                  <a:lumOff val="-8431"/>
                </a:schemeClr>
              </a:solidFill>
              <a:prstDash val="solid"/>
              <a:miter lim="400000"/>
            </a:ln>
            <a:effectLst/>
          </c:spPr>
          <c:marker>
            <c:symbol val="none"/>
            <c:size val="6"/>
            <c:spPr>
              <a:noFill/>
              <a:ln w="76200" cap="flat">
                <a:solidFill>
                  <a:srgbClr val="6BBCE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Sheet1!$E$2:$E$51</c:f>
              <c:numCache>
                <c:ptCount val="50"/>
                <c:pt idx="0">
                  <c:v>0.969600</c:v>
                </c:pt>
                <c:pt idx="1">
                  <c:v>0.974100</c:v>
                </c:pt>
                <c:pt idx="2">
                  <c:v>0.980900</c:v>
                </c:pt>
                <c:pt idx="3">
                  <c:v>0.971700</c:v>
                </c:pt>
                <c:pt idx="4">
                  <c:v>0.981000</c:v>
                </c:pt>
                <c:pt idx="5">
                  <c:v>0.977400</c:v>
                </c:pt>
                <c:pt idx="6">
                  <c:v>0.978900</c:v>
                </c:pt>
                <c:pt idx="7">
                  <c:v>0.977800</c:v>
                </c:pt>
                <c:pt idx="8">
                  <c:v>0.979500</c:v>
                </c:pt>
                <c:pt idx="9">
                  <c:v>0.980100</c:v>
                </c:pt>
                <c:pt idx="10">
                  <c:v>0.981100</c:v>
                </c:pt>
                <c:pt idx="11">
                  <c:v>0.982700</c:v>
                </c:pt>
                <c:pt idx="12">
                  <c:v>0.982000</c:v>
                </c:pt>
                <c:pt idx="13">
                  <c:v>0.981700</c:v>
                </c:pt>
                <c:pt idx="14">
                  <c:v>0.978400</c:v>
                </c:pt>
                <c:pt idx="15">
                  <c:v>0.983800</c:v>
                </c:pt>
                <c:pt idx="16">
                  <c:v>0.981000</c:v>
                </c:pt>
                <c:pt idx="17">
                  <c:v>0.980900</c:v>
                </c:pt>
                <c:pt idx="18">
                  <c:v>0.982700</c:v>
                </c:pt>
                <c:pt idx="19">
                  <c:v>0.980100</c:v>
                </c:pt>
                <c:pt idx="20">
                  <c:v>0.982400</c:v>
                </c:pt>
                <c:pt idx="21">
                  <c:v>0.977900</c:v>
                </c:pt>
                <c:pt idx="22">
                  <c:v>0.979100</c:v>
                </c:pt>
                <c:pt idx="23">
                  <c:v>0.979100</c:v>
                </c:pt>
                <c:pt idx="24">
                  <c:v>0.980400</c:v>
                </c:pt>
                <c:pt idx="25">
                  <c:v>0.982900</c:v>
                </c:pt>
                <c:pt idx="26">
                  <c:v>0.981000</c:v>
                </c:pt>
                <c:pt idx="27">
                  <c:v>0.982500</c:v>
                </c:pt>
                <c:pt idx="28">
                  <c:v>0.982400</c:v>
                </c:pt>
                <c:pt idx="29">
                  <c:v>0.984700</c:v>
                </c:pt>
                <c:pt idx="30">
                  <c:v>0.981600</c:v>
                </c:pt>
                <c:pt idx="31">
                  <c:v>0.983200</c:v>
                </c:pt>
                <c:pt idx="32">
                  <c:v>0.979800</c:v>
                </c:pt>
                <c:pt idx="33">
                  <c:v>0.978400</c:v>
                </c:pt>
                <c:pt idx="34">
                  <c:v>0.983000</c:v>
                </c:pt>
                <c:pt idx="35">
                  <c:v>0.982900</c:v>
                </c:pt>
                <c:pt idx="36">
                  <c:v>0.981400</c:v>
                </c:pt>
                <c:pt idx="37">
                  <c:v>0.983300</c:v>
                </c:pt>
                <c:pt idx="38">
                  <c:v>0.984400</c:v>
                </c:pt>
                <c:pt idx="39">
                  <c:v>0.983000</c:v>
                </c:pt>
                <c:pt idx="40">
                  <c:v>0.982400</c:v>
                </c:pt>
                <c:pt idx="41">
                  <c:v>0.981100</c:v>
                </c:pt>
                <c:pt idx="42">
                  <c:v>0.981200</c:v>
                </c:pt>
                <c:pt idx="43">
                  <c:v>0.980700</c:v>
                </c:pt>
                <c:pt idx="44">
                  <c:v>0.981700</c:v>
                </c:pt>
                <c:pt idx="45">
                  <c:v>0.981600</c:v>
                </c:pt>
                <c:pt idx="46">
                  <c:v>0.982000</c:v>
                </c:pt>
                <c:pt idx="47">
                  <c:v>0.982400</c:v>
                </c:pt>
                <c:pt idx="48">
                  <c:v>0.980600</c:v>
                </c:pt>
                <c:pt idx="49">
                  <c:v>0.982000</c:v>
                </c:pt>
              </c:numCache>
            </c:numRef>
          </c:val>
          <c:smooth val="0"/>
        </c:ser>
        <c:ser>
          <c:idx val="4"/>
          <c:order val="4"/>
          <c:tx>
            <c:strRef>
              <c:f>Sheet1!$F$1</c:f>
              <c:strCache>
                <c:ptCount val="1"/>
                <c:pt idx="0">
                  <c:v>Train, 3000 Samples</c:v>
                </c:pt>
              </c:strCache>
            </c:strRef>
          </c:tx>
          <c:spPr>
            <a:noFill/>
            <a:ln w="50800" cap="flat">
              <a:solidFill>
                <a:srgbClr val="FF8822"/>
              </a:solidFill>
              <a:prstDash val="solid"/>
              <a:miter lim="400000"/>
            </a:ln>
            <a:effectLst/>
          </c:spPr>
          <c:marker>
            <c:symbol val="none"/>
            <c:size val="6"/>
            <c:spPr>
              <a:noFill/>
              <a:ln w="76200" cap="flat">
                <a:solidFill>
                  <a:srgbClr val="105079"/>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Sheet1!$F$2:$F$51</c:f>
              <c:numCache>
                <c:ptCount val="30"/>
                <c:pt idx="0">
                  <c:v>0.831667</c:v>
                </c:pt>
                <c:pt idx="1">
                  <c:v>0.937333</c:v>
                </c:pt>
                <c:pt idx="2">
                  <c:v>0.970667</c:v>
                </c:pt>
                <c:pt idx="3">
                  <c:v>0.986000</c:v>
                </c:pt>
                <c:pt idx="4">
                  <c:v>0.993333</c:v>
                </c:pt>
                <c:pt idx="5">
                  <c:v>0.997333</c:v>
                </c:pt>
                <c:pt idx="6">
                  <c:v>0.995667</c:v>
                </c:pt>
                <c:pt idx="7">
                  <c:v>0.994000</c:v>
                </c:pt>
                <c:pt idx="8">
                  <c:v>0.990667</c:v>
                </c:pt>
                <c:pt idx="9">
                  <c:v>0.991333</c:v>
                </c:pt>
                <c:pt idx="10">
                  <c:v>0.992667</c:v>
                </c:pt>
                <c:pt idx="11">
                  <c:v>0.989000</c:v>
                </c:pt>
                <c:pt idx="12">
                  <c:v>0.987333</c:v>
                </c:pt>
                <c:pt idx="13">
                  <c:v>0.992667</c:v>
                </c:pt>
                <c:pt idx="14">
                  <c:v>0.996667</c:v>
                </c:pt>
                <c:pt idx="15">
                  <c:v>0.999000</c:v>
                </c:pt>
                <c:pt idx="16">
                  <c:v>0.996000</c:v>
                </c:pt>
                <c:pt idx="17">
                  <c:v>0.994333</c:v>
                </c:pt>
                <c:pt idx="18">
                  <c:v>0.991000</c:v>
                </c:pt>
                <c:pt idx="19">
                  <c:v>0.986000</c:v>
                </c:pt>
                <c:pt idx="20">
                  <c:v>0.991667</c:v>
                </c:pt>
                <c:pt idx="21">
                  <c:v>0.996000</c:v>
                </c:pt>
                <c:pt idx="22">
                  <c:v>1.000000</c:v>
                </c:pt>
                <c:pt idx="23">
                  <c:v>1.000000</c:v>
                </c:pt>
                <c:pt idx="24">
                  <c:v>1.000000</c:v>
                </c:pt>
                <c:pt idx="25">
                  <c:v>1.000000</c:v>
                </c:pt>
                <c:pt idx="26">
                  <c:v>1.000000</c:v>
                </c:pt>
                <c:pt idx="27">
                  <c:v>1.000000</c:v>
                </c:pt>
                <c:pt idx="28">
                  <c:v>1.000000</c:v>
                </c:pt>
                <c:pt idx="29">
                  <c:v>1.000000</c:v>
                </c:pt>
              </c:numCache>
            </c:numRef>
          </c:val>
          <c:smooth val="0"/>
        </c:ser>
        <c:ser>
          <c:idx val="5"/>
          <c:order val="5"/>
          <c:tx>
            <c:strRef>
              <c:f>Sheet1!$G$1</c:f>
              <c:strCache/>
            </c:strRef>
          </c:tx>
          <c:spPr>
            <a:noFill/>
            <a:ln w="50800" cap="flat">
              <a:solidFill>
                <a:srgbClr val="FB8822"/>
              </a:solidFill>
              <a:prstDash val="solid"/>
              <a:miter lim="400000"/>
            </a:ln>
            <a:effectLst/>
          </c:spPr>
          <c:marker>
            <c:symbol val="none"/>
            <c:size val="6"/>
            <c:spPr>
              <a:noFill/>
              <a:ln w="76200" cap="flat">
                <a:solidFill>
                  <a:schemeClr val="accent1">
                    <a:hueOff val="262910"/>
                    <a:satOff val="3867"/>
                    <a:lumOff val="-18039"/>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Sheet1!$G$2:$G$51</c:f>
              <c:numCache>
                <c:ptCount val="50"/>
                <c:pt idx="0">
                  <c:v>0.830000</c:v>
                </c:pt>
                <c:pt idx="1">
                  <c:v>0.944667</c:v>
                </c:pt>
                <c:pt idx="2">
                  <c:v>0.969000</c:v>
                </c:pt>
                <c:pt idx="3">
                  <c:v>0.984000</c:v>
                </c:pt>
                <c:pt idx="4">
                  <c:v>0.992000</c:v>
                </c:pt>
                <c:pt idx="5">
                  <c:v>0.995000</c:v>
                </c:pt>
                <c:pt idx="6">
                  <c:v>0.995667</c:v>
                </c:pt>
                <c:pt idx="7">
                  <c:v>0.993667</c:v>
                </c:pt>
                <c:pt idx="8">
                  <c:v>0.999000</c:v>
                </c:pt>
                <c:pt idx="9">
                  <c:v>0.999333</c:v>
                </c:pt>
                <c:pt idx="10">
                  <c:v>1.000000</c:v>
                </c:pt>
                <c:pt idx="11">
                  <c:v>1.000000</c:v>
                </c:pt>
                <c:pt idx="12">
                  <c:v>1.000000</c:v>
                </c:pt>
                <c:pt idx="13">
                  <c:v>1.000000</c:v>
                </c:pt>
                <c:pt idx="14">
                  <c:v>1.000000</c:v>
                </c:pt>
                <c:pt idx="15">
                  <c:v>1.000000</c:v>
                </c:pt>
                <c:pt idx="16">
                  <c:v>1.000000</c:v>
                </c:pt>
                <c:pt idx="17">
                  <c:v>1.000000</c:v>
                </c:pt>
                <c:pt idx="18">
                  <c:v>1.000000</c:v>
                </c:pt>
                <c:pt idx="19">
                  <c:v>1.000000</c:v>
                </c:pt>
                <c:pt idx="20">
                  <c:v>1.000000</c:v>
                </c:pt>
                <c:pt idx="21">
                  <c:v>1.000000</c:v>
                </c:pt>
                <c:pt idx="22">
                  <c:v>1.000000</c:v>
                </c:pt>
                <c:pt idx="23">
                  <c:v>1.000000</c:v>
                </c:pt>
                <c:pt idx="24">
                  <c:v>1.000000</c:v>
                </c:pt>
                <c:pt idx="25">
                  <c:v>1.000000</c:v>
                </c:pt>
                <c:pt idx="26">
                  <c:v>1.000000</c:v>
                </c:pt>
                <c:pt idx="27">
                  <c:v>1.000000</c:v>
                </c:pt>
                <c:pt idx="28">
                  <c:v>1.000000</c:v>
                </c:pt>
                <c:pt idx="29">
                  <c:v>1.000000</c:v>
                </c:pt>
                <c:pt idx="30">
                  <c:v>1.000000</c:v>
                </c:pt>
                <c:pt idx="31">
                  <c:v>1.000000</c:v>
                </c:pt>
                <c:pt idx="32">
                  <c:v>1.000000</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6"/>
          <c:order val="6"/>
          <c:tx>
            <c:strRef>
              <c:f>Sheet1!$H$1</c:f>
              <c:strCache>
                <c:ptCount val="1"/>
                <c:pt idx="0">
                  <c:v>Train, 60000 Samples</c:v>
                </c:pt>
              </c:strCache>
            </c:strRef>
          </c:tx>
          <c:spPr>
            <a:noFill/>
            <a:ln w="50800" cap="flat">
              <a:solidFill>
                <a:srgbClr val="FFD25A"/>
              </a:solidFill>
              <a:prstDash val="solid"/>
              <a:miter lim="400000"/>
            </a:ln>
            <a:effectLst/>
          </c:spPr>
          <c:marker>
            <c:symbol val="none"/>
            <c:size val="4"/>
            <c:spPr>
              <a:noFill/>
              <a:ln w="50800" cap="flat">
                <a:solidFill>
                  <a:srgbClr val="4CB0DF"/>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Sheet1!$H$2:$H$51</c:f>
              <c:numCache>
                <c:ptCount val="30"/>
                <c:pt idx="0">
                  <c:v>0.847400</c:v>
                </c:pt>
                <c:pt idx="1">
                  <c:v>0.942217</c:v>
                </c:pt>
                <c:pt idx="2">
                  <c:v>0.957583</c:v>
                </c:pt>
                <c:pt idx="3">
                  <c:v>0.964783</c:v>
                </c:pt>
                <c:pt idx="4">
                  <c:v>0.969750</c:v>
                </c:pt>
                <c:pt idx="5">
                  <c:v>0.975383</c:v>
                </c:pt>
                <c:pt idx="6">
                  <c:v>0.980067</c:v>
                </c:pt>
                <c:pt idx="7">
                  <c:v>0.980483</c:v>
                </c:pt>
                <c:pt idx="8">
                  <c:v>0.982433</c:v>
                </c:pt>
                <c:pt idx="9">
                  <c:v>0.985867</c:v>
                </c:pt>
                <c:pt idx="10">
                  <c:v>0.984050</c:v>
                </c:pt>
                <c:pt idx="11">
                  <c:v>0.988283</c:v>
                </c:pt>
                <c:pt idx="12">
                  <c:v>0.989100</c:v>
                </c:pt>
                <c:pt idx="13">
                  <c:v>0.983200</c:v>
                </c:pt>
                <c:pt idx="14">
                  <c:v>0.990067</c:v>
                </c:pt>
                <c:pt idx="15">
                  <c:v>0.991300</c:v>
                </c:pt>
                <c:pt idx="16">
                  <c:v>0.990800</c:v>
                </c:pt>
                <c:pt idx="17">
                  <c:v>0.991017</c:v>
                </c:pt>
                <c:pt idx="18">
                  <c:v>0.984800</c:v>
                </c:pt>
                <c:pt idx="19">
                  <c:v>0.992900</c:v>
                </c:pt>
                <c:pt idx="20">
                  <c:v>0.989233</c:v>
                </c:pt>
                <c:pt idx="21">
                  <c:v>0.990117</c:v>
                </c:pt>
                <c:pt idx="22">
                  <c:v>0.994017</c:v>
                </c:pt>
                <c:pt idx="23">
                  <c:v>0.994167</c:v>
                </c:pt>
                <c:pt idx="24">
                  <c:v>0.982450</c:v>
                </c:pt>
                <c:pt idx="25">
                  <c:v>0.994133</c:v>
                </c:pt>
                <c:pt idx="26">
                  <c:v>0.991483</c:v>
                </c:pt>
                <c:pt idx="27">
                  <c:v>0.992817</c:v>
                </c:pt>
                <c:pt idx="28">
                  <c:v>0.994133</c:v>
                </c:pt>
                <c:pt idx="29">
                  <c:v>0.995100</c:v>
                </c:pt>
              </c:numCache>
            </c:numRef>
          </c:val>
          <c:smooth val="0"/>
        </c:ser>
        <c:ser>
          <c:idx val="7"/>
          <c:order val="7"/>
          <c:tx>
            <c:strRef>
              <c:f>Sheet1!$I$1</c:f>
              <c:strCache/>
            </c:strRef>
          </c:tx>
          <c:spPr>
            <a:noFill/>
            <a:ln w="50800" cap="flat">
              <a:solidFill>
                <a:srgbClr val="FED25A"/>
              </a:solidFill>
              <a:prstDash val="solid"/>
              <a:miter lim="400000"/>
            </a:ln>
            <a:effectLst/>
          </c:spPr>
          <c:marker>
            <c:symbol val="none"/>
            <c:size val="6"/>
            <c:spPr>
              <a:noFill/>
              <a:ln w="76200" cap="flat">
                <a:solidFill>
                  <a:srgbClr val="A2DEF7"/>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Sheet1!$I$2:$I$51</c:f>
              <c:numCache>
                <c:ptCount val="50"/>
                <c:pt idx="0">
                  <c:v>0.945250</c:v>
                </c:pt>
                <c:pt idx="1">
                  <c:v>0.975400</c:v>
                </c:pt>
                <c:pt idx="2">
                  <c:v>0.982267</c:v>
                </c:pt>
                <c:pt idx="3">
                  <c:v>0.986250</c:v>
                </c:pt>
                <c:pt idx="4">
                  <c:v>0.988100</c:v>
                </c:pt>
                <c:pt idx="5">
                  <c:v>0.990850</c:v>
                </c:pt>
                <c:pt idx="6">
                  <c:v>0.991550</c:v>
                </c:pt>
                <c:pt idx="7">
                  <c:v>0.993217</c:v>
                </c:pt>
                <c:pt idx="8">
                  <c:v>0.993567</c:v>
                </c:pt>
                <c:pt idx="9">
                  <c:v>0.994367</c:v>
                </c:pt>
                <c:pt idx="10">
                  <c:v>0.994633</c:v>
                </c:pt>
                <c:pt idx="11">
                  <c:v>0.994850</c:v>
                </c:pt>
                <c:pt idx="12">
                  <c:v>0.995100</c:v>
                </c:pt>
                <c:pt idx="13">
                  <c:v>0.996017</c:v>
                </c:pt>
                <c:pt idx="14">
                  <c:v>0.996150</c:v>
                </c:pt>
                <c:pt idx="15">
                  <c:v>0.995850</c:v>
                </c:pt>
                <c:pt idx="16">
                  <c:v>0.996817</c:v>
                </c:pt>
                <c:pt idx="17">
                  <c:v>0.996133</c:v>
                </c:pt>
                <c:pt idx="18">
                  <c:v>0.996717</c:v>
                </c:pt>
                <c:pt idx="19">
                  <c:v>0.995950</c:v>
                </c:pt>
                <c:pt idx="20">
                  <c:v>0.996817</c:v>
                </c:pt>
                <c:pt idx="21">
                  <c:v>0.997000</c:v>
                </c:pt>
                <c:pt idx="22">
                  <c:v>0.997183</c:v>
                </c:pt>
                <c:pt idx="23">
                  <c:v>0.997217</c:v>
                </c:pt>
                <c:pt idx="24">
                  <c:v>0.997200</c:v>
                </c:pt>
                <c:pt idx="25">
                  <c:v>0.997667</c:v>
                </c:pt>
                <c:pt idx="26">
                  <c:v>0.996767</c:v>
                </c:pt>
                <c:pt idx="27">
                  <c:v>0.997283</c:v>
                </c:pt>
                <c:pt idx="28">
                  <c:v>0.997500</c:v>
                </c:pt>
                <c:pt idx="29">
                  <c:v>0.997583</c:v>
                </c:pt>
                <c:pt idx="30">
                  <c:v>0.997400</c:v>
                </c:pt>
                <c:pt idx="31">
                  <c:v>0.996983</c:v>
                </c:pt>
                <c:pt idx="32">
                  <c:v>0.998567</c:v>
                </c:pt>
                <c:pt idx="33">
                  <c:v>0.997317</c:v>
                </c:pt>
                <c:pt idx="34">
                  <c:v>0.997600</c:v>
                </c:pt>
                <c:pt idx="35">
                  <c:v>0.997517</c:v>
                </c:pt>
                <c:pt idx="36">
                  <c:v>0.997917</c:v>
                </c:pt>
                <c:pt idx="37">
                  <c:v>0.998000</c:v>
                </c:pt>
                <c:pt idx="38">
                  <c:v>0.997200</c:v>
                </c:pt>
                <c:pt idx="39">
                  <c:v>0.998467</c:v>
                </c:pt>
                <c:pt idx="40">
                  <c:v>0.997850</c:v>
                </c:pt>
                <c:pt idx="41">
                  <c:v>0.997033</c:v>
                </c:pt>
                <c:pt idx="42">
                  <c:v>0.997617</c:v>
                </c:pt>
                <c:pt idx="43">
                  <c:v>0.998100</c:v>
                </c:pt>
                <c:pt idx="44">
                  <c:v>0.997483</c:v>
                </c:pt>
                <c:pt idx="45">
                  <c:v>0.998433</c:v>
                </c:pt>
                <c:pt idx="46">
                  <c:v>0.998017</c:v>
                </c:pt>
                <c:pt idx="47">
                  <c:v>0.997683</c:v>
                </c:pt>
                <c:pt idx="48">
                  <c:v>0.997900</c:v>
                </c:pt>
                <c:pt idx="49">
                  <c:v>0.998100</c:v>
                </c:pt>
              </c:numCache>
            </c:numRef>
          </c:val>
          <c:smooth val="0"/>
        </c:ser>
        <c:marker val="1"/>
        <c:axId val="2094734552"/>
        <c:axId val="2094734553"/>
      </c:lineChart>
      <c:catAx>
        <c:axId val="2094734552"/>
        <c:scaling>
          <c:orientation val="minMax"/>
        </c:scaling>
        <c:delete val="0"/>
        <c:axPos val="b"/>
        <c:title>
          <c:tx>
            <c:rich>
              <a:bodyPr rot="0"/>
              <a:lstStyle/>
              <a:p>
                <a:pPr>
                  <a:defRPr b="0" i="0" strike="noStrike" sz="2880" u="none">
                    <a:solidFill>
                      <a:srgbClr val="838787"/>
                    </a:solidFill>
                    <a:latin typeface="Avenir Next Medium"/>
                  </a:defRPr>
                </a:pPr>
                <a:r>
                  <a:rPr b="0" i="0" strike="noStrike" sz="2880" u="none">
                    <a:solidFill>
                      <a:srgbClr val="838787"/>
                    </a:solidFill>
                    <a:latin typeface="Avenir Next Medium"/>
                  </a:rPr>
                  <a:t>Epochs</a:t>
                </a:r>
              </a:p>
            </c:rich>
          </c:tx>
          <c:layout/>
          <c:overlay val="1"/>
        </c:title>
        <c:numFmt formatCode="General" sourceLinked="0"/>
        <c:majorTickMark val="none"/>
        <c:minorTickMark val="none"/>
        <c:tickLblPos val="low"/>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3"/>
        <c:crosses val="autoZero"/>
        <c:auto val="1"/>
        <c:lblAlgn val="ctr"/>
        <c:noMultiLvlLbl val="1"/>
      </c:catAx>
      <c:valAx>
        <c:axId val="2094734553"/>
        <c:scaling>
          <c:orientation val="minMax"/>
          <c:min val="0.9"/>
        </c:scaling>
        <c:delete val="0"/>
        <c:axPos val="l"/>
        <c:majorGridlines>
          <c:spPr>
            <a:ln w="12700" cap="flat">
              <a:solidFill>
                <a:srgbClr val="A6AAA9">
                  <a:alpha val="50000"/>
                </a:srgbClr>
              </a:solidFill>
              <a:prstDash val="solid"/>
              <a:miter lim="400000"/>
            </a:ln>
          </c:spPr>
        </c:majorGridlines>
        <c:title>
          <c:tx>
            <c:rich>
              <a:bodyPr rot="-5400000"/>
              <a:lstStyle/>
              <a:p>
                <a:pPr>
                  <a:defRPr b="0" i="0" strike="noStrike" sz="2880" u="none">
                    <a:solidFill>
                      <a:srgbClr val="838787"/>
                    </a:solidFill>
                    <a:latin typeface="Avenir Next Medium"/>
                  </a:defRPr>
                </a:pPr>
                <a:r>
                  <a:rPr b="0" i="0" strike="noStrike" sz="2880" u="none">
                    <a:solidFill>
                      <a:srgbClr val="838787"/>
                    </a:solidFill>
                    <a:latin typeface="Avenir Next Medium"/>
                  </a:rPr>
                  <a:t>Erkennungsrate</a:t>
                </a:r>
              </a:p>
            </c:rich>
          </c:tx>
          <c:layout/>
          <c:overlay val="1"/>
        </c:title>
        <c:numFmt formatCode="General" sourceLinked="0"/>
        <c:majorTickMark val="none"/>
        <c:minorTickMark val="none"/>
        <c:tickLblPos val="nextTo"/>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2"/>
        <c:crosses val="autoZero"/>
        <c:crossBetween val="midCat"/>
        <c:majorUnit val="0.02"/>
        <c:minorUnit val="0.01"/>
      </c:valAx>
      <c:spPr>
        <a:noFill/>
        <a:ln w="12700" cap="flat">
          <a:noFill/>
          <a:miter lim="400000"/>
        </a:ln>
        <a:effectLst/>
      </c:spPr>
    </c:plotArea>
    <c:legend>
      <c:legendPos val="t"/>
      <c:layout>
        <c:manualLayout>
          <c:xMode val="edge"/>
          <c:yMode val="edge"/>
          <c:x val="0.0538304"/>
          <c:y val="0"/>
          <c:w val="0.893603"/>
          <c:h val="0.152828"/>
        </c:manualLayout>
      </c:layout>
      <c:overlay val="1"/>
      <c:spPr>
        <a:noFill/>
        <a:ln w="12700" cap="flat">
          <a:noFill/>
          <a:miter lim="400000"/>
        </a:ln>
        <a:effectLst/>
      </c:spPr>
      <c:txPr>
        <a:bodyPr rot="0"/>
        <a:lstStyle/>
        <a:p>
          <a:pPr>
            <a:defRPr b="0" i="0" strike="noStrike" sz="2880" u="none">
              <a:solidFill>
                <a:srgbClr val="838787"/>
              </a:solidFill>
              <a:latin typeface="Avenir Next Medium"/>
            </a:defRPr>
          </a:pPr>
        </a:p>
      </c:txPr>
    </c:legend>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5689"/>
          <c:y val="0.158136"/>
          <c:w val="0.861233"/>
          <c:h val="0.67296"/>
        </c:manualLayout>
      </c:layout>
      <c:lineChart>
        <c:grouping val="standard"/>
        <c:varyColors val="0"/>
        <c:ser>
          <c:idx val="0"/>
          <c:order val="0"/>
          <c:tx>
            <c:strRef>
              <c:f>Sheet1!$B$1</c:f>
              <c:strCache>
                <c:ptCount val="1"/>
                <c:pt idx="0">
                  <c:v>NN1</c:v>
                </c:pt>
              </c:strCache>
            </c:strRef>
          </c:tx>
          <c:spPr>
            <a:noFill/>
            <a:ln w="63500" cap="flat">
              <a:solidFill>
                <a:schemeClr val="accent1"/>
              </a:solidFill>
              <a:prstDash val="solid"/>
              <a:miter lim="400000"/>
            </a:ln>
            <a:effectLst/>
          </c:spPr>
          <c:marker>
            <c:symbol val="none"/>
            <c:size val="4"/>
            <c:spPr>
              <a:noFill/>
              <a:ln w="50800" cap="flat">
                <a:solidFill>
                  <a:schemeClr val="accent1"/>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Sheet1!$B$2:$B$31</c:f>
              <c:numCache>
                <c:ptCount val="30"/>
                <c:pt idx="0">
                  <c:v>0.870000</c:v>
                </c:pt>
                <c:pt idx="1">
                  <c:v>0.895000</c:v>
                </c:pt>
                <c:pt idx="2">
                  <c:v>0.919000</c:v>
                </c:pt>
                <c:pt idx="3">
                  <c:v>0.913000</c:v>
                </c:pt>
                <c:pt idx="4">
                  <c:v>0.928000</c:v>
                </c:pt>
                <c:pt idx="5">
                  <c:v>0.927000</c:v>
                </c:pt>
                <c:pt idx="6">
                  <c:v>0.918000</c:v>
                </c:pt>
                <c:pt idx="7">
                  <c:v>0.919000</c:v>
                </c:pt>
                <c:pt idx="8">
                  <c:v>0.903000</c:v>
                </c:pt>
                <c:pt idx="9">
                  <c:v>0.931000</c:v>
                </c:pt>
                <c:pt idx="10">
                  <c:v>0.926000</c:v>
                </c:pt>
                <c:pt idx="11">
                  <c:v>0.911000</c:v>
                </c:pt>
                <c:pt idx="12">
                  <c:v>0.917000</c:v>
                </c:pt>
                <c:pt idx="13">
                  <c:v>0.921000</c:v>
                </c:pt>
                <c:pt idx="14">
                  <c:v>0.922000</c:v>
                </c:pt>
                <c:pt idx="15">
                  <c:v>0.922000</c:v>
                </c:pt>
                <c:pt idx="16">
                  <c:v>0.916000</c:v>
                </c:pt>
                <c:pt idx="17">
                  <c:v>0.920000</c:v>
                </c:pt>
                <c:pt idx="18">
                  <c:v>0.908000</c:v>
                </c:pt>
                <c:pt idx="19">
                  <c:v>0.923000</c:v>
                </c:pt>
                <c:pt idx="20">
                  <c:v>0.921000</c:v>
                </c:pt>
                <c:pt idx="21">
                  <c:v>0.929000</c:v>
                </c:pt>
                <c:pt idx="22">
                  <c:v>0.934000</c:v>
                </c:pt>
                <c:pt idx="23">
                  <c:v>0.932000</c:v>
                </c:pt>
                <c:pt idx="24">
                  <c:v>0.934000</c:v>
                </c:pt>
                <c:pt idx="25">
                  <c:v>0.934000</c:v>
                </c:pt>
                <c:pt idx="26">
                  <c:v>0.935000</c:v>
                </c:pt>
                <c:pt idx="27">
                  <c:v>0.935000</c:v>
                </c:pt>
                <c:pt idx="28">
                  <c:v>0.935000</c:v>
                </c:pt>
                <c:pt idx="29">
                  <c:v>0.935000</c:v>
                </c:pt>
              </c:numCache>
            </c:numRef>
          </c:val>
          <c:smooth val="0"/>
        </c:ser>
        <c:ser>
          <c:idx val="1"/>
          <c:order val="1"/>
          <c:tx>
            <c:strRef>
              <c:f>Sheet1!$C$1</c:f>
              <c:strCache>
                <c:ptCount val="1"/>
                <c:pt idx="0">
                  <c:v>NN2</c:v>
                </c:pt>
              </c:strCache>
            </c:strRef>
          </c:tx>
          <c:spPr>
            <a:noFill/>
            <a:ln w="76200" cap="flat">
              <a:solidFill>
                <a:schemeClr val="accent1">
                  <a:hueOff val="-84091"/>
                  <a:satOff val="15316"/>
                  <a:lumOff val="24313"/>
                </a:schemeClr>
              </a:solidFill>
              <a:prstDash val="solid"/>
              <a:miter lim="400000"/>
            </a:ln>
            <a:effectLst/>
          </c:spPr>
          <c:marker>
            <c:symbol val="none"/>
            <c:size val="6"/>
            <c:spPr>
              <a:noFill/>
              <a:ln w="76200" cap="flat">
                <a:solidFill>
                  <a:schemeClr val="accent1">
                    <a:hueOff val="-84091"/>
                    <a:satOff val="15316"/>
                    <a:lumOff val="24313"/>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Sheet1!$C$2:$C$31</c:f>
              <c:numCache>
                <c:ptCount val="30"/>
                <c:pt idx="0">
                  <c:v>0.873000</c:v>
                </c:pt>
                <c:pt idx="1">
                  <c:v>0.875000</c:v>
                </c:pt>
                <c:pt idx="2">
                  <c:v>0.888000</c:v>
                </c:pt>
                <c:pt idx="3">
                  <c:v>0.901000</c:v>
                </c:pt>
                <c:pt idx="4">
                  <c:v>0.916000</c:v>
                </c:pt>
                <c:pt idx="5">
                  <c:v>0.892000</c:v>
                </c:pt>
                <c:pt idx="6">
                  <c:v>0.908000</c:v>
                </c:pt>
                <c:pt idx="7">
                  <c:v>0.927000</c:v>
                </c:pt>
                <c:pt idx="8">
                  <c:v>0.908000</c:v>
                </c:pt>
                <c:pt idx="9">
                  <c:v>0.931000</c:v>
                </c:pt>
                <c:pt idx="10">
                  <c:v>0.918000</c:v>
                </c:pt>
                <c:pt idx="11">
                  <c:v>0.929000</c:v>
                </c:pt>
                <c:pt idx="12">
                  <c:v>0.905000</c:v>
                </c:pt>
                <c:pt idx="13">
                  <c:v>0.890000</c:v>
                </c:pt>
                <c:pt idx="14">
                  <c:v>0.922000</c:v>
                </c:pt>
                <c:pt idx="15">
                  <c:v>0.915000</c:v>
                </c:pt>
                <c:pt idx="16">
                  <c:v>0.920000</c:v>
                </c:pt>
                <c:pt idx="17">
                  <c:v>0.916000</c:v>
                </c:pt>
                <c:pt idx="18">
                  <c:v>0.928000</c:v>
                </c:pt>
                <c:pt idx="19">
                  <c:v>0.940000</c:v>
                </c:pt>
                <c:pt idx="20">
                  <c:v>0.935000</c:v>
                </c:pt>
                <c:pt idx="21">
                  <c:v>0.938000</c:v>
                </c:pt>
                <c:pt idx="22">
                  <c:v>0.939000</c:v>
                </c:pt>
                <c:pt idx="23">
                  <c:v>0.931000</c:v>
                </c:pt>
                <c:pt idx="24">
                  <c:v>0.935000</c:v>
                </c:pt>
                <c:pt idx="25">
                  <c:v>0.927000</c:v>
                </c:pt>
                <c:pt idx="26">
                  <c:v>0.925000</c:v>
                </c:pt>
                <c:pt idx="27">
                  <c:v>0.877000</c:v>
                </c:pt>
                <c:pt idx="28">
                  <c:v>0.918000</c:v>
                </c:pt>
                <c:pt idx="29">
                  <c:v>0.915000</c:v>
                </c:pt>
              </c:numCache>
            </c:numRef>
          </c:val>
          <c:smooth val="0"/>
        </c:ser>
        <c:ser>
          <c:idx val="2"/>
          <c:order val="2"/>
          <c:tx>
            <c:strRef>
              <c:f>Sheet1!$D$1</c:f>
              <c:strCache>
                <c:ptCount val="1"/>
                <c:pt idx="0">
                  <c:v>NN3</c:v>
                </c:pt>
              </c:strCache>
            </c:strRef>
          </c:tx>
          <c:spPr>
            <a:noFill/>
            <a:ln w="76200" cap="flat">
              <a:solidFill>
                <a:schemeClr val="accent1">
                  <a:hueOff val="104794"/>
                  <a:lumOff val="-8431"/>
                </a:schemeClr>
              </a:solidFill>
              <a:prstDash val="solid"/>
              <a:miter lim="400000"/>
            </a:ln>
            <a:effectLst/>
          </c:spPr>
          <c:marker>
            <c:symbol val="none"/>
            <c:size val="6"/>
            <c:spPr>
              <a:noFill/>
              <a:ln w="76200" cap="flat">
                <a:solidFill>
                  <a:schemeClr val="accent1">
                    <a:hueOff val="104794"/>
                    <a:lumOff val="-8431"/>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Sheet1!$D$2:$D$31</c:f>
              <c:numCache>
                <c:ptCount val="30"/>
                <c:pt idx="0">
                  <c:v>0.854000</c:v>
                </c:pt>
                <c:pt idx="1">
                  <c:v>0.896000</c:v>
                </c:pt>
                <c:pt idx="2">
                  <c:v>0.904000</c:v>
                </c:pt>
                <c:pt idx="3">
                  <c:v>0.875000</c:v>
                </c:pt>
                <c:pt idx="4">
                  <c:v>0.908000</c:v>
                </c:pt>
                <c:pt idx="5">
                  <c:v>0.903000</c:v>
                </c:pt>
                <c:pt idx="6">
                  <c:v>0.919000</c:v>
                </c:pt>
                <c:pt idx="7">
                  <c:v>0.910000</c:v>
                </c:pt>
                <c:pt idx="8">
                  <c:v>0.891000</c:v>
                </c:pt>
                <c:pt idx="9">
                  <c:v>0.925000</c:v>
                </c:pt>
                <c:pt idx="10">
                  <c:v>0.897000</c:v>
                </c:pt>
                <c:pt idx="11">
                  <c:v>0.918000</c:v>
                </c:pt>
                <c:pt idx="12">
                  <c:v>0.918000</c:v>
                </c:pt>
                <c:pt idx="13">
                  <c:v>0.928000</c:v>
                </c:pt>
                <c:pt idx="14">
                  <c:v>0.933000</c:v>
                </c:pt>
                <c:pt idx="15">
                  <c:v>0.932000</c:v>
                </c:pt>
                <c:pt idx="16">
                  <c:v>0.921000</c:v>
                </c:pt>
                <c:pt idx="17">
                  <c:v>0.927000</c:v>
                </c:pt>
                <c:pt idx="18">
                  <c:v>0.923000</c:v>
                </c:pt>
                <c:pt idx="19">
                  <c:v>0.904000</c:v>
                </c:pt>
                <c:pt idx="20">
                  <c:v>0.891000</c:v>
                </c:pt>
                <c:pt idx="21">
                  <c:v>0.925000</c:v>
                </c:pt>
                <c:pt idx="22">
                  <c:v>0.927000</c:v>
                </c:pt>
                <c:pt idx="23">
                  <c:v>0.932000</c:v>
                </c:pt>
                <c:pt idx="24">
                  <c:v>0.926000</c:v>
                </c:pt>
                <c:pt idx="25">
                  <c:v>0.929000</c:v>
                </c:pt>
                <c:pt idx="26">
                  <c:v>0.929000</c:v>
                </c:pt>
                <c:pt idx="27">
                  <c:v>0.929000</c:v>
                </c:pt>
                <c:pt idx="28">
                  <c:v>0.929000</c:v>
                </c:pt>
                <c:pt idx="29">
                  <c:v>0.929000</c:v>
                </c:pt>
              </c:numCache>
            </c:numRef>
          </c:val>
          <c:smooth val="0"/>
        </c:ser>
        <c:ser>
          <c:idx val="3"/>
          <c:order val="3"/>
          <c:tx>
            <c:strRef>
              <c:f>Sheet1!$E$1</c:f>
              <c:strCache>
                <c:ptCount val="1"/>
                <c:pt idx="0">
                  <c:v>NN4</c:v>
                </c:pt>
              </c:strCache>
            </c:strRef>
          </c:tx>
          <c:spPr>
            <a:noFill/>
            <a:ln w="76200" cap="flat">
              <a:solidFill>
                <a:srgbClr val="6BBCE8"/>
              </a:solidFill>
              <a:prstDash val="solid"/>
              <a:miter lim="400000"/>
            </a:ln>
            <a:effectLst/>
          </c:spPr>
          <c:marker>
            <c:symbol val="none"/>
            <c:size val="6"/>
            <c:spPr>
              <a:noFill/>
              <a:ln w="76200" cap="flat">
                <a:solidFill>
                  <a:srgbClr val="6BBCE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Sheet1!$E$2:$E$31</c:f>
              <c:numCache>
                <c:ptCount val="30"/>
                <c:pt idx="0">
                  <c:v>0.729197</c:v>
                </c:pt>
                <c:pt idx="1">
                  <c:v>0.862000</c:v>
                </c:pt>
                <c:pt idx="2">
                  <c:v>0.871000</c:v>
                </c:pt>
                <c:pt idx="3">
                  <c:v>0.897000</c:v>
                </c:pt>
                <c:pt idx="4">
                  <c:v>0.908000</c:v>
                </c:pt>
                <c:pt idx="5">
                  <c:v>0.899000</c:v>
                </c:pt>
                <c:pt idx="6">
                  <c:v>0.888000</c:v>
                </c:pt>
                <c:pt idx="7">
                  <c:v>0.924000</c:v>
                </c:pt>
                <c:pt idx="8">
                  <c:v>0.897000</c:v>
                </c:pt>
                <c:pt idx="9">
                  <c:v>0.878000</c:v>
                </c:pt>
                <c:pt idx="10">
                  <c:v>0.920000</c:v>
                </c:pt>
                <c:pt idx="11">
                  <c:v>0.932000</c:v>
                </c:pt>
                <c:pt idx="12">
                  <c:v>0.914000</c:v>
                </c:pt>
                <c:pt idx="13">
                  <c:v>0.888000</c:v>
                </c:pt>
                <c:pt idx="14">
                  <c:v>0.925000</c:v>
                </c:pt>
                <c:pt idx="15">
                  <c:v>0.913000</c:v>
                </c:pt>
                <c:pt idx="16">
                  <c:v>0.900000</c:v>
                </c:pt>
                <c:pt idx="17">
                  <c:v>0.928000</c:v>
                </c:pt>
                <c:pt idx="18">
                  <c:v>0.928000</c:v>
                </c:pt>
                <c:pt idx="19">
                  <c:v>0.936000</c:v>
                </c:pt>
                <c:pt idx="20">
                  <c:v>0.931000</c:v>
                </c:pt>
                <c:pt idx="21">
                  <c:v>0.928000</c:v>
                </c:pt>
                <c:pt idx="22">
                  <c:v>0.933000</c:v>
                </c:pt>
                <c:pt idx="23">
                  <c:v>0.931000</c:v>
                </c:pt>
                <c:pt idx="24">
                  <c:v>0.933000</c:v>
                </c:pt>
                <c:pt idx="25">
                  <c:v>0.930000</c:v>
                </c:pt>
                <c:pt idx="26">
                  <c:v>0.938000</c:v>
                </c:pt>
                <c:pt idx="27">
                  <c:v>0.928000</c:v>
                </c:pt>
                <c:pt idx="28">
                  <c:v>0.928000</c:v>
                </c:pt>
                <c:pt idx="29">
                  <c:v>0.928000</c:v>
                </c:pt>
              </c:numCache>
            </c:numRef>
          </c:val>
          <c:smooth val="0"/>
        </c:ser>
        <c:ser>
          <c:idx val="4"/>
          <c:order val="4"/>
          <c:tx>
            <c:strRef>
              <c:f>Sheet1!$F$1</c:f>
              <c:strCache>
                <c:ptCount val="1"/>
                <c:pt idx="0">
                  <c:v>NN5</c:v>
                </c:pt>
              </c:strCache>
            </c:strRef>
          </c:tx>
          <c:spPr>
            <a:noFill/>
            <a:ln w="76200" cap="flat">
              <a:solidFill>
                <a:srgbClr val="105079"/>
              </a:solidFill>
              <a:prstDash val="solid"/>
              <a:miter lim="400000"/>
            </a:ln>
            <a:effectLst/>
          </c:spPr>
          <c:marker>
            <c:symbol val="none"/>
            <c:size val="6"/>
            <c:spPr>
              <a:noFill/>
              <a:ln w="76200" cap="flat">
                <a:solidFill>
                  <a:srgbClr val="105079"/>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Sheet1!$F$2:$F$31</c:f>
              <c:numCache>
                <c:ptCount val="30"/>
                <c:pt idx="0">
                  <c:v>0.684000</c:v>
                </c:pt>
                <c:pt idx="1">
                  <c:v>0.823000</c:v>
                </c:pt>
                <c:pt idx="2">
                  <c:v>0.716000</c:v>
                </c:pt>
                <c:pt idx="3">
                  <c:v>0.865000</c:v>
                </c:pt>
                <c:pt idx="4">
                  <c:v>0.866000</c:v>
                </c:pt>
                <c:pt idx="5">
                  <c:v>0.905000</c:v>
                </c:pt>
                <c:pt idx="6">
                  <c:v>0.879000</c:v>
                </c:pt>
                <c:pt idx="7">
                  <c:v>0.902000</c:v>
                </c:pt>
                <c:pt idx="8">
                  <c:v>0.895000</c:v>
                </c:pt>
                <c:pt idx="9">
                  <c:v>0.780000</c:v>
                </c:pt>
                <c:pt idx="10">
                  <c:v>0.890000</c:v>
                </c:pt>
                <c:pt idx="11">
                  <c:v>0.896000</c:v>
                </c:pt>
                <c:pt idx="12">
                  <c:v>0.717000</c:v>
                </c:pt>
                <c:pt idx="13">
                  <c:v>0.867000</c:v>
                </c:pt>
                <c:pt idx="14">
                  <c:v>0.875000</c:v>
                </c:pt>
                <c:pt idx="15">
                  <c:v>0.863000</c:v>
                </c:pt>
                <c:pt idx="16">
                  <c:v>0.885000</c:v>
                </c:pt>
                <c:pt idx="17">
                  <c:v>0.874000</c:v>
                </c:pt>
                <c:pt idx="18">
                  <c:v>0.881000</c:v>
                </c:pt>
                <c:pt idx="19">
                  <c:v>0.874000</c:v>
                </c:pt>
                <c:pt idx="20">
                  <c:v>0.889000</c:v>
                </c:pt>
                <c:pt idx="21">
                  <c:v>0.893000</c:v>
                </c:pt>
                <c:pt idx="22">
                  <c:v>0.843000</c:v>
                </c:pt>
                <c:pt idx="23">
                  <c:v>0.843000</c:v>
                </c:pt>
                <c:pt idx="24">
                  <c:v>0.885000</c:v>
                </c:pt>
                <c:pt idx="25">
                  <c:v>0.804000</c:v>
                </c:pt>
                <c:pt idx="26">
                  <c:v>0.904000</c:v>
                </c:pt>
                <c:pt idx="27">
                  <c:v>0.917000</c:v>
                </c:pt>
                <c:pt idx="28">
                  <c:v>0.917000</c:v>
                </c:pt>
                <c:pt idx="29">
                  <c:v>0.921000</c:v>
                </c:pt>
              </c:numCache>
            </c:numRef>
          </c:val>
          <c:smooth val="0"/>
        </c:ser>
        <c:ser>
          <c:idx val="5"/>
          <c:order val="5"/>
          <c:tx>
            <c:strRef>
              <c:f>Sheet1!$G$1</c:f>
              <c:strCache>
                <c:ptCount val="1"/>
                <c:pt idx="0">
                  <c:v>ACC1</c:v>
                </c:pt>
              </c:strCache>
            </c:strRef>
          </c:tx>
          <c:spPr>
            <a:noFill/>
            <a:ln w="76200" cap="flat">
              <a:solidFill>
                <a:srgbClr val="F087A0"/>
              </a:solidFill>
              <a:prstDash val="solid"/>
              <a:miter lim="400000"/>
            </a:ln>
            <a:effectLst/>
          </c:spPr>
          <c:marker>
            <c:symbol val="none"/>
            <c:size val="6"/>
            <c:spPr>
              <a:noFill/>
              <a:ln w="76200" cap="flat">
                <a:solidFill>
                  <a:schemeClr val="accent1">
                    <a:hueOff val="262910"/>
                    <a:satOff val="3867"/>
                    <a:lumOff val="-18039"/>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Sheet1!$G$2:$G$31</c:f>
              <c:numCache>
                <c:ptCount val="30"/>
                <c:pt idx="0">
                  <c:v>0.831667</c:v>
                </c:pt>
                <c:pt idx="1">
                  <c:v>0.937333</c:v>
                </c:pt>
                <c:pt idx="2">
                  <c:v>0.970667</c:v>
                </c:pt>
                <c:pt idx="3">
                  <c:v>0.986000</c:v>
                </c:pt>
                <c:pt idx="4">
                  <c:v>0.993333</c:v>
                </c:pt>
                <c:pt idx="5">
                  <c:v>0.997333</c:v>
                </c:pt>
                <c:pt idx="6">
                  <c:v>0.995667</c:v>
                </c:pt>
                <c:pt idx="7">
                  <c:v>0.994000</c:v>
                </c:pt>
                <c:pt idx="8">
                  <c:v>0.990667</c:v>
                </c:pt>
                <c:pt idx="9">
                  <c:v>0.991333</c:v>
                </c:pt>
                <c:pt idx="10">
                  <c:v>0.992667</c:v>
                </c:pt>
                <c:pt idx="11">
                  <c:v>0.989000</c:v>
                </c:pt>
                <c:pt idx="12">
                  <c:v>0.987333</c:v>
                </c:pt>
                <c:pt idx="13">
                  <c:v>0.992667</c:v>
                </c:pt>
                <c:pt idx="14">
                  <c:v>0.996667</c:v>
                </c:pt>
                <c:pt idx="15">
                  <c:v>0.999000</c:v>
                </c:pt>
                <c:pt idx="16">
                  <c:v>0.996000</c:v>
                </c:pt>
                <c:pt idx="17">
                  <c:v>0.994333</c:v>
                </c:pt>
                <c:pt idx="18">
                  <c:v>0.991000</c:v>
                </c:pt>
                <c:pt idx="19">
                  <c:v>0.986000</c:v>
                </c:pt>
                <c:pt idx="20">
                  <c:v>0.991667</c:v>
                </c:pt>
                <c:pt idx="21">
                  <c:v>0.996000</c:v>
                </c:pt>
                <c:pt idx="22">
                  <c:v>1.000000</c:v>
                </c:pt>
                <c:pt idx="23">
                  <c:v>1.000000</c:v>
                </c:pt>
                <c:pt idx="24">
                  <c:v>1.000000</c:v>
                </c:pt>
                <c:pt idx="25">
                  <c:v>1.000000</c:v>
                </c:pt>
                <c:pt idx="26">
                  <c:v>1.000000</c:v>
                </c:pt>
                <c:pt idx="27">
                  <c:v>1.000000</c:v>
                </c:pt>
                <c:pt idx="28">
                  <c:v>1.000000</c:v>
                </c:pt>
                <c:pt idx="29">
                  <c:v>1.000000</c:v>
                </c:pt>
              </c:numCache>
            </c:numRef>
          </c:val>
          <c:smooth val="0"/>
        </c:ser>
        <c:ser>
          <c:idx val="6"/>
          <c:order val="6"/>
          <c:tx>
            <c:strRef>
              <c:f>Sheet1!$H$1</c:f>
              <c:strCache>
                <c:ptCount val="1"/>
                <c:pt idx="0">
                  <c:v>ACC2</c:v>
                </c:pt>
              </c:strCache>
            </c:strRef>
          </c:tx>
          <c:spPr>
            <a:noFill/>
            <a:ln w="63500" cap="flat">
              <a:solidFill>
                <a:srgbClr val="FFD25A"/>
              </a:solidFill>
              <a:prstDash val="solid"/>
              <a:miter lim="400000"/>
            </a:ln>
            <a:effectLst/>
          </c:spPr>
          <c:marker>
            <c:symbol val="none"/>
            <c:size val="4"/>
            <c:spPr>
              <a:noFill/>
              <a:ln w="50800" cap="flat">
                <a:solidFill>
                  <a:srgbClr val="4CB0DF"/>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Sheet1!$H$2:$H$31</c:f>
              <c:numCache>
                <c:ptCount val="30"/>
                <c:pt idx="0">
                  <c:v>0.818667</c:v>
                </c:pt>
                <c:pt idx="1">
                  <c:v>0.938333</c:v>
                </c:pt>
                <c:pt idx="2">
                  <c:v>0.965000</c:v>
                </c:pt>
                <c:pt idx="3">
                  <c:v>0.974000</c:v>
                </c:pt>
                <c:pt idx="4">
                  <c:v>0.968667</c:v>
                </c:pt>
                <c:pt idx="5">
                  <c:v>0.977667</c:v>
                </c:pt>
                <c:pt idx="6">
                  <c:v>0.982000</c:v>
                </c:pt>
                <c:pt idx="7">
                  <c:v>0.983333</c:v>
                </c:pt>
                <c:pt idx="8">
                  <c:v>0.990667</c:v>
                </c:pt>
                <c:pt idx="9">
                  <c:v>0.994667</c:v>
                </c:pt>
                <c:pt idx="10">
                  <c:v>0.994333</c:v>
                </c:pt>
                <c:pt idx="11">
                  <c:v>0.995667</c:v>
                </c:pt>
                <c:pt idx="12">
                  <c:v>0.991000</c:v>
                </c:pt>
                <c:pt idx="13">
                  <c:v>0.982000</c:v>
                </c:pt>
                <c:pt idx="14">
                  <c:v>0.994000</c:v>
                </c:pt>
                <c:pt idx="15">
                  <c:v>0.984333</c:v>
                </c:pt>
                <c:pt idx="16">
                  <c:v>0.989333</c:v>
                </c:pt>
                <c:pt idx="17">
                  <c:v>0.994333</c:v>
                </c:pt>
                <c:pt idx="18">
                  <c:v>0.998667</c:v>
                </c:pt>
                <c:pt idx="19">
                  <c:v>0.999667</c:v>
                </c:pt>
                <c:pt idx="20">
                  <c:v>0.998667</c:v>
                </c:pt>
                <c:pt idx="21">
                  <c:v>0.999667</c:v>
                </c:pt>
                <c:pt idx="22">
                  <c:v>0.999333</c:v>
                </c:pt>
                <c:pt idx="23">
                  <c:v>0.999000</c:v>
                </c:pt>
                <c:pt idx="24">
                  <c:v>0.998667</c:v>
                </c:pt>
                <c:pt idx="25">
                  <c:v>0.999000</c:v>
                </c:pt>
                <c:pt idx="26">
                  <c:v>0.994333</c:v>
                </c:pt>
                <c:pt idx="27">
                  <c:v>0.983000</c:v>
                </c:pt>
                <c:pt idx="28">
                  <c:v>0.979667</c:v>
                </c:pt>
                <c:pt idx="29">
                  <c:v>0.991667</c:v>
                </c:pt>
              </c:numCache>
            </c:numRef>
          </c:val>
          <c:smooth val="0"/>
        </c:ser>
        <c:ser>
          <c:idx val="7"/>
          <c:order val="7"/>
          <c:tx>
            <c:strRef>
              <c:f>Sheet1!$I$1</c:f>
              <c:strCache>
                <c:ptCount val="1"/>
                <c:pt idx="0">
                  <c:v>ACC3</c:v>
                </c:pt>
              </c:strCache>
            </c:strRef>
          </c:tx>
          <c:spPr>
            <a:noFill/>
            <a:ln w="76200" cap="flat">
              <a:solidFill>
                <a:srgbClr val="F75619"/>
              </a:solidFill>
              <a:prstDash val="solid"/>
              <a:miter lim="400000"/>
            </a:ln>
            <a:effectLst/>
          </c:spPr>
          <c:marker>
            <c:symbol val="none"/>
            <c:size val="6"/>
            <c:spPr>
              <a:noFill/>
              <a:ln w="76200" cap="flat">
                <a:solidFill>
                  <a:srgbClr val="A2DEF7"/>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Sheet1!$I$2:$I$31</c:f>
              <c:numCache>
                <c:ptCount val="30"/>
                <c:pt idx="0">
                  <c:v>0.804000</c:v>
                </c:pt>
                <c:pt idx="1">
                  <c:v>0.926000</c:v>
                </c:pt>
                <c:pt idx="2">
                  <c:v>0.949333</c:v>
                </c:pt>
                <c:pt idx="3">
                  <c:v>0.960000</c:v>
                </c:pt>
                <c:pt idx="4">
                  <c:v>0.964667</c:v>
                </c:pt>
                <c:pt idx="5">
                  <c:v>0.970000</c:v>
                </c:pt>
                <c:pt idx="6">
                  <c:v>0.981000</c:v>
                </c:pt>
                <c:pt idx="7">
                  <c:v>0.981000</c:v>
                </c:pt>
                <c:pt idx="8">
                  <c:v>0.979667</c:v>
                </c:pt>
                <c:pt idx="9">
                  <c:v>0.982000</c:v>
                </c:pt>
                <c:pt idx="10">
                  <c:v>0.980333</c:v>
                </c:pt>
                <c:pt idx="11">
                  <c:v>0.983000</c:v>
                </c:pt>
                <c:pt idx="12">
                  <c:v>0.991000</c:v>
                </c:pt>
                <c:pt idx="13">
                  <c:v>0.991000</c:v>
                </c:pt>
                <c:pt idx="14">
                  <c:v>0.999333</c:v>
                </c:pt>
                <c:pt idx="15">
                  <c:v>0.999667</c:v>
                </c:pt>
                <c:pt idx="16">
                  <c:v>0.996333</c:v>
                </c:pt>
                <c:pt idx="17">
                  <c:v>0.993667</c:v>
                </c:pt>
                <c:pt idx="18">
                  <c:v>0.991333</c:v>
                </c:pt>
                <c:pt idx="19">
                  <c:v>0.976333</c:v>
                </c:pt>
                <c:pt idx="20">
                  <c:v>0.975667</c:v>
                </c:pt>
                <c:pt idx="21">
                  <c:v>0.976333</c:v>
                </c:pt>
                <c:pt idx="22">
                  <c:v>0.994333</c:v>
                </c:pt>
                <c:pt idx="23">
                  <c:v>0.998667</c:v>
                </c:pt>
                <c:pt idx="24">
                  <c:v>0.998333</c:v>
                </c:pt>
                <c:pt idx="25">
                  <c:v>0.999667</c:v>
                </c:pt>
                <c:pt idx="26">
                  <c:v>0.999667</c:v>
                </c:pt>
                <c:pt idx="27">
                  <c:v>0.999667</c:v>
                </c:pt>
                <c:pt idx="28">
                  <c:v>0.999667</c:v>
                </c:pt>
                <c:pt idx="29">
                  <c:v>0.999667</c:v>
                </c:pt>
              </c:numCache>
            </c:numRef>
          </c:val>
          <c:smooth val="0"/>
        </c:ser>
        <c:ser>
          <c:idx val="8"/>
          <c:order val="8"/>
          <c:tx>
            <c:strRef>
              <c:f>Sheet1!$J$1</c:f>
              <c:strCache>
                <c:ptCount val="1"/>
                <c:pt idx="0">
                  <c:v>ACC4</c:v>
                </c:pt>
              </c:strCache>
            </c:strRef>
          </c:tx>
          <c:spPr>
            <a:noFill/>
            <a:ln w="76200" cap="flat">
              <a:solidFill>
                <a:srgbClr val="F02320"/>
              </a:solidFill>
              <a:prstDash val="solid"/>
              <a:miter lim="400000"/>
            </a:ln>
            <a:effectLst/>
          </c:spPr>
          <c:marker>
            <c:symbol val="none"/>
            <c:size val="6"/>
            <c:spPr>
              <a:noFill/>
              <a:ln w="76200" cap="flat">
                <a:solidFill>
                  <a:srgbClr val="3B97C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Sheet1!$J$2:$J$31</c:f>
              <c:numCache>
                <c:ptCount val="30"/>
                <c:pt idx="0">
                  <c:v>0.860000</c:v>
                </c:pt>
                <c:pt idx="1">
                  <c:v>0.914667</c:v>
                </c:pt>
                <c:pt idx="2">
                  <c:v>0.948000</c:v>
                </c:pt>
                <c:pt idx="3">
                  <c:v>0.951333</c:v>
                </c:pt>
                <c:pt idx="4">
                  <c:v>0.955333</c:v>
                </c:pt>
                <c:pt idx="5">
                  <c:v>0.962333</c:v>
                </c:pt>
                <c:pt idx="6">
                  <c:v>0.969667</c:v>
                </c:pt>
                <c:pt idx="7">
                  <c:v>0.978667</c:v>
                </c:pt>
                <c:pt idx="8">
                  <c:v>0.971333</c:v>
                </c:pt>
                <c:pt idx="9">
                  <c:v>0.960000</c:v>
                </c:pt>
                <c:pt idx="10">
                  <c:v>0.963333</c:v>
                </c:pt>
                <c:pt idx="11">
                  <c:v>0.982667</c:v>
                </c:pt>
                <c:pt idx="12">
                  <c:v>0.989333</c:v>
                </c:pt>
                <c:pt idx="13">
                  <c:v>0.984333</c:v>
                </c:pt>
                <c:pt idx="14">
                  <c:v>0.976333</c:v>
                </c:pt>
                <c:pt idx="15">
                  <c:v>0.978333</c:v>
                </c:pt>
                <c:pt idx="16">
                  <c:v>0.988667</c:v>
                </c:pt>
                <c:pt idx="17">
                  <c:v>0.986333</c:v>
                </c:pt>
                <c:pt idx="18">
                  <c:v>0.987333</c:v>
                </c:pt>
                <c:pt idx="19">
                  <c:v>0.994333</c:v>
                </c:pt>
                <c:pt idx="20">
                  <c:v>0.997000</c:v>
                </c:pt>
                <c:pt idx="21">
                  <c:v>0.999000</c:v>
                </c:pt>
                <c:pt idx="22">
                  <c:v>0.999333</c:v>
                </c:pt>
                <c:pt idx="23">
                  <c:v>0.999667</c:v>
                </c:pt>
                <c:pt idx="24">
                  <c:v>1.000000</c:v>
                </c:pt>
                <c:pt idx="25">
                  <c:v>1.000000</c:v>
                </c:pt>
                <c:pt idx="26">
                  <c:v>1.000000</c:v>
                </c:pt>
                <c:pt idx="27">
                  <c:v>0.999667</c:v>
                </c:pt>
                <c:pt idx="28">
                  <c:v>1.000000</c:v>
                </c:pt>
                <c:pt idx="29">
                  <c:v>1.000000</c:v>
                </c:pt>
              </c:numCache>
            </c:numRef>
          </c:val>
          <c:smooth val="0"/>
        </c:ser>
        <c:ser>
          <c:idx val="9"/>
          <c:order val="9"/>
          <c:tx>
            <c:strRef>
              <c:f>Sheet1!$K$1</c:f>
              <c:strCache>
                <c:ptCount val="1"/>
                <c:pt idx="0">
                  <c:v>ACC5</c:v>
                </c:pt>
              </c:strCache>
            </c:strRef>
          </c:tx>
          <c:spPr>
            <a:noFill/>
            <a:ln w="76200" cap="flat">
              <a:solidFill>
                <a:srgbClr val="EB8F5B"/>
              </a:solidFill>
              <a:prstDash val="solid"/>
              <a:miter lim="400000"/>
            </a:ln>
            <a:effectLst/>
          </c:spPr>
          <c:marker>
            <c:symbol val="none"/>
            <c:size val="6"/>
            <c:spPr>
              <a:noFill/>
              <a:ln w="76200" cap="flat">
                <a:solidFill>
                  <a:srgbClr val="197883"/>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Sheet1!$K$2:$K$31</c:f>
              <c:numCache>
                <c:ptCount val="30"/>
                <c:pt idx="0">
                  <c:v>0.510000</c:v>
                </c:pt>
                <c:pt idx="1">
                  <c:v>0.762667</c:v>
                </c:pt>
                <c:pt idx="2">
                  <c:v>0.777333</c:v>
                </c:pt>
                <c:pt idx="3">
                  <c:v>0.897000</c:v>
                </c:pt>
                <c:pt idx="4">
                  <c:v>0.916667</c:v>
                </c:pt>
                <c:pt idx="5">
                  <c:v>0.926000</c:v>
                </c:pt>
                <c:pt idx="6">
                  <c:v>0.949667</c:v>
                </c:pt>
                <c:pt idx="7">
                  <c:v>0.944333</c:v>
                </c:pt>
                <c:pt idx="8">
                  <c:v>0.966000</c:v>
                </c:pt>
                <c:pt idx="9">
                  <c:v>0.915000</c:v>
                </c:pt>
                <c:pt idx="10">
                  <c:v>0.936000</c:v>
                </c:pt>
                <c:pt idx="11">
                  <c:v>0.949333</c:v>
                </c:pt>
                <c:pt idx="12">
                  <c:v>0.885333</c:v>
                </c:pt>
                <c:pt idx="13">
                  <c:v>0.838000</c:v>
                </c:pt>
                <c:pt idx="14">
                  <c:v>0.919667</c:v>
                </c:pt>
                <c:pt idx="15">
                  <c:v>0.931000</c:v>
                </c:pt>
                <c:pt idx="16">
                  <c:v>0.965000</c:v>
                </c:pt>
                <c:pt idx="17">
                  <c:v>0.962667</c:v>
                </c:pt>
                <c:pt idx="18">
                  <c:v>0.942333</c:v>
                </c:pt>
                <c:pt idx="19">
                  <c:v>0.938333</c:v>
                </c:pt>
                <c:pt idx="20">
                  <c:v>0.955000</c:v>
                </c:pt>
                <c:pt idx="21">
                  <c:v>0.951667</c:v>
                </c:pt>
                <c:pt idx="22">
                  <c:v>0.941667</c:v>
                </c:pt>
                <c:pt idx="23">
                  <c:v>0.954333</c:v>
                </c:pt>
                <c:pt idx="24">
                  <c:v>0.959667</c:v>
                </c:pt>
                <c:pt idx="25">
                  <c:v>0.959333</c:v>
                </c:pt>
                <c:pt idx="26">
                  <c:v>0.949000</c:v>
                </c:pt>
                <c:pt idx="27">
                  <c:v>0.974667</c:v>
                </c:pt>
                <c:pt idx="28">
                  <c:v>0.975000</c:v>
                </c:pt>
                <c:pt idx="29">
                  <c:v>0.971000</c:v>
                </c:pt>
              </c:numCache>
            </c:numRef>
          </c:val>
          <c:smooth val="0"/>
        </c:ser>
        <c:marker val="1"/>
        <c:axId val="2094734552"/>
        <c:axId val="2094734553"/>
      </c:lineChart>
      <c:catAx>
        <c:axId val="2094734552"/>
        <c:scaling>
          <c:orientation val="minMax"/>
        </c:scaling>
        <c:delete val="0"/>
        <c:axPos val="b"/>
        <c:title>
          <c:tx>
            <c:rich>
              <a:bodyPr rot="0"/>
              <a:lstStyle/>
              <a:p>
                <a:pPr>
                  <a:defRPr b="0" i="0" strike="noStrike" sz="2880" u="none">
                    <a:solidFill>
                      <a:srgbClr val="838787"/>
                    </a:solidFill>
                    <a:latin typeface="Avenir Next Medium"/>
                  </a:defRPr>
                </a:pPr>
                <a:r>
                  <a:rPr b="0" i="0" strike="noStrike" sz="2880" u="none">
                    <a:solidFill>
                      <a:srgbClr val="838787"/>
                    </a:solidFill>
                    <a:latin typeface="Avenir Next Medium"/>
                  </a:rPr>
                  <a:t>Epochs</a:t>
                </a:r>
              </a:p>
            </c:rich>
          </c:tx>
          <c:layout/>
          <c:overlay val="1"/>
        </c:title>
        <c:numFmt formatCode="General" sourceLinked="0"/>
        <c:majorTickMark val="none"/>
        <c:minorTickMark val="none"/>
        <c:tickLblPos val="low"/>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3"/>
        <c:crosses val="autoZero"/>
        <c:auto val="1"/>
        <c:lblAlgn val="ctr"/>
        <c:noMultiLvlLbl val="1"/>
      </c:catAx>
      <c:valAx>
        <c:axId val="2094734553"/>
        <c:scaling>
          <c:orientation val="minMax"/>
          <c:min val="0.7"/>
        </c:scaling>
        <c:delete val="0"/>
        <c:axPos val="l"/>
        <c:majorGridlines>
          <c:spPr>
            <a:ln w="12700" cap="flat">
              <a:solidFill>
                <a:srgbClr val="A6AAA9">
                  <a:alpha val="50000"/>
                </a:srgbClr>
              </a:solidFill>
              <a:prstDash val="solid"/>
              <a:miter lim="400000"/>
            </a:ln>
          </c:spPr>
        </c:majorGridlines>
        <c:title>
          <c:tx>
            <c:rich>
              <a:bodyPr rot="-5400000"/>
              <a:lstStyle/>
              <a:p>
                <a:pPr>
                  <a:defRPr b="0" i="0" strike="noStrike" sz="2880" u="none">
                    <a:solidFill>
                      <a:srgbClr val="838787"/>
                    </a:solidFill>
                    <a:latin typeface="Avenir Next Medium"/>
                  </a:defRPr>
                </a:pPr>
                <a:r>
                  <a:rPr b="0" i="0" strike="noStrike" sz="2880" u="none">
                    <a:solidFill>
                      <a:srgbClr val="838787"/>
                    </a:solidFill>
                    <a:latin typeface="Avenir Next Medium"/>
                  </a:rPr>
                  <a:t>Erkennungsrate</a:t>
                </a:r>
              </a:p>
            </c:rich>
          </c:tx>
          <c:layout/>
          <c:overlay val="1"/>
        </c:title>
        <c:numFmt formatCode="General" sourceLinked="0"/>
        <c:majorTickMark val="none"/>
        <c:minorTickMark val="none"/>
        <c:tickLblPos val="nextTo"/>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2"/>
        <c:crosses val="autoZero"/>
        <c:crossBetween val="midCat"/>
        <c:majorUnit val="0.05"/>
        <c:minorUnit val="0.025"/>
      </c:valAx>
      <c:spPr>
        <a:noFill/>
        <a:ln w="12700" cap="flat">
          <a:noFill/>
          <a:miter lim="400000"/>
        </a:ln>
        <a:effectLst/>
      </c:spPr>
    </c:plotArea>
    <c:legend>
      <c:legendPos val="t"/>
      <c:layout>
        <c:manualLayout>
          <c:xMode val="edge"/>
          <c:yMode val="edge"/>
          <c:x val="0.0958322"/>
          <c:y val="0"/>
          <c:w val="0.769283"/>
          <c:h val="0.147693"/>
        </c:manualLayout>
      </c:layout>
      <c:overlay val="1"/>
      <c:spPr>
        <a:noFill/>
        <a:ln w="12700" cap="flat">
          <a:noFill/>
          <a:miter lim="400000"/>
        </a:ln>
        <a:effectLst/>
      </c:spPr>
      <c:txPr>
        <a:bodyPr rot="0"/>
        <a:lstStyle/>
        <a:p>
          <a:pPr>
            <a:defRPr b="0" i="0" strike="noStrike" sz="2880" u="none">
              <a:solidFill>
                <a:srgbClr val="838787"/>
              </a:solidFill>
              <a:latin typeface="Avenir Next Medium"/>
            </a:defRPr>
          </a:pPr>
        </a:p>
      </c:txPr>
    </c:legend>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6873"/>
          <c:y val="0.158136"/>
          <c:w val="0.868127"/>
          <c:h val="0.67296"/>
        </c:manualLayout>
      </c:layout>
      <c:lineChart>
        <c:grouping val="standard"/>
        <c:varyColors val="0"/>
        <c:ser>
          <c:idx val="0"/>
          <c:order val="0"/>
          <c:tx>
            <c:strRef>
              <c:f>Sheet1!$B$1</c:f>
              <c:strCache>
                <c:ptCount val="1"/>
                <c:pt idx="0">
                  <c:v>NN1</c:v>
                </c:pt>
              </c:strCache>
            </c:strRef>
          </c:tx>
          <c:spPr>
            <a:noFill/>
            <a:ln w="63500" cap="flat">
              <a:solidFill>
                <a:schemeClr val="accent1"/>
              </a:solidFill>
              <a:prstDash val="solid"/>
              <a:miter lim="400000"/>
            </a:ln>
            <a:effectLst/>
          </c:spPr>
          <c:marker>
            <c:symbol val="none"/>
            <c:size val="4"/>
            <c:spPr>
              <a:noFill/>
              <a:ln w="50800" cap="flat">
                <a:solidFill>
                  <a:schemeClr val="accent1"/>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Sheet1!$B$2:$B$51</c:f>
              <c:numCache>
                <c:ptCount val="50"/>
                <c:pt idx="0">
                  <c:v>0.882000</c:v>
                </c:pt>
                <c:pt idx="1">
                  <c:v>0.887000</c:v>
                </c:pt>
                <c:pt idx="2">
                  <c:v>0.913000</c:v>
                </c:pt>
                <c:pt idx="3">
                  <c:v>0.913000</c:v>
                </c:pt>
                <c:pt idx="4">
                  <c:v>0.916000</c:v>
                </c:pt>
                <c:pt idx="5">
                  <c:v>0.922000</c:v>
                </c:pt>
                <c:pt idx="6">
                  <c:v>0.914000</c:v>
                </c:pt>
                <c:pt idx="7">
                  <c:v>0.924000</c:v>
                </c:pt>
                <c:pt idx="8">
                  <c:v>0.907000</c:v>
                </c:pt>
                <c:pt idx="9">
                  <c:v>0.924000</c:v>
                </c:pt>
                <c:pt idx="10">
                  <c:v>0.923000</c:v>
                </c:pt>
                <c:pt idx="11">
                  <c:v>0.926000</c:v>
                </c:pt>
                <c:pt idx="12">
                  <c:v>0.926000</c:v>
                </c:pt>
                <c:pt idx="13">
                  <c:v>0.926000</c:v>
                </c:pt>
                <c:pt idx="14">
                  <c:v>0.926000</c:v>
                </c:pt>
                <c:pt idx="15">
                  <c:v>0.927000</c:v>
                </c:pt>
                <c:pt idx="16">
                  <c:v>0.925000</c:v>
                </c:pt>
                <c:pt idx="17">
                  <c:v>0.925000</c:v>
                </c:pt>
                <c:pt idx="18">
                  <c:v>0.925000</c:v>
                </c:pt>
                <c:pt idx="19">
                  <c:v>0.925000</c:v>
                </c:pt>
                <c:pt idx="20">
                  <c:v>0.926000</c:v>
                </c:pt>
                <c:pt idx="21">
                  <c:v>0.925000</c:v>
                </c:pt>
                <c:pt idx="22">
                  <c:v>0.925000</c:v>
                </c:pt>
                <c:pt idx="23">
                  <c:v>0.925000</c:v>
                </c:pt>
                <c:pt idx="24">
                  <c:v>0.925000</c:v>
                </c:pt>
                <c:pt idx="25">
                  <c:v>0.926000</c:v>
                </c:pt>
                <c:pt idx="26">
                  <c:v>0.926000</c:v>
                </c:pt>
                <c:pt idx="27">
                  <c:v>0.926000</c:v>
                </c:pt>
                <c:pt idx="28">
                  <c:v>0.926000</c:v>
                </c:pt>
                <c:pt idx="29">
                  <c:v>0.925000</c:v>
                </c:pt>
                <c:pt idx="30">
                  <c:v>0.926000</c:v>
                </c:pt>
                <c:pt idx="31">
                  <c:v>0.926000</c:v>
                </c:pt>
                <c:pt idx="32">
                  <c:v>0.927000</c:v>
                </c:pt>
                <c:pt idx="33">
                  <c:v>0.927000</c:v>
                </c:pt>
                <c:pt idx="34">
                  <c:v>0.926000</c:v>
                </c:pt>
                <c:pt idx="35">
                  <c:v>0.926000</c:v>
                </c:pt>
                <c:pt idx="36">
                  <c:v>0.926000</c:v>
                </c:pt>
                <c:pt idx="37">
                  <c:v>0.926000</c:v>
                </c:pt>
                <c:pt idx="38">
                  <c:v>0.926000</c:v>
                </c:pt>
                <c:pt idx="39">
                  <c:v>0.926000</c:v>
                </c:pt>
                <c:pt idx="40">
                  <c:v>0.927000</c:v>
                </c:pt>
                <c:pt idx="41">
                  <c:v>0.926000</c:v>
                </c:pt>
                <c:pt idx="42">
                  <c:v>0.926000</c:v>
                </c:pt>
                <c:pt idx="43">
                  <c:v>0.926000</c:v>
                </c:pt>
                <c:pt idx="44">
                  <c:v>0.927000</c:v>
                </c:pt>
                <c:pt idx="45">
                  <c:v>0.927000</c:v>
                </c:pt>
                <c:pt idx="46">
                  <c:v>0.926000</c:v>
                </c:pt>
                <c:pt idx="47">
                  <c:v>0.927000</c:v>
                </c:pt>
                <c:pt idx="48">
                  <c:v>0.927000</c:v>
                </c:pt>
                <c:pt idx="49">
                  <c:v>0.927000</c:v>
                </c:pt>
              </c:numCache>
            </c:numRef>
          </c:val>
          <c:smooth val="0"/>
        </c:ser>
        <c:ser>
          <c:idx val="1"/>
          <c:order val="1"/>
          <c:tx>
            <c:strRef>
              <c:f>Sheet1!$C$1</c:f>
              <c:strCache>
                <c:ptCount val="1"/>
                <c:pt idx="0">
                  <c:v>NN2</c:v>
                </c:pt>
              </c:strCache>
            </c:strRef>
          </c:tx>
          <c:spPr>
            <a:noFill/>
            <a:ln w="76200" cap="flat">
              <a:solidFill>
                <a:schemeClr val="accent1">
                  <a:hueOff val="-84091"/>
                  <a:satOff val="15316"/>
                  <a:lumOff val="24313"/>
                </a:schemeClr>
              </a:solidFill>
              <a:prstDash val="solid"/>
              <a:miter lim="400000"/>
            </a:ln>
            <a:effectLst/>
          </c:spPr>
          <c:marker>
            <c:symbol val="none"/>
            <c:size val="6"/>
            <c:spPr>
              <a:noFill/>
              <a:ln w="76200" cap="flat">
                <a:solidFill>
                  <a:schemeClr val="accent1">
                    <a:hueOff val="-84091"/>
                    <a:satOff val="15316"/>
                    <a:lumOff val="24313"/>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Sheet1!$C$2:$C$51</c:f>
              <c:numCache>
                <c:ptCount val="50"/>
                <c:pt idx="0">
                  <c:v>0.879000</c:v>
                </c:pt>
                <c:pt idx="1">
                  <c:v>0.895000</c:v>
                </c:pt>
                <c:pt idx="2">
                  <c:v>0.886000</c:v>
                </c:pt>
                <c:pt idx="3">
                  <c:v>0.894000</c:v>
                </c:pt>
                <c:pt idx="4">
                  <c:v>0.912000</c:v>
                </c:pt>
                <c:pt idx="5">
                  <c:v>0.903000</c:v>
                </c:pt>
                <c:pt idx="6">
                  <c:v>0.918000</c:v>
                </c:pt>
                <c:pt idx="7">
                  <c:v>0.897000</c:v>
                </c:pt>
                <c:pt idx="8">
                  <c:v>0.882000</c:v>
                </c:pt>
                <c:pt idx="9">
                  <c:v>0.928000</c:v>
                </c:pt>
                <c:pt idx="10">
                  <c:v>0.915000</c:v>
                </c:pt>
                <c:pt idx="11">
                  <c:v>0.924000</c:v>
                </c:pt>
                <c:pt idx="12">
                  <c:v>0.917000</c:v>
                </c:pt>
                <c:pt idx="13">
                  <c:v>0.910000</c:v>
                </c:pt>
                <c:pt idx="14">
                  <c:v>0.924000</c:v>
                </c:pt>
                <c:pt idx="15">
                  <c:v>0.938000</c:v>
                </c:pt>
                <c:pt idx="16">
                  <c:v>0.911000</c:v>
                </c:pt>
                <c:pt idx="17">
                  <c:v>0.920000</c:v>
                </c:pt>
                <c:pt idx="18">
                  <c:v>0.902000</c:v>
                </c:pt>
                <c:pt idx="19">
                  <c:v>0.925000</c:v>
                </c:pt>
                <c:pt idx="20">
                  <c:v>0.916000</c:v>
                </c:pt>
                <c:pt idx="21">
                  <c:v>0.926000</c:v>
                </c:pt>
                <c:pt idx="22">
                  <c:v>0.926000</c:v>
                </c:pt>
                <c:pt idx="23">
                  <c:v>0.926000</c:v>
                </c:pt>
                <c:pt idx="24">
                  <c:v>0.926000</c:v>
                </c:pt>
                <c:pt idx="25">
                  <c:v>0.926000</c:v>
                </c:pt>
                <c:pt idx="26">
                  <c:v>0.928000</c:v>
                </c:pt>
                <c:pt idx="27">
                  <c:v>0.929000</c:v>
                </c:pt>
                <c:pt idx="28">
                  <c:v>0.929000</c:v>
                </c:pt>
                <c:pt idx="29">
                  <c:v>0.929000</c:v>
                </c:pt>
                <c:pt idx="30">
                  <c:v>0.929000</c:v>
                </c:pt>
                <c:pt idx="31">
                  <c:v>0.930000</c:v>
                </c:pt>
                <c:pt idx="32">
                  <c:v>0.929000</c:v>
                </c:pt>
                <c:pt idx="33">
                  <c:v>0.929000</c:v>
                </c:pt>
                <c:pt idx="34">
                  <c:v>0.929000</c:v>
                </c:pt>
                <c:pt idx="35">
                  <c:v>0.930000</c:v>
                </c:pt>
                <c:pt idx="36">
                  <c:v>0.930000</c:v>
                </c:pt>
                <c:pt idx="37">
                  <c:v>0.930000</c:v>
                </c:pt>
                <c:pt idx="38">
                  <c:v>0.930000</c:v>
                </c:pt>
                <c:pt idx="39">
                  <c:v>0.930000</c:v>
                </c:pt>
                <c:pt idx="40">
                  <c:v>0.930000</c:v>
                </c:pt>
                <c:pt idx="41">
                  <c:v>0.930000</c:v>
                </c:pt>
                <c:pt idx="42">
                  <c:v>0.930000</c:v>
                </c:pt>
                <c:pt idx="43">
                  <c:v>0.930000</c:v>
                </c:pt>
                <c:pt idx="44">
                  <c:v>0.930000</c:v>
                </c:pt>
                <c:pt idx="45">
                  <c:v>0.930000</c:v>
                </c:pt>
                <c:pt idx="46">
                  <c:v>0.930000</c:v>
                </c:pt>
                <c:pt idx="47">
                  <c:v>0.930000</c:v>
                </c:pt>
                <c:pt idx="48">
                  <c:v>0.930000</c:v>
                </c:pt>
                <c:pt idx="49">
                  <c:v>0.930000</c:v>
                </c:pt>
              </c:numCache>
            </c:numRef>
          </c:val>
          <c:smooth val="0"/>
        </c:ser>
        <c:ser>
          <c:idx val="2"/>
          <c:order val="2"/>
          <c:tx>
            <c:strRef>
              <c:f>Sheet1!$D$1</c:f>
              <c:strCache>
                <c:ptCount val="1"/>
                <c:pt idx="0">
                  <c:v>NN3</c:v>
                </c:pt>
              </c:strCache>
            </c:strRef>
          </c:tx>
          <c:spPr>
            <a:noFill/>
            <a:ln w="76200" cap="flat">
              <a:solidFill>
                <a:schemeClr val="accent1">
                  <a:hueOff val="104794"/>
                  <a:lumOff val="-8431"/>
                </a:schemeClr>
              </a:solidFill>
              <a:prstDash val="solid"/>
              <a:miter lim="400000"/>
            </a:ln>
            <a:effectLst/>
          </c:spPr>
          <c:marker>
            <c:symbol val="none"/>
            <c:size val="6"/>
            <c:spPr>
              <a:noFill/>
              <a:ln w="76200" cap="flat">
                <a:solidFill>
                  <a:schemeClr val="accent1">
                    <a:hueOff val="104794"/>
                    <a:lumOff val="-8431"/>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Sheet1!$D$2:$D$51</c:f>
              <c:numCache>
                <c:ptCount val="50"/>
                <c:pt idx="0">
                  <c:v>0.793000</c:v>
                </c:pt>
                <c:pt idx="1">
                  <c:v>0.882000</c:v>
                </c:pt>
                <c:pt idx="2">
                  <c:v>0.902000</c:v>
                </c:pt>
                <c:pt idx="3">
                  <c:v>0.918000</c:v>
                </c:pt>
                <c:pt idx="4">
                  <c:v>0.911000</c:v>
                </c:pt>
                <c:pt idx="5">
                  <c:v>0.897000</c:v>
                </c:pt>
                <c:pt idx="6">
                  <c:v>0.925000</c:v>
                </c:pt>
                <c:pt idx="7">
                  <c:v>0.929000</c:v>
                </c:pt>
                <c:pt idx="8">
                  <c:v>0.926000</c:v>
                </c:pt>
                <c:pt idx="9">
                  <c:v>0.881000</c:v>
                </c:pt>
                <c:pt idx="10">
                  <c:v>0.913000</c:v>
                </c:pt>
                <c:pt idx="11">
                  <c:v>0.911000</c:v>
                </c:pt>
                <c:pt idx="12">
                  <c:v>0.930000</c:v>
                </c:pt>
                <c:pt idx="13">
                  <c:v>0.904000</c:v>
                </c:pt>
                <c:pt idx="14">
                  <c:v>0.913000</c:v>
                </c:pt>
                <c:pt idx="15">
                  <c:v>0.919000</c:v>
                </c:pt>
                <c:pt idx="16">
                  <c:v>0.905000</c:v>
                </c:pt>
                <c:pt idx="17">
                  <c:v>0.910000</c:v>
                </c:pt>
                <c:pt idx="18">
                  <c:v>0.925000</c:v>
                </c:pt>
                <c:pt idx="19">
                  <c:v>0.923000</c:v>
                </c:pt>
                <c:pt idx="20">
                  <c:v>0.920000</c:v>
                </c:pt>
                <c:pt idx="21">
                  <c:v>0.929000</c:v>
                </c:pt>
                <c:pt idx="22">
                  <c:v>0.916000</c:v>
                </c:pt>
                <c:pt idx="23">
                  <c:v>0.907000</c:v>
                </c:pt>
                <c:pt idx="24">
                  <c:v>0.910000</c:v>
                </c:pt>
                <c:pt idx="25">
                  <c:v>0.918000</c:v>
                </c:pt>
                <c:pt idx="26">
                  <c:v>0.930000</c:v>
                </c:pt>
                <c:pt idx="27">
                  <c:v>0.902000</c:v>
                </c:pt>
                <c:pt idx="28">
                  <c:v>0.919000</c:v>
                </c:pt>
                <c:pt idx="29">
                  <c:v>0.923000</c:v>
                </c:pt>
                <c:pt idx="30">
                  <c:v>0.920000</c:v>
                </c:pt>
                <c:pt idx="31">
                  <c:v>0.923000</c:v>
                </c:pt>
                <c:pt idx="32">
                  <c:v>0.933000</c:v>
                </c:pt>
                <c:pt idx="33">
                  <c:v>0.934000</c:v>
                </c:pt>
                <c:pt idx="34">
                  <c:v>0.934000</c:v>
                </c:pt>
                <c:pt idx="35">
                  <c:v>0.934000</c:v>
                </c:pt>
                <c:pt idx="36">
                  <c:v>0.934000</c:v>
                </c:pt>
                <c:pt idx="37">
                  <c:v>0.935000</c:v>
                </c:pt>
                <c:pt idx="38">
                  <c:v>0.935000</c:v>
                </c:pt>
                <c:pt idx="39">
                  <c:v>0.934000</c:v>
                </c:pt>
                <c:pt idx="40">
                  <c:v>0.934000</c:v>
                </c:pt>
                <c:pt idx="41">
                  <c:v>0.934000</c:v>
                </c:pt>
                <c:pt idx="42">
                  <c:v>0.934000</c:v>
                </c:pt>
                <c:pt idx="43">
                  <c:v>0.934000</c:v>
                </c:pt>
                <c:pt idx="44">
                  <c:v>0.934000</c:v>
                </c:pt>
                <c:pt idx="45">
                  <c:v>0.934000</c:v>
                </c:pt>
                <c:pt idx="46">
                  <c:v>0.934000</c:v>
                </c:pt>
                <c:pt idx="47">
                  <c:v>0.934000</c:v>
                </c:pt>
                <c:pt idx="48">
                  <c:v>0.934000</c:v>
                </c:pt>
                <c:pt idx="49">
                  <c:v>0.934000</c:v>
                </c:pt>
              </c:numCache>
            </c:numRef>
          </c:val>
          <c:smooth val="0"/>
        </c:ser>
        <c:ser>
          <c:idx val="3"/>
          <c:order val="3"/>
          <c:tx>
            <c:strRef>
              <c:f>Sheet1!$E$1</c:f>
              <c:strCache>
                <c:ptCount val="1"/>
                <c:pt idx="0">
                  <c:v>NN4</c:v>
                </c:pt>
              </c:strCache>
            </c:strRef>
          </c:tx>
          <c:spPr>
            <a:noFill/>
            <a:ln w="76200" cap="flat">
              <a:solidFill>
                <a:srgbClr val="6BBCE8"/>
              </a:solidFill>
              <a:prstDash val="solid"/>
              <a:miter lim="400000"/>
            </a:ln>
            <a:effectLst/>
          </c:spPr>
          <c:marker>
            <c:symbol val="none"/>
            <c:size val="6"/>
            <c:spPr>
              <a:noFill/>
              <a:ln w="76200" cap="flat">
                <a:solidFill>
                  <a:srgbClr val="6BBCE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Sheet1!$E$2:$E$51</c:f>
              <c:numCache>
                <c:ptCount val="50"/>
                <c:pt idx="0">
                  <c:v>0.850000</c:v>
                </c:pt>
                <c:pt idx="1">
                  <c:v>0.890000</c:v>
                </c:pt>
                <c:pt idx="2">
                  <c:v>0.869000</c:v>
                </c:pt>
                <c:pt idx="3">
                  <c:v>0.913000</c:v>
                </c:pt>
                <c:pt idx="4">
                  <c:v>0.842000</c:v>
                </c:pt>
                <c:pt idx="5">
                  <c:v>0.885000</c:v>
                </c:pt>
                <c:pt idx="6">
                  <c:v>0.879000</c:v>
                </c:pt>
                <c:pt idx="7">
                  <c:v>0.932000</c:v>
                </c:pt>
                <c:pt idx="8">
                  <c:v>0.906000</c:v>
                </c:pt>
                <c:pt idx="9">
                  <c:v>0.913000</c:v>
                </c:pt>
                <c:pt idx="10">
                  <c:v>0.923000</c:v>
                </c:pt>
                <c:pt idx="11">
                  <c:v>0.931000</c:v>
                </c:pt>
                <c:pt idx="12">
                  <c:v>0.928000</c:v>
                </c:pt>
                <c:pt idx="13">
                  <c:v>0.910000</c:v>
                </c:pt>
                <c:pt idx="14">
                  <c:v>0.934000</c:v>
                </c:pt>
                <c:pt idx="15">
                  <c:v>0.915000</c:v>
                </c:pt>
                <c:pt idx="16">
                  <c:v>0.933000</c:v>
                </c:pt>
                <c:pt idx="17">
                  <c:v>0.914000</c:v>
                </c:pt>
                <c:pt idx="18">
                  <c:v>0.917000</c:v>
                </c:pt>
                <c:pt idx="19">
                  <c:v>0.898000</c:v>
                </c:pt>
                <c:pt idx="20">
                  <c:v>0.925000</c:v>
                </c:pt>
                <c:pt idx="21">
                  <c:v>0.922000</c:v>
                </c:pt>
                <c:pt idx="22">
                  <c:v>0.937000</c:v>
                </c:pt>
                <c:pt idx="23">
                  <c:v>0.929000</c:v>
                </c:pt>
                <c:pt idx="24">
                  <c:v>0.929000</c:v>
                </c:pt>
                <c:pt idx="25">
                  <c:v>0.901000</c:v>
                </c:pt>
                <c:pt idx="26">
                  <c:v>0.887000</c:v>
                </c:pt>
                <c:pt idx="27">
                  <c:v>0.907000</c:v>
                </c:pt>
                <c:pt idx="28">
                  <c:v>0.918000</c:v>
                </c:pt>
                <c:pt idx="29">
                  <c:v>0.926000</c:v>
                </c:pt>
                <c:pt idx="30">
                  <c:v>0.922000</c:v>
                </c:pt>
                <c:pt idx="31">
                  <c:v>0.922000</c:v>
                </c:pt>
                <c:pt idx="32">
                  <c:v>0.928000</c:v>
                </c:pt>
                <c:pt idx="33">
                  <c:v>0.927000</c:v>
                </c:pt>
                <c:pt idx="34">
                  <c:v>0.927000</c:v>
                </c:pt>
                <c:pt idx="35">
                  <c:v>0.925000</c:v>
                </c:pt>
                <c:pt idx="36">
                  <c:v>0.925000</c:v>
                </c:pt>
                <c:pt idx="37">
                  <c:v>0.925000</c:v>
                </c:pt>
                <c:pt idx="38">
                  <c:v>0.925000</c:v>
                </c:pt>
                <c:pt idx="39">
                  <c:v>0.925000</c:v>
                </c:pt>
                <c:pt idx="40">
                  <c:v>0.925000</c:v>
                </c:pt>
                <c:pt idx="41">
                  <c:v>0.925000</c:v>
                </c:pt>
                <c:pt idx="42">
                  <c:v>0.926000</c:v>
                </c:pt>
                <c:pt idx="43">
                  <c:v>0.926000</c:v>
                </c:pt>
                <c:pt idx="44">
                  <c:v>0.926000</c:v>
                </c:pt>
                <c:pt idx="45">
                  <c:v>0.926000</c:v>
                </c:pt>
                <c:pt idx="46">
                  <c:v>0.926000</c:v>
                </c:pt>
                <c:pt idx="47">
                  <c:v>0.926000</c:v>
                </c:pt>
                <c:pt idx="48">
                  <c:v>0.926000</c:v>
                </c:pt>
                <c:pt idx="49">
                  <c:v>0.926000</c:v>
                </c:pt>
              </c:numCache>
            </c:numRef>
          </c:val>
          <c:smooth val="0"/>
        </c:ser>
        <c:ser>
          <c:idx val="4"/>
          <c:order val="4"/>
          <c:tx>
            <c:strRef>
              <c:f>Sheet1!$F$1</c:f>
              <c:strCache>
                <c:ptCount val="1"/>
                <c:pt idx="0">
                  <c:v>NN5</c:v>
                </c:pt>
              </c:strCache>
            </c:strRef>
          </c:tx>
          <c:spPr>
            <a:noFill/>
            <a:ln w="76200" cap="flat">
              <a:solidFill>
                <a:srgbClr val="105079"/>
              </a:solidFill>
              <a:prstDash val="solid"/>
              <a:miter lim="400000"/>
            </a:ln>
            <a:effectLst/>
          </c:spPr>
          <c:marker>
            <c:symbol val="none"/>
            <c:size val="6"/>
            <c:spPr>
              <a:noFill/>
              <a:ln w="76200" cap="flat">
                <a:solidFill>
                  <a:srgbClr val="105079"/>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Sheet1!$F$2:$F$51</c:f>
              <c:numCache>
                <c:ptCount val="50"/>
                <c:pt idx="0">
                  <c:v>0.755000</c:v>
                </c:pt>
                <c:pt idx="1">
                  <c:v>0.717000</c:v>
                </c:pt>
                <c:pt idx="2">
                  <c:v>0.836000</c:v>
                </c:pt>
                <c:pt idx="3">
                  <c:v>0.859000</c:v>
                </c:pt>
                <c:pt idx="4">
                  <c:v>0.825000</c:v>
                </c:pt>
                <c:pt idx="5">
                  <c:v>0.842000</c:v>
                </c:pt>
                <c:pt idx="6">
                  <c:v>0.911000</c:v>
                </c:pt>
                <c:pt idx="7">
                  <c:v>0.889000</c:v>
                </c:pt>
                <c:pt idx="8">
                  <c:v>0.809000</c:v>
                </c:pt>
                <c:pt idx="9">
                  <c:v>0.860000</c:v>
                </c:pt>
                <c:pt idx="10">
                  <c:v>0.893000</c:v>
                </c:pt>
                <c:pt idx="11">
                  <c:v>0.866000</c:v>
                </c:pt>
                <c:pt idx="12">
                  <c:v>0.878000</c:v>
                </c:pt>
                <c:pt idx="13">
                  <c:v>0.912000</c:v>
                </c:pt>
                <c:pt idx="14">
                  <c:v>0.847000</c:v>
                </c:pt>
                <c:pt idx="15">
                  <c:v>0.726000</c:v>
                </c:pt>
                <c:pt idx="16">
                  <c:v>0.757000</c:v>
                </c:pt>
                <c:pt idx="17">
                  <c:v>0.829000</c:v>
                </c:pt>
                <c:pt idx="18">
                  <c:v>0.920000</c:v>
                </c:pt>
                <c:pt idx="19">
                  <c:v>0.904000</c:v>
                </c:pt>
                <c:pt idx="20">
                  <c:v>0.920000</c:v>
                </c:pt>
                <c:pt idx="21">
                  <c:v>0.894000</c:v>
                </c:pt>
                <c:pt idx="22">
                  <c:v>0.916000</c:v>
                </c:pt>
                <c:pt idx="23">
                  <c:v>0.920000</c:v>
                </c:pt>
                <c:pt idx="24">
                  <c:v>0.896000</c:v>
                </c:pt>
                <c:pt idx="25">
                  <c:v>0.920000</c:v>
                </c:pt>
                <c:pt idx="26">
                  <c:v>0.892000</c:v>
                </c:pt>
                <c:pt idx="27">
                  <c:v>0.909000</c:v>
                </c:pt>
                <c:pt idx="28">
                  <c:v>0.916000</c:v>
                </c:pt>
                <c:pt idx="29">
                  <c:v>0.869000</c:v>
                </c:pt>
                <c:pt idx="30">
                  <c:v>0.921000</c:v>
                </c:pt>
                <c:pt idx="31">
                  <c:v>0.871000</c:v>
                </c:pt>
                <c:pt idx="32">
                  <c:v>0.901000</c:v>
                </c:pt>
                <c:pt idx="33">
                  <c:v>0.786000</c:v>
                </c:pt>
                <c:pt idx="34">
                  <c:v>0.784000</c:v>
                </c:pt>
                <c:pt idx="35">
                  <c:v>0.908000</c:v>
                </c:pt>
                <c:pt idx="36">
                  <c:v>0.904000</c:v>
                </c:pt>
                <c:pt idx="37">
                  <c:v>0.889000</c:v>
                </c:pt>
                <c:pt idx="38">
                  <c:v>0.903000</c:v>
                </c:pt>
                <c:pt idx="39">
                  <c:v>0.867000</c:v>
                </c:pt>
                <c:pt idx="40">
                  <c:v>0.882000</c:v>
                </c:pt>
                <c:pt idx="41">
                  <c:v>0.898000</c:v>
                </c:pt>
                <c:pt idx="42">
                  <c:v>0.911000</c:v>
                </c:pt>
                <c:pt idx="43">
                  <c:v>0.915000</c:v>
                </c:pt>
                <c:pt idx="44">
                  <c:v>0.918000</c:v>
                </c:pt>
                <c:pt idx="45">
                  <c:v>0.921000</c:v>
                </c:pt>
                <c:pt idx="46">
                  <c:v>0.923000</c:v>
                </c:pt>
                <c:pt idx="47">
                  <c:v>0.926000</c:v>
                </c:pt>
                <c:pt idx="48">
                  <c:v>0.930000</c:v>
                </c:pt>
                <c:pt idx="49">
                  <c:v>0.919000</c:v>
                </c:pt>
              </c:numCache>
            </c:numRef>
          </c:val>
          <c:smooth val="0"/>
        </c:ser>
        <c:ser>
          <c:idx val="5"/>
          <c:order val="5"/>
          <c:tx>
            <c:strRef>
              <c:f>Sheet1!$G$1</c:f>
              <c:strCache>
                <c:ptCount val="1"/>
                <c:pt idx="0">
                  <c:v>ACC1</c:v>
                </c:pt>
              </c:strCache>
            </c:strRef>
          </c:tx>
          <c:spPr>
            <a:noFill/>
            <a:ln w="76200" cap="flat">
              <a:solidFill>
                <a:srgbClr val="F087A0"/>
              </a:solidFill>
              <a:prstDash val="solid"/>
              <a:miter lim="400000"/>
            </a:ln>
            <a:effectLst/>
          </c:spPr>
          <c:marker>
            <c:symbol val="none"/>
            <c:size val="6"/>
            <c:spPr>
              <a:noFill/>
              <a:ln w="76200" cap="flat">
                <a:solidFill>
                  <a:schemeClr val="accent1">
                    <a:hueOff val="262910"/>
                    <a:satOff val="3867"/>
                    <a:lumOff val="-18039"/>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Sheet1!$G$2:$G$51</c:f>
              <c:numCache>
                <c:ptCount val="50"/>
                <c:pt idx="0">
                  <c:v>0.830000</c:v>
                </c:pt>
                <c:pt idx="1">
                  <c:v>0.944667</c:v>
                </c:pt>
                <c:pt idx="2">
                  <c:v>0.969000</c:v>
                </c:pt>
                <c:pt idx="3">
                  <c:v>0.984000</c:v>
                </c:pt>
                <c:pt idx="4">
                  <c:v>0.992000</c:v>
                </c:pt>
                <c:pt idx="5">
                  <c:v>0.995000</c:v>
                </c:pt>
                <c:pt idx="6">
                  <c:v>0.995667</c:v>
                </c:pt>
                <c:pt idx="7">
                  <c:v>0.993667</c:v>
                </c:pt>
                <c:pt idx="8">
                  <c:v>0.999000</c:v>
                </c:pt>
                <c:pt idx="9">
                  <c:v>0.999333</c:v>
                </c:pt>
                <c:pt idx="10">
                  <c:v>1.000000</c:v>
                </c:pt>
                <c:pt idx="11">
                  <c:v>1.000000</c:v>
                </c:pt>
                <c:pt idx="12">
                  <c:v>1.000000</c:v>
                </c:pt>
                <c:pt idx="13">
                  <c:v>1.000000</c:v>
                </c:pt>
                <c:pt idx="14">
                  <c:v>1.000000</c:v>
                </c:pt>
                <c:pt idx="15">
                  <c:v>1.000000</c:v>
                </c:pt>
                <c:pt idx="16">
                  <c:v>1.000000</c:v>
                </c:pt>
                <c:pt idx="17">
                  <c:v>1.000000</c:v>
                </c:pt>
                <c:pt idx="18">
                  <c:v>1.000000</c:v>
                </c:pt>
                <c:pt idx="19">
                  <c:v>1.000000</c:v>
                </c:pt>
                <c:pt idx="20">
                  <c:v>1.000000</c:v>
                </c:pt>
                <c:pt idx="21">
                  <c:v>1.000000</c:v>
                </c:pt>
                <c:pt idx="22">
                  <c:v>1.000000</c:v>
                </c:pt>
                <c:pt idx="23">
                  <c:v>1.000000</c:v>
                </c:pt>
                <c:pt idx="24">
                  <c:v>1.000000</c:v>
                </c:pt>
                <c:pt idx="25">
                  <c:v>1.000000</c:v>
                </c:pt>
                <c:pt idx="26">
                  <c:v>1.000000</c:v>
                </c:pt>
                <c:pt idx="27">
                  <c:v>1.000000</c:v>
                </c:pt>
                <c:pt idx="28">
                  <c:v>1.000000</c:v>
                </c:pt>
                <c:pt idx="29">
                  <c:v>1.000000</c:v>
                </c:pt>
                <c:pt idx="30">
                  <c:v>1.000000</c:v>
                </c:pt>
                <c:pt idx="31">
                  <c:v>1.000000</c:v>
                </c:pt>
                <c:pt idx="32">
                  <c:v>1.000000</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6"/>
          <c:order val="6"/>
          <c:tx>
            <c:strRef>
              <c:f>Sheet1!$H$1</c:f>
              <c:strCache>
                <c:ptCount val="1"/>
                <c:pt idx="0">
                  <c:v>ACC2</c:v>
                </c:pt>
              </c:strCache>
            </c:strRef>
          </c:tx>
          <c:spPr>
            <a:noFill/>
            <a:ln w="63500" cap="flat">
              <a:solidFill>
                <a:srgbClr val="FFD25A"/>
              </a:solidFill>
              <a:prstDash val="solid"/>
              <a:miter lim="400000"/>
            </a:ln>
            <a:effectLst/>
          </c:spPr>
          <c:marker>
            <c:symbol val="none"/>
            <c:size val="4"/>
            <c:spPr>
              <a:noFill/>
              <a:ln w="50800" cap="flat">
                <a:solidFill>
                  <a:srgbClr val="4CB0DF"/>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Sheet1!$H$2:$H$51</c:f>
              <c:numCache>
                <c:ptCount val="50"/>
                <c:pt idx="0">
                  <c:v>0.825333</c:v>
                </c:pt>
                <c:pt idx="1">
                  <c:v>0.936000</c:v>
                </c:pt>
                <c:pt idx="2">
                  <c:v>0.963667</c:v>
                </c:pt>
                <c:pt idx="3">
                  <c:v>0.980000</c:v>
                </c:pt>
                <c:pt idx="4">
                  <c:v>0.978000</c:v>
                </c:pt>
                <c:pt idx="5">
                  <c:v>0.977000</c:v>
                </c:pt>
                <c:pt idx="6">
                  <c:v>0.976000</c:v>
                </c:pt>
                <c:pt idx="7">
                  <c:v>0.991000</c:v>
                </c:pt>
                <c:pt idx="8">
                  <c:v>0.979333</c:v>
                </c:pt>
                <c:pt idx="9">
                  <c:v>0.986667</c:v>
                </c:pt>
                <c:pt idx="10">
                  <c:v>0.992333</c:v>
                </c:pt>
                <c:pt idx="11">
                  <c:v>0.986000</c:v>
                </c:pt>
                <c:pt idx="12">
                  <c:v>0.992333</c:v>
                </c:pt>
                <c:pt idx="13">
                  <c:v>0.986000</c:v>
                </c:pt>
                <c:pt idx="14">
                  <c:v>0.992000</c:v>
                </c:pt>
                <c:pt idx="15">
                  <c:v>0.995000</c:v>
                </c:pt>
                <c:pt idx="16">
                  <c:v>0.982000</c:v>
                </c:pt>
                <c:pt idx="17">
                  <c:v>0.990333</c:v>
                </c:pt>
                <c:pt idx="18">
                  <c:v>0.998333</c:v>
                </c:pt>
                <c:pt idx="19">
                  <c:v>0.998667</c:v>
                </c:pt>
                <c:pt idx="20">
                  <c:v>0.999000</c:v>
                </c:pt>
                <c:pt idx="21">
                  <c:v>0.999667</c:v>
                </c:pt>
                <c:pt idx="22">
                  <c:v>1.000000</c:v>
                </c:pt>
                <c:pt idx="23">
                  <c:v>1.000000</c:v>
                </c:pt>
                <c:pt idx="24">
                  <c:v>1.000000</c:v>
                </c:pt>
                <c:pt idx="25">
                  <c:v>1.000000</c:v>
                </c:pt>
                <c:pt idx="26">
                  <c:v>1.000000</c:v>
                </c:pt>
                <c:pt idx="27">
                  <c:v>1.000000</c:v>
                </c:pt>
                <c:pt idx="28">
                  <c:v>1.000000</c:v>
                </c:pt>
                <c:pt idx="29">
                  <c:v>1.000000</c:v>
                </c:pt>
                <c:pt idx="30">
                  <c:v>1.000000</c:v>
                </c:pt>
                <c:pt idx="31">
                  <c:v>1.000000</c:v>
                </c:pt>
                <c:pt idx="32">
                  <c:v>1.000000</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7"/>
          <c:order val="7"/>
          <c:tx>
            <c:strRef>
              <c:f>Sheet1!$I$1</c:f>
              <c:strCache>
                <c:ptCount val="1"/>
                <c:pt idx="0">
                  <c:v>ACC3</c:v>
                </c:pt>
              </c:strCache>
            </c:strRef>
          </c:tx>
          <c:spPr>
            <a:noFill/>
            <a:ln w="76200" cap="flat">
              <a:solidFill>
                <a:srgbClr val="F75619"/>
              </a:solidFill>
              <a:prstDash val="solid"/>
              <a:miter lim="400000"/>
            </a:ln>
            <a:effectLst/>
          </c:spPr>
          <c:marker>
            <c:symbol val="none"/>
            <c:size val="6"/>
            <c:spPr>
              <a:noFill/>
              <a:ln w="76200" cap="flat">
                <a:solidFill>
                  <a:srgbClr val="A2DEF7"/>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Sheet1!$I$2:$I$51</c:f>
              <c:numCache>
                <c:ptCount val="50"/>
                <c:pt idx="0">
                  <c:v>0.808667</c:v>
                </c:pt>
                <c:pt idx="1">
                  <c:v>0.916000</c:v>
                </c:pt>
                <c:pt idx="2">
                  <c:v>0.947333</c:v>
                </c:pt>
                <c:pt idx="3">
                  <c:v>0.959000</c:v>
                </c:pt>
                <c:pt idx="4">
                  <c:v>0.973333</c:v>
                </c:pt>
                <c:pt idx="5">
                  <c:v>0.969333</c:v>
                </c:pt>
                <c:pt idx="6">
                  <c:v>0.974000</c:v>
                </c:pt>
                <c:pt idx="7">
                  <c:v>0.984000</c:v>
                </c:pt>
                <c:pt idx="8">
                  <c:v>0.972333</c:v>
                </c:pt>
                <c:pt idx="9">
                  <c:v>0.983000</c:v>
                </c:pt>
                <c:pt idx="10">
                  <c:v>0.978667</c:v>
                </c:pt>
                <c:pt idx="11">
                  <c:v>0.989667</c:v>
                </c:pt>
                <c:pt idx="12">
                  <c:v>0.994333</c:v>
                </c:pt>
                <c:pt idx="13">
                  <c:v>0.978667</c:v>
                </c:pt>
                <c:pt idx="14">
                  <c:v>0.990000</c:v>
                </c:pt>
                <c:pt idx="15">
                  <c:v>0.992333</c:v>
                </c:pt>
                <c:pt idx="16">
                  <c:v>0.996000</c:v>
                </c:pt>
                <c:pt idx="17">
                  <c:v>0.986667</c:v>
                </c:pt>
                <c:pt idx="18">
                  <c:v>0.991000</c:v>
                </c:pt>
                <c:pt idx="19">
                  <c:v>0.994667</c:v>
                </c:pt>
                <c:pt idx="20">
                  <c:v>0.985667</c:v>
                </c:pt>
                <c:pt idx="21">
                  <c:v>0.995000</c:v>
                </c:pt>
                <c:pt idx="22">
                  <c:v>0.996333</c:v>
                </c:pt>
                <c:pt idx="23">
                  <c:v>0.991000</c:v>
                </c:pt>
                <c:pt idx="24">
                  <c:v>0.987333</c:v>
                </c:pt>
                <c:pt idx="25">
                  <c:v>0.984000</c:v>
                </c:pt>
                <c:pt idx="26">
                  <c:v>0.993333</c:v>
                </c:pt>
                <c:pt idx="27">
                  <c:v>0.991000</c:v>
                </c:pt>
                <c:pt idx="28">
                  <c:v>0.988000</c:v>
                </c:pt>
                <c:pt idx="29">
                  <c:v>0.994333</c:v>
                </c:pt>
                <c:pt idx="30">
                  <c:v>0.983000</c:v>
                </c:pt>
                <c:pt idx="31">
                  <c:v>0.995667</c:v>
                </c:pt>
                <c:pt idx="32">
                  <c:v>1.000000</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8"/>
          <c:order val="8"/>
          <c:tx>
            <c:strRef>
              <c:f>Sheet1!$J$1</c:f>
              <c:strCache>
                <c:ptCount val="1"/>
                <c:pt idx="0">
                  <c:v>ACC4</c:v>
                </c:pt>
              </c:strCache>
            </c:strRef>
          </c:tx>
          <c:spPr>
            <a:noFill/>
            <a:ln w="76200" cap="flat">
              <a:solidFill>
                <a:srgbClr val="F02320"/>
              </a:solidFill>
              <a:prstDash val="solid"/>
              <a:miter lim="400000"/>
            </a:ln>
            <a:effectLst/>
          </c:spPr>
          <c:marker>
            <c:symbol val="none"/>
            <c:size val="6"/>
            <c:spPr>
              <a:noFill/>
              <a:ln w="76200" cap="flat">
                <a:solidFill>
                  <a:srgbClr val="3B97C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Sheet1!$J$2:$J$51</c:f>
              <c:numCache>
                <c:ptCount val="50"/>
                <c:pt idx="0">
                  <c:v>0.757667</c:v>
                </c:pt>
                <c:pt idx="1">
                  <c:v>0.915000</c:v>
                </c:pt>
                <c:pt idx="2">
                  <c:v>0.936000</c:v>
                </c:pt>
                <c:pt idx="3">
                  <c:v>0.958667</c:v>
                </c:pt>
                <c:pt idx="4">
                  <c:v>0.963000</c:v>
                </c:pt>
                <c:pt idx="5">
                  <c:v>0.962667</c:v>
                </c:pt>
                <c:pt idx="6">
                  <c:v>0.959667</c:v>
                </c:pt>
                <c:pt idx="7">
                  <c:v>0.972667</c:v>
                </c:pt>
                <c:pt idx="8">
                  <c:v>0.972000</c:v>
                </c:pt>
                <c:pt idx="9">
                  <c:v>0.976333</c:v>
                </c:pt>
                <c:pt idx="10">
                  <c:v>0.980333</c:v>
                </c:pt>
                <c:pt idx="11">
                  <c:v>0.983667</c:v>
                </c:pt>
                <c:pt idx="12">
                  <c:v>0.987000</c:v>
                </c:pt>
                <c:pt idx="13">
                  <c:v>0.990000</c:v>
                </c:pt>
                <c:pt idx="14">
                  <c:v>0.991000</c:v>
                </c:pt>
                <c:pt idx="15">
                  <c:v>0.986667</c:v>
                </c:pt>
                <c:pt idx="16">
                  <c:v>0.992000</c:v>
                </c:pt>
                <c:pt idx="17">
                  <c:v>0.992000</c:v>
                </c:pt>
                <c:pt idx="18">
                  <c:v>0.986000</c:v>
                </c:pt>
                <c:pt idx="19">
                  <c:v>0.964667</c:v>
                </c:pt>
                <c:pt idx="20">
                  <c:v>0.976667</c:v>
                </c:pt>
                <c:pt idx="21">
                  <c:v>0.986333</c:v>
                </c:pt>
                <c:pt idx="22">
                  <c:v>0.983667</c:v>
                </c:pt>
                <c:pt idx="23">
                  <c:v>0.993000</c:v>
                </c:pt>
                <c:pt idx="24">
                  <c:v>0.990333</c:v>
                </c:pt>
                <c:pt idx="25">
                  <c:v>0.977000</c:v>
                </c:pt>
                <c:pt idx="26">
                  <c:v>0.988000</c:v>
                </c:pt>
                <c:pt idx="27">
                  <c:v>0.984333</c:v>
                </c:pt>
                <c:pt idx="28">
                  <c:v>0.992000</c:v>
                </c:pt>
                <c:pt idx="29">
                  <c:v>0.998667</c:v>
                </c:pt>
                <c:pt idx="30">
                  <c:v>0.998000</c:v>
                </c:pt>
                <c:pt idx="31">
                  <c:v>0.999000</c:v>
                </c:pt>
                <c:pt idx="32">
                  <c:v>0.999333</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9"/>
          <c:order val="9"/>
          <c:tx>
            <c:strRef>
              <c:f>Sheet1!$K$1</c:f>
              <c:strCache>
                <c:ptCount val="1"/>
                <c:pt idx="0">
                  <c:v>ACC5</c:v>
                </c:pt>
              </c:strCache>
            </c:strRef>
          </c:tx>
          <c:spPr>
            <a:noFill/>
            <a:ln w="76200" cap="flat">
              <a:solidFill>
                <a:srgbClr val="EB8F5B"/>
              </a:solidFill>
              <a:prstDash val="solid"/>
              <a:miter lim="400000"/>
            </a:ln>
            <a:effectLst/>
          </c:spPr>
          <c:marker>
            <c:symbol val="none"/>
            <c:size val="6"/>
            <c:spPr>
              <a:noFill/>
              <a:ln w="76200" cap="flat">
                <a:solidFill>
                  <a:srgbClr val="197883"/>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Sheet1!$K$2:$K$51</c:f>
              <c:numCache>
                <c:ptCount val="50"/>
                <c:pt idx="0">
                  <c:v>0.555000</c:v>
                </c:pt>
                <c:pt idx="1">
                  <c:v>0.773667</c:v>
                </c:pt>
                <c:pt idx="2">
                  <c:v>0.838333</c:v>
                </c:pt>
                <c:pt idx="3">
                  <c:v>0.871333</c:v>
                </c:pt>
                <c:pt idx="4">
                  <c:v>0.876333</c:v>
                </c:pt>
                <c:pt idx="5">
                  <c:v>0.918667</c:v>
                </c:pt>
                <c:pt idx="6">
                  <c:v>0.941667</c:v>
                </c:pt>
                <c:pt idx="7">
                  <c:v>0.958333</c:v>
                </c:pt>
                <c:pt idx="8">
                  <c:v>0.955000</c:v>
                </c:pt>
                <c:pt idx="9">
                  <c:v>0.955667</c:v>
                </c:pt>
                <c:pt idx="10">
                  <c:v>0.959667</c:v>
                </c:pt>
                <c:pt idx="11">
                  <c:v>0.946667</c:v>
                </c:pt>
                <c:pt idx="12">
                  <c:v>0.919000</c:v>
                </c:pt>
                <c:pt idx="13">
                  <c:v>0.959333</c:v>
                </c:pt>
                <c:pt idx="14">
                  <c:v>0.975333</c:v>
                </c:pt>
                <c:pt idx="15">
                  <c:v>0.769000</c:v>
                </c:pt>
                <c:pt idx="16">
                  <c:v>0.825000</c:v>
                </c:pt>
                <c:pt idx="17">
                  <c:v>0.853667</c:v>
                </c:pt>
                <c:pt idx="18">
                  <c:v>0.916667</c:v>
                </c:pt>
                <c:pt idx="19">
                  <c:v>0.963333</c:v>
                </c:pt>
                <c:pt idx="20">
                  <c:v>0.967000</c:v>
                </c:pt>
                <c:pt idx="21">
                  <c:v>0.980000</c:v>
                </c:pt>
                <c:pt idx="22">
                  <c:v>0.983333</c:v>
                </c:pt>
                <c:pt idx="23">
                  <c:v>0.976667</c:v>
                </c:pt>
                <c:pt idx="24">
                  <c:v>0.968667</c:v>
                </c:pt>
                <c:pt idx="25">
                  <c:v>0.934000</c:v>
                </c:pt>
                <c:pt idx="26">
                  <c:v>0.957000</c:v>
                </c:pt>
                <c:pt idx="27">
                  <c:v>0.967333</c:v>
                </c:pt>
                <c:pt idx="28">
                  <c:v>0.974667</c:v>
                </c:pt>
                <c:pt idx="29">
                  <c:v>0.973000</c:v>
                </c:pt>
                <c:pt idx="30">
                  <c:v>0.977667</c:v>
                </c:pt>
                <c:pt idx="31">
                  <c:v>0.965000</c:v>
                </c:pt>
                <c:pt idx="32">
                  <c:v>0.974333</c:v>
                </c:pt>
                <c:pt idx="33">
                  <c:v>0.950000</c:v>
                </c:pt>
                <c:pt idx="34">
                  <c:v>0.915000</c:v>
                </c:pt>
                <c:pt idx="35">
                  <c:v>0.958667</c:v>
                </c:pt>
                <c:pt idx="36">
                  <c:v>0.923000</c:v>
                </c:pt>
                <c:pt idx="37">
                  <c:v>0.944333</c:v>
                </c:pt>
                <c:pt idx="38">
                  <c:v>0.960000</c:v>
                </c:pt>
                <c:pt idx="39">
                  <c:v>0.947667</c:v>
                </c:pt>
                <c:pt idx="40">
                  <c:v>0.934000</c:v>
                </c:pt>
                <c:pt idx="41">
                  <c:v>0.963000</c:v>
                </c:pt>
                <c:pt idx="42">
                  <c:v>0.982333</c:v>
                </c:pt>
                <c:pt idx="43">
                  <c:v>0.986667</c:v>
                </c:pt>
                <c:pt idx="44">
                  <c:v>0.983000</c:v>
                </c:pt>
                <c:pt idx="45">
                  <c:v>0.987333</c:v>
                </c:pt>
                <c:pt idx="46">
                  <c:v>0.992333</c:v>
                </c:pt>
                <c:pt idx="47">
                  <c:v>0.995000</c:v>
                </c:pt>
                <c:pt idx="48">
                  <c:v>0.995667</c:v>
                </c:pt>
                <c:pt idx="49">
                  <c:v>0.996000</c:v>
                </c:pt>
              </c:numCache>
            </c:numRef>
          </c:val>
          <c:smooth val="0"/>
        </c:ser>
        <c:marker val="1"/>
        <c:axId val="2094734552"/>
        <c:axId val="2094734553"/>
      </c:lineChart>
      <c:catAx>
        <c:axId val="2094734552"/>
        <c:scaling>
          <c:orientation val="minMax"/>
        </c:scaling>
        <c:delete val="0"/>
        <c:axPos val="b"/>
        <c:title>
          <c:tx>
            <c:rich>
              <a:bodyPr rot="0"/>
              <a:lstStyle/>
              <a:p>
                <a:pPr>
                  <a:defRPr b="0" i="0" strike="noStrike" sz="2880" u="none">
                    <a:solidFill>
                      <a:srgbClr val="838787"/>
                    </a:solidFill>
                    <a:latin typeface="Avenir Next Medium"/>
                  </a:defRPr>
                </a:pPr>
                <a:r>
                  <a:rPr b="0" i="0" strike="noStrike" sz="2880" u="none">
                    <a:solidFill>
                      <a:srgbClr val="838787"/>
                    </a:solidFill>
                    <a:latin typeface="Avenir Next Medium"/>
                  </a:rPr>
                  <a:t>Epochs</a:t>
                </a:r>
              </a:p>
            </c:rich>
          </c:tx>
          <c:layout/>
          <c:overlay val="1"/>
        </c:title>
        <c:numFmt formatCode="General" sourceLinked="0"/>
        <c:majorTickMark val="none"/>
        <c:minorTickMark val="none"/>
        <c:tickLblPos val="low"/>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3"/>
        <c:crosses val="autoZero"/>
        <c:auto val="1"/>
        <c:lblAlgn val="ctr"/>
        <c:noMultiLvlLbl val="1"/>
      </c:catAx>
      <c:valAx>
        <c:axId val="2094734553"/>
        <c:scaling>
          <c:orientation val="minMax"/>
          <c:min val="0.7"/>
        </c:scaling>
        <c:delete val="0"/>
        <c:axPos val="l"/>
        <c:majorGridlines>
          <c:spPr>
            <a:ln w="12700" cap="flat">
              <a:solidFill>
                <a:srgbClr val="A6AAA9">
                  <a:alpha val="50000"/>
                </a:srgbClr>
              </a:solidFill>
              <a:prstDash val="solid"/>
              <a:miter lim="400000"/>
            </a:ln>
          </c:spPr>
        </c:majorGridlines>
        <c:title>
          <c:tx>
            <c:rich>
              <a:bodyPr rot="-5400000"/>
              <a:lstStyle/>
              <a:p>
                <a:pPr>
                  <a:defRPr b="0" i="0" strike="noStrike" sz="2880" u="none">
                    <a:solidFill>
                      <a:srgbClr val="838787"/>
                    </a:solidFill>
                    <a:latin typeface="Avenir Next Medium"/>
                  </a:defRPr>
                </a:pPr>
                <a:r>
                  <a:rPr b="0" i="0" strike="noStrike" sz="2880" u="none">
                    <a:solidFill>
                      <a:srgbClr val="838787"/>
                    </a:solidFill>
                    <a:latin typeface="Avenir Next Medium"/>
                  </a:rPr>
                  <a:t>Erkennungsrate</a:t>
                </a:r>
              </a:p>
            </c:rich>
          </c:tx>
          <c:layout/>
          <c:overlay val="1"/>
        </c:title>
        <c:numFmt formatCode="General" sourceLinked="0"/>
        <c:majorTickMark val="none"/>
        <c:minorTickMark val="none"/>
        <c:tickLblPos val="nextTo"/>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2"/>
        <c:crosses val="autoZero"/>
        <c:crossBetween val="midCat"/>
        <c:majorUnit val="0.05"/>
        <c:minorUnit val="0.025"/>
      </c:valAx>
      <c:spPr>
        <a:noFill/>
        <a:ln w="12700" cap="flat">
          <a:noFill/>
          <a:miter lim="400000"/>
        </a:ln>
        <a:effectLst/>
      </c:spPr>
    </c:plotArea>
    <c:legend>
      <c:legendPos val="t"/>
      <c:layout>
        <c:manualLayout>
          <c:xMode val="edge"/>
          <c:yMode val="edge"/>
          <c:x val="0.0967345"/>
          <c:y val="0"/>
          <c:w val="0.776526"/>
          <c:h val="0.147693"/>
        </c:manualLayout>
      </c:layout>
      <c:overlay val="1"/>
      <c:spPr>
        <a:noFill/>
        <a:ln w="12700" cap="flat">
          <a:noFill/>
          <a:miter lim="400000"/>
        </a:ln>
        <a:effectLst/>
      </c:spPr>
      <c:txPr>
        <a:bodyPr rot="0"/>
        <a:lstStyle/>
        <a:p>
          <a:pPr>
            <a:defRPr b="0" i="0" strike="noStrike" sz="2880" u="none">
              <a:solidFill>
                <a:srgbClr val="838787"/>
              </a:solidFill>
              <a:latin typeface="Avenir Next Medium"/>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Daten darstellen für SVM, NN, CNN</a:t>
            </a:r>
          </a:p>
          <a:p>
            <a:pPr/>
          </a:p>
          <a:p>
            <a:pPr/>
            <a:r>
              <a:t>Zusammenhänge erkennen und Interpretationen</a:t>
            </a:r>
          </a:p>
          <a:p>
            <a:pPr/>
            <a:r>
              <a:t>PP schick machen </a:t>
            </a:r>
          </a:p>
          <a:p>
            <a:pPr/>
            <a:r>
              <a:t>(Gliederung)</a:t>
            </a:r>
          </a:p>
          <a:p>
            <a:pPr marL="287617" indent="-287617">
              <a:buClr>
                <a:schemeClr val="accent1"/>
              </a:buClr>
              <a:buSzPct val="104999"/>
              <a:buFont typeface="Avenir Next"/>
              <a:buChar char="-"/>
            </a:pPr>
            <a:r>
              <a:t>Schwierigkeiten, Learnings</a:t>
            </a:r>
          </a:p>
          <a:p>
            <a:pPr/>
          </a:p>
          <a:p>
            <a:pPr marL="287617" indent="-287617">
              <a:buClr>
                <a:schemeClr val="accent1"/>
              </a:buClr>
              <a:buSzPct val="104999"/>
              <a:buFont typeface="Avenir Next"/>
              <a:buChar char="-"/>
            </a:pPr>
            <a:r>
              <a:t>Netzwerke -&gt; </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Zentrierung auf dem Bild</a:t>
            </a:r>
          </a:p>
          <a:p>
            <a:pPr/>
            <a:r>
              <a:t>The first 5000 examples of the test set are taken from the original NIST training set. The last 5000 are taken from the original NIST test set. The first 5000 are cleaner and easier than the last 5000.</a:t>
            </a:r>
          </a:p>
          <a:p>
            <a:pPr/>
          </a:p>
          <a:p>
            <a:pPr/>
          </a:p>
          <a:p>
            <a:pPr/>
          </a:p>
          <a:p>
            <a:pPr/>
          </a:p>
          <a:p>
            <a:pPr/>
            <a:r>
              <a:t>(60000, 784)</a:t>
            </a:r>
          </a:p>
          <a:p>
            <a:pPr/>
            <a:r>
              <a:t>(60000, 10)</a:t>
            </a:r>
          </a:p>
          <a:p>
            <a:pPr/>
          </a:p>
          <a:p>
            <a:pPr/>
            <a:r>
              <a:t>(10000, 784)</a:t>
            </a:r>
          </a:p>
          <a:p>
            <a:pPr/>
            <a:r>
              <a:t>(10000, 10)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Good old online back-propagation for plain multi-layer perceptrons yields a very low 0.35% error rate on the famous MNIST handwritten digits benchmark.</a:t>
            </a:r>
          </a:p>
          <a:p>
            <a:pPr/>
            <a:r>
              <a:t> All we need to achieve this best result so far are </a:t>
            </a:r>
          </a:p>
          <a:p>
            <a:pPr marL="287617" indent="-287617">
              <a:buClr>
                <a:schemeClr val="accent1"/>
              </a:buClr>
              <a:buSzPct val="104999"/>
              <a:buFont typeface="Avenir Next"/>
              <a:buChar char="+"/>
            </a:pPr>
            <a:r>
              <a:t>viele hidden layers, </a:t>
            </a:r>
          </a:p>
          <a:p>
            <a:pPr marL="287617" indent="-287617">
              <a:buClr>
                <a:schemeClr val="accent1"/>
              </a:buClr>
              <a:buSzPct val="104999"/>
              <a:buFont typeface="Avenir Next"/>
              <a:buChar char="+"/>
            </a:pPr>
            <a:r>
              <a:t>viele Neuronen per layer, </a:t>
            </a:r>
          </a:p>
          <a:p>
            <a:pPr marL="287617" indent="-287617">
              <a:buClr>
                <a:schemeClr val="accent1"/>
              </a:buClr>
              <a:buSzPct val="104999"/>
              <a:buFont typeface="Avenir Next"/>
              <a:buChar char="+"/>
            </a:pPr>
            <a:r>
              <a:t>Trainingsdaten (Bilder, die deformiert wurden) </a:t>
            </a:r>
          </a:p>
          <a:p>
            <a:pPr marL="287617" indent="-287617">
              <a:buClr>
                <a:schemeClr val="accent1"/>
              </a:buClr>
              <a:buSzPct val="104999"/>
              <a:buFont typeface="Avenir Next"/>
              <a:buChar char="+"/>
            </a:pPr>
            <a:r>
              <a:t>Grafikkarten, um das Trainieren der Modelle zu beschleunigen.</a:t>
            </a:r>
          </a:p>
          <a:p>
            <a:pPr/>
            <a:r>
              <a:t>Performance clearly profits from adding hidden layers and more units per layer. For example, network 5 has more but smaller hidden layers than network 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r>
              <a:t>Legende überarbeiten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Vergleich mit Paper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Bild des Netzes -&gt; summary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solidFill>
                  <a:schemeClr val="accent1"/>
                </a:solidFill>
              </a:defRPr>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3"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4" name="Body Level One…"/>
          <p:cNvSpPr txBox="1"/>
          <p:nvPr>
            <p:ph type="body" idx="1"/>
          </p:nvPr>
        </p:nvSpPr>
        <p:spPr>
          <a:prstGeom prst="rect">
            <a:avLst/>
          </a:prstGeom>
        </p:spPr>
        <p:txBody>
          <a:bodyPr/>
          <a:lstStyle>
            <a:lvl1pPr>
              <a:buClr>
                <a:schemeClr val="accent1"/>
              </a:buClr>
            </a:lvl1pPr>
            <a:lvl2pPr>
              <a:buClr>
                <a:schemeClr val="accent1"/>
              </a:buClr>
            </a:lvl2pPr>
            <a:lvl3pPr>
              <a:buClr>
                <a:schemeClr val="accent1"/>
              </a:buClr>
            </a:lvl3pPr>
            <a:lvl4pPr>
              <a:buClr>
                <a:schemeClr val="accent1"/>
              </a:buClr>
            </a:lvl4pPr>
            <a:lvl5pPr>
              <a:buClr>
                <a:schemeClr val="accent1"/>
              </a:buCl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2"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3"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4"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22"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rgbClr val="19788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3"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4"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5"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rgbClr val="197883"/>
        </a:solidFill>
      </p:bgPr>
    </p:bg>
    <p:spTree>
      <p:nvGrpSpPr>
        <p:cNvPr id="1" name=""/>
        <p:cNvGrpSpPr/>
        <p:nvPr/>
      </p:nvGrpSpPr>
      <p:grpSpPr>
        <a:xfrm>
          <a:off x="0" y="0"/>
          <a:ext cx="0" cy="0"/>
          <a:chOff x="0" y="0"/>
          <a:chExt cx="0" cy="0"/>
        </a:xfrm>
      </p:grpSpPr>
      <p:sp>
        <p:nvSpPr>
          <p:cNvPr id="133"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4"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5"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3"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spTree>
      <p:nvGrpSpPr>
        <p:cNvPr id="1" name=""/>
        <p:cNvGrpSpPr/>
        <p:nvPr/>
      </p:nvGrpSpPr>
      <p:grpSpPr>
        <a:xfrm>
          <a:off x="0" y="0"/>
          <a:ext cx="0" cy="0"/>
          <a:chOff x="0" y="0"/>
          <a:chExt cx="0" cy="0"/>
        </a:xfrm>
      </p:grpSpPr>
      <p:sp>
        <p:nvSpPr>
          <p:cNvPr id="165"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latin typeface="+mn-lt"/>
                <a:ea typeface="+mn-ea"/>
                <a:cs typeface="+mn-cs"/>
                <a:sym typeface="DIN Condensed"/>
              </a:defRPr>
            </a:pPr>
          </a:p>
        </p:txBody>
      </p:sp>
      <p:sp>
        <p:nvSpPr>
          <p:cNvPr id="166" name="Body Level One…"/>
          <p:cNvSpPr txBox="1"/>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vl2pPr marL="758264" indent="-313764" defTabSz="457200">
              <a:lnSpc>
                <a:spcPct val="80000"/>
              </a:lnSpc>
              <a:spcBef>
                <a:spcPts val="0"/>
              </a:spcBef>
              <a:buClrTx/>
              <a:buSzPct val="104999"/>
              <a:buFontTx/>
              <a:defRPr cap="all" spc="120" sz="2400">
                <a:latin typeface="DIN Alternate"/>
                <a:ea typeface="DIN Alternate"/>
                <a:cs typeface="DIN Alternate"/>
                <a:sym typeface="DIN Alternate"/>
              </a:defRPr>
            </a:lvl2pPr>
            <a:lvl3pPr marL="1202764" indent="-313764" defTabSz="457200">
              <a:lnSpc>
                <a:spcPct val="80000"/>
              </a:lnSpc>
              <a:spcBef>
                <a:spcPts val="0"/>
              </a:spcBef>
              <a:buClrTx/>
              <a:buSzPct val="104999"/>
              <a:buFontTx/>
              <a:defRPr cap="all" spc="120" sz="2400">
                <a:latin typeface="DIN Alternate"/>
                <a:ea typeface="DIN Alternate"/>
                <a:cs typeface="DIN Alternate"/>
                <a:sym typeface="DIN Alternate"/>
              </a:defRPr>
            </a:lvl3pPr>
            <a:lvl4pPr marL="1647264" indent="-313764" defTabSz="457200">
              <a:lnSpc>
                <a:spcPct val="80000"/>
              </a:lnSpc>
              <a:spcBef>
                <a:spcPts val="0"/>
              </a:spcBef>
              <a:buClrTx/>
              <a:buSzPct val="104999"/>
              <a:buFontTx/>
              <a:defRPr cap="all" spc="120" sz="2400">
                <a:latin typeface="DIN Alternate"/>
                <a:ea typeface="DIN Alternate"/>
                <a:cs typeface="DIN Alternate"/>
                <a:sym typeface="DIN Alternate"/>
              </a:defRPr>
            </a:lvl4pPr>
            <a:lvl5pPr marL="2091764" indent="-313764" defTabSz="457200">
              <a:lnSpc>
                <a:spcPct val="80000"/>
              </a:lnSpc>
              <a:spcBef>
                <a:spcPts val="0"/>
              </a:spcBef>
              <a:buClrTx/>
              <a:buSzPct val="104999"/>
              <a:buFontTx/>
              <a:defRPr cap="all" spc="120" sz="2400">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67" name="Title Text"/>
          <p:cNvSpPr txBox="1"/>
          <p:nvPr>
            <p:ph type="title"/>
          </p:nvPr>
        </p:nvSpPr>
        <p:spPr>
          <a:prstGeom prst="rect">
            <a:avLst/>
          </a:prstGeom>
        </p:spPr>
        <p:txBody>
          <a:bodyPr/>
          <a:lstStyle/>
          <a:p>
            <a:pPr/>
            <a:r>
              <a:t>Title Text</a:t>
            </a:r>
          </a:p>
        </p:txBody>
      </p:sp>
      <p:sp>
        <p:nvSpPr>
          <p:cNvPr id="168" name="Body Level One…"/>
          <p:cNvSpPr txBox="1"/>
          <p:nvPr>
            <p:ph type="body" idx="13"/>
          </p:nvPr>
        </p:nvSpPr>
        <p:spPr>
          <a:prstGeom prst="rect">
            <a:avLst/>
          </a:prstGeom>
        </p:spPr>
        <p:txBody>
          <a:bodyPr/>
          <a:lstStyle/>
          <a:p>
            <a:pPr>
              <a:buClr>
                <a:schemeClr val="accent1"/>
              </a:buClr>
              <a:buSzPct val="104999"/>
            </a:pP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solidFill>
                  <a:schemeClr val="accent1"/>
                </a:solidFill>
              </a:defRPr>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lvl1pPr>
              <a:defRPr>
                <a:solidFill>
                  <a:schemeClr val="accent1"/>
                </a:solidFill>
              </a:defRPr>
            </a:lvl1pPr>
          </a:lstStyle>
          <a:p>
            <a:pPr/>
            <a:r>
              <a:t>Title Text</a:t>
            </a:r>
          </a:p>
        </p:txBody>
      </p:sp>
      <p:sp>
        <p:nvSpPr>
          <p:cNvPr id="73" name="Body Level One…"/>
          <p:cNvSpPr txBox="1"/>
          <p:nvPr>
            <p:ph type="body" idx="1"/>
          </p:nvPr>
        </p:nvSpPr>
        <p:spPr>
          <a:prstGeom prst="rect">
            <a:avLst/>
          </a:prstGeom>
        </p:spPr>
        <p:txBody>
          <a:bodyPr/>
          <a:lstStyle>
            <a:lvl1pPr>
              <a:buClr>
                <a:schemeClr val="accent1"/>
              </a:buClr>
            </a:lvl1pPr>
            <a:lvl2pPr>
              <a:buClr>
                <a:schemeClr val="accent1"/>
              </a:buClr>
            </a:lvl2pPr>
            <a:lvl3pPr>
              <a:buClr>
                <a:schemeClr val="accent1"/>
              </a:buClr>
            </a:lvl3pPr>
            <a:lvl4pPr>
              <a:buClr>
                <a:schemeClr val="accent1"/>
              </a:buClr>
            </a:lvl4pPr>
            <a:lvl5pPr>
              <a:buClr>
                <a:schemeClr val="accent1"/>
              </a:buClr>
            </a:lvl5pPr>
          </a:lstStyle>
          <a:p>
            <a:pPr/>
            <a:r>
              <a:t>Body Level One</a:t>
            </a:r>
          </a:p>
          <a:p>
            <a:pPr lvl="1"/>
            <a:r>
              <a:t>Body Level Two</a:t>
            </a:r>
          </a:p>
          <a:p>
            <a:pPr lvl="2"/>
            <a:r>
              <a:t>Body Level Three</a:t>
            </a:r>
          </a:p>
          <a:p>
            <a:pPr lvl="3"/>
            <a:r>
              <a:t>Body Level Four</a:t>
            </a:r>
          </a:p>
          <a:p>
            <a:pPr lvl="4"/>
            <a:r>
              <a:t>Body Level Five</a:t>
            </a:r>
          </a:p>
        </p:txBody>
      </p:sp>
      <p:sp>
        <p:nvSpPr>
          <p:cNvPr id="74" name="Text"/>
          <p:cNvSpPr txBox="1"/>
          <p:nvPr/>
        </p:nvSpPr>
        <p:spPr>
          <a:xfrm>
            <a:off x="6206997" y="4654550"/>
            <a:ext cx="590805" cy="444501"/>
          </a:xfrm>
          <a:prstGeom prst="rect">
            <a:avLst/>
          </a:prstGeom>
          <a:ln w="12700">
            <a:miter lim="400000"/>
          </a:ln>
        </p:spPr>
        <p:txBody>
          <a:bodyPr wrap="none" lIns="50800" tIns="50800" rIns="50800" bIns="50800" anchor="ctr">
            <a:spAutoFit/>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3" name="Title Text"/>
          <p:cNvSpPr txBox="1"/>
          <p:nvPr>
            <p:ph type="title"/>
          </p:nvPr>
        </p:nvSpPr>
        <p:spPr>
          <a:prstGeom prst="rect">
            <a:avLst/>
          </a:prstGeom>
        </p:spPr>
        <p:txBody>
          <a:bodyPr/>
          <a:lstStyle/>
          <a:p>
            <a:pPr/>
            <a:r>
              <a:t>Title Text</a:t>
            </a:r>
          </a:p>
        </p:txBody>
      </p:sp>
      <p:sp>
        <p:nvSpPr>
          <p:cNvPr id="84" name="Body Level One…"/>
          <p:cNvSpPr txBox="1"/>
          <p:nvPr>
            <p:ph type="body" idx="1"/>
          </p:nvPr>
        </p:nvSpPr>
        <p:spPr>
          <a:prstGeom prst="rect">
            <a:avLst/>
          </a:prstGeom>
        </p:spPr>
        <p:txBody>
          <a:bodyPr/>
          <a:lstStyle>
            <a:lvl1pPr>
              <a:buClr>
                <a:srgbClr val="197883"/>
              </a:buClr>
            </a:lvl1pPr>
            <a:lvl2pPr>
              <a:buClr>
                <a:srgbClr val="197883"/>
              </a:buClr>
            </a:lvl2pPr>
            <a:lvl3pPr>
              <a:buClr>
                <a:srgbClr val="197883"/>
              </a:buClr>
            </a:lvl3pPr>
            <a:lvl4pPr>
              <a:buClr>
                <a:srgbClr val="197883"/>
              </a:buClr>
            </a:lvl4pPr>
            <a:lvl5pPr>
              <a:buClr>
                <a:srgbClr val="197883"/>
              </a:buClr>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3"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4" name="Title Text"/>
          <p:cNvSpPr txBox="1"/>
          <p:nvPr>
            <p:ph type="title"/>
          </p:nvPr>
        </p:nvSpPr>
        <p:spPr>
          <a:xfrm>
            <a:off x="406400" y="1536700"/>
            <a:ext cx="6299200" cy="723900"/>
          </a:xfrm>
          <a:prstGeom prst="rect">
            <a:avLst/>
          </a:prstGeom>
        </p:spPr>
        <p:txBody>
          <a:bodyPr/>
          <a:lstStyle>
            <a:lvl1pPr>
              <a:defRPr>
                <a:solidFill>
                  <a:schemeClr val="accent1"/>
                </a:solidFill>
              </a:defRPr>
            </a:lvl1pPr>
          </a:lstStyle>
          <a:p>
            <a:pPr/>
            <a:r>
              <a:t>Title Text</a:t>
            </a:r>
          </a:p>
        </p:txBody>
      </p:sp>
      <p:sp>
        <p:nvSpPr>
          <p:cNvPr id="95" name="Body Level One…"/>
          <p:cNvSpPr txBox="1"/>
          <p:nvPr>
            <p:ph type="body" sz="half" idx="1"/>
          </p:nvPr>
        </p:nvSpPr>
        <p:spPr>
          <a:xfrm>
            <a:off x="406400" y="2743200"/>
            <a:ext cx="6299200" cy="6108700"/>
          </a:xfrm>
          <a:prstGeom prst="rect">
            <a:avLst/>
          </a:prstGeom>
        </p:spPr>
        <p:txBody>
          <a:bodyPr/>
          <a:lstStyle>
            <a:lvl1pPr>
              <a:buClr>
                <a:schemeClr val="accent1"/>
              </a:buClr>
              <a:defRPr sz="2800"/>
            </a:lvl1pPr>
            <a:lvl2pPr>
              <a:buClr>
                <a:schemeClr val="accent1"/>
              </a:buClr>
              <a:defRPr sz="2800"/>
            </a:lvl2pPr>
            <a:lvl3pPr>
              <a:buClr>
                <a:schemeClr val="accent1"/>
              </a:buClr>
              <a:defRPr sz="2800"/>
            </a:lvl3pPr>
            <a:lvl4pPr>
              <a:buClr>
                <a:schemeClr val="accent1"/>
              </a:buClr>
              <a:defRPr sz="2800"/>
            </a:lvl4pPr>
            <a:lvl5pPr>
              <a:buClr>
                <a:schemeClr val="accent1"/>
              </a:buClr>
              <a:defRPr sz="28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1pPr>
      <a:lvl2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2pPr>
      <a:lvl3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3pPr>
      <a:lvl4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4pPr>
      <a:lvl5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5pPr>
      <a:lvl6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6pPr>
      <a:lvl7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7pPr>
      <a:lvl8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8pPr>
      <a:lvl9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chart" Target="../charts/char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Example-images-from-the-MNIST-dataset.png" descr="Example-images-from-the-MNIST-dataset.png"/>
          <p:cNvPicPr>
            <a:picLocks noChangeAspect="1"/>
          </p:cNvPicPr>
          <p:nvPr/>
        </p:nvPicPr>
        <p:blipFill>
          <a:blip r:embed="rId2">
            <a:alphaModFix amt="38949"/>
            <a:extLst/>
          </a:blip>
          <a:srcRect l="0" t="13892" r="0" b="47810"/>
          <a:stretch>
            <a:fillRect/>
          </a:stretch>
        </p:blipFill>
        <p:spPr>
          <a:xfrm>
            <a:off x="356790" y="460221"/>
            <a:ext cx="12291198" cy="4707153"/>
          </a:xfrm>
          <a:prstGeom prst="rect">
            <a:avLst/>
          </a:prstGeom>
          <a:ln w="12700">
            <a:miter lim="400000"/>
          </a:ln>
        </p:spPr>
      </p:pic>
      <p:sp>
        <p:nvSpPr>
          <p:cNvPr id="179" name="Implementierung einer erkennung von Ziffern"/>
          <p:cNvSpPr txBox="1"/>
          <p:nvPr>
            <p:ph type="title"/>
          </p:nvPr>
        </p:nvSpPr>
        <p:spPr>
          <a:prstGeom prst="rect">
            <a:avLst/>
          </a:prstGeom>
        </p:spPr>
        <p:txBody>
          <a:bodyPr/>
          <a:lstStyle>
            <a:lvl1pPr defTabSz="350520">
              <a:defRPr sz="10200"/>
            </a:lvl1pPr>
          </a:lstStyle>
          <a:p>
            <a:pPr/>
            <a:r>
              <a:t>Implementierung einer erkennung von Ziffern</a:t>
            </a:r>
          </a:p>
        </p:txBody>
      </p:sp>
      <p:sp>
        <p:nvSpPr>
          <p:cNvPr id="180" name="Interactive Systems – Projektvorstellung"/>
          <p:cNvSpPr txBox="1"/>
          <p:nvPr>
            <p:ph type="body" sz="quarter" idx="1"/>
          </p:nvPr>
        </p:nvSpPr>
        <p:spPr>
          <a:prstGeom prst="rect">
            <a:avLst/>
          </a:prstGeom>
        </p:spPr>
        <p:txBody>
          <a:bodyPr/>
          <a:lstStyle>
            <a:lvl1pPr>
              <a:defRPr sz="4400"/>
            </a:lvl1pPr>
          </a:lstStyle>
          <a:p>
            <a:pPr/>
            <a:r>
              <a:t>Interactive Systems – Projektvorstellung</a:t>
            </a:r>
          </a:p>
        </p:txBody>
      </p:sp>
      <p:sp>
        <p:nvSpPr>
          <p:cNvPr id="181" name="Rectangle"/>
          <p:cNvSpPr/>
          <p:nvPr/>
        </p:nvSpPr>
        <p:spPr>
          <a:xfrm>
            <a:off x="330200" y="354436"/>
            <a:ext cx="6180436" cy="12700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pic>
        <p:nvPicPr>
          <p:cNvPr id="182" name="Beuth-Logo_horizontal.png" descr="Beuth-Logo_horizontal.png"/>
          <p:cNvPicPr>
            <a:picLocks noChangeAspect="1"/>
          </p:cNvPicPr>
          <p:nvPr/>
        </p:nvPicPr>
        <p:blipFill>
          <a:blip r:embed="rId3">
            <a:extLst/>
          </a:blip>
          <a:stretch>
            <a:fillRect/>
          </a:stretch>
        </p:blipFill>
        <p:spPr>
          <a:xfrm>
            <a:off x="467452" y="576861"/>
            <a:ext cx="5427243" cy="87144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3. NN – 3000 Training, 1000 Test, 50 Epochen"/>
          <p:cNvSpPr txBox="1"/>
          <p:nvPr>
            <p:ph type="body" idx="13"/>
          </p:nvPr>
        </p:nvSpPr>
        <p:spPr>
          <a:prstGeom prst="rect">
            <a:avLst/>
          </a:prstGeom>
        </p:spPr>
        <p:txBody>
          <a:bodyPr/>
          <a:lstStyle/>
          <a:p>
            <a:pPr/>
            <a:r>
              <a:t>3. NN – 3000 Training, 1000 Test, 50 Epochen</a:t>
            </a:r>
          </a:p>
        </p:txBody>
      </p:sp>
      <p:graphicFrame>
        <p:nvGraphicFramePr>
          <p:cNvPr id="243" name="2D Line Chart"/>
          <p:cNvGraphicFramePr/>
          <p:nvPr/>
        </p:nvGraphicFramePr>
        <p:xfrm>
          <a:off x="137293" y="1672166"/>
          <a:ext cx="12256495" cy="7908256"/>
        </p:xfrm>
        <a:graphic xmlns:a="http://schemas.openxmlformats.org/drawingml/2006/main">
          <a:graphicData uri="http://schemas.openxmlformats.org/drawingml/2006/chart">
            <c:chart xmlns:c="http://schemas.openxmlformats.org/drawingml/2006/chart" r:id="rId2"/>
          </a:graphicData>
        </a:graphic>
      </p:graphicFrame>
      <p:sp>
        <p:nvSpPr>
          <p:cNvPr id="244" name="Rectangle"/>
          <p:cNvSpPr/>
          <p:nvPr/>
        </p:nvSpPr>
        <p:spPr>
          <a:xfrm>
            <a:off x="1549400" y="2091266"/>
            <a:ext cx="11029372" cy="4572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3. NN1 – 60000 / 3000 Training, 10000  / 1000 Test, 30 / 50 Epochen"/>
          <p:cNvSpPr txBox="1"/>
          <p:nvPr>
            <p:ph type="body" idx="13"/>
          </p:nvPr>
        </p:nvSpPr>
        <p:spPr>
          <a:prstGeom prst="rect">
            <a:avLst/>
          </a:prstGeom>
        </p:spPr>
        <p:txBody>
          <a:bodyPr/>
          <a:lstStyle/>
          <a:p>
            <a:pPr/>
            <a:r>
              <a:t>3. NN1 – 60000 / 3000 Training, 10000  / 1000 Test, 30 / 50 Epochen</a:t>
            </a:r>
          </a:p>
        </p:txBody>
      </p:sp>
      <p:graphicFrame>
        <p:nvGraphicFramePr>
          <p:cNvPr id="247" name="2D Line Chart"/>
          <p:cNvGraphicFramePr/>
          <p:nvPr/>
        </p:nvGraphicFramePr>
        <p:xfrm>
          <a:off x="137293" y="1632266"/>
          <a:ext cx="12061338" cy="7948156"/>
        </p:xfrm>
        <a:graphic xmlns:a="http://schemas.openxmlformats.org/drawingml/2006/main">
          <a:graphicData uri="http://schemas.openxmlformats.org/drawingml/2006/chart">
            <c:chart xmlns:c="http://schemas.openxmlformats.org/drawingml/2006/chart" r:id="rId3"/>
          </a:graphicData>
        </a:graphic>
      </p:graphicFrame>
      <p:sp>
        <p:nvSpPr>
          <p:cNvPr id="248" name="Rectangle"/>
          <p:cNvSpPr/>
          <p:nvPr/>
        </p:nvSpPr>
        <p:spPr>
          <a:xfrm>
            <a:off x="5223933" y="1667786"/>
            <a:ext cx="616365" cy="944961"/>
          </a:xfrm>
          <a:prstGeom prst="rect">
            <a:avLst/>
          </a:prstGeom>
          <a:solidFill>
            <a:srgbClr val="F7FFF9"/>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249" name="Rectangle"/>
          <p:cNvSpPr/>
          <p:nvPr/>
        </p:nvSpPr>
        <p:spPr>
          <a:xfrm>
            <a:off x="10515600" y="1667786"/>
            <a:ext cx="616365" cy="94496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3" name="model_accuracy_nn1_50_60000.png" descr="model_accuracy_nn1_50_60000.png"/>
          <p:cNvPicPr>
            <a:picLocks noChangeAspect="1"/>
          </p:cNvPicPr>
          <p:nvPr/>
        </p:nvPicPr>
        <p:blipFill>
          <a:blip r:embed="rId2">
            <a:extLst/>
          </a:blip>
          <a:srcRect l="0" t="4747" r="0" b="0"/>
          <a:stretch>
            <a:fillRect/>
          </a:stretch>
        </p:blipFill>
        <p:spPr>
          <a:xfrm>
            <a:off x="79672" y="1183011"/>
            <a:ext cx="6679550" cy="4771835"/>
          </a:xfrm>
          <a:prstGeom prst="rect">
            <a:avLst/>
          </a:prstGeom>
          <a:ln w="12700">
            <a:miter lim="400000"/>
          </a:ln>
        </p:spPr>
      </p:pic>
      <p:sp>
        <p:nvSpPr>
          <p:cNvPr id="254" name="3. NN – 60000 Training, 10000 Test, NN1 VS nn5"/>
          <p:cNvSpPr txBox="1"/>
          <p:nvPr>
            <p:ph type="body" idx="13"/>
          </p:nvPr>
        </p:nvSpPr>
        <p:spPr>
          <a:prstGeom prst="rect">
            <a:avLst/>
          </a:prstGeom>
        </p:spPr>
        <p:txBody>
          <a:bodyPr/>
          <a:lstStyle/>
          <a:p>
            <a:pPr/>
            <a:r>
              <a:t>3. NN – 60000 Training, 10000 Test, NN1 VS nn5</a:t>
            </a:r>
          </a:p>
        </p:txBody>
      </p:sp>
      <p:pic>
        <p:nvPicPr>
          <p:cNvPr id="255" name="model_accuracy_nn5_50_60000.png" descr="model_accuracy_nn5_50_60000.png"/>
          <p:cNvPicPr>
            <a:picLocks noChangeAspect="1"/>
          </p:cNvPicPr>
          <p:nvPr/>
        </p:nvPicPr>
        <p:blipFill>
          <a:blip r:embed="rId3">
            <a:extLst/>
          </a:blip>
          <a:srcRect l="0" t="5201" r="0" b="0"/>
          <a:stretch>
            <a:fillRect/>
          </a:stretch>
        </p:blipFill>
        <p:spPr>
          <a:xfrm>
            <a:off x="6373772" y="1236327"/>
            <a:ext cx="6679296" cy="4748900"/>
          </a:xfrm>
          <a:prstGeom prst="rect">
            <a:avLst/>
          </a:prstGeom>
          <a:ln w="12700">
            <a:miter lim="400000"/>
          </a:ln>
        </p:spPr>
      </p:pic>
      <p:pic>
        <p:nvPicPr>
          <p:cNvPr id="256" name="model_loss_nn5_50_60000.png" descr="model_loss_nn5_50_60000.png"/>
          <p:cNvPicPr>
            <a:picLocks noChangeAspect="1"/>
          </p:cNvPicPr>
          <p:nvPr/>
        </p:nvPicPr>
        <p:blipFill>
          <a:blip r:embed="rId4">
            <a:extLst/>
          </a:blip>
          <a:stretch>
            <a:fillRect/>
          </a:stretch>
        </p:blipFill>
        <p:spPr>
          <a:xfrm>
            <a:off x="7186278" y="5893792"/>
            <a:ext cx="5054395" cy="3790796"/>
          </a:xfrm>
          <a:prstGeom prst="rect">
            <a:avLst/>
          </a:prstGeom>
          <a:ln w="12700">
            <a:miter lim="400000"/>
          </a:ln>
        </p:spPr>
      </p:pic>
      <p:pic>
        <p:nvPicPr>
          <p:cNvPr id="257" name="model_loss_nn1_50_60000.png" descr="model_loss_nn1_50_60000.png"/>
          <p:cNvPicPr>
            <a:picLocks noChangeAspect="1"/>
          </p:cNvPicPr>
          <p:nvPr/>
        </p:nvPicPr>
        <p:blipFill>
          <a:blip r:embed="rId5">
            <a:extLst/>
          </a:blip>
          <a:stretch>
            <a:fillRect/>
          </a:stretch>
        </p:blipFill>
        <p:spPr>
          <a:xfrm>
            <a:off x="892179" y="5893792"/>
            <a:ext cx="5054394" cy="379079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3. Neuronale Netze  – Ergebnisse"/>
          <p:cNvSpPr txBox="1"/>
          <p:nvPr>
            <p:ph type="title"/>
          </p:nvPr>
        </p:nvSpPr>
        <p:spPr>
          <a:prstGeom prst="rect">
            <a:avLst/>
          </a:prstGeom>
        </p:spPr>
        <p:txBody>
          <a:bodyPr/>
          <a:lstStyle>
            <a:lvl1pPr defTabSz="467359">
              <a:spcBef>
                <a:spcPts val="2200"/>
              </a:spcBef>
              <a:defRPr sz="4800"/>
            </a:lvl1pPr>
          </a:lstStyle>
          <a:p>
            <a:pPr/>
            <a:r>
              <a:t>3. Neuronale Netze  – Ergebnisse</a:t>
            </a:r>
          </a:p>
        </p:txBody>
      </p:sp>
      <p:sp>
        <p:nvSpPr>
          <p:cNvPr id="260"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61" name="Erkennungsraten der verschiedenen Architekturen"/>
          <p:cNvSpPr txBox="1"/>
          <p:nvPr>
            <p:ph type="body" sz="quarter" idx="4294967295"/>
          </p:nvPr>
        </p:nvSpPr>
        <p:spPr>
          <a:xfrm>
            <a:off x="406400" y="2743200"/>
            <a:ext cx="12192000" cy="895086"/>
          </a:xfrm>
          <a:prstGeom prst="rect">
            <a:avLst/>
          </a:prstGeom>
        </p:spPr>
        <p:txBody>
          <a:bodyPr/>
          <a:lstStyle>
            <a:lvl1pPr>
              <a:buClr>
                <a:srgbClr val="197883"/>
              </a:buClr>
            </a:lvl1pPr>
          </a:lstStyle>
          <a:p>
            <a:pPr/>
            <a:r>
              <a:t>Erkennungsraten der verschiedenen Architekturen</a:t>
            </a:r>
          </a:p>
        </p:txBody>
      </p:sp>
      <p:graphicFrame>
        <p:nvGraphicFramePr>
          <p:cNvPr id="262" name="Table"/>
          <p:cNvGraphicFramePr/>
          <p:nvPr/>
        </p:nvGraphicFramePr>
        <p:xfrm>
          <a:off x="467088" y="4120885"/>
          <a:ext cx="9363341" cy="3467421"/>
        </p:xfrm>
        <a:graphic xmlns:a="http://schemas.openxmlformats.org/drawingml/2006/main">
          <a:graphicData uri="http://schemas.openxmlformats.org/drawingml/2006/table">
            <a:tbl>
              <a:tblPr firstCol="0" firstRow="0" lastCol="0" lastRow="0" bandCol="0" bandRow="1" rtl="0">
                <a:tableStyleId>{2708684C-4D16-4618-839F-0558EEFCDFE6}</a:tableStyleId>
              </a:tblPr>
              <a:tblGrid>
                <a:gridCol w="1539483"/>
                <a:gridCol w="2298204"/>
                <a:gridCol w="2380088"/>
                <a:gridCol w="2264042"/>
                <a:gridCol w="2148432"/>
              </a:tblGrid>
              <a:tr h="530809">
                <a:tc>
                  <a:txBody>
                    <a:bodyPr/>
                    <a:lstStyle/>
                    <a:p>
                      <a:pPr algn="ctr">
                        <a:lnSpc>
                          <a:spcPts val="3700"/>
                        </a:lnSpc>
                        <a:defRPr sz="2500">
                          <a:solidFill>
                            <a:srgbClr val="000000"/>
                          </a:solidFill>
                          <a:latin typeface="Avenir Next"/>
                          <a:ea typeface="Avenir Next"/>
                          <a:cs typeface="Avenir Next"/>
                          <a:sym typeface="Avenir Next"/>
                        </a:defRPr>
                      </a:pPr>
                    </a:p>
                  </a:txBody>
                  <a:tcPr marL="50800" marR="50800" marT="50800" marB="50800" anchor="ctr" anchorCtr="0" horzOverflow="overflow"/>
                </a:tc>
                <a:tc gridSpan="2">
                  <a:txBody>
                    <a:bodyPr/>
                    <a:lstStyle/>
                    <a:p>
                      <a:pPr algn="ctr">
                        <a:lnSpc>
                          <a:spcPts val="3700"/>
                        </a:lnSpc>
                        <a:defRPr sz="1800">
                          <a:solidFill>
                            <a:srgbClr val="000000"/>
                          </a:solidFill>
                        </a:defRPr>
                      </a:pPr>
                      <a:r>
                        <a:rPr sz="2500">
                          <a:latin typeface="Avenir Next"/>
                          <a:ea typeface="Avenir Next"/>
                          <a:cs typeface="Avenir Next"/>
                          <a:sym typeface="Avenir Next"/>
                        </a:rPr>
                        <a:t>3000 Trainingsdaten</a:t>
                      </a:r>
                    </a:p>
                  </a:txBody>
                  <a:tcPr marL="50800" marR="50800" marT="50800" marB="50800" anchor="ctr" anchorCtr="0" horzOverflow="overflow"/>
                </a:tc>
                <a:tc hMerge="1">
                  <a:tcPr/>
                </a:tc>
                <a:tc gridSpan="2">
                  <a:txBody>
                    <a:bodyPr/>
                    <a:lstStyle/>
                    <a:p>
                      <a:pPr algn="ctr">
                        <a:lnSpc>
                          <a:spcPts val="3700"/>
                        </a:lnSpc>
                        <a:defRPr sz="1800">
                          <a:solidFill>
                            <a:srgbClr val="000000"/>
                          </a:solidFill>
                        </a:defRPr>
                      </a:pPr>
                      <a:r>
                        <a:rPr sz="2500">
                          <a:latin typeface="Avenir Next"/>
                          <a:ea typeface="Avenir Next"/>
                          <a:cs typeface="Avenir Next"/>
                          <a:sym typeface="Avenir Next"/>
                        </a:rPr>
                        <a:t>60000 Trainingsdaten</a:t>
                      </a:r>
                    </a:p>
                  </a:txBody>
                  <a:tcPr marL="50800" marR="50800" marT="50800" marB="50800" anchor="ctr" anchorCtr="0" horzOverflow="overflow"/>
                </a:tc>
                <a:tc hMerge="1">
                  <a:tcPr/>
                </a:tc>
              </a:tr>
              <a:tr h="530809">
                <a:tc>
                  <a:txBody>
                    <a:bodyPr/>
                    <a:lstStyle/>
                    <a:p>
                      <a:pPr algn="ctr">
                        <a:lnSpc>
                          <a:spcPts val="3700"/>
                        </a:lnSpc>
                        <a:defRPr sz="2500">
                          <a:solidFill>
                            <a:srgbClr val="000000"/>
                          </a:solidFill>
                          <a:latin typeface="Avenir Next"/>
                          <a:ea typeface="Avenir Next"/>
                          <a:cs typeface="Avenir Next"/>
                          <a:sym typeface="Avenir Next"/>
                        </a:defRPr>
                      </a:pPr>
                    </a:p>
                  </a:txBody>
                  <a:tcPr marL="50800" marR="50800" marT="50800" marB="50800" anchor="ctr" anchorCtr="0" horzOverflow="overflow">
                    <a:lnB w="50800">
                      <a:solidFill>
                        <a:srgbClr val="5F6568"/>
                      </a:solidFill>
                      <a:miter lim="400000"/>
                    </a:lnB>
                  </a:tcPr>
                </a:tc>
                <a:tc>
                  <a:txBody>
                    <a:bodyPr/>
                    <a:lstStyle/>
                    <a:p>
                      <a:pPr algn="ctr">
                        <a:lnSpc>
                          <a:spcPts val="3700"/>
                        </a:lnSpc>
                        <a:defRPr sz="1800">
                          <a:solidFill>
                            <a:srgbClr val="000000"/>
                          </a:solidFill>
                        </a:defRPr>
                      </a:pPr>
                      <a:r>
                        <a:rPr sz="2500">
                          <a:latin typeface="Avenir Next"/>
                          <a:ea typeface="Avenir Next"/>
                          <a:cs typeface="Avenir Next"/>
                          <a:sym typeface="Avenir Next"/>
                        </a:rPr>
                        <a:t>30 Epochen Samples
</a:t>
                      </a:r>
                    </a:p>
                  </a:txBody>
                  <a:tcPr marL="50800" marR="50800" marT="50800" marB="50800" anchor="ctr" anchorCtr="0" horzOverflow="overflow">
                    <a:lnB w="50800">
                      <a:solidFill>
                        <a:srgbClr val="5F6568"/>
                      </a:solidFill>
                      <a:miter lim="400000"/>
                    </a:lnB>
                  </a:tcPr>
                </a:tc>
                <a:tc>
                  <a:txBody>
                    <a:bodyPr/>
                    <a:lstStyle/>
                    <a:p>
                      <a:pPr algn="ctr">
                        <a:lnSpc>
                          <a:spcPct val="100000"/>
                        </a:lnSpc>
                        <a:defRPr sz="1800">
                          <a:solidFill>
                            <a:srgbClr val="000000"/>
                          </a:solidFill>
                        </a:defRPr>
                      </a:pPr>
                      <a:r>
                        <a:rPr sz="2500">
                          <a:latin typeface="Avenir Next"/>
                          <a:ea typeface="Avenir Next"/>
                          <a:cs typeface="Avenir Next"/>
                          <a:sym typeface="Avenir Next"/>
                        </a:rPr>
                        <a:t>50 Epochen</a:t>
                      </a:r>
                    </a:p>
                  </a:txBody>
                  <a:tcPr marL="50800" marR="50800" marT="50800" marB="50800" anchor="ctr" anchorCtr="0" horzOverflow="overflow">
                    <a:lnB w="50800">
                      <a:solidFill>
                        <a:srgbClr val="5F6568"/>
                      </a:solidFill>
                      <a:miter lim="400000"/>
                    </a:lnB>
                  </a:tcPr>
                </a:tc>
                <a:tc>
                  <a:txBody>
                    <a:bodyPr/>
                    <a:lstStyle/>
                    <a:p>
                      <a:pPr algn="ctr">
                        <a:lnSpc>
                          <a:spcPts val="3700"/>
                        </a:lnSpc>
                        <a:defRPr sz="1800">
                          <a:solidFill>
                            <a:srgbClr val="000000"/>
                          </a:solidFill>
                        </a:defRPr>
                      </a:pPr>
                      <a:r>
                        <a:rPr sz="2500">
                          <a:latin typeface="Avenir Next"/>
                          <a:ea typeface="Avenir Next"/>
                          <a:cs typeface="Avenir Next"/>
                          <a:sym typeface="Avenir Next"/>
                        </a:rPr>
                        <a:t>30 Epochen* Samples
</a:t>
                      </a:r>
                    </a:p>
                  </a:txBody>
                  <a:tcPr marL="50800" marR="50800" marT="50800" marB="50800" anchor="ctr" anchorCtr="0" horzOverflow="overflow">
                    <a:lnB w="50800">
                      <a:solidFill>
                        <a:srgbClr val="5F6568"/>
                      </a:solidFill>
                      <a:miter lim="400000"/>
                    </a:lnB>
                  </a:tcPr>
                </a:tc>
                <a:tc>
                  <a:txBody>
                    <a:bodyPr/>
                    <a:lstStyle/>
                    <a:p>
                      <a:pPr algn="ctr">
                        <a:lnSpc>
                          <a:spcPct val="100000"/>
                        </a:lnSpc>
                        <a:defRPr sz="1800">
                          <a:solidFill>
                            <a:srgbClr val="000000"/>
                          </a:solidFill>
                        </a:defRPr>
                      </a:pPr>
                      <a:r>
                        <a:rPr sz="2500">
                          <a:latin typeface="Avenir Next"/>
                          <a:ea typeface="Avenir Next"/>
                          <a:cs typeface="Avenir Next"/>
                          <a:sym typeface="Avenir Next"/>
                        </a:rPr>
                        <a:t>50 Epochen*</a:t>
                      </a:r>
                    </a:p>
                  </a:txBody>
                  <a:tcPr marL="50800" marR="50800" marT="50800" marB="50800" anchor="ctr" anchorCtr="0" horzOverflow="overflow">
                    <a:lnB w="50800">
                      <a:solidFill>
                        <a:srgbClr val="5F6568"/>
                      </a:solidFill>
                      <a:miter lim="400000"/>
                    </a:lnB>
                  </a:tcPr>
                </a:tc>
              </a:tr>
              <a:tr h="530809">
                <a:tc>
                  <a:txBody>
                    <a:bodyPr/>
                    <a:lstStyle/>
                    <a:p>
                      <a:pPr algn="ctr">
                        <a:lnSpc>
                          <a:spcPts val="3700"/>
                        </a:lnSpc>
                        <a:defRPr sz="1800">
                          <a:solidFill>
                            <a:srgbClr val="000000"/>
                          </a:solidFill>
                        </a:defRPr>
                      </a:pPr>
                      <a:r>
                        <a:rPr sz="2500">
                          <a:latin typeface="Avenir Next"/>
                          <a:ea typeface="Avenir Next"/>
                          <a:cs typeface="Avenir Next"/>
                          <a:sym typeface="Avenir Next"/>
                        </a:rPr>
                        <a:t>NN1</a:t>
                      </a:r>
                    </a:p>
                  </a:txBody>
                  <a:tcPr marL="50800" marR="50800" marT="50800" marB="50800" anchor="ctr" anchorCtr="0" horzOverflow="overflow">
                    <a:lnT w="50800">
                      <a:solidFill>
                        <a:srgbClr val="5F6568"/>
                      </a:solidFill>
                      <a:miter lim="400000"/>
                    </a:lnT>
                  </a:tcPr>
                </a:tc>
                <a:tc>
                  <a:txBody>
                    <a:bodyPr/>
                    <a:lstStyle/>
                    <a:p>
                      <a:pPr algn="ctr">
                        <a:lnSpc>
                          <a:spcPct val="100000"/>
                        </a:lnSpc>
                        <a:defRPr sz="1800">
                          <a:solidFill>
                            <a:srgbClr val="000000"/>
                          </a:solidFill>
                        </a:defRPr>
                      </a:pPr>
                      <a:r>
                        <a:rPr sz="2500">
                          <a:latin typeface="Avenir Next"/>
                          <a:ea typeface="Avenir Next"/>
                          <a:cs typeface="Avenir Next"/>
                          <a:sym typeface="Avenir Next"/>
                        </a:rPr>
                        <a:t>93,5 %</a:t>
                      </a:r>
                    </a:p>
                  </a:txBody>
                  <a:tcPr marL="50800" marR="50800" marT="50800" marB="50800" anchor="ctr" anchorCtr="0" horzOverflow="overflow">
                    <a:lnT w="50800">
                      <a:solidFill>
                        <a:srgbClr val="5F6568"/>
                      </a:solidFill>
                      <a:miter lim="400000"/>
                    </a:lnT>
                  </a:tcPr>
                </a:tc>
                <a:tc>
                  <a:txBody>
                    <a:bodyPr/>
                    <a:lstStyle/>
                    <a:p>
                      <a:pPr algn="ctr">
                        <a:lnSpc>
                          <a:spcPct val="100000"/>
                        </a:lnSpc>
                        <a:defRPr sz="1800">
                          <a:solidFill>
                            <a:srgbClr val="000000"/>
                          </a:solidFill>
                        </a:defRPr>
                      </a:pPr>
                      <a:r>
                        <a:rPr sz="2500">
                          <a:latin typeface="Avenir Next"/>
                          <a:ea typeface="Avenir Next"/>
                          <a:cs typeface="Avenir Next"/>
                          <a:sym typeface="Avenir Next"/>
                        </a:rPr>
                        <a:t>92,7 %</a:t>
                      </a:r>
                    </a:p>
                  </a:txBody>
                  <a:tcPr marL="50800" marR="50800" marT="50800" marB="50800" anchor="ctr" anchorCtr="0" horzOverflow="overflow">
                    <a:lnT w="50800">
                      <a:solidFill>
                        <a:srgbClr val="5F6568"/>
                      </a:solidFill>
                      <a:miter lim="400000"/>
                    </a:lnT>
                  </a:tcPr>
                </a:tc>
                <a:tc>
                  <a:txBody>
                    <a:bodyPr/>
                    <a:lstStyle/>
                    <a:p>
                      <a:pPr algn="ctr">
                        <a:lnSpc>
                          <a:spcPct val="100000"/>
                        </a:lnSpc>
                        <a:defRPr sz="1800">
                          <a:solidFill>
                            <a:srgbClr val="000000"/>
                          </a:solidFill>
                        </a:defRPr>
                      </a:pPr>
                      <a:r>
                        <a:rPr sz="2500">
                          <a:latin typeface="Avenir Next"/>
                          <a:ea typeface="Avenir Next"/>
                          <a:cs typeface="Avenir Next"/>
                          <a:sym typeface="Avenir Next"/>
                        </a:rPr>
                        <a:t>98,1 %</a:t>
                      </a:r>
                    </a:p>
                  </a:txBody>
                  <a:tcPr marL="50800" marR="50800" marT="50800" marB="50800" anchor="ctr" anchorCtr="0" horzOverflow="overflow">
                    <a:lnT w="50800">
                      <a:solidFill>
                        <a:srgbClr val="5F6568"/>
                      </a:solidFill>
                      <a:miter lim="400000"/>
                    </a:lnT>
                  </a:tcPr>
                </a:tc>
                <a:tc>
                  <a:txBody>
                    <a:bodyPr/>
                    <a:lstStyle/>
                    <a:p>
                      <a:pPr algn="ctr">
                        <a:lnSpc>
                          <a:spcPct val="100000"/>
                        </a:lnSpc>
                        <a:defRPr sz="1800">
                          <a:solidFill>
                            <a:srgbClr val="000000"/>
                          </a:solidFill>
                        </a:defRPr>
                      </a:pPr>
                      <a:r>
                        <a:rPr sz="2500">
                          <a:latin typeface="Avenir Next"/>
                          <a:ea typeface="Avenir Next"/>
                          <a:cs typeface="Avenir Next"/>
                          <a:sym typeface="Avenir Next"/>
                        </a:rPr>
                        <a:t>98,2 %</a:t>
                      </a:r>
                    </a:p>
                  </a:txBody>
                  <a:tcPr marL="50800" marR="50800" marT="50800" marB="50800" anchor="ctr" anchorCtr="0" horzOverflow="overflow">
                    <a:lnT w="50800">
                      <a:solidFill>
                        <a:srgbClr val="5F6568"/>
                      </a:solidFill>
                      <a:miter lim="400000"/>
                    </a:lnT>
                  </a:tcPr>
                </a:tc>
              </a:tr>
              <a:tr h="588818">
                <a:tc>
                  <a:txBody>
                    <a:bodyPr/>
                    <a:lstStyle/>
                    <a:p>
                      <a:pPr algn="ctr">
                        <a:lnSpc>
                          <a:spcPts val="3700"/>
                        </a:lnSpc>
                        <a:defRPr sz="1800">
                          <a:solidFill>
                            <a:srgbClr val="000000"/>
                          </a:solidFill>
                        </a:defRPr>
                      </a:pPr>
                      <a:r>
                        <a:rPr sz="2500">
                          <a:latin typeface="Avenir Next"/>
                          <a:ea typeface="Avenir Next"/>
                          <a:cs typeface="Avenir Next"/>
                          <a:sym typeface="Avenir Next"/>
                        </a:rPr>
                        <a:t>NN2</a:t>
                      </a:r>
                    </a:p>
                  </a:txBody>
                  <a:tcPr marL="50800" marR="50800" marT="50800" marB="50800" anchor="ctr" anchorCtr="0" horzOverflow="overflow"/>
                </a:tc>
                <a:tc>
                  <a:txBody>
                    <a:bodyPr/>
                    <a:lstStyle/>
                    <a:p>
                      <a:pPr algn="ctr" defTabSz="457200">
                        <a:lnSpc>
                          <a:spcPct val="100000"/>
                        </a:lnSpc>
                        <a:defRPr sz="1800">
                          <a:solidFill>
                            <a:srgbClr val="000000"/>
                          </a:solidFill>
                        </a:defRPr>
                      </a:pPr>
                      <a:r>
                        <a:rPr sz="2500">
                          <a:latin typeface="Avenir Next"/>
                          <a:ea typeface="Avenir Next"/>
                          <a:cs typeface="Avenir Next"/>
                          <a:sym typeface="Avenir Next"/>
                        </a:rPr>
                        <a:t>91,5 %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93,0 %</a:t>
                      </a:r>
                    </a:p>
                  </a:txBody>
                  <a:tcPr marL="50800" marR="50800" marT="50800" marB="50800" anchor="ctr" anchorCtr="0" horzOverflow="overflow"/>
                </a:tc>
                <a:tc>
                  <a:txBody>
                    <a:bodyPr/>
                    <a:lstStyle/>
                    <a:p>
                      <a:pPr algn="ctr" defTabSz="457200">
                        <a:lnSpc>
                          <a:spcPct val="100000"/>
                        </a:lnSpc>
                        <a:defRPr sz="1800">
                          <a:solidFill>
                            <a:srgbClr val="000000"/>
                          </a:solidFill>
                        </a:defRPr>
                      </a:pPr>
                      <a:r>
                        <a:rPr sz="2400">
                          <a:latin typeface="Avenir Next"/>
                          <a:ea typeface="Avenir Next"/>
                          <a:cs typeface="Avenir Next"/>
                          <a:sym typeface="Avenir Next"/>
                        </a:rPr>
                        <a:t>-
-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a:t>
                      </a:r>
                    </a:p>
                  </a:txBody>
                  <a:tcPr marL="50800" marR="50800" marT="50800" marB="50800" anchor="ctr" anchorCtr="0" horzOverflow="overflow"/>
                </a:tc>
              </a:tr>
              <a:tr h="557758">
                <a:tc>
                  <a:txBody>
                    <a:bodyPr/>
                    <a:lstStyle/>
                    <a:p>
                      <a:pPr algn="ctr">
                        <a:lnSpc>
                          <a:spcPts val="3700"/>
                        </a:lnSpc>
                        <a:defRPr sz="1800">
                          <a:solidFill>
                            <a:srgbClr val="000000"/>
                          </a:solidFill>
                        </a:defRPr>
                      </a:pPr>
                      <a:r>
                        <a:rPr sz="2500">
                          <a:latin typeface="Avenir Next"/>
                          <a:ea typeface="Avenir Next"/>
                          <a:cs typeface="Avenir Next"/>
                          <a:sym typeface="Avenir Next"/>
                        </a:rPr>
                        <a:t>NN3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92,9 %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93,4 %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a:t>
                      </a:r>
                    </a:p>
                  </a:txBody>
                  <a:tcPr marL="50800" marR="50800" marT="50800" marB="50800" anchor="ctr" anchorCtr="0" horzOverflow="overflow"/>
                </a:tc>
              </a:tr>
              <a:tr h="532179">
                <a:tc>
                  <a:txBody>
                    <a:bodyPr/>
                    <a:lstStyle/>
                    <a:p>
                      <a:pPr algn="ctr">
                        <a:lnSpc>
                          <a:spcPts val="3700"/>
                        </a:lnSpc>
                        <a:defRPr sz="1800">
                          <a:solidFill>
                            <a:srgbClr val="000000"/>
                          </a:solidFill>
                        </a:defRPr>
                      </a:pPr>
                      <a:r>
                        <a:rPr sz="2500">
                          <a:latin typeface="Avenir Next"/>
                          <a:ea typeface="Avenir Next"/>
                          <a:cs typeface="Avenir Next"/>
                          <a:sym typeface="Avenir Next"/>
                        </a:rPr>
                        <a:t>NN4</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92,8 %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92,6 %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a:t>
                      </a:r>
                    </a:p>
                  </a:txBody>
                  <a:tcPr marL="50800" marR="50800" marT="50800" marB="50800" anchor="ctr" anchorCtr="0" horzOverflow="overflow"/>
                </a:tc>
              </a:tr>
              <a:tr h="568835">
                <a:tc>
                  <a:txBody>
                    <a:bodyPr/>
                    <a:lstStyle/>
                    <a:p>
                      <a:pPr algn="ctr">
                        <a:lnSpc>
                          <a:spcPts val="3700"/>
                        </a:lnSpc>
                        <a:defRPr sz="1800">
                          <a:solidFill>
                            <a:srgbClr val="000000"/>
                          </a:solidFill>
                        </a:defRPr>
                      </a:pPr>
                      <a:r>
                        <a:rPr sz="2500">
                          <a:latin typeface="Avenir Next"/>
                          <a:ea typeface="Avenir Next"/>
                          <a:cs typeface="Avenir Next"/>
                          <a:sym typeface="Avenir Next"/>
                        </a:rPr>
                        <a:t>NN5</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92,1 %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91,9 %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98,0 %</a:t>
                      </a:r>
                    </a:p>
                  </a:txBody>
                  <a:tcPr marL="50800" marR="50800" marT="50800" marB="50800" anchor="ctr" anchorCtr="0" horzOverflow="overflow"/>
                </a:tc>
                <a:tc>
                  <a:txBody>
                    <a:bodyPr/>
                    <a:lstStyle/>
                    <a:p>
                      <a:pPr algn="ctr">
                        <a:lnSpc>
                          <a:spcPct val="100000"/>
                        </a:lnSpc>
                        <a:defRPr sz="1800">
                          <a:solidFill>
                            <a:srgbClr val="000000"/>
                          </a:solidFill>
                        </a:defRPr>
                      </a:pPr>
                      <a:r>
                        <a:rPr sz="2500">
                          <a:latin typeface="Avenir Next"/>
                          <a:ea typeface="Avenir Next"/>
                          <a:cs typeface="Avenir Next"/>
                          <a:sym typeface="Avenir Next"/>
                        </a:rPr>
                        <a:t>97,8 %</a:t>
                      </a:r>
                    </a:p>
                  </a:txBody>
                  <a:tcPr marL="50800" marR="50800" marT="50800" marB="50800" anchor="ctr" anchorCtr="0" horzOverflow="overflow"/>
                </a:tc>
              </a:tr>
            </a:tbl>
          </a:graphicData>
        </a:graphic>
      </p:graphicFrame>
      <p:sp>
        <p:nvSpPr>
          <p:cNvPr id="263" name="* 60000 Test Samples"/>
          <p:cNvSpPr txBox="1"/>
          <p:nvPr/>
        </p:nvSpPr>
        <p:spPr>
          <a:xfrm>
            <a:off x="491998" y="8259536"/>
            <a:ext cx="262458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60000 Test Samples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3. Neuronale Netze  – Ergebnisse"/>
          <p:cNvSpPr txBox="1"/>
          <p:nvPr>
            <p:ph type="title"/>
          </p:nvPr>
        </p:nvSpPr>
        <p:spPr>
          <a:prstGeom prst="rect">
            <a:avLst/>
          </a:prstGeom>
        </p:spPr>
        <p:txBody>
          <a:bodyPr/>
          <a:lstStyle>
            <a:lvl1pPr defTabSz="467359">
              <a:spcBef>
                <a:spcPts val="2200"/>
              </a:spcBef>
              <a:defRPr sz="4800"/>
            </a:lvl1pPr>
          </a:lstStyle>
          <a:p>
            <a:pPr/>
            <a:r>
              <a:t>3. Neuronale Netze  – Ergebnisse</a:t>
            </a:r>
          </a:p>
        </p:txBody>
      </p:sp>
      <p:sp>
        <p:nvSpPr>
          <p:cNvPr id="266"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pic>
        <p:nvPicPr>
          <p:cNvPr id="267" name="netze_paper.png" descr="netze_paper.png"/>
          <p:cNvPicPr>
            <a:picLocks noChangeAspect="1"/>
          </p:cNvPicPr>
          <p:nvPr/>
        </p:nvPicPr>
        <p:blipFill>
          <a:blip r:embed="rId3">
            <a:extLst/>
          </a:blip>
          <a:srcRect l="0" t="0" r="38198" b="0"/>
          <a:stretch>
            <a:fillRect/>
          </a:stretch>
        </p:blipFill>
        <p:spPr>
          <a:xfrm>
            <a:off x="396210" y="3588421"/>
            <a:ext cx="8337401" cy="4418258"/>
          </a:xfrm>
          <a:prstGeom prst="rect">
            <a:avLst/>
          </a:prstGeom>
          <a:ln w="12700">
            <a:miter lim="400000"/>
          </a:ln>
        </p:spPr>
      </p:pic>
      <p:graphicFrame>
        <p:nvGraphicFramePr>
          <p:cNvPr id="268" name="Table"/>
          <p:cNvGraphicFramePr/>
          <p:nvPr/>
        </p:nvGraphicFramePr>
        <p:xfrm>
          <a:off x="467088" y="3936916"/>
          <a:ext cx="9363341" cy="346742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78213"/>
                <a:gridCol w="4739105"/>
                <a:gridCol w="2838032"/>
                <a:gridCol w="2374900"/>
              </a:tblGrid>
              <a:tr h="970809">
                <a:tc>
                  <a:txBody>
                    <a:bodyPr/>
                    <a:lstStyle/>
                    <a:p>
                      <a:pPr algn="ctr">
                        <a:lnSpc>
                          <a:spcPct val="100000"/>
                        </a:lnSpc>
                        <a:defRPr sz="3600">
                          <a:sym typeface="Avenir Next Medium"/>
                        </a:defRPr>
                      </a:pPr>
                    </a:p>
                  </a:txBody>
                  <a:tcPr marL="50800" marR="50800" marT="50800" marB="50800" anchor="ctr" anchorCtr="0" horzOverflow="overflow">
                    <a:lnT w="12700">
                      <a:miter lim="400000"/>
                    </a:lnT>
                  </a:tcPr>
                </a:tc>
                <a:tc>
                  <a:txBody>
                    <a:bodyPr/>
                    <a:lstStyle/>
                    <a:p>
                      <a:pPr algn="ctr">
                        <a:lnSpc>
                          <a:spcPct val="100000"/>
                        </a:lnSpc>
                        <a:defRPr sz="3600">
                          <a:sym typeface="Avenir Next Medium"/>
                        </a:defRPr>
                      </a:pPr>
                    </a:p>
                  </a:txBody>
                  <a:tcPr marL="50800" marR="50800" marT="50800" marB="50800" anchor="ctr" anchorCtr="0" horzOverflow="overflow">
                    <a:lnT w="12700">
                      <a:miter lim="400000"/>
                    </a:lnT>
                  </a:tcPr>
                </a:tc>
                <a:tc>
                  <a:txBody>
                    <a:bodyPr/>
                    <a:lstStyle/>
                    <a:p>
                      <a:pPr algn="ctr">
                        <a:lnSpc>
                          <a:spcPct val="100000"/>
                        </a:lnSpc>
                        <a:defRPr sz="3600">
                          <a:sym typeface="Avenir Next Medium"/>
                        </a:defRPr>
                      </a:pPr>
                    </a:p>
                  </a:txBody>
                  <a:tcPr marL="50800" marR="50800" marT="50800" marB="50800" anchor="ctr" anchorCtr="0" horzOverflow="overflow">
                    <a:lnT w="12700">
                      <a:miter lim="400000"/>
                    </a:lnT>
                  </a:tcPr>
                </a:tc>
                <a:tc>
                  <a:txBody>
                    <a:bodyPr/>
                    <a:lstStyle/>
                    <a:p>
                      <a:pPr algn="ctr">
                        <a:lnSpc>
                          <a:spcPct val="100000"/>
                        </a:lnSpc>
                        <a:defRPr sz="1800">
                          <a:solidFill>
                            <a:srgbClr val="000000"/>
                          </a:solidFill>
                        </a:defRPr>
                      </a:pPr>
                      <a:r>
                        <a:rPr sz="2000">
                          <a:sym typeface="Avenir Next Medium"/>
                        </a:rPr>
                        <a:t>Eigene Ergebnisse
best test error [%]</a:t>
                      </a:r>
                    </a:p>
                  </a:txBody>
                  <a:tcPr marL="50800" marR="50800" marT="50800" marB="50800" anchor="ctr" anchorCtr="0" horzOverflow="overflow">
                    <a:lnT w="12700">
                      <a:miter lim="400000"/>
                    </a:lnT>
                  </a:tcPr>
                </a:tc>
              </a:tr>
              <a:tr h="599003">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425"/>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425"/>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425"/>
                      </a:srgbClr>
                    </a:solidFill>
                  </a:tcPr>
                </a:tc>
                <a:tc>
                  <a:txBody>
                    <a:bodyPr/>
                    <a:lstStyle/>
                    <a:p>
                      <a:pPr algn="ctr">
                        <a:lnSpc>
                          <a:spcPct val="100000"/>
                        </a:lnSpc>
                        <a:defRPr sz="1800">
                          <a:solidFill>
                            <a:srgbClr val="000000"/>
                          </a:solidFill>
                        </a:defRPr>
                      </a:pPr>
                      <a:r>
                        <a:rPr sz="2000">
                          <a:sym typeface="Avenir Next Medium"/>
                        </a:rPr>
                        <a:t>1,9*</a:t>
                      </a:r>
                    </a:p>
                  </a:txBody>
                  <a:tcPr marL="50800" marR="50800" marT="50800" marB="50800" anchor="ctr" anchorCtr="0" horzOverflow="overflow">
                    <a:solidFill>
                      <a:srgbClr val="197883">
                        <a:alpha val="50425"/>
                      </a:srgbClr>
                    </a:solidFill>
                  </a:tcPr>
                </a:tc>
              </a:tr>
              <a:tr h="585245">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1800">
                          <a:solidFill>
                            <a:srgbClr val="000000"/>
                          </a:solidFill>
                        </a:defRPr>
                      </a:pPr>
                      <a:r>
                        <a:rPr sz="2000">
                          <a:sym typeface="Avenir Next Medium"/>
                        </a:rPr>
                        <a:t>7,0</a:t>
                      </a:r>
                    </a:p>
                  </a:txBody>
                  <a:tcPr marL="50800" marR="50800" marT="50800" marB="50800" anchor="ctr" anchorCtr="0" horzOverflow="overflow"/>
                </a:tc>
              </a:tr>
              <a:tr h="527698">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425"/>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425"/>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425"/>
                      </a:srgbClr>
                    </a:solidFill>
                  </a:tcPr>
                </a:tc>
                <a:tc>
                  <a:txBody>
                    <a:bodyPr/>
                    <a:lstStyle/>
                    <a:p>
                      <a:pPr algn="ctr">
                        <a:lnSpc>
                          <a:spcPct val="100000"/>
                        </a:lnSpc>
                        <a:defRPr sz="1800">
                          <a:solidFill>
                            <a:srgbClr val="000000"/>
                          </a:solidFill>
                        </a:defRPr>
                      </a:pPr>
                      <a:r>
                        <a:rPr sz="2000">
                          <a:sym typeface="Avenir Next Medium"/>
                        </a:rPr>
                        <a:t>6,6</a:t>
                      </a:r>
                    </a:p>
                  </a:txBody>
                  <a:tcPr marL="50800" marR="50800" marT="50800" marB="50800" anchor="ctr" anchorCtr="0" horzOverflow="overflow">
                    <a:solidFill>
                      <a:srgbClr val="197883">
                        <a:alpha val="50425"/>
                      </a:srgbClr>
                    </a:solidFill>
                  </a:tcPr>
                </a:tc>
              </a:tr>
              <a:tr h="566195">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1800">
                          <a:solidFill>
                            <a:srgbClr val="000000"/>
                          </a:solidFill>
                        </a:defRPr>
                      </a:pPr>
                      <a:r>
                        <a:rPr sz="2000">
                          <a:sym typeface="Avenir Next Medium"/>
                        </a:rPr>
                        <a:t>7,2</a:t>
                      </a:r>
                    </a:p>
                  </a:txBody>
                  <a:tcPr marL="50800" marR="50800" marT="50800" marB="50800" anchor="ctr" anchorCtr="0" horzOverflow="overflow"/>
                </a:tc>
              </a:tr>
              <a:tr h="614614">
                <a:tc>
                  <a:txBody>
                    <a:bodyPr/>
                    <a:lstStyle/>
                    <a:p>
                      <a:pPr algn="ctr">
                        <a:lnSpc>
                          <a:spcPct val="100000"/>
                        </a:lnSpc>
                        <a:defRPr sz="3600">
                          <a:sym typeface="Avenir Next Medium"/>
                        </a:defRPr>
                      </a:pPr>
                    </a:p>
                  </a:txBody>
                  <a:tcPr marL="50800" marR="50800" marT="50800" marB="50800" anchor="ctr" anchorCtr="0" horzOverflow="overflow">
                    <a:lnB w="12700">
                      <a:miter lim="400000"/>
                    </a:lnB>
                    <a:solidFill>
                      <a:srgbClr val="197883">
                        <a:alpha val="50425"/>
                      </a:srgbClr>
                    </a:solidFill>
                  </a:tcPr>
                </a:tc>
                <a:tc>
                  <a:txBody>
                    <a:bodyPr/>
                    <a:lstStyle/>
                    <a:p>
                      <a:pPr algn="ctr">
                        <a:lnSpc>
                          <a:spcPct val="100000"/>
                        </a:lnSpc>
                        <a:defRPr sz="3600">
                          <a:sym typeface="Avenir Next Medium"/>
                        </a:defRPr>
                      </a:pPr>
                    </a:p>
                  </a:txBody>
                  <a:tcPr marL="50800" marR="50800" marT="50800" marB="50800" anchor="ctr" anchorCtr="0" horzOverflow="overflow">
                    <a:lnB w="12700">
                      <a:miter lim="400000"/>
                    </a:lnB>
                    <a:solidFill>
                      <a:srgbClr val="197883">
                        <a:alpha val="50425"/>
                      </a:srgbClr>
                    </a:solidFill>
                  </a:tcPr>
                </a:tc>
                <a:tc>
                  <a:txBody>
                    <a:bodyPr/>
                    <a:lstStyle/>
                    <a:p>
                      <a:pPr algn="ctr">
                        <a:lnSpc>
                          <a:spcPct val="100000"/>
                        </a:lnSpc>
                        <a:defRPr sz="3600">
                          <a:sym typeface="Avenir Next Medium"/>
                        </a:defRPr>
                      </a:pPr>
                    </a:p>
                  </a:txBody>
                  <a:tcPr marL="50800" marR="50800" marT="50800" marB="50800" anchor="ctr" anchorCtr="0" horzOverflow="overflow">
                    <a:lnB w="12700">
                      <a:miter lim="400000"/>
                    </a:lnB>
                    <a:solidFill>
                      <a:srgbClr val="197883">
                        <a:alpha val="50425"/>
                      </a:srgbClr>
                    </a:solidFill>
                  </a:tcPr>
                </a:tc>
                <a:tc>
                  <a:txBody>
                    <a:bodyPr/>
                    <a:lstStyle/>
                    <a:p>
                      <a:pPr algn="ctr">
                        <a:lnSpc>
                          <a:spcPct val="100000"/>
                        </a:lnSpc>
                        <a:defRPr sz="1800">
                          <a:solidFill>
                            <a:srgbClr val="000000"/>
                          </a:solidFill>
                        </a:defRPr>
                      </a:pPr>
                      <a:r>
                        <a:rPr sz="2000">
                          <a:sym typeface="Avenir Next Medium"/>
                        </a:rPr>
                        <a:t>2,0*</a:t>
                      </a:r>
                    </a:p>
                  </a:txBody>
                  <a:tcPr marL="50800" marR="50800" marT="50800" marB="50800" anchor="ctr" anchorCtr="0" horzOverflow="overflow">
                    <a:lnB w="12700">
                      <a:miter lim="400000"/>
                    </a:lnB>
                    <a:solidFill>
                      <a:srgbClr val="197883">
                        <a:alpha val="50425"/>
                      </a:srgbClr>
                    </a:solidFill>
                  </a:tcPr>
                </a:tc>
              </a:tr>
            </a:tbl>
          </a:graphicData>
        </a:graphic>
      </p:graphicFrame>
      <p:sp>
        <p:nvSpPr>
          <p:cNvPr id="269" name="Vergleich der Ergebnisse Paper vs. eigene Tests"/>
          <p:cNvSpPr txBox="1"/>
          <p:nvPr>
            <p:ph type="body" sz="quarter" idx="4294967295"/>
          </p:nvPr>
        </p:nvSpPr>
        <p:spPr>
          <a:xfrm>
            <a:off x="406400" y="2743200"/>
            <a:ext cx="12192000" cy="895086"/>
          </a:xfrm>
          <a:prstGeom prst="rect">
            <a:avLst/>
          </a:prstGeom>
        </p:spPr>
        <p:txBody>
          <a:bodyPr/>
          <a:lstStyle>
            <a:lvl1pPr>
              <a:buClr>
                <a:srgbClr val="197883"/>
              </a:buClr>
            </a:lvl1pPr>
          </a:lstStyle>
          <a:p>
            <a:pPr/>
            <a:r>
              <a:t>Vergleich der Ergebnisse Paper vs. eigene Tests</a:t>
            </a:r>
          </a:p>
        </p:txBody>
      </p:sp>
      <p:sp>
        <p:nvSpPr>
          <p:cNvPr id="270" name="* 60000 Test Samples"/>
          <p:cNvSpPr txBox="1"/>
          <p:nvPr/>
        </p:nvSpPr>
        <p:spPr>
          <a:xfrm>
            <a:off x="491998" y="8075567"/>
            <a:ext cx="262458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60000 Test Samples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4. Convolutional Neural Networks"/>
          <p:cNvSpPr txBox="1"/>
          <p:nvPr>
            <p:ph type="title"/>
          </p:nvPr>
        </p:nvSpPr>
        <p:spPr>
          <a:prstGeom prst="rect">
            <a:avLst/>
          </a:prstGeom>
        </p:spPr>
        <p:txBody>
          <a:bodyPr/>
          <a:lstStyle>
            <a:lvl1pPr defTabSz="467359">
              <a:spcBef>
                <a:spcPts val="2200"/>
              </a:spcBef>
              <a:defRPr sz="4800"/>
            </a:lvl1pPr>
          </a:lstStyle>
          <a:p>
            <a:pPr/>
            <a:r>
              <a:t>4. Convolutional Neural Networks</a:t>
            </a:r>
          </a:p>
        </p:txBody>
      </p:sp>
      <p:sp>
        <p:nvSpPr>
          <p:cNvPr id="275" name="Vergleich verschiedener Architekturen…"/>
          <p:cNvSpPr txBox="1"/>
          <p:nvPr>
            <p:ph type="body" sz="half" idx="1"/>
          </p:nvPr>
        </p:nvSpPr>
        <p:spPr>
          <a:xfrm>
            <a:off x="6756400" y="2743199"/>
            <a:ext cx="6117762" cy="6108701"/>
          </a:xfrm>
          <a:prstGeom prst="rect">
            <a:avLst/>
          </a:prstGeom>
        </p:spPr>
        <p:txBody>
          <a:bodyPr/>
          <a:lstStyle/>
          <a:p>
            <a:pPr/>
            <a:r>
              <a:t>Vergleich verschiedener Architekturen</a:t>
            </a:r>
          </a:p>
          <a:p>
            <a:pPr lvl="1"/>
            <a:r>
              <a:t>Anzahl convolutional layers</a:t>
            </a:r>
          </a:p>
          <a:p>
            <a:pPr lvl="1"/>
            <a:r>
              <a:t>Anzahl Pooling Layers</a:t>
            </a:r>
          </a:p>
          <a:p>
            <a:pPr lvl="1"/>
            <a:r>
              <a:t>Poolsize</a:t>
            </a:r>
          </a:p>
          <a:p>
            <a:pPr lvl="1"/>
            <a:r>
              <a:t>Trainingsamples: 2500</a:t>
            </a:r>
          </a:p>
        </p:txBody>
      </p:sp>
      <p:sp>
        <p:nvSpPr>
          <p:cNvPr id="276"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77" name="Text"/>
          <p:cNvSpPr txBox="1"/>
          <p:nvPr/>
        </p:nvSpPr>
        <p:spPr>
          <a:xfrm>
            <a:off x="6280150" y="1803400"/>
            <a:ext cx="69850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
        <p:nvSpPr>
          <p:cNvPr id="278" name="Layer (type)                                          Output Shape              Param #…"/>
          <p:cNvSpPr txBox="1"/>
          <p:nvPr/>
        </p:nvSpPr>
        <p:spPr>
          <a:xfrm>
            <a:off x="475840" y="2882899"/>
            <a:ext cx="6263177" cy="640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0"/>
              </a:spcBef>
              <a:defRPr sz="1200"/>
            </a:pPr>
            <a:r>
              <a:t>Layer (type)                                          Output Shape              Param #   </a:t>
            </a:r>
          </a:p>
          <a:p>
            <a:pPr>
              <a:spcBef>
                <a:spcPts val="0"/>
              </a:spcBef>
              <a:defRPr sz="1200"/>
            </a:pPr>
            <a:r>
              <a:t>=================================================</a:t>
            </a:r>
          </a:p>
          <a:p>
            <a:pPr>
              <a:spcBef>
                <a:spcPts val="0"/>
              </a:spcBef>
              <a:defRPr sz="1200"/>
            </a:pPr>
            <a:r>
              <a:t>conv2d_1 (Conv2D)                           (None, 28, 28, 32)        320       ________________________________________________________________</a:t>
            </a:r>
          </a:p>
          <a:p>
            <a:pPr>
              <a:spcBef>
                <a:spcPts val="0"/>
              </a:spcBef>
              <a:defRPr sz="1200"/>
            </a:pPr>
            <a:r>
              <a:t>conv2d_2 (Conv2D)                           (None, 28, 28, 32)        9248      ________________________________________________________________</a:t>
            </a:r>
          </a:p>
          <a:p>
            <a:pPr>
              <a:spcBef>
                <a:spcPts val="0"/>
              </a:spcBef>
              <a:defRPr sz="1200"/>
            </a:pPr>
            <a:r>
              <a:t>max_pooling2d_1(MaxPooling2     (None, 14, 14, 32)       0         ________________________________________________________________</a:t>
            </a:r>
          </a:p>
          <a:p>
            <a:pPr>
              <a:spcBef>
                <a:spcPts val="0"/>
              </a:spcBef>
              <a:defRPr sz="1200"/>
            </a:pPr>
            <a:r>
              <a:t>dropout_1 (Dropout)                          (None, 14, 14, 32)      0         ________________________________________________________________</a:t>
            </a:r>
          </a:p>
          <a:p>
            <a:pPr>
              <a:spcBef>
                <a:spcPts val="0"/>
              </a:spcBef>
              <a:defRPr sz="1200"/>
            </a:pPr>
            <a:r>
              <a:t>conv2d_3 (Conv2D)                            (None, 14, 14, 64)     18496 ________________________________________________________________</a:t>
            </a:r>
          </a:p>
          <a:p>
            <a:pPr>
              <a:spcBef>
                <a:spcPts val="0"/>
              </a:spcBef>
              <a:defRPr sz="1200"/>
            </a:pPr>
            <a:r>
              <a:t>conv2d_4 (Conv2D)                            (None, 14, 14, 64)     36928     ________________________________________________________________</a:t>
            </a:r>
          </a:p>
          <a:p>
            <a:pPr>
              <a:spcBef>
                <a:spcPts val="0"/>
              </a:spcBef>
              <a:defRPr sz="1200"/>
            </a:pPr>
            <a:r>
              <a:t>max_pooling2d_2 (MaxPooling2    (None, 7, 7, 64)           0         ________________________________________________________________</a:t>
            </a:r>
          </a:p>
          <a:p>
            <a:pPr>
              <a:spcBef>
                <a:spcPts val="0"/>
              </a:spcBef>
              <a:defRPr sz="1200"/>
            </a:pPr>
            <a:r>
              <a:t>dropout_2 (Dropout)                          (None, 7, 7, 64)           0         ________________________________________________________________</a:t>
            </a:r>
          </a:p>
          <a:p>
            <a:pPr>
              <a:spcBef>
                <a:spcPts val="0"/>
              </a:spcBef>
              <a:defRPr sz="1200"/>
            </a:pPr>
            <a:r>
              <a:t>flatten_1 (Flatten)                                (None, 3136)               0         ________________________________________________________________</a:t>
            </a:r>
          </a:p>
          <a:p>
            <a:pPr>
              <a:spcBef>
                <a:spcPts val="0"/>
              </a:spcBef>
              <a:defRPr sz="1200"/>
            </a:pPr>
            <a:r>
              <a:t>dense_1 (Dense)                                (None, 1024)                3212288   ________________________________________________________________</a:t>
            </a:r>
          </a:p>
          <a:p>
            <a:pPr>
              <a:spcBef>
                <a:spcPts val="0"/>
              </a:spcBef>
              <a:defRPr sz="1200"/>
            </a:pPr>
            <a:r>
              <a:t>dense_2 (Dense)                                (None, 1024)               1049600   ________________________________________________________________</a:t>
            </a:r>
          </a:p>
          <a:p>
            <a:pPr>
              <a:spcBef>
                <a:spcPts val="0"/>
              </a:spcBef>
              <a:defRPr sz="1200"/>
            </a:pPr>
            <a:r>
              <a:t>dense_3 (Dense)                                (None, 1024)               1049600   ________________________________________________________________</a:t>
            </a:r>
          </a:p>
          <a:p>
            <a:pPr>
              <a:spcBef>
                <a:spcPts val="0"/>
              </a:spcBef>
              <a:defRPr sz="1200"/>
            </a:pPr>
            <a:r>
              <a:t>dense_4 (Dense)                               (None, 1024)                1049600   ________________________________________________________________</a:t>
            </a:r>
          </a:p>
          <a:p>
            <a:pPr>
              <a:spcBef>
                <a:spcPts val="0"/>
              </a:spcBef>
              <a:defRPr sz="1200"/>
            </a:pPr>
            <a:r>
              <a:t>dense_5 (Dense)                               (None, 10)                    10250     </a:t>
            </a:r>
          </a:p>
          <a:p>
            <a:pPr>
              <a:spcBef>
                <a:spcPts val="0"/>
              </a:spcBef>
              <a:defRPr sz="1200"/>
            </a:pPr>
            <a:r>
              <a:t>=================================================</a:t>
            </a:r>
          </a:p>
          <a:p>
            <a:pPr>
              <a:spcBef>
                <a:spcPts val="0"/>
              </a:spcBef>
              <a:defRPr sz="1200"/>
            </a:pPr>
            <a:r>
              <a:t>Total params: 6,436,330 (trainable)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4. Convolutional Neural Networks – ErGebnisse"/>
          <p:cNvSpPr txBox="1"/>
          <p:nvPr>
            <p:ph type="body" idx="13"/>
          </p:nvPr>
        </p:nvSpPr>
        <p:spPr>
          <a:prstGeom prst="rect">
            <a:avLst/>
          </a:prstGeom>
        </p:spPr>
        <p:txBody>
          <a:bodyPr/>
          <a:lstStyle/>
          <a:p>
            <a:pPr/>
            <a:r>
              <a:t>4. Convolutional Neural Networks – ErGebnisse</a:t>
            </a:r>
          </a:p>
        </p:txBody>
      </p:sp>
      <p:pic>
        <p:nvPicPr>
          <p:cNvPr id="283" name="CNN_conv_layers_serie.jpg" descr="CNN_conv_layers_serie.jpg"/>
          <p:cNvPicPr>
            <a:picLocks noChangeAspect="1"/>
          </p:cNvPicPr>
          <p:nvPr/>
        </p:nvPicPr>
        <p:blipFill>
          <a:blip r:embed="rId2">
            <a:extLst/>
          </a:blip>
          <a:srcRect l="0" t="2819" r="0" b="0"/>
          <a:stretch>
            <a:fillRect/>
          </a:stretch>
        </p:blipFill>
        <p:spPr>
          <a:xfrm>
            <a:off x="699095" y="1072183"/>
            <a:ext cx="11047680" cy="888044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4. Convolutional Neural Networks – ErGebnisse"/>
          <p:cNvSpPr txBox="1"/>
          <p:nvPr>
            <p:ph type="body" idx="13"/>
          </p:nvPr>
        </p:nvSpPr>
        <p:spPr>
          <a:prstGeom prst="rect">
            <a:avLst/>
          </a:prstGeom>
        </p:spPr>
        <p:txBody>
          <a:bodyPr/>
          <a:lstStyle/>
          <a:p>
            <a:pPr/>
            <a:r>
              <a:t>4. Convolutional Neural Networks – ErGebnisse</a:t>
            </a:r>
          </a:p>
        </p:txBody>
      </p:sp>
      <p:pic>
        <p:nvPicPr>
          <p:cNvPr id="286" name="CNN_pooling_layer_serie.jpg" descr="CNN_pooling_layer_serie.jpg"/>
          <p:cNvPicPr>
            <a:picLocks noChangeAspect="1"/>
          </p:cNvPicPr>
          <p:nvPr/>
        </p:nvPicPr>
        <p:blipFill>
          <a:blip r:embed="rId2">
            <a:extLst/>
          </a:blip>
          <a:srcRect l="0" t="0" r="5154" b="0"/>
          <a:stretch>
            <a:fillRect/>
          </a:stretch>
        </p:blipFill>
        <p:spPr>
          <a:xfrm>
            <a:off x="1135062" y="1072183"/>
            <a:ext cx="10074320" cy="796635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4. Convolutional Neural Networks – ErGebnisse"/>
          <p:cNvSpPr txBox="1"/>
          <p:nvPr>
            <p:ph type="body" idx="13"/>
          </p:nvPr>
        </p:nvSpPr>
        <p:spPr>
          <a:prstGeom prst="rect">
            <a:avLst/>
          </a:prstGeom>
        </p:spPr>
        <p:txBody>
          <a:bodyPr/>
          <a:lstStyle/>
          <a:p>
            <a:pPr/>
            <a:r>
              <a:t>4. Convolutional Neural Networks – ErGebnisse</a:t>
            </a:r>
          </a:p>
        </p:txBody>
      </p:sp>
      <p:pic>
        <p:nvPicPr>
          <p:cNvPr id="289" name="CNN_pool_size_serie.jpg" descr="CNN_pool_size_serie.jpg"/>
          <p:cNvPicPr>
            <a:picLocks noChangeAspect="1"/>
          </p:cNvPicPr>
          <p:nvPr/>
        </p:nvPicPr>
        <p:blipFill>
          <a:blip r:embed="rId2">
            <a:extLst/>
          </a:blip>
          <a:srcRect l="5265" t="2413" r="6389" b="0"/>
          <a:stretch>
            <a:fillRect/>
          </a:stretch>
        </p:blipFill>
        <p:spPr>
          <a:xfrm>
            <a:off x="1673621" y="1072183"/>
            <a:ext cx="9149465" cy="873518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Title"/>
          <p:cNvSpPr txBox="1"/>
          <p:nvPr>
            <p:ph type="title"/>
          </p:nvPr>
        </p:nvSpPr>
        <p:spPr>
          <a:prstGeom prst="rect">
            <a:avLst/>
          </a:prstGeom>
        </p:spPr>
        <p:txBody>
          <a:bodyPr/>
          <a:lstStyle>
            <a:lvl1pPr defTabSz="373887">
              <a:spcBef>
                <a:spcPts val="1700"/>
              </a:spcBef>
              <a:defRPr sz="4800"/>
            </a:lvl1pPr>
          </a:lstStyle>
          <a:p>
            <a:pPr/>
            <a:r>
              <a:t>4. VERGLEICH VON SVM, NN und CNN</a:t>
            </a:r>
          </a:p>
        </p:txBody>
      </p:sp>
      <p:sp>
        <p:nvSpPr>
          <p:cNvPr id="292"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93" name="Text"/>
          <p:cNvSpPr txBox="1"/>
          <p:nvPr>
            <p:ph type="body" idx="1"/>
          </p:nvPr>
        </p:nvSpPr>
        <p:spPr>
          <a:xfrm>
            <a:off x="406400" y="2743200"/>
            <a:ext cx="12192000" cy="6108700"/>
          </a:xfrm>
          <a:prstGeom prst="rect">
            <a:avLst/>
          </a:prstGeom>
        </p:spPr>
        <p:txBody>
          <a:bodyPr anchor="t"/>
          <a:lstStyle/>
          <a:p>
            <a:pPr marL="337820" indent="-337820" defTabSz="443991">
              <a:lnSpc>
                <a:spcPct val="100000"/>
              </a:lnSpc>
              <a:spcBef>
                <a:spcPts val="2100"/>
              </a:spcBef>
              <a:buClr>
                <a:srgbClr val="197883"/>
              </a:buClr>
              <a:buSzPct val="104999"/>
              <a:buFont typeface="Avenir Next"/>
              <a:buChar char="▸"/>
              <a:defRPr cap="none" spc="0" sz="2584">
                <a:latin typeface="Avenir Next Medium"/>
                <a:ea typeface="Avenir Next Medium"/>
                <a:cs typeface="Avenir Next Medium"/>
                <a:sym typeface="Avenir Next Medium"/>
              </a:defRPr>
            </a:pPr>
            <a:r>
              <a:t>Beste Erkennungsraten:</a:t>
            </a:r>
          </a:p>
          <a:p>
            <a:pPr lvl="1" marL="675640" indent="-337820" defTabSz="443991">
              <a:lnSpc>
                <a:spcPct val="100000"/>
              </a:lnSpc>
              <a:spcBef>
                <a:spcPts val="2100"/>
              </a:spcBef>
              <a:buClr>
                <a:srgbClr val="197883"/>
              </a:buClr>
              <a:buSzPct val="104999"/>
              <a:buFont typeface="Avenir Next"/>
              <a:defRPr cap="none" spc="0" sz="2584">
                <a:latin typeface="Avenir Next Medium"/>
                <a:ea typeface="Avenir Next Medium"/>
                <a:cs typeface="Avenir Next Medium"/>
                <a:sym typeface="Avenir Next Medium"/>
              </a:defRPr>
            </a:pPr>
            <a:r>
              <a:t>SVM: 98,1 % (Polynom 2. Grades, 60000 Trainingsdaten)</a:t>
            </a:r>
          </a:p>
          <a:p>
            <a:pPr lvl="1" marL="675640" indent="-337820" defTabSz="443991">
              <a:lnSpc>
                <a:spcPct val="100000"/>
              </a:lnSpc>
              <a:spcBef>
                <a:spcPts val="2100"/>
              </a:spcBef>
              <a:buClr>
                <a:srgbClr val="197883"/>
              </a:buClr>
              <a:buSzPct val="104999"/>
              <a:buFont typeface="Avenir Next"/>
              <a:defRPr cap="none" spc="0" sz="2584">
                <a:latin typeface="Avenir Next Medium"/>
                <a:ea typeface="Avenir Next Medium"/>
                <a:cs typeface="Avenir Next Medium"/>
                <a:sym typeface="Avenir Next Medium"/>
              </a:defRPr>
            </a:pPr>
            <a:r>
              <a:t>NN: 98,2 % (NN1, 50 Epochen, 60000 Trainingsdaten)</a:t>
            </a:r>
          </a:p>
          <a:p>
            <a:pPr lvl="1" marL="675640" indent="-337820" defTabSz="443991">
              <a:lnSpc>
                <a:spcPct val="100000"/>
              </a:lnSpc>
              <a:spcBef>
                <a:spcPts val="2100"/>
              </a:spcBef>
              <a:buClr>
                <a:srgbClr val="197883"/>
              </a:buClr>
              <a:buSzPct val="104999"/>
              <a:buFont typeface="Avenir Next"/>
              <a:defRPr cap="none" spc="0" sz="2584">
                <a:latin typeface="Avenir Next Medium"/>
                <a:ea typeface="Avenir Next Medium"/>
                <a:cs typeface="Avenir Next Medium"/>
                <a:sym typeface="Avenir Next Medium"/>
              </a:defRPr>
            </a:pPr>
            <a:r>
              <a:t>CNN: 97,4 % (20 Epochen, 2500 Trainingsdaten</a:t>
            </a:r>
          </a:p>
          <a:p>
            <a:pPr marL="337820" indent="-337820" defTabSz="443991">
              <a:lnSpc>
                <a:spcPct val="100000"/>
              </a:lnSpc>
              <a:spcBef>
                <a:spcPts val="2100"/>
              </a:spcBef>
              <a:buClr>
                <a:srgbClr val="197883"/>
              </a:buClr>
              <a:buSzPct val="104999"/>
              <a:buFont typeface="Avenir Next"/>
              <a:buChar char="▸"/>
              <a:defRPr cap="none" spc="0" sz="2584">
                <a:latin typeface="Avenir Next Medium"/>
                <a:ea typeface="Avenir Next Medium"/>
                <a:cs typeface="Avenir Next Medium"/>
                <a:sym typeface="Avenir Next Medium"/>
              </a:defRPr>
            </a:pPr>
            <a:r>
              <a:t>Beste Netze (Papers): </a:t>
            </a:r>
          </a:p>
          <a:p>
            <a:pPr lvl="1" marL="675640" indent="-337820" defTabSz="443991">
              <a:lnSpc>
                <a:spcPct val="100000"/>
              </a:lnSpc>
              <a:spcBef>
                <a:spcPts val="2100"/>
              </a:spcBef>
              <a:buClr>
                <a:srgbClr val="197883"/>
              </a:buClr>
              <a:buSzPct val="104999"/>
              <a:buFont typeface="Avenir Next"/>
              <a:defRPr cap="none" spc="0" sz="2584">
                <a:latin typeface="Avenir Next Medium"/>
                <a:ea typeface="Avenir Next Medium"/>
                <a:cs typeface="Avenir Next Medium"/>
                <a:sym typeface="Avenir Next Medium"/>
              </a:defRPr>
            </a:pPr>
            <a:r>
              <a:t>SVM: 99,4 % (Virtual SVM, deg-9 poly, 2-pixel jittered)</a:t>
            </a:r>
          </a:p>
          <a:p>
            <a:pPr lvl="1" marL="675640" indent="-337820" defTabSz="443991">
              <a:lnSpc>
                <a:spcPct val="100000"/>
              </a:lnSpc>
              <a:spcBef>
                <a:spcPts val="2100"/>
              </a:spcBef>
              <a:buClr>
                <a:srgbClr val="197883"/>
              </a:buClr>
              <a:buSzPct val="104999"/>
              <a:buFont typeface="Avenir Next"/>
              <a:defRPr cap="none" spc="0" sz="2584">
                <a:latin typeface="Avenir Next Medium"/>
                <a:ea typeface="Avenir Next Medium"/>
                <a:cs typeface="Avenir Next Medium"/>
                <a:sym typeface="Avenir Next Medium"/>
              </a:defRPr>
            </a:pPr>
            <a:r>
              <a:t>NN: 99,65 % (6-layer, 784-2500-2000-1500-1000-500-10 (on GPU) [elastic distortions])</a:t>
            </a:r>
          </a:p>
          <a:p>
            <a:pPr lvl="1" marL="675640" indent="-337820" defTabSz="443991">
              <a:lnSpc>
                <a:spcPct val="100000"/>
              </a:lnSpc>
              <a:spcBef>
                <a:spcPts val="2100"/>
              </a:spcBef>
              <a:buClr>
                <a:srgbClr val="197883"/>
              </a:buClr>
              <a:buSzPct val="104999"/>
              <a:buFont typeface="Avenir Next"/>
              <a:defRPr cap="none" spc="0" sz="2584">
                <a:latin typeface="Avenir Next Medium"/>
                <a:ea typeface="Avenir Next Medium"/>
                <a:cs typeface="Avenir Next Medium"/>
                <a:sym typeface="Avenir Next Medium"/>
              </a:defRPr>
            </a:pPr>
            <a:r>
              <a:t>CNN: 99,7 % (35 conv. net, 1-20-P-40-P-150-10 [elastic distortions])</a:t>
            </a:r>
          </a:p>
        </p:txBody>
      </p:sp>
      <p:sp>
        <p:nvSpPr>
          <p:cNvPr id="294" name="Quelle: http://yann.lecun.com/exdb/mnist/"/>
          <p:cNvSpPr txBox="1"/>
          <p:nvPr/>
        </p:nvSpPr>
        <p:spPr>
          <a:xfrm>
            <a:off x="491998" y="9021536"/>
            <a:ext cx="513410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Quelle: http://yann.lecun.com/exdb/mnist/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Implementierung Einer ErKENNUNG von Ziffern"/>
          <p:cNvSpPr txBox="1"/>
          <p:nvPr>
            <p:ph type="body" idx="13"/>
          </p:nvPr>
        </p:nvSpPr>
        <p:spPr>
          <a:prstGeom prst="rect">
            <a:avLst/>
          </a:prstGeom>
        </p:spPr>
        <p:txBody>
          <a:bodyPr/>
          <a:lstStyle/>
          <a:p>
            <a:pPr/>
            <a:r>
              <a:t>Implementierung Einer ErKENNUNG von Ziffern</a:t>
            </a:r>
          </a:p>
        </p:txBody>
      </p:sp>
      <p:sp>
        <p:nvSpPr>
          <p:cNvPr id="185" name="AGENDA"/>
          <p:cNvSpPr txBox="1"/>
          <p:nvPr>
            <p:ph type="title"/>
          </p:nvPr>
        </p:nvSpPr>
        <p:spPr>
          <a:prstGeom prst="rect">
            <a:avLst/>
          </a:prstGeom>
        </p:spPr>
        <p:txBody>
          <a:bodyPr/>
          <a:lstStyle>
            <a:lvl1pPr defTabSz="467359">
              <a:spcBef>
                <a:spcPts val="2200"/>
              </a:spcBef>
              <a:defRPr sz="4800"/>
            </a:lvl1pPr>
          </a:lstStyle>
          <a:p>
            <a:pPr/>
            <a:r>
              <a:t>AGENDA</a:t>
            </a:r>
          </a:p>
        </p:txBody>
      </p:sp>
      <p:sp>
        <p:nvSpPr>
          <p:cNvPr id="186" name="Projektidee – Rückblick…"/>
          <p:cNvSpPr txBox="1"/>
          <p:nvPr>
            <p:ph type="body" idx="1"/>
          </p:nvPr>
        </p:nvSpPr>
        <p:spPr>
          <a:xfrm>
            <a:off x="406400" y="2743200"/>
            <a:ext cx="11977501" cy="4642691"/>
          </a:xfrm>
          <a:prstGeom prst="rect">
            <a:avLst/>
          </a:prstGeom>
        </p:spPr>
        <p:txBody>
          <a:bodyPr/>
          <a:lstStyle/>
          <a:p>
            <a:pPr marL="660400" indent="-660400">
              <a:buClrTx/>
              <a:buSzPct val="100000"/>
              <a:buFontTx/>
              <a:buAutoNum type="arabicPeriod" startAt="1"/>
            </a:pPr>
            <a:r>
              <a:t>Projektidee – Rückblick</a:t>
            </a:r>
          </a:p>
          <a:p>
            <a:pPr marL="660400" indent="-660400">
              <a:buClrTx/>
              <a:buSzPct val="100000"/>
              <a:buFontTx/>
              <a:buAutoNum type="arabicPeriod" startAt="1"/>
            </a:pPr>
            <a:r>
              <a:t>Support Vector Machines</a:t>
            </a:r>
          </a:p>
          <a:p>
            <a:pPr marL="660400" indent="-660400">
              <a:buClrTx/>
              <a:buSzPct val="100000"/>
              <a:buFontTx/>
              <a:buAutoNum type="arabicPeriod" startAt="1"/>
            </a:pPr>
            <a:r>
              <a:t>Neuronale Netze</a:t>
            </a:r>
          </a:p>
          <a:p>
            <a:pPr marL="660400" indent="-660400">
              <a:buClrTx/>
              <a:buSzPct val="100000"/>
              <a:buFontTx/>
              <a:buAutoNum type="arabicPeriod" startAt="1"/>
            </a:pPr>
            <a:r>
              <a:t>Convolutional Neural Networks</a:t>
            </a:r>
          </a:p>
          <a:p>
            <a:pPr marL="660400" indent="-660400">
              <a:buClrTx/>
              <a:buSzPct val="100000"/>
              <a:buFontTx/>
              <a:buAutoNum type="arabicPeriod" startAt="1"/>
            </a:pPr>
            <a:r>
              <a:t>Vergleich von SVM, NN und CNN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itle"/>
          <p:cNvSpPr txBox="1"/>
          <p:nvPr>
            <p:ph type="title"/>
          </p:nvPr>
        </p:nvSpPr>
        <p:spPr>
          <a:prstGeom prst="rect">
            <a:avLst/>
          </a:prstGeom>
        </p:spPr>
        <p:txBody>
          <a:bodyPr/>
          <a:lstStyle>
            <a:lvl1pPr defTabSz="373887">
              <a:spcBef>
                <a:spcPts val="1700"/>
              </a:spcBef>
              <a:defRPr sz="4800"/>
            </a:lvl1pPr>
          </a:lstStyle>
          <a:p>
            <a:pPr/>
            <a:r>
              <a:t>4. VERGLEICH VON SVM, NN und CNN</a:t>
            </a:r>
          </a:p>
        </p:txBody>
      </p:sp>
      <p:sp>
        <p:nvSpPr>
          <p:cNvPr id="297"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98" name="Text"/>
          <p:cNvSpPr txBox="1"/>
          <p:nvPr>
            <p:ph type="body" idx="1"/>
          </p:nvPr>
        </p:nvSpPr>
        <p:spPr>
          <a:xfrm>
            <a:off x="406400" y="2743200"/>
            <a:ext cx="12192000" cy="6108700"/>
          </a:xfrm>
          <a:prstGeom prst="rect">
            <a:avLst/>
          </a:prstGeom>
        </p:spPr>
        <p:txBody>
          <a:bodyPr anchor="t"/>
          <a:lstStyle/>
          <a:p>
            <a:pPr marL="293370" indent="-293370" defTabSz="385572">
              <a:lnSpc>
                <a:spcPct val="100000"/>
              </a:lnSpc>
              <a:spcBef>
                <a:spcPts val="1800"/>
              </a:spcBef>
              <a:buClr>
                <a:srgbClr val="197883"/>
              </a:buClr>
              <a:buSzPct val="104999"/>
              <a:buFont typeface="Avenir Next"/>
              <a:buChar char="▸"/>
              <a:defRPr cap="none" spc="0" sz="2244">
                <a:latin typeface="Avenir Next Medium"/>
                <a:ea typeface="Avenir Next Medium"/>
                <a:cs typeface="Avenir Next Medium"/>
                <a:sym typeface="Avenir Next Medium"/>
              </a:defRPr>
            </a:pPr>
            <a:r>
              <a:t>Support Vector Machines:</a:t>
            </a:r>
          </a:p>
          <a:p>
            <a:pPr lvl="1" marL="586740" indent="-293370" defTabSz="385572">
              <a:lnSpc>
                <a:spcPct val="100000"/>
              </a:lnSpc>
              <a:spcBef>
                <a:spcPts val="1800"/>
              </a:spcBef>
              <a:buClr>
                <a:srgbClr val="197883"/>
              </a:buClr>
              <a:buSzPct val="104999"/>
              <a:buFont typeface="Avenir Next"/>
              <a:defRPr cap="none" spc="0" sz="2244">
                <a:latin typeface="Avenir Next Medium"/>
                <a:ea typeface="Avenir Next Medium"/>
                <a:cs typeface="Avenir Next Medium"/>
                <a:sym typeface="Avenir Next Medium"/>
              </a:defRPr>
            </a:pPr>
            <a:r>
              <a:t>Erkennungsrate variiert stark mit verwendeten Kernelparametern</a:t>
            </a:r>
          </a:p>
          <a:p>
            <a:pPr lvl="1" marL="586740" indent="-293370" defTabSz="385572">
              <a:lnSpc>
                <a:spcPct val="100000"/>
              </a:lnSpc>
              <a:spcBef>
                <a:spcPts val="1800"/>
              </a:spcBef>
              <a:buClr>
                <a:srgbClr val="197883"/>
              </a:buClr>
              <a:buSzPct val="104999"/>
              <a:buFont typeface="Avenir Next"/>
              <a:defRPr cap="none" spc="0" sz="2244">
                <a:latin typeface="Avenir Next Medium"/>
                <a:ea typeface="Avenir Next Medium"/>
                <a:cs typeface="Avenir Next Medium"/>
                <a:sym typeface="Avenir Next Medium"/>
              </a:defRPr>
            </a:pPr>
            <a:r>
              <a:t>Einzigartiges Ergebnis, weniger anfällig für Overfitting</a:t>
            </a:r>
          </a:p>
          <a:p>
            <a:pPr lvl="1" marL="586740" indent="-293370" defTabSz="385572">
              <a:lnSpc>
                <a:spcPct val="100000"/>
              </a:lnSpc>
              <a:spcBef>
                <a:spcPts val="1800"/>
              </a:spcBef>
              <a:buClr>
                <a:srgbClr val="197883"/>
              </a:buClr>
              <a:buSzPct val="104999"/>
              <a:buFont typeface="Avenir Next"/>
              <a:defRPr cap="none" spc="0" sz="2244">
                <a:latin typeface="Avenir Next Medium"/>
                <a:ea typeface="Avenir Next Medium"/>
                <a:cs typeface="Avenir Next Medium"/>
                <a:sym typeface="Avenir Next Medium"/>
              </a:defRPr>
            </a:pPr>
            <a:r>
              <a:t>Schnell, wenige Hyperparameter </a:t>
            </a:r>
          </a:p>
          <a:p>
            <a:pPr marL="293370" indent="-293370" defTabSz="385572">
              <a:lnSpc>
                <a:spcPct val="100000"/>
              </a:lnSpc>
              <a:spcBef>
                <a:spcPts val="1800"/>
              </a:spcBef>
              <a:buClr>
                <a:srgbClr val="197883"/>
              </a:buClr>
              <a:buSzPct val="104999"/>
              <a:buFont typeface="Avenir Next"/>
              <a:buChar char="▸"/>
              <a:defRPr cap="none" spc="0" sz="2244">
                <a:latin typeface="Avenir Next Medium"/>
                <a:ea typeface="Avenir Next Medium"/>
                <a:cs typeface="Avenir Next Medium"/>
                <a:sym typeface="Avenir Next Medium"/>
              </a:defRPr>
            </a:pPr>
            <a:r>
              <a:t>Neuronale Netze:</a:t>
            </a:r>
          </a:p>
          <a:p>
            <a:pPr lvl="1" marL="586740" indent="-293370" defTabSz="385572">
              <a:lnSpc>
                <a:spcPct val="100000"/>
              </a:lnSpc>
              <a:spcBef>
                <a:spcPts val="1800"/>
              </a:spcBef>
              <a:buClr>
                <a:srgbClr val="197883"/>
              </a:buClr>
              <a:buSzPct val="104999"/>
              <a:buFont typeface="Avenir Next"/>
              <a:defRPr cap="none" spc="0" sz="2244">
                <a:latin typeface="Avenir Next Medium"/>
                <a:ea typeface="Avenir Next Medium"/>
                <a:cs typeface="Avenir Next Medium"/>
                <a:sym typeface="Avenir Next Medium"/>
              </a:defRPr>
            </a:pPr>
            <a:r>
              <a:t>Klassischer Ansatz für Klassifizierung von verschiedenen Datenstrukturen</a:t>
            </a:r>
          </a:p>
          <a:p>
            <a:pPr lvl="1" marL="586740" indent="-293370" defTabSz="385572">
              <a:lnSpc>
                <a:spcPct val="100000"/>
              </a:lnSpc>
              <a:spcBef>
                <a:spcPts val="1800"/>
              </a:spcBef>
              <a:buClr>
                <a:srgbClr val="197883"/>
              </a:buClr>
              <a:buSzPct val="104999"/>
              <a:buFont typeface="Avenir Next"/>
              <a:defRPr cap="none" spc="0" sz="2244">
                <a:latin typeface="Avenir Next Medium"/>
                <a:ea typeface="Avenir Next Medium"/>
                <a:cs typeface="Avenir Next Medium"/>
                <a:sym typeface="Avenir Next Medium"/>
              </a:defRPr>
            </a:pPr>
            <a:r>
              <a:t>Flexible Architektur</a:t>
            </a:r>
          </a:p>
          <a:p>
            <a:pPr marL="293370" indent="-293370" defTabSz="385572">
              <a:lnSpc>
                <a:spcPct val="100000"/>
              </a:lnSpc>
              <a:spcBef>
                <a:spcPts val="1800"/>
              </a:spcBef>
              <a:buClr>
                <a:srgbClr val="197883"/>
              </a:buClr>
              <a:buSzPct val="104999"/>
              <a:buFont typeface="Avenir Next"/>
              <a:buChar char="▸"/>
              <a:defRPr cap="none" spc="0" sz="2244">
                <a:latin typeface="Avenir Next Medium"/>
                <a:ea typeface="Avenir Next Medium"/>
                <a:cs typeface="Avenir Next Medium"/>
                <a:sym typeface="Avenir Next Medium"/>
              </a:defRPr>
            </a:pPr>
            <a:r>
              <a:t>CNN:</a:t>
            </a:r>
          </a:p>
          <a:p>
            <a:pPr lvl="1" marL="586740" indent="-293370" defTabSz="385572">
              <a:lnSpc>
                <a:spcPct val="100000"/>
              </a:lnSpc>
              <a:spcBef>
                <a:spcPts val="1800"/>
              </a:spcBef>
              <a:buClr>
                <a:srgbClr val="197883"/>
              </a:buClr>
              <a:buSzPct val="104999"/>
              <a:buFont typeface="Avenir Next"/>
              <a:defRPr cap="none" spc="0" sz="2244">
                <a:latin typeface="Avenir Next Medium"/>
                <a:ea typeface="Avenir Next Medium"/>
                <a:cs typeface="Avenir Next Medium"/>
                <a:sym typeface="Avenir Next Medium"/>
              </a:defRPr>
            </a:pPr>
            <a:r>
              <a:t>Viele Architekturen liefern Prediction Modelle mit hohen Erkennungsraten</a:t>
            </a:r>
          </a:p>
          <a:p>
            <a:pPr lvl="1" marL="586740" indent="-293370" defTabSz="385572">
              <a:lnSpc>
                <a:spcPct val="100000"/>
              </a:lnSpc>
              <a:spcBef>
                <a:spcPts val="1800"/>
              </a:spcBef>
              <a:buClr>
                <a:srgbClr val="197883"/>
              </a:buClr>
              <a:buSzPct val="104999"/>
              <a:buFont typeface="Avenir Next"/>
              <a:defRPr cap="none" spc="0" sz="2244">
                <a:latin typeface="Avenir Next Medium"/>
                <a:ea typeface="Avenir Next Medium"/>
                <a:cs typeface="Avenir Next Medium"/>
                <a:sym typeface="Avenir Next Medium"/>
              </a:defRPr>
            </a:pPr>
            <a:r>
              <a:t>Besonders geeignet für Bilddaten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Interactive Systems – Wintersemester 17/18 – Projektvorstellung"/>
          <p:cNvSpPr txBox="1"/>
          <p:nvPr>
            <p:ph type="body" idx="13"/>
          </p:nvPr>
        </p:nvSpPr>
        <p:spPr>
          <a:xfrm>
            <a:off x="914400" y="444500"/>
            <a:ext cx="11176000" cy="457200"/>
          </a:xfrm>
          <a:prstGeom prst="rect">
            <a:avLst/>
          </a:prstGeom>
        </p:spPr>
        <p:txBody>
          <a:bodyPr/>
          <a:lstStyle/>
          <a:p>
            <a:pPr/>
            <a:r>
              <a:t>Interactive Systems – Wintersemester 17/18 – Projektvorstellung</a:t>
            </a:r>
          </a:p>
        </p:txBody>
      </p:sp>
      <p:sp>
        <p:nvSpPr>
          <p:cNvPr id="301" name="VieLen DAnk."/>
          <p:cNvSpPr txBox="1"/>
          <p:nvPr>
            <p:ph type="title"/>
          </p:nvPr>
        </p:nvSpPr>
        <p:spPr>
          <a:xfrm>
            <a:off x="406400" y="2857500"/>
            <a:ext cx="12192000" cy="1167474"/>
          </a:xfrm>
          <a:prstGeom prst="rect">
            <a:avLst/>
          </a:prstGeom>
        </p:spPr>
        <p:txBody>
          <a:bodyPr/>
          <a:lstStyle>
            <a:lvl1pPr algn="ctr">
              <a:defRPr sz="8000"/>
            </a:lvl1pPr>
          </a:lstStyle>
          <a:p>
            <a:pPr/>
            <a:r>
              <a:t>VieLen DAnk.</a:t>
            </a:r>
          </a:p>
        </p:txBody>
      </p:sp>
      <p:sp>
        <p:nvSpPr>
          <p:cNvPr id="302" name="Andreas Hallmann – s70261@beuth-hochschule.de Katharina Krebs – s67624@beuth-hochschule.de"/>
          <p:cNvSpPr txBox="1"/>
          <p:nvPr>
            <p:ph type="body" sz="quarter" idx="4294967295"/>
          </p:nvPr>
        </p:nvSpPr>
        <p:spPr>
          <a:xfrm>
            <a:off x="406400" y="4264421"/>
            <a:ext cx="12192000" cy="1806179"/>
          </a:xfrm>
          <a:prstGeom prst="rect">
            <a:avLst/>
          </a:prstGeom>
        </p:spPr>
        <p:txBody>
          <a:bodyPr anchor="b"/>
          <a:lstStyle/>
          <a:p>
            <a:pPr marL="0" indent="0" algn="ctr">
              <a:buClrTx/>
              <a:buSzTx/>
              <a:buFontTx/>
              <a:buNone/>
            </a:pPr>
            <a:r>
              <a:t>Andreas Hallmann – s70261@beuth-hochschule.de</a:t>
            </a:r>
            <a:br/>
            <a:r>
              <a:t>Katharina Krebs – s67624@beuth-hochschule.de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3. NN – 3000 Training, 1000 Test, 30 Epochen"/>
          <p:cNvSpPr txBox="1"/>
          <p:nvPr>
            <p:ph type="body" idx="13"/>
          </p:nvPr>
        </p:nvSpPr>
        <p:spPr>
          <a:prstGeom prst="rect">
            <a:avLst/>
          </a:prstGeom>
        </p:spPr>
        <p:txBody>
          <a:bodyPr/>
          <a:lstStyle/>
          <a:p>
            <a:pPr/>
            <a:r>
              <a:t>3. NN – 3000 Training, 1000 Test, 30 Epochen</a:t>
            </a:r>
          </a:p>
        </p:txBody>
      </p:sp>
      <p:graphicFrame>
        <p:nvGraphicFramePr>
          <p:cNvPr id="305" name="2D Line Chart"/>
          <p:cNvGraphicFramePr/>
          <p:nvPr/>
        </p:nvGraphicFramePr>
        <p:xfrm>
          <a:off x="137293" y="1299619"/>
          <a:ext cx="12190278" cy="828080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3. NN – 3000 Training, 1000 Test, 50 Epochen"/>
          <p:cNvSpPr txBox="1"/>
          <p:nvPr>
            <p:ph type="body" idx="13"/>
          </p:nvPr>
        </p:nvSpPr>
        <p:spPr>
          <a:prstGeom prst="rect">
            <a:avLst/>
          </a:prstGeom>
        </p:spPr>
        <p:txBody>
          <a:bodyPr/>
          <a:lstStyle/>
          <a:p>
            <a:pPr/>
            <a:r>
              <a:t>3. NN – 3000 Training, 1000 Test, 50 Epochen</a:t>
            </a:r>
          </a:p>
        </p:txBody>
      </p:sp>
      <p:graphicFrame>
        <p:nvGraphicFramePr>
          <p:cNvPr id="308" name="2D Line Chart"/>
          <p:cNvGraphicFramePr/>
          <p:nvPr/>
        </p:nvGraphicFramePr>
        <p:xfrm>
          <a:off x="137293" y="1299619"/>
          <a:ext cx="12076578" cy="8280803"/>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1. ProjektIdee – Rückblick"/>
          <p:cNvSpPr txBox="1"/>
          <p:nvPr>
            <p:ph type="title"/>
          </p:nvPr>
        </p:nvSpPr>
        <p:spPr>
          <a:prstGeom prst="rect">
            <a:avLst/>
          </a:prstGeom>
        </p:spPr>
        <p:txBody>
          <a:bodyPr/>
          <a:lstStyle>
            <a:lvl1pPr defTabSz="467359">
              <a:spcBef>
                <a:spcPts val="2200"/>
              </a:spcBef>
              <a:defRPr sz="4800"/>
            </a:lvl1pPr>
          </a:lstStyle>
          <a:p>
            <a:pPr/>
            <a:r>
              <a:t>1. ProjektIdee – Rückblick</a:t>
            </a:r>
          </a:p>
        </p:txBody>
      </p:sp>
      <p:sp>
        <p:nvSpPr>
          <p:cNvPr id="191" name="Datensatz MNIST…"/>
          <p:cNvSpPr txBox="1"/>
          <p:nvPr>
            <p:ph type="body" sz="half" idx="1"/>
          </p:nvPr>
        </p:nvSpPr>
        <p:spPr>
          <a:xfrm>
            <a:off x="5336264" y="2743199"/>
            <a:ext cx="7516136" cy="5729398"/>
          </a:xfrm>
          <a:prstGeom prst="rect">
            <a:avLst/>
          </a:prstGeom>
        </p:spPr>
        <p:txBody>
          <a:bodyPr/>
          <a:lstStyle/>
          <a:p>
            <a:pPr/>
            <a:r>
              <a:t>Datensatz MNIST</a:t>
            </a:r>
          </a:p>
          <a:p>
            <a:pPr/>
            <a:r>
              <a:t>Testen von verschiedenen Modellen</a:t>
            </a:r>
          </a:p>
          <a:p>
            <a:pPr/>
            <a:r>
              <a:t>Support Vector Machine,</a:t>
            </a:r>
            <a:br/>
            <a:r>
              <a:t>Neuronale Netze, CNNs</a:t>
            </a:r>
          </a:p>
          <a:p>
            <a:pPr/>
            <a:r>
              <a:t>Hyperparameter, z. B. Anzahl der Neuronen / Layer</a:t>
            </a:r>
          </a:p>
        </p:txBody>
      </p:sp>
      <p:pic>
        <p:nvPicPr>
          <p:cNvPr id="192" name="Example-images-from-the-MNIST-dataset.png" descr="Example-images-from-the-MNIST-dataset.png"/>
          <p:cNvPicPr>
            <a:picLocks noChangeAspect="1"/>
          </p:cNvPicPr>
          <p:nvPr/>
        </p:nvPicPr>
        <p:blipFill>
          <a:blip r:embed="rId3">
            <a:extLst/>
          </a:blip>
          <a:srcRect l="0" t="4416" r="0" b="0"/>
          <a:stretch>
            <a:fillRect/>
          </a:stretch>
        </p:blipFill>
        <p:spPr>
          <a:xfrm>
            <a:off x="382190" y="2829277"/>
            <a:ext cx="4666337" cy="4460248"/>
          </a:xfrm>
          <a:prstGeom prst="rect">
            <a:avLst/>
          </a:prstGeom>
          <a:ln w="76200">
            <a:solidFill>
              <a:srgbClr val="FFFFFF"/>
            </a:solidFill>
            <a:miter lim="400000"/>
          </a:ln>
        </p:spPr>
      </p:pic>
      <p:sp>
        <p:nvSpPr>
          <p:cNvPr id="193"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2. Support Vector Machine"/>
          <p:cNvSpPr txBox="1"/>
          <p:nvPr>
            <p:ph type="title"/>
          </p:nvPr>
        </p:nvSpPr>
        <p:spPr>
          <a:prstGeom prst="rect">
            <a:avLst/>
          </a:prstGeom>
        </p:spPr>
        <p:txBody>
          <a:bodyPr/>
          <a:lstStyle>
            <a:lvl1pPr defTabSz="467359">
              <a:spcBef>
                <a:spcPts val="2200"/>
              </a:spcBef>
              <a:defRPr sz="4800"/>
            </a:lvl1pPr>
          </a:lstStyle>
          <a:p>
            <a:pPr/>
            <a:r>
              <a:t>2. Support Vector Machine</a:t>
            </a:r>
          </a:p>
        </p:txBody>
      </p:sp>
      <p:sp>
        <p:nvSpPr>
          <p:cNvPr id="198" name="Hyperparameter: Trennfläche…"/>
          <p:cNvSpPr txBox="1"/>
          <p:nvPr>
            <p:ph type="body" idx="1"/>
          </p:nvPr>
        </p:nvSpPr>
        <p:spPr>
          <a:prstGeom prst="rect">
            <a:avLst/>
          </a:prstGeom>
        </p:spPr>
        <p:txBody>
          <a:bodyPr/>
          <a:lstStyle/>
          <a:p>
            <a:pPr/>
            <a:r>
              <a:t>Hyperparameter: Trennfläche</a:t>
            </a:r>
          </a:p>
          <a:p>
            <a:pPr lvl="1"/>
            <a:r>
              <a:t>Linear: Erkennungsrate 84 %</a:t>
            </a:r>
          </a:p>
          <a:p>
            <a:pPr lvl="1"/>
            <a:r>
              <a:t>Polynom 2., 4., 9. Grades</a:t>
            </a:r>
          </a:p>
        </p:txBody>
      </p:sp>
      <p:sp>
        <p:nvSpPr>
          <p:cNvPr id="199"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00" name="Text"/>
          <p:cNvSpPr txBox="1"/>
          <p:nvPr/>
        </p:nvSpPr>
        <p:spPr>
          <a:xfrm>
            <a:off x="6280150" y="1803400"/>
            <a:ext cx="698500"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grpSp>
        <p:nvGrpSpPr>
          <p:cNvPr id="204" name="Group"/>
          <p:cNvGrpSpPr/>
          <p:nvPr/>
        </p:nvGrpSpPr>
        <p:grpSpPr>
          <a:xfrm>
            <a:off x="551920" y="5261239"/>
            <a:ext cx="10261601" cy="4274345"/>
            <a:chOff x="0" y="0"/>
            <a:chExt cx="10261600" cy="4274343"/>
          </a:xfrm>
        </p:grpSpPr>
        <p:pic>
          <p:nvPicPr>
            <p:cNvPr id="201" name="Diskriminanzfunktion.png" descr="Diskriminanzfunktion.png"/>
            <p:cNvPicPr>
              <a:picLocks noChangeAspect="1"/>
            </p:cNvPicPr>
            <p:nvPr/>
          </p:nvPicPr>
          <p:blipFill>
            <a:blip r:embed="rId2">
              <a:extLst/>
            </a:blip>
            <a:srcRect l="0" t="0" r="0" b="14117"/>
            <a:stretch>
              <a:fillRect/>
            </a:stretch>
          </p:blipFill>
          <p:spPr>
            <a:xfrm>
              <a:off x="0" y="0"/>
              <a:ext cx="10261600" cy="3806561"/>
            </a:xfrm>
            <a:prstGeom prst="rect">
              <a:avLst/>
            </a:prstGeom>
            <a:ln w="12700" cap="flat">
              <a:noFill/>
              <a:miter lim="400000"/>
            </a:ln>
            <a:effectLst/>
          </p:spPr>
        </p:pic>
        <p:sp>
          <p:nvSpPr>
            <p:cNvPr id="202" name="Linear trennbar"/>
            <p:cNvSpPr txBox="1"/>
            <p:nvPr/>
          </p:nvSpPr>
          <p:spPr>
            <a:xfrm>
              <a:off x="422677" y="3829843"/>
              <a:ext cx="1898143"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Linear trennbar</a:t>
              </a:r>
            </a:p>
          </p:txBody>
        </p:sp>
        <p:sp>
          <p:nvSpPr>
            <p:cNvPr id="203" name="Nicht linear trennbar"/>
            <p:cNvSpPr txBox="1"/>
            <p:nvPr/>
          </p:nvSpPr>
          <p:spPr>
            <a:xfrm>
              <a:off x="5511143" y="3829843"/>
              <a:ext cx="2517141"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Nicht linear trennbar</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2. Support Vector Machine – Ergebnisse"/>
          <p:cNvSpPr txBox="1"/>
          <p:nvPr>
            <p:ph type="body" idx="13"/>
          </p:nvPr>
        </p:nvSpPr>
        <p:spPr>
          <a:prstGeom prst="rect">
            <a:avLst/>
          </a:prstGeom>
        </p:spPr>
        <p:txBody>
          <a:bodyPr/>
          <a:lstStyle/>
          <a:p>
            <a:pPr/>
            <a:r>
              <a:t>2. Support Vector Machine – Ergebnisse</a:t>
            </a:r>
          </a:p>
        </p:txBody>
      </p:sp>
      <p:pic>
        <p:nvPicPr>
          <p:cNvPr id="207" name="poly2_variation_von_gamma.jpg" descr="poly2_variation_von_gamma.jpg"/>
          <p:cNvPicPr>
            <a:picLocks noChangeAspect="1"/>
          </p:cNvPicPr>
          <p:nvPr/>
        </p:nvPicPr>
        <p:blipFill>
          <a:blip r:embed="rId2">
            <a:extLst/>
          </a:blip>
          <a:stretch>
            <a:fillRect/>
          </a:stretch>
        </p:blipFill>
        <p:spPr>
          <a:xfrm>
            <a:off x="-120650" y="4356099"/>
            <a:ext cx="7112001" cy="5334001"/>
          </a:xfrm>
          <a:prstGeom prst="rect">
            <a:avLst/>
          </a:prstGeom>
          <a:ln w="12700">
            <a:miter lim="400000"/>
          </a:ln>
        </p:spPr>
      </p:pic>
      <p:pic>
        <p:nvPicPr>
          <p:cNvPr id="208" name="poly2_variation_von_r.jpg" descr="poly2_variation_von_r.jpg"/>
          <p:cNvPicPr>
            <a:picLocks noChangeAspect="1"/>
          </p:cNvPicPr>
          <p:nvPr/>
        </p:nvPicPr>
        <p:blipFill>
          <a:blip r:embed="rId3">
            <a:extLst/>
          </a:blip>
          <a:stretch>
            <a:fillRect/>
          </a:stretch>
        </p:blipFill>
        <p:spPr>
          <a:xfrm>
            <a:off x="6085531" y="4356099"/>
            <a:ext cx="7039919" cy="5334001"/>
          </a:xfrm>
          <a:prstGeom prst="rect">
            <a:avLst/>
          </a:prstGeom>
          <a:ln w="12700">
            <a:miter lim="400000"/>
          </a:ln>
        </p:spPr>
      </p:pic>
      <p:sp>
        <p:nvSpPr>
          <p:cNvPr id="209" name="Nicht-lineare Hyperfläche – Polynom 2. Grades"/>
          <p:cNvSpPr txBox="1"/>
          <p:nvPr>
            <p:ph type="title"/>
          </p:nvPr>
        </p:nvSpPr>
        <p:spPr>
          <a:prstGeom prst="rect">
            <a:avLst/>
          </a:prstGeom>
        </p:spPr>
        <p:txBody>
          <a:bodyPr/>
          <a:lstStyle>
            <a:lvl1pPr defTabSz="467359">
              <a:spcBef>
                <a:spcPts val="2200"/>
              </a:spcBef>
              <a:defRPr sz="4800"/>
            </a:lvl1pPr>
          </a:lstStyle>
          <a:p>
            <a:pPr/>
            <a:r>
              <a:t>Nicht-lineare Hyperfläche – Polynom 2. Grades</a:t>
            </a:r>
          </a:p>
        </p:txBody>
      </p:sp>
      <p:sp>
        <p:nvSpPr>
          <p:cNvPr id="210" name="und r beeinflussen die Form der Trennfläche…"/>
          <p:cNvSpPr txBox="1"/>
          <p:nvPr>
            <p:ph type="body" sz="quarter" idx="4294967295"/>
          </p:nvPr>
        </p:nvSpPr>
        <p:spPr>
          <a:xfrm>
            <a:off x="406400" y="2743200"/>
            <a:ext cx="12192000" cy="1635655"/>
          </a:xfrm>
          <a:prstGeom prst="rect">
            <a:avLst/>
          </a:prstGeom>
        </p:spPr>
        <p:txBody>
          <a:bodyPr/>
          <a:lstStyle/>
          <a:p>
            <a:pPr>
              <a:buClr>
                <a:srgbClr val="197883"/>
              </a:buClr>
            </a:pPr>
            <a:r>
              <a:t>    und r beeinflussen die Form der Trennfläche</a:t>
            </a:r>
          </a:p>
          <a:p>
            <a:pPr>
              <a:buClr>
                <a:srgbClr val="197883"/>
              </a:buClr>
            </a:pPr>
            <a:r>
              <a:t>Training: 18000 Samples</a:t>
            </a:r>
          </a:p>
        </p:txBody>
      </p:sp>
      <p:sp>
        <p:nvSpPr>
          <p:cNvPr id="211" name="Equation"/>
          <p:cNvSpPr txBox="1"/>
          <p:nvPr/>
        </p:nvSpPr>
        <p:spPr>
          <a:xfrm>
            <a:off x="894926" y="2973125"/>
            <a:ext cx="261367" cy="399517"/>
          </a:xfrm>
          <a:prstGeom prst="rect">
            <a:avLst/>
          </a:prstGeom>
          <a:ln w="12700">
            <a:miter lim="400000"/>
          </a:ln>
        </p:spPr>
        <p:txBody>
          <a:bodyPr wrap="none" lIns="0" tIns="0" rIns="0" bIns="0">
            <a:spAutoFit/>
          </a:bodyPr>
          <a:lstStyle/>
          <a:p>
            <a:pPr defTabSz="914400" latinLnBrk="1">
              <a:spcBef>
                <a:spcPts val="0"/>
              </a:spcBef>
              <a:defRPr sz="1800">
                <a:solidFill>
                  <a:srgbClr val="000000"/>
                </a:solidFill>
              </a:defRPr>
            </a:pPr>
            <a14:m>
              <m:oMathPara>
                <m:oMathParaPr>
                  <m:jc m:val="centerGroup"/>
                </m:oMathParaPr>
                <m:oMath>
                  <m:r>
                    <a:rPr xmlns:a="http://schemas.openxmlformats.org/drawingml/2006/main" sz="4900" i="1">
                      <a:solidFill>
                        <a:srgbClr val="838686"/>
                      </a:solidFill>
                      <a:latin typeface="Cambria Math" panose="02040503050406030204" pitchFamily="18" charset="0"/>
                    </a:rPr>
                    <m:t>γ</m:t>
                  </m:r>
                </m:oMath>
              </m:oMathPara>
            </a14:m>
            <a:endParaRPr sz="4900">
              <a:solidFill>
                <a:srgbClr val="838787"/>
              </a:solidFill>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2. Support Vector Machine – ErGebnisse"/>
          <p:cNvSpPr txBox="1"/>
          <p:nvPr>
            <p:ph type="body" idx="13"/>
          </p:nvPr>
        </p:nvSpPr>
        <p:spPr>
          <a:prstGeom prst="rect">
            <a:avLst/>
          </a:prstGeom>
        </p:spPr>
        <p:txBody>
          <a:bodyPr/>
          <a:lstStyle/>
          <a:p>
            <a:pPr/>
            <a:r>
              <a:t>2. Support Vector Machine – ErGebnisse</a:t>
            </a:r>
          </a:p>
        </p:txBody>
      </p:sp>
      <p:pic>
        <p:nvPicPr>
          <p:cNvPr id="214" name="poly2_trainings_samples_serie.jpg" descr="poly2_trainings_samples_serie.jpg"/>
          <p:cNvPicPr>
            <a:picLocks noChangeAspect="1"/>
          </p:cNvPicPr>
          <p:nvPr/>
        </p:nvPicPr>
        <p:blipFill>
          <a:blip r:embed="rId2">
            <a:extLst/>
          </a:blip>
          <a:stretch>
            <a:fillRect/>
          </a:stretch>
        </p:blipFill>
        <p:spPr>
          <a:xfrm>
            <a:off x="2346269" y="2281077"/>
            <a:ext cx="7720171" cy="6325433"/>
          </a:xfrm>
          <a:prstGeom prst="rect">
            <a:avLst/>
          </a:prstGeom>
          <a:ln w="12700">
            <a:miter lim="400000"/>
          </a:ln>
        </p:spPr>
      </p:pic>
      <p:sp>
        <p:nvSpPr>
          <p:cNvPr id="215" name="Je mehr Trainings-Samples, desto bessere Erkennungsrate"/>
          <p:cNvSpPr txBox="1"/>
          <p:nvPr>
            <p:ph type="body" sz="quarter" idx="4294967295"/>
          </p:nvPr>
        </p:nvSpPr>
        <p:spPr>
          <a:xfrm>
            <a:off x="406400" y="8747477"/>
            <a:ext cx="12192001" cy="1043538"/>
          </a:xfrm>
          <a:prstGeom prst="rect">
            <a:avLst/>
          </a:prstGeom>
        </p:spPr>
        <p:txBody>
          <a:bodyPr/>
          <a:lstStyle>
            <a:lvl1pPr>
              <a:buClr>
                <a:srgbClr val="197883"/>
              </a:buClr>
            </a:lvl1pPr>
          </a:lstStyle>
          <a:p>
            <a:pPr/>
            <a:r>
              <a:t>Je mehr Trainings-Samples, desto bessere Erkennungsrate</a:t>
            </a:r>
          </a:p>
        </p:txBody>
      </p:sp>
      <p:sp>
        <p:nvSpPr>
          <p:cNvPr id="216" name="Nicht-lineare Hyperfläche – Polynom 2. Grades"/>
          <p:cNvSpPr txBox="1"/>
          <p:nvPr>
            <p:ph type="title"/>
          </p:nvPr>
        </p:nvSpPr>
        <p:spPr>
          <a:prstGeom prst="rect">
            <a:avLst/>
          </a:prstGeom>
        </p:spPr>
        <p:txBody>
          <a:bodyPr/>
          <a:lstStyle>
            <a:lvl1pPr defTabSz="467359">
              <a:spcBef>
                <a:spcPts val="2200"/>
              </a:spcBef>
              <a:defRPr sz="4800"/>
            </a:lvl1pPr>
          </a:lstStyle>
          <a:p>
            <a:pPr/>
            <a:r>
              <a:t>Nicht-lineare Hyperfläche – Polynom 2. Grades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2. Support Vector Machine – ErGebnisse"/>
          <p:cNvSpPr txBox="1"/>
          <p:nvPr>
            <p:ph type="body" idx="13"/>
          </p:nvPr>
        </p:nvSpPr>
        <p:spPr>
          <a:prstGeom prst="rect">
            <a:avLst/>
          </a:prstGeom>
        </p:spPr>
        <p:txBody>
          <a:bodyPr/>
          <a:lstStyle/>
          <a:p>
            <a:pPr/>
            <a:r>
              <a:t>2. Support Vector Machine – ErGebnisse</a:t>
            </a:r>
          </a:p>
        </p:txBody>
      </p:sp>
      <p:pic>
        <p:nvPicPr>
          <p:cNvPr id="219" name="Screen Shot 2019-01-30 at 21.12.52.png" descr="Screen Shot 2019-01-30 at 21.12.52.png"/>
          <p:cNvPicPr>
            <a:picLocks noChangeAspect="1"/>
          </p:cNvPicPr>
          <p:nvPr/>
        </p:nvPicPr>
        <p:blipFill>
          <a:blip r:embed="rId2">
            <a:extLst/>
          </a:blip>
          <a:stretch>
            <a:fillRect/>
          </a:stretch>
        </p:blipFill>
        <p:spPr>
          <a:xfrm>
            <a:off x="262193" y="3605158"/>
            <a:ext cx="5969001" cy="4203701"/>
          </a:xfrm>
          <a:prstGeom prst="rect">
            <a:avLst/>
          </a:prstGeom>
          <a:ln w="12700">
            <a:miter lim="400000"/>
          </a:ln>
        </p:spPr>
      </p:pic>
      <p:pic>
        <p:nvPicPr>
          <p:cNvPr id="220" name="Screen Shot 2019-01-30 at 21.12.57.png" descr="Screen Shot 2019-01-30 at 21.12.57.png"/>
          <p:cNvPicPr>
            <a:picLocks noChangeAspect="1"/>
          </p:cNvPicPr>
          <p:nvPr/>
        </p:nvPicPr>
        <p:blipFill>
          <a:blip r:embed="rId3">
            <a:extLst/>
          </a:blip>
          <a:stretch>
            <a:fillRect/>
          </a:stretch>
        </p:blipFill>
        <p:spPr>
          <a:xfrm>
            <a:off x="6017229" y="3711869"/>
            <a:ext cx="5727701" cy="3276601"/>
          </a:xfrm>
          <a:prstGeom prst="rect">
            <a:avLst/>
          </a:prstGeom>
          <a:ln w="12700">
            <a:miter lim="400000"/>
          </a:ln>
        </p:spPr>
      </p:pic>
      <p:sp>
        <p:nvSpPr>
          <p:cNvPr id="221" name="Polynom 4. Grades"/>
          <p:cNvSpPr txBox="1"/>
          <p:nvPr>
            <p:ph type="body" sz="quarter" idx="4294967295"/>
          </p:nvPr>
        </p:nvSpPr>
        <p:spPr>
          <a:xfrm>
            <a:off x="406400" y="2743200"/>
            <a:ext cx="5858387" cy="1196774"/>
          </a:xfrm>
          <a:prstGeom prst="rect">
            <a:avLst/>
          </a:prstGeom>
        </p:spPr>
        <p:txBody>
          <a:bodyPr/>
          <a:lstStyle>
            <a:lvl1pPr>
              <a:buClr>
                <a:srgbClr val="197883"/>
              </a:buClr>
            </a:lvl1pPr>
          </a:lstStyle>
          <a:p>
            <a:pPr/>
            <a:r>
              <a:t>Polynom 4. Grades</a:t>
            </a:r>
          </a:p>
        </p:txBody>
      </p:sp>
      <p:sp>
        <p:nvSpPr>
          <p:cNvPr id="222" name="Polynom 9. Grades"/>
          <p:cNvSpPr txBox="1"/>
          <p:nvPr/>
        </p:nvSpPr>
        <p:spPr>
          <a:xfrm>
            <a:off x="6189778" y="2743199"/>
            <a:ext cx="5858387" cy="11967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4500" indent="-444500">
              <a:spcBef>
                <a:spcPts val="2800"/>
              </a:spcBef>
              <a:buClr>
                <a:srgbClr val="197883"/>
              </a:buClr>
              <a:buSzPct val="104999"/>
              <a:buFont typeface="Avenir Next"/>
              <a:buChar char="▸"/>
              <a:defRPr sz="3400"/>
            </a:lvl1pPr>
          </a:lstStyle>
          <a:p>
            <a:pPr/>
            <a:r>
              <a:t>Polynom 9. Grades</a:t>
            </a:r>
          </a:p>
        </p:txBody>
      </p:sp>
      <p:sp>
        <p:nvSpPr>
          <p:cNvPr id="223" name="Nicht-lineare Hyperfläche – Polynom n. Grades"/>
          <p:cNvSpPr txBox="1"/>
          <p:nvPr>
            <p:ph type="title"/>
          </p:nvPr>
        </p:nvSpPr>
        <p:spPr>
          <a:prstGeom prst="rect">
            <a:avLst/>
          </a:prstGeom>
        </p:spPr>
        <p:txBody>
          <a:bodyPr/>
          <a:lstStyle>
            <a:lvl1pPr defTabSz="467359">
              <a:spcBef>
                <a:spcPts val="2200"/>
              </a:spcBef>
              <a:defRPr sz="4800"/>
            </a:lvl1pPr>
          </a:lstStyle>
          <a:p>
            <a:pPr/>
            <a:r>
              <a:t>Nicht-lineare Hyperfläche – Polynom n. Grades</a:t>
            </a:r>
          </a:p>
        </p:txBody>
      </p:sp>
      <p:sp>
        <p:nvSpPr>
          <p:cNvPr id="224" name="höherer Grad N führt zu längerer Trainingsdauer!"/>
          <p:cNvSpPr txBox="1"/>
          <p:nvPr/>
        </p:nvSpPr>
        <p:spPr>
          <a:xfrm>
            <a:off x="406400" y="8152745"/>
            <a:ext cx="12192001" cy="10435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4500" indent="-444500">
              <a:spcBef>
                <a:spcPts val="2800"/>
              </a:spcBef>
              <a:buClr>
                <a:srgbClr val="197883"/>
              </a:buClr>
              <a:buSzPct val="104999"/>
              <a:buFont typeface="Avenir Next"/>
              <a:buChar char="▸"/>
              <a:defRPr sz="3400"/>
            </a:lvl1pPr>
          </a:lstStyle>
          <a:p>
            <a:pPr/>
            <a:r>
              <a:t>höherer Grad N führt zu längerer Trainingsdauer!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3. Neuronale NetzE"/>
          <p:cNvSpPr txBox="1"/>
          <p:nvPr>
            <p:ph type="title"/>
          </p:nvPr>
        </p:nvSpPr>
        <p:spPr>
          <a:prstGeom prst="rect">
            <a:avLst/>
          </a:prstGeom>
        </p:spPr>
        <p:txBody>
          <a:bodyPr/>
          <a:lstStyle>
            <a:lvl1pPr defTabSz="467359">
              <a:spcBef>
                <a:spcPts val="2200"/>
              </a:spcBef>
              <a:defRPr sz="4800"/>
            </a:lvl1pPr>
          </a:lstStyle>
          <a:p>
            <a:pPr/>
            <a:r>
              <a:t>3. Neuronale NetzE</a:t>
            </a:r>
          </a:p>
        </p:txBody>
      </p:sp>
      <p:sp>
        <p:nvSpPr>
          <p:cNvPr id="227" name="5 verschiedene Netzarchitekturen"/>
          <p:cNvSpPr txBox="1"/>
          <p:nvPr>
            <p:ph type="body" idx="1"/>
          </p:nvPr>
        </p:nvSpPr>
        <p:spPr>
          <a:prstGeom prst="rect">
            <a:avLst/>
          </a:prstGeom>
        </p:spPr>
        <p:txBody>
          <a:bodyPr/>
          <a:lstStyle/>
          <a:p>
            <a:pPr/>
            <a:r>
              <a:t>5 verschiedene Netzarchitekturen</a:t>
            </a:r>
          </a:p>
        </p:txBody>
      </p:sp>
      <p:sp>
        <p:nvSpPr>
          <p:cNvPr id="228"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29" name="Text"/>
          <p:cNvSpPr txBox="1"/>
          <p:nvPr/>
        </p:nvSpPr>
        <p:spPr>
          <a:xfrm>
            <a:off x="6280150" y="1803400"/>
            <a:ext cx="69850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grpSp>
        <p:nvGrpSpPr>
          <p:cNvPr id="232" name="Group"/>
          <p:cNvGrpSpPr/>
          <p:nvPr/>
        </p:nvGrpSpPr>
        <p:grpSpPr>
          <a:xfrm>
            <a:off x="396210" y="3588421"/>
            <a:ext cx="11921568" cy="4418258"/>
            <a:chOff x="0" y="0"/>
            <a:chExt cx="11921566" cy="4418257"/>
          </a:xfrm>
        </p:grpSpPr>
        <p:pic>
          <p:nvPicPr>
            <p:cNvPr id="230" name="netze_paper.png" descr="netze_paper.png"/>
            <p:cNvPicPr>
              <a:picLocks noChangeAspect="1"/>
            </p:cNvPicPr>
            <p:nvPr/>
          </p:nvPicPr>
          <p:blipFill>
            <a:blip r:embed="rId3">
              <a:extLst/>
            </a:blip>
            <a:srcRect l="0" t="0" r="38198" b="0"/>
            <a:stretch>
              <a:fillRect/>
            </a:stretch>
          </p:blipFill>
          <p:spPr>
            <a:xfrm>
              <a:off x="0" y="0"/>
              <a:ext cx="8337400" cy="4418257"/>
            </a:xfrm>
            <a:prstGeom prst="rect">
              <a:avLst/>
            </a:prstGeom>
            <a:ln w="12700" cap="flat">
              <a:noFill/>
              <a:miter lim="400000"/>
            </a:ln>
            <a:effectLst/>
          </p:spPr>
        </p:pic>
        <p:pic>
          <p:nvPicPr>
            <p:cNvPr id="231" name="netze_paper.png" descr="netze_paper.png"/>
            <p:cNvPicPr>
              <a:picLocks noChangeAspect="1"/>
            </p:cNvPicPr>
            <p:nvPr/>
          </p:nvPicPr>
          <p:blipFill>
            <a:blip r:embed="rId3">
              <a:extLst/>
            </a:blip>
            <a:srcRect l="72680" t="0" r="0" b="0"/>
            <a:stretch>
              <a:fillRect/>
            </a:stretch>
          </p:blipFill>
          <p:spPr>
            <a:xfrm>
              <a:off x="8236047" y="0"/>
              <a:ext cx="3685521" cy="4418257"/>
            </a:xfrm>
            <a:prstGeom prst="rect">
              <a:avLst/>
            </a:prstGeom>
            <a:ln w="12700" cap="flat">
              <a:noFill/>
              <a:miter lim="400000"/>
            </a:ln>
            <a:effectLst/>
          </p:spPr>
        </p:pic>
      </p:grpSp>
      <p:sp>
        <p:nvSpPr>
          <p:cNvPr id="233" name="Quelle: “Deep Big Simple Neural Nets Excel on Handwritten Digit Recognition”  https://arxiv.org/pdf/1003.0358.pdf"/>
          <p:cNvSpPr txBox="1"/>
          <p:nvPr/>
        </p:nvSpPr>
        <p:spPr>
          <a:xfrm>
            <a:off x="593597" y="8445499"/>
            <a:ext cx="11526796"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Quelle: “Deep Big Simple Neural Nets Excel on Handwritten Digit Recognition” </a:t>
            </a:r>
            <a:br>
              <a:rPr sz="1200"/>
            </a:br>
            <a:r>
              <a:t>https://arxiv.org/pdf/1003.0358.pdf</a:t>
            </a:r>
          </a:p>
        </p:txBody>
      </p:sp>
      <p:graphicFrame>
        <p:nvGraphicFramePr>
          <p:cNvPr id="234" name="Table"/>
          <p:cNvGraphicFramePr/>
          <p:nvPr/>
        </p:nvGraphicFramePr>
        <p:xfrm>
          <a:off x="467088" y="3936916"/>
          <a:ext cx="9363341" cy="346742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88062"/>
                <a:gridCol w="4738290"/>
                <a:gridCol w="2810156"/>
                <a:gridCol w="1854055"/>
                <a:gridCol w="1452499"/>
              </a:tblGrid>
              <a:tr h="970809">
                <a:tc>
                  <a:txBody>
                    <a:bodyPr/>
                    <a:lstStyle/>
                    <a:p>
                      <a:pPr algn="ctr">
                        <a:lnSpc>
                          <a:spcPct val="100000"/>
                        </a:lnSpc>
                        <a:defRPr sz="3600">
                          <a:sym typeface="Avenir Next Medium"/>
                        </a:defRPr>
                      </a:pPr>
                    </a:p>
                  </a:txBody>
                  <a:tcPr marL="50800" marR="50800" marT="50800" marB="50800" anchor="ctr" anchorCtr="0" horzOverflow="overflow">
                    <a:lnT w="12700">
                      <a:miter lim="400000"/>
                    </a:lnT>
                  </a:tcPr>
                </a:tc>
                <a:tc>
                  <a:txBody>
                    <a:bodyPr/>
                    <a:lstStyle/>
                    <a:p>
                      <a:pPr algn="ctr">
                        <a:lnSpc>
                          <a:spcPct val="100000"/>
                        </a:lnSpc>
                        <a:defRPr sz="3600">
                          <a:sym typeface="Avenir Next Medium"/>
                        </a:defRPr>
                      </a:pPr>
                    </a:p>
                  </a:txBody>
                  <a:tcPr marL="50800" marR="50800" marT="50800" marB="50800" anchor="ctr" anchorCtr="0" horzOverflow="overflow">
                    <a:lnT w="12700">
                      <a:miter lim="400000"/>
                    </a:lnT>
                  </a:tcPr>
                </a:tc>
                <a:tc>
                  <a:txBody>
                    <a:bodyPr/>
                    <a:lstStyle/>
                    <a:p>
                      <a:pPr algn="ctr">
                        <a:lnSpc>
                          <a:spcPct val="100000"/>
                        </a:lnSpc>
                        <a:defRPr sz="3600">
                          <a:sym typeface="Avenir Next Medium"/>
                        </a:defRPr>
                      </a:pPr>
                    </a:p>
                  </a:txBody>
                  <a:tcPr marL="50800" marR="50800" marT="50800" marB="50800" anchor="ctr" anchorCtr="0" horzOverflow="overflow">
                    <a:lnT w="12700">
                      <a:miter lim="400000"/>
                    </a:lnT>
                  </a:tcPr>
                </a:tc>
                <a:tc>
                  <a:txBody>
                    <a:bodyPr/>
                    <a:lstStyle/>
                    <a:p>
                      <a:pPr algn="ctr">
                        <a:lnSpc>
                          <a:spcPct val="100000"/>
                        </a:lnSpc>
                        <a:defRPr sz="2000">
                          <a:sym typeface="Avenir Next Medium"/>
                        </a:defRPr>
                      </a:pPr>
                    </a:p>
                  </a:txBody>
                  <a:tcPr marL="50800" marR="50800" marT="50800" marB="50800" anchor="ctr" anchorCtr="0" horzOverflow="overflow">
                    <a:lnT w="12700">
                      <a:miter lim="400000"/>
                    </a:lnT>
                  </a:tcPr>
                </a:tc>
                <a:tc>
                  <a:txBody>
                    <a:bodyPr/>
                    <a:lstStyle/>
                    <a:p>
                      <a:pPr algn="ctr">
                        <a:lnSpc>
                          <a:spcPct val="100000"/>
                        </a:lnSpc>
                        <a:defRPr sz="2000">
                          <a:sym typeface="Avenir Next Medium"/>
                        </a:defRPr>
                      </a:pPr>
                    </a:p>
                  </a:txBody>
                  <a:tcPr marL="50800" marR="50800" marT="50800" marB="50800" anchor="ctr" anchorCtr="0" horzOverflow="overflow">
                    <a:lnT w="12700">
                      <a:miter lim="400000"/>
                    </a:lnT>
                  </a:tcPr>
                </a:tc>
              </a:tr>
              <a:tr h="599003">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r>
              <a:tr h="585245">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r>
              <a:tr h="527698">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solidFill>
                      <a:srgbClr val="197883">
                        <a:alpha val="50000"/>
                      </a:srgbClr>
                    </a:solidFill>
                  </a:tcPr>
                </a:tc>
              </a:tr>
              <a:tr h="585047">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c>
                  <a:txBody>
                    <a:bodyPr/>
                    <a:lstStyle/>
                    <a:p>
                      <a:pPr algn="ctr">
                        <a:lnSpc>
                          <a:spcPct val="100000"/>
                        </a:lnSpc>
                        <a:defRPr sz="3600">
                          <a:sym typeface="Avenir Next Medium"/>
                        </a:defRPr>
                      </a:pPr>
                    </a:p>
                  </a:txBody>
                  <a:tcPr marL="50800" marR="50800" marT="50800" marB="50800" anchor="ctr" anchorCtr="0" horzOverflow="overflow"/>
                </a:tc>
              </a:tr>
              <a:tr h="595762">
                <a:tc>
                  <a:txBody>
                    <a:bodyPr/>
                    <a:lstStyle/>
                    <a:p>
                      <a:pPr algn="ctr">
                        <a:lnSpc>
                          <a:spcPct val="100000"/>
                        </a:lnSpc>
                        <a:defRPr sz="3600">
                          <a:sym typeface="Avenir Next Medium"/>
                        </a:defRPr>
                      </a:pPr>
                    </a:p>
                  </a:txBody>
                  <a:tcPr marL="50800" marR="50800" marT="50800" marB="50800" anchor="ctr" anchorCtr="0" horzOverflow="overflow">
                    <a:lnB w="12700">
                      <a:miter lim="400000"/>
                    </a:lnB>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lnB w="12700">
                      <a:miter lim="400000"/>
                    </a:lnB>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lnB w="12700">
                      <a:miter lim="400000"/>
                    </a:lnB>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lnB w="12700">
                      <a:miter lim="400000"/>
                    </a:lnB>
                    <a:solidFill>
                      <a:srgbClr val="197883">
                        <a:alpha val="50000"/>
                      </a:srgbClr>
                    </a:solidFill>
                  </a:tcPr>
                </a:tc>
                <a:tc>
                  <a:txBody>
                    <a:bodyPr/>
                    <a:lstStyle/>
                    <a:p>
                      <a:pPr algn="ctr">
                        <a:lnSpc>
                          <a:spcPct val="100000"/>
                        </a:lnSpc>
                        <a:defRPr sz="3600">
                          <a:sym typeface="Avenir Next Medium"/>
                        </a:defRPr>
                      </a:pPr>
                    </a:p>
                  </a:txBody>
                  <a:tcPr marL="50800" marR="50800" marT="50800" marB="50800" anchor="ctr" anchorCtr="0" horzOverflow="overflow">
                    <a:lnB w="12700">
                      <a:miter lim="400000"/>
                    </a:lnB>
                    <a:solidFill>
                      <a:srgbClr val="197883">
                        <a:alpha val="50000"/>
                      </a:srgbClr>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3. NN – 3000 Training, 1000 Test, 30 Epochen"/>
          <p:cNvSpPr txBox="1"/>
          <p:nvPr>
            <p:ph type="body" idx="13"/>
          </p:nvPr>
        </p:nvSpPr>
        <p:spPr>
          <a:prstGeom prst="rect">
            <a:avLst/>
          </a:prstGeom>
        </p:spPr>
        <p:txBody>
          <a:bodyPr/>
          <a:lstStyle/>
          <a:p>
            <a:pPr/>
            <a:r>
              <a:t>3. NN – 3000 Training, 1000 Test, 30 Epochen</a:t>
            </a:r>
          </a:p>
        </p:txBody>
      </p:sp>
      <p:graphicFrame>
        <p:nvGraphicFramePr>
          <p:cNvPr id="239" name="2D Line Chart"/>
          <p:cNvGraphicFramePr/>
          <p:nvPr/>
        </p:nvGraphicFramePr>
        <p:xfrm>
          <a:off x="137293" y="1672166"/>
          <a:ext cx="12263200" cy="7908256"/>
        </p:xfrm>
        <a:graphic xmlns:a="http://schemas.openxmlformats.org/drawingml/2006/main">
          <a:graphicData uri="http://schemas.openxmlformats.org/drawingml/2006/chart">
            <c:chart xmlns:c="http://schemas.openxmlformats.org/drawingml/2006/chart" r:id="rId2"/>
          </a:graphicData>
        </a:graphic>
      </p:graphicFrame>
      <p:sp>
        <p:nvSpPr>
          <p:cNvPr id="240" name="Rectangle"/>
          <p:cNvSpPr/>
          <p:nvPr/>
        </p:nvSpPr>
        <p:spPr>
          <a:xfrm>
            <a:off x="1549400" y="2074333"/>
            <a:ext cx="11029372" cy="4572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