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notesSlides/notesSlide8.xml" ContentType="application/vnd.openxmlformats-officedocument.presentationml.notesSlide+xml"/>
  <Override PartName="/ppt/tags/tag3.xml" ContentType="application/vnd.openxmlformats-officedocument.presentationml.tags+xml"/>
  <Override PartName="/ppt/notesSlides/notesSlide9.xml" ContentType="application/vnd.openxmlformats-officedocument.presentationml.notesSlide+xml"/>
  <Override PartName="/ppt/tags/tag4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85" r:id="rId3"/>
    <p:sldId id="258" r:id="rId4"/>
    <p:sldId id="286" r:id="rId5"/>
    <p:sldId id="287" r:id="rId6"/>
    <p:sldId id="292" r:id="rId7"/>
    <p:sldId id="284" r:id="rId8"/>
    <p:sldId id="265" r:id="rId9"/>
    <p:sldId id="266" r:id="rId10"/>
    <p:sldId id="281" r:id="rId11"/>
    <p:sldId id="270" r:id="rId12"/>
    <p:sldId id="295" r:id="rId13"/>
    <p:sldId id="288" r:id="rId14"/>
    <p:sldId id="291" r:id="rId15"/>
    <p:sldId id="289" r:id="rId16"/>
    <p:sldId id="290" r:id="rId17"/>
    <p:sldId id="294" r:id="rId18"/>
    <p:sldId id="293" r:id="rId19"/>
    <p:sldId id="271" r:id="rId20"/>
    <p:sldId id="283" r:id="rId21"/>
    <p:sldId id="28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281" autoAdjust="0"/>
  </p:normalViewPr>
  <p:slideViewPr>
    <p:cSldViewPr>
      <p:cViewPr varScale="1">
        <p:scale>
          <a:sx n="242" d="100"/>
          <a:sy n="242" d="100"/>
        </p:scale>
        <p:origin x="170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334B4-43C6-47FF-AFC7-2EEDB0EE66F7}" type="datetimeFigureOut">
              <a:rPr lang="en-US" smtClean="0"/>
              <a:t>2017-12-15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7D3552-2F95-4E0E-B0B8-68822BB826A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437EE-D348-4D49-8D0B-E2A12F8E030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- TODO: This slide starts</a:t>
            </a:r>
            <a:r>
              <a:rPr lang="en-US" b="1" baseline="0" dirty="0" smtClean="0"/>
              <a:t> being a bit empty</a:t>
            </a:r>
            <a:endParaRPr lang="en-US" b="1" dirty="0" smtClean="0"/>
          </a:p>
          <a:p>
            <a:r>
              <a:rPr lang="en-US" b="1" dirty="0" smtClean="0"/>
              <a:t>Removed: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 Low* have more interesting abstractions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security of Low* to C compiler </a:t>
            </a:r>
            <a:r>
              <a:rPr lang="en-US" b="1" dirty="0" smtClean="0"/>
              <a:t>trivial for C interfaces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(because F* allows and tracks effects, as opposed to Coq)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+</a:t>
            </a:r>
            <a:r>
              <a:rPr lang="en-US" baseline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No longer true since Low* is just a </a:t>
            </a:r>
            <a:r>
              <a:rPr lang="en-US" b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subset</a:t>
            </a:r>
            <a:r>
              <a:rPr lang="en-US" baseline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C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b="1" dirty="0" smtClean="0"/>
              <a:t>Removed:</a:t>
            </a:r>
          </a:p>
          <a:p>
            <a:pPr>
              <a:lnSpc>
                <a:spcPct val="120000"/>
              </a:lnSpc>
            </a:pPr>
            <a:r>
              <a:rPr lang="en-US" b="1" dirty="0" smtClean="0"/>
              <a:t>ML abstractions we want to enforce with micro-policies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types, value immutability, opaqueness of closures,</a:t>
            </a:r>
            <a:br>
              <a:rPr lang="en-US" dirty="0" smtClean="0"/>
            </a:br>
            <a:r>
              <a:rPr lang="en-US" dirty="0" smtClean="0"/>
              <a:t>parametricity (dynamic sealing), GC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malloc</a:t>
            </a:r>
            <a:r>
              <a:rPr lang="en-US" dirty="0" smtClean="0"/>
              <a:t>/free, ...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91BA7C-E18C-4E39-B627-3465A8166F27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7D3552-2F95-4E0E-B0B8-68822BB826A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78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err="1" smtClean="0">
                <a:solidFill>
                  <a:schemeClr val="tx2"/>
                </a:solidFill>
                <a:latin typeface="Calibri" pitchFamily="34" charset="0"/>
              </a:rPr>
              <a:t>Théo</a:t>
            </a:r>
            <a:r>
              <a:rPr lang="en-US" sz="1200" b="1" dirty="0" smtClean="0">
                <a:solidFill>
                  <a:schemeClr val="tx2"/>
                </a:solidFill>
                <a:latin typeface="Calibri" pitchFamily="34" charset="0"/>
              </a:rPr>
              <a:t> Laurent</a:t>
            </a:r>
            <a:r>
              <a:rPr lang="en-US" sz="1200" b="0" dirty="0" smtClean="0">
                <a:solidFill>
                  <a:schemeClr val="tx1"/>
                </a:solidFill>
                <a:latin typeface="+mn-lt"/>
              </a:rPr>
              <a:t>,</a:t>
            </a:r>
            <a:r>
              <a:rPr lang="en-US" sz="1200" b="0" baseline="0" dirty="0" smtClean="0">
                <a:solidFill>
                  <a:schemeClr val="tx1"/>
                </a:solidFill>
                <a:latin typeface="+mn-lt"/>
              </a:rPr>
              <a:t> Ana Nora Evans</a:t>
            </a:r>
            <a:endParaRPr lang="en-US" sz="1200" i="1" dirty="0" smtClean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7D3552-2F95-4E0E-B0B8-68822BB826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08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TODO: </a:t>
            </a:r>
            <a:r>
              <a:rPr lang="en-US" b="0" baseline="0" dirty="0" smtClean="0"/>
              <a:t>metaphor: low-level languages are broken bricks, and higher level languages build up on those bricks</a:t>
            </a:r>
            <a:endParaRPr lang="en-US" b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7D3552-2F95-4E0E-B0B8-68822BB826A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999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SAY: First, full abstraction talks not about whole</a:t>
            </a:r>
            <a:r>
              <a:rPr lang="en-US" baseline="0" dirty="0" smtClean="0"/>
              <a:t> programs but </a:t>
            </a:r>
            <a:r>
              <a:rPr lang="en-US" dirty="0" smtClean="0"/>
              <a:t>about partial programs interacting with a low-level attacker context.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Full</a:t>
            </a:r>
            <a:r>
              <a:rPr lang="en-US" baseline="0" dirty="0" smtClean="0"/>
              <a:t> abstraction says that for every low-level attacker context we can find an equivalent high-level attacker context.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This means that the compiled component is </a:t>
            </a:r>
            <a:r>
              <a:rPr lang="en-US" b="1" baseline="0" dirty="0" smtClean="0"/>
              <a:t>protected</a:t>
            </a:r>
            <a:r>
              <a:rPr lang="en-US" baseline="0" dirty="0" smtClean="0"/>
              <a:t> so that low-level attackers don’t have extra power over it compared to high-level attackers.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If we are able to map contexts back this way, we know that our source component is as secure a target component.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is about mapping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compilation goes in the other direction than correct compilation. 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MAYBE: try to further simplify!</a:t>
            </a:r>
          </a:p>
          <a:p>
            <a:r>
              <a:rPr lang="en-US" baseline="0" dirty="0" smtClean="0"/>
              <a:t>MAYBE: security property vs. no low/high-level attacks?</a:t>
            </a:r>
          </a:p>
          <a:p>
            <a:r>
              <a:rPr lang="en-US" baseline="0" dirty="0" smtClean="0"/>
              <a:t>MAYBE: drop “forget ...”, or only soundtrack? – unsure, if I still say it won’t save us time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91BA7C-E18C-4E39-B627-3465A8166F2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(hopeless against timing side channels;</a:t>
            </a:r>
            <a:r>
              <a:rPr lang="en-US" sz="1200" baseline="0" dirty="0" smtClean="0"/>
              <a:t> </a:t>
            </a:r>
            <a:r>
              <a:rPr lang="en-US" sz="1200" dirty="0" smtClean="0"/>
              <a:t>more realistic: preservation of noninterference)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91BA7C-E18C-4E39-B627-3465A8166F2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91BA7C-E18C-4E39-B627-3465A8166F2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47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might make sense to give the crypto</a:t>
            </a:r>
            <a:r>
              <a:rPr lang="en-US" baseline="0" dirty="0" smtClean="0"/>
              <a:t> + cats example here!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91BA7C-E18C-4E39-B627-3465A8166F2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SAY (beginning): The goal for SECOMP is to achieve full abstraction at scale for realistic programming languages</a:t>
            </a:r>
          </a:p>
          <a:p>
            <a:r>
              <a:rPr lang="en-US" baseline="0" dirty="0" smtClean="0"/>
              <a:t>SAY (end): </a:t>
            </a:r>
            <a:r>
              <a:rPr lang="en-US" dirty="0" smtClean="0"/>
              <a:t>Pause at the end, the goal</a:t>
            </a:r>
            <a:r>
              <a:rPr lang="en-US" baseline="0" dirty="0" smtClean="0"/>
              <a:t> of this project is to build all of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437EE-D348-4D49-8D0B-E2A12F8E03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00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 smtClean="0"/>
              <a:t>SAY</a:t>
            </a:r>
            <a:r>
              <a:rPr lang="en-US" b="0" baseline="0" dirty="0" smtClean="0"/>
              <a:t> (end, quickly if needed)</a:t>
            </a:r>
            <a:r>
              <a:rPr lang="en-US" b="0" dirty="0" smtClean="0"/>
              <a:t>: One fundamental challenge is defining the proper attacker model for this,</a:t>
            </a:r>
            <a:r>
              <a:rPr lang="en-US" b="0" baseline="0" dirty="0" smtClean="0"/>
              <a:t> and</a:t>
            </a:r>
            <a:r>
              <a:rPr lang="en-US" b="0" dirty="0" smtClean="0"/>
              <a:t> we will present a preliminary result on this at CSF this</a:t>
            </a:r>
            <a:r>
              <a:rPr lang="en-US" b="0" baseline="0" dirty="0" smtClean="0"/>
              <a:t> year.</a:t>
            </a:r>
          </a:p>
          <a:p>
            <a:endParaRPr lang="en-US" b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NOT ADDED: might</a:t>
            </a:r>
            <a:r>
              <a:rPr lang="en-US" b="0" baseline="0" dirty="0" smtClean="0"/>
              <a:t> add that </a:t>
            </a:r>
            <a:r>
              <a:rPr lang="en-US" b="0" dirty="0" smtClean="0"/>
              <a:t>undefined</a:t>
            </a:r>
            <a:r>
              <a:rPr lang="en-US" b="0" baseline="0" dirty="0" smtClean="0"/>
              <a:t> behavior is restricted to the component that caused it; this could be an answer to the “unsafe source” point which I’m anyway not making.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91BA7C-E18C-4E39-B627-3465A8166F2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47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FA568-36FF-4865-A5B8-859AC9E92CA3}" type="datetimeFigureOut">
              <a:rPr lang="en-US" smtClean="0"/>
              <a:t>2017-12-15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FA568-36FF-4865-A5B8-859AC9E92CA3}" type="datetimeFigureOut">
              <a:rPr lang="en-US" smtClean="0"/>
              <a:t>2017-12-15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FA568-36FF-4865-A5B8-859AC9E92CA3}" type="datetimeFigureOut">
              <a:rPr lang="en-US" smtClean="0"/>
              <a:t>2017-12-15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FA568-36FF-4865-A5B8-859AC9E92CA3}" type="datetimeFigureOut">
              <a:rPr lang="en-US" smtClean="0"/>
              <a:t>2017-12-15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FA568-36FF-4865-A5B8-859AC9E92CA3}" type="datetimeFigureOut">
              <a:rPr lang="en-US" smtClean="0"/>
              <a:t>2017-12-15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FA568-36FF-4865-A5B8-859AC9E92CA3}" type="datetimeFigureOut">
              <a:rPr lang="en-US" smtClean="0"/>
              <a:t>2017-12-15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FA568-36FF-4865-A5B8-859AC9E92CA3}" type="datetimeFigureOut">
              <a:rPr lang="en-US" smtClean="0"/>
              <a:t>2017-12-15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FA568-36FF-4865-A5B8-859AC9E92CA3}" type="datetimeFigureOut">
              <a:rPr lang="en-US" smtClean="0"/>
              <a:t>2017-12-15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FA568-36FF-4865-A5B8-859AC9E92CA3}" type="datetimeFigureOut">
              <a:rPr lang="en-US" smtClean="0"/>
              <a:t>2017-12-15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FA568-36FF-4865-A5B8-859AC9E92CA3}" type="datetimeFigureOut">
              <a:rPr lang="en-US" smtClean="0"/>
              <a:t>2017-12-15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FA568-36FF-4865-A5B8-859AC9E92CA3}" type="datetimeFigureOut">
              <a:rPr lang="en-US" smtClean="0"/>
              <a:t>2017-12-15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FA568-36FF-4865-A5B8-859AC9E92CA3}" type="datetimeFigureOut">
              <a:rPr lang="en-US" smtClean="0"/>
              <a:t>2017-12-15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ecure-compilation.github.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23.png"/><Relationship Id="rId4" Type="http://schemas.openxmlformats.org/officeDocument/2006/relationships/image" Target="../media/image2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23.png"/><Relationship Id="rId5" Type="http://schemas.openxmlformats.org/officeDocument/2006/relationships/image" Target="../media/image15.jpeg"/><Relationship Id="rId4" Type="http://schemas.openxmlformats.org/officeDocument/2006/relationships/image" Target="../media/image24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6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25.jpeg"/><Relationship Id="rId5" Type="http://schemas.openxmlformats.org/officeDocument/2006/relationships/image" Target="../media/image23.png"/><Relationship Id="rId4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11" Type="http://schemas.openxmlformats.org/officeDocument/2006/relationships/image" Target="../media/image9.jpeg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Relationship Id="rId14" Type="http://schemas.openxmlformats.org/officeDocument/2006/relationships/image" Target="../media/image1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Formally Secure Compilation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57600"/>
            <a:ext cx="6400800" cy="18288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1"/>
                </a:solidFill>
              </a:rPr>
              <a:t>C</a:t>
            </a:r>
            <a:r>
              <a:rPr lang="ro-RO" sz="3600" b="1" dirty="0" smtClean="0">
                <a:solidFill>
                  <a:schemeClr val="tx1"/>
                </a:solidFill>
              </a:rPr>
              <a:t>ătălin Hrițcu</a:t>
            </a:r>
            <a:endParaRPr lang="en-US" sz="3600" b="1" dirty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Inria Paris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EDDCC-B077-4820-BE21-09B98267384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138193" y="5638800"/>
            <a:ext cx="4867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hlinkClick r:id="rId3"/>
              </a:rPr>
              <a:t>https</a:t>
            </a:r>
            <a:r>
              <a:rPr lang="en-US" sz="2400" b="1" dirty="0">
                <a:hlinkClick r:id="rId3"/>
              </a:rPr>
              <a:t>://</a:t>
            </a:r>
            <a:r>
              <a:rPr lang="en-US" sz="2400" b="1" dirty="0" smtClean="0">
                <a:hlinkClick r:id="rId3"/>
              </a:rPr>
              <a:t>secure-compilation.github.io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0" y="2438400"/>
            <a:ext cx="72390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b="1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of Unsafe </a:t>
            </a:r>
            <a:r>
              <a:rPr lang="en-US" sz="3400" b="1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Low-level </a:t>
            </a:r>
            <a:r>
              <a:rPr lang="en-US" sz="34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C</a:t>
            </a:r>
            <a:r>
              <a:rPr lang="en-US" sz="3400" b="1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omponents</a:t>
            </a:r>
            <a:endParaRPr lang="en-US" sz="3400" dirty="0">
              <a:solidFill>
                <a:srgbClr val="C00000"/>
              </a:solidFill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800" b="1" dirty="0" smtClean="0"/>
              <a:t>Our </a:t>
            </a:r>
            <a:r>
              <a:rPr lang="en-US" sz="3800" b="1" dirty="0" smtClean="0">
                <a:solidFill>
                  <a:srgbClr val="C00000"/>
                </a:solidFill>
              </a:rPr>
              <a:t>new target</a:t>
            </a:r>
            <a:r>
              <a:rPr lang="en-US" sz="3800" b="1" dirty="0" smtClean="0"/>
              <a:t>:</a:t>
            </a:r>
            <a:r>
              <a:rPr lang="en-US" sz="3800" b="1" dirty="0"/>
              <a:t> </a:t>
            </a:r>
            <a:r>
              <a:rPr lang="en-US" sz="3800" b="1" dirty="0">
                <a:solidFill>
                  <a:schemeClr val="tx2"/>
                </a:solidFill>
              </a:rPr>
              <a:t>R</a:t>
            </a:r>
            <a:r>
              <a:rPr lang="en-US" sz="3800" b="1" dirty="0" smtClean="0">
                <a:solidFill>
                  <a:schemeClr val="tx2"/>
                </a:solidFill>
              </a:rPr>
              <a:t>obust compilation</a:t>
            </a:r>
            <a:endParaRPr lang="en-US" sz="3800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599" y="1597429"/>
            <a:ext cx="4648201" cy="3546654"/>
          </a:xfrm>
        </p:spPr>
        <p:txBody>
          <a:bodyPr>
            <a:normAutofit fontScale="92500"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sz="2200" b="1" dirty="0" smtClean="0"/>
              <a:t>robust trace property </a:t>
            </a:r>
            <a:r>
              <a:rPr lang="en-US" sz="2200" b="1" dirty="0" smtClean="0"/>
              <a:t>preservation</a:t>
            </a:r>
            <a:br>
              <a:rPr lang="en-US" sz="2200" b="1" dirty="0" smtClean="0"/>
            </a:br>
            <a:r>
              <a:rPr lang="en-US" sz="2200" dirty="0" smtClean="0"/>
              <a:t>(robust </a:t>
            </a:r>
            <a:r>
              <a:rPr lang="en-US" sz="2200" dirty="0" smtClean="0"/>
              <a:t>= in adversarial context)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200" b="1" dirty="0" smtClean="0"/>
              <a:t>gives up</a:t>
            </a:r>
            <a:r>
              <a:rPr lang="en-US" sz="2200" dirty="0" smtClean="0"/>
              <a:t> on confidentiality (relational/hyper properties)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b="1" dirty="0" smtClean="0"/>
              <a:t>intuition</a:t>
            </a:r>
            <a:r>
              <a:rPr lang="en-US" sz="2200" b="1" dirty="0" smtClean="0"/>
              <a:t>:</a:t>
            </a:r>
            <a:endParaRPr lang="en-US" sz="2200" dirty="0" smtClean="0"/>
          </a:p>
          <a:p>
            <a:pPr marL="365760" lvl="1">
              <a:spcBef>
                <a:spcPts val="600"/>
              </a:spcBef>
            </a:pPr>
            <a:r>
              <a:rPr lang="en-US" sz="2000" b="1" dirty="0" smtClean="0">
                <a:solidFill>
                  <a:schemeClr val="tx2"/>
                </a:solidFill>
              </a:rPr>
              <a:t>stronger</a:t>
            </a:r>
            <a:r>
              <a:rPr lang="en-US" sz="2000" dirty="0" smtClean="0"/>
              <a:t> </a:t>
            </a:r>
            <a:r>
              <a:rPr lang="en-US" sz="2000" dirty="0"/>
              <a:t>than </a:t>
            </a:r>
            <a:r>
              <a:rPr lang="en-US" sz="2000" dirty="0" smtClean="0"/>
              <a:t>compiler </a:t>
            </a:r>
            <a:r>
              <a:rPr lang="en-US" sz="2000" dirty="0"/>
              <a:t>correctness</a:t>
            </a:r>
          </a:p>
          <a:p>
            <a:pPr marL="365760" lvl="1">
              <a:spcBef>
                <a:spcPts val="600"/>
              </a:spcBef>
            </a:pPr>
            <a:r>
              <a:rPr lang="en-US" sz="2000" dirty="0" smtClean="0"/>
              <a:t>seems </a:t>
            </a:r>
            <a:r>
              <a:rPr lang="en-US" sz="2000" b="1" dirty="0" smtClean="0">
                <a:solidFill>
                  <a:srgbClr val="C00000"/>
                </a:solidFill>
              </a:rPr>
              <a:t>weaker</a:t>
            </a:r>
            <a:r>
              <a:rPr lang="en-US" sz="2000" dirty="0" smtClean="0"/>
              <a:t> </a:t>
            </a:r>
            <a:r>
              <a:rPr lang="en-US" sz="2000" dirty="0"/>
              <a:t>than full </a:t>
            </a:r>
            <a:r>
              <a:rPr lang="en-US" sz="2000" dirty="0" smtClean="0"/>
              <a:t>abstraction</a:t>
            </a:r>
            <a:br>
              <a:rPr lang="en-US" sz="2000" dirty="0" smtClean="0"/>
            </a:br>
            <a:r>
              <a:rPr lang="en-US" sz="2000" dirty="0" smtClean="0"/>
              <a:t>                     + </a:t>
            </a:r>
            <a:r>
              <a:rPr lang="en-US" sz="2000" dirty="0"/>
              <a:t>compiler </a:t>
            </a:r>
            <a:r>
              <a:rPr lang="en-US" sz="2000" dirty="0" smtClean="0"/>
              <a:t>correctness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200" b="1" dirty="0"/>
              <a:t>less extensional</a:t>
            </a:r>
            <a:r>
              <a:rPr lang="en-US" sz="2200" dirty="0"/>
              <a:t> than </a:t>
            </a:r>
            <a:r>
              <a:rPr lang="en-US" sz="2200" dirty="0" smtClean="0"/>
              <a:t>FA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D699A-67FB-4F36-809D-738B0721C21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676400" y="1676400"/>
            <a:ext cx="3276600" cy="121920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                              high-level</a:t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>                              attacker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676400" y="3609975"/>
            <a:ext cx="3276600" cy="121920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                              low-level</a:t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>                              attacker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752600" y="1962150"/>
            <a:ext cx="1524000" cy="685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high-level component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752600" y="3867150"/>
            <a:ext cx="1524000" cy="685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compiled</a:t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component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028950" y="4219575"/>
            <a:ext cx="533400" cy="0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048000" y="2314575"/>
            <a:ext cx="533400" cy="0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38587" y="1905000"/>
            <a:ext cx="12085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high-level</a:t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>attacker</a:t>
            </a:r>
          </a:p>
          <a:p>
            <a:pPr algn="ctr"/>
            <a:r>
              <a:rPr lang="en-US" b="1" dirty="0" smtClean="0">
                <a:solidFill>
                  <a:schemeClr val="tx2"/>
                </a:solidFill>
              </a:rPr>
              <a:t>causing </a:t>
            </a:r>
            <a:r>
              <a:rPr lang="en-US" b="1" i="1" dirty="0" smtClean="0">
                <a:solidFill>
                  <a:schemeClr val="tx2"/>
                </a:solidFill>
              </a:rPr>
              <a:t>t</a:t>
            </a:r>
            <a:endParaRPr lang="el-GR" b="1" i="1" dirty="0">
              <a:solidFill>
                <a:schemeClr val="tx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-76200" y="1752600"/>
            <a:ext cx="599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latin typeface="Arial Unicode MS"/>
                <a:ea typeface="Arial Unicode MS"/>
                <a:cs typeface="Arial Unicode MS"/>
              </a:rPr>
              <a:t>∃</a:t>
            </a:r>
            <a:endParaRPr lang="en-US" sz="5400" b="1" dirty="0"/>
          </a:p>
        </p:txBody>
      </p:sp>
      <p:sp>
        <p:nvSpPr>
          <p:cNvPr id="20" name="Rectangle 19"/>
          <p:cNvSpPr/>
          <p:nvPr/>
        </p:nvSpPr>
        <p:spPr>
          <a:xfrm>
            <a:off x="338587" y="3953470"/>
            <a:ext cx="12649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low-level</a:t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>attacker</a:t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chemeClr val="tx2"/>
                </a:solidFill>
              </a:rPr>
              <a:t>causing </a:t>
            </a:r>
            <a:r>
              <a:rPr lang="en-US" b="1" i="1" dirty="0" smtClean="0">
                <a:solidFill>
                  <a:schemeClr val="tx2"/>
                </a:solidFill>
              </a:rPr>
              <a:t>t</a:t>
            </a:r>
            <a:endParaRPr lang="el-GR" b="1" i="1" dirty="0">
              <a:solidFill>
                <a:schemeClr val="tx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-61464" y="3801070"/>
            <a:ext cx="599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latin typeface="Arial Unicode MS"/>
                <a:ea typeface="Arial Unicode MS"/>
                <a:cs typeface="Arial Unicode MS"/>
              </a:rPr>
              <a:t>∃</a:t>
            </a:r>
            <a:endParaRPr lang="en-US" sz="5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368302" y="2020669"/>
            <a:ext cx="308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.</a:t>
            </a:r>
            <a:endParaRPr lang="en-US" sz="36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371600" y="4078069"/>
            <a:ext cx="308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.</a:t>
            </a:r>
            <a:endParaRPr lang="en-US" sz="3600" b="1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514600" y="2647950"/>
            <a:ext cx="0" cy="1219200"/>
          </a:xfrm>
          <a:prstGeom prst="straightConnector1">
            <a:avLst/>
          </a:prstGeom>
          <a:ln w="635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91115" y="3067050"/>
            <a:ext cx="1023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smtClean="0"/>
              <a:t>compiler</a:t>
            </a:r>
            <a:endParaRPr lang="en-US" b="1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4114800" y="2667000"/>
            <a:ext cx="0" cy="1219200"/>
          </a:xfrm>
          <a:prstGeom prst="straightConnector1">
            <a:avLst/>
          </a:prstGeom>
          <a:ln w="63500">
            <a:solidFill>
              <a:schemeClr val="tx1">
                <a:lumMod val="75000"/>
                <a:lumOff val="2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94812" y="838200"/>
            <a:ext cx="35239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chemeClr val="tx2"/>
                </a:solidFill>
                <a:latin typeface="Arial Unicode MS"/>
                <a:ea typeface="Arial Unicode MS"/>
                <a:cs typeface="Arial Unicode MS"/>
              </a:rPr>
              <a:t>∀</a:t>
            </a:r>
            <a:r>
              <a:rPr lang="en-US" sz="2800" b="1" dirty="0" smtClean="0">
                <a:solidFill>
                  <a:schemeClr val="tx2"/>
                </a:solidFill>
                <a:ea typeface="Arial Unicode MS"/>
                <a:cs typeface="Arial Unicode MS"/>
              </a:rPr>
              <a:t>(bad, attack) trace </a:t>
            </a:r>
            <a:r>
              <a:rPr lang="en-US" sz="2800" b="1" i="1" dirty="0" smtClean="0">
                <a:solidFill>
                  <a:schemeClr val="tx2"/>
                </a:solidFill>
                <a:ea typeface="Arial Unicode MS"/>
                <a:cs typeface="Arial Unicode MS"/>
              </a:rPr>
              <a:t>t</a:t>
            </a:r>
            <a:endParaRPr lang="en-US" sz="3200" b="1" i="1" dirty="0">
              <a:solidFill>
                <a:schemeClr val="tx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5181600"/>
            <a:ext cx="83286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Advantages</a:t>
            </a:r>
            <a:r>
              <a:rPr lang="en-US" sz="2400" dirty="0" smtClean="0"/>
              <a:t>: </a:t>
            </a:r>
            <a:r>
              <a:rPr lang="en-US" sz="2400" b="1" dirty="0" smtClean="0">
                <a:solidFill>
                  <a:schemeClr val="tx2"/>
                </a:solidFill>
              </a:rPr>
              <a:t>easier to realistically achieve and prove</a:t>
            </a:r>
          </a:p>
          <a:p>
            <a:r>
              <a:rPr lang="en-US" sz="2400" b="1" dirty="0" smtClean="0"/>
              <a:t>  useful</a:t>
            </a:r>
            <a:r>
              <a:rPr lang="en-US" sz="2400" dirty="0" smtClean="0"/>
              <a:t>: preservation </a:t>
            </a:r>
            <a:r>
              <a:rPr lang="en-US" sz="2400" dirty="0"/>
              <a:t>of </a:t>
            </a:r>
            <a:r>
              <a:rPr lang="en-US" sz="2400" b="1" dirty="0" smtClean="0">
                <a:solidFill>
                  <a:schemeClr val="tx2"/>
                </a:solidFill>
              </a:rPr>
              <a:t>invariants</a:t>
            </a:r>
            <a:r>
              <a:rPr lang="en-US" sz="2400" dirty="0" smtClean="0"/>
              <a:t> </a:t>
            </a:r>
            <a:r>
              <a:rPr lang="en-US" sz="2400" dirty="0"/>
              <a:t>and other </a:t>
            </a:r>
            <a:r>
              <a:rPr lang="en-US" sz="2400" b="1" dirty="0">
                <a:solidFill>
                  <a:schemeClr val="tx2"/>
                </a:solidFill>
              </a:rPr>
              <a:t>integrity </a:t>
            </a:r>
            <a:r>
              <a:rPr lang="en-US" sz="2400" b="1" dirty="0" smtClean="0">
                <a:solidFill>
                  <a:schemeClr val="tx2"/>
                </a:solidFill>
              </a:rPr>
              <a:t>properties</a:t>
            </a:r>
          </a:p>
          <a:p>
            <a:r>
              <a:rPr lang="en-US" sz="2400" b="1" dirty="0" smtClean="0"/>
              <a:t>  works for </a:t>
            </a:r>
            <a:r>
              <a:rPr lang="en-US" sz="2400" b="1" dirty="0">
                <a:solidFill>
                  <a:schemeClr val="tx2"/>
                </a:solidFill>
              </a:rPr>
              <a:t>unsafe </a:t>
            </a:r>
            <a:r>
              <a:rPr lang="en-US" sz="2400" b="1" dirty="0" smtClean="0">
                <a:solidFill>
                  <a:schemeClr val="tx2"/>
                </a:solidFill>
              </a:rPr>
              <a:t>languages</a:t>
            </a:r>
            <a:r>
              <a:rPr lang="en-US" sz="2400" dirty="0" smtClean="0"/>
              <a:t> (supporting dynamic compromise)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 rot="-5400000">
            <a:off x="412443" y="2837586"/>
            <a:ext cx="8515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⇒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890297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/>
      <p:bldP spid="19" grpId="0"/>
      <p:bldP spid="23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4000" b="1" dirty="0" smtClean="0"/>
              <a:t>Mutually distrustful components</a:t>
            </a:r>
            <a:endParaRPr lang="en-US" sz="4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D699A-67FB-4F36-809D-738B0721C211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3" name="Group 5"/>
          <p:cNvGrpSpPr/>
          <p:nvPr/>
        </p:nvGrpSpPr>
        <p:grpSpPr>
          <a:xfrm>
            <a:off x="250383" y="4106155"/>
            <a:ext cx="4048152" cy="990600"/>
            <a:chOff x="381000" y="762000"/>
            <a:chExt cx="4048152" cy="990600"/>
          </a:xfrm>
        </p:grpSpPr>
        <p:grpSp>
          <p:nvGrpSpPr>
            <p:cNvPr id="5" name="Group 87"/>
            <p:cNvGrpSpPr/>
            <p:nvPr/>
          </p:nvGrpSpPr>
          <p:grpSpPr>
            <a:xfrm>
              <a:off x="381000" y="762000"/>
              <a:ext cx="609600" cy="609600"/>
              <a:chOff x="1752600" y="1143000"/>
              <a:chExt cx="609600" cy="609600"/>
            </a:xfrm>
          </p:grpSpPr>
          <p:sp>
            <p:nvSpPr>
              <p:cNvPr id="30" name="Moon 29"/>
              <p:cNvSpPr/>
              <p:nvPr/>
            </p:nvSpPr>
            <p:spPr>
              <a:xfrm rot="5400000">
                <a:off x="1752600" y="1143000"/>
                <a:ext cx="609600" cy="609600"/>
              </a:xfrm>
              <a:prstGeom prst="moon">
                <a:avLst>
                  <a:gd name="adj" fmla="val 6317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931788" y="1181725"/>
                <a:ext cx="3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</p:grpSp>
        <p:grpSp>
          <p:nvGrpSpPr>
            <p:cNvPr id="6" name="Group 90"/>
            <p:cNvGrpSpPr/>
            <p:nvPr/>
          </p:nvGrpSpPr>
          <p:grpSpPr>
            <a:xfrm>
              <a:off x="1219200" y="762000"/>
              <a:ext cx="609600" cy="609600"/>
              <a:chOff x="1752600" y="1143000"/>
              <a:chExt cx="609600" cy="609600"/>
            </a:xfrm>
          </p:grpSpPr>
          <p:sp>
            <p:nvSpPr>
              <p:cNvPr id="28" name="Moon 27"/>
              <p:cNvSpPr/>
              <p:nvPr/>
            </p:nvSpPr>
            <p:spPr>
              <a:xfrm rot="5400000">
                <a:off x="1752600" y="1143000"/>
                <a:ext cx="609600" cy="609600"/>
              </a:xfrm>
              <a:prstGeom prst="moon">
                <a:avLst>
                  <a:gd name="adj" fmla="val 6317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920490" y="1181725"/>
                <a:ext cx="3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</p:grpSp>
        <p:grpSp>
          <p:nvGrpSpPr>
            <p:cNvPr id="7" name="Group 93"/>
            <p:cNvGrpSpPr/>
            <p:nvPr/>
          </p:nvGrpSpPr>
          <p:grpSpPr>
            <a:xfrm>
              <a:off x="2057400" y="762000"/>
              <a:ext cx="609600" cy="609600"/>
              <a:chOff x="1752600" y="1143000"/>
              <a:chExt cx="609600" cy="609600"/>
            </a:xfrm>
          </p:grpSpPr>
          <p:sp>
            <p:nvSpPr>
              <p:cNvPr id="26" name="Moon 25"/>
              <p:cNvSpPr/>
              <p:nvPr/>
            </p:nvSpPr>
            <p:spPr>
              <a:xfrm rot="5400000">
                <a:off x="1752600" y="1143000"/>
                <a:ext cx="609600" cy="609600"/>
              </a:xfrm>
              <a:prstGeom prst="moon">
                <a:avLst>
                  <a:gd name="adj" fmla="val 6317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920490" y="1181725"/>
                <a:ext cx="3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</a:t>
                </a:r>
                <a:r>
                  <a:rPr lang="en-US" baseline="-25000" dirty="0" smtClean="0"/>
                  <a:t>3</a:t>
                </a:r>
                <a:endParaRPr lang="en-US" baseline="-25000" dirty="0"/>
              </a:p>
            </p:txBody>
          </p:sp>
        </p:grpSp>
        <p:grpSp>
          <p:nvGrpSpPr>
            <p:cNvPr id="8" name="Group 96"/>
            <p:cNvGrpSpPr/>
            <p:nvPr/>
          </p:nvGrpSpPr>
          <p:grpSpPr>
            <a:xfrm>
              <a:off x="2895600" y="762000"/>
              <a:ext cx="609600" cy="609600"/>
              <a:chOff x="1752600" y="1143000"/>
              <a:chExt cx="609600" cy="609600"/>
            </a:xfrm>
          </p:grpSpPr>
          <p:sp>
            <p:nvSpPr>
              <p:cNvPr id="24" name="Moon 23"/>
              <p:cNvSpPr/>
              <p:nvPr/>
            </p:nvSpPr>
            <p:spPr>
              <a:xfrm rot="5400000">
                <a:off x="1752600" y="1143000"/>
                <a:ext cx="609600" cy="609600"/>
              </a:xfrm>
              <a:prstGeom prst="moon">
                <a:avLst>
                  <a:gd name="adj" fmla="val 6317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928110" y="1181725"/>
                <a:ext cx="3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</a:t>
                </a:r>
                <a:r>
                  <a:rPr lang="en-US" baseline="-25000" dirty="0" smtClean="0"/>
                  <a:t>4</a:t>
                </a:r>
                <a:endParaRPr lang="en-US" baseline="-25000" dirty="0"/>
              </a:p>
            </p:txBody>
          </p:sp>
        </p:grpSp>
        <p:grpSp>
          <p:nvGrpSpPr>
            <p:cNvPr id="9" name="Group 99"/>
            <p:cNvGrpSpPr/>
            <p:nvPr/>
          </p:nvGrpSpPr>
          <p:grpSpPr>
            <a:xfrm>
              <a:off x="3733800" y="762000"/>
              <a:ext cx="609600" cy="609600"/>
              <a:chOff x="1752600" y="1143000"/>
              <a:chExt cx="609600" cy="609600"/>
            </a:xfrm>
          </p:grpSpPr>
          <p:sp>
            <p:nvSpPr>
              <p:cNvPr id="22" name="Moon 21"/>
              <p:cNvSpPr/>
              <p:nvPr/>
            </p:nvSpPr>
            <p:spPr>
              <a:xfrm rot="5400000">
                <a:off x="1752600" y="1143000"/>
                <a:ext cx="609600" cy="609600"/>
              </a:xfrm>
              <a:prstGeom prst="moon">
                <a:avLst>
                  <a:gd name="adj" fmla="val 6317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920490" y="1181725"/>
                <a:ext cx="3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</a:t>
                </a:r>
                <a:r>
                  <a:rPr lang="en-US" baseline="-25000" dirty="0" smtClean="0"/>
                  <a:t>5</a:t>
                </a:r>
                <a:endParaRPr lang="en-US" baseline="-25000" dirty="0"/>
              </a:p>
            </p:txBody>
          </p:sp>
        </p:grpSp>
        <p:sp>
          <p:nvSpPr>
            <p:cNvPr id="12" name="Oval 11"/>
            <p:cNvSpPr/>
            <p:nvPr/>
          </p:nvSpPr>
          <p:spPr>
            <a:xfrm>
              <a:off x="381000" y="1143000"/>
              <a:ext cx="609600" cy="6096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1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1219200" y="1143000"/>
              <a:ext cx="609600" cy="6096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2057400" y="1143000"/>
              <a:ext cx="609600" cy="6096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895600" y="1143000"/>
              <a:ext cx="609600" cy="6096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4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3733800" y="1143000"/>
              <a:ext cx="609600" cy="6096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5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70560" y="1261348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↓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11944" y="1268968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↓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353328" y="1276588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↓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194712" y="1284208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↓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36096" y="1291828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↓</a:t>
              </a:r>
              <a:endParaRPr lang="en-US" dirty="0"/>
            </a:p>
          </p:txBody>
        </p:sp>
      </p:grpSp>
      <p:grpSp>
        <p:nvGrpSpPr>
          <p:cNvPr id="10" name="Group 31"/>
          <p:cNvGrpSpPr/>
          <p:nvPr/>
        </p:nvGrpSpPr>
        <p:grpSpPr>
          <a:xfrm>
            <a:off x="250383" y="1905000"/>
            <a:ext cx="3962400" cy="990600"/>
            <a:chOff x="228600" y="2667000"/>
            <a:chExt cx="3962400" cy="990600"/>
          </a:xfrm>
        </p:grpSpPr>
        <p:grpSp>
          <p:nvGrpSpPr>
            <p:cNvPr id="11" name="Group 140"/>
            <p:cNvGrpSpPr/>
            <p:nvPr/>
          </p:nvGrpSpPr>
          <p:grpSpPr>
            <a:xfrm>
              <a:off x="228600" y="2667000"/>
              <a:ext cx="609600" cy="609600"/>
              <a:chOff x="1752600" y="1143000"/>
              <a:chExt cx="609600" cy="609600"/>
            </a:xfrm>
          </p:grpSpPr>
          <p:sp>
            <p:nvSpPr>
              <p:cNvPr id="51" name="Moon 50"/>
              <p:cNvSpPr/>
              <p:nvPr/>
            </p:nvSpPr>
            <p:spPr>
              <a:xfrm rot="5400000">
                <a:off x="1752600" y="1143000"/>
                <a:ext cx="609600" cy="609600"/>
              </a:xfrm>
              <a:prstGeom prst="moon">
                <a:avLst>
                  <a:gd name="adj" fmla="val 6317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1931788" y="1181725"/>
                <a:ext cx="3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</p:grpSp>
        <p:grpSp>
          <p:nvGrpSpPr>
            <p:cNvPr id="32" name="Group 143"/>
            <p:cNvGrpSpPr/>
            <p:nvPr/>
          </p:nvGrpSpPr>
          <p:grpSpPr>
            <a:xfrm>
              <a:off x="1066800" y="2667000"/>
              <a:ext cx="609600" cy="609600"/>
              <a:chOff x="1752600" y="1143000"/>
              <a:chExt cx="609600" cy="609600"/>
            </a:xfrm>
          </p:grpSpPr>
          <p:sp>
            <p:nvSpPr>
              <p:cNvPr id="49" name="Moon 48"/>
              <p:cNvSpPr/>
              <p:nvPr/>
            </p:nvSpPr>
            <p:spPr>
              <a:xfrm rot="5400000">
                <a:off x="1752600" y="1143000"/>
                <a:ext cx="609600" cy="609600"/>
              </a:xfrm>
              <a:prstGeom prst="moon">
                <a:avLst>
                  <a:gd name="adj" fmla="val 6317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920490" y="1181725"/>
                <a:ext cx="3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</p:grpSp>
        <p:grpSp>
          <p:nvGrpSpPr>
            <p:cNvPr id="33" name="Group 146"/>
            <p:cNvGrpSpPr/>
            <p:nvPr/>
          </p:nvGrpSpPr>
          <p:grpSpPr>
            <a:xfrm>
              <a:off x="1905000" y="2667000"/>
              <a:ext cx="609600" cy="609600"/>
              <a:chOff x="1752600" y="1143000"/>
              <a:chExt cx="609600" cy="609600"/>
            </a:xfrm>
          </p:grpSpPr>
          <p:sp>
            <p:nvSpPr>
              <p:cNvPr id="47" name="Moon 46"/>
              <p:cNvSpPr/>
              <p:nvPr/>
            </p:nvSpPr>
            <p:spPr>
              <a:xfrm rot="5400000">
                <a:off x="1752600" y="1143000"/>
                <a:ext cx="609600" cy="609600"/>
              </a:xfrm>
              <a:prstGeom prst="moon">
                <a:avLst>
                  <a:gd name="adj" fmla="val 6317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920490" y="1181725"/>
                <a:ext cx="3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</a:t>
                </a:r>
                <a:r>
                  <a:rPr lang="en-US" baseline="-25000" dirty="0" smtClean="0"/>
                  <a:t>3</a:t>
                </a:r>
                <a:endParaRPr lang="en-US" baseline="-25000" dirty="0"/>
              </a:p>
            </p:txBody>
          </p:sp>
        </p:grpSp>
        <p:grpSp>
          <p:nvGrpSpPr>
            <p:cNvPr id="34" name="Group 149"/>
            <p:cNvGrpSpPr/>
            <p:nvPr/>
          </p:nvGrpSpPr>
          <p:grpSpPr>
            <a:xfrm>
              <a:off x="2743200" y="2667000"/>
              <a:ext cx="609600" cy="609600"/>
              <a:chOff x="1752600" y="1143000"/>
              <a:chExt cx="609600" cy="609600"/>
            </a:xfrm>
          </p:grpSpPr>
          <p:sp>
            <p:nvSpPr>
              <p:cNvPr id="45" name="Moon 44"/>
              <p:cNvSpPr/>
              <p:nvPr/>
            </p:nvSpPr>
            <p:spPr>
              <a:xfrm rot="5400000">
                <a:off x="1752600" y="1143000"/>
                <a:ext cx="609600" cy="609600"/>
              </a:xfrm>
              <a:prstGeom prst="moon">
                <a:avLst>
                  <a:gd name="adj" fmla="val 6317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928110" y="1181725"/>
                <a:ext cx="3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</a:t>
                </a:r>
                <a:r>
                  <a:rPr lang="en-US" baseline="-25000" dirty="0" smtClean="0"/>
                  <a:t>4</a:t>
                </a:r>
                <a:endParaRPr lang="en-US" baseline="-25000" dirty="0"/>
              </a:p>
            </p:txBody>
          </p:sp>
        </p:grpSp>
        <p:grpSp>
          <p:nvGrpSpPr>
            <p:cNvPr id="35" name="Group 152"/>
            <p:cNvGrpSpPr/>
            <p:nvPr/>
          </p:nvGrpSpPr>
          <p:grpSpPr>
            <a:xfrm>
              <a:off x="3581400" y="2667000"/>
              <a:ext cx="609600" cy="609600"/>
              <a:chOff x="1752600" y="1143000"/>
              <a:chExt cx="609600" cy="609600"/>
            </a:xfrm>
          </p:grpSpPr>
          <p:sp>
            <p:nvSpPr>
              <p:cNvPr id="43" name="Moon 42"/>
              <p:cNvSpPr/>
              <p:nvPr/>
            </p:nvSpPr>
            <p:spPr>
              <a:xfrm rot="5400000">
                <a:off x="1752600" y="1143000"/>
                <a:ext cx="609600" cy="609600"/>
              </a:xfrm>
              <a:prstGeom prst="moon">
                <a:avLst>
                  <a:gd name="adj" fmla="val 6317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1920490" y="1181725"/>
                <a:ext cx="3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</a:t>
                </a:r>
                <a:r>
                  <a:rPr lang="en-US" baseline="-25000" dirty="0" smtClean="0"/>
                  <a:t>5</a:t>
                </a:r>
                <a:endParaRPr lang="en-US" baseline="-25000" dirty="0"/>
              </a:p>
            </p:txBody>
          </p:sp>
        </p:grpSp>
        <p:sp>
          <p:nvSpPr>
            <p:cNvPr id="38" name="Oval 37"/>
            <p:cNvSpPr/>
            <p:nvPr/>
          </p:nvSpPr>
          <p:spPr>
            <a:xfrm>
              <a:off x="228600" y="3048000"/>
              <a:ext cx="609600" cy="6096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1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1066800" y="3048000"/>
              <a:ext cx="609600" cy="6096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1905000" y="3048000"/>
              <a:ext cx="609600" cy="6096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2743200" y="3048000"/>
              <a:ext cx="609600" cy="6096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4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3581400" y="3048000"/>
              <a:ext cx="609600" cy="6096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5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4" name="Down Arrow 103"/>
          <p:cNvSpPr/>
          <p:nvPr/>
        </p:nvSpPr>
        <p:spPr>
          <a:xfrm rot="10800000">
            <a:off x="3172968" y="3242317"/>
            <a:ext cx="484632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1088583" y="4740580"/>
            <a:ext cx="4187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↯</a:t>
            </a:r>
            <a:endParaRPr lang="en-US" sz="3200" b="1" dirty="0"/>
          </a:p>
        </p:txBody>
      </p:sp>
      <p:sp>
        <p:nvSpPr>
          <p:cNvPr id="109" name="Rectangle 108"/>
          <p:cNvSpPr/>
          <p:nvPr/>
        </p:nvSpPr>
        <p:spPr>
          <a:xfrm>
            <a:off x="2727279" y="4740580"/>
            <a:ext cx="4187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↯</a:t>
            </a:r>
            <a:endParaRPr lang="en-US" sz="3200" b="1" dirty="0"/>
          </a:p>
        </p:txBody>
      </p:sp>
      <p:sp>
        <p:nvSpPr>
          <p:cNvPr id="110" name="Rectangle 109"/>
          <p:cNvSpPr/>
          <p:nvPr/>
        </p:nvSpPr>
        <p:spPr>
          <a:xfrm>
            <a:off x="3603183" y="4740580"/>
            <a:ext cx="4187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↯</a:t>
            </a:r>
            <a:endParaRPr lang="en-US" sz="3200" b="1" dirty="0"/>
          </a:p>
        </p:txBody>
      </p:sp>
      <p:sp>
        <p:nvSpPr>
          <p:cNvPr id="222" name="Rectangle 221"/>
          <p:cNvSpPr/>
          <p:nvPr/>
        </p:nvSpPr>
        <p:spPr>
          <a:xfrm>
            <a:off x="152400" y="1295400"/>
            <a:ext cx="63843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∀compromise scenarios. </a:t>
            </a:r>
            <a:r>
              <a:rPr lang="en-US" sz="2400" dirty="0" smtClean="0"/>
              <a:t>∀ (bad, attack) traces </a:t>
            </a:r>
            <a:r>
              <a:rPr lang="en-US" sz="2400" i="1" dirty="0" smtClean="0"/>
              <a:t>t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628438" y="6381690"/>
            <a:ext cx="5887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[Beyond Good and Evil - Juglaret,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Hrițcu,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et al, CSF’16]</a:t>
            </a:r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4380673" y="4502887"/>
            <a:ext cx="537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⇓</a:t>
            </a:r>
            <a:r>
              <a:rPr lang="en-US" sz="2400" dirty="0" smtClean="0"/>
              <a:t> </a:t>
            </a:r>
            <a:r>
              <a:rPr lang="en-US" sz="2400" i="1" dirty="0" smtClean="0"/>
              <a:t>t</a:t>
            </a:r>
            <a:endParaRPr lang="en-US" sz="2400" i="1" dirty="0"/>
          </a:p>
        </p:txBody>
      </p:sp>
      <p:sp>
        <p:nvSpPr>
          <p:cNvPr id="122" name="Rectangle 121"/>
          <p:cNvSpPr/>
          <p:nvPr/>
        </p:nvSpPr>
        <p:spPr>
          <a:xfrm>
            <a:off x="4380673" y="2219120"/>
            <a:ext cx="537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⇓ </a:t>
            </a:r>
            <a:r>
              <a:rPr lang="en-US" sz="2400" i="1" dirty="0" smtClean="0"/>
              <a:t>t</a:t>
            </a:r>
            <a:endParaRPr lang="en-US" sz="2400" i="1" dirty="0"/>
          </a:p>
        </p:txBody>
      </p:sp>
      <p:sp>
        <p:nvSpPr>
          <p:cNvPr id="63" name="Rectangle 62"/>
          <p:cNvSpPr/>
          <p:nvPr/>
        </p:nvSpPr>
        <p:spPr>
          <a:xfrm>
            <a:off x="148490" y="3200400"/>
            <a:ext cx="35091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Limitation: static compromise</a:t>
            </a:r>
          </a:p>
          <a:p>
            <a:r>
              <a:rPr lang="en-US" dirty="0" smtClean="0"/>
              <a:t>C</a:t>
            </a:r>
            <a:r>
              <a:rPr lang="en-US" baseline="-25000" dirty="0" smtClean="0"/>
              <a:t>1</a:t>
            </a:r>
            <a:r>
              <a:rPr lang="en-US" dirty="0" smtClean="0"/>
              <a:t> and C</a:t>
            </a:r>
            <a:r>
              <a:rPr lang="en-US" baseline="-25000" dirty="0" smtClean="0"/>
              <a:t>3</a:t>
            </a:r>
            <a:r>
              <a:rPr lang="en-US" dirty="0" smtClean="0"/>
              <a:t> </a:t>
            </a:r>
            <a:r>
              <a:rPr lang="en-US" b="1" dirty="0" smtClean="0"/>
              <a:t>fully defined</a:t>
            </a:r>
            <a:endParaRPr lang="en-US" b="1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4038600" y="1688068"/>
            <a:ext cx="5114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∃ high-level attack from some </a:t>
            </a:r>
            <a:r>
              <a:rPr lang="en-US" b="1" dirty="0" smtClean="0"/>
              <a:t>fully defined</a:t>
            </a:r>
            <a:r>
              <a:rPr lang="en-US" dirty="0" smtClean="0"/>
              <a:t> A</a:t>
            </a:r>
            <a:r>
              <a:rPr lang="en-US" baseline="-25000" dirty="0" smtClean="0"/>
              <a:t>2</a:t>
            </a:r>
            <a:r>
              <a:rPr lang="en-US" dirty="0" smtClean="0"/>
              <a:t>, A</a:t>
            </a:r>
            <a:r>
              <a:rPr lang="en-US" baseline="-25000" dirty="0" smtClean="0"/>
              <a:t>4</a:t>
            </a:r>
            <a:r>
              <a:rPr lang="en-US" dirty="0" smtClean="0"/>
              <a:t>, A</a:t>
            </a:r>
            <a:r>
              <a:rPr lang="en-US" baseline="-25000" dirty="0" smtClean="0"/>
              <a:t>5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4114800" y="3733800"/>
            <a:ext cx="56156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∃ low-level attack from compromised C</a:t>
            </a:r>
            <a:r>
              <a:rPr lang="en-US" baseline="-25000" dirty="0"/>
              <a:t>2</a:t>
            </a:r>
            <a:r>
              <a:rPr lang="en-US" spc="-150" dirty="0"/>
              <a:t>↓</a:t>
            </a:r>
            <a:r>
              <a:rPr lang="en-US" dirty="0"/>
              <a:t>, C</a:t>
            </a:r>
            <a:r>
              <a:rPr lang="en-US" baseline="-25000" dirty="0"/>
              <a:t>4</a:t>
            </a:r>
            <a:r>
              <a:rPr lang="en-US" dirty="0"/>
              <a:t>↓, C</a:t>
            </a:r>
            <a:r>
              <a:rPr lang="en-US" baseline="-25000" dirty="0"/>
              <a:t>5</a:t>
            </a:r>
            <a:r>
              <a:rPr lang="en-US" dirty="0"/>
              <a:t>↓</a:t>
            </a:r>
            <a:endParaRPr lang="en-US" baseline="-25000" dirty="0"/>
          </a:p>
        </p:txBody>
      </p:sp>
      <p:sp>
        <p:nvSpPr>
          <p:cNvPr id="36" name="Rectangle 35"/>
          <p:cNvSpPr/>
          <p:nvPr/>
        </p:nvSpPr>
        <p:spPr>
          <a:xfrm>
            <a:off x="187735" y="5257800"/>
            <a:ext cx="66327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1</a:t>
            </a:r>
            <a:r>
              <a:rPr lang="en-US" dirty="0"/>
              <a:t> and </a:t>
            </a:r>
            <a:r>
              <a:rPr lang="en-US" dirty="0" smtClean="0"/>
              <a:t>C</a:t>
            </a:r>
            <a:r>
              <a:rPr lang="en-US" baseline="-25000" dirty="0" smtClean="0"/>
              <a:t>3 </a:t>
            </a:r>
            <a:r>
              <a:rPr lang="en-US" dirty="0" smtClean="0"/>
              <a:t>can get guarantees only if they are perfectly secure</a:t>
            </a:r>
          </a:p>
          <a:p>
            <a:r>
              <a:rPr lang="en-US" dirty="0" smtClean="0"/>
              <a:t>(i.e. fully </a:t>
            </a:r>
            <a:r>
              <a:rPr lang="en-US" dirty="0"/>
              <a:t>defined </a:t>
            </a:r>
            <a:r>
              <a:rPr lang="en-US" dirty="0" smtClean="0"/>
              <a:t>= do not exhibit undefined behavior in </a:t>
            </a:r>
            <a:r>
              <a:rPr lang="en-US" b="1" dirty="0" smtClean="0"/>
              <a:t>any</a:t>
            </a:r>
            <a:r>
              <a:rPr lang="en-US" dirty="0" smtClean="0"/>
              <a:t> context)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1899217" y="6031812"/>
            <a:ext cx="5454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</a:t>
            </a:r>
            <a:r>
              <a:rPr lang="en-US" b="1" dirty="0" smtClean="0">
                <a:solidFill>
                  <a:srgbClr val="C00000"/>
                </a:solidFill>
              </a:rPr>
              <a:t>his is the most we were able to do for full abstraction!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/>
      <p:bldP spid="64" grpId="0"/>
      <p:bldP spid="36" grpId="0"/>
      <p:bldP spid="6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Static compromise not good enough</a:t>
            </a:r>
            <a:endParaRPr lang="en-US" sz="40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103" y="1143000"/>
            <a:ext cx="7139794" cy="4525963"/>
          </a:xfrm>
        </p:spPr>
      </p:pic>
      <p:sp>
        <p:nvSpPr>
          <p:cNvPr id="6" name="TextBox 5"/>
          <p:cNvSpPr txBox="1"/>
          <p:nvPr/>
        </p:nvSpPr>
        <p:spPr>
          <a:xfrm>
            <a:off x="4955773" y="958334"/>
            <a:ext cx="3458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neither C</a:t>
            </a:r>
            <a:r>
              <a:rPr lang="en-US" b="1" baseline="-25000" dirty="0" smtClean="0">
                <a:solidFill>
                  <a:srgbClr val="C00000"/>
                </a:solidFill>
              </a:rPr>
              <a:t>1</a:t>
            </a:r>
            <a:r>
              <a:rPr lang="en-US" b="1" dirty="0" smtClean="0">
                <a:solidFill>
                  <a:srgbClr val="C00000"/>
                </a:solidFill>
              </a:rPr>
              <a:t> not C</a:t>
            </a:r>
            <a:r>
              <a:rPr lang="en-US" b="1" baseline="-25000" dirty="0" smtClean="0">
                <a:solidFill>
                  <a:srgbClr val="C00000"/>
                </a:solidFill>
              </a:rPr>
              <a:t>2</a:t>
            </a:r>
            <a:r>
              <a:rPr lang="en-US" b="1" dirty="0" smtClean="0">
                <a:solidFill>
                  <a:srgbClr val="C00000"/>
                </a:solidFill>
              </a:rPr>
              <a:t> are fully defined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55773" y="1326064"/>
            <a:ext cx="4035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yet C</a:t>
            </a:r>
            <a:r>
              <a:rPr lang="en-US" b="1" baseline="-25000" dirty="0" smtClean="0">
                <a:solidFill>
                  <a:schemeClr val="tx2"/>
                </a:solidFill>
              </a:rPr>
              <a:t>1</a:t>
            </a:r>
            <a:r>
              <a:rPr lang="en-US" b="1" dirty="0" smtClean="0">
                <a:solidFill>
                  <a:schemeClr val="tx2"/>
                </a:solidFill>
              </a:rPr>
              <a:t> is protected until calling C</a:t>
            </a:r>
            <a:r>
              <a:rPr lang="en-US" b="1" baseline="-25000" dirty="0" smtClean="0">
                <a:solidFill>
                  <a:schemeClr val="tx2"/>
                </a:solidFill>
              </a:rPr>
              <a:t>1</a:t>
            </a:r>
            <a:r>
              <a:rPr lang="en-US" b="1" dirty="0" smtClean="0">
                <a:solidFill>
                  <a:schemeClr val="tx2"/>
                </a:solidFill>
              </a:rPr>
              <a:t>.parse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55773" y="1707064"/>
            <a:ext cx="37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and C</a:t>
            </a:r>
            <a:r>
              <a:rPr lang="en-US" b="1" baseline="-25000" dirty="0" smtClean="0">
                <a:solidFill>
                  <a:schemeClr val="tx2"/>
                </a:solidFill>
              </a:rPr>
              <a:t>2</a:t>
            </a:r>
            <a:r>
              <a:rPr lang="en-US" b="1" dirty="0" smtClean="0">
                <a:solidFill>
                  <a:schemeClr val="tx2"/>
                </a:solidFill>
              </a:rPr>
              <a:t> can't actually be compromised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00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200" y="0"/>
            <a:ext cx="5410200" cy="1143000"/>
          </a:xfrm>
        </p:spPr>
        <p:txBody>
          <a:bodyPr/>
          <a:lstStyle/>
          <a:p>
            <a:r>
              <a:rPr lang="en-US" b="1" dirty="0" smtClean="0"/>
              <a:t>Dynamic compromise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26998" y="6019800"/>
            <a:ext cx="8512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[When Good Components Go Bad - 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Fachini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Stronati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, Hrițcu,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et al]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86" name="Group 385"/>
          <p:cNvGrpSpPr/>
          <p:nvPr/>
        </p:nvGrpSpPr>
        <p:grpSpPr>
          <a:xfrm>
            <a:off x="457200" y="152400"/>
            <a:ext cx="2286000" cy="990600"/>
            <a:chOff x="228600" y="2667000"/>
            <a:chExt cx="2286000" cy="990600"/>
          </a:xfrm>
        </p:grpSpPr>
        <p:grpSp>
          <p:nvGrpSpPr>
            <p:cNvPr id="387" name="Group 386"/>
            <p:cNvGrpSpPr/>
            <p:nvPr/>
          </p:nvGrpSpPr>
          <p:grpSpPr>
            <a:xfrm>
              <a:off x="228600" y="2667000"/>
              <a:ext cx="609600" cy="609600"/>
              <a:chOff x="1752600" y="1143000"/>
              <a:chExt cx="609600" cy="609600"/>
            </a:xfrm>
          </p:grpSpPr>
          <p:sp>
            <p:nvSpPr>
              <p:cNvPr id="397" name="Moon 396"/>
              <p:cNvSpPr/>
              <p:nvPr/>
            </p:nvSpPr>
            <p:spPr>
              <a:xfrm rot="5400000">
                <a:off x="1752600" y="1143000"/>
                <a:ext cx="609600" cy="609600"/>
              </a:xfrm>
              <a:prstGeom prst="moon">
                <a:avLst>
                  <a:gd name="adj" fmla="val 6317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8" name="TextBox 397"/>
              <p:cNvSpPr txBox="1"/>
              <p:nvPr/>
            </p:nvSpPr>
            <p:spPr>
              <a:xfrm>
                <a:off x="1931788" y="1181725"/>
                <a:ext cx="3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</a:t>
                </a:r>
                <a:r>
                  <a:rPr lang="en-US" baseline="-25000" dirty="0"/>
                  <a:t>1</a:t>
                </a:r>
              </a:p>
            </p:txBody>
          </p:sp>
        </p:grpSp>
        <p:grpSp>
          <p:nvGrpSpPr>
            <p:cNvPr id="388" name="Group 387"/>
            <p:cNvGrpSpPr/>
            <p:nvPr/>
          </p:nvGrpSpPr>
          <p:grpSpPr>
            <a:xfrm>
              <a:off x="1066800" y="2667000"/>
              <a:ext cx="609600" cy="609600"/>
              <a:chOff x="1752600" y="1143000"/>
              <a:chExt cx="609600" cy="609600"/>
            </a:xfrm>
          </p:grpSpPr>
          <p:sp>
            <p:nvSpPr>
              <p:cNvPr id="395" name="Moon 394"/>
              <p:cNvSpPr/>
              <p:nvPr/>
            </p:nvSpPr>
            <p:spPr>
              <a:xfrm rot="5400000">
                <a:off x="1752600" y="1143000"/>
                <a:ext cx="609600" cy="609600"/>
              </a:xfrm>
              <a:prstGeom prst="moon">
                <a:avLst>
                  <a:gd name="adj" fmla="val 6317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6" name="TextBox 395"/>
              <p:cNvSpPr txBox="1"/>
              <p:nvPr/>
            </p:nvSpPr>
            <p:spPr>
              <a:xfrm>
                <a:off x="1920490" y="1181725"/>
                <a:ext cx="3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</a:t>
                </a:r>
                <a:r>
                  <a:rPr lang="en-US" baseline="-25000" dirty="0"/>
                  <a:t>2</a:t>
                </a:r>
              </a:p>
            </p:txBody>
          </p:sp>
        </p:grpSp>
        <p:grpSp>
          <p:nvGrpSpPr>
            <p:cNvPr id="389" name="Group 388"/>
            <p:cNvGrpSpPr/>
            <p:nvPr/>
          </p:nvGrpSpPr>
          <p:grpSpPr>
            <a:xfrm>
              <a:off x="1905000" y="2667000"/>
              <a:ext cx="609600" cy="609600"/>
              <a:chOff x="1752600" y="1143000"/>
              <a:chExt cx="609600" cy="609600"/>
            </a:xfrm>
          </p:grpSpPr>
          <p:sp>
            <p:nvSpPr>
              <p:cNvPr id="393" name="Moon 392"/>
              <p:cNvSpPr/>
              <p:nvPr/>
            </p:nvSpPr>
            <p:spPr>
              <a:xfrm rot="5400000">
                <a:off x="1752600" y="1143000"/>
                <a:ext cx="609600" cy="609600"/>
              </a:xfrm>
              <a:prstGeom prst="moon">
                <a:avLst>
                  <a:gd name="adj" fmla="val 6317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4" name="TextBox 393"/>
              <p:cNvSpPr txBox="1"/>
              <p:nvPr/>
            </p:nvSpPr>
            <p:spPr>
              <a:xfrm>
                <a:off x="1920490" y="1181725"/>
                <a:ext cx="3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</a:t>
                </a:r>
                <a:r>
                  <a:rPr lang="en-US" baseline="-25000" dirty="0"/>
                  <a:t>3</a:t>
                </a:r>
              </a:p>
            </p:txBody>
          </p:sp>
        </p:grpSp>
        <p:sp>
          <p:nvSpPr>
            <p:cNvPr id="390" name="Oval 389"/>
            <p:cNvSpPr/>
            <p:nvPr/>
          </p:nvSpPr>
          <p:spPr>
            <a:xfrm>
              <a:off x="228600" y="3048000"/>
              <a:ext cx="609600" cy="609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0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91" name="Oval 390"/>
            <p:cNvSpPr/>
            <p:nvPr/>
          </p:nvSpPr>
          <p:spPr>
            <a:xfrm>
              <a:off x="1066800" y="3048000"/>
              <a:ext cx="609600" cy="609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1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92" name="Oval 391"/>
            <p:cNvSpPr/>
            <p:nvPr/>
          </p:nvSpPr>
          <p:spPr>
            <a:xfrm>
              <a:off x="1905000" y="3048000"/>
              <a:ext cx="609600" cy="609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99" name="TextBox 398"/>
          <p:cNvSpPr txBox="1"/>
          <p:nvPr/>
        </p:nvSpPr>
        <p:spPr>
          <a:xfrm>
            <a:off x="637064" y="1286470"/>
            <a:ext cx="73080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∃ a </a:t>
            </a:r>
            <a:r>
              <a:rPr lang="en-US" sz="2000" b="1" dirty="0" smtClean="0"/>
              <a:t>dynamic </a:t>
            </a:r>
            <a:r>
              <a:rPr lang="en-US" sz="2000" b="1" dirty="0"/>
              <a:t>compromise </a:t>
            </a:r>
            <a:r>
              <a:rPr lang="en-US" sz="2000" b="1" dirty="0" smtClean="0"/>
              <a:t>scenario </a:t>
            </a:r>
            <a:r>
              <a:rPr lang="en-US" sz="2000" dirty="0" smtClean="0"/>
              <a:t>explaining t </a:t>
            </a:r>
            <a:r>
              <a:rPr lang="en-US" sz="2000" dirty="0"/>
              <a:t>in </a:t>
            </a:r>
            <a:r>
              <a:rPr lang="en-US" sz="2000" dirty="0" smtClean="0"/>
              <a:t>source language</a:t>
            </a:r>
            <a:endParaRPr lang="en-US" sz="2000" dirty="0"/>
          </a:p>
          <a:p>
            <a:r>
              <a:rPr lang="en-US" sz="2000" dirty="0"/>
              <a:t>for instance ∃[</a:t>
            </a:r>
            <a:r>
              <a:rPr lang="en-US" sz="2000" dirty="0" smtClean="0"/>
              <a:t>A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,A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] leading to the following compromise sequence:</a:t>
            </a:r>
            <a:endParaRPr lang="en-US" sz="2000" dirty="0"/>
          </a:p>
        </p:txBody>
      </p:sp>
      <p:sp>
        <p:nvSpPr>
          <p:cNvPr id="400" name="Rectangle 399"/>
          <p:cNvSpPr/>
          <p:nvPr/>
        </p:nvSpPr>
        <p:spPr>
          <a:xfrm>
            <a:off x="738437" y="653535"/>
            <a:ext cx="393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↓</a:t>
            </a:r>
            <a:endParaRPr lang="en-US" dirty="0"/>
          </a:p>
        </p:txBody>
      </p:sp>
      <p:sp>
        <p:nvSpPr>
          <p:cNvPr id="401" name="Rectangle 400"/>
          <p:cNvSpPr/>
          <p:nvPr/>
        </p:nvSpPr>
        <p:spPr>
          <a:xfrm>
            <a:off x="1582874" y="645054"/>
            <a:ext cx="393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↓</a:t>
            </a:r>
          </a:p>
        </p:txBody>
      </p:sp>
      <p:sp>
        <p:nvSpPr>
          <p:cNvPr id="402" name="Rectangle 401"/>
          <p:cNvSpPr/>
          <p:nvPr/>
        </p:nvSpPr>
        <p:spPr>
          <a:xfrm>
            <a:off x="2427312" y="636573"/>
            <a:ext cx="393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↓</a:t>
            </a:r>
          </a:p>
        </p:txBody>
      </p:sp>
      <p:sp>
        <p:nvSpPr>
          <p:cNvPr id="403" name="Rectangle 402"/>
          <p:cNvSpPr/>
          <p:nvPr/>
        </p:nvSpPr>
        <p:spPr>
          <a:xfrm>
            <a:off x="2790050" y="457200"/>
            <a:ext cx="537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⇓ </a:t>
            </a:r>
            <a:r>
              <a:rPr lang="en-US" sz="2400" dirty="0" smtClean="0"/>
              <a:t>t</a:t>
            </a:r>
            <a:endParaRPr lang="en-US" sz="2400" dirty="0"/>
          </a:p>
        </p:txBody>
      </p:sp>
      <p:grpSp>
        <p:nvGrpSpPr>
          <p:cNvPr id="404" name="Group 403"/>
          <p:cNvGrpSpPr/>
          <p:nvPr/>
        </p:nvGrpSpPr>
        <p:grpSpPr>
          <a:xfrm>
            <a:off x="2473399" y="2138017"/>
            <a:ext cx="2286000" cy="990600"/>
            <a:chOff x="381000" y="762000"/>
            <a:chExt cx="2286000" cy="990600"/>
          </a:xfrm>
        </p:grpSpPr>
        <p:grpSp>
          <p:nvGrpSpPr>
            <p:cNvPr id="405" name="Group 404"/>
            <p:cNvGrpSpPr/>
            <p:nvPr/>
          </p:nvGrpSpPr>
          <p:grpSpPr>
            <a:xfrm>
              <a:off x="381000" y="762000"/>
              <a:ext cx="609600" cy="609600"/>
              <a:chOff x="1752600" y="1143000"/>
              <a:chExt cx="609600" cy="609600"/>
            </a:xfrm>
          </p:grpSpPr>
          <p:sp>
            <p:nvSpPr>
              <p:cNvPr id="415" name="Moon 414"/>
              <p:cNvSpPr/>
              <p:nvPr/>
            </p:nvSpPr>
            <p:spPr>
              <a:xfrm rot="5400000">
                <a:off x="1752600" y="1143000"/>
                <a:ext cx="609600" cy="609600"/>
              </a:xfrm>
              <a:prstGeom prst="moon">
                <a:avLst>
                  <a:gd name="adj" fmla="val 6317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6" name="TextBox 415"/>
              <p:cNvSpPr txBox="1"/>
              <p:nvPr/>
            </p:nvSpPr>
            <p:spPr>
              <a:xfrm>
                <a:off x="1931788" y="1181725"/>
                <a:ext cx="3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</a:t>
                </a:r>
                <a:r>
                  <a:rPr lang="en-US" baseline="-25000" dirty="0"/>
                  <a:t>1</a:t>
                </a:r>
              </a:p>
            </p:txBody>
          </p:sp>
        </p:grpSp>
        <p:grpSp>
          <p:nvGrpSpPr>
            <p:cNvPr id="406" name="Group 405"/>
            <p:cNvGrpSpPr/>
            <p:nvPr/>
          </p:nvGrpSpPr>
          <p:grpSpPr>
            <a:xfrm>
              <a:off x="1219200" y="762000"/>
              <a:ext cx="609600" cy="609600"/>
              <a:chOff x="1752600" y="1143000"/>
              <a:chExt cx="609600" cy="609600"/>
            </a:xfrm>
          </p:grpSpPr>
          <p:sp>
            <p:nvSpPr>
              <p:cNvPr id="413" name="Moon 412"/>
              <p:cNvSpPr/>
              <p:nvPr/>
            </p:nvSpPr>
            <p:spPr>
              <a:xfrm rot="5400000">
                <a:off x="1752600" y="1143000"/>
                <a:ext cx="609600" cy="609600"/>
              </a:xfrm>
              <a:prstGeom prst="moon">
                <a:avLst>
                  <a:gd name="adj" fmla="val 6317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4" name="TextBox 413"/>
              <p:cNvSpPr txBox="1"/>
              <p:nvPr/>
            </p:nvSpPr>
            <p:spPr>
              <a:xfrm>
                <a:off x="1920490" y="1181725"/>
                <a:ext cx="3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</a:t>
                </a:r>
                <a:r>
                  <a:rPr lang="en-US" baseline="-25000" dirty="0"/>
                  <a:t>2</a:t>
                </a:r>
              </a:p>
            </p:txBody>
          </p:sp>
        </p:grpSp>
        <p:grpSp>
          <p:nvGrpSpPr>
            <p:cNvPr id="407" name="Group 406"/>
            <p:cNvGrpSpPr/>
            <p:nvPr/>
          </p:nvGrpSpPr>
          <p:grpSpPr>
            <a:xfrm>
              <a:off x="2057400" y="762000"/>
              <a:ext cx="609600" cy="609600"/>
              <a:chOff x="1752600" y="1143000"/>
              <a:chExt cx="609600" cy="609600"/>
            </a:xfrm>
          </p:grpSpPr>
          <p:sp>
            <p:nvSpPr>
              <p:cNvPr id="411" name="Moon 410"/>
              <p:cNvSpPr/>
              <p:nvPr/>
            </p:nvSpPr>
            <p:spPr>
              <a:xfrm rot="5400000">
                <a:off x="1752600" y="1143000"/>
                <a:ext cx="609600" cy="609600"/>
              </a:xfrm>
              <a:prstGeom prst="moon">
                <a:avLst>
                  <a:gd name="adj" fmla="val 6317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2" name="TextBox 411"/>
              <p:cNvSpPr txBox="1"/>
              <p:nvPr/>
            </p:nvSpPr>
            <p:spPr>
              <a:xfrm>
                <a:off x="1920490" y="1181725"/>
                <a:ext cx="3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</a:t>
                </a:r>
                <a:r>
                  <a:rPr lang="en-US" baseline="-25000" dirty="0"/>
                  <a:t>3</a:t>
                </a:r>
              </a:p>
            </p:txBody>
          </p:sp>
        </p:grpSp>
        <p:sp>
          <p:nvSpPr>
            <p:cNvPr id="408" name="Oval 407"/>
            <p:cNvSpPr/>
            <p:nvPr/>
          </p:nvSpPr>
          <p:spPr>
            <a:xfrm>
              <a:off x="381000" y="1143000"/>
              <a:ext cx="609600" cy="6096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0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409" name="Oval 408"/>
            <p:cNvSpPr/>
            <p:nvPr/>
          </p:nvSpPr>
          <p:spPr>
            <a:xfrm>
              <a:off x="1219200" y="1143000"/>
              <a:ext cx="609600" cy="6096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1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410" name="Oval 409"/>
            <p:cNvSpPr/>
            <p:nvPr/>
          </p:nvSpPr>
          <p:spPr>
            <a:xfrm>
              <a:off x="2057400" y="1143000"/>
              <a:ext cx="609600" cy="6096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17" name="Rectangle 416"/>
          <p:cNvSpPr/>
          <p:nvPr/>
        </p:nvSpPr>
        <p:spPr>
          <a:xfrm>
            <a:off x="4741584" y="2529197"/>
            <a:ext cx="21552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⇓ m</a:t>
            </a:r>
            <a:r>
              <a:rPr lang="en-US" sz="2400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;Undef(C</a:t>
            </a:r>
            <a:r>
              <a:rPr lang="en-US" sz="2400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8" name="Rectangle 417"/>
          <p:cNvSpPr/>
          <p:nvPr/>
        </p:nvSpPr>
        <p:spPr>
          <a:xfrm>
            <a:off x="3238896" y="2763044"/>
            <a:ext cx="4187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↯</a:t>
            </a:r>
          </a:p>
        </p:txBody>
      </p:sp>
      <p:sp>
        <p:nvSpPr>
          <p:cNvPr id="419" name="Rectangle 418"/>
          <p:cNvSpPr/>
          <p:nvPr/>
        </p:nvSpPr>
        <p:spPr>
          <a:xfrm>
            <a:off x="1905000" y="2519017"/>
            <a:ext cx="5261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(0)</a:t>
            </a:r>
            <a:endParaRPr lang="en-US" sz="2400" dirty="0"/>
          </a:p>
        </p:txBody>
      </p:sp>
      <p:sp>
        <p:nvSpPr>
          <p:cNvPr id="420" name="Rectangle 419"/>
          <p:cNvSpPr/>
          <p:nvPr/>
        </p:nvSpPr>
        <p:spPr>
          <a:xfrm>
            <a:off x="1905000" y="3843706"/>
            <a:ext cx="5261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(1)</a:t>
            </a:r>
            <a:endParaRPr lang="en-US" sz="2400" dirty="0"/>
          </a:p>
        </p:txBody>
      </p:sp>
      <p:grpSp>
        <p:nvGrpSpPr>
          <p:cNvPr id="421" name="Group 420"/>
          <p:cNvGrpSpPr/>
          <p:nvPr/>
        </p:nvGrpSpPr>
        <p:grpSpPr>
          <a:xfrm>
            <a:off x="2495804" y="3509617"/>
            <a:ext cx="2286000" cy="990600"/>
            <a:chOff x="381000" y="762000"/>
            <a:chExt cx="2286000" cy="990600"/>
          </a:xfrm>
        </p:grpSpPr>
        <p:grpSp>
          <p:nvGrpSpPr>
            <p:cNvPr id="422" name="Group 421"/>
            <p:cNvGrpSpPr/>
            <p:nvPr/>
          </p:nvGrpSpPr>
          <p:grpSpPr>
            <a:xfrm>
              <a:off x="381000" y="762000"/>
              <a:ext cx="609600" cy="609600"/>
              <a:chOff x="1752600" y="1143000"/>
              <a:chExt cx="609600" cy="609600"/>
            </a:xfrm>
          </p:grpSpPr>
          <p:sp>
            <p:nvSpPr>
              <p:cNvPr id="432" name="Moon 431"/>
              <p:cNvSpPr/>
              <p:nvPr/>
            </p:nvSpPr>
            <p:spPr>
              <a:xfrm rot="5400000">
                <a:off x="1752600" y="1143000"/>
                <a:ext cx="609600" cy="609600"/>
              </a:xfrm>
              <a:prstGeom prst="moon">
                <a:avLst>
                  <a:gd name="adj" fmla="val 6317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3" name="TextBox 432"/>
              <p:cNvSpPr txBox="1"/>
              <p:nvPr/>
            </p:nvSpPr>
            <p:spPr>
              <a:xfrm>
                <a:off x="1931788" y="1181725"/>
                <a:ext cx="3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</a:t>
                </a:r>
                <a:r>
                  <a:rPr lang="en-US" baseline="-25000" dirty="0"/>
                  <a:t>1</a:t>
                </a:r>
              </a:p>
            </p:txBody>
          </p:sp>
        </p:grpSp>
        <p:grpSp>
          <p:nvGrpSpPr>
            <p:cNvPr id="423" name="Group 422"/>
            <p:cNvGrpSpPr/>
            <p:nvPr/>
          </p:nvGrpSpPr>
          <p:grpSpPr>
            <a:xfrm>
              <a:off x="1219200" y="762000"/>
              <a:ext cx="609600" cy="609600"/>
              <a:chOff x="1752600" y="1143000"/>
              <a:chExt cx="609600" cy="609600"/>
            </a:xfrm>
          </p:grpSpPr>
          <p:sp>
            <p:nvSpPr>
              <p:cNvPr id="430" name="Moon 429"/>
              <p:cNvSpPr/>
              <p:nvPr/>
            </p:nvSpPr>
            <p:spPr>
              <a:xfrm rot="5400000">
                <a:off x="1752600" y="1143000"/>
                <a:ext cx="609600" cy="609600"/>
              </a:xfrm>
              <a:prstGeom prst="moon">
                <a:avLst>
                  <a:gd name="adj" fmla="val 6317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1" name="TextBox 430"/>
              <p:cNvSpPr txBox="1"/>
              <p:nvPr/>
            </p:nvSpPr>
            <p:spPr>
              <a:xfrm>
                <a:off x="1920490" y="1181725"/>
                <a:ext cx="3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</a:t>
                </a:r>
                <a:r>
                  <a:rPr lang="en-US" baseline="-25000" dirty="0"/>
                  <a:t>2</a:t>
                </a:r>
              </a:p>
            </p:txBody>
          </p:sp>
        </p:grpSp>
        <p:grpSp>
          <p:nvGrpSpPr>
            <p:cNvPr id="424" name="Group 423"/>
            <p:cNvGrpSpPr/>
            <p:nvPr/>
          </p:nvGrpSpPr>
          <p:grpSpPr>
            <a:xfrm>
              <a:off x="2057400" y="762000"/>
              <a:ext cx="609600" cy="609600"/>
              <a:chOff x="1752600" y="1143000"/>
              <a:chExt cx="609600" cy="609600"/>
            </a:xfrm>
          </p:grpSpPr>
          <p:sp>
            <p:nvSpPr>
              <p:cNvPr id="428" name="Moon 427"/>
              <p:cNvSpPr/>
              <p:nvPr/>
            </p:nvSpPr>
            <p:spPr>
              <a:xfrm rot="5400000">
                <a:off x="1752600" y="1143000"/>
                <a:ext cx="609600" cy="609600"/>
              </a:xfrm>
              <a:prstGeom prst="moon">
                <a:avLst>
                  <a:gd name="adj" fmla="val 6317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9" name="TextBox 428"/>
              <p:cNvSpPr txBox="1"/>
              <p:nvPr/>
            </p:nvSpPr>
            <p:spPr>
              <a:xfrm>
                <a:off x="1920490" y="1181725"/>
                <a:ext cx="3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</a:t>
                </a:r>
                <a:r>
                  <a:rPr lang="en-US" baseline="-25000" dirty="0"/>
                  <a:t>3</a:t>
                </a:r>
              </a:p>
            </p:txBody>
          </p:sp>
        </p:grpSp>
        <p:sp>
          <p:nvSpPr>
            <p:cNvPr id="425" name="Oval 424"/>
            <p:cNvSpPr/>
            <p:nvPr/>
          </p:nvSpPr>
          <p:spPr>
            <a:xfrm>
              <a:off x="381000" y="1143000"/>
              <a:ext cx="609600" cy="6096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0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426" name="Oval 425"/>
            <p:cNvSpPr/>
            <p:nvPr/>
          </p:nvSpPr>
          <p:spPr>
            <a:xfrm>
              <a:off x="1219200" y="1143000"/>
              <a:ext cx="609600" cy="6096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1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427" name="Oval 426"/>
            <p:cNvSpPr/>
            <p:nvPr/>
          </p:nvSpPr>
          <p:spPr>
            <a:xfrm>
              <a:off x="2057400" y="1143000"/>
              <a:ext cx="609600" cy="6096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34" name="Rectangle 433"/>
          <p:cNvSpPr/>
          <p:nvPr/>
        </p:nvSpPr>
        <p:spPr>
          <a:xfrm>
            <a:off x="4763989" y="3900797"/>
            <a:ext cx="21552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⇓ m</a:t>
            </a:r>
            <a:r>
              <a:rPr lang="en-US" sz="2400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;Undef(C</a:t>
            </a:r>
            <a:r>
              <a:rPr lang="en-US" sz="2400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5" name="Rectangle 434"/>
          <p:cNvSpPr/>
          <p:nvPr/>
        </p:nvSpPr>
        <p:spPr>
          <a:xfrm>
            <a:off x="4077096" y="4113681"/>
            <a:ext cx="4187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↯</a:t>
            </a:r>
          </a:p>
        </p:txBody>
      </p:sp>
      <p:sp>
        <p:nvSpPr>
          <p:cNvPr id="436" name="Rectangle 435"/>
          <p:cNvSpPr/>
          <p:nvPr/>
        </p:nvSpPr>
        <p:spPr>
          <a:xfrm>
            <a:off x="1905000" y="5168395"/>
            <a:ext cx="5261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(2)</a:t>
            </a:r>
            <a:endParaRPr lang="en-US" sz="2400" dirty="0"/>
          </a:p>
        </p:txBody>
      </p:sp>
      <p:grpSp>
        <p:nvGrpSpPr>
          <p:cNvPr id="437" name="Group 436"/>
          <p:cNvGrpSpPr/>
          <p:nvPr/>
        </p:nvGrpSpPr>
        <p:grpSpPr>
          <a:xfrm>
            <a:off x="2495804" y="4876800"/>
            <a:ext cx="2286000" cy="990600"/>
            <a:chOff x="381000" y="762000"/>
            <a:chExt cx="2286000" cy="990600"/>
          </a:xfrm>
        </p:grpSpPr>
        <p:grpSp>
          <p:nvGrpSpPr>
            <p:cNvPr id="438" name="Group 437"/>
            <p:cNvGrpSpPr/>
            <p:nvPr/>
          </p:nvGrpSpPr>
          <p:grpSpPr>
            <a:xfrm>
              <a:off x="381000" y="762000"/>
              <a:ext cx="609600" cy="609600"/>
              <a:chOff x="1752600" y="1143000"/>
              <a:chExt cx="609600" cy="609600"/>
            </a:xfrm>
          </p:grpSpPr>
          <p:sp>
            <p:nvSpPr>
              <p:cNvPr id="448" name="Moon 447"/>
              <p:cNvSpPr/>
              <p:nvPr/>
            </p:nvSpPr>
            <p:spPr>
              <a:xfrm rot="5400000">
                <a:off x="1752600" y="1143000"/>
                <a:ext cx="609600" cy="609600"/>
              </a:xfrm>
              <a:prstGeom prst="moon">
                <a:avLst>
                  <a:gd name="adj" fmla="val 6317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9" name="TextBox 448"/>
              <p:cNvSpPr txBox="1"/>
              <p:nvPr/>
            </p:nvSpPr>
            <p:spPr>
              <a:xfrm>
                <a:off x="1931788" y="1181725"/>
                <a:ext cx="3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</a:t>
                </a:r>
                <a:r>
                  <a:rPr lang="en-US" baseline="-25000" dirty="0"/>
                  <a:t>1</a:t>
                </a:r>
              </a:p>
            </p:txBody>
          </p:sp>
        </p:grpSp>
        <p:grpSp>
          <p:nvGrpSpPr>
            <p:cNvPr id="439" name="Group 438"/>
            <p:cNvGrpSpPr/>
            <p:nvPr/>
          </p:nvGrpSpPr>
          <p:grpSpPr>
            <a:xfrm>
              <a:off x="1219200" y="762000"/>
              <a:ext cx="609600" cy="609600"/>
              <a:chOff x="1752600" y="1143000"/>
              <a:chExt cx="609600" cy="609600"/>
            </a:xfrm>
          </p:grpSpPr>
          <p:sp>
            <p:nvSpPr>
              <p:cNvPr id="446" name="Moon 445"/>
              <p:cNvSpPr/>
              <p:nvPr/>
            </p:nvSpPr>
            <p:spPr>
              <a:xfrm rot="5400000">
                <a:off x="1752600" y="1143000"/>
                <a:ext cx="609600" cy="609600"/>
              </a:xfrm>
              <a:prstGeom prst="moon">
                <a:avLst>
                  <a:gd name="adj" fmla="val 6317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7" name="TextBox 446"/>
              <p:cNvSpPr txBox="1"/>
              <p:nvPr/>
            </p:nvSpPr>
            <p:spPr>
              <a:xfrm>
                <a:off x="1920490" y="1181725"/>
                <a:ext cx="3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</a:t>
                </a:r>
                <a:r>
                  <a:rPr lang="en-US" baseline="-25000" dirty="0"/>
                  <a:t>2</a:t>
                </a:r>
              </a:p>
            </p:txBody>
          </p:sp>
        </p:grpSp>
        <p:grpSp>
          <p:nvGrpSpPr>
            <p:cNvPr id="440" name="Group 439"/>
            <p:cNvGrpSpPr/>
            <p:nvPr/>
          </p:nvGrpSpPr>
          <p:grpSpPr>
            <a:xfrm>
              <a:off x="2057400" y="762000"/>
              <a:ext cx="609600" cy="609600"/>
              <a:chOff x="1752600" y="1143000"/>
              <a:chExt cx="609600" cy="609600"/>
            </a:xfrm>
          </p:grpSpPr>
          <p:sp>
            <p:nvSpPr>
              <p:cNvPr id="444" name="Moon 443"/>
              <p:cNvSpPr/>
              <p:nvPr/>
            </p:nvSpPr>
            <p:spPr>
              <a:xfrm rot="5400000">
                <a:off x="1752600" y="1143000"/>
                <a:ext cx="609600" cy="609600"/>
              </a:xfrm>
              <a:prstGeom prst="moon">
                <a:avLst>
                  <a:gd name="adj" fmla="val 6317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5" name="TextBox 444"/>
              <p:cNvSpPr txBox="1"/>
              <p:nvPr/>
            </p:nvSpPr>
            <p:spPr>
              <a:xfrm>
                <a:off x="1920490" y="1181725"/>
                <a:ext cx="3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</a:t>
                </a:r>
                <a:r>
                  <a:rPr lang="en-US" baseline="-25000" dirty="0"/>
                  <a:t>3</a:t>
                </a:r>
              </a:p>
            </p:txBody>
          </p:sp>
        </p:grpSp>
        <p:sp>
          <p:nvSpPr>
            <p:cNvPr id="441" name="Oval 440"/>
            <p:cNvSpPr/>
            <p:nvPr/>
          </p:nvSpPr>
          <p:spPr>
            <a:xfrm>
              <a:off x="381000" y="1143000"/>
              <a:ext cx="609600" cy="6096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0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442" name="Oval 441"/>
            <p:cNvSpPr/>
            <p:nvPr/>
          </p:nvSpPr>
          <p:spPr>
            <a:xfrm>
              <a:off x="1219200" y="1143000"/>
              <a:ext cx="609600" cy="6096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1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443" name="Oval 442"/>
            <p:cNvSpPr/>
            <p:nvPr/>
          </p:nvSpPr>
          <p:spPr>
            <a:xfrm>
              <a:off x="2057400" y="1143000"/>
              <a:ext cx="609600" cy="6096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50" name="Rectangle 449"/>
          <p:cNvSpPr/>
          <p:nvPr/>
        </p:nvSpPr>
        <p:spPr>
          <a:xfrm>
            <a:off x="4876800" y="5267980"/>
            <a:ext cx="537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⇓ </a:t>
            </a:r>
            <a:r>
              <a:rPr lang="en-US" sz="2400" dirty="0" smtClean="0"/>
              <a:t>t</a:t>
            </a:r>
          </a:p>
        </p:txBody>
      </p:sp>
      <p:sp>
        <p:nvSpPr>
          <p:cNvPr id="451" name="Down Arrow 450"/>
          <p:cNvSpPr/>
          <p:nvPr/>
        </p:nvSpPr>
        <p:spPr>
          <a:xfrm rot="16200000">
            <a:off x="278376" y="1264693"/>
            <a:ext cx="295165" cy="3947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2" name="Rectangle 451"/>
          <p:cNvSpPr/>
          <p:nvPr/>
        </p:nvSpPr>
        <p:spPr>
          <a:xfrm rot="5400000">
            <a:off x="4967587" y="3209390"/>
            <a:ext cx="4940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≤ </a:t>
            </a:r>
            <a:endParaRPr lang="en-US" dirty="0"/>
          </a:p>
        </p:txBody>
      </p:sp>
      <p:sp>
        <p:nvSpPr>
          <p:cNvPr id="453" name="Rectangle 452"/>
          <p:cNvSpPr/>
          <p:nvPr/>
        </p:nvSpPr>
        <p:spPr>
          <a:xfrm rot="5400000">
            <a:off x="4977767" y="4596767"/>
            <a:ext cx="4940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≤ </a:t>
            </a:r>
            <a:endParaRPr lang="en-US" dirty="0"/>
          </a:p>
        </p:txBody>
      </p:sp>
      <p:sp>
        <p:nvSpPr>
          <p:cNvPr id="45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ADD699A-67FB-4F36-809D-738B0721C21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5904858" y="4775537"/>
            <a:ext cx="3086742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tx2"/>
                </a:solidFill>
              </a:rPr>
              <a:t>Trace is very helpful</a:t>
            </a:r>
            <a:endParaRPr lang="en-US" sz="2000" dirty="0" smtClean="0">
              <a:solidFill>
                <a:schemeClr val="tx2"/>
              </a:solidFill>
            </a:endParaRPr>
          </a:p>
          <a:p>
            <a:r>
              <a:rPr lang="en-US" sz="2000" dirty="0" smtClean="0">
                <a:solidFill>
                  <a:schemeClr val="tx2"/>
                </a:solidFill>
              </a:rPr>
              <a:t>- detect undefined behavior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- rewind execution</a:t>
            </a: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222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" grpId="0"/>
      <p:bldP spid="401" grpId="0"/>
      <p:bldP spid="402" grpId="0"/>
      <p:bldP spid="403" grpId="0"/>
      <p:bldP spid="417" grpId="0"/>
      <p:bldP spid="418" grpId="0"/>
      <p:bldP spid="419" grpId="0"/>
      <p:bldP spid="420" grpId="0"/>
      <p:bldP spid="434" grpId="0"/>
      <p:bldP spid="435" grpId="0"/>
      <p:bldP spid="436" grpId="0"/>
      <p:bldP spid="450" grpId="0"/>
      <p:bldP spid="451" grpId="0" animBg="1"/>
      <p:bldP spid="452" grpId="0"/>
      <p:bldP spid="453" grpId="0"/>
      <p:bldP spid="7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Now we know what these words mean!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401" y="2057400"/>
            <a:ext cx="4149799" cy="3733800"/>
          </a:xfrm>
        </p:spPr>
        <p:txBody>
          <a:bodyPr/>
          <a:lstStyle/>
          <a:p>
            <a:pPr marL="0" indent="0" algn="r">
              <a:buNone/>
            </a:pPr>
            <a:r>
              <a:rPr lang="en-US" dirty="0" smtClean="0"/>
              <a:t>Mutual distrust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 algn="r">
              <a:buNone/>
            </a:pPr>
            <a:r>
              <a:rPr lang="en-US" dirty="0" smtClean="0"/>
              <a:t>Dynamic compromise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 algn="r">
              <a:buNone/>
            </a:pPr>
            <a:r>
              <a:rPr lang="en-US" dirty="0" smtClean="0"/>
              <a:t>Least privilege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419600" y="2057399"/>
            <a:ext cx="609600" cy="6096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257800" y="2057399"/>
            <a:ext cx="6096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096000" y="2057399"/>
            <a:ext cx="609600" cy="6096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934200" y="2057399"/>
            <a:ext cx="6096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baseline="-25000" dirty="0" smtClean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772400" y="2057399"/>
            <a:ext cx="6096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baseline="-25000" dirty="0" smtClean="0">
                <a:solidFill>
                  <a:schemeClr val="tx1"/>
                </a:solidFill>
              </a:rPr>
              <a:t>5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419600" y="3581400"/>
            <a:ext cx="2286000" cy="609600"/>
            <a:chOff x="381000" y="1143000"/>
            <a:chExt cx="2286000" cy="609600"/>
          </a:xfrm>
        </p:grpSpPr>
        <p:sp>
          <p:nvSpPr>
            <p:cNvPr id="13" name="Oval 12"/>
            <p:cNvSpPr/>
            <p:nvPr/>
          </p:nvSpPr>
          <p:spPr>
            <a:xfrm>
              <a:off x="381000" y="1143000"/>
              <a:ext cx="609600" cy="6096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0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1219200" y="1143000"/>
              <a:ext cx="609600" cy="6096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1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057400" y="1143000"/>
              <a:ext cx="609600" cy="6096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6746801" y="3659942"/>
            <a:ext cx="21552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⇓ m</a:t>
            </a:r>
            <a:r>
              <a:rPr lang="en-US" sz="2400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Undef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(C</a:t>
            </a:r>
            <a:r>
              <a:rPr lang="en-US" sz="2400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00892" y="3872826"/>
            <a:ext cx="4187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↯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4419600" y="4800600"/>
            <a:ext cx="2286000" cy="990600"/>
            <a:chOff x="381000" y="762000"/>
            <a:chExt cx="2286000" cy="990600"/>
          </a:xfrm>
        </p:grpSpPr>
        <p:grpSp>
          <p:nvGrpSpPr>
            <p:cNvPr id="38" name="Group 37"/>
            <p:cNvGrpSpPr/>
            <p:nvPr/>
          </p:nvGrpSpPr>
          <p:grpSpPr>
            <a:xfrm>
              <a:off x="381000" y="762000"/>
              <a:ext cx="609600" cy="609600"/>
              <a:chOff x="1752600" y="1143000"/>
              <a:chExt cx="609600" cy="609600"/>
            </a:xfrm>
          </p:grpSpPr>
          <p:sp>
            <p:nvSpPr>
              <p:cNvPr id="48" name="Moon 47"/>
              <p:cNvSpPr/>
              <p:nvPr/>
            </p:nvSpPr>
            <p:spPr>
              <a:xfrm rot="5400000">
                <a:off x="1752600" y="1143000"/>
                <a:ext cx="609600" cy="609600"/>
              </a:xfrm>
              <a:prstGeom prst="moon">
                <a:avLst>
                  <a:gd name="adj" fmla="val 6317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931788" y="1181725"/>
                <a:ext cx="3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</a:t>
                </a:r>
                <a:r>
                  <a:rPr lang="en-US" baseline="-25000" dirty="0"/>
                  <a:t>1</a:t>
                </a: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219200" y="762000"/>
              <a:ext cx="609600" cy="609600"/>
              <a:chOff x="1752600" y="1143000"/>
              <a:chExt cx="609600" cy="609600"/>
            </a:xfrm>
          </p:grpSpPr>
          <p:sp>
            <p:nvSpPr>
              <p:cNvPr id="46" name="Moon 45"/>
              <p:cNvSpPr/>
              <p:nvPr/>
            </p:nvSpPr>
            <p:spPr>
              <a:xfrm rot="5400000">
                <a:off x="1752600" y="1143000"/>
                <a:ext cx="609600" cy="609600"/>
              </a:xfrm>
              <a:prstGeom prst="moon">
                <a:avLst>
                  <a:gd name="adj" fmla="val 6317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920490" y="1181725"/>
                <a:ext cx="3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</a:t>
                </a:r>
                <a:r>
                  <a:rPr lang="en-US" baseline="-25000" dirty="0"/>
                  <a:t>2</a:t>
                </a: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2057400" y="762000"/>
              <a:ext cx="609600" cy="609600"/>
              <a:chOff x="1752600" y="1143000"/>
              <a:chExt cx="609600" cy="609600"/>
            </a:xfrm>
          </p:grpSpPr>
          <p:sp>
            <p:nvSpPr>
              <p:cNvPr id="44" name="Moon 43"/>
              <p:cNvSpPr/>
              <p:nvPr/>
            </p:nvSpPr>
            <p:spPr>
              <a:xfrm rot="5400000">
                <a:off x="1752600" y="1143000"/>
                <a:ext cx="609600" cy="609600"/>
              </a:xfrm>
              <a:prstGeom prst="moon">
                <a:avLst>
                  <a:gd name="adj" fmla="val 6317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920490" y="1181725"/>
                <a:ext cx="3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</a:t>
                </a:r>
                <a:r>
                  <a:rPr lang="en-US" baseline="-25000" dirty="0"/>
                  <a:t>3</a:t>
                </a:r>
              </a:p>
            </p:txBody>
          </p:sp>
        </p:grpSp>
        <p:sp>
          <p:nvSpPr>
            <p:cNvPr id="41" name="Oval 40"/>
            <p:cNvSpPr/>
            <p:nvPr/>
          </p:nvSpPr>
          <p:spPr>
            <a:xfrm>
              <a:off x="381000" y="1143000"/>
              <a:ext cx="609600" cy="6096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0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1219200" y="1143000"/>
              <a:ext cx="609600" cy="6096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1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2057400" y="1143000"/>
              <a:ext cx="609600" cy="6096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ADD699A-67FB-4F36-809D-738B0721C21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838200" y="1143000"/>
            <a:ext cx="755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(at least in the setting of compartmentalization for unsafe, low-level languages)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735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Beyond trace properties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331" y="886850"/>
            <a:ext cx="5537751" cy="5361550"/>
          </a:xfrm>
        </p:spPr>
      </p:pic>
      <p:sp>
        <p:nvSpPr>
          <p:cNvPr id="4" name="TextBox 3"/>
          <p:cNvSpPr txBox="1"/>
          <p:nvPr/>
        </p:nvSpPr>
        <p:spPr>
          <a:xfrm>
            <a:off x="326998" y="6400800"/>
            <a:ext cx="86080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[Robust Hyperproperty Preservation for Secure Compilation - Garg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, Hrițcu,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et al]</a:t>
            </a:r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91200" y="5181600"/>
            <a:ext cx="34241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full abstraction lives around here</a:t>
            </a:r>
            <a:b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(if we move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∀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 after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∃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</a:t>
            </a:r>
            <a:r>
              <a:rPr lang="en-US" b="1" baseline="-25000" dirty="0" smtClean="0">
                <a:solidFill>
                  <a:schemeClr val="accent3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</a:t>
            </a:r>
            <a:endParaRPr lang="en-US" b="1" dirty="0" smtClean="0">
              <a:solidFill>
                <a:schemeClr val="accent3">
                  <a:lumMod val="5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i.e. preserving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relational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2-hypersafety)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981200"/>
            <a:ext cx="2529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back-translating contexts</a:t>
            </a:r>
          </a:p>
          <a:p>
            <a:pPr algn="r"/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∀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∀C</a:t>
            </a:r>
            <a:r>
              <a:rPr lang="en-US" baseline="-25000" dirty="0" err="1" smtClean="0">
                <a:solidFill>
                  <a:schemeClr val="accent2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∃C</a:t>
            </a:r>
            <a:r>
              <a:rPr lang="en-US" b="1" baseline="-25000" dirty="0" err="1" smtClean="0">
                <a:solidFill>
                  <a:schemeClr val="accent2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∀t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...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8" name="Picture 7" descr="search-icon-51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4195906" flipV="1">
            <a:off x="5782194" y="4416961"/>
            <a:ext cx="1143000" cy="1143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37363" y="2592627"/>
            <a:ext cx="19888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back-translating</a:t>
            </a:r>
          </a:p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finite trace prefixes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∀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P∀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</a:t>
            </a:r>
            <a:r>
              <a:rPr lang="en-US" baseline="-25000" dirty="0" err="1" smtClean="0">
                <a:solidFill>
                  <a:schemeClr val="accent3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</a:t>
            </a:r>
            <a:r>
              <a:rPr lang="en-US" b="1" dirty="0" err="1" smtClean="0">
                <a:solidFill>
                  <a:schemeClr val="accent3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∀t∃C</a:t>
            </a:r>
            <a:r>
              <a:rPr lang="en-US" b="1" baseline="-25000" dirty="0" err="1" smtClean="0">
                <a:solidFill>
                  <a:schemeClr val="accent3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...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86400" y="1075830"/>
            <a:ext cx="3604192" cy="92333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Legend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(Trace) property = set of traces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Hyperproperty = set of sets of traces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52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cap="none" dirty="0" smtClean="0">
                <a:latin typeface="+mn-lt"/>
              </a:rPr>
              <a:t>Building and verifying realistic secure compartmentalizing compilation chains</a:t>
            </a:r>
            <a:endParaRPr lang="en-US" sz="3600" cap="none" dirty="0">
              <a:latin typeface="+mn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Vision for ...</a:t>
            </a:r>
            <a:endParaRPr lang="en-US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62000" y="5638800"/>
            <a:ext cx="7772400" cy="433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(i.e. mostly vaporware at this point)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4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Goal: achieving secure compilation at scale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D699A-67FB-4F36-809D-738B0721C211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52800" y="4699686"/>
            <a:ext cx="2501900" cy="685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43600" y="4699686"/>
            <a:ext cx="1219200" cy="685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239000" y="4699686"/>
            <a:ext cx="1219200" cy="685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416300" y="2261286"/>
            <a:ext cx="1066800" cy="381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600" dirty="0" err="1" smtClean="0">
                <a:solidFill>
                  <a:prstClr val="black"/>
                </a:solidFill>
              </a:rPr>
              <a:t>miTLS</a:t>
            </a:r>
            <a:r>
              <a:rPr lang="en-US" sz="1600" dirty="0" smtClean="0">
                <a:solidFill>
                  <a:prstClr val="black"/>
                </a:solidFill>
              </a:rPr>
              <a:t>*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89301" y="4166286"/>
            <a:ext cx="949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err="1" smtClean="0">
                <a:solidFill>
                  <a:schemeClr val="accent3">
                    <a:lumMod val="50000"/>
                  </a:schemeClr>
                </a:solidFill>
              </a:rPr>
              <a:t>CompSec</a:t>
            </a:r>
            <a:r>
              <a:rPr lang="en-US" sz="1400" b="1" baseline="30000" dirty="0" smtClean="0">
                <a:solidFill>
                  <a:schemeClr val="accent3">
                    <a:lumMod val="50000"/>
                  </a:schemeClr>
                </a:solidFill>
              </a:rPr>
              <a:t>+</a:t>
            </a:r>
            <a:endParaRPr lang="en-US" sz="1400" b="1" baseline="300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21" name="Straight Arrow Connector 20"/>
          <p:cNvCxnSpPr>
            <a:stCxn id="14" idx="2"/>
            <a:endCxn id="22" idx="0"/>
          </p:cNvCxnSpPr>
          <p:nvPr/>
        </p:nvCxnSpPr>
        <p:spPr>
          <a:xfrm>
            <a:off x="3949700" y="2642286"/>
            <a:ext cx="0" cy="91440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3416300" y="3556686"/>
            <a:ext cx="1066800" cy="381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2" idx="2"/>
            <a:endCxn id="24" idx="0"/>
          </p:cNvCxnSpPr>
          <p:nvPr/>
        </p:nvCxnSpPr>
        <p:spPr>
          <a:xfrm>
            <a:off x="3949700" y="3937686"/>
            <a:ext cx="0" cy="91440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3416300" y="4852086"/>
            <a:ext cx="1066800" cy="381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34032" y="2819400"/>
            <a:ext cx="828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chemeClr val="accent3">
                    <a:lumMod val="50000"/>
                  </a:schemeClr>
                </a:solidFill>
              </a:rPr>
              <a:t>KremSec</a:t>
            </a:r>
            <a:endParaRPr lang="en-US" sz="1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711700" y="3556686"/>
            <a:ext cx="1066800" cy="381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memory safe C component</a:t>
            </a:r>
          </a:p>
        </p:txBody>
      </p:sp>
      <p:cxnSp>
        <p:nvCxnSpPr>
          <p:cNvPr id="36" name="Straight Arrow Connector 35"/>
          <p:cNvCxnSpPr>
            <a:stCxn id="35" idx="2"/>
            <a:endCxn id="37" idx="0"/>
          </p:cNvCxnSpPr>
          <p:nvPr/>
        </p:nvCxnSpPr>
        <p:spPr>
          <a:xfrm>
            <a:off x="5245100" y="3937686"/>
            <a:ext cx="0" cy="91440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4711700" y="4852086"/>
            <a:ext cx="1066800" cy="381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grpSp>
        <p:nvGrpSpPr>
          <p:cNvPr id="3" name="Group 38"/>
          <p:cNvGrpSpPr/>
          <p:nvPr/>
        </p:nvGrpSpPr>
        <p:grpSpPr>
          <a:xfrm>
            <a:off x="4406900" y="3709086"/>
            <a:ext cx="365760" cy="328281"/>
            <a:chOff x="2097930" y="2817382"/>
            <a:chExt cx="372220" cy="328281"/>
          </a:xfrm>
        </p:grpSpPr>
        <p:sp>
          <p:nvSpPr>
            <p:cNvPr id="40" name="Arc 39"/>
            <p:cNvSpPr/>
            <p:nvPr/>
          </p:nvSpPr>
          <p:spPr>
            <a:xfrm rot="19072208">
              <a:off x="2097930" y="2817382"/>
              <a:ext cx="366546" cy="328281"/>
            </a:xfrm>
            <a:prstGeom prst="arc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1" name="Oval 40"/>
            <p:cNvSpPr/>
            <p:nvPr/>
          </p:nvSpPr>
          <p:spPr>
            <a:xfrm>
              <a:off x="2133600" y="2819400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2" name="Oval 41"/>
            <p:cNvSpPr/>
            <p:nvPr/>
          </p:nvSpPr>
          <p:spPr>
            <a:xfrm>
              <a:off x="2393950" y="2819400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grpSp>
        <p:nvGrpSpPr>
          <p:cNvPr id="8" name="Group 42"/>
          <p:cNvGrpSpPr/>
          <p:nvPr/>
        </p:nvGrpSpPr>
        <p:grpSpPr>
          <a:xfrm>
            <a:off x="4410075" y="5004486"/>
            <a:ext cx="365760" cy="328281"/>
            <a:chOff x="2097930" y="2817382"/>
            <a:chExt cx="372220" cy="328281"/>
          </a:xfrm>
        </p:grpSpPr>
        <p:sp>
          <p:nvSpPr>
            <p:cNvPr id="44" name="Arc 43"/>
            <p:cNvSpPr/>
            <p:nvPr/>
          </p:nvSpPr>
          <p:spPr>
            <a:xfrm rot="19072208">
              <a:off x="2097930" y="2817382"/>
              <a:ext cx="366546" cy="328281"/>
            </a:xfrm>
            <a:prstGeom prst="arc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5" name="Oval 44"/>
            <p:cNvSpPr/>
            <p:nvPr/>
          </p:nvSpPr>
          <p:spPr>
            <a:xfrm>
              <a:off x="2133600" y="2819400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6" name="Oval 45"/>
            <p:cNvSpPr/>
            <p:nvPr/>
          </p:nvSpPr>
          <p:spPr>
            <a:xfrm>
              <a:off x="2393950" y="2819400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sp>
        <p:nvSpPr>
          <p:cNvPr id="47" name="Rounded Rectangle 46"/>
          <p:cNvSpPr/>
          <p:nvPr/>
        </p:nvSpPr>
        <p:spPr>
          <a:xfrm>
            <a:off x="6003925" y="4852086"/>
            <a:ext cx="1066800" cy="381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grpSp>
        <p:nvGrpSpPr>
          <p:cNvPr id="9" name="Group 47"/>
          <p:cNvGrpSpPr/>
          <p:nvPr/>
        </p:nvGrpSpPr>
        <p:grpSpPr>
          <a:xfrm>
            <a:off x="5702300" y="5004486"/>
            <a:ext cx="365760" cy="328281"/>
            <a:chOff x="2097930" y="2817382"/>
            <a:chExt cx="372220" cy="328281"/>
          </a:xfrm>
        </p:grpSpPr>
        <p:sp>
          <p:nvSpPr>
            <p:cNvPr id="49" name="Arc 48"/>
            <p:cNvSpPr/>
            <p:nvPr/>
          </p:nvSpPr>
          <p:spPr>
            <a:xfrm rot="19072208">
              <a:off x="2097930" y="2817382"/>
              <a:ext cx="366546" cy="328281"/>
            </a:xfrm>
            <a:prstGeom prst="arc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50" name="Oval 49"/>
            <p:cNvSpPr/>
            <p:nvPr/>
          </p:nvSpPr>
          <p:spPr>
            <a:xfrm>
              <a:off x="2133600" y="2819400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51" name="Oval 50"/>
            <p:cNvSpPr/>
            <p:nvPr/>
          </p:nvSpPr>
          <p:spPr>
            <a:xfrm>
              <a:off x="2393950" y="2819400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4057134" y="5461686"/>
            <a:ext cx="3749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protecting component boundaries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6007100" y="3556686"/>
            <a:ext cx="1066800" cy="381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400" dirty="0" smtClean="0">
                <a:solidFill>
                  <a:schemeClr val="tx1"/>
                </a:solidFill>
              </a:rPr>
              <a:t>legacy C component</a:t>
            </a:r>
          </a:p>
        </p:txBody>
      </p:sp>
      <p:cxnSp>
        <p:nvCxnSpPr>
          <p:cNvPr id="54" name="Straight Arrow Connector 53"/>
          <p:cNvCxnSpPr>
            <a:stCxn id="53" idx="2"/>
          </p:cNvCxnSpPr>
          <p:nvPr/>
        </p:nvCxnSpPr>
        <p:spPr>
          <a:xfrm>
            <a:off x="6540500" y="3937686"/>
            <a:ext cx="0" cy="91440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712719" y="4166286"/>
            <a:ext cx="859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err="1" smtClean="0">
                <a:solidFill>
                  <a:schemeClr val="accent3">
                    <a:lumMod val="50000"/>
                  </a:schemeClr>
                </a:solidFill>
              </a:rPr>
              <a:t>CompSec</a:t>
            </a:r>
            <a:endParaRPr lang="en-US" sz="1400" b="1" baseline="30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7299325" y="4852086"/>
            <a:ext cx="1066800" cy="381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400" dirty="0" smtClean="0">
                <a:solidFill>
                  <a:schemeClr val="tx1"/>
                </a:solidFill>
              </a:rPr>
              <a:t>ASM component</a:t>
            </a:r>
          </a:p>
        </p:txBody>
      </p:sp>
      <p:grpSp>
        <p:nvGrpSpPr>
          <p:cNvPr id="10" name="Group 58"/>
          <p:cNvGrpSpPr/>
          <p:nvPr/>
        </p:nvGrpSpPr>
        <p:grpSpPr>
          <a:xfrm>
            <a:off x="6997700" y="5004486"/>
            <a:ext cx="365760" cy="328281"/>
            <a:chOff x="2097930" y="2817382"/>
            <a:chExt cx="372220" cy="328281"/>
          </a:xfrm>
        </p:grpSpPr>
        <p:sp>
          <p:nvSpPr>
            <p:cNvPr id="60" name="Arc 59"/>
            <p:cNvSpPr/>
            <p:nvPr/>
          </p:nvSpPr>
          <p:spPr>
            <a:xfrm rot="19072208">
              <a:off x="2097930" y="2817382"/>
              <a:ext cx="366546" cy="328281"/>
            </a:xfrm>
            <a:prstGeom prst="arc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61" name="Oval 60"/>
            <p:cNvSpPr/>
            <p:nvPr/>
          </p:nvSpPr>
          <p:spPr>
            <a:xfrm>
              <a:off x="2133600" y="2819400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62" name="Oval 61"/>
            <p:cNvSpPr/>
            <p:nvPr/>
          </p:nvSpPr>
          <p:spPr>
            <a:xfrm>
              <a:off x="2393950" y="2819400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sp>
        <p:nvSpPr>
          <p:cNvPr id="63" name="Rounded Rectangle 62"/>
          <p:cNvSpPr/>
          <p:nvPr/>
        </p:nvSpPr>
        <p:spPr>
          <a:xfrm>
            <a:off x="7302500" y="3556686"/>
            <a:ext cx="1066800" cy="381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4" name="Straight Arrow Connector 63"/>
          <p:cNvCxnSpPr>
            <a:stCxn id="63" idx="2"/>
          </p:cNvCxnSpPr>
          <p:nvPr/>
        </p:nvCxnSpPr>
        <p:spPr>
          <a:xfrm>
            <a:off x="7835900" y="3937686"/>
            <a:ext cx="0" cy="91440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64"/>
          <p:cNvGrpSpPr/>
          <p:nvPr/>
        </p:nvGrpSpPr>
        <p:grpSpPr>
          <a:xfrm>
            <a:off x="6997700" y="3709086"/>
            <a:ext cx="365760" cy="328281"/>
            <a:chOff x="2097930" y="2817382"/>
            <a:chExt cx="372220" cy="328281"/>
          </a:xfrm>
        </p:grpSpPr>
        <p:sp>
          <p:nvSpPr>
            <p:cNvPr id="66" name="Arc 65"/>
            <p:cNvSpPr/>
            <p:nvPr/>
          </p:nvSpPr>
          <p:spPr>
            <a:xfrm rot="19072208">
              <a:off x="2097930" y="2817382"/>
              <a:ext cx="366546" cy="328281"/>
            </a:xfrm>
            <a:prstGeom prst="arc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67" name="Oval 66"/>
            <p:cNvSpPr/>
            <p:nvPr/>
          </p:nvSpPr>
          <p:spPr>
            <a:xfrm>
              <a:off x="2133600" y="2819400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68" name="Oval 67"/>
            <p:cNvSpPr/>
            <p:nvPr/>
          </p:nvSpPr>
          <p:spPr>
            <a:xfrm>
              <a:off x="2393950" y="2819400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grpSp>
        <p:nvGrpSpPr>
          <p:cNvPr id="12" name="Group 68"/>
          <p:cNvGrpSpPr/>
          <p:nvPr/>
        </p:nvGrpSpPr>
        <p:grpSpPr>
          <a:xfrm>
            <a:off x="5702300" y="3709086"/>
            <a:ext cx="365760" cy="328281"/>
            <a:chOff x="2097930" y="2817382"/>
            <a:chExt cx="372220" cy="328281"/>
          </a:xfrm>
        </p:grpSpPr>
        <p:sp>
          <p:nvSpPr>
            <p:cNvPr id="70" name="Arc 69"/>
            <p:cNvSpPr/>
            <p:nvPr/>
          </p:nvSpPr>
          <p:spPr>
            <a:xfrm rot="19072208">
              <a:off x="2097930" y="2817382"/>
              <a:ext cx="366546" cy="328281"/>
            </a:xfrm>
            <a:prstGeom prst="arc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71" name="Oval 70"/>
            <p:cNvSpPr/>
            <p:nvPr/>
          </p:nvSpPr>
          <p:spPr>
            <a:xfrm>
              <a:off x="2133600" y="2819400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72" name="Oval 71"/>
            <p:cNvSpPr/>
            <p:nvPr/>
          </p:nvSpPr>
          <p:spPr>
            <a:xfrm>
              <a:off x="2393950" y="2819400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sp>
        <p:nvSpPr>
          <p:cNvPr id="73" name="Rounded Rectangle 72"/>
          <p:cNvSpPr/>
          <p:nvPr/>
        </p:nvSpPr>
        <p:spPr>
          <a:xfrm>
            <a:off x="4711700" y="2261286"/>
            <a:ext cx="1066800" cy="381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74" name="Straight Arrow Connector 73"/>
          <p:cNvCxnSpPr>
            <a:stCxn id="73" idx="2"/>
          </p:cNvCxnSpPr>
          <p:nvPr/>
        </p:nvCxnSpPr>
        <p:spPr>
          <a:xfrm>
            <a:off x="5245100" y="2642286"/>
            <a:ext cx="0" cy="91440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74"/>
          <p:cNvGrpSpPr/>
          <p:nvPr/>
        </p:nvGrpSpPr>
        <p:grpSpPr>
          <a:xfrm>
            <a:off x="4406900" y="2413686"/>
            <a:ext cx="365760" cy="328281"/>
            <a:chOff x="2097930" y="2817382"/>
            <a:chExt cx="372220" cy="328281"/>
          </a:xfrm>
        </p:grpSpPr>
        <p:sp>
          <p:nvSpPr>
            <p:cNvPr id="76" name="Arc 75"/>
            <p:cNvSpPr/>
            <p:nvPr/>
          </p:nvSpPr>
          <p:spPr>
            <a:xfrm rot="19072208">
              <a:off x="2097930" y="2817382"/>
              <a:ext cx="366546" cy="328281"/>
            </a:xfrm>
            <a:prstGeom prst="arc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77" name="Oval 76"/>
            <p:cNvSpPr/>
            <p:nvPr/>
          </p:nvSpPr>
          <p:spPr>
            <a:xfrm>
              <a:off x="2133600" y="2819400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78" name="Oval 77"/>
            <p:cNvSpPr/>
            <p:nvPr/>
          </p:nvSpPr>
          <p:spPr>
            <a:xfrm>
              <a:off x="2393950" y="2819400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sp>
        <p:nvSpPr>
          <p:cNvPr id="79" name="Rounded Rectangle 78"/>
          <p:cNvSpPr/>
          <p:nvPr/>
        </p:nvSpPr>
        <p:spPr>
          <a:xfrm>
            <a:off x="6007100" y="2261286"/>
            <a:ext cx="1066800" cy="381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80" name="Straight Arrow Connector 79"/>
          <p:cNvCxnSpPr>
            <a:stCxn id="79" idx="2"/>
          </p:cNvCxnSpPr>
          <p:nvPr/>
        </p:nvCxnSpPr>
        <p:spPr>
          <a:xfrm>
            <a:off x="6540500" y="2642286"/>
            <a:ext cx="0" cy="91440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80"/>
          <p:cNvGrpSpPr/>
          <p:nvPr/>
        </p:nvGrpSpPr>
        <p:grpSpPr>
          <a:xfrm>
            <a:off x="5702300" y="2413686"/>
            <a:ext cx="365760" cy="328281"/>
            <a:chOff x="2097930" y="2817382"/>
            <a:chExt cx="372220" cy="328281"/>
          </a:xfrm>
        </p:grpSpPr>
        <p:sp>
          <p:nvSpPr>
            <p:cNvPr id="82" name="Arc 81"/>
            <p:cNvSpPr/>
            <p:nvPr/>
          </p:nvSpPr>
          <p:spPr>
            <a:xfrm rot="19072208">
              <a:off x="2097930" y="2817382"/>
              <a:ext cx="366546" cy="328281"/>
            </a:xfrm>
            <a:prstGeom prst="arc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83" name="Oval 82"/>
            <p:cNvSpPr/>
            <p:nvPr/>
          </p:nvSpPr>
          <p:spPr>
            <a:xfrm>
              <a:off x="2133600" y="2819400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84" name="Oval 83"/>
            <p:cNvSpPr/>
            <p:nvPr/>
          </p:nvSpPr>
          <p:spPr>
            <a:xfrm>
              <a:off x="2393950" y="2819400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sp>
        <p:nvSpPr>
          <p:cNvPr id="85" name="Rounded Rectangle 84"/>
          <p:cNvSpPr/>
          <p:nvPr/>
        </p:nvSpPr>
        <p:spPr>
          <a:xfrm>
            <a:off x="7302500" y="2261286"/>
            <a:ext cx="1066800" cy="381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86" name="Straight Arrow Connector 85"/>
          <p:cNvCxnSpPr>
            <a:stCxn id="85" idx="2"/>
          </p:cNvCxnSpPr>
          <p:nvPr/>
        </p:nvCxnSpPr>
        <p:spPr>
          <a:xfrm>
            <a:off x="7835900" y="2642286"/>
            <a:ext cx="0" cy="91440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86"/>
          <p:cNvGrpSpPr/>
          <p:nvPr/>
        </p:nvGrpSpPr>
        <p:grpSpPr>
          <a:xfrm>
            <a:off x="6997700" y="2413686"/>
            <a:ext cx="365760" cy="328281"/>
            <a:chOff x="2097930" y="2817382"/>
            <a:chExt cx="372220" cy="328281"/>
          </a:xfrm>
        </p:grpSpPr>
        <p:sp>
          <p:nvSpPr>
            <p:cNvPr id="88" name="Arc 87"/>
            <p:cNvSpPr/>
            <p:nvPr/>
          </p:nvSpPr>
          <p:spPr>
            <a:xfrm rot="19072208">
              <a:off x="2097930" y="2817382"/>
              <a:ext cx="366546" cy="328281"/>
            </a:xfrm>
            <a:prstGeom prst="arc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89" name="Oval 88"/>
            <p:cNvSpPr/>
            <p:nvPr/>
          </p:nvSpPr>
          <p:spPr>
            <a:xfrm>
              <a:off x="2133600" y="2819400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90" name="Oval 89"/>
            <p:cNvSpPr/>
            <p:nvPr/>
          </p:nvSpPr>
          <p:spPr>
            <a:xfrm>
              <a:off x="2393950" y="2819400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604463" y="2108886"/>
            <a:ext cx="204908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Low* language</a:t>
            </a:r>
          </a:p>
          <a:p>
            <a:pPr algn="ctr"/>
            <a:r>
              <a:rPr lang="en-US" dirty="0" smtClean="0"/>
              <a:t>(safe C subset in F*)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832111" y="3328086"/>
            <a:ext cx="180934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    C language</a:t>
            </a:r>
          </a:p>
          <a:p>
            <a:r>
              <a:rPr lang="en-US" dirty="0" smtClean="0"/>
              <a:t>+ components</a:t>
            </a:r>
          </a:p>
          <a:p>
            <a:r>
              <a:rPr lang="en-US" dirty="0"/>
              <a:t>+ memory </a:t>
            </a:r>
            <a:r>
              <a:rPr lang="en-US" dirty="0" smtClean="0"/>
              <a:t>safety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501764" y="4699686"/>
            <a:ext cx="247003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ASM language</a:t>
            </a:r>
          </a:p>
          <a:p>
            <a:pPr algn="ctr"/>
            <a:r>
              <a:rPr lang="en-US" dirty="0" smtClean="0"/>
              <a:t>(RISC-V + micro-policies)</a:t>
            </a:r>
            <a:endParaRPr lang="en-US" dirty="0"/>
          </a:p>
        </p:txBody>
      </p:sp>
      <p:pic>
        <p:nvPicPr>
          <p:cNvPr id="121" name="Picture 120" descr="micro-policie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77062" y="5385486"/>
            <a:ext cx="838200" cy="8382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23" name="Rounded Rectangle 122"/>
          <p:cNvSpPr/>
          <p:nvPr/>
        </p:nvSpPr>
        <p:spPr>
          <a:xfrm>
            <a:off x="2928552" y="1499286"/>
            <a:ext cx="5605848" cy="2667000"/>
          </a:xfrm>
          <a:prstGeom prst="round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ounded Rectangle 123"/>
          <p:cNvSpPr/>
          <p:nvPr/>
        </p:nvSpPr>
        <p:spPr>
          <a:xfrm>
            <a:off x="3048000" y="3328086"/>
            <a:ext cx="5638801" cy="2667000"/>
          </a:xfrm>
          <a:prstGeom prst="round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7" name="Picture 126" descr="search-icon-51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flipH="1">
            <a:off x="3632886" y="5410200"/>
            <a:ext cx="914400" cy="914400"/>
          </a:xfrm>
          <a:prstGeom prst="rect">
            <a:avLst/>
          </a:prstGeom>
        </p:spPr>
      </p:pic>
      <p:sp>
        <p:nvSpPr>
          <p:cNvPr id="128" name="Rectangle 127"/>
          <p:cNvSpPr/>
          <p:nvPr/>
        </p:nvSpPr>
        <p:spPr>
          <a:xfrm>
            <a:off x="3107266" y="1735666"/>
            <a:ext cx="441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tx2"/>
                </a:solidFill>
              </a:rPr>
              <a:t>protecting higher-level abstractions</a:t>
            </a:r>
            <a:endParaRPr lang="en-US" sz="2000" dirty="0">
              <a:solidFill>
                <a:schemeClr val="tx2"/>
              </a:solidFill>
            </a:endParaRPr>
          </a:p>
        </p:txBody>
      </p:sp>
      <p:pic>
        <p:nvPicPr>
          <p:cNvPr id="125" name="Picture 124" descr="search-icon-512.png"/>
          <p:cNvPicPr>
            <a:picLocks noChangeAspect="1"/>
          </p:cNvPicPr>
          <p:nvPr/>
        </p:nvPicPr>
        <p:blipFill>
          <a:blip r:embed="rId5" cstate="print"/>
          <a:srcRect b="8319"/>
          <a:stretch>
            <a:fillRect/>
          </a:stretch>
        </p:blipFill>
        <p:spPr>
          <a:xfrm flipH="1" flipV="1">
            <a:off x="2971800" y="1367691"/>
            <a:ext cx="918516" cy="84210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12262800"/>
      </p:ext>
    </p:extLst>
  </p:cSld>
  <p:clrMapOvr>
    <a:masterClrMapping/>
  </p:clrMapOvr>
  <p:transition advTm="7443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20" grpId="0"/>
      <p:bldP spid="22" grpId="0" animBg="1"/>
      <p:bldP spid="24" grpId="0" animBg="1"/>
      <p:bldP spid="25" grpId="0"/>
      <p:bldP spid="35" grpId="0" animBg="1"/>
      <p:bldP spid="37" grpId="0" animBg="1"/>
      <p:bldP spid="47" grpId="0" animBg="1"/>
      <p:bldP spid="52" grpId="0"/>
      <p:bldP spid="53" grpId="0" animBg="1"/>
      <p:bldP spid="55" grpId="0"/>
      <p:bldP spid="58" grpId="0" animBg="1"/>
      <p:bldP spid="63" grpId="0" animBg="1"/>
      <p:bldP spid="73" grpId="0" animBg="1"/>
      <p:bldP spid="79" grpId="0" animBg="1"/>
      <p:bldP spid="85" grpId="0" animBg="1"/>
      <p:bldP spid="118" grpId="0"/>
      <p:bldP spid="123" grpId="0" animBg="1"/>
      <p:bldP spid="124" grpId="0" animBg="1"/>
      <p:bldP spid="1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solidFill>
                  <a:srgbClr val="C00000"/>
                </a:solidFill>
              </a:rPr>
              <a:t>Protecting component boundaries</a:t>
            </a:r>
            <a:endParaRPr lang="en-US" sz="3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800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b="1" dirty="0" smtClean="0"/>
              <a:t>Add mutually distrustful components to C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 smtClean="0"/>
              <a:t>interacting only via </a:t>
            </a:r>
            <a:r>
              <a:rPr lang="en-US" b="1" dirty="0" smtClean="0"/>
              <a:t>strictly enforced interfaces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b="1" dirty="0" err="1" smtClean="0"/>
              <a:t>CompCert</a:t>
            </a:r>
            <a:r>
              <a:rPr lang="en-US" b="1" dirty="0" smtClean="0"/>
              <a:t>-based compilation chain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dirty="0" smtClean="0"/>
              <a:t>propagate interface information to produced binary</a:t>
            </a:r>
          </a:p>
          <a:p>
            <a:pPr>
              <a:lnSpc>
                <a:spcPct val="110000"/>
              </a:lnSpc>
            </a:pPr>
            <a:r>
              <a:rPr lang="en-US" b="1" dirty="0" smtClean="0"/>
              <a:t>Micro-policy simultaneously enforcing</a:t>
            </a:r>
          </a:p>
          <a:p>
            <a:pPr lvl="1">
              <a:lnSpc>
                <a:spcPct val="110000"/>
              </a:lnSpc>
            </a:pPr>
            <a:r>
              <a:rPr lang="en-US" sz="2600" dirty="0" smtClean="0"/>
              <a:t>component separation</a:t>
            </a:r>
          </a:p>
          <a:p>
            <a:pPr lvl="1">
              <a:lnSpc>
                <a:spcPct val="110000"/>
              </a:lnSpc>
            </a:pPr>
            <a:r>
              <a:rPr lang="en-US" sz="2600" dirty="0" smtClean="0"/>
              <a:t>type-safe procedure call and return discipline</a:t>
            </a:r>
          </a:p>
          <a:p>
            <a:pPr>
              <a:lnSpc>
                <a:spcPct val="110000"/>
              </a:lnSpc>
            </a:pPr>
            <a:r>
              <a:rPr lang="en-US" sz="3000" b="1" dirty="0" smtClean="0"/>
              <a:t>Software fault isolation fallback</a:t>
            </a:r>
          </a:p>
          <a:p>
            <a:pPr lvl="1">
              <a:lnSpc>
                <a:spcPct val="110000"/>
              </a:lnSpc>
            </a:pPr>
            <a:r>
              <a:rPr lang="en-US" sz="2600" dirty="0" smtClean="0"/>
              <a:t>when tagged hardware support not available</a:t>
            </a:r>
          </a:p>
          <a:p>
            <a:pPr>
              <a:lnSpc>
                <a:spcPct val="110000"/>
              </a:lnSpc>
            </a:pPr>
            <a:r>
              <a:rPr lang="en-US" sz="3000" b="1" dirty="0" smtClean="0"/>
              <a:t>Good progress on this but in much simplified setting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D699A-67FB-4F36-809D-738B0721C211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6" descr="micro-policie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67600" y="3962400"/>
            <a:ext cx="838200" cy="8382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 descr="puzzle-modularity.jpe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96200" y="1447800"/>
            <a:ext cx="1507743" cy="1219200"/>
          </a:xfrm>
          <a:prstGeom prst="rect">
            <a:avLst/>
          </a:prstGeom>
        </p:spPr>
      </p:pic>
      <p:pic>
        <p:nvPicPr>
          <p:cNvPr id="12" name="Picture 11" descr="search-icon-512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flipH="1">
            <a:off x="457200" y="457200"/>
            <a:ext cx="1371600" cy="1371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26055036"/>
      </p:ext>
    </p:extLst>
  </p:cSld>
  <p:clrMapOvr>
    <a:masterClrMapping/>
  </p:clrMapOvr>
  <p:transition advTm="4301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43800" cy="1143000"/>
          </a:xfrm>
        </p:spPr>
        <p:txBody>
          <a:bodyPr>
            <a:normAutofit/>
          </a:bodyPr>
          <a:lstStyle/>
          <a:p>
            <a:r>
              <a:rPr lang="en-US" sz="3800" b="1" dirty="0" smtClean="0">
                <a:solidFill>
                  <a:schemeClr val="tx2"/>
                </a:solidFill>
              </a:rPr>
              <a:t>Protecting higher-level abstractions</a:t>
            </a:r>
            <a:endParaRPr lang="en-US" sz="3800" b="1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D699A-67FB-4F36-809D-738B0721C211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Picture 4" descr="17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66837" y="228600"/>
            <a:ext cx="948563" cy="1238846"/>
          </a:xfrm>
          <a:prstGeom prst="rect">
            <a:avLst/>
          </a:prstGeom>
        </p:spPr>
      </p:pic>
      <p:pic>
        <p:nvPicPr>
          <p:cNvPr id="6" name="Picture 5" descr="search-icon-51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flipH="1" flipV="1">
            <a:off x="76200" y="-76200"/>
            <a:ext cx="1295400" cy="1295400"/>
          </a:xfrm>
          <a:prstGeom prst="rect">
            <a:avLst/>
          </a:prstGeom>
        </p:spPr>
      </p:pic>
      <p:pic>
        <p:nvPicPr>
          <p:cNvPr id="11" name="Picture 10" descr="barrier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flipH="1">
            <a:off x="6101975" y="4648200"/>
            <a:ext cx="1600200" cy="1379410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292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b="1" dirty="0" smtClean="0"/>
              <a:t>Low*: enforcing specifications in C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some can be turned into </a:t>
            </a:r>
            <a:r>
              <a:rPr lang="en-US" b="1" dirty="0" smtClean="0"/>
              <a:t>contracts, </a:t>
            </a:r>
            <a:r>
              <a:rPr lang="en-US" dirty="0" smtClean="0"/>
              <a:t>checked dynamically; </a:t>
            </a:r>
            <a:r>
              <a:rPr lang="en-US" b="1" dirty="0" smtClean="0"/>
              <a:t>micro-policies can speed this up too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b="1" dirty="0" smtClean="0"/>
              <a:t>Limits of purely-dynamic enforcement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functional purity, termination, relational reasoning</a:t>
            </a:r>
          </a:p>
          <a:p>
            <a:pPr lvl="1">
              <a:lnSpc>
                <a:spcPct val="120000"/>
              </a:lnSpc>
            </a:pPr>
            <a:r>
              <a:rPr lang="en-US" b="1" dirty="0" smtClean="0"/>
              <a:t>push these limits further and</a:t>
            </a:r>
            <a:br>
              <a:rPr lang="en-US" b="1" dirty="0" smtClean="0"/>
            </a:br>
            <a:r>
              <a:rPr lang="en-US" b="1" dirty="0" smtClean="0"/>
              <a:t>combine with static analysis</a:t>
            </a:r>
          </a:p>
        </p:txBody>
      </p:sp>
      <p:pic>
        <p:nvPicPr>
          <p:cNvPr id="13" name="Picture 12" descr="barrier2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943600" y="4732209"/>
            <a:ext cx="1631576" cy="1223682"/>
          </a:xfrm>
          <a:prstGeom prst="rect">
            <a:avLst/>
          </a:prstGeom>
        </p:spPr>
      </p:pic>
      <p:pic>
        <p:nvPicPr>
          <p:cNvPr id="14" name="Picture 13" descr="fstar-new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6200" y="2362200"/>
            <a:ext cx="838200" cy="8382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Tm="6879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Collaborators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80" y="1566828"/>
            <a:ext cx="914400" cy="1136904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5" name="Picture 4" descr="sallie1-2006-scree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06688" y="4038600"/>
            <a:ext cx="852630" cy="1193683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7" name="Picture 6" descr="apt3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22248" y="4038599"/>
            <a:ext cx="921658" cy="1176387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8" name="Picture 7" descr="marco.jpg"/>
          <p:cNvPicPr>
            <a:picLocks noChangeAspect="1"/>
          </p:cNvPicPr>
          <p:nvPr/>
        </p:nvPicPr>
        <p:blipFill>
          <a:blip r:embed="rId6" cstate="print"/>
          <a:srcRect l="15700" r="15700"/>
          <a:stretch>
            <a:fillRect/>
          </a:stretch>
        </p:blipFill>
        <p:spPr>
          <a:xfrm>
            <a:off x="2309628" y="1559204"/>
            <a:ext cx="859102" cy="1152151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51545" y="2743200"/>
            <a:ext cx="845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C</a:t>
            </a:r>
            <a:r>
              <a:rPr lang="ro-RO" b="1" dirty="0" smtClean="0"/>
              <a:t>ătălin</a:t>
            </a:r>
            <a:endParaRPr lang="en-US" dirty="0"/>
          </a:p>
          <a:p>
            <a:pPr algn="ctr"/>
            <a:r>
              <a:rPr lang="en-US" b="1" dirty="0"/>
              <a:t>Hrițcu</a:t>
            </a:r>
            <a:endParaRPr lang="en-US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2263557" y="2732832"/>
            <a:ext cx="9475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Marco</a:t>
            </a:r>
          </a:p>
          <a:p>
            <a:pPr algn="ctr"/>
            <a:r>
              <a:rPr lang="en-US" b="1" dirty="0" err="1" smtClean="0"/>
              <a:t>Stronati</a:t>
            </a:r>
            <a:endParaRPr lang="en-US" b="1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766" y="1562100"/>
            <a:ext cx="861941" cy="1149255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4481855" y="2711355"/>
            <a:ext cx="12522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Arthur</a:t>
            </a:r>
          </a:p>
          <a:p>
            <a:pPr algn="ctr"/>
            <a:r>
              <a:rPr lang="en-US" b="1" dirty="0" err="1" smtClean="0"/>
              <a:t>Azevedo</a:t>
            </a:r>
            <a:endParaRPr lang="en-US" b="1" dirty="0" smtClean="0"/>
          </a:p>
          <a:p>
            <a:pPr algn="ctr"/>
            <a:r>
              <a:rPr lang="en-US" b="1" dirty="0" smtClean="0"/>
              <a:t>de </a:t>
            </a:r>
            <a:r>
              <a:rPr lang="en-US" b="1" dirty="0" err="1"/>
              <a:t>Amorim</a:t>
            </a:r>
            <a:endParaRPr lang="en-US" b="1" dirty="0" smtClean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7" r="30283"/>
          <a:stretch/>
        </p:blipFill>
        <p:spPr>
          <a:xfrm>
            <a:off x="5886855" y="1552558"/>
            <a:ext cx="864074" cy="1158797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5778829" y="2728646"/>
            <a:ext cx="1080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Ana </a:t>
            </a:r>
            <a:r>
              <a:rPr lang="en-US" b="1" dirty="0" smtClean="0"/>
              <a:t>Nora</a:t>
            </a:r>
          </a:p>
          <a:p>
            <a:pPr algn="ctr"/>
            <a:r>
              <a:rPr lang="en-US" b="1" dirty="0" smtClean="0"/>
              <a:t>Evans</a:t>
            </a:r>
            <a:endParaRPr lang="en-US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34" y="4038600"/>
            <a:ext cx="902775" cy="899164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478" y="4038600"/>
            <a:ext cx="882291" cy="1176387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17" name="TextBox 16"/>
          <p:cNvSpPr txBox="1"/>
          <p:nvPr/>
        </p:nvSpPr>
        <p:spPr>
          <a:xfrm>
            <a:off x="1022934" y="4971775"/>
            <a:ext cx="909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Deepak</a:t>
            </a:r>
          </a:p>
          <a:p>
            <a:pPr algn="ctr"/>
            <a:r>
              <a:rPr lang="en-US" b="1" dirty="0" smtClean="0"/>
              <a:t>Garg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60802" y="5236464"/>
            <a:ext cx="11591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Marco</a:t>
            </a:r>
          </a:p>
          <a:p>
            <a:pPr algn="ctr"/>
            <a:r>
              <a:rPr lang="en-US" b="1" dirty="0" err="1" smtClean="0"/>
              <a:t>Patrignani</a:t>
            </a:r>
            <a:endParaRPr lang="en-US" b="1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4694174" y="5244413"/>
            <a:ext cx="979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Andrew</a:t>
            </a:r>
          </a:p>
          <a:p>
            <a:pPr algn="ctr"/>
            <a:r>
              <a:rPr lang="en-US" b="1" dirty="0" err="1" smtClean="0"/>
              <a:t>Tolmach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886855" y="5245867"/>
            <a:ext cx="1093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Benjamin</a:t>
            </a:r>
          </a:p>
          <a:p>
            <a:pPr algn="ctr"/>
            <a:r>
              <a:rPr lang="en-US" b="1" dirty="0" smtClean="0"/>
              <a:t>Pierce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340101" y="2743200"/>
            <a:ext cx="1159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 smtClean="0"/>
              <a:t>Guglielmo</a:t>
            </a:r>
            <a:endParaRPr lang="en-US" b="1" dirty="0" smtClean="0"/>
          </a:p>
          <a:p>
            <a:pPr algn="ctr"/>
            <a:r>
              <a:rPr lang="en-US" b="1" dirty="0" err="1" smtClean="0"/>
              <a:t>Fachini</a:t>
            </a:r>
            <a:endParaRPr lang="en-US" b="1" dirty="0" smtClean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878" y="1559204"/>
            <a:ext cx="793740" cy="1152151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3" r="-4667"/>
          <a:stretch/>
        </p:blipFill>
        <p:spPr>
          <a:xfrm>
            <a:off x="7086600" y="1799548"/>
            <a:ext cx="914400" cy="910280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27" name="TextBox 26"/>
          <p:cNvSpPr txBox="1"/>
          <p:nvPr/>
        </p:nvSpPr>
        <p:spPr>
          <a:xfrm>
            <a:off x="7105075" y="2706469"/>
            <a:ext cx="915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 smtClean="0"/>
              <a:t>Théo</a:t>
            </a:r>
            <a:endParaRPr lang="en-US" b="1" dirty="0" smtClean="0"/>
          </a:p>
          <a:p>
            <a:pPr algn="ctr"/>
            <a:r>
              <a:rPr lang="en-US" b="1" dirty="0" smtClean="0"/>
              <a:t>Laurent</a:t>
            </a:r>
            <a:endParaRPr lang="en-US" b="1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423" y="4038600"/>
            <a:ext cx="941977" cy="941977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29" name="TextBox 28"/>
          <p:cNvSpPr txBox="1"/>
          <p:nvPr/>
        </p:nvSpPr>
        <p:spPr>
          <a:xfrm>
            <a:off x="7208014" y="4980577"/>
            <a:ext cx="937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Yannis</a:t>
            </a:r>
          </a:p>
          <a:p>
            <a:pPr algn="ctr"/>
            <a:r>
              <a:rPr lang="en-US" b="1" dirty="0" smtClean="0"/>
              <a:t>Juglaret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538" y="4038600"/>
            <a:ext cx="768942" cy="1183408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31" name="TextBox 30"/>
          <p:cNvSpPr txBox="1"/>
          <p:nvPr/>
        </p:nvSpPr>
        <p:spPr>
          <a:xfrm>
            <a:off x="3458016" y="5236464"/>
            <a:ext cx="984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Carmine</a:t>
            </a:r>
          </a:p>
          <a:p>
            <a:pPr algn="ctr"/>
            <a:r>
              <a:rPr lang="en-US" b="1" dirty="0" smtClean="0"/>
              <a:t>Abate</a:t>
            </a:r>
          </a:p>
        </p:txBody>
      </p:sp>
    </p:spTree>
    <p:extLst>
      <p:ext uri="{BB962C8B-B14F-4D97-AF65-F5344CB8AC3E}">
        <p14:creationId xmlns:p14="http://schemas.microsoft.com/office/powerpoint/2010/main" val="185653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D699A-67FB-4F36-809D-738B0721C21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>
            <a:noAutofit/>
          </a:bodyPr>
          <a:lstStyle/>
          <a:p>
            <a:r>
              <a:rPr lang="en-US" b="1" dirty="0" smtClean="0"/>
              <a:t>Broad view on secure compilation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648200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Different security goals / attacker models</a:t>
            </a:r>
          </a:p>
          <a:p>
            <a:pPr lvl="1">
              <a:spcAft>
                <a:spcPts val="1200"/>
              </a:spcAft>
            </a:pPr>
            <a:r>
              <a:rPr lang="en-US" dirty="0" smtClean="0"/>
              <a:t>Fully abstract compilation and variants,</a:t>
            </a:r>
            <a:br>
              <a:rPr lang="en-US" dirty="0" smtClean="0"/>
            </a:br>
            <a:r>
              <a:rPr lang="en-US" b="1" dirty="0" smtClean="0">
                <a:solidFill>
                  <a:srgbClr val="C00000"/>
                </a:solidFill>
              </a:rPr>
              <a:t>robust compilation</a:t>
            </a:r>
            <a:r>
              <a:rPr lang="en-US" dirty="0" smtClean="0"/>
              <a:t>, noninterference preservation, ...</a:t>
            </a:r>
          </a:p>
          <a:p>
            <a:r>
              <a:rPr lang="en-US" b="1" dirty="0" smtClean="0">
                <a:solidFill>
                  <a:schemeClr val="tx2"/>
                </a:solidFill>
              </a:rPr>
              <a:t>Different enforcement mechanisms</a:t>
            </a:r>
          </a:p>
          <a:p>
            <a:pPr lvl="1">
              <a:spcAft>
                <a:spcPts val="1200"/>
              </a:spcAft>
            </a:pPr>
            <a:r>
              <a:rPr lang="en-US" b="1" dirty="0">
                <a:solidFill>
                  <a:srgbClr val="C00000"/>
                </a:solidFill>
              </a:rPr>
              <a:t>reference </a:t>
            </a:r>
            <a:r>
              <a:rPr lang="en-US" b="1" dirty="0" smtClean="0">
                <a:solidFill>
                  <a:srgbClr val="C00000"/>
                </a:solidFill>
              </a:rPr>
              <a:t>monitors</a:t>
            </a:r>
            <a:r>
              <a:rPr lang="en-US" dirty="0" smtClean="0"/>
              <a:t>, </a:t>
            </a:r>
            <a:r>
              <a:rPr lang="en-US" dirty="0"/>
              <a:t>secure hardware, static </a:t>
            </a:r>
            <a:r>
              <a:rPr lang="en-US" dirty="0" smtClean="0"/>
              <a:t>analysis, software rewriting, randomization, ...</a:t>
            </a:r>
          </a:p>
          <a:p>
            <a:r>
              <a:rPr lang="en-US" b="1" dirty="0" smtClean="0">
                <a:solidFill>
                  <a:schemeClr val="tx2"/>
                </a:solidFill>
              </a:rPr>
              <a:t>Different proof techniques</a:t>
            </a:r>
          </a:p>
          <a:p>
            <a:pPr lvl="1"/>
            <a:r>
              <a:rPr lang="en-US" dirty="0"/>
              <a:t>(bi)</a:t>
            </a:r>
            <a:r>
              <a:rPr lang="en-US" b="1" dirty="0">
                <a:solidFill>
                  <a:srgbClr val="C00000"/>
                </a:solidFill>
              </a:rPr>
              <a:t>simulation</a:t>
            </a:r>
            <a:r>
              <a:rPr lang="en-US" dirty="0"/>
              <a:t>, logical </a:t>
            </a:r>
            <a:r>
              <a:rPr lang="en-US" dirty="0" smtClean="0"/>
              <a:t>relations, multi-language semantics, embedded interpreters, ...</a:t>
            </a:r>
          </a:p>
          <a:p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D8EDDCC-B077-4820-BE21-09B982673849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16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103" y="2133600"/>
            <a:ext cx="1084697" cy="152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Computers are insecure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b="1" dirty="0" smtClean="0">
                <a:solidFill>
                  <a:srgbClr val="C00000"/>
                </a:solidFill>
              </a:rPr>
              <a:t>devastating low-level vulnerabilities</a:t>
            </a:r>
          </a:p>
          <a:p>
            <a:pPr>
              <a:lnSpc>
                <a:spcPct val="110000"/>
              </a:lnSpc>
            </a:pPr>
            <a:r>
              <a:rPr lang="en-US" sz="2800" b="1" dirty="0" smtClean="0"/>
              <a:t>inherently </a:t>
            </a:r>
            <a:r>
              <a:rPr lang="en-US" sz="2800" b="1" dirty="0"/>
              <a:t>insecure low-level languages</a:t>
            </a:r>
          </a:p>
          <a:p>
            <a:pPr lvl="1">
              <a:lnSpc>
                <a:spcPct val="110000"/>
              </a:lnSpc>
            </a:pPr>
            <a:r>
              <a:rPr lang="en-US" sz="2000" b="1" dirty="0">
                <a:solidFill>
                  <a:srgbClr val="C00000"/>
                </a:solidFill>
              </a:rPr>
              <a:t>memory unsafe</a:t>
            </a:r>
            <a:r>
              <a:rPr lang="en-US" sz="2000" dirty="0"/>
              <a:t>: any buffer overflow </a:t>
            </a:r>
            <a:r>
              <a:rPr lang="en-US" sz="2000" dirty="0" smtClean="0"/>
              <a:t>is catastrophic</a:t>
            </a:r>
          </a:p>
          <a:p>
            <a:pPr lvl="1">
              <a:lnSpc>
                <a:spcPct val="110000"/>
              </a:lnSpc>
            </a:pPr>
            <a:r>
              <a:rPr lang="en-US" sz="2000" b="1" dirty="0" smtClean="0">
                <a:solidFill>
                  <a:srgbClr val="C00000"/>
                </a:solidFill>
              </a:rPr>
              <a:t>root cause</a:t>
            </a:r>
            <a:r>
              <a:rPr lang="en-US" sz="2000" dirty="0" smtClean="0"/>
              <a:t>, but challenging to fix: efficiency, precision,</a:t>
            </a:r>
            <a:br>
              <a:rPr lang="en-US" sz="2000" dirty="0" smtClean="0"/>
            </a:br>
            <a:r>
              <a:rPr lang="en-US" sz="2000" dirty="0" smtClean="0"/>
              <a:t>          scalability, backwards compatibility, deployment</a:t>
            </a:r>
          </a:p>
          <a:p>
            <a:pPr>
              <a:lnSpc>
                <a:spcPct val="110000"/>
              </a:lnSpc>
            </a:pPr>
            <a:r>
              <a:rPr lang="en-US" sz="2800" b="1" dirty="0" smtClean="0">
                <a:solidFill>
                  <a:schemeClr val="tx2"/>
                </a:solidFill>
              </a:rPr>
              <a:t>compartmentalization</a:t>
            </a:r>
            <a:r>
              <a:rPr lang="en-US" sz="2800" b="1" dirty="0" smtClean="0"/>
              <a:t>, a strong </a:t>
            </a:r>
            <a:r>
              <a:rPr lang="en-US" sz="2800" b="1" dirty="0"/>
              <a:t>practical defense</a:t>
            </a:r>
            <a:endParaRPr lang="en-US" sz="2800" b="1" dirty="0" smtClean="0"/>
          </a:p>
          <a:p>
            <a:pPr lvl="1">
              <a:lnSpc>
                <a:spcPct val="110000"/>
              </a:lnSpc>
            </a:pPr>
            <a:r>
              <a:rPr lang="en-US" sz="2400" b="1" dirty="0" smtClean="0"/>
              <a:t>practically deployed low-level protection mechanisms</a:t>
            </a:r>
          </a:p>
          <a:p>
            <a:pPr lvl="2">
              <a:lnSpc>
                <a:spcPct val="110000"/>
              </a:lnSpc>
            </a:pPr>
            <a:r>
              <a:rPr lang="en-US" sz="2000" dirty="0" smtClean="0"/>
              <a:t>process-level privilege separation (all web browsers)</a:t>
            </a:r>
          </a:p>
          <a:p>
            <a:pPr lvl="2">
              <a:lnSpc>
                <a:spcPct val="110000"/>
              </a:lnSpc>
            </a:pPr>
            <a:r>
              <a:rPr lang="en-US" sz="2000" dirty="0" smtClean="0"/>
              <a:t>software fault isolation (SFI, Google Native Client)</a:t>
            </a:r>
          </a:p>
          <a:p>
            <a:pPr lvl="2">
              <a:lnSpc>
                <a:spcPct val="110000"/>
              </a:lnSpc>
            </a:pPr>
            <a:r>
              <a:rPr lang="en-US" sz="2000" dirty="0" smtClean="0"/>
              <a:t>hardware enclaves (Intel SGX, ARM </a:t>
            </a:r>
            <a:r>
              <a:rPr lang="en-US" sz="2000" dirty="0" err="1" smtClean="0"/>
              <a:t>TrustZone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D699A-67FB-4F36-809D-738B0721C211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 descr="heartblee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15200" y="1219200"/>
            <a:ext cx="1066800" cy="1292048"/>
          </a:xfrm>
          <a:prstGeom prst="rect">
            <a:avLst/>
          </a:prstGeom>
        </p:spPr>
      </p:pic>
      <p:pic>
        <p:nvPicPr>
          <p:cNvPr id="7" name="Picture 6" descr="puzzle-modularity.jpe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162800" y="4691948"/>
            <a:ext cx="1736343" cy="14040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Zoo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340063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Zoo ... with very dangerous beasts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55" b="-11655"/>
          <a:stretch/>
        </p:blipFill>
        <p:spPr>
          <a:xfrm>
            <a:off x="0" y="1192327"/>
            <a:ext cx="9296400" cy="642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14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Zoo ... with very dangerous beasts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83" b="-14983"/>
          <a:stretch/>
        </p:blipFill>
        <p:spPr>
          <a:xfrm>
            <a:off x="0" y="1143000"/>
            <a:ext cx="9170471" cy="63081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981200"/>
            <a:ext cx="1977751" cy="197775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90800" y="6488668"/>
            <a:ext cx="414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(source</a:t>
            </a:r>
            <a:r>
              <a:rPr lang="en-US" dirty="0"/>
              <a:t>: Jurassic Island: The Dinosaur </a:t>
            </a:r>
            <a:r>
              <a:rPr lang="en-US" dirty="0" smtClean="0"/>
              <a:t>Zoo)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93E3BA9C-1FBB-4D46-B089-AB487B58273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51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381000"/>
            <a:ext cx="1084697" cy="1524000"/>
          </a:xfrm>
          <a:prstGeom prst="rect">
            <a:avLst/>
          </a:prstGeom>
        </p:spPr>
      </p:pic>
      <p:pic>
        <p:nvPicPr>
          <p:cNvPr id="4" name="Picture 3" descr="puzzle-modularity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83857" y="1782763"/>
            <a:ext cx="1736343" cy="14040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Compartmentalization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>for unsafe, low-level languages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456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800" b="1" dirty="0">
                <a:solidFill>
                  <a:schemeClr val="tx2"/>
                </a:solidFill>
              </a:rPr>
              <a:t>Add </a:t>
            </a:r>
            <a:r>
              <a:rPr lang="en-US" sz="2800" b="1" dirty="0" smtClean="0">
                <a:solidFill>
                  <a:schemeClr val="tx2"/>
                </a:solidFill>
              </a:rPr>
              <a:t>components </a:t>
            </a:r>
            <a:r>
              <a:rPr lang="en-US" sz="2800" b="1" dirty="0">
                <a:solidFill>
                  <a:schemeClr val="tx2"/>
                </a:solidFill>
              </a:rPr>
              <a:t>to </a:t>
            </a:r>
            <a:r>
              <a:rPr lang="en-US" sz="2800" b="1" dirty="0" smtClean="0">
                <a:solidFill>
                  <a:schemeClr val="tx2"/>
                </a:solidFill>
              </a:rPr>
              <a:t>C-like language</a:t>
            </a:r>
            <a:endParaRPr lang="en-US" sz="2800" dirty="0">
              <a:solidFill>
                <a:schemeClr val="tx2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sz="2400" dirty="0"/>
              <a:t>interacting only via </a:t>
            </a:r>
            <a:r>
              <a:rPr lang="en-US" sz="2400" b="1" dirty="0"/>
              <a:t>strictly enforced interfaces</a:t>
            </a:r>
            <a:endParaRPr lang="en-US" sz="2400" dirty="0"/>
          </a:p>
          <a:p>
            <a:pPr>
              <a:lnSpc>
                <a:spcPct val="110000"/>
              </a:lnSpc>
            </a:pPr>
            <a:r>
              <a:rPr lang="en-US" sz="2800" b="1" dirty="0" smtClean="0">
                <a:solidFill>
                  <a:schemeClr val="tx2"/>
                </a:solidFill>
              </a:rPr>
              <a:t>Secure compilation chain</a:t>
            </a:r>
            <a:endParaRPr lang="en-US" sz="2800" dirty="0">
              <a:solidFill>
                <a:schemeClr val="tx2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sz="2400" dirty="0" smtClean="0"/>
              <a:t>use compartmentalization to </a:t>
            </a:r>
            <a:r>
              <a:rPr lang="en-US" sz="2400" b="1" dirty="0" smtClean="0"/>
              <a:t>efficiently enforce</a:t>
            </a:r>
            <a:r>
              <a:rPr lang="en-US" sz="2400" dirty="0" smtClean="0"/>
              <a:t>:</a:t>
            </a:r>
            <a:br>
              <a:rPr lang="en-US" sz="2400" dirty="0" smtClean="0"/>
            </a:br>
            <a:r>
              <a:rPr lang="en-US" sz="2400" dirty="0" smtClean="0"/>
              <a:t>component separation, call </a:t>
            </a:r>
            <a:r>
              <a:rPr lang="en-US" sz="2400" dirty="0"/>
              <a:t>and return </a:t>
            </a:r>
            <a:r>
              <a:rPr lang="en-US" sz="2400" dirty="0" smtClean="0"/>
              <a:t>discipline, ...</a:t>
            </a:r>
            <a:endParaRPr lang="en-US" sz="2400" dirty="0"/>
          </a:p>
          <a:p>
            <a:pPr>
              <a:lnSpc>
                <a:spcPct val="110000"/>
              </a:lnSpc>
            </a:pPr>
            <a:r>
              <a:rPr lang="en-US" sz="2800" b="1" dirty="0" smtClean="0">
                <a:solidFill>
                  <a:srgbClr val="C00000"/>
                </a:solidFill>
              </a:rPr>
              <a:t>Interesting </a:t>
            </a:r>
            <a:r>
              <a:rPr lang="en-US" sz="2800" b="1" dirty="0">
                <a:solidFill>
                  <a:srgbClr val="C00000"/>
                </a:solidFill>
              </a:rPr>
              <a:t>attacker model</a:t>
            </a:r>
          </a:p>
          <a:p>
            <a:pPr lvl="1">
              <a:lnSpc>
                <a:spcPct val="110000"/>
              </a:lnSpc>
            </a:pPr>
            <a:r>
              <a:rPr lang="en-US" sz="2400" b="1" dirty="0" smtClean="0"/>
              <a:t>mutual distrust, dynamic compromise, least privilege</a:t>
            </a:r>
          </a:p>
          <a:p>
            <a:pPr lvl="2">
              <a:lnSpc>
                <a:spcPct val="110000"/>
              </a:lnSpc>
            </a:pPr>
            <a:r>
              <a:rPr lang="en-US" sz="2000" dirty="0" smtClean="0"/>
              <a:t>each component should be protected from all the others until it becomes compromised (by exhibiting undefined behavior) and starts attacking the remaining uncompromised components</a:t>
            </a:r>
            <a:endParaRPr lang="en-US" sz="2000" dirty="0"/>
          </a:p>
          <a:p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5257800" y="4068763"/>
            <a:ext cx="3127972" cy="5425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800" b="1" dirty="0" smtClean="0">
                <a:solidFill>
                  <a:srgbClr val="C00000"/>
                </a:solidFill>
              </a:rPr>
              <a:t>Goal: Formalize this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02096" y="2620963"/>
            <a:ext cx="2446504" cy="566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800" b="1" dirty="0" smtClean="0">
                <a:solidFill>
                  <a:schemeClr val="tx2"/>
                </a:solidFill>
              </a:rPr>
              <a:t>Goal: Build this</a:t>
            </a:r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79914" y="1600200"/>
            <a:ext cx="7721086" cy="2440489"/>
          </a:xfrm>
          <a:prstGeom prst="round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80999" y="4096837"/>
            <a:ext cx="8039101" cy="2170518"/>
          </a:xfrm>
          <a:prstGeom prst="round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Formally secure </a:t>
            </a:r>
            <a:r>
              <a:rPr lang="en-US" b="1" dirty="0"/>
              <a:t>c</a:t>
            </a:r>
            <a:r>
              <a:rPr lang="en-US" b="1" dirty="0" smtClean="0"/>
              <a:t>ompilation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971800" y="1800225"/>
            <a:ext cx="3276600" cy="12192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     high-level</a:t>
            </a:r>
            <a:b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   attacker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971800" y="3733800"/>
            <a:ext cx="3276600" cy="129540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                              low-level</a:t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>                              attacker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200400" y="2085975"/>
            <a:ext cx="1371600" cy="685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source</a:t>
            </a: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7" idx="2"/>
          </p:cNvCxnSpPr>
          <p:nvPr/>
        </p:nvCxnSpPr>
        <p:spPr>
          <a:xfrm>
            <a:off x="3886200" y="2771775"/>
            <a:ext cx="0" cy="1219200"/>
          </a:xfrm>
          <a:prstGeom prst="straightConnector1">
            <a:avLst/>
          </a:prstGeom>
          <a:ln w="635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3200400" y="3990975"/>
            <a:ext cx="1371600" cy="685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target</a:t>
            </a: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324350" y="4343400"/>
            <a:ext cx="533400" cy="0"/>
          </a:xfrm>
          <a:prstGeom prst="straightConnector1">
            <a:avLst/>
          </a:prstGeom>
          <a:ln w="381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343400" y="2438400"/>
            <a:ext cx="533400" cy="0"/>
          </a:xfrm>
          <a:prstGeom prst="straightConnector1">
            <a:avLst/>
          </a:prstGeom>
          <a:ln w="381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953000" y="3048000"/>
            <a:ext cx="0" cy="685800"/>
          </a:xfrm>
          <a:prstGeom prst="straightConnector1">
            <a:avLst/>
          </a:prstGeom>
          <a:ln w="63500">
            <a:solidFill>
              <a:schemeClr val="tx1">
                <a:lumMod val="75000"/>
                <a:lumOff val="2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62715" y="3171825"/>
            <a:ext cx="1023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compiler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00200" y="5181600"/>
            <a:ext cx="6908366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tx2"/>
                </a:solidFill>
              </a:rPr>
              <a:t>Benefit</a:t>
            </a:r>
            <a:r>
              <a:rPr lang="en-US" sz="2200" dirty="0" smtClean="0"/>
              <a:t>:</a:t>
            </a:r>
            <a:r>
              <a:rPr lang="en-US" sz="2200" b="1" dirty="0" smtClean="0"/>
              <a:t> sound security reasoning in the source language</a:t>
            </a:r>
            <a:br>
              <a:rPr lang="en-US" sz="2200" b="1" dirty="0" smtClean="0"/>
            </a:br>
            <a:r>
              <a:rPr lang="en-US" sz="2000" dirty="0" smtClean="0"/>
              <a:t>    forget about compilation chain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(linker, loader, runtime)</a:t>
            </a:r>
          </a:p>
          <a:p>
            <a:r>
              <a:rPr lang="en-US" sz="2000" dirty="0" smtClean="0"/>
              <a:t>    forget that libraries are written in a lower-level language</a:t>
            </a:r>
            <a:endParaRPr lang="en-US" sz="2000" dirty="0"/>
          </a:p>
        </p:txBody>
      </p:sp>
      <p:pic>
        <p:nvPicPr>
          <p:cNvPr id="17" name="Picture 16" descr="17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1000" y="4876800"/>
            <a:ext cx="1219200" cy="159230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823038" y="2133600"/>
            <a:ext cx="9493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tx2"/>
                </a:solidFill>
              </a:rPr>
              <a:t>secure</a:t>
            </a:r>
            <a:endParaRPr lang="en-US" sz="2200" b="1" dirty="0">
              <a:solidFill>
                <a:schemeClr val="tx2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315200" y="2667000"/>
            <a:ext cx="0" cy="1371600"/>
          </a:xfrm>
          <a:prstGeom prst="straightConnector1">
            <a:avLst/>
          </a:prstGeom>
          <a:ln w="63500">
            <a:solidFill>
              <a:schemeClr val="tx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858000" y="4278868"/>
            <a:ext cx="9493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tx2"/>
                </a:solidFill>
              </a:rPr>
              <a:t>secure</a:t>
            </a:r>
            <a:endParaRPr lang="en-US" sz="2200" b="1" dirty="0">
              <a:solidFill>
                <a:schemeClr val="tx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97268" y="2133600"/>
            <a:ext cx="1893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program behavior</a:t>
            </a:r>
            <a:endParaRPr lang="en-US" b="1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676400" y="2667000"/>
            <a:ext cx="0" cy="1371600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97268" y="4278868"/>
            <a:ext cx="1893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program behavior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57093" y="2819400"/>
            <a:ext cx="1501308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smtClean="0"/>
              <a:t>compiler</a:t>
            </a:r>
          </a:p>
          <a:p>
            <a:pPr algn="r"/>
            <a:r>
              <a:rPr lang="en-US" b="1" dirty="0" smtClean="0"/>
              <a:t>correctness</a:t>
            </a:r>
          </a:p>
          <a:p>
            <a:pPr algn="r"/>
            <a:r>
              <a:rPr lang="en-US" sz="1600" dirty="0" smtClean="0"/>
              <a:t>(e.g. </a:t>
            </a:r>
            <a:r>
              <a:rPr lang="en-US" sz="1600" dirty="0" err="1" smtClean="0"/>
              <a:t>CompCert</a:t>
            </a:r>
            <a:r>
              <a:rPr lang="en-US" sz="1600" dirty="0" smtClean="0"/>
              <a:t>)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14300" y="1162984"/>
            <a:ext cx="8458200" cy="540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lnSpc>
                <a:spcPct val="120000"/>
              </a:lnSpc>
            </a:pPr>
            <a:r>
              <a:rPr lang="en-US" sz="2600" dirty="0" smtClean="0"/>
              <a:t>holy grail of preserving security all the way down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760392" y="3011269"/>
            <a:ext cx="1321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secure</a:t>
            </a:r>
          </a:p>
          <a:p>
            <a:pPr algn="ctr"/>
            <a:r>
              <a:rPr lang="en-US" b="1" dirty="0" smtClean="0">
                <a:solidFill>
                  <a:schemeClr val="tx2"/>
                </a:solidFill>
              </a:rPr>
              <a:t>compilation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249828" y="2378676"/>
            <a:ext cx="1277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component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249828" y="4278868"/>
            <a:ext cx="1277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component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676400" y="2819400"/>
            <a:ext cx="902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not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enough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609490" y="4631108"/>
            <a:ext cx="1638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>
                <a:solidFill>
                  <a:srgbClr val="C00000"/>
                </a:solidFill>
              </a:rPr>
              <a:t>no extra power</a:t>
            </a:r>
            <a:endParaRPr lang="en-US" u="sng" dirty="0"/>
          </a:p>
        </p:txBody>
      </p:sp>
      <p:sp>
        <p:nvSpPr>
          <p:cNvPr id="37" name="Rectangle 36"/>
          <p:cNvSpPr/>
          <p:nvPr/>
        </p:nvSpPr>
        <p:spPr>
          <a:xfrm>
            <a:off x="3352800" y="4640368"/>
            <a:ext cx="1115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protected</a:t>
            </a:r>
            <a:endParaRPr lang="en-US" u="sng" dirty="0"/>
          </a:p>
        </p:txBody>
      </p:sp>
      <p:sp>
        <p:nvSpPr>
          <p:cNvPr id="35" name="Rectangle 34"/>
          <p:cNvSpPr/>
          <p:nvPr/>
        </p:nvSpPr>
        <p:spPr>
          <a:xfrm>
            <a:off x="6248400" y="4572000"/>
            <a:ext cx="289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e.g.  arbitrary machine code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e.g. compromised C code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248400" y="1868819"/>
            <a:ext cx="1660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e.g.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safe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 code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advTm="6953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6" grpId="2" animBg="1"/>
      <p:bldP spid="6" grpId="3" animBg="1"/>
      <p:bldP spid="7" grpId="0" build="allAtOnce" animBg="1"/>
      <p:bldP spid="9" grpId="0" animBg="1"/>
      <p:bldP spid="9" grpId="1" animBg="1"/>
      <p:bldP spid="9" grpId="2" animBg="1"/>
      <p:bldP spid="9" grpId="3" animBg="1"/>
      <p:bldP spid="13" grpId="0"/>
      <p:bldP spid="13" grpId="1"/>
      <p:bldP spid="13" grpId="2"/>
      <p:bldP spid="13" grpId="3"/>
      <p:bldP spid="15" grpId="0"/>
      <p:bldP spid="19" grpId="0"/>
      <p:bldP spid="23" grpId="0"/>
      <p:bldP spid="24" grpId="0"/>
      <p:bldP spid="26" grpId="0"/>
      <p:bldP spid="27" grpId="0"/>
      <p:bldP spid="30" grpId="0"/>
      <p:bldP spid="31" grpId="0"/>
      <p:bldP spid="32" grpId="0"/>
      <p:bldP spid="32" grpId="1"/>
      <p:bldP spid="34" grpId="0"/>
      <p:bldP spid="36" grpId="0"/>
      <p:bldP spid="36" grpId="1"/>
      <p:bldP spid="37" grpId="0"/>
      <p:bldP spid="37" grpId="1"/>
      <p:bldP spid="35" grpId="0"/>
      <p:bldP spid="35" grpId="1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1143000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Fully abstract compilation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D699A-67FB-4F36-809D-738B0721C21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676400" y="1600200"/>
            <a:ext cx="3276600" cy="121920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                              high-level</a:t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>                              attacker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676400" y="3533775"/>
            <a:ext cx="3276600" cy="121920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                              low-level</a:t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>                              attacker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752600" y="1885950"/>
            <a:ext cx="1524000" cy="685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r>
              <a:rPr lang="en-US" b="1" baseline="30000" dirty="0" smtClean="0">
                <a:solidFill>
                  <a:schemeClr val="tx1"/>
                </a:solidFill>
              </a:rPr>
              <a:t>st</a:t>
            </a:r>
            <a:r>
              <a:rPr lang="en-US" b="1" dirty="0" smtClean="0">
                <a:solidFill>
                  <a:schemeClr val="tx1"/>
                </a:solidFill>
              </a:rPr>
              <a:t> high-level component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752600" y="3790950"/>
            <a:ext cx="1524000" cy="685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r>
              <a:rPr lang="en-US" b="1" baseline="30000" dirty="0" smtClean="0">
                <a:solidFill>
                  <a:schemeClr val="tx1"/>
                </a:solidFill>
              </a:rPr>
              <a:t>st</a:t>
            </a:r>
            <a:r>
              <a:rPr lang="en-US" b="1" dirty="0" smtClean="0">
                <a:solidFill>
                  <a:schemeClr val="tx1"/>
                </a:solidFill>
              </a:rPr>
              <a:t> compiled</a:t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component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028950" y="4143375"/>
            <a:ext cx="533400" cy="0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048000" y="2238375"/>
            <a:ext cx="533400" cy="0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5715000" y="1600200"/>
            <a:ext cx="3276600" cy="121920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                              high-level</a:t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>                              attacker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715000" y="3533775"/>
            <a:ext cx="3276600" cy="121920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                              low-level</a:t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>                              attacker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791200" y="1885950"/>
            <a:ext cx="1524000" cy="685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r>
              <a:rPr lang="en-US" b="1" baseline="30000" dirty="0" smtClean="0">
                <a:solidFill>
                  <a:schemeClr val="tx1"/>
                </a:solidFill>
              </a:rPr>
              <a:t>nd</a:t>
            </a:r>
            <a:r>
              <a:rPr lang="en-US" b="1" dirty="0" smtClean="0">
                <a:solidFill>
                  <a:schemeClr val="tx1"/>
                </a:solidFill>
              </a:rPr>
              <a:t> high-level component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791200" y="3790950"/>
            <a:ext cx="1524000" cy="685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r>
              <a:rPr lang="en-US" b="1" baseline="30000" dirty="0" smtClean="0">
                <a:solidFill>
                  <a:schemeClr val="tx1"/>
                </a:solidFill>
              </a:rPr>
              <a:t>nd</a:t>
            </a:r>
            <a:r>
              <a:rPr lang="en-US" b="1" dirty="0" smtClean="0">
                <a:solidFill>
                  <a:schemeClr val="tx1"/>
                </a:solidFill>
              </a:rPr>
              <a:t> compiled</a:t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component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067550" y="4143375"/>
            <a:ext cx="533400" cy="0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86600" y="2238375"/>
            <a:ext cx="533400" cy="0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61856" y="1743670"/>
            <a:ext cx="5886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Arial Unicode MS"/>
                <a:ea typeface="Arial Unicode MS"/>
                <a:cs typeface="Arial Unicode MS"/>
              </a:rPr>
              <a:t>≁</a:t>
            </a:r>
            <a:endParaRPr lang="en-US" sz="5400" dirty="0"/>
          </a:p>
        </p:txBody>
      </p:sp>
      <p:sp>
        <p:nvSpPr>
          <p:cNvPr id="18" name="Rectangle 17"/>
          <p:cNvSpPr/>
          <p:nvPr/>
        </p:nvSpPr>
        <p:spPr>
          <a:xfrm>
            <a:off x="457200" y="1828800"/>
            <a:ext cx="114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high-level</a:t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>attacker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412" y="1676400"/>
            <a:ext cx="599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latin typeface="Arial Unicode MS"/>
                <a:ea typeface="Arial Unicode MS"/>
                <a:cs typeface="Arial Unicode MS"/>
              </a:rPr>
              <a:t>∃</a:t>
            </a:r>
            <a:endParaRPr lang="en-US" sz="5400" b="1" dirty="0"/>
          </a:p>
        </p:txBody>
      </p:sp>
      <p:sp>
        <p:nvSpPr>
          <p:cNvPr id="20" name="Rectangle 19"/>
          <p:cNvSpPr/>
          <p:nvPr/>
        </p:nvSpPr>
        <p:spPr>
          <a:xfrm>
            <a:off x="457200" y="3877270"/>
            <a:ext cx="114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low-level</a:t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>attacker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148" y="3724870"/>
            <a:ext cx="599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latin typeface="Arial Unicode MS"/>
                <a:ea typeface="Arial Unicode MS"/>
                <a:cs typeface="Arial Unicode MS"/>
              </a:rPr>
              <a:t>∃</a:t>
            </a:r>
            <a:endParaRPr lang="en-US" sz="5400" b="1" dirty="0"/>
          </a:p>
        </p:txBody>
      </p:sp>
      <p:sp>
        <p:nvSpPr>
          <p:cNvPr id="22" name="TextBox 21"/>
          <p:cNvSpPr txBox="1"/>
          <p:nvPr/>
        </p:nvSpPr>
        <p:spPr>
          <a:xfrm rot="-5400000">
            <a:off x="4882674" y="2659523"/>
            <a:ext cx="8515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⇒</a:t>
            </a:r>
            <a:endParaRPr lang="en-US" sz="60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368302" y="1944469"/>
            <a:ext cx="308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.</a:t>
            </a:r>
            <a:endParaRPr lang="en-US" sz="36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371600" y="4001869"/>
            <a:ext cx="308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.</a:t>
            </a:r>
            <a:endParaRPr lang="en-US" sz="36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050177" y="3733800"/>
            <a:ext cx="5886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Arial Unicode MS"/>
                <a:ea typeface="Arial Unicode MS"/>
                <a:cs typeface="Arial Unicode MS"/>
              </a:rPr>
              <a:t>≁</a:t>
            </a:r>
            <a:endParaRPr lang="en-US" sz="54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514600" y="2571750"/>
            <a:ext cx="0" cy="1219200"/>
          </a:xfrm>
          <a:prstGeom prst="straightConnector1">
            <a:avLst/>
          </a:prstGeom>
          <a:ln w="635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91115" y="2990850"/>
            <a:ext cx="1023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smtClean="0"/>
              <a:t>compiler</a:t>
            </a:r>
            <a:endParaRPr lang="en-US" b="1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553200" y="2571750"/>
            <a:ext cx="0" cy="1219200"/>
          </a:xfrm>
          <a:prstGeom prst="straightConnector1">
            <a:avLst/>
          </a:prstGeom>
          <a:ln w="635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553200" y="2990850"/>
            <a:ext cx="1023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smtClean="0"/>
              <a:t>compiler</a:t>
            </a:r>
            <a:endParaRPr lang="en-US" b="1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4114800" y="2590800"/>
            <a:ext cx="0" cy="1219200"/>
          </a:xfrm>
          <a:prstGeom prst="straightConnector1">
            <a:avLst/>
          </a:prstGeom>
          <a:ln w="63500">
            <a:solidFill>
              <a:schemeClr val="tx1">
                <a:lumMod val="75000"/>
                <a:lumOff val="2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959278" y="4960203"/>
            <a:ext cx="68893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Issues</a:t>
            </a:r>
            <a:r>
              <a:rPr lang="en-US" sz="2400" dirty="0" smtClean="0"/>
              <a:t>: (1) </a:t>
            </a:r>
            <a:r>
              <a:rPr lang="en-US" sz="2400" dirty="0" smtClean="0">
                <a:solidFill>
                  <a:srgbClr val="C00000"/>
                </a:solidFill>
              </a:rPr>
              <a:t>hard to realistically and efficiently achieve</a:t>
            </a:r>
            <a:br>
              <a:rPr lang="en-US" sz="2400" dirty="0" smtClean="0">
                <a:solidFill>
                  <a:srgbClr val="C00000"/>
                </a:solidFill>
              </a:rPr>
            </a:br>
            <a:r>
              <a:rPr lang="en-US" sz="2400" dirty="0" smtClean="0"/>
              <a:t>              (2) </a:t>
            </a:r>
            <a:r>
              <a:rPr lang="en-US" sz="2400" dirty="0" smtClean="0">
                <a:solidFill>
                  <a:srgbClr val="C00000"/>
                </a:solidFill>
              </a:rPr>
              <a:t>challenging to prove at scale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(3) </a:t>
            </a:r>
            <a:r>
              <a:rPr lang="en-US" sz="2400" dirty="0" smtClean="0">
                <a:solidFill>
                  <a:srgbClr val="C00000"/>
                </a:solidFill>
              </a:rPr>
              <a:t>not intuitive to most security people</a:t>
            </a:r>
          </a:p>
          <a:p>
            <a:r>
              <a:rPr lang="en-US" sz="2400" dirty="0" smtClean="0"/>
              <a:t>              (4) </a:t>
            </a:r>
            <a:r>
              <a:rPr lang="en-US" sz="2400" dirty="0" smtClean="0">
                <a:solidFill>
                  <a:srgbClr val="C00000"/>
                </a:solidFill>
              </a:rPr>
              <a:t>doesn't quite work for unsafe languages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315243" y="813755"/>
            <a:ext cx="6513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(preservation of </a:t>
            </a:r>
            <a:r>
              <a:rPr lang="en-US" sz="2800" dirty="0"/>
              <a:t>observational </a:t>
            </a:r>
            <a:r>
              <a:rPr lang="en-US" sz="2800" dirty="0" smtClean="0"/>
              <a:t>equivalence</a:t>
            </a:r>
            <a:r>
              <a:rPr lang="en-US" sz="2800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3" grpId="0" animBg="1"/>
      <p:bldP spid="14" grpId="0" animBg="1"/>
      <p:bldP spid="17" grpId="0"/>
      <p:bldP spid="18" grpId="0"/>
      <p:bldP spid="19" grpId="0"/>
      <p:bldP spid="22" grpId="0"/>
      <p:bldP spid="23" grpId="0"/>
      <p:bldP spid="25" grpId="0"/>
      <p:bldP spid="29" grpId="0"/>
      <p:bldP spid="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4|12|21.7|4.2|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|3.6|3.8|5.9|16.1|7.8|4.5|13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9|13.4|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4|17.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10664</TotalTime>
  <Words>1202</Words>
  <Application>Microsoft Office PowerPoint</Application>
  <PresentationFormat>On-screen Show (4:3)</PresentationFormat>
  <Paragraphs>351</Paragraphs>
  <Slides>21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 Unicode MS</vt:lpstr>
      <vt:lpstr>Arial</vt:lpstr>
      <vt:lpstr>Calibri</vt:lpstr>
      <vt:lpstr>Office Theme</vt:lpstr>
      <vt:lpstr>Formally Secure Compilation</vt:lpstr>
      <vt:lpstr>Collaborators</vt:lpstr>
      <vt:lpstr>Computers are insecure</vt:lpstr>
      <vt:lpstr>Zoo</vt:lpstr>
      <vt:lpstr>Zoo ... with very dangerous beasts</vt:lpstr>
      <vt:lpstr>Zoo ... with very dangerous beasts</vt:lpstr>
      <vt:lpstr>Compartmentalization for unsafe, low-level languages</vt:lpstr>
      <vt:lpstr>Formally secure compilation</vt:lpstr>
      <vt:lpstr>Fully abstract compilation</vt:lpstr>
      <vt:lpstr>Our new target: Robust compilation</vt:lpstr>
      <vt:lpstr>Mutually distrustful components</vt:lpstr>
      <vt:lpstr>Static compromise not good enough</vt:lpstr>
      <vt:lpstr>Dynamic compromise</vt:lpstr>
      <vt:lpstr>Now we know what these words mean!</vt:lpstr>
      <vt:lpstr>Beyond trace properties</vt:lpstr>
      <vt:lpstr>Building and verifying realistic secure compartmentalizing compilation chains</vt:lpstr>
      <vt:lpstr>Goal: achieving secure compilation at scale</vt:lpstr>
      <vt:lpstr>Protecting component boundaries</vt:lpstr>
      <vt:lpstr>Protecting higher-level abstractions</vt:lpstr>
      <vt:lpstr>backup slides</vt:lpstr>
      <vt:lpstr>Broad view on secure compilation</vt:lpstr>
    </vt:vector>
  </TitlesOfParts>
  <Company>Inria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Catalin Hritcu</dc:creator>
  <cp:lastModifiedBy>Catalin Hritcu</cp:lastModifiedBy>
  <cp:revision>408</cp:revision>
  <dcterms:created xsi:type="dcterms:W3CDTF">2016-12-13T09:19:39Z</dcterms:created>
  <dcterms:modified xsi:type="dcterms:W3CDTF">2017-12-15T17:11:40Z</dcterms:modified>
</cp:coreProperties>
</file>