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0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5" r:id="rId13"/>
    <p:sldId id="284" r:id="rId14"/>
    <p:sldId id="265" r:id="rId15"/>
    <p:sldId id="266" r:id="rId16"/>
    <p:sldId id="306" r:id="rId17"/>
    <p:sldId id="305" r:id="rId18"/>
    <p:sldId id="270" r:id="rId19"/>
    <p:sldId id="295" r:id="rId20"/>
    <p:sldId id="281" r:id="rId21"/>
    <p:sldId id="288" r:id="rId22"/>
    <p:sldId id="291" r:id="rId23"/>
    <p:sldId id="307" r:id="rId24"/>
    <p:sldId id="289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>
      <p:cViewPr varScale="1">
        <p:scale>
          <a:sx n="97" d="100"/>
          <a:sy n="97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SAY: First, full abstraction talks not about whole</a:t>
            </a:r>
            <a:r>
              <a:rPr lang="en-US" baseline="0" dirty="0" smtClean="0"/>
              <a:t> programs but </a:t>
            </a:r>
            <a:r>
              <a:rPr lang="en-US" dirty="0" smtClean="0"/>
              <a:t>about partial programs interacting with a low-level attacker context.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Full</a:t>
            </a:r>
            <a:r>
              <a:rPr lang="en-US" baseline="0" dirty="0" smtClean="0"/>
              <a:t> abstraction says that for every low-level attacker context we can find an equivalent high-level attacker context.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that the compiled component is </a:t>
            </a:r>
            <a:r>
              <a:rPr lang="en-US" b="1" baseline="0" dirty="0" smtClean="0"/>
              <a:t>protected</a:t>
            </a:r>
            <a:r>
              <a:rPr lang="en-US" baseline="0" dirty="0" smtClean="0"/>
              <a:t> so that low-level attackers don’t have extra power over it compared to high-level attackers.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are able to map contexts back this way, we know that our source component is as secure a target component.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about mapping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compilation goes in the other direction than correct compilation.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MAYBE: try to further simplify!</a:t>
            </a:r>
          </a:p>
          <a:p>
            <a:r>
              <a:rPr lang="en-US" baseline="0" dirty="0" smtClean="0"/>
              <a:t>MAYBE: security property vs. no low/high-level attacks?</a:t>
            </a:r>
          </a:p>
          <a:p>
            <a:r>
              <a:rPr lang="en-US" baseline="0" dirty="0" smtClean="0"/>
              <a:t>MAYBE: drop “forget ...”, or only soundtrack? – unsure, if I still say it won’t save us time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(hopeless against timing side channels;</a:t>
            </a:r>
            <a:r>
              <a:rPr lang="en-US" sz="1200" baseline="0" dirty="0" smtClean="0"/>
              <a:t> </a:t>
            </a:r>
            <a:r>
              <a:rPr lang="en-US" sz="1200" dirty="0" smtClean="0"/>
              <a:t>more realistic: preservation of noninterference)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might make sense to give the crypto</a:t>
            </a:r>
            <a:r>
              <a:rPr lang="en-US" baseline="0" dirty="0" smtClean="0"/>
              <a:t> + cats example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TODO: </a:t>
            </a:r>
            <a:r>
              <a:rPr lang="en-US" b="0" baseline="0" dirty="0" smtClean="0"/>
              <a:t>metaphor: low-level languages are broken bricks, and higher level languages build up on those bricks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metaphor: hippies (Unix pioneers) vs </a:t>
            </a:r>
            <a:r>
              <a:rPr lang="en-US" baseline="0" dirty="0" err="1" smtClean="0"/>
              <a:t>emos</a:t>
            </a:r>
            <a:r>
              <a:rPr lang="en-US" baseline="0" dirty="0" smtClean="0"/>
              <a:t> (holding mobile devices)?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(start): They key enabler for this project is a </a:t>
            </a:r>
            <a:r>
              <a:rPr lang="en-US" b="1" dirty="0" smtClean="0"/>
              <a:t>software-hardware protection mechanism called micro-policies</a:t>
            </a:r>
            <a:r>
              <a:rPr lang="en-US" dirty="0" smtClean="0"/>
              <a:t>,</a:t>
            </a:r>
            <a:r>
              <a:rPr lang="en-US" baseline="0" dirty="0" smtClean="0"/>
              <a:t> on which I’ve been working in the past 4 years.</a:t>
            </a:r>
          </a:p>
          <a:p>
            <a:r>
              <a:rPr lang="en-US" b="1" baseline="0" dirty="0" smtClean="0"/>
              <a:t>SAY (end): ... of course the software monitor can also disallow any instruction if it causes a violation of the enforce policy, for instance the monitor can disallow a write out of the bounds of an array if the color of the pointer doesn’t match the color of the memory location.</a:t>
            </a:r>
            <a:endParaRPr lang="en-US" b="1" dirty="0" smtClean="0"/>
          </a:p>
          <a:p>
            <a:r>
              <a:rPr lang="en-US" b="1" dirty="0" smtClean="0"/>
              <a:t>(JPB):</a:t>
            </a:r>
            <a:r>
              <a:rPr lang="en-US" b="1" baseline="0" dirty="0" smtClean="0"/>
              <a:t> add enthusiasm, this is a really cool mechanism: efficient, fine-grained, expressive, adaptable, secure, formally verified, real – would need time to say it!</a:t>
            </a:r>
            <a:endParaRPr lang="en-US" b="1" dirty="0" smtClean="0"/>
          </a:p>
          <a:p>
            <a:r>
              <a:rPr lang="en-US" dirty="0" smtClean="0"/>
              <a:t>(JPB): practice end,</a:t>
            </a:r>
            <a:r>
              <a:rPr lang="en-US" baseline="0" dirty="0" smtClean="0"/>
              <a:t> decide level of detail in advance</a:t>
            </a:r>
            <a:endParaRPr lang="en-US" dirty="0" smtClean="0"/>
          </a:p>
          <a:p>
            <a:r>
              <a:rPr lang="en-US" dirty="0" smtClean="0"/>
              <a:t>MAYBE: make micro-policies logo</a:t>
            </a:r>
            <a:r>
              <a:rPr lang="en-US" baseline="0" dirty="0" smtClean="0"/>
              <a:t> 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Remember:</a:t>
            </a:r>
            <a:r>
              <a:rPr lang="en-US" baseline="0" dirty="0" smtClean="0"/>
              <a:t> </a:t>
            </a:r>
            <a:r>
              <a:rPr lang="en-US" dirty="0" smtClean="0"/>
              <a:t>I’ve lead</a:t>
            </a:r>
            <a:r>
              <a:rPr lang="en-US" baseline="0" dirty="0" smtClean="0"/>
              <a:t> this verification effort. I’ve had the idea of bringing this beyond IFC (and CRASH/SAFE)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ERC SECOMP, 2 x DARPA</a:t>
            </a:r>
          </a:p>
          <a:p>
            <a:r>
              <a:rPr lang="en-US" dirty="0" smtClean="0"/>
              <a:t>TODO: Add </a:t>
            </a:r>
            <a:r>
              <a:rPr lang="en-US" dirty="0" err="1" smtClean="0"/>
              <a:t>Guglielmo</a:t>
            </a:r>
            <a:r>
              <a:rPr lang="en-US" dirty="0" smtClean="0"/>
              <a:t> and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SAY: SECOMP is about taking this very expressive protection mechanism to a whole new level. The goal of SECOMP is to use micro-policies to ...</a:t>
            </a:r>
          </a:p>
          <a:p>
            <a:r>
              <a:rPr lang="en-US" baseline="0" dirty="0" smtClean="0"/>
              <a:t>SAY: Where by </a:t>
            </a:r>
            <a:r>
              <a:rPr lang="en-US" b="1" baseline="0" dirty="0" smtClean="0"/>
              <a:t>secure compilers </a:t>
            </a:r>
            <a:r>
              <a:rPr lang="en-US" baseline="0" dirty="0" smtClean="0"/>
              <a:t>I mean compilers that prevent all low-level attacks on compiled code by 1. providing  ... and 2. enforcing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9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(beginning): The goal for SECOMP is to achieve full abstraction at scale for realistic programming languages</a:t>
            </a:r>
          </a:p>
          <a:p>
            <a:r>
              <a:rPr lang="en-US" baseline="0" dirty="0" smtClean="0"/>
              <a:t>SAY (end): </a:t>
            </a:r>
            <a:r>
              <a:rPr lang="en-US" dirty="0" smtClean="0"/>
              <a:t>Pause at the end, the goal</a:t>
            </a:r>
            <a:r>
              <a:rPr lang="en-US" baseline="0" dirty="0" smtClean="0"/>
              <a:t> of this project is to build all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A568-36FF-4865-A5B8-859AC9E92CA3}" type="datetimeFigureOut">
              <a:rPr lang="en-US" smtClean="0"/>
              <a:t>2017-12-19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-compilation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13.jpeg"/><Relationship Id="rId10" Type="http://schemas.openxmlformats.org/officeDocument/2006/relationships/image" Target="../media/image28.jpeg"/><Relationship Id="rId4" Type="http://schemas.openxmlformats.org/officeDocument/2006/relationships/image" Target="../media/image12.jpe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20.jp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8.jpg"/><Relationship Id="rId5" Type="http://schemas.openxmlformats.org/officeDocument/2006/relationships/image" Target="../media/image14.jpeg"/><Relationship Id="rId15" Type="http://schemas.openxmlformats.org/officeDocument/2006/relationships/image" Target="../media/image22.jpe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jpeg"/><Relationship Id="rId1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Formally Secure Compilation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828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</a:t>
            </a:r>
            <a:r>
              <a:rPr lang="ro-RO" sz="3600" b="1" dirty="0" smtClean="0">
                <a:solidFill>
                  <a:schemeClr val="tx1"/>
                </a:solidFill>
              </a:rPr>
              <a:t>ătălin Hrițcu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8193" y="5638800"/>
            <a:ext cx="486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hlinkClick r:id="rId3"/>
              </a:rPr>
              <a:t>https</a:t>
            </a:r>
            <a:r>
              <a:rPr lang="en-US" sz="2400" b="1" dirty="0">
                <a:hlinkClick r:id="rId3"/>
              </a:rPr>
              <a:t>://</a:t>
            </a:r>
            <a:r>
              <a:rPr lang="en-US" sz="2400" b="1" dirty="0" smtClean="0">
                <a:hlinkClick r:id="rId3"/>
              </a:rPr>
              <a:t>secure-compilation.github.io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438400"/>
            <a:ext cx="7239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Unsafe Low-level </a:t>
            </a:r>
            <a:r>
              <a:rPr lang="en-US" sz="3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omponents</a:t>
            </a:r>
            <a:endParaRPr lang="en-US" sz="34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Goal: achieving secure compilation 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699686"/>
            <a:ext cx="25019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4699686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699686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163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solidFill>
                  <a:prstClr val="black"/>
                </a:solidFill>
              </a:rPr>
              <a:t>miTLS</a:t>
            </a:r>
            <a:r>
              <a:rPr lang="en-US" sz="1600" dirty="0" smtClean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9301" y="4166286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CompSec</a:t>
            </a:r>
            <a:r>
              <a:rPr lang="en-US" sz="1400" b="1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endParaRPr lang="en-US" sz="14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4" idx="2"/>
            <a:endCxn id="22" idx="0"/>
          </p:cNvCxnSpPr>
          <p:nvPr/>
        </p:nvCxnSpPr>
        <p:spPr>
          <a:xfrm>
            <a:off x="3949700" y="26422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163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2"/>
            <a:endCxn id="24" idx="0"/>
          </p:cNvCxnSpPr>
          <p:nvPr/>
        </p:nvCxnSpPr>
        <p:spPr>
          <a:xfrm>
            <a:off x="39497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16300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4032" y="2819400"/>
            <a:ext cx="828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KremSec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117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 safe C component</a:t>
            </a:r>
          </a:p>
        </p:txBody>
      </p:sp>
      <p:cxnSp>
        <p:nvCxnSpPr>
          <p:cNvPr id="36" name="Straight Arrow Connector 35"/>
          <p:cNvCxnSpPr>
            <a:stCxn id="35" idx="2"/>
            <a:endCxn id="37" idx="0"/>
          </p:cNvCxnSpPr>
          <p:nvPr/>
        </p:nvCxnSpPr>
        <p:spPr>
          <a:xfrm>
            <a:off x="52451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711700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4406900" y="3709086"/>
            <a:ext cx="365760" cy="328281"/>
            <a:chOff x="2097930" y="2817382"/>
            <a:chExt cx="372220" cy="328281"/>
          </a:xfrm>
        </p:grpSpPr>
        <p:sp>
          <p:nvSpPr>
            <p:cNvPr id="40" name="Arc 3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Oval 4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4410075" y="5004486"/>
            <a:ext cx="365760" cy="328281"/>
            <a:chOff x="2097930" y="2817382"/>
            <a:chExt cx="372220" cy="328281"/>
          </a:xfrm>
        </p:grpSpPr>
        <p:sp>
          <p:nvSpPr>
            <p:cNvPr id="44" name="Arc 43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Oval 44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Oval 45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6003925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47"/>
          <p:cNvGrpSpPr/>
          <p:nvPr/>
        </p:nvGrpSpPr>
        <p:grpSpPr>
          <a:xfrm>
            <a:off x="5702300" y="5004486"/>
            <a:ext cx="365760" cy="328281"/>
            <a:chOff x="2097930" y="2817382"/>
            <a:chExt cx="372220" cy="328281"/>
          </a:xfrm>
        </p:grpSpPr>
        <p:sp>
          <p:nvSpPr>
            <p:cNvPr id="49" name="Arc 48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Oval 50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57134" y="5461686"/>
            <a:ext cx="3749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protecting component boundaries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071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legacy C component</a:t>
            </a:r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5405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12719" y="416628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CompSec</a:t>
            </a:r>
            <a:endParaRPr lang="en-US" sz="14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299325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ASM component</a:t>
            </a:r>
          </a:p>
        </p:txBody>
      </p:sp>
      <p:grpSp>
        <p:nvGrpSpPr>
          <p:cNvPr id="10" name="Group 58"/>
          <p:cNvGrpSpPr/>
          <p:nvPr/>
        </p:nvGrpSpPr>
        <p:grpSpPr>
          <a:xfrm>
            <a:off x="6997700" y="5004486"/>
            <a:ext cx="365760" cy="328281"/>
            <a:chOff x="2097930" y="2817382"/>
            <a:chExt cx="372220" cy="328281"/>
          </a:xfrm>
        </p:grpSpPr>
        <p:sp>
          <p:nvSpPr>
            <p:cNvPr id="60" name="Arc 5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Oval 6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Oval 6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73025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7835900" y="39376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4"/>
          <p:cNvGrpSpPr/>
          <p:nvPr/>
        </p:nvGrpSpPr>
        <p:grpSpPr>
          <a:xfrm>
            <a:off x="6997700" y="3709086"/>
            <a:ext cx="365760" cy="328281"/>
            <a:chOff x="2097930" y="2817382"/>
            <a:chExt cx="372220" cy="328281"/>
          </a:xfrm>
        </p:grpSpPr>
        <p:sp>
          <p:nvSpPr>
            <p:cNvPr id="66" name="Arc 6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Oval 6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Oval 6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" name="Group 68"/>
          <p:cNvGrpSpPr/>
          <p:nvPr/>
        </p:nvGrpSpPr>
        <p:grpSpPr>
          <a:xfrm>
            <a:off x="5702300" y="3709086"/>
            <a:ext cx="365760" cy="328281"/>
            <a:chOff x="2097930" y="2817382"/>
            <a:chExt cx="372220" cy="328281"/>
          </a:xfrm>
        </p:grpSpPr>
        <p:sp>
          <p:nvSpPr>
            <p:cNvPr id="70" name="Arc 6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Oval 7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Oval 7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47117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3" idx="2"/>
          </p:cNvCxnSpPr>
          <p:nvPr/>
        </p:nvCxnSpPr>
        <p:spPr>
          <a:xfrm>
            <a:off x="52451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4"/>
          <p:cNvGrpSpPr/>
          <p:nvPr/>
        </p:nvGrpSpPr>
        <p:grpSpPr>
          <a:xfrm>
            <a:off x="4406900" y="2413686"/>
            <a:ext cx="365760" cy="328281"/>
            <a:chOff x="2097930" y="2817382"/>
            <a:chExt cx="372220" cy="328281"/>
          </a:xfrm>
        </p:grpSpPr>
        <p:sp>
          <p:nvSpPr>
            <p:cNvPr id="76" name="Arc 7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Oval 7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Oval 7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0071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9" idx="2"/>
          </p:cNvCxnSpPr>
          <p:nvPr/>
        </p:nvCxnSpPr>
        <p:spPr>
          <a:xfrm>
            <a:off x="65405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80"/>
          <p:cNvGrpSpPr/>
          <p:nvPr/>
        </p:nvGrpSpPr>
        <p:grpSpPr>
          <a:xfrm>
            <a:off x="5702300" y="2413686"/>
            <a:ext cx="365760" cy="328281"/>
            <a:chOff x="2097930" y="2817382"/>
            <a:chExt cx="372220" cy="328281"/>
          </a:xfrm>
        </p:grpSpPr>
        <p:sp>
          <p:nvSpPr>
            <p:cNvPr id="82" name="Arc 81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Oval 82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Oval 83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73025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5" idx="2"/>
          </p:cNvCxnSpPr>
          <p:nvPr/>
        </p:nvCxnSpPr>
        <p:spPr>
          <a:xfrm>
            <a:off x="78359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6"/>
          <p:cNvGrpSpPr/>
          <p:nvPr/>
        </p:nvGrpSpPr>
        <p:grpSpPr>
          <a:xfrm>
            <a:off x="6997700" y="2413686"/>
            <a:ext cx="365760" cy="328281"/>
            <a:chOff x="2097930" y="2817382"/>
            <a:chExt cx="372220" cy="328281"/>
          </a:xfrm>
        </p:grpSpPr>
        <p:sp>
          <p:nvSpPr>
            <p:cNvPr id="88" name="Arc 87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Oval 89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04463" y="2108886"/>
            <a:ext cx="20490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Low* language</a:t>
            </a:r>
          </a:p>
          <a:p>
            <a:pPr algn="ctr"/>
            <a:r>
              <a:rPr lang="en-US" dirty="0" smtClean="0"/>
              <a:t>(safe C subset in F*)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32111" y="3328086"/>
            <a:ext cx="180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C language</a:t>
            </a:r>
          </a:p>
          <a:p>
            <a:r>
              <a:rPr lang="en-US" dirty="0" smtClean="0"/>
              <a:t>+ components</a:t>
            </a:r>
          </a:p>
          <a:p>
            <a:r>
              <a:rPr lang="en-US" dirty="0"/>
              <a:t>+ memory </a:t>
            </a:r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764" y="4699686"/>
            <a:ext cx="2470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ASM language</a:t>
            </a:r>
          </a:p>
          <a:p>
            <a:pPr algn="ctr"/>
            <a:r>
              <a:rPr lang="en-US" dirty="0" smtClean="0"/>
              <a:t>(RISC-V + micro-policies)</a:t>
            </a:r>
            <a:endParaRPr lang="en-US" dirty="0"/>
          </a:p>
        </p:txBody>
      </p:sp>
      <p:pic>
        <p:nvPicPr>
          <p:cNvPr id="121" name="Picture 120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062" y="5385486"/>
            <a:ext cx="8382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4" name="Rounded Rectangle 123"/>
          <p:cNvSpPr/>
          <p:nvPr/>
        </p:nvSpPr>
        <p:spPr>
          <a:xfrm>
            <a:off x="3048000" y="3328086"/>
            <a:ext cx="5638801" cy="2667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search-icon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632886" y="541020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6603105"/>
      </p:ext>
    </p:extLst>
  </p:cSld>
  <p:clrMapOvr>
    <a:masterClrMapping/>
  </p:clrMapOvr>
  <p:transition advTm="7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2" grpId="0" animBg="1"/>
      <p:bldP spid="24" grpId="0" animBg="1"/>
      <p:bldP spid="25" grpId="0"/>
      <p:bldP spid="35" grpId="0" animBg="1"/>
      <p:bldP spid="37" grpId="0" animBg="1"/>
      <p:bldP spid="47" grpId="0" animBg="1"/>
      <p:bldP spid="52" grpId="0"/>
      <p:bldP spid="53" grpId="0" animBg="1"/>
      <p:bldP spid="55" grpId="0"/>
      <p:bldP spid="58" grpId="0" animBg="1"/>
      <p:bldP spid="63" grpId="0" animBg="1"/>
      <p:bldP spid="73" grpId="0" animBg="1"/>
      <p:bldP spid="79" grpId="0" animBg="1"/>
      <p:bldP spid="85" grpId="0" animBg="1"/>
      <p:bldP spid="118" grpId="0"/>
      <p:bldP spid="1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Formally Secure </a:t>
            </a:r>
            <a:r>
              <a:rPr lang="en-US" cap="none" dirty="0" smtClean="0"/>
              <a:t>Compilation</a:t>
            </a:r>
            <a:br>
              <a:rPr lang="en-US" cap="none" dirty="0" smtClean="0"/>
            </a:br>
            <a:r>
              <a:rPr lang="en-US" sz="3600" cap="none" dirty="0" smtClean="0">
                <a:solidFill>
                  <a:srgbClr val="C00000"/>
                </a:solidFill>
              </a:rPr>
              <a:t>of </a:t>
            </a:r>
            <a:r>
              <a:rPr lang="en-US" sz="3600" cap="none" dirty="0">
                <a:solidFill>
                  <a:srgbClr val="C00000"/>
                </a:solidFill>
              </a:rPr>
              <a:t>Unsafe Low-level Components</a:t>
            </a:r>
            <a:br>
              <a:rPr lang="en-US" sz="3600" cap="none" dirty="0">
                <a:solidFill>
                  <a:srgbClr val="C00000"/>
                </a:solidFill>
              </a:rPr>
            </a:b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0" y="1566828"/>
            <a:ext cx="914400" cy="113690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 descr="sallie1-2006-scre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6688" y="4038600"/>
            <a:ext cx="852630" cy="119368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 descr="apt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2248" y="4038599"/>
            <a:ext cx="921658" cy="11763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 descr="marco.jpg"/>
          <p:cNvPicPr>
            <a:picLocks noChangeAspect="1"/>
          </p:cNvPicPr>
          <p:nvPr/>
        </p:nvPicPr>
        <p:blipFill>
          <a:blip r:embed="rId6" cstate="print"/>
          <a:srcRect l="15700" r="15700"/>
          <a:stretch>
            <a:fillRect/>
          </a:stretch>
        </p:blipFill>
        <p:spPr>
          <a:xfrm>
            <a:off x="2309628" y="1559204"/>
            <a:ext cx="859102" cy="115215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1545" y="2743200"/>
            <a:ext cx="84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r>
              <a:rPr lang="ro-RO" b="1" dirty="0" smtClean="0"/>
              <a:t>ătălin</a:t>
            </a:r>
            <a:endParaRPr lang="en-US" dirty="0"/>
          </a:p>
          <a:p>
            <a:pPr algn="ctr"/>
            <a:r>
              <a:rPr lang="en-US" b="1" dirty="0"/>
              <a:t>Hrițcu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63557" y="2732832"/>
            <a:ext cx="947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Marco</a:t>
            </a:r>
          </a:p>
          <a:p>
            <a:pPr algn="ctr"/>
            <a:r>
              <a:rPr lang="en-US" b="1" dirty="0" err="1" smtClean="0"/>
              <a:t>Stronati</a:t>
            </a:r>
            <a:endParaRPr lang="en-US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66" y="1562100"/>
            <a:ext cx="861941" cy="11492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481855" y="2711355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Arthur</a:t>
            </a:r>
          </a:p>
          <a:p>
            <a:pPr algn="ctr"/>
            <a:r>
              <a:rPr lang="en-US" b="1" dirty="0" err="1" smtClean="0"/>
              <a:t>Azevedo</a:t>
            </a:r>
            <a:endParaRPr lang="en-US" b="1" dirty="0" smtClean="0"/>
          </a:p>
          <a:p>
            <a:pPr algn="ctr"/>
            <a:r>
              <a:rPr lang="en-US" b="1" dirty="0" smtClean="0"/>
              <a:t>de </a:t>
            </a:r>
            <a:r>
              <a:rPr lang="en-US" b="1" dirty="0" err="1"/>
              <a:t>Amorim</a:t>
            </a:r>
            <a:endParaRPr lang="en-US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7" r="30283"/>
          <a:stretch/>
        </p:blipFill>
        <p:spPr>
          <a:xfrm>
            <a:off x="5886855" y="1552558"/>
            <a:ext cx="864074" cy="115879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78829" y="2728646"/>
            <a:ext cx="108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Ana </a:t>
            </a:r>
            <a:r>
              <a:rPr lang="en-US" b="1" dirty="0" smtClean="0"/>
              <a:t>Nora</a:t>
            </a:r>
          </a:p>
          <a:p>
            <a:pPr algn="ctr"/>
            <a:r>
              <a:rPr lang="en-US" b="1" dirty="0" smtClean="0"/>
              <a:t>Evans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4" y="4038600"/>
            <a:ext cx="902775" cy="89916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78" y="4038600"/>
            <a:ext cx="882291" cy="11763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22934" y="497177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Deepak</a:t>
            </a:r>
          </a:p>
          <a:p>
            <a:pPr algn="ctr"/>
            <a:r>
              <a:rPr lang="en-US" b="1" dirty="0" smtClean="0"/>
              <a:t>Garg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0802" y="5236464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Marco</a:t>
            </a:r>
          </a:p>
          <a:p>
            <a:pPr algn="ctr"/>
            <a:r>
              <a:rPr lang="en-US" b="1" dirty="0" err="1" smtClean="0"/>
              <a:t>Patrignani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94174" y="5244413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Andrew</a:t>
            </a:r>
          </a:p>
          <a:p>
            <a:pPr algn="ctr"/>
            <a:r>
              <a:rPr lang="en-US" b="1" dirty="0" err="1" smtClean="0"/>
              <a:t>Tolmach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86855" y="5245867"/>
            <a:ext cx="10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Benjamin</a:t>
            </a:r>
          </a:p>
          <a:p>
            <a:pPr algn="ctr"/>
            <a:r>
              <a:rPr lang="en-US" b="1" dirty="0" smtClean="0"/>
              <a:t>Pierce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40101" y="2743200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Guglielmo</a:t>
            </a:r>
            <a:endParaRPr lang="en-US" b="1" dirty="0" smtClean="0"/>
          </a:p>
          <a:p>
            <a:pPr algn="ctr"/>
            <a:r>
              <a:rPr lang="en-US" b="1" dirty="0" err="1" smtClean="0"/>
              <a:t>Fachini</a:t>
            </a:r>
            <a:endParaRPr lang="en-US" b="1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78" y="1559204"/>
            <a:ext cx="793740" cy="115215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r="-4667"/>
          <a:stretch/>
        </p:blipFill>
        <p:spPr>
          <a:xfrm>
            <a:off x="7086600" y="1799548"/>
            <a:ext cx="914400" cy="9102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7105075" y="2706469"/>
            <a:ext cx="91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Théo</a:t>
            </a:r>
            <a:endParaRPr lang="en-US" b="1" dirty="0" smtClean="0"/>
          </a:p>
          <a:p>
            <a:pPr algn="ctr"/>
            <a:r>
              <a:rPr lang="en-US" b="1" dirty="0" smtClean="0"/>
              <a:t>Laurent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3" y="4038600"/>
            <a:ext cx="941977" cy="9419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208014" y="4980577"/>
            <a:ext cx="937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Yannis</a:t>
            </a:r>
          </a:p>
          <a:p>
            <a:pPr algn="ctr"/>
            <a:r>
              <a:rPr lang="en-US" b="1" dirty="0" smtClean="0"/>
              <a:t>Juglaret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8" y="4038600"/>
            <a:ext cx="768942" cy="11834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3458016" y="5236464"/>
            <a:ext cx="98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Carmine</a:t>
            </a:r>
          </a:p>
          <a:p>
            <a:pPr algn="ctr"/>
            <a:r>
              <a:rPr lang="en-US" b="1" dirty="0" smtClean="0"/>
              <a:t>Abate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844" y="6245554"/>
            <a:ext cx="747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Inria Paris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CMU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U. Virginia    ENS Paris  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UPenn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Portland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MPI-SWS    U. Trento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1084697" cy="1524000"/>
          </a:xfrm>
          <a:prstGeom prst="rect">
            <a:avLst/>
          </a:prstGeom>
        </p:spPr>
      </p:pic>
      <p:pic>
        <p:nvPicPr>
          <p:cNvPr id="4" name="Picture 3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3857" y="1782763"/>
            <a:ext cx="1736343" cy="1404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Compartmentalization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for unsafe, low-level languages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Add </a:t>
            </a:r>
            <a:r>
              <a:rPr lang="en-US" sz="2800" b="1" dirty="0" smtClean="0">
                <a:solidFill>
                  <a:schemeClr val="tx2"/>
                </a:solidFill>
              </a:rPr>
              <a:t>components </a:t>
            </a:r>
            <a:r>
              <a:rPr lang="en-US" sz="2800" b="1" dirty="0">
                <a:solidFill>
                  <a:schemeClr val="tx2"/>
                </a:solidFill>
              </a:rPr>
              <a:t>to </a:t>
            </a:r>
            <a:r>
              <a:rPr lang="en-US" sz="2800" b="1" dirty="0" smtClean="0">
                <a:solidFill>
                  <a:schemeClr val="tx2"/>
                </a:solidFill>
              </a:rPr>
              <a:t>C-like language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interacting only via </a:t>
            </a:r>
            <a:r>
              <a:rPr lang="en-US" sz="2400" b="1" dirty="0"/>
              <a:t>strictly enforced interfaces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Secure compilation chain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use low-level security mechanisms to </a:t>
            </a:r>
            <a:r>
              <a:rPr lang="en-US" sz="2400" b="1" dirty="0" smtClean="0"/>
              <a:t>efficiently enforce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component separation, call </a:t>
            </a:r>
            <a:r>
              <a:rPr lang="en-US" sz="2400" dirty="0"/>
              <a:t>and return </a:t>
            </a:r>
            <a:r>
              <a:rPr lang="en-US" sz="2400" dirty="0" smtClean="0"/>
              <a:t>discipline, ...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Interesting </a:t>
            </a:r>
            <a:r>
              <a:rPr lang="en-US" sz="2800" b="1" dirty="0">
                <a:solidFill>
                  <a:srgbClr val="C00000"/>
                </a:solidFill>
              </a:rPr>
              <a:t>attacker model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mutual distrust, dynamic compromise, least privilege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dynamic compromise = "each component should be protected from all the others until it becomes compromised and starts attacking the remaining uncompromised components"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57800" y="4068763"/>
            <a:ext cx="3127972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Goal: Formalize this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2096" y="2620963"/>
            <a:ext cx="244650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Goal: Build this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914" y="1600200"/>
            <a:ext cx="8105858" cy="244048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0999" y="4096837"/>
            <a:ext cx="8247498" cy="217051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Formally secure </a:t>
            </a:r>
            <a:r>
              <a:rPr lang="en-US" b="1" dirty="0"/>
              <a:t>c</a:t>
            </a:r>
            <a:r>
              <a:rPr lang="en-US" b="1" dirty="0" smtClean="0"/>
              <a:t>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1800" y="180022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high-level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3733800"/>
            <a:ext cx="3276600" cy="1295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2085975"/>
            <a:ext cx="13716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source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3886200" y="2771775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00400" y="3990975"/>
            <a:ext cx="13716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24350" y="4343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2438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3048000"/>
            <a:ext cx="0" cy="6858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2715" y="3171825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compiler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5181600"/>
            <a:ext cx="69083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Benefit</a:t>
            </a:r>
            <a:r>
              <a:rPr lang="en-US" sz="2200" dirty="0" smtClean="0"/>
              <a:t>:</a:t>
            </a:r>
            <a:r>
              <a:rPr lang="en-US" sz="2200" b="1" dirty="0" smtClean="0"/>
              <a:t> sound security reasoning in the source language</a:t>
            </a:r>
            <a:br>
              <a:rPr lang="en-US" sz="2200" b="1" dirty="0" smtClean="0"/>
            </a:br>
            <a:r>
              <a:rPr lang="en-US" sz="2000" dirty="0" smtClean="0"/>
              <a:t>    forget about compilation chain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(linker, loader, runtime)</a:t>
            </a:r>
          </a:p>
          <a:p>
            <a:r>
              <a:rPr lang="en-US" sz="2000" dirty="0" smtClean="0"/>
              <a:t>    forget that libraries are written in a lower-level language</a:t>
            </a:r>
            <a:endParaRPr lang="en-US" sz="2000" dirty="0"/>
          </a:p>
        </p:txBody>
      </p:sp>
      <p:pic>
        <p:nvPicPr>
          <p:cNvPr id="17" name="Picture 16" descr="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876800"/>
            <a:ext cx="1219200" cy="15923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23038" y="2133600"/>
            <a:ext cx="949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secure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15200" y="2667000"/>
            <a:ext cx="0" cy="1371600"/>
          </a:xfrm>
          <a:prstGeom prst="straightConnector1">
            <a:avLst/>
          </a:prstGeom>
          <a:ln w="635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78868"/>
            <a:ext cx="949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secure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268" y="213360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behavior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2667000"/>
            <a:ext cx="0" cy="13716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7268" y="4278868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behavior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7093" y="2819400"/>
            <a:ext cx="15013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</a:p>
          <a:p>
            <a:pPr algn="r"/>
            <a:r>
              <a:rPr lang="en-US" b="1" dirty="0" smtClean="0"/>
              <a:t>correctness</a:t>
            </a:r>
          </a:p>
          <a:p>
            <a:pPr algn="r"/>
            <a:r>
              <a:rPr lang="en-US" sz="1600" dirty="0" smtClean="0"/>
              <a:t>(e.g. </a:t>
            </a:r>
            <a:r>
              <a:rPr lang="en-US" sz="1600" dirty="0" err="1" smtClean="0"/>
              <a:t>CompCert</a:t>
            </a:r>
            <a:r>
              <a:rPr lang="en-US" sz="1600" dirty="0" smtClean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300" y="888346"/>
            <a:ext cx="8458200" cy="540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600" dirty="0" smtClean="0"/>
              <a:t>holy grail of preserving security all the way 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0392" y="3011269"/>
            <a:ext cx="132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secure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compilation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9828" y="2378676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component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49828" y="4278868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component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28194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enough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9490" y="4631108"/>
            <a:ext cx="163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no extra power</a:t>
            </a:r>
            <a:endParaRPr lang="en-US" u="sng" dirty="0"/>
          </a:p>
        </p:txBody>
      </p:sp>
      <p:sp>
        <p:nvSpPr>
          <p:cNvPr id="37" name="Rectangle 36"/>
          <p:cNvSpPr/>
          <p:nvPr/>
        </p:nvSpPr>
        <p:spPr>
          <a:xfrm>
            <a:off x="3352800" y="4640368"/>
            <a:ext cx="11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protected</a:t>
            </a:r>
            <a:endParaRPr lang="en-US" u="sng" dirty="0"/>
          </a:p>
        </p:txBody>
      </p:sp>
      <p:sp>
        <p:nvSpPr>
          <p:cNvPr id="35" name="Rectangle 34"/>
          <p:cNvSpPr/>
          <p:nvPr/>
        </p:nvSpPr>
        <p:spPr>
          <a:xfrm>
            <a:off x="6248400" y="457200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e.g.  arbitrary machine code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e.g. compromised C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1868819"/>
            <a:ext cx="166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safe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code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9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6" grpId="3" animBg="1"/>
      <p:bldP spid="7" grpId="0" build="allAtOnce" animBg="1"/>
      <p:bldP spid="9" grpId="0" animBg="1"/>
      <p:bldP spid="9" grpId="1" animBg="1"/>
      <p:bldP spid="9" grpId="2" animBg="1"/>
      <p:bldP spid="9" grpId="3" animBg="1"/>
      <p:bldP spid="13" grpId="0"/>
      <p:bldP spid="13" grpId="1"/>
      <p:bldP spid="13" grpId="2"/>
      <p:bldP spid="13" grpId="3"/>
      <p:bldP spid="15" grpId="0"/>
      <p:bldP spid="19" grpId="0"/>
      <p:bldP spid="23" grpId="0"/>
      <p:bldP spid="24" grpId="0"/>
      <p:bldP spid="26" grpId="0"/>
      <p:bldP spid="27" grpId="0"/>
      <p:bldP spid="30" grpId="0"/>
      <p:bldP spid="31" grpId="0"/>
      <p:bldP spid="32" grpId="0"/>
      <p:bldP spid="32" grpId="1"/>
      <p:bldP spid="34" grpId="0"/>
      <p:bldP spid="36" grpId="0"/>
      <p:bldP spid="36" grpId="1"/>
      <p:bldP spid="37" grpId="0"/>
      <p:bldP spid="37" grpId="1"/>
      <p:bldP spid="35" grpId="0"/>
      <p:bldP spid="35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Fully abstract compilation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95262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3886200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2238375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high-level component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4143375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8950" y="4495800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2590800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15000" y="195262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0" y="3886200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91200" y="2238375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high-level component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91200" y="4143375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67550" y="4495800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6600" y="2590800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1856" y="2096095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2181225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12" y="2028825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4229695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48" y="4077295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8302" y="2296894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354294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50177" y="4086225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924175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1115" y="3343275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53200" y="2924175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3343275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14800" y="2943225"/>
            <a:ext cx="0" cy="12192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1846" y="813755"/>
            <a:ext cx="62803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dirty="0" smtClean="0"/>
              <a:t>preservation of </a:t>
            </a:r>
            <a:r>
              <a:rPr lang="en-US" sz="2700" dirty="0"/>
              <a:t>observational </a:t>
            </a:r>
            <a:r>
              <a:rPr lang="en-US" sz="2700" dirty="0" smtClean="0"/>
              <a:t>equivalence</a:t>
            </a:r>
            <a:endParaRPr lang="en-US" sz="2700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5102172" y="3255407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3" grpId="0"/>
      <p:bldP spid="25" grpId="0"/>
      <p:bldP spid="29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Undefined behavior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string.h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 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</a:rPr>
              <a:t>, char **</a:t>
            </a:r>
            <a:r>
              <a:rPr lang="en-US" sz="2400" dirty="0" err="1">
                <a:latin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char </a:t>
            </a:r>
            <a:r>
              <a:rPr lang="en-US" sz="2400" dirty="0" smtClean="0">
                <a:latin typeface="Consolas" panose="020B0609020204030204" pitchFamily="49" charset="0"/>
              </a:rPr>
              <a:t>c[12];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strcpy</a:t>
            </a:r>
            <a:r>
              <a:rPr lang="en-US" sz="2400" dirty="0" smtClean="0">
                <a:latin typeface="Consolas" panose="020B0609020204030204" pitchFamily="49" charset="0"/>
              </a:rPr>
              <a:t>(c, </a:t>
            </a:r>
            <a:r>
              <a:rPr lang="en-US" sz="2400" dirty="0" err="1">
                <a:latin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</a:rPr>
              <a:t>[1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5956" y="4572000"/>
            <a:ext cx="6471643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target.c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fno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-stack-protector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a.out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haha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a.out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hahahahahahahahahaha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zsh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segmentation fault (core dumped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911024"/>
            <a:ext cx="2769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Buffer overflow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7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Source reasoning</a:t>
            </a:r>
            <a:r>
              <a:rPr lang="en-US" sz="3600" b="1" dirty="0" smtClean="0"/>
              <a:t> vs </a:t>
            </a:r>
            <a:r>
              <a:rPr lang="en-US" sz="3600" b="1" dirty="0" smtClean="0">
                <a:solidFill>
                  <a:srgbClr val="C00000"/>
                </a:solidFill>
              </a:rPr>
              <a:t>undefined behavior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Source reasoning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 smtClean="0"/>
              <a:t>We want to reason formally about security</a:t>
            </a:r>
            <a:br>
              <a:rPr lang="en-US" sz="2400" dirty="0" smtClean="0"/>
            </a:br>
            <a:r>
              <a:rPr lang="en-US" sz="2400" dirty="0" smtClean="0"/>
              <a:t>with respect to source language semantics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Undefined behavior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 smtClean="0"/>
              <a:t>can't be expressed at all by source language semantics!</a:t>
            </a:r>
          </a:p>
          <a:p>
            <a:r>
              <a:rPr lang="en-US" sz="2800" b="1" dirty="0" smtClean="0"/>
              <a:t>Observational equivalence doesn't work with undefined behavior!?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latin typeface="Consolas" panose="020B0609020204030204" pitchFamily="49" charset="0"/>
              </a:rPr>
              <a:t>[5]; </a:t>
            </a:r>
            <a:r>
              <a:rPr lang="en-US" sz="2400" dirty="0" err="1" smtClean="0"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latin typeface="Consolas" panose="020B0609020204030204" pitchFamily="49" charset="0"/>
              </a:rPr>
              <a:t>[42] </a:t>
            </a:r>
            <a:r>
              <a:rPr lang="en-US" sz="2400" dirty="0">
                <a:latin typeface="Consolas" panose="020B0609020204030204" pitchFamily="49" charset="0"/>
              </a:rPr>
              <a:t>~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[5];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[43</a:t>
            </a:r>
            <a:r>
              <a:rPr lang="en-US" sz="2400" smtClean="0">
                <a:latin typeface="Consolas" panose="020B0609020204030204" pitchFamily="49" charset="0"/>
              </a:rPr>
              <a:t>]?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/>
              <a:t>Can we somehow avoid undefined behavior?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04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1" dirty="0" smtClean="0"/>
              <a:t>Full abstraction</a:t>
            </a:r>
            <a:br>
              <a:rPr lang="en-US" sz="4000" b="1" dirty="0" smtClean="0"/>
            </a:br>
            <a:r>
              <a:rPr lang="en-US" sz="3200" b="1" dirty="0" smtClean="0"/>
              <a:t>with mutually distrustful components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250383" y="4019820"/>
            <a:ext cx="4048152" cy="990600"/>
            <a:chOff x="381000" y="762000"/>
            <a:chExt cx="4048152" cy="990600"/>
          </a:xfrm>
        </p:grpSpPr>
        <p:grpSp>
          <p:nvGrpSpPr>
            <p:cNvPr id="5" name="Group 8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30" name="Moon 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6" name="Group 90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28" name="Moon 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7" name="Group 9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26" name="Moon 2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8" name="Group 96"/>
            <p:cNvGrpSpPr/>
            <p:nvPr/>
          </p:nvGrpSpPr>
          <p:grpSpPr>
            <a:xfrm>
              <a:off x="2895600" y="762000"/>
              <a:ext cx="609600" cy="609600"/>
              <a:chOff x="1752600" y="1143000"/>
              <a:chExt cx="609600" cy="609600"/>
            </a:xfrm>
          </p:grpSpPr>
          <p:sp>
            <p:nvSpPr>
              <p:cNvPr id="24" name="Moon 2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9" name="Group 99"/>
            <p:cNvGrpSpPr/>
            <p:nvPr/>
          </p:nvGrpSpPr>
          <p:grpSpPr>
            <a:xfrm>
              <a:off x="3733800" y="762000"/>
              <a:ext cx="609600" cy="609600"/>
              <a:chOff x="1752600" y="1143000"/>
              <a:chExt cx="609600" cy="609600"/>
            </a:xfrm>
          </p:grpSpPr>
          <p:sp>
            <p:nvSpPr>
              <p:cNvPr id="22" name="Moon 2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8956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560" y="126134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11944" y="12689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3328" y="127658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4712" y="128420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6096" y="129182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250383" y="1905000"/>
            <a:ext cx="3962400" cy="990600"/>
            <a:chOff x="228600" y="2667000"/>
            <a:chExt cx="3962400" cy="990600"/>
          </a:xfrm>
        </p:grpSpPr>
        <p:grpSp>
          <p:nvGrpSpPr>
            <p:cNvPr id="11" name="Group 140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51" name="Moon 5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32" name="Group 143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49" name="Moon 48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33" name="Group 146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47" name="Moon 4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34" name="Group 149"/>
            <p:cNvGrpSpPr/>
            <p:nvPr/>
          </p:nvGrpSpPr>
          <p:grpSpPr>
            <a:xfrm>
              <a:off x="2743200" y="2667000"/>
              <a:ext cx="609600" cy="609600"/>
              <a:chOff x="1752600" y="1143000"/>
              <a:chExt cx="609600" cy="609600"/>
            </a:xfrm>
          </p:grpSpPr>
          <p:sp>
            <p:nvSpPr>
              <p:cNvPr id="45" name="Moon 4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35" name="Group 152"/>
            <p:cNvGrpSpPr/>
            <p:nvPr/>
          </p:nvGrpSpPr>
          <p:grpSpPr>
            <a:xfrm>
              <a:off x="3581400" y="2667000"/>
              <a:ext cx="609600" cy="609600"/>
              <a:chOff x="1752600" y="1143000"/>
              <a:chExt cx="609600" cy="609600"/>
            </a:xfrm>
          </p:grpSpPr>
          <p:sp>
            <p:nvSpPr>
              <p:cNvPr id="43" name="Moon 4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7432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Down Arrow 103"/>
          <p:cNvSpPr/>
          <p:nvPr/>
        </p:nvSpPr>
        <p:spPr>
          <a:xfrm rot="10800000">
            <a:off x="4343400" y="31242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6200" y="986135"/>
            <a:ext cx="324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∀compromise scenarios.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28438" y="6381690"/>
            <a:ext cx="588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[Beyond Good and Evil - Juglaret,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Hrițcu,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et al, CSF’16]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199" y="3352800"/>
            <a:ext cx="382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C</a:t>
            </a:r>
            <a:r>
              <a:rPr lang="en-US" baseline="-25000" dirty="0" smtClean="0"/>
              <a:t>1</a:t>
            </a:r>
            <a:r>
              <a:rPr lang="en-US" dirty="0"/>
              <a:t>,</a:t>
            </a:r>
            <a:r>
              <a:rPr lang="en-US" dirty="0" smtClean="0"/>
              <a:t> C</a:t>
            </a:r>
            <a:r>
              <a:rPr lang="en-US" baseline="-25000" dirty="0" smtClean="0"/>
              <a:t>3</a:t>
            </a:r>
            <a:r>
              <a:rPr lang="en-US" dirty="0"/>
              <a:t>,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b="1" dirty="0" smtClean="0"/>
              <a:t>fully defined</a:t>
            </a:r>
            <a:r>
              <a:rPr lang="en-US" dirty="0" smtClean="0"/>
              <a:t> and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48490" y="1421368"/>
            <a:ext cx="51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∃ high-level attack from some </a:t>
            </a:r>
            <a:r>
              <a:rPr lang="en-US" b="1" dirty="0" smtClean="0"/>
              <a:t>fully defined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, 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28812" y="3657600"/>
            <a:ext cx="56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∃ low-level attack from compromised C</a:t>
            </a:r>
            <a:r>
              <a:rPr lang="en-US" baseline="-25000" dirty="0"/>
              <a:t>2</a:t>
            </a:r>
            <a:r>
              <a:rPr lang="en-US" spc="-150" dirty="0"/>
              <a:t>↓</a:t>
            </a:r>
            <a:r>
              <a:rPr lang="en-US" dirty="0"/>
              <a:t>, C</a:t>
            </a:r>
            <a:r>
              <a:rPr lang="en-US" baseline="-25000" dirty="0"/>
              <a:t>4</a:t>
            </a:r>
            <a:r>
              <a:rPr lang="en-US" dirty="0"/>
              <a:t>↓, C</a:t>
            </a:r>
            <a:r>
              <a:rPr lang="en-US" baseline="-25000" dirty="0"/>
              <a:t>5</a:t>
            </a:r>
            <a:r>
              <a:rPr lang="en-US" dirty="0"/>
              <a:t>↓</a:t>
            </a:r>
            <a:endParaRPr lang="en-US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187735" y="5257800"/>
            <a:ext cx="8415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Limitation: static compromise model: C</a:t>
            </a:r>
            <a:r>
              <a:rPr lang="en-US" b="1" baseline="-25000" dirty="0" smtClean="0"/>
              <a:t>1</a:t>
            </a:r>
            <a:r>
              <a:rPr lang="en-US" b="1" dirty="0"/>
              <a:t>, C</a:t>
            </a:r>
            <a:r>
              <a:rPr lang="en-US" b="1" baseline="-25000" dirty="0"/>
              <a:t>3</a:t>
            </a:r>
            <a:r>
              <a:rPr lang="en-US" b="1" dirty="0"/>
              <a:t>, D</a:t>
            </a:r>
            <a:r>
              <a:rPr lang="en-US" b="1" baseline="-25000" dirty="0"/>
              <a:t>1</a:t>
            </a:r>
            <a:r>
              <a:rPr lang="en-US" b="1" dirty="0"/>
              <a:t>, D</a:t>
            </a:r>
            <a:r>
              <a:rPr lang="en-US" b="1" baseline="-25000" dirty="0"/>
              <a:t>3 </a:t>
            </a:r>
            <a:r>
              <a:rPr lang="en-US" b="1" dirty="0" smtClean="0"/>
              <a:t>get guarantees only if perfectly safe</a:t>
            </a:r>
          </a:p>
          <a:p>
            <a:r>
              <a:rPr lang="en-US" dirty="0" smtClean="0"/>
              <a:t>(i.e. fully </a:t>
            </a:r>
            <a:r>
              <a:rPr lang="en-US" dirty="0"/>
              <a:t>defined </a:t>
            </a:r>
            <a:r>
              <a:rPr lang="en-US" dirty="0" smtClean="0"/>
              <a:t>= do not exhibit undefined behavior in </a:t>
            </a:r>
            <a:r>
              <a:rPr lang="en-US" b="1" dirty="0" smtClean="0"/>
              <a:t>any</a:t>
            </a:r>
            <a:r>
              <a:rPr lang="en-US" dirty="0" smtClean="0"/>
              <a:t> context)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" y="5894685"/>
            <a:ext cx="786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his is the most we were able to achieve for full abstraction!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8177" y="1995490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77688" y="4182465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grpSp>
        <p:nvGrpSpPr>
          <p:cNvPr id="69" name="Group 31"/>
          <p:cNvGrpSpPr/>
          <p:nvPr/>
        </p:nvGrpSpPr>
        <p:grpSpPr>
          <a:xfrm>
            <a:off x="4953000" y="1905000"/>
            <a:ext cx="3962400" cy="990600"/>
            <a:chOff x="228600" y="2667000"/>
            <a:chExt cx="3962400" cy="990600"/>
          </a:xfrm>
        </p:grpSpPr>
        <p:grpSp>
          <p:nvGrpSpPr>
            <p:cNvPr id="70" name="Group 140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88" name="Moon 8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71" name="Group 143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86" name="Moon 8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72" name="Group 146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84" name="Moon 8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73" name="Group 149"/>
            <p:cNvGrpSpPr/>
            <p:nvPr/>
          </p:nvGrpSpPr>
          <p:grpSpPr>
            <a:xfrm>
              <a:off x="2743200" y="2667000"/>
              <a:ext cx="609600" cy="609600"/>
              <a:chOff x="1752600" y="1143000"/>
              <a:chExt cx="609600" cy="609600"/>
            </a:xfrm>
          </p:grpSpPr>
          <p:sp>
            <p:nvSpPr>
              <p:cNvPr id="82" name="Moon 8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74" name="Group 152"/>
            <p:cNvGrpSpPr/>
            <p:nvPr/>
          </p:nvGrpSpPr>
          <p:grpSpPr>
            <a:xfrm>
              <a:off x="3581400" y="2667000"/>
              <a:ext cx="609600" cy="609600"/>
              <a:chOff x="1752600" y="1143000"/>
              <a:chExt cx="609600" cy="609600"/>
            </a:xfrm>
          </p:grpSpPr>
          <p:sp>
            <p:nvSpPr>
              <p:cNvPr id="80" name="Moon 7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75" name="Oval 74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27432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5814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5"/>
          <p:cNvGrpSpPr/>
          <p:nvPr/>
        </p:nvGrpSpPr>
        <p:grpSpPr>
          <a:xfrm>
            <a:off x="4943448" y="4028465"/>
            <a:ext cx="4048152" cy="990600"/>
            <a:chOff x="381000" y="762000"/>
            <a:chExt cx="4048152" cy="990600"/>
          </a:xfrm>
        </p:grpSpPr>
        <p:grpSp>
          <p:nvGrpSpPr>
            <p:cNvPr id="91" name="Group 8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119" name="Moon 118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92" name="Group 90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117" name="Moon 11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114" name="Moon 11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94" name="Group 96"/>
            <p:cNvGrpSpPr/>
            <p:nvPr/>
          </p:nvGrpSpPr>
          <p:grpSpPr>
            <a:xfrm>
              <a:off x="2895600" y="762000"/>
              <a:ext cx="609600" cy="609600"/>
              <a:chOff x="1752600" y="1143000"/>
              <a:chExt cx="609600" cy="609600"/>
            </a:xfrm>
          </p:grpSpPr>
          <p:sp>
            <p:nvSpPr>
              <p:cNvPr id="112" name="Moon 11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95" name="Group 99"/>
            <p:cNvGrpSpPr/>
            <p:nvPr/>
          </p:nvGrpSpPr>
          <p:grpSpPr>
            <a:xfrm>
              <a:off x="3733800" y="762000"/>
              <a:ext cx="609600" cy="609600"/>
              <a:chOff x="1752600" y="1143000"/>
              <a:chExt cx="609600" cy="609600"/>
            </a:xfrm>
          </p:grpSpPr>
          <p:sp>
            <p:nvSpPr>
              <p:cNvPr id="108" name="Moon 10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8956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7338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0560" y="126134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1944" y="12689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53328" y="127658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94712" y="128420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6096" y="129182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64" grpId="0"/>
      <p:bldP spid="36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Static compromise not good enough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3" y="1265237"/>
            <a:ext cx="7139794" cy="4525963"/>
          </a:xfrm>
        </p:spPr>
      </p:pic>
      <p:sp>
        <p:nvSpPr>
          <p:cNvPr id="6" name="TextBox 5"/>
          <p:cNvSpPr txBox="1"/>
          <p:nvPr/>
        </p:nvSpPr>
        <p:spPr>
          <a:xfrm>
            <a:off x="4724400" y="914400"/>
            <a:ext cx="34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neither C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not C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are fully defined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282130"/>
            <a:ext cx="403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yet C</a:t>
            </a:r>
            <a:r>
              <a:rPr lang="en-US" b="1" baseline="-25000" dirty="0" smtClean="0">
                <a:solidFill>
                  <a:schemeClr val="tx2"/>
                </a:solidFill>
              </a:rPr>
              <a:t>1</a:t>
            </a:r>
            <a:r>
              <a:rPr lang="en-US" b="1" dirty="0" smtClean="0">
                <a:solidFill>
                  <a:schemeClr val="tx2"/>
                </a:solidFill>
              </a:rPr>
              <a:t> is protected until calling C</a:t>
            </a:r>
            <a:r>
              <a:rPr lang="en-US" b="1" baseline="-25000" dirty="0" smtClean="0">
                <a:solidFill>
                  <a:schemeClr val="tx2"/>
                </a:solidFill>
              </a:rPr>
              <a:t>1</a:t>
            </a:r>
            <a:r>
              <a:rPr lang="en-US" b="1" dirty="0" smtClean="0">
                <a:solidFill>
                  <a:schemeClr val="tx2"/>
                </a:solidFill>
              </a:rPr>
              <a:t>.parse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66313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 C</a:t>
            </a:r>
            <a:r>
              <a:rPr lang="en-US" b="1" baseline="-25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can't actually be compromised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Parcurs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2001 - 2005 </a:t>
            </a:r>
            <a:r>
              <a:rPr lang="en-US" dirty="0"/>
              <a:t>- </a:t>
            </a:r>
            <a:r>
              <a:rPr lang="en-US" b="1" dirty="0" err="1"/>
              <a:t>Infoiași</a:t>
            </a:r>
            <a:r>
              <a:rPr lang="en-US" dirty="0"/>
              <a:t> </a:t>
            </a:r>
            <a:r>
              <a:rPr lang="en-US" dirty="0" smtClean="0"/>
              <a:t>- student </a:t>
            </a:r>
            <a:r>
              <a:rPr lang="en-US" dirty="0"/>
              <a:t>la </a:t>
            </a:r>
            <a:r>
              <a:rPr lang="en-US" dirty="0" err="1"/>
              <a:t>licență</a:t>
            </a:r>
            <a:endParaRPr lang="en-US" dirty="0" smtClean="0"/>
          </a:p>
          <a:p>
            <a:r>
              <a:rPr lang="en-US" dirty="0" smtClean="0"/>
              <a:t>2005 - 2011 - </a:t>
            </a:r>
            <a:r>
              <a:rPr lang="en-US" b="1" dirty="0" smtClean="0"/>
              <a:t>Saarland University</a:t>
            </a:r>
            <a:r>
              <a:rPr lang="en-US" dirty="0" smtClean="0"/>
              <a:t> - MSc &amp; PhD</a:t>
            </a:r>
          </a:p>
          <a:p>
            <a:r>
              <a:rPr lang="en-US" dirty="0" smtClean="0"/>
              <a:t>2011 - 2013 - </a:t>
            </a:r>
            <a:r>
              <a:rPr lang="en-US" b="1" dirty="0" smtClean="0"/>
              <a:t>U. of Pennsylvania</a:t>
            </a:r>
            <a:r>
              <a:rPr lang="en-US" dirty="0" smtClean="0"/>
              <a:t> - PostDoc with Benjamin Pierce, DARPA CRASH/SAFE</a:t>
            </a:r>
          </a:p>
          <a:p>
            <a:r>
              <a:rPr lang="en-US" dirty="0" smtClean="0"/>
              <a:t>2013 - </a:t>
            </a:r>
            <a:r>
              <a:rPr lang="en-US" dirty="0" err="1" smtClean="0"/>
              <a:t>acum</a:t>
            </a:r>
            <a:r>
              <a:rPr lang="en-US" dirty="0" smtClean="0"/>
              <a:t> - </a:t>
            </a:r>
            <a:r>
              <a:rPr lang="en-US" b="1" dirty="0" smtClean="0"/>
              <a:t>Inria Paris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Cercetător</a:t>
            </a:r>
            <a:endParaRPr lang="en-US" dirty="0" smtClean="0"/>
          </a:p>
          <a:p>
            <a:r>
              <a:rPr lang="en-US" dirty="0" smtClean="0"/>
              <a:t>2017 - 2021 - </a:t>
            </a:r>
            <a:r>
              <a:rPr lang="en-US" b="1" dirty="0" smtClean="0"/>
              <a:t>ERC Starting Grant SECOMP</a:t>
            </a:r>
            <a:r>
              <a:rPr lang="en-US" dirty="0" smtClean="0"/>
              <a:t> - PI</a:t>
            </a:r>
          </a:p>
          <a:p>
            <a:r>
              <a:rPr lang="en-US" dirty="0" smtClean="0"/>
              <a:t>2017 - 2020 - </a:t>
            </a:r>
            <a:r>
              <a:rPr lang="en-US" b="1" dirty="0" smtClean="0"/>
              <a:t>DARPA SSITH/HOPE</a:t>
            </a:r>
            <a:r>
              <a:rPr lang="en-US" dirty="0" smtClean="0"/>
              <a:t> - </a:t>
            </a:r>
            <a:r>
              <a:rPr lang="en-US" dirty="0" err="1" smtClean="0"/>
              <a:t>coPI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 b="1" dirty="0" smtClean="0">
                <a:solidFill>
                  <a:srgbClr val="C00000"/>
                </a:solidFill>
              </a:rPr>
              <a:t>New secure compilation criterion:</a:t>
            </a:r>
            <a:r>
              <a:rPr lang="en-US" sz="3800" b="1" dirty="0" smtClean="0"/>
              <a:t> </a:t>
            </a:r>
            <a:r>
              <a:rPr lang="en-US" sz="3800" b="1" dirty="0">
                <a:solidFill>
                  <a:schemeClr val="tx2"/>
                </a:solidFill>
              </a:rPr>
              <a:t>R</a:t>
            </a:r>
            <a:r>
              <a:rPr lang="en-US" sz="3800" b="1" dirty="0" smtClean="0">
                <a:solidFill>
                  <a:schemeClr val="tx2"/>
                </a:solidFill>
              </a:rPr>
              <a:t>obust Compilation</a:t>
            </a:r>
            <a:endParaRPr lang="en-US" sz="3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1" y="1597429"/>
            <a:ext cx="4038599" cy="3126971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b="1" dirty="0" smtClean="0"/>
              <a:t>robust trace property preservation</a:t>
            </a:r>
            <a:br>
              <a:rPr lang="en-US" sz="2200" b="1" dirty="0" smtClean="0"/>
            </a:br>
            <a:r>
              <a:rPr lang="en-US" sz="2200" dirty="0" smtClean="0"/>
              <a:t>(robust = in adversarial context)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 smtClean="0"/>
              <a:t>intuition:</a:t>
            </a:r>
            <a:endParaRPr lang="en-US" sz="2200" dirty="0" smtClean="0"/>
          </a:p>
          <a:p>
            <a:pPr marL="365760" lvl="1">
              <a:spcBef>
                <a:spcPts val="0"/>
              </a:spcBef>
            </a:pPr>
            <a:r>
              <a:rPr lang="en-US" sz="2000" b="1" dirty="0" smtClean="0">
                <a:solidFill>
                  <a:schemeClr val="tx2"/>
                </a:solidFill>
              </a:rPr>
              <a:t>stronger</a:t>
            </a:r>
            <a:r>
              <a:rPr lang="en-US" sz="2000" dirty="0" smtClean="0"/>
              <a:t> </a:t>
            </a:r>
            <a:r>
              <a:rPr lang="en-US" sz="2000" dirty="0"/>
              <a:t>than </a:t>
            </a:r>
            <a:r>
              <a:rPr lang="en-US" sz="2000" dirty="0" smtClean="0"/>
              <a:t>compiler </a:t>
            </a:r>
            <a:r>
              <a:rPr lang="en-US" sz="2000" dirty="0"/>
              <a:t>correctness</a:t>
            </a:r>
          </a:p>
          <a:p>
            <a:pPr marL="365760" lvl="1">
              <a:spcBef>
                <a:spcPts val="600"/>
              </a:spcBef>
            </a:pPr>
            <a:r>
              <a:rPr lang="en-US" sz="2000" dirty="0" smtClean="0"/>
              <a:t>seems </a:t>
            </a:r>
            <a:r>
              <a:rPr lang="en-US" sz="2000" b="1" dirty="0" smtClean="0">
                <a:solidFill>
                  <a:srgbClr val="C00000"/>
                </a:solidFill>
              </a:rPr>
              <a:t>weaker</a:t>
            </a:r>
            <a:r>
              <a:rPr lang="en-US" sz="2000" dirty="0" smtClean="0"/>
              <a:t> </a:t>
            </a:r>
            <a:r>
              <a:rPr lang="en-US" sz="2000" dirty="0"/>
              <a:t>than full </a:t>
            </a:r>
            <a:r>
              <a:rPr lang="en-US" sz="2000" dirty="0" smtClean="0"/>
              <a:t>abstraction</a:t>
            </a:r>
            <a:br>
              <a:rPr lang="en-US" sz="2000" dirty="0" smtClean="0"/>
            </a:br>
            <a:r>
              <a:rPr lang="en-US" sz="2000" dirty="0" smtClean="0"/>
              <a:t>                     + </a:t>
            </a:r>
            <a:r>
              <a:rPr lang="en-US" sz="2000" dirty="0"/>
              <a:t>compiler </a:t>
            </a:r>
            <a:r>
              <a:rPr lang="en-US" sz="2000" dirty="0" smtClean="0"/>
              <a:t>correctness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/>
              <a:t>less extensional</a:t>
            </a:r>
            <a:r>
              <a:rPr lang="en-US" sz="2200" dirty="0"/>
              <a:t> than </a:t>
            </a:r>
            <a:r>
              <a:rPr lang="en-US" sz="2200" dirty="0" smtClean="0"/>
              <a:t>full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752600"/>
            <a:ext cx="3276600" cy="1143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3609975"/>
            <a:ext cx="3276600" cy="108584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19621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high-level component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38671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8950" y="42195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23145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8587" y="1905000"/>
            <a:ext cx="1208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causing </a:t>
            </a:r>
            <a:r>
              <a:rPr lang="en-US" b="1" i="1" dirty="0" smtClean="0">
                <a:solidFill>
                  <a:schemeClr val="tx2"/>
                </a:solidFill>
              </a:rPr>
              <a:t>t</a:t>
            </a:r>
            <a:endParaRPr lang="el-GR" b="1" i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6200" y="175260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0" name="Rectangle 19"/>
          <p:cNvSpPr/>
          <p:nvPr/>
        </p:nvSpPr>
        <p:spPr>
          <a:xfrm>
            <a:off x="338587" y="3953470"/>
            <a:ext cx="1264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causing </a:t>
            </a:r>
            <a:r>
              <a:rPr lang="en-US" b="1" i="1" dirty="0" smtClean="0">
                <a:solidFill>
                  <a:schemeClr val="tx2"/>
                </a:solidFill>
              </a:rPr>
              <a:t>t</a:t>
            </a:r>
            <a:endParaRPr lang="el-GR" b="1" i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1464" y="38010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8302" y="20206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0780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647950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1115" y="306705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14800" y="2667000"/>
            <a:ext cx="0" cy="12192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812" y="838200"/>
            <a:ext cx="352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800" b="1" dirty="0" smtClean="0">
                <a:solidFill>
                  <a:schemeClr val="tx2"/>
                </a:solidFill>
                <a:ea typeface="Arial Unicode MS"/>
                <a:cs typeface="Arial Unicode MS"/>
              </a:rPr>
              <a:t>(bad, attack) trace </a:t>
            </a:r>
            <a:r>
              <a:rPr lang="en-US" sz="2800" b="1" i="1" dirty="0" smtClean="0">
                <a:solidFill>
                  <a:schemeClr val="tx2"/>
                </a:solidFill>
                <a:ea typeface="Arial Unicode MS"/>
                <a:cs typeface="Arial Unicode MS"/>
              </a:rPr>
              <a:t>t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718" y="4953000"/>
            <a:ext cx="8652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Advantages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easier to realistically achieve and prove at scale</a:t>
            </a:r>
          </a:p>
          <a:p>
            <a:r>
              <a:rPr lang="en-US" sz="2400" b="1" dirty="0" smtClean="0"/>
              <a:t>  useful</a:t>
            </a:r>
            <a:r>
              <a:rPr lang="en-US" sz="2400" dirty="0" smtClean="0"/>
              <a:t>: preservation </a:t>
            </a:r>
            <a:r>
              <a:rPr lang="en-US" sz="2400" dirty="0"/>
              <a:t>of </a:t>
            </a:r>
            <a:r>
              <a:rPr lang="en-US" sz="2400" b="1" dirty="0" smtClean="0">
                <a:solidFill>
                  <a:schemeClr val="tx2"/>
                </a:solidFill>
              </a:rPr>
              <a:t>invariants</a:t>
            </a:r>
            <a:r>
              <a:rPr lang="en-US" sz="2400" dirty="0" smtClean="0"/>
              <a:t> </a:t>
            </a:r>
            <a:r>
              <a:rPr lang="en-US" sz="2400" dirty="0"/>
              <a:t>and other </a:t>
            </a:r>
            <a:r>
              <a:rPr lang="en-US" sz="2400" b="1" dirty="0">
                <a:solidFill>
                  <a:schemeClr val="tx2"/>
                </a:solidFill>
              </a:rPr>
              <a:t>integrity </a:t>
            </a:r>
            <a:r>
              <a:rPr lang="en-US" sz="2400" b="1" dirty="0" smtClean="0">
                <a:solidFill>
                  <a:schemeClr val="tx2"/>
                </a:solidFill>
              </a:rPr>
              <a:t>properties</a:t>
            </a:r>
          </a:p>
          <a:p>
            <a:r>
              <a:rPr lang="en-US" sz="2400" b="1" dirty="0"/>
              <a:t>  </a:t>
            </a:r>
            <a:r>
              <a:rPr lang="en-US" sz="2400" b="1" dirty="0" smtClean="0">
                <a:solidFill>
                  <a:schemeClr val="tx2"/>
                </a:solidFill>
              </a:rPr>
              <a:t>more intuitive</a:t>
            </a:r>
            <a:r>
              <a:rPr lang="en-US" sz="2400" b="1" dirty="0" smtClean="0"/>
              <a:t> </a:t>
            </a:r>
            <a:r>
              <a:rPr lang="en-US" sz="2400" b="1" dirty="0"/>
              <a:t>to security </a:t>
            </a:r>
            <a:r>
              <a:rPr lang="en-US" sz="2400" b="1" dirty="0" smtClean="0"/>
              <a:t>people</a:t>
            </a:r>
            <a:r>
              <a:rPr lang="en-US" sz="2400" dirty="0" smtClean="0"/>
              <a:t> (generalizes to </a:t>
            </a:r>
            <a:r>
              <a:rPr lang="en-US" sz="2400" dirty="0" err="1" smtClean="0"/>
              <a:t>hyperproperties</a:t>
            </a:r>
            <a:r>
              <a:rPr lang="en-US" sz="2400" dirty="0" smtClean="0"/>
              <a:t>!)</a:t>
            </a:r>
          </a:p>
          <a:p>
            <a:r>
              <a:rPr lang="en-US" sz="2400" b="1" dirty="0" smtClean="0"/>
              <a:t>  extends to </a:t>
            </a:r>
            <a:r>
              <a:rPr lang="en-US" sz="2400" b="1" dirty="0">
                <a:solidFill>
                  <a:schemeClr val="tx2"/>
                </a:solidFill>
              </a:rPr>
              <a:t>unsafe </a:t>
            </a:r>
            <a:r>
              <a:rPr lang="en-US" sz="2400" b="1" dirty="0" smtClean="0">
                <a:solidFill>
                  <a:schemeClr val="tx2"/>
                </a:solidFill>
              </a:rPr>
              <a:t>languages</a:t>
            </a:r>
            <a:r>
              <a:rPr lang="en-US" sz="2400" dirty="0" smtClean="0"/>
              <a:t> (supporting dynamic compromise)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 rot="-5400000">
            <a:off x="412443" y="2837586"/>
            <a:ext cx="851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⇒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902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  <p:bldP spid="23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410200" cy="1143000"/>
          </a:xfrm>
        </p:spPr>
        <p:txBody>
          <a:bodyPr/>
          <a:lstStyle/>
          <a:p>
            <a:r>
              <a:rPr lang="en-US" b="1" dirty="0" smtClean="0"/>
              <a:t>Dynamic compromise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6998" y="6243935"/>
            <a:ext cx="851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[When Good Components Go Bad -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Fachini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Stronati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5816623" y="152400"/>
            <a:ext cx="2286000" cy="990600"/>
            <a:chOff x="228600" y="2667000"/>
            <a:chExt cx="2286000" cy="990600"/>
          </a:xfrm>
        </p:grpSpPr>
        <p:grpSp>
          <p:nvGrpSpPr>
            <p:cNvPr id="387" name="Group 386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397" name="Moon 39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395" name="Moon 39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393" name="Moon 39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390" name="Oval 389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637064" y="1286470"/>
            <a:ext cx="730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∃ a </a:t>
            </a:r>
            <a:r>
              <a:rPr lang="en-US" sz="2000" b="1" dirty="0" smtClean="0"/>
              <a:t>dynamic </a:t>
            </a:r>
            <a:r>
              <a:rPr lang="en-US" sz="2000" b="1" dirty="0"/>
              <a:t>compromise </a:t>
            </a:r>
            <a:r>
              <a:rPr lang="en-US" sz="2000" b="1" dirty="0" smtClean="0"/>
              <a:t>scenario </a:t>
            </a:r>
            <a:r>
              <a:rPr lang="en-US" sz="2000" dirty="0" smtClean="0"/>
              <a:t>explaining </a:t>
            </a:r>
            <a:r>
              <a:rPr lang="en-US" sz="2000" i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source language</a:t>
            </a:r>
            <a:endParaRPr lang="en-US" sz="2000" dirty="0"/>
          </a:p>
          <a:p>
            <a:r>
              <a:rPr lang="en-US" sz="2000" dirty="0"/>
              <a:t>for instance ∃[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 leading to the following compromise sequence:</a:t>
            </a:r>
            <a:endParaRPr lang="en-US" sz="2000" dirty="0"/>
          </a:p>
        </p:txBody>
      </p:sp>
      <p:sp>
        <p:nvSpPr>
          <p:cNvPr id="400" name="Rectangle 399"/>
          <p:cNvSpPr/>
          <p:nvPr/>
        </p:nvSpPr>
        <p:spPr>
          <a:xfrm>
            <a:off x="6097860" y="653535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401" name="Rectangle 400"/>
          <p:cNvSpPr/>
          <p:nvPr/>
        </p:nvSpPr>
        <p:spPr>
          <a:xfrm>
            <a:off x="6942297" y="64505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786735" y="6365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8149473" y="45720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⇓ </a:t>
            </a:r>
            <a:r>
              <a:rPr lang="en-US" sz="2400" i="1" dirty="0" smtClean="0"/>
              <a:t>t</a:t>
            </a:r>
            <a:endParaRPr lang="en-US" sz="2400" i="1" dirty="0"/>
          </a:p>
        </p:txBody>
      </p:sp>
      <p:grpSp>
        <p:nvGrpSpPr>
          <p:cNvPr id="404" name="Group 403"/>
          <p:cNvGrpSpPr/>
          <p:nvPr/>
        </p:nvGrpSpPr>
        <p:grpSpPr>
          <a:xfrm>
            <a:off x="2473399" y="2138017"/>
            <a:ext cx="2286000" cy="990600"/>
            <a:chOff x="381000" y="762000"/>
            <a:chExt cx="2286000" cy="990600"/>
          </a:xfrm>
        </p:grpSpPr>
        <p:grpSp>
          <p:nvGrpSpPr>
            <p:cNvPr id="405" name="Group 404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15" name="Moon 41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13" name="Moon 41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11" name="Moon 41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08" name="Oval 407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7" name="Rectangle 416"/>
          <p:cNvSpPr/>
          <p:nvPr/>
        </p:nvSpPr>
        <p:spPr>
          <a:xfrm>
            <a:off x="4741584" y="252919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3238896" y="276304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1905000" y="251901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  <a:endParaRPr lang="en-US" sz="2400" dirty="0"/>
          </a:p>
        </p:txBody>
      </p:sp>
      <p:sp>
        <p:nvSpPr>
          <p:cNvPr id="420" name="Rectangle 419"/>
          <p:cNvSpPr/>
          <p:nvPr/>
        </p:nvSpPr>
        <p:spPr>
          <a:xfrm>
            <a:off x="1905000" y="3843706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n-US" sz="2400" dirty="0"/>
          </a:p>
        </p:txBody>
      </p:sp>
      <p:grpSp>
        <p:nvGrpSpPr>
          <p:cNvPr id="421" name="Group 420"/>
          <p:cNvGrpSpPr/>
          <p:nvPr/>
        </p:nvGrpSpPr>
        <p:grpSpPr>
          <a:xfrm>
            <a:off x="2495804" y="3509617"/>
            <a:ext cx="2286000" cy="990600"/>
            <a:chOff x="381000" y="762000"/>
            <a:chExt cx="2286000" cy="990600"/>
          </a:xfrm>
        </p:grpSpPr>
        <p:grpSp>
          <p:nvGrpSpPr>
            <p:cNvPr id="422" name="Group 421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32" name="Moon 43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30" name="Moon 4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28" name="Moon 4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25" name="Oval 424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4763989" y="390079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4077096" y="4113681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1905000" y="516839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2400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2495804" y="4876800"/>
            <a:ext cx="2286000" cy="990600"/>
            <a:chOff x="381000" y="762000"/>
            <a:chExt cx="2286000" cy="990600"/>
          </a:xfrm>
        </p:grpSpPr>
        <p:grpSp>
          <p:nvGrpSpPr>
            <p:cNvPr id="438" name="Group 4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48" name="Moon 4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46" name="Moon 4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4" name="Moon 4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41" name="Oval 4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0" name="Rectangle 449"/>
          <p:cNvSpPr/>
          <p:nvPr/>
        </p:nvSpPr>
        <p:spPr>
          <a:xfrm>
            <a:off x="4876800" y="526798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⇓ </a:t>
            </a:r>
            <a:r>
              <a:rPr lang="en-US" sz="2400" i="1" dirty="0" smtClean="0"/>
              <a:t>t</a:t>
            </a:r>
          </a:p>
        </p:txBody>
      </p:sp>
      <p:sp>
        <p:nvSpPr>
          <p:cNvPr id="451" name="Down Arrow 450"/>
          <p:cNvSpPr/>
          <p:nvPr/>
        </p:nvSpPr>
        <p:spPr>
          <a:xfrm rot="16200000">
            <a:off x="278376" y="1264693"/>
            <a:ext cx="295165" cy="39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/>
          <p:cNvSpPr/>
          <p:nvPr/>
        </p:nvSpPr>
        <p:spPr>
          <a:xfrm rot="5400000">
            <a:off x="4967587" y="320939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453" name="Rectangle 452"/>
          <p:cNvSpPr/>
          <p:nvPr/>
        </p:nvSpPr>
        <p:spPr>
          <a:xfrm rot="5400000">
            <a:off x="4977767" y="4596767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04858" y="4775537"/>
            <a:ext cx="30867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Trace is very helpful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- detect undefined behavior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 rewind execution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/>
      <p:bldP spid="402" grpId="0"/>
      <p:bldP spid="403" grpId="0"/>
      <p:bldP spid="417" grpId="0"/>
      <p:bldP spid="418" grpId="0"/>
      <p:bldP spid="419" grpId="0"/>
      <p:bldP spid="420" grpId="0"/>
      <p:bldP spid="434" grpId="0"/>
      <p:bldP spid="435" grpId="0"/>
      <p:bldP spid="436" grpId="0"/>
      <p:bldP spid="450" grpId="0"/>
      <p:bldP spid="451" grpId="0" animBg="1"/>
      <p:bldP spid="452" grpId="0"/>
      <p:bldP spid="453" grpId="0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Now we know what these words mean!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1" y="1752601"/>
            <a:ext cx="4149799" cy="37338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Mutual distrust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Dynamic compromise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1752600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1752600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1752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1752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9600" y="3276601"/>
            <a:ext cx="2286000" cy="609600"/>
            <a:chOff x="381000" y="1143000"/>
            <a:chExt cx="2286000" cy="609600"/>
          </a:xfrm>
        </p:grpSpPr>
        <p:sp>
          <p:nvSpPr>
            <p:cNvPr id="13" name="Oval 12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746801" y="3355143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0892" y="3568027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4495801"/>
            <a:ext cx="2286000" cy="990600"/>
            <a:chOff x="381000" y="762000"/>
            <a:chExt cx="2286000" cy="990600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8" name="Moon 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6" name="Moon 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" name="Moon 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38200" y="838200"/>
            <a:ext cx="755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 least in the setting of compartmentalization for unsafe low-level languages)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6998" y="6243935"/>
            <a:ext cx="851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[When Good Components Go Bad -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Fachini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Stronati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Simple Secure </a:t>
            </a:r>
            <a:r>
              <a:rPr lang="en-US" sz="4000" b="1" dirty="0"/>
              <a:t>Compilation Chain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2536198" y="1297538"/>
            <a:ext cx="2412808" cy="7054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unsafe source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03077" y="2574503"/>
            <a:ext cx="2491555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abstract 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742602" y="2003003"/>
            <a:ext cx="6253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074" y="1334869"/>
            <a:ext cx="410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Buffers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procedures, components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via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strictly enforced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19200" y="4343400"/>
            <a:ext cx="19050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Micro-policy </a:t>
            </a:r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" idx="2"/>
            <a:endCxn id="14" idx="0"/>
          </p:cNvCxnSpPr>
          <p:nvPr/>
        </p:nvCxnSpPr>
        <p:spPr>
          <a:xfrm rot="5400000">
            <a:off x="2494930" y="3089474"/>
            <a:ext cx="930697" cy="15771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30713" y="4343400"/>
            <a:ext cx="1912988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5" idx="2"/>
            <a:endCxn id="19" idx="0"/>
          </p:cNvCxnSpPr>
          <p:nvPr/>
        </p:nvCxnSpPr>
        <p:spPr>
          <a:xfrm rot="16200000" flipH="1">
            <a:off x="4302683" y="2858875"/>
            <a:ext cx="930697" cy="20383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05400" y="2667000"/>
            <a:ext cx="341907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RISC abstract machine with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build-in compartmentalization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3645" y="5257800"/>
            <a:ext cx="3634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Inline reference monitor enforcing: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component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separation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procedure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and return discipline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460" y="3897868"/>
            <a:ext cx="240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software fault isolation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" y="525780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Tag-based reference monitor enforcing: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component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separation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procedure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and return discipline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000" y="1143000"/>
            <a:ext cx="8686800" cy="25146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" y="1103293"/>
            <a:ext cx="160019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Verified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(in Coq)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8710" y="2372172"/>
            <a:ext cx="8580489" cy="440962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Coq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066800"/>
            <a:ext cx="1066800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33400" y="6172200"/>
            <a:ext cx="597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rgbClr val="C00000"/>
                </a:solidFill>
              </a:rPr>
              <a:t>Systematically tested</a:t>
            </a:r>
            <a:r>
              <a:rPr lang="en-US" sz="2400" dirty="0" smtClean="0">
                <a:solidFill>
                  <a:srgbClr val="C00000"/>
                </a:solidFill>
              </a:rPr>
              <a:t> (with </a:t>
            </a:r>
            <a:r>
              <a:rPr lang="en-US" sz="2400" dirty="0" err="1" smtClean="0">
                <a:solidFill>
                  <a:srgbClr val="C00000"/>
                </a:solidFill>
              </a:rPr>
              <a:t>QuickChick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26" y="6185146"/>
            <a:ext cx="1182473" cy="495049"/>
          </a:xfrm>
          <a:prstGeom prst="rect">
            <a:avLst/>
          </a:prstGeom>
        </p:spPr>
      </p:pic>
      <p:pic>
        <p:nvPicPr>
          <p:cNvPr id="40" name="Picture 39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5631" y="4789231"/>
            <a:ext cx="316169" cy="3161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 descr="puzzle-modularit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1656547"/>
            <a:ext cx="393075" cy="317850"/>
          </a:xfrm>
          <a:prstGeom prst="rect">
            <a:avLst/>
          </a:prstGeom>
        </p:spPr>
      </p:pic>
      <p:pic>
        <p:nvPicPr>
          <p:cNvPr id="52" name="Picture 51" descr="puzzle-modularit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971800"/>
            <a:ext cx="404045" cy="32672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43701" y="4531668"/>
            <a:ext cx="90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3" grpId="0"/>
      <p:bldP spid="25" grpId="0"/>
      <p:bldP spid="26" grpId="0"/>
      <p:bldP spid="27" grpId="0"/>
      <p:bldP spid="30" grpId="0" animBg="1"/>
      <p:bldP spid="31" grpId="0" uiExpand="1" build="allAtOnce"/>
      <p:bldP spid="32" grpId="0" animBg="1"/>
      <p:bldP spid="37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Beyond trace properties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31" y="886850"/>
            <a:ext cx="5537751" cy="5361550"/>
          </a:xfrm>
        </p:spPr>
      </p:pic>
      <p:sp>
        <p:nvSpPr>
          <p:cNvPr id="4" name="TextBox 3"/>
          <p:cNvSpPr txBox="1"/>
          <p:nvPr/>
        </p:nvSpPr>
        <p:spPr>
          <a:xfrm>
            <a:off x="326998" y="6400800"/>
            <a:ext cx="860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[Robust Hyperproperty Preservation for Secure Compilation - Garg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5181600"/>
            <a:ext cx="342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full abstraction lives around here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(if we move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 after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b="1" baseline="-250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i.e. preserving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relational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2-hypersafety)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81200"/>
            <a:ext cx="252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back-translating contexts</a:t>
            </a:r>
          </a:p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∀C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b="1" baseline="-25000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search-icon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195906" flipV="1">
            <a:off x="5782194" y="4416961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7363" y="2592627"/>
            <a:ext cx="1988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back-translating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finite trace prefixes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P∀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baseline="-25000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∀t∃C</a:t>
            </a:r>
            <a:r>
              <a:rPr lang="en-US" b="1" baseline="-25000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1075830"/>
            <a:ext cx="36041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Legend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(Trace) property = set of traces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Hyperproperty = set of sets of traces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Compartmentalization mechanisms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/>
              <a:t>practically </a:t>
            </a:r>
            <a:r>
              <a:rPr lang="en-US" sz="2800" b="1" dirty="0" smtClean="0"/>
              <a:t>deployed ones</a:t>
            </a:r>
            <a:endParaRPr lang="en-US" sz="2800" b="1" dirty="0" smtClean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process-level privilege separation (all web browsers)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software fault isolation (SFI, Google Native Client)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hardware enclaves (Intel SGX, ARM </a:t>
            </a:r>
            <a:r>
              <a:rPr lang="en-US" sz="2400" dirty="0" err="1" smtClean="0"/>
              <a:t>TrustZone</a:t>
            </a:r>
            <a:r>
              <a:rPr lang="en-US" sz="24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/>
              <a:t>and more on drawing boards</a:t>
            </a:r>
            <a:r>
              <a:rPr lang="en-US" sz="28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/>
              <a:t>WebAssembly</a:t>
            </a:r>
            <a:r>
              <a:rPr lang="en-US" sz="2400" dirty="0" smtClean="0"/>
              <a:t> (WASM)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capability machines (CHERI)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tagged architectures (micro-policies)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9868" y="1209030"/>
            <a:ext cx="1331852" cy="107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Computers are insecure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devastating low-level vulnerabilities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teasing </a:t>
            </a:r>
            <a:r>
              <a:rPr lang="en-US" b="1" dirty="0"/>
              <a:t>out 2 important </a:t>
            </a:r>
            <a:r>
              <a:rPr lang="en-US" b="1" dirty="0">
                <a:solidFill>
                  <a:srgbClr val="C00000"/>
                </a:solidFill>
              </a:rPr>
              <a:t>security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r>
              <a:rPr lang="en-US" b="1" dirty="0" smtClean="0"/>
              <a:t>:</a:t>
            </a:r>
          </a:p>
          <a:p>
            <a:pPr marL="36576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C00000"/>
                </a:solidFill>
              </a:rPr>
              <a:t>1. inherently insecure low-level languages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memory unsafe</a:t>
            </a:r>
            <a:r>
              <a:rPr lang="en-US" sz="2400" dirty="0"/>
              <a:t>: any buffer overflow can be </a:t>
            </a:r>
            <a:r>
              <a:rPr lang="en-US" sz="2400" dirty="0" smtClean="0"/>
              <a:t>catastrophic allowing </a:t>
            </a:r>
            <a:r>
              <a:rPr lang="en-US" sz="2400" dirty="0"/>
              <a:t>remote attackers to gain complete control</a:t>
            </a:r>
            <a:endParaRPr lang="en-US" sz="2400" b="1" dirty="0"/>
          </a:p>
          <a:p>
            <a:pPr marL="36576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C00000"/>
                </a:solidFill>
              </a:rPr>
              <a:t>2. unsafe </a:t>
            </a:r>
            <a:r>
              <a:rPr lang="en-US" sz="2800" b="1" dirty="0" smtClean="0">
                <a:solidFill>
                  <a:srgbClr val="C00000"/>
                </a:solidFill>
              </a:rPr>
              <a:t>interaction </a:t>
            </a:r>
            <a:r>
              <a:rPr lang="en-US" sz="2800" b="1" dirty="0">
                <a:solidFill>
                  <a:srgbClr val="C00000"/>
                </a:solidFill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unsafe </a:t>
            </a:r>
            <a:r>
              <a:rPr lang="en-US" sz="2800" b="1" dirty="0">
                <a:solidFill>
                  <a:srgbClr val="C00000"/>
                </a:solidFill>
              </a:rPr>
              <a:t>code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even code written in </a:t>
            </a:r>
            <a:r>
              <a:rPr lang="en-US" sz="2400" b="1" dirty="0"/>
              <a:t>safer languages</a:t>
            </a:r>
            <a:br>
              <a:rPr lang="en-US" sz="2400" b="1" dirty="0"/>
            </a:br>
            <a:r>
              <a:rPr lang="en-US" sz="2400" dirty="0"/>
              <a:t>has to interoperate with </a:t>
            </a:r>
            <a:r>
              <a:rPr lang="en-US" sz="2400" b="1" dirty="0" smtClean="0">
                <a:solidFill>
                  <a:srgbClr val="C00000"/>
                </a:solidFill>
              </a:rPr>
              <a:t>unsafe code</a:t>
            </a:r>
            <a:endParaRPr lang="en-US" sz="2400" b="1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unsafe </a:t>
            </a:r>
            <a:r>
              <a:rPr lang="en-US" sz="2400" b="1" dirty="0" smtClean="0">
                <a:solidFill>
                  <a:srgbClr val="C00000"/>
                </a:solidFill>
              </a:rPr>
              <a:t>interaction</a:t>
            </a:r>
            <a:r>
              <a:rPr lang="en-US" sz="2400" b="1" dirty="0" smtClean="0"/>
              <a:t>: </a:t>
            </a:r>
            <a:r>
              <a:rPr lang="en-US" sz="2400" dirty="0" smtClean="0"/>
              <a:t>safety </a:t>
            </a:r>
            <a:r>
              <a:rPr lang="en-US" sz="2400" dirty="0"/>
              <a:t>guarantees </a:t>
            </a:r>
            <a:r>
              <a:rPr lang="en-US" sz="2400" dirty="0" smtClean="0"/>
              <a:t>lost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heartble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1219200"/>
            <a:ext cx="1066800" cy="129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1800"/>
            <a:ext cx="108469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did we get here?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programming languages, compilers,</a:t>
            </a:r>
            <a:br>
              <a:rPr lang="en-US" b="1" dirty="0" smtClean="0"/>
            </a:br>
            <a:r>
              <a:rPr lang="en-US" b="1" dirty="0" smtClean="0"/>
              <a:t>and hardware architectures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designed in an era of </a:t>
            </a:r>
            <a:r>
              <a:rPr lang="en-US" b="1" dirty="0" smtClean="0">
                <a:solidFill>
                  <a:srgbClr val="C00000"/>
                </a:solidFill>
              </a:rPr>
              <a:t>scarce hardware resources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too often </a:t>
            </a:r>
            <a:r>
              <a:rPr lang="en-US" b="1" dirty="0" smtClean="0">
                <a:solidFill>
                  <a:srgbClr val="C00000"/>
                </a:solidFill>
              </a:rPr>
              <a:t>trade off security for efficiency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the world has changed</a:t>
            </a:r>
            <a:r>
              <a:rPr lang="en-US" dirty="0" smtClean="0"/>
              <a:t> (2017 vs 1972*)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security matters, hardware resources abundant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time to revisit some tradeoffs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0198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“...the number of UNIX installations has grown to 10, with more expected...”</a:t>
            </a:r>
          </a:p>
          <a:p>
            <a:pPr algn="r"/>
            <a:r>
              <a:rPr lang="en-US" i="1" dirty="0" smtClean="0"/>
              <a:t>-- Dennis Ritchie and Ken Thompson, June 1972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30" y="1060232"/>
            <a:ext cx="2171700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80" y="4880610"/>
            <a:ext cx="1752600" cy="1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Elbow Connector 88"/>
          <p:cNvCxnSpPr>
            <a:stCxn id="18" idx="2"/>
            <a:endCxn id="33" idx="1"/>
          </p:cNvCxnSpPr>
          <p:nvPr/>
        </p:nvCxnSpPr>
        <p:spPr>
          <a:xfrm rot="16200000" flipH="1">
            <a:off x="3248025" y="2143125"/>
            <a:ext cx="266700" cy="28384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12" idx="0"/>
            <a:endCxn id="27" idx="1"/>
          </p:cNvCxnSpPr>
          <p:nvPr/>
        </p:nvCxnSpPr>
        <p:spPr>
          <a:xfrm rot="16200000" flipH="1">
            <a:off x="2981325" y="809625"/>
            <a:ext cx="800100" cy="2838450"/>
          </a:xfrm>
          <a:prstGeom prst="bentConnector4">
            <a:avLst>
              <a:gd name="adj1" fmla="val -19305"/>
              <a:gd name="adj2" fmla="val 883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295900" y="57150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tpc</a:t>
            </a:r>
            <a:r>
              <a:rPr lang="en-US" sz="2400" b="1" dirty="0" smtClean="0">
                <a:solidFill>
                  <a:schemeClr val="tx1"/>
                </a:solidFill>
              </a:rPr>
              <a:t>’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19900" y="57150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tm3’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Key enabler: Micro-Policies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1ADD699A-67FB-4F36-809D-738B0721C2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18288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5100" y="18288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tpc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200" y="23622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100" y="2362200"/>
            <a:ext cx="14859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28956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5100" y="28956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0600" y="18288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mem</a:t>
            </a:r>
            <a:r>
              <a:rPr lang="en-US" sz="2400" b="1" dirty="0" smtClean="0">
                <a:solidFill>
                  <a:schemeClr val="tx1"/>
                </a:solidFill>
              </a:rPr>
              <a:t>[0]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86500" y="1828800"/>
            <a:ext cx="14859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23622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“store r0 r1”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6500" y="23622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0600" y="28956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mem</a:t>
            </a:r>
            <a:r>
              <a:rPr lang="en-US" sz="2400" b="1" dirty="0" smtClean="0">
                <a:solidFill>
                  <a:schemeClr val="tx1"/>
                </a:solidFill>
              </a:rPr>
              <a:t>[2]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86500" y="2895600"/>
            <a:ext cx="14859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3429000"/>
            <a:ext cx="14859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mem</a:t>
            </a:r>
            <a:r>
              <a:rPr lang="en-US" sz="2400" b="1" dirty="0" smtClean="0">
                <a:solidFill>
                  <a:schemeClr val="tx1"/>
                </a:solidFill>
              </a:rPr>
              <a:t>[3]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6500" y="34290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000" y="44196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tpc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0" y="4419600"/>
            <a:ext cx="14859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10000" y="44196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4196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58000" y="44196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tm1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38" idx="2"/>
          </p:cNvCxnSpPr>
          <p:nvPr/>
        </p:nvCxnSpPr>
        <p:spPr>
          <a:xfrm>
            <a:off x="1504950" y="4953000"/>
            <a:ext cx="100965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66800" y="5562600"/>
            <a:ext cx="3048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monitor</a:t>
            </a:r>
            <a:endParaRPr lang="en-US" sz="3600" b="1" dirty="0"/>
          </a:p>
        </p:txBody>
      </p:sp>
      <p:cxnSp>
        <p:nvCxnSpPr>
          <p:cNvPr id="55" name="Straight Arrow Connector 54"/>
          <p:cNvCxnSpPr>
            <a:stCxn id="39" idx="2"/>
          </p:cNvCxnSpPr>
          <p:nvPr/>
        </p:nvCxnSpPr>
        <p:spPr>
          <a:xfrm flipH="1">
            <a:off x="2667000" y="4953000"/>
            <a:ext cx="36195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71800" y="4953000"/>
            <a:ext cx="150495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2"/>
          </p:cNvCxnSpPr>
          <p:nvPr/>
        </p:nvCxnSpPr>
        <p:spPr>
          <a:xfrm flipH="1">
            <a:off x="3429000" y="4953000"/>
            <a:ext cx="2647950" cy="6096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</p:cNvCxnSpPr>
          <p:nvPr/>
        </p:nvCxnSpPr>
        <p:spPr>
          <a:xfrm flipH="1">
            <a:off x="3733800" y="4953000"/>
            <a:ext cx="3867150" cy="685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114800" y="5943600"/>
            <a:ext cx="1143000" cy="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8600" y="5479802"/>
            <a:ext cx="99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allow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95900" y="57150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tpc</a:t>
            </a:r>
            <a:r>
              <a:rPr lang="en-US" sz="2400" b="1" dirty="0" smtClean="0">
                <a:solidFill>
                  <a:schemeClr val="tx1"/>
                </a:solidFill>
              </a:rPr>
              <a:t>’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19900" y="57150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tm3’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05100" y="18288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tpc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05100" y="2362200"/>
            <a:ext cx="14859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05100" y="28956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86500" y="2362200"/>
            <a:ext cx="14859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2400" y="5105400"/>
            <a:ext cx="106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3"/>
          </p:cNvCxnSpPr>
          <p:nvPr/>
        </p:nvCxnSpPr>
        <p:spPr>
          <a:xfrm>
            <a:off x="1219200" y="5372100"/>
            <a:ext cx="762000" cy="1143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09800" y="6320135"/>
            <a:ext cx="626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monitor’s decision is hardware cached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457200" y="1066800"/>
            <a:ext cx="815340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r">
              <a:lnSpc>
                <a:spcPct val="120000"/>
              </a:lnSpc>
            </a:pPr>
            <a:r>
              <a:rPr lang="en-US" sz="2400" dirty="0" smtClean="0"/>
              <a:t>software-defined, hardware-accelerated, tag-based monitoring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14800" y="5943600"/>
            <a:ext cx="1219200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62400" y="5943600"/>
            <a:ext cx="1421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disallow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7800" y="5638800"/>
            <a:ext cx="38686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policy violation stopped!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(e.g. out of bounds write)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69" name="Picture 68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9335" y="152400"/>
            <a:ext cx="918865" cy="9188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5" name="Rectangle 64"/>
          <p:cNvSpPr/>
          <p:nvPr/>
        </p:nvSpPr>
        <p:spPr>
          <a:xfrm>
            <a:off x="6286500" y="3429000"/>
            <a:ext cx="14859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419600"/>
            <a:ext cx="14859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9206" y="4394433"/>
            <a:ext cx="389850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≠</a:t>
            </a:r>
            <a:endParaRPr lang="en-US" sz="3200" dirty="0"/>
          </a:p>
        </p:txBody>
      </p:sp>
      <p:sp>
        <p:nvSpPr>
          <p:cNvPr id="86" name="Rectangle 85"/>
          <p:cNvSpPr/>
          <p:nvPr/>
        </p:nvSpPr>
        <p:spPr>
          <a:xfrm>
            <a:off x="6286500" y="3429000"/>
            <a:ext cx="14859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tm3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21876" y="4394886"/>
            <a:ext cx="389850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475011"/>
      </p:ext>
    </p:extLst>
  </p:cSld>
  <p:clrMapOvr>
    <a:masterClrMapping/>
  </p:clrMapOvr>
  <p:transition advTm="73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157 L -0.21041 0.371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192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152E-6 L -0.04375 0.3053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153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8189E-6 L 0.12292 0.2165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108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52E-6 L 0.06458 0.3053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153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72103E-6 L -0.10208 0.149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555 L -0.05833 -0.3331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640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556 L -0.28334 -0.5666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2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8" grpId="0" animBg="1"/>
      <p:bldP spid="39" grpId="0" animBg="1"/>
      <p:bldP spid="41" grpId="0" animBg="1"/>
      <p:bldP spid="42" grpId="0" animBg="1"/>
      <p:bldP spid="49" grpId="0" animBg="1"/>
      <p:bldP spid="52" grpId="0" animBg="1"/>
      <p:bldP spid="74" grpId="0"/>
      <p:bldP spid="74" grpId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2" grpId="0" animBg="1"/>
      <p:bldP spid="82" grpId="1" animBg="1"/>
      <p:bldP spid="82" grpId="2" animBg="1"/>
      <p:bldP spid="54" grpId="0" animBg="1"/>
      <p:bldP spid="57" grpId="0"/>
      <p:bldP spid="57" grpId="1"/>
      <p:bldP spid="67" grpId="0"/>
      <p:bldP spid="68" grpId="0"/>
      <p:bldP spid="65" grpId="0" animBg="1"/>
      <p:bldP spid="65" grpId="1" animBg="1"/>
      <p:bldP spid="65" grpId="2" animBg="1"/>
      <p:bldP spid="73" grpId="0" animBg="1"/>
      <p:bldP spid="85" grpId="0" animBg="1"/>
      <p:bldP spid="86" grpId="0" animBg="1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2672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low level + fine grained</a:t>
            </a:r>
            <a:r>
              <a:rPr lang="en-US" dirty="0" smtClean="0"/>
              <a:t>: unbounded per-word metadata, checked &amp; propagated on each instruction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flexible</a:t>
            </a:r>
            <a:r>
              <a:rPr lang="en-US" dirty="0" smtClean="0"/>
              <a:t>: tags and monitor defined by software</a:t>
            </a:r>
            <a:endParaRPr lang="en-US" b="1" dirty="0" smtClean="0">
              <a:solidFill>
                <a:srgbClr val="1F497D"/>
              </a:solidFill>
            </a:endParaRPr>
          </a:p>
          <a:p>
            <a:pPr lvl="0">
              <a:lnSpc>
                <a:spcPct val="120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497D"/>
                </a:solidFill>
              </a:rPr>
              <a:t>efficient</a:t>
            </a:r>
            <a:r>
              <a:rPr lang="en-US" dirty="0" smtClean="0">
                <a:solidFill>
                  <a:prstClr val="black"/>
                </a:solidFill>
              </a:rPr>
              <a:t>: software decisions hardware cached</a:t>
            </a:r>
            <a:endParaRPr lang="en-US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expressive</a:t>
            </a:r>
            <a:r>
              <a:rPr lang="en-US" dirty="0" smtClean="0"/>
              <a:t>: complex policies for secure compilation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secure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/>
                </a:solidFill>
              </a:rPr>
              <a:t>simple</a:t>
            </a:r>
            <a:r>
              <a:rPr lang="en-US" dirty="0" smtClean="0"/>
              <a:t> enough to verify security in Coq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real</a:t>
            </a:r>
            <a:r>
              <a:rPr lang="en-US" dirty="0" smtClean="0"/>
              <a:t>: FPGA implementation on top of RISC-V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 descr="SPECsmalllogore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2895600"/>
            <a:ext cx="685800" cy="1000595"/>
          </a:xfrm>
          <a:prstGeom prst="rect">
            <a:avLst/>
          </a:prstGeom>
        </p:spPr>
      </p:pic>
      <p:pic>
        <p:nvPicPr>
          <p:cNvPr id="12" name="Picture 11" descr="Coq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00" y="4495800"/>
            <a:ext cx="914400" cy="9144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Micro-policies are cool!</a:t>
            </a:r>
            <a:endParaRPr lang="en-US" b="1" dirty="0"/>
          </a:p>
        </p:txBody>
      </p:sp>
      <p:pic>
        <p:nvPicPr>
          <p:cNvPr id="17" name="Picture 16" descr="cool_cat_smal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7600" y="223520"/>
            <a:ext cx="1371600" cy="1280160"/>
          </a:xfrm>
          <a:prstGeom prst="rect">
            <a:avLst/>
          </a:prstGeom>
        </p:spPr>
      </p:pic>
      <p:pic>
        <p:nvPicPr>
          <p:cNvPr id="18" name="Picture 17" descr="micro-polic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04800"/>
            <a:ext cx="114300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57200" y="4080932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-icon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57200" y="4038600"/>
            <a:ext cx="838200" cy="838200"/>
          </a:xfrm>
          <a:prstGeom prst="rect">
            <a:avLst/>
          </a:prstGeom>
        </p:spPr>
      </p:pic>
      <p:pic>
        <p:nvPicPr>
          <p:cNvPr id="13" name="Picture 12" descr="Draper_logo_908201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9020" y="6132341"/>
            <a:ext cx="2136280" cy="2524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19" y="5915782"/>
            <a:ext cx="1680081" cy="7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600200"/>
            <a:ext cx="66294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information flow control (IFC)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monitor self-protection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protected compartments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dynamic sealing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heap memory safety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code-data separation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control-flow integrity (CFI)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taint tracking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...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Expressiveness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600200"/>
            <a:ext cx="8077200" cy="35052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093893"/>
            <a:ext cx="160019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Verified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(in Coq)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581400"/>
            <a:ext cx="7848600" cy="28956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5181601"/>
            <a:ext cx="3962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C00000"/>
                </a:solidFill>
              </a:rPr>
              <a:t>Evaluated 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(&lt;10% runtime overhead)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5119" y="3033827"/>
            <a:ext cx="1794081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[Oakland’15]</a:t>
            </a:r>
            <a:endParaRPr lang="en-US" sz="2400" dirty="0"/>
          </a:p>
        </p:txBody>
      </p:sp>
      <p:pic>
        <p:nvPicPr>
          <p:cNvPr id="14" name="Picture 13" descr="Coq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057400"/>
            <a:ext cx="1066800" cy="1066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72877" y="1600200"/>
            <a:ext cx="1459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[POPL’14]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96000" y="6081827"/>
            <a:ext cx="1705082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[ASPLOS’15]</a:t>
            </a:r>
            <a:endParaRPr lang="en-US" sz="2400" dirty="0"/>
          </a:p>
        </p:txBody>
      </p:sp>
      <p:pic>
        <p:nvPicPr>
          <p:cNvPr id="18" name="Picture 17" descr="SPECsmalllogore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3704" y="5410200"/>
            <a:ext cx="574496" cy="83820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781800" y="228600"/>
            <a:ext cx="2133600" cy="914400"/>
          </a:xfrm>
          <a:prstGeom prst="wedgeRectCallout">
            <a:avLst>
              <a:gd name="adj1" fmla="val -58335"/>
              <a:gd name="adj2" fmla="val 20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beyond MPX, SGX, SSM,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4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build="allAtOnce"/>
      <p:bldP spid="10" grpId="0" animBg="1"/>
      <p:bldP spid="11" grpId="0"/>
      <p:bldP spid="13" grpId="0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1600200"/>
            <a:ext cx="6705600" cy="4191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</a:rPr>
              <a:t>Formal methods </a:t>
            </a:r>
            <a:r>
              <a:rPr lang="en-US" sz="2000" dirty="0" smtClean="0">
                <a:latin typeface="Calibri" pitchFamily="34" charset="0"/>
              </a:rPr>
              <a:t>&amp;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architecture </a:t>
            </a:r>
            <a:r>
              <a:rPr lang="en-US" sz="2000" dirty="0" smtClean="0">
                <a:latin typeface="Calibri" pitchFamily="34" charset="0"/>
              </a:rPr>
              <a:t>&amp; </a:t>
            </a:r>
            <a:r>
              <a:rPr lang="en-US" sz="2000" b="1" dirty="0" smtClean="0">
                <a:solidFill>
                  <a:schemeClr val="accent4"/>
                </a:solidFill>
                <a:latin typeface="Calibri" pitchFamily="34" charset="0"/>
              </a:rPr>
              <a:t>systems</a:t>
            </a:r>
          </a:p>
          <a:p>
            <a:r>
              <a:rPr lang="en-US" sz="2000" b="1" dirty="0" smtClean="0">
                <a:latin typeface="Calibri" pitchFamily="34" charset="0"/>
              </a:rPr>
              <a:t>Previous:</a:t>
            </a:r>
            <a:r>
              <a:rPr lang="en-US" sz="2000" dirty="0" smtClean="0">
                <a:latin typeface="Calibri" pitchFamily="34" charset="0"/>
              </a:rPr>
              <a:t> DARPA </a:t>
            </a:r>
            <a:r>
              <a:rPr lang="en-US" sz="2000" dirty="0">
                <a:latin typeface="Calibri" pitchFamily="34" charset="0"/>
              </a:rPr>
              <a:t>CRASH/SAFE (2011-2014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r>
              <a:rPr lang="en-US" sz="2000" b="1" dirty="0" smtClean="0">
                <a:latin typeface="Calibri" pitchFamily="34" charset="0"/>
              </a:rPr>
              <a:t>Current:</a:t>
            </a:r>
            <a:r>
              <a:rPr lang="en-US" sz="2000" dirty="0" smtClean="0">
                <a:latin typeface="Calibri" pitchFamily="34" charset="0"/>
              </a:rPr>
              <a:t> DARPA </a:t>
            </a:r>
            <a:r>
              <a:rPr lang="en-US" sz="2000" dirty="0">
                <a:latin typeface="Calibri" pitchFamily="34" charset="0"/>
              </a:rPr>
              <a:t>SSITH/HOPE (</a:t>
            </a:r>
            <a:r>
              <a:rPr lang="en-US" sz="2000" dirty="0" smtClean="0">
                <a:latin typeface="Calibri" pitchFamily="34" charset="0"/>
              </a:rPr>
              <a:t>2017-2020)</a:t>
            </a:r>
          </a:p>
          <a:p>
            <a:r>
              <a:rPr lang="en-US" sz="2000" b="1" dirty="0" smtClean="0">
                <a:latin typeface="Calibri" pitchFamily="34" charset="0"/>
              </a:rPr>
              <a:t>PIs</a:t>
            </a:r>
            <a:r>
              <a:rPr lang="vi-VN" sz="2000" dirty="0" smtClean="0">
                <a:latin typeface="Calibri" pitchFamily="34" charset="0"/>
              </a:rPr>
              <a:t>:</a:t>
            </a:r>
          </a:p>
          <a:p>
            <a:pPr marL="640080" lvl="1"/>
            <a:r>
              <a:rPr lang="en-US" sz="2000" i="1" dirty="0">
                <a:latin typeface="Calibri" pitchFamily="34" charset="0"/>
              </a:rPr>
              <a:t>Draper Labs: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alibri" pitchFamily="34" charset="0"/>
              </a:rPr>
              <a:t>Arun</a:t>
            </a:r>
            <a:r>
              <a:rPr lang="en-US" sz="2000" b="1" dirty="0">
                <a:solidFill>
                  <a:srgbClr val="7030A0"/>
                </a:solidFill>
                <a:latin typeface="Calibri" pitchFamily="34" charset="0"/>
              </a:rPr>
              <a:t> Thomas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, Chris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Casinghino</a:t>
            </a: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640080" lvl="1"/>
            <a:r>
              <a:rPr lang="en-US" sz="2000" i="1" dirty="0">
                <a:latin typeface="Calibri" pitchFamily="34" charset="0"/>
              </a:rPr>
              <a:t>Dover Microsystems: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Greg Sullivan</a:t>
            </a:r>
            <a:endParaRPr lang="en-US" sz="2000" i="1" dirty="0" smtClean="0">
              <a:latin typeface="Calibri" pitchFamily="34" charset="0"/>
            </a:endParaRPr>
          </a:p>
          <a:p>
            <a:pPr marL="640080" lvl="1"/>
            <a:r>
              <a:rPr lang="en-US" sz="2000" i="1" dirty="0" err="1" smtClean="0">
                <a:latin typeface="Calibri" pitchFamily="34" charset="0"/>
              </a:rPr>
              <a:t>DornerWorks</a:t>
            </a:r>
            <a:r>
              <a:rPr lang="en-US" sz="2000" i="1" dirty="0" smtClean="0">
                <a:latin typeface="Calibri" pitchFamily="34" charset="0"/>
              </a:rPr>
              <a:t>: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sv-SE" sz="2000" b="1" dirty="0" smtClean="0">
                <a:solidFill>
                  <a:srgbClr val="7030A0"/>
                </a:solidFill>
                <a:latin typeface="Calibri" pitchFamily="34" charset="0"/>
              </a:rPr>
              <a:t>Nathan Studer, David Johnson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 marL="640080" lvl="1"/>
            <a:r>
              <a:rPr lang="vi-VN" sz="2000" i="1" dirty="0" smtClean="0">
                <a:latin typeface="Calibri" pitchFamily="34" charset="0"/>
              </a:rPr>
              <a:t>UPenn</a:t>
            </a:r>
            <a:r>
              <a:rPr lang="vi-VN" sz="2000" dirty="0" smtClean="0">
                <a:latin typeface="Calibri" pitchFamily="34" charset="0"/>
              </a:rPr>
              <a:t>: </a:t>
            </a:r>
            <a:r>
              <a:rPr lang="vi-VN" sz="2000" b="1" dirty="0" smtClean="0">
                <a:solidFill>
                  <a:srgbClr val="C00000"/>
                </a:solidFill>
                <a:latin typeface="Calibri" pitchFamily="34" charset="0"/>
              </a:rPr>
              <a:t>André DeHon</a:t>
            </a:r>
            <a:r>
              <a:rPr lang="vi-VN" sz="2000" dirty="0" smtClean="0">
                <a:latin typeface="Calibri" pitchFamily="34" charset="0"/>
              </a:rPr>
              <a:t>, </a:t>
            </a:r>
            <a:r>
              <a:rPr lang="vi-VN" sz="2000" b="1" dirty="0" smtClean="0">
                <a:solidFill>
                  <a:schemeClr val="tx2"/>
                </a:solidFill>
                <a:latin typeface="Calibri" pitchFamily="34" charset="0"/>
              </a:rPr>
              <a:t>Benjamin Pierce</a:t>
            </a:r>
            <a:endParaRPr lang="vi-VN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640080" lvl="1"/>
            <a:r>
              <a:rPr lang="vi-VN" sz="2000" i="1" dirty="0" smtClean="0">
                <a:latin typeface="Calibri" pitchFamily="34" charset="0"/>
              </a:rPr>
              <a:t>I</a:t>
            </a:r>
            <a:r>
              <a:rPr lang="en-US" sz="2000" i="1" dirty="0" err="1">
                <a:latin typeface="Calibri" pitchFamily="34" charset="0"/>
              </a:rPr>
              <a:t>nria</a:t>
            </a:r>
            <a:r>
              <a:rPr lang="en-US" sz="2000" i="1" dirty="0">
                <a:latin typeface="Calibri" pitchFamily="34" charset="0"/>
              </a:rPr>
              <a:t> Paris</a:t>
            </a:r>
            <a:r>
              <a:rPr lang="vi-VN" sz="2000" dirty="0">
                <a:latin typeface="Calibri" pitchFamily="34" charset="0"/>
              </a:rPr>
              <a:t>: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vi-VN" sz="2000" b="1" dirty="0">
                <a:solidFill>
                  <a:schemeClr val="tx2"/>
                </a:solidFill>
                <a:latin typeface="Calibri" pitchFamily="34" charset="0"/>
              </a:rPr>
              <a:t>Cătălin Hrițcu</a:t>
            </a: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640080" lvl="1"/>
            <a:r>
              <a:rPr lang="vi-VN" sz="2000" i="1" dirty="0" smtClean="0">
                <a:latin typeface="Calibri" pitchFamily="34" charset="0"/>
              </a:rPr>
              <a:t>Portland State</a:t>
            </a:r>
            <a:r>
              <a:rPr lang="vi-VN" sz="2000" dirty="0" smtClean="0">
                <a:latin typeface="Calibri" pitchFamily="34" charset="0"/>
              </a:rPr>
              <a:t>: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vi-VN" sz="2000" b="1" dirty="0" smtClean="0">
                <a:solidFill>
                  <a:schemeClr val="tx2"/>
                </a:solidFill>
                <a:latin typeface="Calibri" pitchFamily="34" charset="0"/>
              </a:rPr>
              <a:t>Andrew Tolmach</a:t>
            </a:r>
            <a:endParaRPr lang="en-US" sz="20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640080" lvl="1"/>
            <a:r>
              <a:rPr lang="en-US" sz="2000" i="1" dirty="0" smtClean="0">
                <a:latin typeface="Calibri" pitchFamily="34" charset="0"/>
              </a:rPr>
              <a:t>MIT: </a:t>
            </a:r>
            <a:r>
              <a:rPr lang="en-US" sz="2000" b="1" dirty="0" smtClean="0">
                <a:solidFill>
                  <a:schemeClr val="accent4"/>
                </a:solidFill>
                <a:latin typeface="Calibri" pitchFamily="34" charset="0"/>
              </a:rPr>
              <a:t>Howie </a:t>
            </a:r>
            <a:r>
              <a:rPr lang="en-US" sz="2000" b="1" dirty="0" err="1" smtClean="0">
                <a:solidFill>
                  <a:schemeClr val="accent4"/>
                </a:solidFill>
                <a:latin typeface="Calibri" pitchFamily="34" charset="0"/>
              </a:rPr>
              <a:t>Shrobe</a:t>
            </a:r>
            <a:endParaRPr lang="en-US" sz="2000" b="1" dirty="0">
              <a:solidFill>
                <a:schemeClr val="accent4"/>
              </a:solidFill>
              <a:latin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Micro-Policies </a:t>
            </a:r>
            <a:r>
              <a:rPr lang="en-US" b="1" dirty="0"/>
              <a:t>P</a:t>
            </a:r>
            <a:r>
              <a:rPr lang="en-US" b="1" dirty="0" smtClean="0"/>
              <a:t>roject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 descr="sallie1-2006-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206" y="4136638"/>
            <a:ext cx="653142" cy="9144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 descr="apt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0754" y="4083124"/>
            <a:ext cx="656700" cy="838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7" name="Picture 16" descr="andre.jpg"/>
          <p:cNvPicPr>
            <a:picLocks noChangeAspect="1"/>
          </p:cNvPicPr>
          <p:nvPr/>
        </p:nvPicPr>
        <p:blipFill>
          <a:blip r:embed="rId5" cstate="print"/>
          <a:srcRect r="32000"/>
          <a:stretch>
            <a:fillRect/>
          </a:stretch>
        </p:blipFill>
        <p:spPr>
          <a:xfrm>
            <a:off x="5791200" y="4038600"/>
            <a:ext cx="609600" cy="89647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19" name="Picture 18" descr="F2FPenn20120921_1.jpg"/>
          <p:cNvPicPr>
            <a:picLocks noChangeAspect="1"/>
          </p:cNvPicPr>
          <p:nvPr/>
        </p:nvPicPr>
        <p:blipFill>
          <a:blip r:embed="rId6" cstate="print"/>
          <a:srcRect t="13929" b="4286"/>
          <a:stretch>
            <a:fillRect/>
          </a:stretch>
        </p:blipFill>
        <p:spPr>
          <a:xfrm>
            <a:off x="5562600" y="5315612"/>
            <a:ext cx="3352800" cy="154238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 descr="howi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6600" y="3097133"/>
            <a:ext cx="685800" cy="789067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24" name="Picture 23" descr="Draper_logo_908201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600" y="6083959"/>
            <a:ext cx="2136280" cy="252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67" y="1898264"/>
            <a:ext cx="685800" cy="844936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99" y="5867400"/>
            <a:ext cx="1680081" cy="713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17"/>
          <a:stretch/>
        </p:blipFill>
        <p:spPr>
          <a:xfrm>
            <a:off x="6166098" y="1774438"/>
            <a:ext cx="659196" cy="82296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r="15034"/>
          <a:stretch/>
        </p:blipFill>
        <p:spPr>
          <a:xfrm>
            <a:off x="8395860" y="4049121"/>
            <a:ext cx="640080" cy="906206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r="10146"/>
          <a:stretch/>
        </p:blipFill>
        <p:spPr>
          <a:xfrm>
            <a:off x="8229600" y="3018779"/>
            <a:ext cx="685800" cy="78571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17438"/>
            <a:ext cx="689406" cy="8571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3334"/>
          <a:stretch/>
        </p:blipFill>
        <p:spPr>
          <a:xfrm>
            <a:off x="8092440" y="1752600"/>
            <a:ext cx="822960" cy="91440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31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1905000"/>
            <a:ext cx="8763000" cy="129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ERC SECOMP </a:t>
            </a:r>
            <a:r>
              <a:rPr lang="en-US" b="1" dirty="0"/>
              <a:t>G</a:t>
            </a:r>
            <a:r>
              <a:rPr lang="en-US" b="1" dirty="0" smtClean="0"/>
              <a:t>rand </a:t>
            </a:r>
            <a:r>
              <a:rPr lang="en-US" b="1" dirty="0"/>
              <a:t>C</a:t>
            </a:r>
            <a:r>
              <a:rPr lang="en-US" b="1" dirty="0" smtClean="0"/>
              <a:t>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129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Use micro-policies to build </a:t>
            </a:r>
            <a:r>
              <a:rPr lang="en-US" b="1" dirty="0" smtClean="0">
                <a:solidFill>
                  <a:srgbClr val="C00000"/>
                </a:solidFill>
              </a:rPr>
              <a:t>the first</a:t>
            </a:r>
            <a:r>
              <a:rPr lang="en-US" b="1" dirty="0" smtClean="0">
                <a:solidFill>
                  <a:schemeClr val="tx2"/>
                </a:solidFill>
              </a:rPr>
              <a:t> efficient formally </a:t>
            </a:r>
            <a:r>
              <a:rPr lang="en-US" b="1" dirty="0" smtClean="0">
                <a:solidFill>
                  <a:srgbClr val="C00000"/>
                </a:solidFill>
              </a:rPr>
              <a:t>secure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compilers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tx2"/>
                </a:solidFill>
              </a:rPr>
              <a:t>realistic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3429000"/>
            <a:ext cx="8077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secure semantics for low-level languages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with protected components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memory safety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Enforce secure interoperability with unsafe code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ASM, C, and Low*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[= safe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subset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embedded in F* for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verification]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4565" y="1031329"/>
            <a:ext cx="2730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(2017-2021)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833314"/>
      </p:ext>
    </p:extLst>
  </p:cSld>
  <p:clrMapOvr>
    <a:masterClrMapping/>
  </p:clrMapOvr>
  <p:transition advTm="46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8|4.8|6.6|3.6|5.9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6|3.8|5.9|16.1|7.8|4.5|1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2|21.7|4.2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12077</TotalTime>
  <Words>1853</Words>
  <Application>Microsoft Office PowerPoint</Application>
  <PresentationFormat>On-screen Show (4:3)</PresentationFormat>
  <Paragraphs>489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Consolas</vt:lpstr>
      <vt:lpstr>Office Theme</vt:lpstr>
      <vt:lpstr>Formally Secure Compilation</vt:lpstr>
      <vt:lpstr>Parcurs profesional</vt:lpstr>
      <vt:lpstr>Computers are insecure</vt:lpstr>
      <vt:lpstr>How did we get here?</vt:lpstr>
      <vt:lpstr>Key enabler: Micro-Policies</vt:lpstr>
      <vt:lpstr>Micro-policies are cool!</vt:lpstr>
      <vt:lpstr>Expressiveness</vt:lpstr>
      <vt:lpstr>Micro-Policies Project</vt:lpstr>
      <vt:lpstr>ERC SECOMP Grand Challenge</vt:lpstr>
      <vt:lpstr>Goal: achieving secure compilation at scale</vt:lpstr>
      <vt:lpstr>Formally Secure Compilation of Unsafe Low-level Components   </vt:lpstr>
      <vt:lpstr>Collaborators</vt:lpstr>
      <vt:lpstr>Compartmentalization for unsafe, low-level languages</vt:lpstr>
      <vt:lpstr>Formally secure compilation</vt:lpstr>
      <vt:lpstr>Fully abstract compilation</vt:lpstr>
      <vt:lpstr>Undefined behavior</vt:lpstr>
      <vt:lpstr>Source reasoning vs undefined behavior</vt:lpstr>
      <vt:lpstr>Full abstraction with mutually distrustful components</vt:lpstr>
      <vt:lpstr>Static compromise not good enough</vt:lpstr>
      <vt:lpstr>New secure compilation criterion: Robust Compilation</vt:lpstr>
      <vt:lpstr>Dynamic compromise</vt:lpstr>
      <vt:lpstr>Now we know what these words mean!</vt:lpstr>
      <vt:lpstr>Simple Secure Compilation Chain</vt:lpstr>
      <vt:lpstr>Beyond trace properties</vt:lpstr>
      <vt:lpstr>Compartmentalization mechanisms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582</cp:revision>
  <dcterms:created xsi:type="dcterms:W3CDTF">2016-12-13T09:19:39Z</dcterms:created>
  <dcterms:modified xsi:type="dcterms:W3CDTF">2017-12-19T09:53:24Z</dcterms:modified>
</cp:coreProperties>
</file>