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10" r:id="rId2"/>
    <p:sldId id="312" r:id="rId3"/>
    <p:sldId id="311" r:id="rId4"/>
    <p:sldId id="305" r:id="rId5"/>
    <p:sldId id="288" r:id="rId6"/>
    <p:sldId id="314" r:id="rId7"/>
    <p:sldId id="291" r:id="rId8"/>
    <p:sldId id="30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452" autoAdjust="0"/>
    <p:restoredTop sz="88105" autoAdjust="0"/>
  </p:normalViewPr>
  <p:slideViewPr>
    <p:cSldViewPr>
      <p:cViewPr varScale="1">
        <p:scale>
          <a:sx n="85" d="100"/>
          <a:sy n="85" d="100"/>
        </p:scale>
        <p:origin x="198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334B4-43C6-47FF-AFC7-2EEDB0EE66F7}" type="datetimeFigureOut">
              <a:rPr lang="en-US" smtClean="0"/>
              <a:t>2018-02-08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D3552-2F95-4E0E-B0B8-68822BB826A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D3552-2F95-4E0E-B0B8-68822BB826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12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D3552-2F95-4E0E-B0B8-68822BB826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76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D3552-2F95-4E0E-B0B8-68822BB826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D3552-2F95-4E0E-B0B8-68822BB826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23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A568-36FF-4865-A5B8-859AC9E92CA3}" type="datetimeFigureOut">
              <a:rPr lang="en-US" smtClean="0"/>
              <a:t>2018-02-08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A568-36FF-4865-A5B8-859AC9E92CA3}" type="datetimeFigureOut">
              <a:rPr lang="en-US" smtClean="0"/>
              <a:t>2018-02-08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A568-36FF-4865-A5B8-859AC9E92CA3}" type="datetimeFigureOut">
              <a:rPr lang="en-US" smtClean="0"/>
              <a:t>2018-02-08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A568-36FF-4865-A5B8-859AC9E92CA3}" type="datetimeFigureOut">
              <a:rPr lang="en-US" smtClean="0"/>
              <a:t>2018-02-08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A568-36FF-4865-A5B8-859AC9E92CA3}" type="datetimeFigureOut">
              <a:rPr lang="en-US" smtClean="0"/>
              <a:t>2018-02-08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A568-36FF-4865-A5B8-859AC9E92CA3}" type="datetimeFigureOut">
              <a:rPr lang="en-US" smtClean="0"/>
              <a:t>2018-02-08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A568-36FF-4865-A5B8-859AC9E92CA3}" type="datetimeFigureOut">
              <a:rPr lang="en-US" smtClean="0"/>
              <a:t>2018-02-08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A568-36FF-4865-A5B8-859AC9E92CA3}" type="datetimeFigureOut">
              <a:rPr lang="en-US" smtClean="0"/>
              <a:t>2018-02-08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A568-36FF-4865-A5B8-859AC9E92CA3}" type="datetimeFigureOut">
              <a:rPr lang="en-US" smtClean="0"/>
              <a:t>2018-02-08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A568-36FF-4865-A5B8-859AC9E92CA3}" type="datetimeFigureOut">
              <a:rPr lang="en-US" smtClean="0"/>
              <a:t>2018-02-08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A568-36FF-4865-A5B8-859AC9E92CA3}" type="datetimeFigureOut">
              <a:rPr lang="en-US" smtClean="0"/>
              <a:t>2018-02-08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FA568-36FF-4865-A5B8-859AC9E92CA3}" type="datetimeFigureOut">
              <a:rPr lang="en-US" smtClean="0"/>
              <a:t>2018-02-08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360" y="2617470"/>
            <a:ext cx="1386840" cy="1948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600" b="1" dirty="0" smtClean="0">
                <a:solidFill>
                  <a:srgbClr val="C00000"/>
                </a:solidFill>
              </a:rPr>
              <a:t>Devastating </a:t>
            </a:r>
            <a:r>
              <a:rPr lang="en-US" sz="3600" b="1" dirty="0">
                <a:solidFill>
                  <a:srgbClr val="C00000"/>
                </a:solidFill>
              </a:rPr>
              <a:t>low-level vulnerabilities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b="1" dirty="0" smtClean="0"/>
              <a:t>Inherently </a:t>
            </a:r>
            <a:r>
              <a:rPr lang="en-US" b="1" dirty="0"/>
              <a:t>insecure </a:t>
            </a:r>
            <a:r>
              <a:rPr lang="en-US" b="1" dirty="0" smtClean="0"/>
              <a:t>C/C++-like </a:t>
            </a:r>
            <a:r>
              <a:rPr lang="en-US" b="1" dirty="0"/>
              <a:t>languages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rgbClr val="C00000"/>
                </a:solidFill>
              </a:rPr>
              <a:t>memory </a:t>
            </a:r>
            <a:r>
              <a:rPr lang="en-US" b="1" dirty="0" smtClean="0">
                <a:solidFill>
                  <a:srgbClr val="C00000"/>
                </a:solidFill>
              </a:rPr>
              <a:t>(and type) unsafe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any </a:t>
            </a:r>
            <a:r>
              <a:rPr lang="en-US" dirty="0"/>
              <a:t>buffer overflow </a:t>
            </a:r>
            <a:r>
              <a:rPr lang="en-US" dirty="0" smtClean="0"/>
              <a:t>is catastrophic</a:t>
            </a:r>
          </a:p>
          <a:p>
            <a:pPr lvl="1">
              <a:lnSpc>
                <a:spcPct val="11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root cause</a:t>
            </a:r>
            <a:r>
              <a:rPr lang="en-US" dirty="0" smtClean="0"/>
              <a:t>, but challenging to fix: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efficiency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precision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scalability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backwards compatibility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deployment</a:t>
            </a:r>
            <a:endParaRPr lang="en-US" sz="3200" b="1" dirty="0" smtClean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699A-67FB-4F36-809D-738B0721C211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5" name="Picture 4" descr="heartble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31380" y="1828800"/>
            <a:ext cx="1066800" cy="129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9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uzzle-modularity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86600" y="1162306"/>
            <a:ext cx="1905000" cy="15404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3600" b="1" dirty="0">
                <a:solidFill>
                  <a:schemeClr val="tx2"/>
                </a:solidFill>
              </a:rPr>
              <a:t>Practical mitigation: compartmentalization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600" b="1" dirty="0" smtClean="0">
                <a:solidFill>
                  <a:schemeClr val="tx2"/>
                </a:solidFill>
              </a:rPr>
              <a:t>Main idea: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break up </a:t>
            </a:r>
            <a:r>
              <a:rPr lang="en-US" sz="2400" dirty="0"/>
              <a:t>security-critical </a:t>
            </a:r>
            <a:r>
              <a:rPr lang="en-US" sz="2400" dirty="0" smtClean="0"/>
              <a:t>C applications into</a:t>
            </a:r>
            <a:br>
              <a:rPr lang="en-US" sz="2400" dirty="0" smtClean="0"/>
            </a:br>
            <a:r>
              <a:rPr lang="en-US" sz="2400" b="1" dirty="0" smtClean="0"/>
              <a:t>mutually distrustful components</a:t>
            </a:r>
            <a:r>
              <a:rPr lang="en-US" sz="2400" dirty="0" smtClean="0"/>
              <a:t> running with</a:t>
            </a:r>
            <a:br>
              <a:rPr lang="en-US" sz="2400" dirty="0" smtClean="0"/>
            </a:br>
            <a:r>
              <a:rPr lang="en-US" sz="2400" b="1" dirty="0" smtClean="0"/>
              <a:t>least </a:t>
            </a:r>
            <a:r>
              <a:rPr lang="en-US" sz="2400" b="1" dirty="0"/>
              <a:t>privilege</a:t>
            </a:r>
            <a:r>
              <a:rPr lang="en-US" sz="2400" dirty="0"/>
              <a:t> </a:t>
            </a:r>
            <a:r>
              <a:rPr lang="en-US" sz="2400" dirty="0" smtClean="0"/>
              <a:t>&amp; interacting via </a:t>
            </a:r>
            <a:r>
              <a:rPr lang="en-US" sz="2400" dirty="0"/>
              <a:t>strictly enforced </a:t>
            </a:r>
            <a:r>
              <a:rPr lang="en-US" sz="2400" dirty="0" smtClean="0"/>
              <a:t>interfaces</a:t>
            </a:r>
          </a:p>
          <a:p>
            <a:pPr>
              <a:lnSpc>
                <a:spcPct val="110000"/>
              </a:lnSpc>
            </a:pPr>
            <a:r>
              <a:rPr lang="en-US" sz="2600" b="1" dirty="0" smtClean="0">
                <a:solidFill>
                  <a:srgbClr val="C00000"/>
                </a:solidFill>
              </a:rPr>
              <a:t>Strong security guarantees &amp; interesting attacker model</a:t>
            </a:r>
          </a:p>
          <a:p>
            <a:pPr lvl="1">
              <a:lnSpc>
                <a:spcPct val="130000"/>
              </a:lnSpc>
            </a:pPr>
            <a:r>
              <a:rPr lang="en-US" sz="2400" dirty="0" smtClean="0"/>
              <a:t>"a </a:t>
            </a:r>
            <a:r>
              <a:rPr lang="en-US" sz="2400" dirty="0"/>
              <a:t>vulnerability in </a:t>
            </a:r>
            <a:r>
              <a:rPr lang="en-US" sz="2400" dirty="0" smtClean="0"/>
              <a:t>one component </a:t>
            </a:r>
            <a:r>
              <a:rPr lang="en-US" sz="2400" dirty="0"/>
              <a:t>should </a:t>
            </a:r>
            <a:r>
              <a:rPr lang="en-US" sz="2400" dirty="0" smtClean="0"/>
              <a:t>not immediately destroy the security </a:t>
            </a:r>
            <a:r>
              <a:rPr lang="en-US" sz="2400" dirty="0"/>
              <a:t>of the whole </a:t>
            </a:r>
            <a:r>
              <a:rPr lang="en-US" sz="2400" dirty="0" smtClean="0"/>
              <a:t>application"</a:t>
            </a:r>
          </a:p>
          <a:p>
            <a:pPr lvl="1">
              <a:lnSpc>
                <a:spcPct val="130000"/>
              </a:lnSpc>
            </a:pPr>
            <a:r>
              <a:rPr lang="en-US" sz="2400" dirty="0"/>
              <a:t>"components can be compromised by buffer overflows</a:t>
            </a:r>
            <a:r>
              <a:rPr lang="en-US" sz="2400" dirty="0" smtClean="0"/>
              <a:t>"</a:t>
            </a:r>
          </a:p>
          <a:p>
            <a:pPr lvl="1">
              <a:lnSpc>
                <a:spcPct val="130000"/>
              </a:lnSpc>
            </a:pPr>
            <a:r>
              <a:rPr lang="en-US" sz="2400" dirty="0" smtClean="0"/>
              <a:t>"each component should be protected from all the others"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699A-67FB-4F36-809D-738B0721C21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05400" y="5440340"/>
            <a:ext cx="3392467" cy="56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b="1" dirty="0" smtClean="0">
                <a:solidFill>
                  <a:srgbClr val="C00000"/>
                </a:solidFill>
              </a:rPr>
              <a:t>Goal 1: Formalize this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0998" y="2971800"/>
            <a:ext cx="8458201" cy="3063875"/>
          </a:xfrm>
          <a:prstGeom prst="round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4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286" y="1298831"/>
            <a:ext cx="892743" cy="12543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600" b="1" dirty="0" smtClean="0">
                <a:solidFill>
                  <a:schemeClr val="tx2"/>
                </a:solidFill>
              </a:rPr>
              <a:t>Goal 2: Build secure </a:t>
            </a:r>
            <a:r>
              <a:rPr lang="en-US" sz="3600" b="1" dirty="0">
                <a:solidFill>
                  <a:schemeClr val="tx2"/>
                </a:solidFill>
              </a:rPr>
              <a:t>compilation </a:t>
            </a:r>
            <a:r>
              <a:rPr lang="en-US" sz="3600" b="1" dirty="0" smtClean="0">
                <a:solidFill>
                  <a:schemeClr val="tx2"/>
                </a:solidFill>
              </a:rPr>
              <a:t>chains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991600" cy="51054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800" b="1" dirty="0">
                <a:solidFill>
                  <a:schemeClr val="tx2"/>
                </a:solidFill>
              </a:rPr>
              <a:t>Add components to </a:t>
            </a:r>
            <a:r>
              <a:rPr lang="en-US" sz="2800" b="1" dirty="0" smtClean="0">
                <a:solidFill>
                  <a:schemeClr val="tx2"/>
                </a:solidFill>
              </a:rPr>
              <a:t>C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interacting only via </a:t>
            </a:r>
            <a:r>
              <a:rPr lang="en-US" sz="2400" b="1" dirty="0" smtClean="0"/>
              <a:t>strictly enforced interfaces</a:t>
            </a:r>
          </a:p>
          <a:p>
            <a:pPr>
              <a:lnSpc>
                <a:spcPct val="110000"/>
              </a:lnSpc>
            </a:pPr>
            <a:r>
              <a:rPr lang="en-US" sz="2800" b="1" dirty="0" smtClean="0">
                <a:solidFill>
                  <a:schemeClr val="tx2"/>
                </a:solidFill>
              </a:rPr>
              <a:t>Enforce "component C" abstractions</a:t>
            </a:r>
            <a:r>
              <a:rPr lang="en-US" sz="2800" dirty="0" smtClean="0">
                <a:solidFill>
                  <a:schemeClr val="tx2"/>
                </a:solidFill>
              </a:rPr>
              <a:t>: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component </a:t>
            </a:r>
            <a:r>
              <a:rPr lang="en-US" sz="2400" dirty="0"/>
              <a:t>separation, call-return discipline, </a:t>
            </a:r>
            <a:r>
              <a:rPr lang="en-US" sz="2400" dirty="0" smtClean="0"/>
              <a:t>...</a:t>
            </a:r>
          </a:p>
          <a:p>
            <a:pPr>
              <a:lnSpc>
                <a:spcPct val="110000"/>
              </a:lnSpc>
            </a:pPr>
            <a:r>
              <a:rPr lang="en-US" sz="2800" b="1" dirty="0" smtClean="0">
                <a:solidFill>
                  <a:schemeClr val="tx2"/>
                </a:solidFill>
              </a:rPr>
              <a:t>Secure compilation chain:</a:t>
            </a:r>
            <a:endParaRPr lang="en-US" sz="2800" dirty="0" smtClean="0">
              <a:solidFill>
                <a:schemeClr val="tx2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compiler</a:t>
            </a:r>
            <a:r>
              <a:rPr lang="en-US" sz="2400" dirty="0"/>
              <a:t>, linker, </a:t>
            </a:r>
            <a:r>
              <a:rPr lang="en-US" sz="2400" dirty="0" smtClean="0"/>
              <a:t>loader, runtime, system, hardware</a:t>
            </a:r>
            <a:endParaRPr lang="en-US" sz="2400" dirty="0"/>
          </a:p>
          <a:p>
            <a:pPr>
              <a:lnSpc>
                <a:spcPct val="110000"/>
              </a:lnSpc>
            </a:pPr>
            <a:r>
              <a:rPr lang="en-US" sz="2800" b="1" dirty="0" smtClean="0">
                <a:solidFill>
                  <a:schemeClr val="tx2"/>
                </a:solidFill>
              </a:rPr>
              <a:t>Use efficient enforcement mechanisms: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OS processes (all web browsers)	</a:t>
            </a:r>
            <a:r>
              <a:rPr lang="en-US" sz="2000" dirty="0" smtClean="0"/>
              <a:t>— </a:t>
            </a:r>
            <a:r>
              <a:rPr lang="en-US" sz="2000" dirty="0" err="1" smtClean="0"/>
              <a:t>WebAssembly</a:t>
            </a:r>
            <a:r>
              <a:rPr lang="en-US" sz="2000" dirty="0" smtClean="0"/>
              <a:t> (web </a:t>
            </a:r>
            <a:r>
              <a:rPr lang="en-US" sz="2000" dirty="0"/>
              <a:t>browsers</a:t>
            </a:r>
            <a:r>
              <a:rPr lang="en-US" sz="2000" dirty="0" smtClean="0"/>
              <a:t>)</a:t>
            </a:r>
            <a:endParaRPr lang="en-US" sz="2000" dirty="0"/>
          </a:p>
          <a:p>
            <a:pPr lvl="1">
              <a:lnSpc>
                <a:spcPct val="110000"/>
              </a:lnSpc>
            </a:pPr>
            <a:r>
              <a:rPr lang="en-US" sz="2000" dirty="0"/>
              <a:t>software fault isolation (SFI)		</a:t>
            </a:r>
            <a:r>
              <a:rPr lang="en-US" sz="2000" dirty="0" smtClean="0"/>
              <a:t>— capability </a:t>
            </a:r>
            <a:r>
              <a:rPr lang="en-US" sz="2000" dirty="0"/>
              <a:t>machines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hardware enclaves (SGX)		</a:t>
            </a:r>
            <a:r>
              <a:rPr lang="en-US" sz="2000" dirty="0" smtClean="0"/>
              <a:t>— tagged architectures</a:t>
            </a:r>
          </a:p>
          <a:p>
            <a:pPr>
              <a:lnSpc>
                <a:spcPct val="110000"/>
              </a:lnSpc>
            </a:pPr>
            <a:r>
              <a:rPr lang="en-US" sz="2800" b="1" dirty="0" smtClean="0">
                <a:solidFill>
                  <a:schemeClr val="tx2"/>
                </a:solidFill>
              </a:rPr>
              <a:t>Practical need for this</a:t>
            </a:r>
            <a:r>
              <a:rPr lang="en-US" sz="2800" dirty="0" smtClean="0"/>
              <a:t> (e.g. crypto library/protocol)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699A-67FB-4F36-809D-738B0721C211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 descr="puzzle-modularity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96200" y="2590800"/>
            <a:ext cx="1295400" cy="104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2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</a:rPr>
              <a:t>Source reasoning</a:t>
            </a:r>
            <a:r>
              <a:rPr lang="en-US" sz="4000" b="1" dirty="0" smtClean="0"/>
              <a:t> vs </a:t>
            </a:r>
            <a:r>
              <a:rPr lang="en-US" sz="4000" b="1" dirty="0" smtClean="0">
                <a:solidFill>
                  <a:srgbClr val="C00000"/>
                </a:solidFill>
              </a:rPr>
              <a:t>undefined behavior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Source reasoning</a:t>
            </a:r>
          </a:p>
          <a:p>
            <a:pPr lvl="1">
              <a:buFont typeface="Arial" panose="020B0604020202020204" pitchFamily="34" charset="0"/>
              <a:buChar char="="/>
            </a:pPr>
            <a:r>
              <a:rPr lang="en-US" sz="2400" dirty="0" smtClean="0"/>
              <a:t>We want to reason formally about security</a:t>
            </a:r>
            <a:br>
              <a:rPr lang="en-US" sz="2400" dirty="0" smtClean="0"/>
            </a:br>
            <a:r>
              <a:rPr lang="en-US" sz="2400" dirty="0" smtClean="0"/>
              <a:t>with respect to source language semantics</a:t>
            </a:r>
          </a:p>
          <a:p>
            <a:r>
              <a:rPr lang="en-US" sz="2800" b="1" dirty="0" smtClean="0">
                <a:solidFill>
                  <a:srgbClr val="C00000"/>
                </a:solidFill>
              </a:rPr>
              <a:t>Undefined behavior</a:t>
            </a:r>
          </a:p>
          <a:p>
            <a:pPr lvl="1">
              <a:buFont typeface="Arial" panose="020B0604020202020204" pitchFamily="34" charset="0"/>
              <a:buChar char="="/>
            </a:pPr>
            <a:r>
              <a:rPr lang="en-US" sz="2400" dirty="0" smtClean="0"/>
              <a:t>can't be expressed at all by source language semantics</a:t>
            </a:r>
            <a:r>
              <a:rPr lang="en-US" sz="2400" dirty="0" smtClean="0"/>
              <a:t>!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2047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5410200" cy="1143000"/>
          </a:xfrm>
        </p:spPr>
        <p:txBody>
          <a:bodyPr/>
          <a:lstStyle/>
          <a:p>
            <a:r>
              <a:rPr lang="en-US" b="1" dirty="0" smtClean="0"/>
              <a:t>Dynamic compromise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26998" y="6243935"/>
            <a:ext cx="8512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[When Good Components Go Bad -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Fachini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Stronati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, Hrițcu,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et al]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86" name="Group 385"/>
          <p:cNvGrpSpPr/>
          <p:nvPr/>
        </p:nvGrpSpPr>
        <p:grpSpPr>
          <a:xfrm>
            <a:off x="5816623" y="152400"/>
            <a:ext cx="2286000" cy="990600"/>
            <a:chOff x="228600" y="2667000"/>
            <a:chExt cx="2286000" cy="990600"/>
          </a:xfrm>
        </p:grpSpPr>
        <p:grpSp>
          <p:nvGrpSpPr>
            <p:cNvPr id="387" name="Group 386"/>
            <p:cNvGrpSpPr/>
            <p:nvPr/>
          </p:nvGrpSpPr>
          <p:grpSpPr>
            <a:xfrm>
              <a:off x="228600" y="2667000"/>
              <a:ext cx="609600" cy="609600"/>
              <a:chOff x="1752600" y="1143000"/>
              <a:chExt cx="609600" cy="609600"/>
            </a:xfrm>
          </p:grpSpPr>
          <p:sp>
            <p:nvSpPr>
              <p:cNvPr id="397" name="Moon 396"/>
              <p:cNvSpPr/>
              <p:nvPr/>
            </p:nvSpPr>
            <p:spPr>
              <a:xfrm rot="5400000">
                <a:off x="1752600" y="1143000"/>
                <a:ext cx="609600" cy="609600"/>
              </a:xfrm>
              <a:prstGeom prst="moon">
                <a:avLst>
                  <a:gd name="adj" fmla="val 6317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8" name="TextBox 397"/>
              <p:cNvSpPr txBox="1"/>
              <p:nvPr/>
            </p:nvSpPr>
            <p:spPr>
              <a:xfrm>
                <a:off x="1931788" y="1181725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</a:t>
                </a:r>
                <a:r>
                  <a:rPr lang="en-US" baseline="-25000" dirty="0"/>
                  <a:t>1</a:t>
                </a:r>
              </a:p>
            </p:txBody>
          </p:sp>
        </p:grpSp>
        <p:grpSp>
          <p:nvGrpSpPr>
            <p:cNvPr id="388" name="Group 387"/>
            <p:cNvGrpSpPr/>
            <p:nvPr/>
          </p:nvGrpSpPr>
          <p:grpSpPr>
            <a:xfrm>
              <a:off x="1066800" y="2667000"/>
              <a:ext cx="609600" cy="609600"/>
              <a:chOff x="1752600" y="1143000"/>
              <a:chExt cx="609600" cy="609600"/>
            </a:xfrm>
          </p:grpSpPr>
          <p:sp>
            <p:nvSpPr>
              <p:cNvPr id="395" name="Moon 394"/>
              <p:cNvSpPr/>
              <p:nvPr/>
            </p:nvSpPr>
            <p:spPr>
              <a:xfrm rot="5400000">
                <a:off x="1752600" y="1143000"/>
                <a:ext cx="609600" cy="609600"/>
              </a:xfrm>
              <a:prstGeom prst="moon">
                <a:avLst>
                  <a:gd name="adj" fmla="val 6317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6" name="TextBox 395"/>
              <p:cNvSpPr txBox="1"/>
              <p:nvPr/>
            </p:nvSpPr>
            <p:spPr>
              <a:xfrm>
                <a:off x="1920490" y="1181725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</a:t>
                </a:r>
                <a:r>
                  <a:rPr lang="en-US" baseline="-25000" dirty="0"/>
                  <a:t>2</a:t>
                </a:r>
              </a:p>
            </p:txBody>
          </p:sp>
        </p:grpSp>
        <p:grpSp>
          <p:nvGrpSpPr>
            <p:cNvPr id="389" name="Group 388"/>
            <p:cNvGrpSpPr/>
            <p:nvPr/>
          </p:nvGrpSpPr>
          <p:grpSpPr>
            <a:xfrm>
              <a:off x="1905000" y="2667000"/>
              <a:ext cx="609600" cy="609600"/>
              <a:chOff x="1752600" y="1143000"/>
              <a:chExt cx="609600" cy="609600"/>
            </a:xfrm>
          </p:grpSpPr>
          <p:sp>
            <p:nvSpPr>
              <p:cNvPr id="393" name="Moon 392"/>
              <p:cNvSpPr/>
              <p:nvPr/>
            </p:nvSpPr>
            <p:spPr>
              <a:xfrm rot="5400000">
                <a:off x="1752600" y="1143000"/>
                <a:ext cx="609600" cy="609600"/>
              </a:xfrm>
              <a:prstGeom prst="moon">
                <a:avLst>
                  <a:gd name="adj" fmla="val 6317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4" name="TextBox 393"/>
              <p:cNvSpPr txBox="1"/>
              <p:nvPr/>
            </p:nvSpPr>
            <p:spPr>
              <a:xfrm>
                <a:off x="1920490" y="1181725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</a:t>
                </a:r>
                <a:r>
                  <a:rPr lang="en-US" baseline="-25000" dirty="0"/>
                  <a:t>3</a:t>
                </a:r>
              </a:p>
            </p:txBody>
          </p:sp>
        </p:grpSp>
        <p:sp>
          <p:nvSpPr>
            <p:cNvPr id="390" name="Oval 389"/>
            <p:cNvSpPr/>
            <p:nvPr/>
          </p:nvSpPr>
          <p:spPr>
            <a:xfrm>
              <a:off x="228600" y="3048000"/>
              <a:ext cx="609600" cy="609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0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91" name="Oval 390"/>
            <p:cNvSpPr/>
            <p:nvPr/>
          </p:nvSpPr>
          <p:spPr>
            <a:xfrm>
              <a:off x="1066800" y="3048000"/>
              <a:ext cx="609600" cy="609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92" name="Oval 391"/>
            <p:cNvSpPr/>
            <p:nvPr/>
          </p:nvSpPr>
          <p:spPr>
            <a:xfrm>
              <a:off x="1905000" y="3048000"/>
              <a:ext cx="609600" cy="609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99" name="TextBox 398"/>
          <p:cNvSpPr txBox="1"/>
          <p:nvPr/>
        </p:nvSpPr>
        <p:spPr>
          <a:xfrm>
            <a:off x="637064" y="1143000"/>
            <a:ext cx="84375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∃ a </a:t>
            </a:r>
            <a:r>
              <a:rPr lang="en-US" sz="2400" b="1" dirty="0" smtClean="0"/>
              <a:t>dynamic </a:t>
            </a:r>
            <a:r>
              <a:rPr lang="en-US" sz="2400" b="1" dirty="0"/>
              <a:t>compromise </a:t>
            </a:r>
            <a:r>
              <a:rPr lang="en-US" sz="2400" b="1" dirty="0" smtClean="0"/>
              <a:t>scenario </a:t>
            </a:r>
            <a:r>
              <a:rPr lang="en-US" sz="2400" dirty="0" smtClean="0"/>
              <a:t>explaining </a:t>
            </a:r>
            <a:r>
              <a:rPr lang="en-US" sz="2400" i="1" dirty="0" smtClean="0"/>
              <a:t>t</a:t>
            </a:r>
            <a:r>
              <a:rPr lang="en-US" sz="2400" dirty="0" smtClean="0"/>
              <a:t> </a:t>
            </a:r>
            <a:r>
              <a:rPr lang="en-US" sz="2400" dirty="0"/>
              <a:t>in </a:t>
            </a:r>
            <a:r>
              <a:rPr lang="en-US" sz="2400" dirty="0" smtClean="0"/>
              <a:t>source language</a:t>
            </a:r>
            <a:endParaRPr lang="en-US" sz="2400" dirty="0"/>
          </a:p>
          <a:p>
            <a:r>
              <a:rPr lang="en-US" sz="2400" dirty="0"/>
              <a:t>for instance </a:t>
            </a:r>
            <a:r>
              <a:rPr lang="en-US" sz="2400" dirty="0" smtClean="0"/>
              <a:t>leading to the following compromise sequence:</a:t>
            </a:r>
            <a:endParaRPr lang="en-US" sz="2400" dirty="0"/>
          </a:p>
        </p:txBody>
      </p:sp>
      <p:sp>
        <p:nvSpPr>
          <p:cNvPr id="400" name="Rectangle 399"/>
          <p:cNvSpPr/>
          <p:nvPr/>
        </p:nvSpPr>
        <p:spPr>
          <a:xfrm>
            <a:off x="6097860" y="653535"/>
            <a:ext cx="393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↓</a:t>
            </a:r>
            <a:endParaRPr lang="en-US" dirty="0"/>
          </a:p>
        </p:txBody>
      </p:sp>
      <p:sp>
        <p:nvSpPr>
          <p:cNvPr id="401" name="Rectangle 400"/>
          <p:cNvSpPr/>
          <p:nvPr/>
        </p:nvSpPr>
        <p:spPr>
          <a:xfrm>
            <a:off x="6942297" y="645054"/>
            <a:ext cx="393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↓</a:t>
            </a:r>
          </a:p>
        </p:txBody>
      </p:sp>
      <p:sp>
        <p:nvSpPr>
          <p:cNvPr id="402" name="Rectangle 401"/>
          <p:cNvSpPr/>
          <p:nvPr/>
        </p:nvSpPr>
        <p:spPr>
          <a:xfrm>
            <a:off x="7786735" y="636573"/>
            <a:ext cx="393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↓</a:t>
            </a:r>
          </a:p>
        </p:txBody>
      </p:sp>
      <p:sp>
        <p:nvSpPr>
          <p:cNvPr id="403" name="Rectangle 402"/>
          <p:cNvSpPr/>
          <p:nvPr/>
        </p:nvSpPr>
        <p:spPr>
          <a:xfrm>
            <a:off x="8149473" y="457200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⇓ </a:t>
            </a:r>
            <a:r>
              <a:rPr lang="en-US" sz="2400" i="1" dirty="0" smtClean="0"/>
              <a:t>t</a:t>
            </a:r>
            <a:endParaRPr lang="en-US" sz="2400" i="1" dirty="0"/>
          </a:p>
        </p:txBody>
      </p:sp>
      <p:grpSp>
        <p:nvGrpSpPr>
          <p:cNvPr id="404" name="Group 403"/>
          <p:cNvGrpSpPr/>
          <p:nvPr/>
        </p:nvGrpSpPr>
        <p:grpSpPr>
          <a:xfrm>
            <a:off x="2473399" y="1994547"/>
            <a:ext cx="2286000" cy="990600"/>
            <a:chOff x="381000" y="762000"/>
            <a:chExt cx="2286000" cy="990600"/>
          </a:xfrm>
        </p:grpSpPr>
        <p:grpSp>
          <p:nvGrpSpPr>
            <p:cNvPr id="405" name="Group 404"/>
            <p:cNvGrpSpPr/>
            <p:nvPr/>
          </p:nvGrpSpPr>
          <p:grpSpPr>
            <a:xfrm>
              <a:off x="381000" y="762000"/>
              <a:ext cx="609600" cy="609600"/>
              <a:chOff x="1752600" y="1143000"/>
              <a:chExt cx="609600" cy="609600"/>
            </a:xfrm>
          </p:grpSpPr>
          <p:sp>
            <p:nvSpPr>
              <p:cNvPr id="415" name="Moon 414"/>
              <p:cNvSpPr/>
              <p:nvPr/>
            </p:nvSpPr>
            <p:spPr>
              <a:xfrm rot="5400000">
                <a:off x="1752600" y="1143000"/>
                <a:ext cx="609600" cy="609600"/>
              </a:xfrm>
              <a:prstGeom prst="moon">
                <a:avLst>
                  <a:gd name="adj" fmla="val 6317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6" name="TextBox 415"/>
              <p:cNvSpPr txBox="1"/>
              <p:nvPr/>
            </p:nvSpPr>
            <p:spPr>
              <a:xfrm>
                <a:off x="1931788" y="1181725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</a:t>
                </a:r>
                <a:r>
                  <a:rPr lang="en-US" baseline="-25000" dirty="0"/>
                  <a:t>1</a:t>
                </a:r>
              </a:p>
            </p:txBody>
          </p:sp>
        </p:grpSp>
        <p:grpSp>
          <p:nvGrpSpPr>
            <p:cNvPr id="406" name="Group 405"/>
            <p:cNvGrpSpPr/>
            <p:nvPr/>
          </p:nvGrpSpPr>
          <p:grpSpPr>
            <a:xfrm>
              <a:off x="1219200" y="762000"/>
              <a:ext cx="609600" cy="609600"/>
              <a:chOff x="1752600" y="1143000"/>
              <a:chExt cx="609600" cy="609600"/>
            </a:xfrm>
          </p:grpSpPr>
          <p:sp>
            <p:nvSpPr>
              <p:cNvPr id="413" name="Moon 412"/>
              <p:cNvSpPr/>
              <p:nvPr/>
            </p:nvSpPr>
            <p:spPr>
              <a:xfrm rot="5400000">
                <a:off x="1752600" y="1143000"/>
                <a:ext cx="609600" cy="609600"/>
              </a:xfrm>
              <a:prstGeom prst="moon">
                <a:avLst>
                  <a:gd name="adj" fmla="val 6317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4" name="TextBox 413"/>
              <p:cNvSpPr txBox="1"/>
              <p:nvPr/>
            </p:nvSpPr>
            <p:spPr>
              <a:xfrm>
                <a:off x="1920490" y="1181725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</a:t>
                </a:r>
                <a:r>
                  <a:rPr lang="en-US" baseline="-25000" dirty="0"/>
                  <a:t>2</a:t>
                </a:r>
              </a:p>
            </p:txBody>
          </p:sp>
        </p:grpSp>
        <p:grpSp>
          <p:nvGrpSpPr>
            <p:cNvPr id="407" name="Group 406"/>
            <p:cNvGrpSpPr/>
            <p:nvPr/>
          </p:nvGrpSpPr>
          <p:grpSpPr>
            <a:xfrm>
              <a:off x="2057400" y="762000"/>
              <a:ext cx="609600" cy="609600"/>
              <a:chOff x="1752600" y="1143000"/>
              <a:chExt cx="609600" cy="609600"/>
            </a:xfrm>
          </p:grpSpPr>
          <p:sp>
            <p:nvSpPr>
              <p:cNvPr id="411" name="Moon 410"/>
              <p:cNvSpPr/>
              <p:nvPr/>
            </p:nvSpPr>
            <p:spPr>
              <a:xfrm rot="5400000">
                <a:off x="1752600" y="1143000"/>
                <a:ext cx="609600" cy="609600"/>
              </a:xfrm>
              <a:prstGeom prst="moon">
                <a:avLst>
                  <a:gd name="adj" fmla="val 6317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2" name="TextBox 411"/>
              <p:cNvSpPr txBox="1"/>
              <p:nvPr/>
            </p:nvSpPr>
            <p:spPr>
              <a:xfrm>
                <a:off x="1920490" y="1181725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</a:t>
                </a:r>
                <a:r>
                  <a:rPr lang="en-US" baseline="-25000" dirty="0"/>
                  <a:t>3</a:t>
                </a:r>
              </a:p>
            </p:txBody>
          </p:sp>
        </p:grpSp>
        <p:sp>
          <p:nvSpPr>
            <p:cNvPr id="408" name="Oval 407"/>
            <p:cNvSpPr/>
            <p:nvPr/>
          </p:nvSpPr>
          <p:spPr>
            <a:xfrm>
              <a:off x="381000" y="1143000"/>
              <a:ext cx="609600" cy="6096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0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09" name="Oval 408"/>
            <p:cNvSpPr/>
            <p:nvPr/>
          </p:nvSpPr>
          <p:spPr>
            <a:xfrm>
              <a:off x="1219200" y="1143000"/>
              <a:ext cx="609600" cy="6096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10" name="Oval 409"/>
            <p:cNvSpPr/>
            <p:nvPr/>
          </p:nvSpPr>
          <p:spPr>
            <a:xfrm>
              <a:off x="2057400" y="1143000"/>
              <a:ext cx="609600" cy="6096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17" name="Rectangle 416"/>
          <p:cNvSpPr/>
          <p:nvPr/>
        </p:nvSpPr>
        <p:spPr>
          <a:xfrm>
            <a:off x="4741584" y="2385727"/>
            <a:ext cx="21552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⇓ m</a:t>
            </a:r>
            <a:r>
              <a:rPr lang="en-US" sz="24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;Undef(C</a:t>
            </a:r>
            <a:r>
              <a:rPr lang="en-US" sz="24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8" name="Rectangle 417"/>
          <p:cNvSpPr/>
          <p:nvPr/>
        </p:nvSpPr>
        <p:spPr>
          <a:xfrm>
            <a:off x="3238896" y="2619574"/>
            <a:ext cx="4187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↯</a:t>
            </a:r>
          </a:p>
        </p:txBody>
      </p:sp>
      <p:sp>
        <p:nvSpPr>
          <p:cNvPr id="419" name="Rectangle 418"/>
          <p:cNvSpPr/>
          <p:nvPr/>
        </p:nvSpPr>
        <p:spPr>
          <a:xfrm>
            <a:off x="1219200" y="2375547"/>
            <a:ext cx="526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(0)</a:t>
            </a:r>
            <a:endParaRPr lang="en-US" sz="2400" dirty="0"/>
          </a:p>
        </p:txBody>
      </p:sp>
      <p:sp>
        <p:nvSpPr>
          <p:cNvPr id="420" name="Rectangle 419"/>
          <p:cNvSpPr/>
          <p:nvPr/>
        </p:nvSpPr>
        <p:spPr>
          <a:xfrm>
            <a:off x="1219200" y="3700236"/>
            <a:ext cx="526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  <a:endParaRPr lang="en-US" sz="2400" dirty="0"/>
          </a:p>
        </p:txBody>
      </p:sp>
      <p:grpSp>
        <p:nvGrpSpPr>
          <p:cNvPr id="421" name="Group 420"/>
          <p:cNvGrpSpPr/>
          <p:nvPr/>
        </p:nvGrpSpPr>
        <p:grpSpPr>
          <a:xfrm>
            <a:off x="2495804" y="3366147"/>
            <a:ext cx="2286000" cy="990600"/>
            <a:chOff x="381000" y="762000"/>
            <a:chExt cx="2286000" cy="990600"/>
          </a:xfrm>
        </p:grpSpPr>
        <p:grpSp>
          <p:nvGrpSpPr>
            <p:cNvPr id="422" name="Group 421"/>
            <p:cNvGrpSpPr/>
            <p:nvPr/>
          </p:nvGrpSpPr>
          <p:grpSpPr>
            <a:xfrm>
              <a:off x="381000" y="762000"/>
              <a:ext cx="609600" cy="609600"/>
              <a:chOff x="1752600" y="1143000"/>
              <a:chExt cx="609600" cy="609600"/>
            </a:xfrm>
          </p:grpSpPr>
          <p:sp>
            <p:nvSpPr>
              <p:cNvPr id="432" name="Moon 431"/>
              <p:cNvSpPr/>
              <p:nvPr/>
            </p:nvSpPr>
            <p:spPr>
              <a:xfrm rot="5400000">
                <a:off x="1752600" y="1143000"/>
                <a:ext cx="609600" cy="609600"/>
              </a:xfrm>
              <a:prstGeom prst="moon">
                <a:avLst>
                  <a:gd name="adj" fmla="val 6317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3" name="TextBox 432"/>
              <p:cNvSpPr txBox="1"/>
              <p:nvPr/>
            </p:nvSpPr>
            <p:spPr>
              <a:xfrm>
                <a:off x="1931788" y="1181725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</a:t>
                </a:r>
                <a:r>
                  <a:rPr lang="en-US" baseline="-25000" dirty="0"/>
                  <a:t>1</a:t>
                </a:r>
              </a:p>
            </p:txBody>
          </p:sp>
        </p:grpSp>
        <p:grpSp>
          <p:nvGrpSpPr>
            <p:cNvPr id="423" name="Group 422"/>
            <p:cNvGrpSpPr/>
            <p:nvPr/>
          </p:nvGrpSpPr>
          <p:grpSpPr>
            <a:xfrm>
              <a:off x="1219200" y="762000"/>
              <a:ext cx="609600" cy="609600"/>
              <a:chOff x="1752600" y="1143000"/>
              <a:chExt cx="609600" cy="609600"/>
            </a:xfrm>
          </p:grpSpPr>
          <p:sp>
            <p:nvSpPr>
              <p:cNvPr id="430" name="Moon 429"/>
              <p:cNvSpPr/>
              <p:nvPr/>
            </p:nvSpPr>
            <p:spPr>
              <a:xfrm rot="5400000">
                <a:off x="1752600" y="1143000"/>
                <a:ext cx="609600" cy="609600"/>
              </a:xfrm>
              <a:prstGeom prst="moon">
                <a:avLst>
                  <a:gd name="adj" fmla="val 6317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1" name="TextBox 430"/>
              <p:cNvSpPr txBox="1"/>
              <p:nvPr/>
            </p:nvSpPr>
            <p:spPr>
              <a:xfrm>
                <a:off x="1920490" y="1181725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</a:t>
                </a:r>
                <a:r>
                  <a:rPr lang="en-US" baseline="-25000" dirty="0"/>
                  <a:t>2</a:t>
                </a:r>
              </a:p>
            </p:txBody>
          </p:sp>
        </p:grpSp>
        <p:grpSp>
          <p:nvGrpSpPr>
            <p:cNvPr id="424" name="Group 423"/>
            <p:cNvGrpSpPr/>
            <p:nvPr/>
          </p:nvGrpSpPr>
          <p:grpSpPr>
            <a:xfrm>
              <a:off x="2057400" y="762000"/>
              <a:ext cx="609600" cy="609600"/>
              <a:chOff x="1752600" y="1143000"/>
              <a:chExt cx="609600" cy="609600"/>
            </a:xfrm>
          </p:grpSpPr>
          <p:sp>
            <p:nvSpPr>
              <p:cNvPr id="428" name="Moon 427"/>
              <p:cNvSpPr/>
              <p:nvPr/>
            </p:nvSpPr>
            <p:spPr>
              <a:xfrm rot="5400000">
                <a:off x="1752600" y="1143000"/>
                <a:ext cx="609600" cy="609600"/>
              </a:xfrm>
              <a:prstGeom prst="moon">
                <a:avLst>
                  <a:gd name="adj" fmla="val 6317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9" name="TextBox 428"/>
              <p:cNvSpPr txBox="1"/>
              <p:nvPr/>
            </p:nvSpPr>
            <p:spPr>
              <a:xfrm>
                <a:off x="1920490" y="1181725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</a:t>
                </a:r>
                <a:r>
                  <a:rPr lang="en-US" baseline="-25000" dirty="0"/>
                  <a:t>3</a:t>
                </a:r>
              </a:p>
            </p:txBody>
          </p:sp>
        </p:grpSp>
        <p:sp>
          <p:nvSpPr>
            <p:cNvPr id="425" name="Oval 424"/>
            <p:cNvSpPr/>
            <p:nvPr/>
          </p:nvSpPr>
          <p:spPr>
            <a:xfrm>
              <a:off x="381000" y="1143000"/>
              <a:ext cx="609600" cy="6096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0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26" name="Oval 425"/>
            <p:cNvSpPr/>
            <p:nvPr/>
          </p:nvSpPr>
          <p:spPr>
            <a:xfrm>
              <a:off x="1219200" y="1143000"/>
              <a:ext cx="609600" cy="6096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27" name="Oval 426"/>
            <p:cNvSpPr/>
            <p:nvPr/>
          </p:nvSpPr>
          <p:spPr>
            <a:xfrm>
              <a:off x="2057400" y="1143000"/>
              <a:ext cx="609600" cy="6096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34" name="Rectangle 433"/>
          <p:cNvSpPr/>
          <p:nvPr/>
        </p:nvSpPr>
        <p:spPr>
          <a:xfrm>
            <a:off x="4763989" y="3757327"/>
            <a:ext cx="21552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⇓ m</a:t>
            </a:r>
            <a:r>
              <a:rPr lang="en-US" sz="24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;Undef(C</a:t>
            </a:r>
            <a:r>
              <a:rPr lang="en-US" sz="24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5" name="Rectangle 434"/>
          <p:cNvSpPr/>
          <p:nvPr/>
        </p:nvSpPr>
        <p:spPr>
          <a:xfrm>
            <a:off x="4077096" y="3970211"/>
            <a:ext cx="4187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↯</a:t>
            </a:r>
          </a:p>
        </p:txBody>
      </p:sp>
      <p:sp>
        <p:nvSpPr>
          <p:cNvPr id="436" name="Rectangle 435"/>
          <p:cNvSpPr/>
          <p:nvPr/>
        </p:nvSpPr>
        <p:spPr>
          <a:xfrm>
            <a:off x="1219200" y="5024925"/>
            <a:ext cx="526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(2)</a:t>
            </a:r>
            <a:endParaRPr lang="en-US" sz="2400" dirty="0"/>
          </a:p>
        </p:txBody>
      </p:sp>
      <p:grpSp>
        <p:nvGrpSpPr>
          <p:cNvPr id="437" name="Group 436"/>
          <p:cNvGrpSpPr/>
          <p:nvPr/>
        </p:nvGrpSpPr>
        <p:grpSpPr>
          <a:xfrm>
            <a:off x="2495804" y="4733330"/>
            <a:ext cx="2286000" cy="990600"/>
            <a:chOff x="381000" y="762000"/>
            <a:chExt cx="2286000" cy="990600"/>
          </a:xfrm>
        </p:grpSpPr>
        <p:grpSp>
          <p:nvGrpSpPr>
            <p:cNvPr id="438" name="Group 437"/>
            <p:cNvGrpSpPr/>
            <p:nvPr/>
          </p:nvGrpSpPr>
          <p:grpSpPr>
            <a:xfrm>
              <a:off x="381000" y="762000"/>
              <a:ext cx="609600" cy="609600"/>
              <a:chOff x="1752600" y="1143000"/>
              <a:chExt cx="609600" cy="609600"/>
            </a:xfrm>
          </p:grpSpPr>
          <p:sp>
            <p:nvSpPr>
              <p:cNvPr id="448" name="Moon 447"/>
              <p:cNvSpPr/>
              <p:nvPr/>
            </p:nvSpPr>
            <p:spPr>
              <a:xfrm rot="5400000">
                <a:off x="1752600" y="1143000"/>
                <a:ext cx="609600" cy="609600"/>
              </a:xfrm>
              <a:prstGeom prst="moon">
                <a:avLst>
                  <a:gd name="adj" fmla="val 6317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9" name="TextBox 448"/>
              <p:cNvSpPr txBox="1"/>
              <p:nvPr/>
            </p:nvSpPr>
            <p:spPr>
              <a:xfrm>
                <a:off x="1931788" y="1181725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</a:t>
                </a:r>
                <a:r>
                  <a:rPr lang="en-US" baseline="-25000" dirty="0"/>
                  <a:t>1</a:t>
                </a:r>
              </a:p>
            </p:txBody>
          </p:sp>
        </p:grpSp>
        <p:grpSp>
          <p:nvGrpSpPr>
            <p:cNvPr id="439" name="Group 438"/>
            <p:cNvGrpSpPr/>
            <p:nvPr/>
          </p:nvGrpSpPr>
          <p:grpSpPr>
            <a:xfrm>
              <a:off x="1219200" y="762000"/>
              <a:ext cx="609600" cy="609600"/>
              <a:chOff x="1752600" y="1143000"/>
              <a:chExt cx="609600" cy="609600"/>
            </a:xfrm>
          </p:grpSpPr>
          <p:sp>
            <p:nvSpPr>
              <p:cNvPr id="446" name="Moon 445"/>
              <p:cNvSpPr/>
              <p:nvPr/>
            </p:nvSpPr>
            <p:spPr>
              <a:xfrm rot="5400000">
                <a:off x="1752600" y="1143000"/>
                <a:ext cx="609600" cy="609600"/>
              </a:xfrm>
              <a:prstGeom prst="moon">
                <a:avLst>
                  <a:gd name="adj" fmla="val 6317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7" name="TextBox 446"/>
              <p:cNvSpPr txBox="1"/>
              <p:nvPr/>
            </p:nvSpPr>
            <p:spPr>
              <a:xfrm>
                <a:off x="1920490" y="1181725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</a:t>
                </a:r>
                <a:r>
                  <a:rPr lang="en-US" baseline="-25000" dirty="0"/>
                  <a:t>2</a:t>
                </a:r>
              </a:p>
            </p:txBody>
          </p:sp>
        </p:grpSp>
        <p:grpSp>
          <p:nvGrpSpPr>
            <p:cNvPr id="440" name="Group 439"/>
            <p:cNvGrpSpPr/>
            <p:nvPr/>
          </p:nvGrpSpPr>
          <p:grpSpPr>
            <a:xfrm>
              <a:off x="2057400" y="762000"/>
              <a:ext cx="609600" cy="609600"/>
              <a:chOff x="1752600" y="1143000"/>
              <a:chExt cx="609600" cy="609600"/>
            </a:xfrm>
          </p:grpSpPr>
          <p:sp>
            <p:nvSpPr>
              <p:cNvPr id="444" name="Moon 443"/>
              <p:cNvSpPr/>
              <p:nvPr/>
            </p:nvSpPr>
            <p:spPr>
              <a:xfrm rot="5400000">
                <a:off x="1752600" y="1143000"/>
                <a:ext cx="609600" cy="609600"/>
              </a:xfrm>
              <a:prstGeom prst="moon">
                <a:avLst>
                  <a:gd name="adj" fmla="val 6317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5" name="TextBox 444"/>
              <p:cNvSpPr txBox="1"/>
              <p:nvPr/>
            </p:nvSpPr>
            <p:spPr>
              <a:xfrm>
                <a:off x="1920490" y="1181725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</a:t>
                </a:r>
                <a:r>
                  <a:rPr lang="en-US" baseline="-25000" dirty="0"/>
                  <a:t>3</a:t>
                </a:r>
              </a:p>
            </p:txBody>
          </p:sp>
        </p:grpSp>
        <p:sp>
          <p:nvSpPr>
            <p:cNvPr id="441" name="Oval 440"/>
            <p:cNvSpPr/>
            <p:nvPr/>
          </p:nvSpPr>
          <p:spPr>
            <a:xfrm>
              <a:off x="381000" y="1143000"/>
              <a:ext cx="609600" cy="6096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0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42" name="Oval 441"/>
            <p:cNvSpPr/>
            <p:nvPr/>
          </p:nvSpPr>
          <p:spPr>
            <a:xfrm>
              <a:off x="1219200" y="1143000"/>
              <a:ext cx="609600" cy="6096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43" name="Oval 442"/>
            <p:cNvSpPr/>
            <p:nvPr/>
          </p:nvSpPr>
          <p:spPr>
            <a:xfrm>
              <a:off x="2057400" y="1143000"/>
              <a:ext cx="609600" cy="6096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50" name="Rectangle 449"/>
          <p:cNvSpPr/>
          <p:nvPr/>
        </p:nvSpPr>
        <p:spPr>
          <a:xfrm>
            <a:off x="4876800" y="5124510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⇓ </a:t>
            </a:r>
            <a:r>
              <a:rPr lang="en-US" sz="2400" i="1" dirty="0" smtClean="0"/>
              <a:t>t</a:t>
            </a:r>
          </a:p>
        </p:txBody>
      </p:sp>
      <p:sp>
        <p:nvSpPr>
          <p:cNvPr id="451" name="Down Arrow 450"/>
          <p:cNvSpPr/>
          <p:nvPr/>
        </p:nvSpPr>
        <p:spPr>
          <a:xfrm rot="16200000">
            <a:off x="278376" y="1121223"/>
            <a:ext cx="295165" cy="3947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2" name="Rectangle 451"/>
          <p:cNvSpPr/>
          <p:nvPr/>
        </p:nvSpPr>
        <p:spPr>
          <a:xfrm rot="5400000">
            <a:off x="4967587" y="3065920"/>
            <a:ext cx="494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≤ </a:t>
            </a:r>
            <a:endParaRPr lang="en-US" dirty="0"/>
          </a:p>
        </p:txBody>
      </p:sp>
      <p:sp>
        <p:nvSpPr>
          <p:cNvPr id="453" name="Rectangle 452"/>
          <p:cNvSpPr/>
          <p:nvPr/>
        </p:nvSpPr>
        <p:spPr>
          <a:xfrm rot="5400000">
            <a:off x="4977767" y="4453297"/>
            <a:ext cx="494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≤ 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904858" y="4632067"/>
            <a:ext cx="3086742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</a:rPr>
              <a:t>Trace is very helpful</a:t>
            </a:r>
            <a:endParaRPr lang="en-US" sz="2000" dirty="0" smtClean="0">
              <a:solidFill>
                <a:schemeClr val="tx2"/>
              </a:solidFill>
            </a:endParaRPr>
          </a:p>
          <a:p>
            <a:r>
              <a:rPr lang="en-US" sz="2000" dirty="0" smtClean="0">
                <a:solidFill>
                  <a:schemeClr val="tx2"/>
                </a:solidFill>
              </a:rPr>
              <a:t>- detect undefined behavior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- rewind execution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76400" y="3705214"/>
            <a:ext cx="724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∃A</a:t>
            </a:r>
            <a:r>
              <a:rPr lang="en-US" sz="2400" baseline="-25000" dirty="0" smtClean="0"/>
              <a:t>1</a:t>
            </a:r>
            <a:r>
              <a:rPr lang="en-US" sz="2400" dirty="0"/>
              <a:t>.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676400" y="5033665"/>
            <a:ext cx="724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∃A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622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" grpId="0"/>
      <p:bldP spid="401" grpId="0"/>
      <p:bldP spid="402" grpId="0"/>
      <p:bldP spid="403" grpId="0"/>
      <p:bldP spid="417" grpId="0"/>
      <p:bldP spid="418" grpId="0"/>
      <p:bldP spid="419" grpId="0"/>
      <p:bldP spid="420" grpId="0"/>
      <p:bldP spid="434" grpId="0"/>
      <p:bldP spid="435" grpId="0"/>
      <p:bldP spid="436" grpId="0"/>
      <p:bldP spid="450" grpId="0"/>
      <p:bldP spid="451" grpId="0" animBg="1"/>
      <p:bldP spid="452" grpId="0"/>
      <p:bldP spid="453" grpId="0"/>
      <p:bldP spid="73" grpId="0" animBg="1"/>
      <p:bldP spid="3" grpId="0"/>
      <p:bldP spid="7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Restricting </a:t>
            </a:r>
            <a:r>
              <a:rPr lang="en-US" b="1" dirty="0"/>
              <a:t>u</a:t>
            </a:r>
            <a:r>
              <a:rPr lang="en-US" b="1" dirty="0" smtClean="0"/>
              <a:t>ndefined behavior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Mutually-distrustful components</a:t>
            </a:r>
          </a:p>
          <a:p>
            <a:pPr lvl="1"/>
            <a:r>
              <a:rPr lang="en-US" sz="2400" dirty="0" smtClean="0"/>
              <a:t>restrict </a:t>
            </a:r>
            <a:r>
              <a:rPr lang="en-US" sz="2400" b="1" dirty="0" smtClean="0"/>
              <a:t>spatial</a:t>
            </a:r>
            <a:r>
              <a:rPr lang="en-US" sz="2400" dirty="0" smtClean="0"/>
              <a:t> scope of undefined behavior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Dynamic compromise</a:t>
            </a:r>
          </a:p>
          <a:p>
            <a:pPr lvl="1"/>
            <a:r>
              <a:rPr lang="en-US" sz="2400" dirty="0" smtClean="0"/>
              <a:t>restrict </a:t>
            </a:r>
            <a:r>
              <a:rPr lang="en-US" sz="2400" b="1" dirty="0" smtClean="0"/>
              <a:t>temporal</a:t>
            </a:r>
            <a:r>
              <a:rPr lang="en-US" sz="2400" dirty="0" smtClean="0"/>
              <a:t> scope of undefined behavior</a:t>
            </a:r>
          </a:p>
          <a:p>
            <a:pPr lvl="1"/>
            <a:r>
              <a:rPr lang="en-US" sz="2400" dirty="0" smtClean="0"/>
              <a:t>undefined behavior = </a:t>
            </a:r>
            <a:r>
              <a:rPr lang="en-US" sz="2400" b="1" dirty="0" smtClean="0"/>
              <a:t>observable trace event</a:t>
            </a:r>
          </a:p>
          <a:p>
            <a:pPr lvl="1"/>
            <a:r>
              <a:rPr lang="en-US" sz="2400" b="1" dirty="0" smtClean="0"/>
              <a:t>effects of undefined behavior</a:t>
            </a:r>
            <a:br>
              <a:rPr lang="en-US" sz="2400" b="1" dirty="0" smtClean="0"/>
            </a:br>
            <a:r>
              <a:rPr lang="en-US" sz="2400" dirty="0" smtClean="0"/>
              <a:t>shouldn't percolate before earlier observable events</a:t>
            </a:r>
          </a:p>
          <a:p>
            <a:pPr lvl="2"/>
            <a:r>
              <a:rPr lang="en-US" sz="2000" dirty="0" smtClean="0"/>
              <a:t>careful with code motion, backwards static analysis, ...</a:t>
            </a:r>
          </a:p>
          <a:p>
            <a:pPr lvl="1"/>
            <a:r>
              <a:rPr lang="en-US" sz="2400" dirty="0" err="1" smtClean="0"/>
              <a:t>CompCert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chemeClr val="tx2"/>
                </a:solidFill>
              </a:rPr>
              <a:t>already offers</a:t>
            </a:r>
            <a:r>
              <a:rPr lang="en-US" sz="2400" dirty="0" smtClean="0"/>
              <a:t> this saner model</a:t>
            </a:r>
          </a:p>
          <a:p>
            <a:pPr lvl="1"/>
            <a:r>
              <a:rPr lang="en-US" sz="2400" dirty="0" smtClean="0"/>
              <a:t>GCC and LLVM </a:t>
            </a:r>
            <a:r>
              <a:rPr lang="en-US" sz="2400" b="1" dirty="0" smtClean="0">
                <a:solidFill>
                  <a:srgbClr val="C00000"/>
                </a:solidFill>
              </a:rPr>
              <a:t>currently violate</a:t>
            </a:r>
            <a:r>
              <a:rPr lang="en-US" sz="2400" dirty="0" smtClean="0"/>
              <a:t> this model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328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Now we know what these words mean!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01" y="1524001"/>
            <a:ext cx="4149799" cy="3733800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 smtClean="0"/>
              <a:t>Mutual distrust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 algn="r">
              <a:buNone/>
            </a:pPr>
            <a:r>
              <a:rPr lang="en-US" dirty="0" smtClean="0"/>
              <a:t>Dynamic compromise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 algn="r">
              <a:buNone/>
            </a:pPr>
            <a:r>
              <a:rPr lang="en-US" dirty="0" smtClean="0"/>
              <a:t>Static privilege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419600" y="1524000"/>
            <a:ext cx="609600" cy="6096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257800" y="1524000"/>
            <a:ext cx="6096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096000" y="1524000"/>
            <a:ext cx="609600" cy="6096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934200" y="1524000"/>
            <a:ext cx="6096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baseline="-25000" dirty="0" smtClean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772400" y="1524000"/>
            <a:ext cx="6096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baseline="-25000" dirty="0" smtClean="0">
                <a:solidFill>
                  <a:schemeClr val="tx1"/>
                </a:solidFill>
              </a:rPr>
              <a:t>5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419600" y="3048001"/>
            <a:ext cx="2286000" cy="609600"/>
            <a:chOff x="381000" y="1143000"/>
            <a:chExt cx="2286000" cy="609600"/>
          </a:xfrm>
        </p:grpSpPr>
        <p:sp>
          <p:nvSpPr>
            <p:cNvPr id="13" name="Oval 12"/>
            <p:cNvSpPr/>
            <p:nvPr/>
          </p:nvSpPr>
          <p:spPr>
            <a:xfrm>
              <a:off x="381000" y="1143000"/>
              <a:ext cx="609600" cy="6096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0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1219200" y="1143000"/>
              <a:ext cx="609600" cy="6096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057400" y="1143000"/>
              <a:ext cx="609600" cy="6096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6746801" y="3126543"/>
            <a:ext cx="21552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⇓ m</a:t>
            </a:r>
            <a:r>
              <a:rPr lang="en-US" sz="24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Undef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(C</a:t>
            </a:r>
            <a:r>
              <a:rPr lang="en-US" sz="24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00892" y="3339427"/>
            <a:ext cx="4187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↯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4419600" y="4267201"/>
            <a:ext cx="2286000" cy="990600"/>
            <a:chOff x="381000" y="762000"/>
            <a:chExt cx="2286000" cy="990600"/>
          </a:xfrm>
        </p:grpSpPr>
        <p:grpSp>
          <p:nvGrpSpPr>
            <p:cNvPr id="38" name="Group 37"/>
            <p:cNvGrpSpPr/>
            <p:nvPr/>
          </p:nvGrpSpPr>
          <p:grpSpPr>
            <a:xfrm>
              <a:off x="381000" y="762000"/>
              <a:ext cx="609600" cy="609600"/>
              <a:chOff x="1752600" y="1143000"/>
              <a:chExt cx="609600" cy="609600"/>
            </a:xfrm>
          </p:grpSpPr>
          <p:sp>
            <p:nvSpPr>
              <p:cNvPr id="48" name="Moon 47"/>
              <p:cNvSpPr/>
              <p:nvPr/>
            </p:nvSpPr>
            <p:spPr>
              <a:xfrm rot="5400000">
                <a:off x="1752600" y="1143000"/>
                <a:ext cx="609600" cy="609600"/>
              </a:xfrm>
              <a:prstGeom prst="moon">
                <a:avLst>
                  <a:gd name="adj" fmla="val 6317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931788" y="1181725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</a:t>
                </a:r>
                <a:r>
                  <a:rPr lang="en-US" baseline="-25000" dirty="0"/>
                  <a:t>1</a:t>
                </a: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219200" y="762000"/>
              <a:ext cx="609600" cy="609600"/>
              <a:chOff x="1752600" y="1143000"/>
              <a:chExt cx="609600" cy="609600"/>
            </a:xfrm>
          </p:grpSpPr>
          <p:sp>
            <p:nvSpPr>
              <p:cNvPr id="46" name="Moon 45"/>
              <p:cNvSpPr/>
              <p:nvPr/>
            </p:nvSpPr>
            <p:spPr>
              <a:xfrm rot="5400000">
                <a:off x="1752600" y="1143000"/>
                <a:ext cx="609600" cy="609600"/>
              </a:xfrm>
              <a:prstGeom prst="moon">
                <a:avLst>
                  <a:gd name="adj" fmla="val 6317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920490" y="1181725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</a:t>
                </a:r>
                <a:r>
                  <a:rPr lang="en-US" baseline="-25000" dirty="0"/>
                  <a:t>2</a:t>
                </a: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2057400" y="762000"/>
              <a:ext cx="609600" cy="609600"/>
              <a:chOff x="1752600" y="1143000"/>
              <a:chExt cx="609600" cy="609600"/>
            </a:xfrm>
          </p:grpSpPr>
          <p:sp>
            <p:nvSpPr>
              <p:cNvPr id="44" name="Moon 43"/>
              <p:cNvSpPr/>
              <p:nvPr/>
            </p:nvSpPr>
            <p:spPr>
              <a:xfrm rot="5400000">
                <a:off x="1752600" y="1143000"/>
                <a:ext cx="609600" cy="609600"/>
              </a:xfrm>
              <a:prstGeom prst="moon">
                <a:avLst>
                  <a:gd name="adj" fmla="val 6317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920490" y="1181725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</a:t>
                </a:r>
                <a:r>
                  <a:rPr lang="en-US" baseline="-25000" dirty="0"/>
                  <a:t>3</a:t>
                </a:r>
              </a:p>
            </p:txBody>
          </p:sp>
        </p:grpSp>
        <p:sp>
          <p:nvSpPr>
            <p:cNvPr id="41" name="Oval 40"/>
            <p:cNvSpPr/>
            <p:nvPr/>
          </p:nvSpPr>
          <p:spPr>
            <a:xfrm>
              <a:off x="381000" y="1143000"/>
              <a:ext cx="609600" cy="6096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0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1219200" y="1143000"/>
              <a:ext cx="609600" cy="6096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2057400" y="1143000"/>
              <a:ext cx="609600" cy="6096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838200" y="838200"/>
            <a:ext cx="755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(at least in the setting of compartmentalization for unsafe low-level languages)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73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 descr="puzzle-modularity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2667000"/>
            <a:ext cx="404045" cy="326721"/>
          </a:xfrm>
          <a:prstGeom prst="rect">
            <a:avLst/>
          </a:prstGeom>
        </p:spPr>
      </p:pic>
      <p:pic>
        <p:nvPicPr>
          <p:cNvPr id="41" name="Picture 40" descr="puzzle-modularity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5800" y="1351747"/>
            <a:ext cx="393075" cy="31785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152400" y="2057212"/>
            <a:ext cx="8686799" cy="4724587"/>
          </a:xfrm>
          <a:prstGeom prst="rect">
            <a:avLst/>
          </a:prstGeom>
          <a:solidFill>
            <a:schemeClr val="accent2">
              <a:alpha val="14000"/>
            </a:schemeClr>
          </a:solidFill>
          <a:ln w="3810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Towards Secure </a:t>
            </a:r>
            <a:r>
              <a:rPr lang="en-US" b="1" dirty="0"/>
              <a:t>Compilation Chain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536198" y="992738"/>
            <a:ext cx="2412808" cy="7054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Compartmentalized unsafe source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503077" y="2269703"/>
            <a:ext cx="2491555" cy="838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Compartmentalized abstract machine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3742602" y="1698203"/>
            <a:ext cx="6253" cy="571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65074" y="1030069"/>
            <a:ext cx="4102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Buffers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procedures, components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interacting via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strictly enforced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interfaces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219200" y="4038600"/>
            <a:ext cx="1905000" cy="838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Micro-policy </a:t>
            </a:r>
            <a:r>
              <a:rPr lang="en-US" b="1" dirty="0" smtClean="0">
                <a:solidFill>
                  <a:schemeClr val="tx1"/>
                </a:solidFill>
              </a:rPr>
              <a:t>machine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8" name="Elbow Connector 17"/>
          <p:cNvCxnSpPr>
            <a:stCxn id="5" idx="2"/>
            <a:endCxn id="14" idx="0"/>
          </p:cNvCxnSpPr>
          <p:nvPr/>
        </p:nvCxnSpPr>
        <p:spPr>
          <a:xfrm rot="5400000">
            <a:off x="2494930" y="2784674"/>
            <a:ext cx="930697" cy="1577155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4830713" y="4038600"/>
            <a:ext cx="1912988" cy="838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Bare-bone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machine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0" name="Elbow Connector 19"/>
          <p:cNvCxnSpPr>
            <a:stCxn id="5" idx="2"/>
            <a:endCxn id="19" idx="0"/>
          </p:cNvCxnSpPr>
          <p:nvPr/>
        </p:nvCxnSpPr>
        <p:spPr>
          <a:xfrm rot="16200000" flipH="1">
            <a:off x="4302683" y="2554075"/>
            <a:ext cx="930697" cy="203835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105400" y="2362200"/>
            <a:ext cx="3419078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Simple RISC abstract machine with</a:t>
            </a:r>
          </a:p>
          <a:p>
            <a:pPr>
              <a:lnSpc>
                <a:spcPct val="110000"/>
              </a:lnSpc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build-in compartmentalization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823645" y="4876800"/>
            <a:ext cx="38631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Inline reference monitor enforcing: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- component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separation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- procedure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call and return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discipline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(program rewriting, shadow call stack)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51460" y="3593068"/>
            <a:ext cx="240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smtClean="0"/>
              <a:t>software fault isolation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04800" y="4876800"/>
            <a:ext cx="396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Tag-based reference monitor enforcing: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- component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separation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- procedure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call and return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discipline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(linear capabilities / linear entry points)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81000" y="838200"/>
            <a:ext cx="8686800" cy="2514600"/>
          </a:xfrm>
          <a:prstGeom prst="rect">
            <a:avLst/>
          </a:prstGeom>
          <a:solidFill>
            <a:schemeClr val="accent1">
              <a:alpha val="14000"/>
            </a:schemeClr>
          </a:solidFill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81000" y="798493"/>
            <a:ext cx="1600199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(mostly)</a:t>
            </a:r>
            <a:r>
              <a:rPr lang="en-US" sz="3200" dirty="0" smtClean="0">
                <a:solidFill>
                  <a:schemeClr val="accent1"/>
                </a:solidFill>
              </a:rPr>
              <a:t/>
            </a:r>
            <a:br>
              <a:rPr lang="en-US" sz="3200" dirty="0" smtClean="0">
                <a:solidFill>
                  <a:schemeClr val="accent1"/>
                </a:solidFill>
              </a:rPr>
            </a:br>
            <a:r>
              <a:rPr lang="en-US" sz="3200" dirty="0" smtClean="0">
                <a:solidFill>
                  <a:schemeClr val="accent1"/>
                </a:solidFill>
              </a:rPr>
              <a:t>Verified</a:t>
            </a:r>
          </a:p>
          <a:p>
            <a:pPr algn="ctr"/>
            <a:r>
              <a:rPr lang="en-US" sz="2000" dirty="0" smtClean="0">
                <a:solidFill>
                  <a:schemeClr val="accent1"/>
                </a:solidFill>
              </a:rPr>
              <a:t>(in Coq)</a:t>
            </a:r>
            <a:endParaRPr lang="en-US" sz="2000" dirty="0">
              <a:solidFill>
                <a:schemeClr val="accent1"/>
              </a:solidFill>
            </a:endParaRPr>
          </a:p>
        </p:txBody>
      </p:sp>
      <p:pic>
        <p:nvPicPr>
          <p:cNvPr id="33" name="Picture 32" descr="Coq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0200" y="762000"/>
            <a:ext cx="1066800" cy="1066800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533400" y="6172200"/>
            <a:ext cx="59707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 smtClean="0">
                <a:solidFill>
                  <a:srgbClr val="C00000"/>
                </a:solidFill>
              </a:rPr>
              <a:t>Systematically tested</a:t>
            </a:r>
            <a:r>
              <a:rPr lang="en-US" sz="2400" dirty="0" smtClean="0">
                <a:solidFill>
                  <a:srgbClr val="C00000"/>
                </a:solidFill>
              </a:rPr>
              <a:t> (with </a:t>
            </a:r>
            <a:r>
              <a:rPr lang="en-US" sz="2400" dirty="0" err="1" smtClean="0">
                <a:solidFill>
                  <a:srgbClr val="C00000"/>
                </a:solidFill>
              </a:rPr>
              <a:t>QuickChick</a:t>
            </a:r>
            <a:r>
              <a:rPr lang="en-US" sz="2400" dirty="0" smtClean="0">
                <a:solidFill>
                  <a:srgbClr val="C00000"/>
                </a:solidFill>
              </a:rPr>
              <a:t>)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526" y="6185146"/>
            <a:ext cx="1182473" cy="495049"/>
          </a:xfrm>
          <a:prstGeom prst="rect">
            <a:avLst/>
          </a:prstGeom>
        </p:spPr>
      </p:pic>
      <p:pic>
        <p:nvPicPr>
          <p:cNvPr id="40" name="Picture 39" descr="micro-policie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55631" y="4484431"/>
            <a:ext cx="316169" cy="31616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4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11" grpId="0"/>
      <p:bldP spid="19" grpId="0" animBg="1"/>
      <p:bldP spid="23" grpId="0"/>
      <p:bldP spid="25" grpId="0"/>
      <p:bldP spid="26" grpId="0"/>
      <p:bldP spid="27" grpId="0"/>
      <p:bldP spid="30" grpId="0" animBg="1"/>
      <p:bldP spid="31" grpId="0" uiExpand="1" build="allAtOnce"/>
      <p:bldP spid="3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23033</TotalTime>
  <Words>377</Words>
  <Application>Microsoft Office PowerPoint</Application>
  <PresentationFormat>On-screen Show (4:3)</PresentationFormat>
  <Paragraphs>142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 Unicode MS</vt:lpstr>
      <vt:lpstr>Arial</vt:lpstr>
      <vt:lpstr>Calibri</vt:lpstr>
      <vt:lpstr>Office Theme</vt:lpstr>
      <vt:lpstr>Devastating low-level vulnerabilities</vt:lpstr>
      <vt:lpstr>Practical mitigation: compartmentalization</vt:lpstr>
      <vt:lpstr>Goal 2: Build secure compilation chains</vt:lpstr>
      <vt:lpstr>Source reasoning vs undefined behavior</vt:lpstr>
      <vt:lpstr>Dynamic compromise</vt:lpstr>
      <vt:lpstr>Restricting undefined behavior</vt:lpstr>
      <vt:lpstr>Now we know what these words mean!</vt:lpstr>
      <vt:lpstr>Towards Secure Compilation Chain</vt:lpstr>
    </vt:vector>
  </TitlesOfParts>
  <Company>Inria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Catalin Hritcu</dc:creator>
  <cp:lastModifiedBy>Catalin Hritcu</cp:lastModifiedBy>
  <cp:revision>941</cp:revision>
  <dcterms:created xsi:type="dcterms:W3CDTF">2016-12-13T09:19:39Z</dcterms:created>
  <dcterms:modified xsi:type="dcterms:W3CDTF">2018-02-08T14:40:21Z</dcterms:modified>
</cp:coreProperties>
</file>