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10" r:id="rId3"/>
    <p:sldId id="312" r:id="rId4"/>
    <p:sldId id="322" r:id="rId5"/>
    <p:sldId id="330" r:id="rId6"/>
    <p:sldId id="321" r:id="rId7"/>
    <p:sldId id="288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52" autoAdjust="0"/>
    <p:restoredTop sz="92364" autoAdjust="0"/>
  </p:normalViewPr>
  <p:slideViewPr>
    <p:cSldViewPr>
      <p:cViewPr varScale="1">
        <p:scale>
          <a:sx n="102" d="100"/>
          <a:sy n="102" d="100"/>
        </p:scale>
        <p:origin x="8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34B4-43C6-47FF-AFC7-2EEDB0EE66F7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3552-2F95-4E0E-B0B8-68822BB82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37EE-D348-4D49-8D0B-E2A12F8E03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2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98E9-DB14-4CEF-93B4-F788885CF2A8}" type="datetime1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C31-814B-409A-A72C-53476C4C7C6D}" type="datetime1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FCEB-2CF8-436E-A7C4-8F1A8F156A9C}" type="datetime1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0CFE-9E46-475A-BA35-DFF18C020AED}" type="datetime1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B4BB-80D5-4700-9437-80626267B04E}" type="datetime1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440D-5D0C-436F-9EF1-7126FCF9B0B4}" type="datetime1">
              <a:rPr lang="en-US" smtClean="0"/>
              <a:t>2018-05-29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9EDD-4AB1-4B3A-9AD5-8B27B08EDA36}" type="datetime1">
              <a:rPr lang="en-US" smtClean="0"/>
              <a:t>2018-05-29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8942-0C10-464D-B925-9A8856C34B2B}" type="datetime1">
              <a:rPr lang="en-US" smtClean="0"/>
              <a:t>2018-05-29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5A24-3A5F-4F6D-BE12-619BB0930E75}" type="datetime1">
              <a:rPr lang="en-US" smtClean="0"/>
              <a:t>2018-05-29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A52E-FC76-4849-8B90-CE1659F068BB}" type="datetime1">
              <a:rPr lang="en-US" smtClean="0"/>
              <a:t>2018-05-29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AAE1-04A1-4863-BB7E-B1E3BEE2A08C}" type="datetime1">
              <a:rPr lang="en-US" smtClean="0"/>
              <a:t>2018-05-29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D55A-2F70-46D3-BC99-651F630EF932}" type="datetime1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2.0058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arxiv.org/abs/1802.0058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1676400"/>
            <a:ext cx="8153400" cy="1470025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solidFill>
                  <a:srgbClr val="C00000"/>
                </a:solidFill>
              </a:rPr>
              <a:t>When </a:t>
            </a:r>
            <a:r>
              <a:rPr lang="en-US" sz="4500" b="1" dirty="0">
                <a:solidFill>
                  <a:srgbClr val="C00000"/>
                </a:solidFill>
              </a:rPr>
              <a:t>Good Components Go Bad</a:t>
            </a:r>
            <a:br>
              <a:rPr lang="en-US" sz="4500" b="1" dirty="0">
                <a:solidFill>
                  <a:srgbClr val="C00000"/>
                </a:solidFill>
              </a:rPr>
            </a:br>
            <a:r>
              <a:rPr lang="en-US" sz="4500" b="1" dirty="0" smtClean="0">
                <a:solidFill>
                  <a:srgbClr val="C00000"/>
                </a:solidFill>
              </a:rPr>
              <a:t/>
            </a:r>
            <a:br>
              <a:rPr lang="en-US" sz="4500" b="1" dirty="0" smtClean="0">
                <a:solidFill>
                  <a:srgbClr val="C00000"/>
                </a:solidFill>
              </a:rPr>
            </a:br>
            <a:r>
              <a:rPr lang="en-US" sz="4000" b="1" dirty="0" smtClean="0">
                <a:solidFill>
                  <a:schemeClr val="tx2"/>
                </a:solidFill>
              </a:rPr>
              <a:t>What are the </a:t>
            </a:r>
            <a:r>
              <a:rPr lang="en-US" sz="4000" b="1" dirty="0" smtClean="0">
                <a:solidFill>
                  <a:schemeClr val="tx2"/>
                </a:solidFill>
              </a:rPr>
              <a:t>s</a:t>
            </a:r>
            <a:r>
              <a:rPr lang="en-US" sz="4000" b="1" dirty="0" smtClean="0">
                <a:solidFill>
                  <a:schemeClr val="tx2"/>
                </a:solidFill>
              </a:rPr>
              <a:t>ecurity </a:t>
            </a:r>
            <a:r>
              <a:rPr lang="en-US" sz="4000" b="1" dirty="0" smtClean="0">
                <a:solidFill>
                  <a:schemeClr val="tx2"/>
                </a:solidFill>
              </a:rPr>
              <a:t>g</a:t>
            </a:r>
            <a:r>
              <a:rPr lang="en-US" sz="4000" b="1" dirty="0" smtClean="0">
                <a:solidFill>
                  <a:schemeClr val="tx2"/>
                </a:solidFill>
              </a:rPr>
              <a:t>uarantees</a:t>
            </a:r>
            <a:br>
              <a:rPr lang="en-US" sz="4000" b="1" dirty="0" smtClean="0">
                <a:solidFill>
                  <a:schemeClr val="tx2"/>
                </a:solidFill>
              </a:rPr>
            </a:br>
            <a:r>
              <a:rPr lang="en-US" sz="4000" b="1" dirty="0" smtClean="0">
                <a:solidFill>
                  <a:schemeClr val="tx2"/>
                </a:solidFill>
              </a:rPr>
              <a:t>of c</a:t>
            </a:r>
            <a:r>
              <a:rPr lang="en-US" sz="4000" b="1" dirty="0" smtClean="0">
                <a:solidFill>
                  <a:schemeClr val="tx2"/>
                </a:solidFill>
              </a:rPr>
              <a:t>ompartmentalization?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295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C</a:t>
            </a:r>
            <a:r>
              <a:rPr lang="ro-RO" sz="3600" b="1" dirty="0" smtClean="0">
                <a:solidFill>
                  <a:schemeClr val="tx1"/>
                </a:solidFill>
              </a:rPr>
              <a:t>ătălin </a:t>
            </a:r>
            <a:r>
              <a:rPr lang="ro-RO" sz="3600" b="1" dirty="0" smtClean="0">
                <a:solidFill>
                  <a:schemeClr val="tx1"/>
                </a:solidFill>
              </a:rPr>
              <a:t>Hrițcu</a:t>
            </a:r>
            <a:r>
              <a:rPr lang="en-US" sz="3600" b="1" dirty="0" smtClean="0">
                <a:solidFill>
                  <a:schemeClr val="tx1"/>
                </a:solidFill>
              </a:rPr>
              <a:t> (Inria Paris)</a:t>
            </a:r>
            <a:endParaRPr lang="en-US" sz="3600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HOPE Project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004488"/>
            <a:ext cx="1386840" cy="194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000" b="1" dirty="0" smtClean="0">
                <a:solidFill>
                  <a:srgbClr val="C00000"/>
                </a:solidFill>
              </a:rPr>
              <a:t>Devastating </a:t>
            </a:r>
            <a:r>
              <a:rPr lang="en-US" sz="4000" b="1" dirty="0">
                <a:solidFill>
                  <a:srgbClr val="C00000"/>
                </a:solidFill>
              </a:rPr>
              <a:t>low-level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dirty="0" smtClean="0"/>
              <a:t>Languages like C/C++ sacrifice security for efficiency</a:t>
            </a:r>
            <a:endParaRPr lang="en-US" sz="2800" b="1" dirty="0"/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type and memory unsafe</a:t>
            </a:r>
            <a:r>
              <a:rPr lang="en-US" dirty="0" smtClean="0"/>
              <a:t>: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 any </a:t>
            </a:r>
            <a:r>
              <a:rPr lang="en-US" dirty="0"/>
              <a:t>buffer overflow </a:t>
            </a:r>
            <a:r>
              <a:rPr lang="en-US" dirty="0" smtClean="0"/>
              <a:t>is catastrophic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root cause</a:t>
            </a:r>
            <a:r>
              <a:rPr lang="en-US" dirty="0" smtClean="0"/>
              <a:t>, working on fixes,</a:t>
            </a:r>
            <a:br>
              <a:rPr lang="en-US" dirty="0" smtClean="0"/>
            </a:br>
            <a:r>
              <a:rPr lang="en-US" dirty="0" smtClean="0"/>
              <a:t>but it's challenging: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efficiency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precision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scalability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backwards compatibility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deployment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heartble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4220" y="2215818"/>
            <a:ext cx="1066800" cy="12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9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uzzle-modularit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1278968"/>
            <a:ext cx="1905000" cy="1540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500" b="1" dirty="0" smtClean="0">
                <a:solidFill>
                  <a:schemeClr val="tx2"/>
                </a:solidFill>
              </a:rPr>
              <a:t>Compartmentalization = Practical </a:t>
            </a:r>
            <a:r>
              <a:rPr lang="en-US" sz="3500" b="1" dirty="0" smtClean="0">
                <a:solidFill>
                  <a:schemeClr val="tx2"/>
                </a:solidFill>
              </a:rPr>
              <a:t>mitigation</a:t>
            </a:r>
            <a:endParaRPr lang="en-US" sz="35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Main </a:t>
            </a:r>
            <a:r>
              <a:rPr lang="en-US" sz="2800" b="1" dirty="0" smtClean="0">
                <a:solidFill>
                  <a:schemeClr val="tx2"/>
                </a:solidFill>
              </a:rPr>
              <a:t>idea:</a:t>
            </a:r>
            <a:endParaRPr lang="en-US" sz="2800" b="1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break up security-critical applications</a:t>
            </a:r>
            <a:br>
              <a:rPr lang="en-US" sz="2400" dirty="0" smtClean="0"/>
            </a:br>
            <a:r>
              <a:rPr lang="en-US" sz="2400" dirty="0" smtClean="0"/>
              <a:t>into</a:t>
            </a:r>
            <a:r>
              <a:rPr lang="en-US" sz="2400" dirty="0" smtClean="0"/>
              <a:t> </a:t>
            </a:r>
            <a:r>
              <a:rPr lang="en-US" sz="2400" b="1" dirty="0" smtClean="0"/>
              <a:t>mutually distrustful components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with clearly specified privileges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Enforce components can only interact in a safe way</a:t>
            </a:r>
            <a:r>
              <a:rPr lang="en-US" sz="2800" dirty="0" smtClean="0">
                <a:solidFill>
                  <a:schemeClr val="tx2"/>
                </a:solidFill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component </a:t>
            </a:r>
            <a:r>
              <a:rPr lang="en-US" sz="2400" dirty="0"/>
              <a:t>separation, call-return discipline, ...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... by building secure compilation chain:</a:t>
            </a:r>
            <a:endParaRPr lang="en-US" sz="2800" dirty="0" smtClean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compiler, linker, loader, runtime, system, hardware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... targeting various mechanisms</a:t>
            </a:r>
            <a:r>
              <a:rPr lang="en-US" sz="2800" b="1" dirty="0">
                <a:solidFill>
                  <a:schemeClr val="tx2"/>
                </a:solidFill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sz="2000" b="1" dirty="0"/>
              <a:t>tagged </a:t>
            </a:r>
            <a:r>
              <a:rPr lang="en-US" sz="2000" b="1" dirty="0" smtClean="0"/>
              <a:t>architecture (micro-policies)</a:t>
            </a:r>
            <a:r>
              <a:rPr lang="en-US" sz="2000" dirty="0" smtClean="0"/>
              <a:t>	— </a:t>
            </a:r>
            <a:r>
              <a:rPr lang="en-US" sz="2000" b="1" dirty="0"/>
              <a:t>software fault isolation (SFI)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hardware enclaves (SGX)		— capability </a:t>
            </a:r>
            <a:r>
              <a:rPr lang="en-US" sz="2000" dirty="0" smtClean="0"/>
              <a:t>machines (CHERI)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4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What</a:t>
            </a:r>
            <a:r>
              <a:rPr lang="en-US" sz="4000" b="1" dirty="0" smtClean="0">
                <a:solidFill>
                  <a:schemeClr val="tx2"/>
                </a:solidFill>
              </a:rPr>
              <a:t> </a:t>
            </a:r>
            <a:r>
              <a:rPr lang="en-US" sz="4000" b="1" dirty="0">
                <a:solidFill>
                  <a:schemeClr val="tx2"/>
                </a:solidFill>
              </a:rPr>
              <a:t>are the </a:t>
            </a:r>
            <a:r>
              <a:rPr lang="en-US" sz="4000" b="1" dirty="0" smtClean="0">
                <a:solidFill>
                  <a:schemeClr val="tx2"/>
                </a:solidFill>
              </a:rPr>
              <a:t>security guarantees</a:t>
            </a:r>
            <a:br>
              <a:rPr lang="en-US" sz="4000" b="1" dirty="0" smtClean="0">
                <a:solidFill>
                  <a:schemeClr val="tx2"/>
                </a:solidFill>
              </a:rPr>
            </a:br>
            <a:r>
              <a:rPr lang="en-US" sz="4000" b="1" dirty="0" smtClean="0">
                <a:solidFill>
                  <a:schemeClr val="tx2"/>
                </a:solidFill>
              </a:rPr>
              <a:t>of compartmentalization?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Challenge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Source reasoning</a:t>
            </a:r>
          </a:p>
          <a:p>
            <a:pPr lvl="1">
              <a:buFont typeface="Arial" panose="020B0604020202020204" pitchFamily="34" charset="0"/>
              <a:buChar char="="/>
            </a:pPr>
            <a:r>
              <a:rPr lang="en-US" sz="2400" dirty="0"/>
              <a:t>w</a:t>
            </a:r>
            <a:r>
              <a:rPr lang="en-US" sz="2400" dirty="0" smtClean="0"/>
              <a:t>ant compartmentalization to enable reasoning </a:t>
            </a:r>
            <a:r>
              <a:rPr lang="en-US" sz="2400" dirty="0" smtClean="0"/>
              <a:t>formally about </a:t>
            </a:r>
            <a:r>
              <a:rPr lang="en-US" sz="2400" dirty="0" smtClean="0"/>
              <a:t>security with </a:t>
            </a:r>
            <a:r>
              <a:rPr lang="en-US" sz="2400" dirty="0" smtClean="0"/>
              <a:t>respect to source language semantics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Undefined behavior</a:t>
            </a:r>
          </a:p>
          <a:p>
            <a:pPr lvl="1">
              <a:buFont typeface="Arial" panose="020B0604020202020204" pitchFamily="34" charset="0"/>
              <a:buChar char="="/>
            </a:pPr>
            <a:r>
              <a:rPr lang="en-US" sz="2400" dirty="0" smtClean="0"/>
              <a:t>can't be expressed at all by source language semantics</a:t>
            </a:r>
            <a:r>
              <a:rPr lang="en-US" sz="2400" dirty="0" smtClean="0"/>
              <a:t>!</a:t>
            </a:r>
            <a:endParaRPr lang="en-US" sz="2400" b="1" dirty="0"/>
          </a:p>
          <a:p>
            <a:r>
              <a:rPr lang="en-US" sz="2800" b="1" dirty="0" smtClean="0"/>
              <a:t>Many </a:t>
            </a:r>
            <a:r>
              <a:rPr lang="en-US" sz="2800" b="1" dirty="0"/>
              <a:t>different </a:t>
            </a:r>
            <a:r>
              <a:rPr lang="en-US" sz="2800" b="1" dirty="0" smtClean="0"/>
              <a:t>examples </a:t>
            </a:r>
            <a:r>
              <a:rPr lang="en-US" sz="2800" b="1" dirty="0"/>
              <a:t>in </a:t>
            </a:r>
            <a:r>
              <a:rPr lang="en-US" sz="2800" b="1" dirty="0" smtClean="0"/>
              <a:t>a </a:t>
            </a:r>
            <a:r>
              <a:rPr lang="en-US" sz="2800" b="1" dirty="0"/>
              <a:t>usual C </a:t>
            </a:r>
            <a:r>
              <a:rPr lang="en-US" sz="2800" b="1" dirty="0" smtClean="0"/>
              <a:t>compiler</a:t>
            </a:r>
            <a:endParaRPr lang="en-US" sz="2800" b="1" dirty="0" smtClean="0"/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out of bounds array accesses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use after frees and doubl</a:t>
            </a:r>
            <a:r>
              <a:rPr lang="en-US" sz="2400" b="1" dirty="0" smtClean="0">
                <a:solidFill>
                  <a:srgbClr val="C00000"/>
                </a:solidFill>
              </a:rPr>
              <a:t>e frees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invalid unchecked </a:t>
            </a:r>
            <a:r>
              <a:rPr lang="en-US" sz="2400" b="1" dirty="0" smtClean="0">
                <a:solidFill>
                  <a:srgbClr val="C00000"/>
                </a:solidFill>
              </a:rPr>
              <a:t>casts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(often even) signed integer overflows,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...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Restricting </a:t>
            </a:r>
            <a:r>
              <a:rPr lang="en-US" b="1" dirty="0"/>
              <a:t>u</a:t>
            </a:r>
            <a:r>
              <a:rPr lang="en-US" b="1" dirty="0" smtClean="0"/>
              <a:t>ndefined behavior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0292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Limit </a:t>
            </a:r>
            <a:r>
              <a:rPr lang="en-US" b="1" dirty="0">
                <a:solidFill>
                  <a:schemeClr val="tx2"/>
                </a:solidFill>
              </a:rPr>
              <a:t>spatial scope</a:t>
            </a:r>
            <a:r>
              <a:rPr lang="en-US" dirty="0"/>
              <a:t> of undefined behavior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dirty="0" smtClean="0">
                <a:solidFill>
                  <a:srgbClr val="C00000"/>
                </a:solidFill>
              </a:rPr>
              <a:t>utually-distrustful components</a:t>
            </a:r>
            <a:endParaRPr lang="en-US" sz="2400" dirty="0" smtClean="0"/>
          </a:p>
          <a:p>
            <a:pPr lvl="2"/>
            <a:r>
              <a:rPr lang="en-US" b="1" dirty="0" smtClean="0"/>
              <a:t>each component protected from all the others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in particular from already compromised components</a:t>
            </a:r>
            <a:endParaRPr lang="en-US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Limit </a:t>
            </a:r>
            <a:r>
              <a:rPr lang="en-US" b="1" dirty="0">
                <a:solidFill>
                  <a:schemeClr val="tx2"/>
                </a:solidFill>
              </a:rPr>
              <a:t>temporal scope</a:t>
            </a:r>
            <a:r>
              <a:rPr lang="en-US" dirty="0"/>
              <a:t> of undefined </a:t>
            </a:r>
            <a:r>
              <a:rPr lang="en-US" dirty="0" smtClean="0"/>
              <a:t>behavior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dirty="0" smtClean="0">
                <a:solidFill>
                  <a:srgbClr val="C00000"/>
                </a:solidFill>
              </a:rPr>
              <a:t>ynamic compromise</a:t>
            </a:r>
            <a:endParaRPr lang="en-US" sz="2400" dirty="0" smtClean="0"/>
          </a:p>
          <a:p>
            <a:pPr lvl="2"/>
            <a:r>
              <a:rPr lang="en-US" b="1" dirty="0"/>
              <a:t>each component gets </a:t>
            </a:r>
            <a:r>
              <a:rPr lang="en-US" b="1" dirty="0" smtClean="0"/>
              <a:t>guarantees</a:t>
            </a:r>
            <a:br>
              <a:rPr lang="en-US" b="1" dirty="0" smtClean="0"/>
            </a:br>
            <a:r>
              <a:rPr lang="en-US" b="1" dirty="0" smtClean="0"/>
              <a:t>as </a:t>
            </a:r>
            <a:r>
              <a:rPr lang="en-US" b="1" dirty="0"/>
              <a:t>long </a:t>
            </a:r>
            <a:r>
              <a:rPr lang="en-US" b="1" dirty="0" smtClean="0"/>
              <a:t>as it </a:t>
            </a:r>
            <a:r>
              <a:rPr lang="en-US" b="1" dirty="0"/>
              <a:t>has not encountered undefined </a:t>
            </a:r>
            <a:r>
              <a:rPr lang="en-US" b="1" dirty="0" smtClean="0"/>
              <a:t>behavior</a:t>
            </a:r>
            <a:endParaRPr lang="en-US" b="1" dirty="0"/>
          </a:p>
          <a:p>
            <a:pPr lvl="2"/>
            <a:r>
              <a:rPr lang="en-US" dirty="0" smtClean="0"/>
              <a:t>i.e. the </a:t>
            </a:r>
            <a:r>
              <a:rPr lang="en-US" dirty="0"/>
              <a:t>mere existence of </a:t>
            </a:r>
            <a:r>
              <a:rPr lang="en-US" dirty="0" smtClean="0"/>
              <a:t>vulnerabilities doesn't</a:t>
            </a:r>
            <a:br>
              <a:rPr lang="en-US" dirty="0" smtClean="0"/>
            </a:br>
            <a:r>
              <a:rPr lang="en-US" dirty="0" smtClean="0"/>
              <a:t>immediately </a:t>
            </a:r>
            <a:r>
              <a:rPr lang="en-US" dirty="0"/>
              <a:t>make a component </a:t>
            </a:r>
            <a:r>
              <a:rPr lang="en-US" dirty="0" smtClean="0"/>
              <a:t>compromised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385"/>
          <p:cNvGrpSpPr/>
          <p:nvPr/>
        </p:nvGrpSpPr>
        <p:grpSpPr>
          <a:xfrm>
            <a:off x="2456993" y="219670"/>
            <a:ext cx="2286000" cy="990600"/>
            <a:chOff x="228600" y="2667000"/>
            <a:chExt cx="2286000" cy="990600"/>
          </a:xfrm>
        </p:grpSpPr>
        <p:grpSp>
          <p:nvGrpSpPr>
            <p:cNvPr id="387" name="Group 386"/>
            <p:cNvGrpSpPr/>
            <p:nvPr/>
          </p:nvGrpSpPr>
          <p:grpSpPr>
            <a:xfrm>
              <a:off x="228600" y="2667000"/>
              <a:ext cx="609600" cy="609600"/>
              <a:chOff x="1752600" y="1143000"/>
              <a:chExt cx="609600" cy="609600"/>
            </a:xfrm>
          </p:grpSpPr>
          <p:sp>
            <p:nvSpPr>
              <p:cNvPr id="397" name="Moon 396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1066800" y="2667000"/>
              <a:ext cx="609600" cy="609600"/>
              <a:chOff x="1752600" y="1143000"/>
              <a:chExt cx="609600" cy="609600"/>
            </a:xfrm>
          </p:grpSpPr>
          <p:sp>
            <p:nvSpPr>
              <p:cNvPr id="395" name="Moon 394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1905000" y="2667000"/>
              <a:ext cx="609600" cy="609600"/>
              <a:chOff x="1752600" y="1143000"/>
              <a:chExt cx="609600" cy="609600"/>
            </a:xfrm>
          </p:grpSpPr>
          <p:sp>
            <p:nvSpPr>
              <p:cNvPr id="393" name="Moon 392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sp>
          <p:nvSpPr>
            <p:cNvPr id="390" name="Oval 389"/>
            <p:cNvSpPr/>
            <p:nvPr/>
          </p:nvSpPr>
          <p:spPr>
            <a:xfrm>
              <a:off x="228600" y="3048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1" name="Oval 390"/>
            <p:cNvSpPr/>
            <p:nvPr/>
          </p:nvSpPr>
          <p:spPr>
            <a:xfrm>
              <a:off x="1066800" y="3048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1905000" y="3048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9" name="TextBox 398"/>
          <p:cNvSpPr txBox="1"/>
          <p:nvPr/>
        </p:nvSpPr>
        <p:spPr>
          <a:xfrm>
            <a:off x="381000" y="1210270"/>
            <a:ext cx="8437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∃ a </a:t>
            </a:r>
            <a:r>
              <a:rPr lang="en-US" sz="2400" b="1" dirty="0" smtClean="0"/>
              <a:t>dynamic </a:t>
            </a:r>
            <a:r>
              <a:rPr lang="en-US" sz="2400" b="1" dirty="0"/>
              <a:t>compromise </a:t>
            </a:r>
            <a:r>
              <a:rPr lang="en-US" sz="2400" b="1" dirty="0" smtClean="0"/>
              <a:t>scenario </a:t>
            </a:r>
            <a:r>
              <a:rPr lang="en-US" sz="2400" dirty="0" smtClean="0"/>
              <a:t>explaining 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smtClean="0"/>
              <a:t>source language</a:t>
            </a:r>
            <a:endParaRPr lang="en-US" sz="2400" dirty="0"/>
          </a:p>
          <a:p>
            <a:r>
              <a:rPr lang="en-US" sz="2400" smtClean="0"/>
              <a:t>... for </a:t>
            </a:r>
            <a:r>
              <a:rPr lang="en-US" sz="2400" dirty="0" smtClean="0"/>
              <a:t>instance:</a:t>
            </a:r>
            <a:endParaRPr lang="en-US" sz="2400" dirty="0"/>
          </a:p>
        </p:txBody>
      </p:sp>
      <p:sp>
        <p:nvSpPr>
          <p:cNvPr id="400" name="Rectangle 399"/>
          <p:cNvSpPr/>
          <p:nvPr/>
        </p:nvSpPr>
        <p:spPr>
          <a:xfrm>
            <a:off x="2738230" y="720805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401" name="Rectangle 400"/>
          <p:cNvSpPr/>
          <p:nvPr/>
        </p:nvSpPr>
        <p:spPr>
          <a:xfrm>
            <a:off x="3582667" y="71232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↓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4427105" y="703843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↓</a:t>
            </a:r>
          </a:p>
        </p:txBody>
      </p:sp>
      <p:sp>
        <p:nvSpPr>
          <p:cNvPr id="403" name="Rectangle 402"/>
          <p:cNvSpPr/>
          <p:nvPr/>
        </p:nvSpPr>
        <p:spPr>
          <a:xfrm>
            <a:off x="4789843" y="524470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⇝ </a:t>
            </a:r>
            <a:r>
              <a:rPr lang="en-US" sz="2400" i="1" dirty="0" smtClean="0"/>
              <a:t>t</a:t>
            </a:r>
            <a:endParaRPr lang="en-US" sz="2400" i="1" dirty="0"/>
          </a:p>
        </p:txBody>
      </p:sp>
      <p:grpSp>
        <p:nvGrpSpPr>
          <p:cNvPr id="404" name="Group 403"/>
          <p:cNvGrpSpPr/>
          <p:nvPr/>
        </p:nvGrpSpPr>
        <p:grpSpPr>
          <a:xfrm>
            <a:off x="2466569" y="2061817"/>
            <a:ext cx="2286000" cy="990600"/>
            <a:chOff x="381000" y="762000"/>
            <a:chExt cx="2286000" cy="990600"/>
          </a:xfrm>
        </p:grpSpPr>
        <p:grpSp>
          <p:nvGrpSpPr>
            <p:cNvPr id="405" name="Group 404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15" name="Moon 414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13" name="Moon 412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11" name="Moon 410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sp>
          <p:nvSpPr>
            <p:cNvPr id="408" name="Oval 407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7" name="Rectangle 416"/>
          <p:cNvSpPr/>
          <p:nvPr/>
        </p:nvSpPr>
        <p:spPr>
          <a:xfrm>
            <a:off x="4734754" y="2452997"/>
            <a:ext cx="2360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⇝*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;Undef(C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3232066" y="2686844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↯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1212370" y="2442817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(0)</a:t>
            </a:r>
            <a:endParaRPr lang="en-US" sz="2400" dirty="0"/>
          </a:p>
        </p:txBody>
      </p:sp>
      <p:sp>
        <p:nvSpPr>
          <p:cNvPr id="420" name="Rectangle 419"/>
          <p:cNvSpPr/>
          <p:nvPr/>
        </p:nvSpPr>
        <p:spPr>
          <a:xfrm>
            <a:off x="1212370" y="3767506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endParaRPr lang="en-US" sz="2400" dirty="0"/>
          </a:p>
        </p:txBody>
      </p:sp>
      <p:grpSp>
        <p:nvGrpSpPr>
          <p:cNvPr id="421" name="Group 420"/>
          <p:cNvGrpSpPr/>
          <p:nvPr/>
        </p:nvGrpSpPr>
        <p:grpSpPr>
          <a:xfrm>
            <a:off x="2488974" y="3433417"/>
            <a:ext cx="2286000" cy="990600"/>
            <a:chOff x="381000" y="762000"/>
            <a:chExt cx="2286000" cy="990600"/>
          </a:xfrm>
        </p:grpSpPr>
        <p:grpSp>
          <p:nvGrpSpPr>
            <p:cNvPr id="422" name="Group 421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32" name="Moon 431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TextBox 432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</p:grpSp>
        <p:grpSp>
          <p:nvGrpSpPr>
            <p:cNvPr id="423" name="Group 422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30" name="Moon 429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TextBox 430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424" name="Group 423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28" name="Moon 42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TextBox 428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sp>
          <p:nvSpPr>
            <p:cNvPr id="425" name="Oval 424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4" name="Rectangle 433"/>
          <p:cNvSpPr/>
          <p:nvPr/>
        </p:nvSpPr>
        <p:spPr>
          <a:xfrm>
            <a:off x="4757159" y="3824597"/>
            <a:ext cx="2360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⇝*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;Undef(C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4070266" y="4037481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↯</a:t>
            </a:r>
          </a:p>
        </p:txBody>
      </p:sp>
      <p:sp>
        <p:nvSpPr>
          <p:cNvPr id="436" name="Rectangle 435"/>
          <p:cNvSpPr/>
          <p:nvPr/>
        </p:nvSpPr>
        <p:spPr>
          <a:xfrm>
            <a:off x="1212370" y="5092195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endParaRPr lang="en-US" sz="2400" dirty="0"/>
          </a:p>
        </p:txBody>
      </p:sp>
      <p:grpSp>
        <p:nvGrpSpPr>
          <p:cNvPr id="437" name="Group 436"/>
          <p:cNvGrpSpPr/>
          <p:nvPr/>
        </p:nvGrpSpPr>
        <p:grpSpPr>
          <a:xfrm>
            <a:off x="2488974" y="4800600"/>
            <a:ext cx="2286000" cy="990600"/>
            <a:chOff x="381000" y="762000"/>
            <a:chExt cx="2286000" cy="990600"/>
          </a:xfrm>
        </p:grpSpPr>
        <p:grpSp>
          <p:nvGrpSpPr>
            <p:cNvPr id="438" name="Group 437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48" name="Moon 44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46" name="Moon 445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44" name="Moon 443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TextBox 444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sp>
          <p:nvSpPr>
            <p:cNvPr id="441" name="Oval 440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0" name="Rectangle 449"/>
          <p:cNvSpPr/>
          <p:nvPr/>
        </p:nvSpPr>
        <p:spPr>
          <a:xfrm>
            <a:off x="4869970" y="5191780"/>
            <a:ext cx="795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⇝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i="1" dirty="0" smtClean="0"/>
              <a:t>t</a:t>
            </a:r>
          </a:p>
        </p:txBody>
      </p:sp>
      <p:sp>
        <p:nvSpPr>
          <p:cNvPr id="452" name="Rectangle 451"/>
          <p:cNvSpPr/>
          <p:nvPr/>
        </p:nvSpPr>
        <p:spPr>
          <a:xfrm rot="5400000">
            <a:off x="5272387" y="3133190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≤ </a:t>
            </a:r>
            <a:endParaRPr lang="en-US" dirty="0"/>
          </a:p>
        </p:txBody>
      </p:sp>
      <p:sp>
        <p:nvSpPr>
          <p:cNvPr id="453" name="Rectangle 452"/>
          <p:cNvSpPr/>
          <p:nvPr/>
        </p:nvSpPr>
        <p:spPr>
          <a:xfrm rot="5400000">
            <a:off x="5282567" y="4520567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≤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9570" y="3772484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∃A</a:t>
            </a:r>
            <a:r>
              <a:rPr lang="en-US" sz="2400" baseline="-25000" dirty="0" smtClean="0"/>
              <a:t>1</a:t>
            </a:r>
            <a:r>
              <a:rPr lang="en-US" sz="2400" dirty="0"/>
              <a:t>.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69570" y="5100935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∃A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533400"/>
            <a:ext cx="2313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US" sz="2400" dirty="0" smtClean="0"/>
              <a:t>attack trace </a:t>
            </a:r>
            <a:r>
              <a:rPr lang="en-US" sz="2400" i="1" dirty="0" smtClean="0"/>
              <a:t>t</a:t>
            </a:r>
            <a:r>
              <a:rPr lang="en-US" sz="2400" dirty="0" smtClean="0"/>
              <a:t>, if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5585410" y="564693"/>
            <a:ext cx="764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then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7</a:t>
            </a:fld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244714" y="6224806"/>
            <a:ext cx="6756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When Good Components Go Bad (arXiv:1802.00588)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2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/>
      <p:bldP spid="418" grpId="0"/>
      <p:bldP spid="419" grpId="0"/>
      <p:bldP spid="420" grpId="0"/>
      <p:bldP spid="434" grpId="0"/>
      <p:bldP spid="435" grpId="0"/>
      <p:bldP spid="436" grpId="0"/>
      <p:bldP spid="450" grpId="0"/>
      <p:bldP spid="452" grpId="0"/>
      <p:bldP spid="453" grpId="0"/>
      <p:bldP spid="3" grpId="0"/>
      <p:bldP spid="74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puzzle-modularit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971800"/>
            <a:ext cx="404045" cy="326721"/>
          </a:xfrm>
          <a:prstGeom prst="rect">
            <a:avLst/>
          </a:prstGeom>
        </p:spPr>
      </p:pic>
      <p:pic>
        <p:nvPicPr>
          <p:cNvPr id="41" name="Picture 40" descr="puzzle-modularit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656547"/>
            <a:ext cx="393075" cy="31785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52400" y="2413387"/>
            <a:ext cx="8686799" cy="3657787"/>
          </a:xfrm>
          <a:prstGeom prst="rect">
            <a:avLst/>
          </a:prstGeom>
          <a:solidFill>
            <a:schemeClr val="accent2">
              <a:alpha val="14000"/>
            </a:schemeClr>
          </a:solidFill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36198" y="1297538"/>
            <a:ext cx="2412808" cy="7054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Compartmentalized unsafe source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03077" y="2574503"/>
            <a:ext cx="2491555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Compartmentalized abstract machine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3742602" y="2003003"/>
            <a:ext cx="6253" cy="57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5074" y="1386244"/>
            <a:ext cx="410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Buffers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procedures, components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interacting via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strictly enforced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19200" y="4343400"/>
            <a:ext cx="19050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Micro-policy </a:t>
            </a:r>
            <a:r>
              <a:rPr lang="en-US" b="1" dirty="0" smtClean="0">
                <a:solidFill>
                  <a:schemeClr val="tx1"/>
                </a:solidFill>
              </a:rPr>
              <a:t>machine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5" idx="2"/>
            <a:endCxn id="14" idx="0"/>
          </p:cNvCxnSpPr>
          <p:nvPr/>
        </p:nvCxnSpPr>
        <p:spPr>
          <a:xfrm rot="5400000">
            <a:off x="2494930" y="3089474"/>
            <a:ext cx="930697" cy="157715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830713" y="4343400"/>
            <a:ext cx="1912988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Bare-bone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machine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5" idx="2"/>
            <a:endCxn id="19" idx="0"/>
          </p:cNvCxnSpPr>
          <p:nvPr/>
        </p:nvCxnSpPr>
        <p:spPr>
          <a:xfrm rot="16200000" flipH="1">
            <a:off x="4302683" y="2858875"/>
            <a:ext cx="930697" cy="20383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05400" y="2667000"/>
            <a:ext cx="3419078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RISC abstract machine with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build-in compartmentalization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51460" y="3897868"/>
            <a:ext cx="240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software fault isolation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1000" y="1143000"/>
            <a:ext cx="8686800" cy="2514600"/>
          </a:xfrm>
          <a:prstGeom prst="rect">
            <a:avLst/>
          </a:prstGeom>
          <a:solidFill>
            <a:schemeClr val="accent1">
              <a:alpha val="14000"/>
            </a:scheme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1000" y="1103293"/>
            <a:ext cx="160019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(mostly)</a:t>
            </a:r>
            <a:r>
              <a:rPr lang="en-US" sz="3200" dirty="0" smtClean="0">
                <a:solidFill>
                  <a:schemeClr val="accent1"/>
                </a:solidFill>
              </a:rPr>
              <a:t/>
            </a:r>
            <a:br>
              <a:rPr lang="en-US" sz="3200" dirty="0" smtClean="0">
                <a:solidFill>
                  <a:schemeClr val="accent1"/>
                </a:solidFill>
              </a:rPr>
            </a:br>
            <a:r>
              <a:rPr lang="en-US" sz="3200" dirty="0" smtClean="0">
                <a:solidFill>
                  <a:schemeClr val="accent1"/>
                </a:solidFill>
              </a:rPr>
              <a:t>Verified</a:t>
            </a:r>
          </a:p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in Coq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33" name="Picture 32" descr="Coq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1066800"/>
            <a:ext cx="1066800" cy="1066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33400" y="5410199"/>
            <a:ext cx="5970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rgbClr val="C00000"/>
                </a:solidFill>
              </a:rPr>
              <a:t>Systematically tested</a:t>
            </a:r>
            <a:r>
              <a:rPr lang="en-US" sz="2400" dirty="0" smtClean="0">
                <a:solidFill>
                  <a:srgbClr val="C00000"/>
                </a:solidFill>
              </a:rPr>
              <a:t> (with </a:t>
            </a:r>
            <a:r>
              <a:rPr lang="en-US" sz="2400" dirty="0" err="1" smtClean="0">
                <a:solidFill>
                  <a:srgbClr val="C00000"/>
                </a:solidFill>
              </a:rPr>
              <a:t>QuickChick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26" y="5499925"/>
            <a:ext cx="1182473" cy="495049"/>
          </a:xfrm>
          <a:prstGeom prst="rect">
            <a:avLst/>
          </a:prstGeom>
        </p:spPr>
      </p:pic>
      <p:pic>
        <p:nvPicPr>
          <p:cNvPr id="40" name="Picture 39" descr="micro-polici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5631" y="4789231"/>
            <a:ext cx="316169" cy="3161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Building secure compilation chain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8</a:t>
            </a:fld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44714" y="6224806"/>
            <a:ext cx="6756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7"/>
              </a:rPr>
              <a:t>When Good Components Go Bad (arXiv:1802.00588)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48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1" grpId="0"/>
      <p:bldP spid="19" grpId="0" animBg="1"/>
      <p:bldP spid="23" grpId="0"/>
      <p:bldP spid="26" grpId="0"/>
      <p:bldP spid="30" grpId="0" animBg="1"/>
      <p:bldP spid="31" grpId="0" uiExpand="1" build="allAtOnce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29340</TotalTime>
  <Words>288</Words>
  <Application>Microsoft Office PowerPoint</Application>
  <PresentationFormat>On-screen Show (4:3)</PresentationFormat>
  <Paragraphs>114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Unicode MS</vt:lpstr>
      <vt:lpstr>Arial</vt:lpstr>
      <vt:lpstr>Calibri</vt:lpstr>
      <vt:lpstr>Office Theme</vt:lpstr>
      <vt:lpstr>When Good Components Go Bad  What are the security guarantees of compartmentalization?</vt:lpstr>
      <vt:lpstr>Devastating low-level vulnerabilities</vt:lpstr>
      <vt:lpstr>Compartmentalization = Practical mitigation</vt:lpstr>
      <vt:lpstr>What are the security guarantees of compartmentalization?</vt:lpstr>
      <vt:lpstr>Challenge</vt:lpstr>
      <vt:lpstr>Restricting undefined behavior</vt:lpstr>
      <vt:lpstr>PowerPoint Presentation</vt:lpstr>
      <vt:lpstr>Building secure compilation chain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 Hritcu</dc:creator>
  <cp:lastModifiedBy>Catalin Hritcu</cp:lastModifiedBy>
  <cp:revision>1191</cp:revision>
  <dcterms:created xsi:type="dcterms:W3CDTF">2016-12-13T09:19:39Z</dcterms:created>
  <dcterms:modified xsi:type="dcterms:W3CDTF">2018-05-29T20:20:45Z</dcterms:modified>
</cp:coreProperties>
</file>