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2" r:id="rId2"/>
    <p:sldId id="353" r:id="rId3"/>
    <p:sldId id="278" r:id="rId4"/>
    <p:sldId id="279" r:id="rId5"/>
    <p:sldId id="281" r:id="rId6"/>
    <p:sldId id="317" r:id="rId7"/>
    <p:sldId id="286" r:id="rId8"/>
    <p:sldId id="319" r:id="rId9"/>
    <p:sldId id="289" r:id="rId10"/>
    <p:sldId id="318" r:id="rId11"/>
    <p:sldId id="355" r:id="rId12"/>
    <p:sldId id="321" r:id="rId13"/>
    <p:sldId id="290" r:id="rId14"/>
    <p:sldId id="354" r:id="rId15"/>
    <p:sldId id="357" r:id="rId1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0" autoAdjust="0"/>
    <p:restoredTop sz="93241" autoAdjust="0"/>
  </p:normalViewPr>
  <p:slideViewPr>
    <p:cSldViewPr>
      <p:cViewPr varScale="1">
        <p:scale>
          <a:sx n="154" d="100"/>
          <a:sy n="154" d="100"/>
        </p:scale>
        <p:origin x="1926" y="14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2019-06-25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2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reference [New et al]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41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TODO: this repeats point 3 from previous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</a:t>
            </a:r>
            <a:r>
              <a:rPr lang="en-US" baseline="0" dirty="0" smtClean="0"/>
              <a:t>(beginning): The goal for SECOMP is to achieve full abstraction at scale for realistic programming languages</a:t>
            </a:r>
          </a:p>
          <a:p>
            <a:r>
              <a:rPr lang="en-US" baseline="0" dirty="0" smtClean="0"/>
              <a:t>SAY (end): </a:t>
            </a:r>
            <a:r>
              <a:rPr lang="en-US" dirty="0" smtClean="0"/>
              <a:t>Pause at the end, the goal</a:t>
            </a:r>
            <a:r>
              <a:rPr lang="en-US" baseline="0" dirty="0" smtClean="0"/>
              <a:t> of this project is to build all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B437EE-D348-4D49-8D0B-E2A12F8E03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1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End: Such abstractions are crucial for making the effort required to reason about</a:t>
            </a:r>
            <a:r>
              <a:rPr lang="en-US" baseline="0" dirty="0" smtClean="0"/>
              <a:t> </a:t>
            </a:r>
            <a:r>
              <a:rPr lang="en-US" dirty="0" smtClean="0"/>
              <a:t>the correctness and security properties of realistic code tractable in practice.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End: compromised (or malicious) application</a:t>
            </a:r>
            <a:r>
              <a:rPr lang="en-US" baseline="0" dirty="0" smtClean="0"/>
              <a:t> </a:t>
            </a:r>
            <a:r>
              <a:rPr lang="en-US" dirty="0" smtClean="0"/>
              <a:t>linking in </a:t>
            </a:r>
            <a:r>
              <a:rPr lang="en-US" dirty="0" err="1" smtClean="0"/>
              <a:t>miTLS</a:t>
            </a:r>
            <a:r>
              <a:rPr lang="en-US" dirty="0" smtClean="0"/>
              <a:t> can easily read and write </a:t>
            </a:r>
            <a:r>
              <a:rPr lang="en-US" dirty="0" err="1" smtClean="0"/>
              <a:t>miTLS’s</a:t>
            </a:r>
            <a:r>
              <a:rPr lang="en-US" dirty="0" smtClean="0"/>
              <a:t> data and code,</a:t>
            </a:r>
            <a:r>
              <a:rPr lang="en-US" baseline="0" dirty="0" smtClean="0"/>
              <a:t> </a:t>
            </a:r>
            <a:r>
              <a:rPr lang="en-US" dirty="0" smtClean="0"/>
              <a:t>jump to arbitrary instructions, smash the stack,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6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End: if source program </a:t>
            </a:r>
            <a:r>
              <a:rPr lang="en-US" sz="2400" b="0" dirty="0" smtClean="0">
                <a:solidFill>
                  <a:srgbClr val="7030A0"/>
                </a:solidFill>
              </a:rPr>
              <a:t>is secure</a:t>
            </a:r>
            <a:r>
              <a:rPr lang="en-US" sz="2400" b="0" dirty="0" smtClean="0"/>
              <a:t> against all </a:t>
            </a:r>
            <a:r>
              <a:rPr lang="en-US" sz="2400" b="0" dirty="0" smtClean="0">
                <a:solidFill>
                  <a:schemeClr val="tx2"/>
                </a:solidFill>
              </a:rPr>
              <a:t>source</a:t>
            </a:r>
            <a:r>
              <a:rPr lang="en-US" sz="2400" b="0" dirty="0" smtClean="0"/>
              <a:t> contexts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- then compiled program </a:t>
            </a:r>
            <a:r>
              <a:rPr lang="en-US" sz="2400" b="0" dirty="0" smtClean="0">
                <a:solidFill>
                  <a:srgbClr val="7030A0"/>
                </a:solidFill>
              </a:rPr>
              <a:t>is secure</a:t>
            </a:r>
            <a:r>
              <a:rPr lang="en-US" sz="2400" b="0" dirty="0" smtClean="0"/>
              <a:t> against all </a:t>
            </a:r>
            <a:r>
              <a:rPr lang="en-US" sz="2400" b="0" dirty="0" smtClean="0">
                <a:solidFill>
                  <a:srgbClr val="C00000"/>
                </a:solidFill>
              </a:rPr>
              <a:t>target</a:t>
            </a:r>
            <a:r>
              <a:rPr lang="en-US" sz="2400" b="0" dirty="0" smtClean="0"/>
              <a:t> contexts</a:t>
            </a:r>
            <a:endParaRPr lang="en-US" sz="2400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 smtClean="0"/>
              <a:t>- but what should "</a:t>
            </a:r>
            <a:r>
              <a:rPr lang="en-US" sz="2400" b="0" dirty="0" smtClean="0">
                <a:solidFill>
                  <a:srgbClr val="7030A0"/>
                </a:solidFill>
              </a:rPr>
              <a:t>is secure</a:t>
            </a:r>
            <a:r>
              <a:rPr lang="en-US" sz="2400" b="0" dirty="0" smtClean="0"/>
              <a:t>"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1BA7C-E18C-4E39-B627-3465A8166F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83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smtClean="0"/>
              <a:t>back-translating trace vs execution ... intuition vs. precision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8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BA48-8FCA-4816-BA4B-4AC92E0BA23F}" type="datetime1">
              <a:rPr lang="en-US" smtClean="0"/>
              <a:t>2019-06-25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EFBC-B4BF-4BF2-B652-A2AD9A9C3DC5}" type="datetime1">
              <a:rPr lang="en-US" smtClean="0"/>
              <a:t>2019-06-25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CD2-7340-4078-BFDC-F04999095519}" type="datetime1">
              <a:rPr lang="en-US" smtClean="0"/>
              <a:t>2019-06-25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A9CE-36F5-494F-ADD7-CC1999911EC7}" type="datetime1">
              <a:rPr lang="en-US" smtClean="0"/>
              <a:t>2019-06-25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846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23">
                <a:solidFill>
                  <a:schemeClr val="tx1">
                    <a:tint val="75000"/>
                  </a:schemeClr>
                </a:solidFill>
              </a:defRPr>
            </a:lvl1pPr>
            <a:lvl2pPr marL="439598" indent="0">
              <a:buNone/>
              <a:defRPr sz="1731">
                <a:solidFill>
                  <a:schemeClr val="tx1">
                    <a:tint val="75000"/>
                  </a:schemeClr>
                </a:solidFill>
              </a:defRPr>
            </a:lvl2pPr>
            <a:lvl3pPr marL="879196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3pPr>
            <a:lvl4pPr marL="1318793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4pPr>
            <a:lvl5pPr marL="1758391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5pPr>
            <a:lvl6pPr marL="2197989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6pPr>
            <a:lvl7pPr marL="2637587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7pPr>
            <a:lvl8pPr marL="3077185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8pPr>
            <a:lvl9pPr marL="3516782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C552D-D2BC-48F0-B6D6-589D1154DFB7}" type="datetime1">
              <a:rPr lang="en-US" smtClean="0"/>
              <a:t>2019-06-25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692"/>
            </a:lvl1pPr>
            <a:lvl2pPr>
              <a:defRPr sz="2308"/>
            </a:lvl2pPr>
            <a:lvl3pPr>
              <a:defRPr sz="1923"/>
            </a:lvl3pPr>
            <a:lvl4pPr>
              <a:defRPr sz="1731"/>
            </a:lvl4pPr>
            <a:lvl5pPr>
              <a:defRPr sz="1731"/>
            </a:lvl5pPr>
            <a:lvl6pPr>
              <a:defRPr sz="1731"/>
            </a:lvl6pPr>
            <a:lvl7pPr>
              <a:defRPr sz="1731"/>
            </a:lvl7pPr>
            <a:lvl8pPr>
              <a:defRPr sz="1731"/>
            </a:lvl8pPr>
            <a:lvl9pPr>
              <a:defRPr sz="17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692"/>
            </a:lvl1pPr>
            <a:lvl2pPr>
              <a:defRPr sz="2308"/>
            </a:lvl2pPr>
            <a:lvl3pPr>
              <a:defRPr sz="1923"/>
            </a:lvl3pPr>
            <a:lvl4pPr>
              <a:defRPr sz="1731"/>
            </a:lvl4pPr>
            <a:lvl5pPr>
              <a:defRPr sz="1731"/>
            </a:lvl5pPr>
            <a:lvl6pPr>
              <a:defRPr sz="1731"/>
            </a:lvl6pPr>
            <a:lvl7pPr>
              <a:defRPr sz="1731"/>
            </a:lvl7pPr>
            <a:lvl8pPr>
              <a:defRPr sz="1731"/>
            </a:lvl8pPr>
            <a:lvl9pPr>
              <a:defRPr sz="173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771C-1C7F-428D-9721-EFE7B5B138D9}" type="datetime1">
              <a:rPr lang="en-US" smtClean="0"/>
              <a:t>2019-06-25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0"/>
            <a:ext cx="4040188" cy="533135"/>
          </a:xfrm>
        </p:spPr>
        <p:txBody>
          <a:bodyPr anchor="b"/>
          <a:lstStyle>
            <a:lvl1pPr marL="0" indent="0">
              <a:buNone/>
              <a:defRPr sz="2308" b="1"/>
            </a:lvl1pPr>
            <a:lvl2pPr marL="439598" indent="0">
              <a:buNone/>
              <a:defRPr sz="1923" b="1"/>
            </a:lvl2pPr>
            <a:lvl3pPr marL="879196" indent="0">
              <a:buNone/>
              <a:defRPr sz="1731" b="1"/>
            </a:lvl3pPr>
            <a:lvl4pPr marL="1318793" indent="0">
              <a:buNone/>
              <a:defRPr sz="1538" b="1"/>
            </a:lvl4pPr>
            <a:lvl5pPr marL="1758391" indent="0">
              <a:buNone/>
              <a:defRPr sz="1538" b="1"/>
            </a:lvl5pPr>
            <a:lvl6pPr marL="2197989" indent="0">
              <a:buNone/>
              <a:defRPr sz="1538" b="1"/>
            </a:lvl6pPr>
            <a:lvl7pPr marL="2637587" indent="0">
              <a:buNone/>
              <a:defRPr sz="1538" b="1"/>
            </a:lvl7pPr>
            <a:lvl8pPr marL="3077185" indent="0">
              <a:buNone/>
              <a:defRPr sz="1538" b="1"/>
            </a:lvl8pPr>
            <a:lvl9pPr marL="3516782" indent="0">
              <a:buNone/>
              <a:defRPr sz="15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5"/>
            <a:ext cx="4040188" cy="3292740"/>
          </a:xfrm>
        </p:spPr>
        <p:txBody>
          <a:bodyPr/>
          <a:lstStyle>
            <a:lvl1pPr>
              <a:defRPr sz="2308"/>
            </a:lvl1pPr>
            <a:lvl2pPr>
              <a:defRPr sz="1923"/>
            </a:lvl2pPr>
            <a:lvl3pPr>
              <a:defRPr sz="1731"/>
            </a:lvl3pPr>
            <a:lvl4pPr>
              <a:defRPr sz="1538"/>
            </a:lvl4pPr>
            <a:lvl5pPr>
              <a:defRPr sz="1538"/>
            </a:lvl5pPr>
            <a:lvl6pPr>
              <a:defRPr sz="1538"/>
            </a:lvl6pPr>
            <a:lvl7pPr>
              <a:defRPr sz="1538"/>
            </a:lvl7pPr>
            <a:lvl8pPr>
              <a:defRPr sz="1538"/>
            </a:lvl8pPr>
            <a:lvl9pPr>
              <a:defRPr sz="15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2308" b="1"/>
            </a:lvl1pPr>
            <a:lvl2pPr marL="439598" indent="0">
              <a:buNone/>
              <a:defRPr sz="1923" b="1"/>
            </a:lvl2pPr>
            <a:lvl3pPr marL="879196" indent="0">
              <a:buNone/>
              <a:defRPr sz="1731" b="1"/>
            </a:lvl3pPr>
            <a:lvl4pPr marL="1318793" indent="0">
              <a:buNone/>
              <a:defRPr sz="1538" b="1"/>
            </a:lvl4pPr>
            <a:lvl5pPr marL="1758391" indent="0">
              <a:buNone/>
              <a:defRPr sz="1538" b="1"/>
            </a:lvl5pPr>
            <a:lvl6pPr marL="2197989" indent="0">
              <a:buNone/>
              <a:defRPr sz="1538" b="1"/>
            </a:lvl6pPr>
            <a:lvl7pPr marL="2637587" indent="0">
              <a:buNone/>
              <a:defRPr sz="1538" b="1"/>
            </a:lvl7pPr>
            <a:lvl8pPr marL="3077185" indent="0">
              <a:buNone/>
              <a:defRPr sz="1538" b="1"/>
            </a:lvl8pPr>
            <a:lvl9pPr marL="3516782" indent="0">
              <a:buNone/>
              <a:defRPr sz="15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5"/>
            <a:ext cx="4041775" cy="3292740"/>
          </a:xfrm>
        </p:spPr>
        <p:txBody>
          <a:bodyPr/>
          <a:lstStyle>
            <a:lvl1pPr>
              <a:defRPr sz="2308"/>
            </a:lvl1pPr>
            <a:lvl2pPr>
              <a:defRPr sz="1923"/>
            </a:lvl2pPr>
            <a:lvl3pPr>
              <a:defRPr sz="1731"/>
            </a:lvl3pPr>
            <a:lvl4pPr>
              <a:defRPr sz="1538"/>
            </a:lvl4pPr>
            <a:lvl5pPr>
              <a:defRPr sz="1538"/>
            </a:lvl5pPr>
            <a:lvl6pPr>
              <a:defRPr sz="1538"/>
            </a:lvl6pPr>
            <a:lvl7pPr>
              <a:defRPr sz="1538"/>
            </a:lvl7pPr>
            <a:lvl8pPr>
              <a:defRPr sz="1538"/>
            </a:lvl8pPr>
            <a:lvl9pPr>
              <a:defRPr sz="15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455-AF1C-4DD6-A072-EA6376DA249F}" type="datetime1">
              <a:rPr lang="en-US" smtClean="0"/>
              <a:t>2019-06-25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C9FE-8022-4985-B7E2-090B572087DA}" type="datetime1">
              <a:rPr lang="en-US" smtClean="0"/>
              <a:t>2019-06-25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E4E9-4F3E-4D05-994D-EF2C814F7272}" type="datetime1">
              <a:rPr lang="en-US" smtClean="0"/>
              <a:t>2019-06-25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92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077"/>
            </a:lvl1pPr>
            <a:lvl2pPr>
              <a:defRPr sz="2692"/>
            </a:lvl2pPr>
            <a:lvl3pPr>
              <a:defRPr sz="2308"/>
            </a:lvl3pPr>
            <a:lvl4pPr>
              <a:defRPr sz="1923"/>
            </a:lvl4pPr>
            <a:lvl5pPr>
              <a:defRPr sz="1923"/>
            </a:lvl5pPr>
            <a:lvl6pPr>
              <a:defRPr sz="1923"/>
            </a:lvl6pPr>
            <a:lvl7pPr>
              <a:defRPr sz="1923"/>
            </a:lvl7pPr>
            <a:lvl8pPr>
              <a:defRPr sz="1923"/>
            </a:lvl8pPr>
            <a:lvl9pPr>
              <a:defRPr sz="19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346"/>
            </a:lvl1pPr>
            <a:lvl2pPr marL="439598" indent="0">
              <a:buNone/>
              <a:defRPr sz="1154"/>
            </a:lvl2pPr>
            <a:lvl3pPr marL="879196" indent="0">
              <a:buNone/>
              <a:defRPr sz="962"/>
            </a:lvl3pPr>
            <a:lvl4pPr marL="1318793" indent="0">
              <a:buNone/>
              <a:defRPr sz="865"/>
            </a:lvl4pPr>
            <a:lvl5pPr marL="1758391" indent="0">
              <a:buNone/>
              <a:defRPr sz="865"/>
            </a:lvl5pPr>
            <a:lvl6pPr marL="2197989" indent="0">
              <a:buNone/>
              <a:defRPr sz="865"/>
            </a:lvl6pPr>
            <a:lvl7pPr marL="2637587" indent="0">
              <a:buNone/>
              <a:defRPr sz="865"/>
            </a:lvl7pPr>
            <a:lvl8pPr marL="3077185" indent="0">
              <a:buNone/>
              <a:defRPr sz="865"/>
            </a:lvl8pPr>
            <a:lvl9pPr marL="3516782" indent="0">
              <a:buNone/>
              <a:defRPr sz="8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916F-1F40-45FE-8912-DBAFDF466C24}" type="datetime1">
              <a:rPr lang="en-US" smtClean="0"/>
              <a:t>2019-06-25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92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77"/>
            </a:lvl1pPr>
            <a:lvl2pPr marL="439598" indent="0">
              <a:buNone/>
              <a:defRPr sz="2692"/>
            </a:lvl2pPr>
            <a:lvl3pPr marL="879196" indent="0">
              <a:buNone/>
              <a:defRPr sz="2308"/>
            </a:lvl3pPr>
            <a:lvl4pPr marL="1318793" indent="0">
              <a:buNone/>
              <a:defRPr sz="1923"/>
            </a:lvl4pPr>
            <a:lvl5pPr marL="1758391" indent="0">
              <a:buNone/>
              <a:defRPr sz="1923"/>
            </a:lvl5pPr>
            <a:lvl6pPr marL="2197989" indent="0">
              <a:buNone/>
              <a:defRPr sz="1923"/>
            </a:lvl6pPr>
            <a:lvl7pPr marL="2637587" indent="0">
              <a:buNone/>
              <a:defRPr sz="1923"/>
            </a:lvl7pPr>
            <a:lvl8pPr marL="3077185" indent="0">
              <a:buNone/>
              <a:defRPr sz="1923"/>
            </a:lvl8pPr>
            <a:lvl9pPr marL="3516782" indent="0">
              <a:buNone/>
              <a:defRPr sz="192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346"/>
            </a:lvl1pPr>
            <a:lvl2pPr marL="439598" indent="0">
              <a:buNone/>
              <a:defRPr sz="1154"/>
            </a:lvl2pPr>
            <a:lvl3pPr marL="879196" indent="0">
              <a:buNone/>
              <a:defRPr sz="962"/>
            </a:lvl3pPr>
            <a:lvl4pPr marL="1318793" indent="0">
              <a:buNone/>
              <a:defRPr sz="865"/>
            </a:lvl4pPr>
            <a:lvl5pPr marL="1758391" indent="0">
              <a:buNone/>
              <a:defRPr sz="865"/>
            </a:lvl5pPr>
            <a:lvl6pPr marL="2197989" indent="0">
              <a:buNone/>
              <a:defRPr sz="865"/>
            </a:lvl6pPr>
            <a:lvl7pPr marL="2637587" indent="0">
              <a:buNone/>
              <a:defRPr sz="865"/>
            </a:lvl7pPr>
            <a:lvl8pPr marL="3077185" indent="0">
              <a:buNone/>
              <a:defRPr sz="865"/>
            </a:lvl8pPr>
            <a:lvl9pPr marL="3516782" indent="0">
              <a:buNone/>
              <a:defRPr sz="8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C6E3-5FF8-4C8F-982B-F09819B2AEE6}" type="datetime1">
              <a:rPr lang="en-US" smtClean="0"/>
              <a:t>2019-06-25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5C4F-E9E8-4766-AF7F-30958641368D}" type="datetime1">
              <a:rPr lang="en-US" smtClean="0"/>
              <a:t>2019-06-25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879196" rtl="0" eaLnBrk="1" latinLnBrk="0" hangingPunct="1">
        <a:spcBef>
          <a:spcPct val="0"/>
        </a:spcBef>
        <a:buNone/>
        <a:defRPr sz="42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698" indent="-329698" algn="l" defTabSz="879196" rtl="0" eaLnBrk="1" latinLnBrk="0" hangingPunct="1">
        <a:spcBef>
          <a:spcPct val="20000"/>
        </a:spcBef>
        <a:buFont typeface="Arial" pitchFamily="34" charset="0"/>
        <a:buChar char="•"/>
        <a:defRPr sz="3077" kern="1200">
          <a:solidFill>
            <a:schemeClr val="tx1"/>
          </a:solidFill>
          <a:latin typeface="+mn-lt"/>
          <a:ea typeface="+mn-ea"/>
          <a:cs typeface="+mn-cs"/>
        </a:defRPr>
      </a:lvl1pPr>
      <a:lvl2pPr marL="714346" indent="-274749" algn="l" defTabSz="879196" rtl="0" eaLnBrk="1" latinLnBrk="0" hangingPunct="1">
        <a:spcBef>
          <a:spcPct val="20000"/>
        </a:spcBef>
        <a:buFont typeface="Arial" pitchFamily="34" charset="0"/>
        <a:buChar char="–"/>
        <a:defRPr sz="2692" kern="1200">
          <a:solidFill>
            <a:schemeClr val="tx1"/>
          </a:solidFill>
          <a:latin typeface="+mn-lt"/>
          <a:ea typeface="+mn-ea"/>
          <a:cs typeface="+mn-cs"/>
        </a:defRPr>
      </a:lvl2pPr>
      <a:lvl3pPr marL="1098995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2308" kern="1200">
          <a:solidFill>
            <a:schemeClr val="tx1"/>
          </a:solidFill>
          <a:latin typeface="+mn-lt"/>
          <a:ea typeface="+mn-ea"/>
          <a:cs typeface="+mn-cs"/>
        </a:defRPr>
      </a:lvl3pPr>
      <a:lvl4pPr marL="1538592" indent="-219799" algn="l" defTabSz="879196" rtl="0" eaLnBrk="1" latinLnBrk="0" hangingPunct="1">
        <a:spcBef>
          <a:spcPct val="20000"/>
        </a:spcBef>
        <a:buFont typeface="Arial" pitchFamily="34" charset="0"/>
        <a:buChar char="–"/>
        <a:defRPr sz="1923" kern="1200">
          <a:solidFill>
            <a:schemeClr val="tx1"/>
          </a:solidFill>
          <a:latin typeface="+mn-lt"/>
          <a:ea typeface="+mn-ea"/>
          <a:cs typeface="+mn-cs"/>
        </a:defRPr>
      </a:lvl4pPr>
      <a:lvl5pPr marL="1978190" indent="-219799" algn="l" defTabSz="879196" rtl="0" eaLnBrk="1" latinLnBrk="0" hangingPunct="1">
        <a:spcBef>
          <a:spcPct val="20000"/>
        </a:spcBef>
        <a:buFont typeface="Arial" pitchFamily="34" charset="0"/>
        <a:buChar char="»"/>
        <a:defRPr sz="1923" kern="1200">
          <a:solidFill>
            <a:schemeClr val="tx1"/>
          </a:solidFill>
          <a:latin typeface="+mn-lt"/>
          <a:ea typeface="+mn-ea"/>
          <a:cs typeface="+mn-cs"/>
        </a:defRPr>
      </a:lvl5pPr>
      <a:lvl6pPr marL="2417788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6pPr>
      <a:lvl7pPr marL="2857386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7pPr>
      <a:lvl8pPr marL="3296984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8pPr>
      <a:lvl9pPr marL="3736581" indent="-219799" algn="l" defTabSz="879196" rtl="0" eaLnBrk="1" latinLnBrk="0" hangingPunct="1">
        <a:spcBef>
          <a:spcPct val="20000"/>
        </a:spcBef>
        <a:buFont typeface="Arial" pitchFamily="34" charset="0"/>
        <a:buChar char="•"/>
        <a:defRPr sz="19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1pPr>
      <a:lvl2pPr marL="439598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2pPr>
      <a:lvl3pPr marL="879196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3pPr>
      <a:lvl4pPr marL="1318793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4pPr>
      <a:lvl5pPr marL="1758391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5pPr>
      <a:lvl6pPr marL="2197989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6pPr>
      <a:lvl7pPr marL="2637587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8pPr>
      <a:lvl9pPr marL="3516782" algn="l" defTabSz="879196" rtl="0" eaLnBrk="1" latinLnBrk="0" hangingPunct="1">
        <a:defRPr sz="17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cure-compilation/exploring-robust-property-preserv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cure-compilation/exploring-robust-property-preserv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096" y="800100"/>
            <a:ext cx="7839808" cy="141348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4400" b="1" dirty="0" smtClean="0">
                <a:solidFill>
                  <a:srgbClr val="C00000"/>
                </a:solidFill>
              </a:rPr>
              <a:t>Journey </a:t>
            </a:r>
            <a:r>
              <a:rPr lang="en-US" sz="4400" b="1" dirty="0">
                <a:solidFill>
                  <a:srgbClr val="C00000"/>
                </a:solidFill>
              </a:rPr>
              <a:t>Beyond Full </a:t>
            </a:r>
            <a:r>
              <a:rPr lang="en-US" sz="4400" b="1" dirty="0" smtClean="0">
                <a:solidFill>
                  <a:srgbClr val="C00000"/>
                </a:solidFill>
              </a:rPr>
              <a:t>Abstraction:</a:t>
            </a:r>
            <a:r>
              <a:rPr lang="en-US" sz="4800" b="1" dirty="0" smtClean="0">
                <a:solidFill>
                  <a:srgbClr val="C00000"/>
                </a:solidFill>
              </a:rPr>
              <a:t/>
            </a:r>
            <a:br>
              <a:rPr lang="en-US" sz="48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Exploring </a:t>
            </a:r>
            <a:r>
              <a:rPr lang="en-US" sz="3600" b="1" dirty="0">
                <a:solidFill>
                  <a:schemeClr val="tx2"/>
                </a:solidFill>
              </a:rPr>
              <a:t>Robust Property Preservation for Secure Compilation</a:t>
            </a:r>
            <a:endParaRPr lang="en-US" sz="4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5" y="3435940"/>
            <a:ext cx="678014" cy="73320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17777" y="4173843"/>
            <a:ext cx="853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Carmine</a:t>
            </a:r>
          </a:p>
          <a:p>
            <a:pPr algn="ctr"/>
            <a:r>
              <a:rPr lang="en-US" sz="1500" b="1" dirty="0"/>
              <a:t>Abate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00" y="3435940"/>
            <a:ext cx="734459" cy="7315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r="8963"/>
          <a:stretch/>
        </p:blipFill>
        <p:spPr>
          <a:xfrm>
            <a:off x="7635240" y="3435940"/>
            <a:ext cx="733192" cy="7315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3378702" y="4173843"/>
            <a:ext cx="7889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Deepak</a:t>
            </a:r>
          </a:p>
          <a:p>
            <a:pPr algn="ctr"/>
            <a:r>
              <a:rPr lang="en-US" sz="1500" b="1" dirty="0"/>
              <a:t>Garg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8046" y="4173843"/>
            <a:ext cx="9966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2"/>
                </a:solidFill>
              </a:rPr>
              <a:t>Marco</a:t>
            </a:r>
          </a:p>
          <a:p>
            <a:pPr algn="ctr"/>
            <a:r>
              <a:rPr lang="en-US" sz="1500" b="1" dirty="0">
                <a:solidFill>
                  <a:schemeClr val="tx2"/>
                </a:solidFill>
              </a:rPr>
              <a:t>Patrignani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93"/>
          <a:stretch/>
        </p:blipFill>
        <p:spPr>
          <a:xfrm flipH="1">
            <a:off x="4818639" y="3435940"/>
            <a:ext cx="731520" cy="73152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810578" y="4173843"/>
            <a:ext cx="7356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C</a:t>
            </a:r>
            <a:r>
              <a:rPr lang="ro-RO" sz="1500" b="1" dirty="0">
                <a:solidFill>
                  <a:srgbClr val="C00000"/>
                </a:solidFill>
              </a:rPr>
              <a:t>ătălin</a:t>
            </a:r>
            <a:endParaRPr lang="en-US" sz="1500" dirty="0">
              <a:solidFill>
                <a:srgbClr val="C00000"/>
              </a:solidFill>
            </a:endParaRPr>
          </a:p>
          <a:p>
            <a:pPr algn="ctr"/>
            <a:r>
              <a:rPr lang="en-US" sz="1500" b="1" dirty="0">
                <a:solidFill>
                  <a:srgbClr val="C00000"/>
                </a:solidFill>
              </a:rPr>
              <a:t>Hrițcu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82467" y="4173843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err="1" smtClean="0"/>
              <a:t>Jérémy</a:t>
            </a:r>
            <a:r>
              <a:rPr lang="en-US" sz="1500" b="1" dirty="0" smtClean="0"/>
              <a:t/>
            </a:r>
            <a:br>
              <a:rPr lang="en-US" sz="1500" b="1" dirty="0" smtClean="0"/>
            </a:br>
            <a:r>
              <a:rPr lang="en-US" sz="1500" b="1" dirty="0" err="1" smtClean="0"/>
              <a:t>Thibault</a:t>
            </a:r>
            <a:endParaRPr lang="en-US" sz="1500" b="1" dirty="0"/>
          </a:p>
        </p:txBody>
      </p:sp>
      <p:sp>
        <p:nvSpPr>
          <p:cNvPr id="19" name="Rectangle 18"/>
          <p:cNvSpPr/>
          <p:nvPr/>
        </p:nvSpPr>
        <p:spPr>
          <a:xfrm>
            <a:off x="3323608" y="4678125"/>
            <a:ext cx="90204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MPI-SWS</a:t>
            </a:r>
            <a:endParaRPr lang="en-US" sz="1500" dirty="0"/>
          </a:p>
        </p:txBody>
      </p:sp>
      <p:sp>
        <p:nvSpPr>
          <p:cNvPr id="20" name="Rectangle 19"/>
          <p:cNvSpPr/>
          <p:nvPr/>
        </p:nvSpPr>
        <p:spPr>
          <a:xfrm>
            <a:off x="7594246" y="4678125"/>
            <a:ext cx="84773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Stanford</a:t>
            </a:r>
            <a:endParaRPr lang="en-US" sz="1500" dirty="0"/>
          </a:p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&amp; CISPA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164873" y="4678125"/>
            <a:ext cx="9548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6929" y="4678125"/>
            <a:ext cx="954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9876" y="4678125"/>
            <a:ext cx="95481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785587"/>
            <a:ext cx="729513" cy="72951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2043745" y="4173843"/>
            <a:ext cx="7191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tx2"/>
                </a:solidFill>
              </a:rPr>
              <a:t>Rob</a:t>
            </a:r>
            <a:br>
              <a:rPr lang="en-US" sz="1500" b="1" dirty="0">
                <a:solidFill>
                  <a:schemeClr val="tx2"/>
                </a:solidFill>
              </a:rPr>
            </a:br>
            <a:r>
              <a:rPr lang="en-US" sz="1500" b="1" dirty="0">
                <a:solidFill>
                  <a:schemeClr val="tx2"/>
                </a:solidFill>
              </a:rPr>
              <a:t>Blanco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29595" y="4678125"/>
            <a:ext cx="9548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71700"/>
            <a:ext cx="838200" cy="838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59" y="3435940"/>
            <a:ext cx="656561" cy="729513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39" y="3435940"/>
            <a:ext cx="731520" cy="731520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grpSp>
        <p:nvGrpSpPr>
          <p:cNvPr id="31" name="Group 30"/>
          <p:cNvGrpSpPr/>
          <p:nvPr/>
        </p:nvGrpSpPr>
        <p:grpSpPr>
          <a:xfrm>
            <a:off x="7315200" y="2339397"/>
            <a:ext cx="914400" cy="529713"/>
            <a:chOff x="7742881" y="4401304"/>
            <a:chExt cx="1097798" cy="502804"/>
          </a:xfrm>
        </p:grpSpPr>
        <p:sp>
          <p:nvSpPr>
            <p:cNvPr id="32" name="Rounded Rectangle 31"/>
            <p:cNvSpPr>
              <a:spLocks noChangeAspect="1"/>
            </p:cNvSpPr>
            <p:nvPr/>
          </p:nvSpPr>
          <p:spPr>
            <a:xfrm>
              <a:off x="7742881" y="4401304"/>
              <a:ext cx="1097798" cy="5028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33" name="Rounded Rectangle 32"/>
            <p:cNvSpPr>
              <a:spLocks noChangeAspect="1"/>
            </p:cNvSpPr>
            <p:nvPr/>
          </p:nvSpPr>
          <p:spPr>
            <a:xfrm>
              <a:off x="7848600" y="4495411"/>
              <a:ext cx="586217" cy="34328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>
              <a:cxnSpLocks noChangeAspect="1"/>
            </p:cNvCxnSpPr>
            <p:nvPr/>
          </p:nvCxnSpPr>
          <p:spPr>
            <a:xfrm>
              <a:off x="8169933" y="4686300"/>
              <a:ext cx="52976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284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681630" y="3553479"/>
            <a:ext cx="3505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 smtClean="0"/>
              <a:t>without internal nondeterminism,</a:t>
            </a:r>
          </a:p>
          <a:p>
            <a:pPr algn="r"/>
            <a:r>
              <a:rPr lang="en-US" sz="1700" b="1" dirty="0" smtClean="0"/>
              <a:t>full abstraction is here</a:t>
            </a:r>
            <a:endParaRPr lang="en-US" sz="17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9525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Where is </a:t>
            </a:r>
            <a:r>
              <a:rPr lang="en-US" sz="3600" b="1" dirty="0"/>
              <a:t>Full </a:t>
            </a:r>
            <a:r>
              <a:rPr lang="en-US" sz="3600" b="1" dirty="0" smtClean="0"/>
              <a:t>Abstraction?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59388"/>
            <a:ext cx="5867400" cy="436031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5943600" y="4000500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06591" y="4256157"/>
            <a:ext cx="314522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700" b="1" dirty="0" smtClean="0"/>
              <a:t>doesn't imply any </a:t>
            </a:r>
            <a:r>
              <a:rPr lang="en-US" sz="1700" b="1" dirty="0" smtClean="0"/>
              <a:t>other </a:t>
            </a:r>
            <a:r>
              <a:rPr lang="en-US" sz="1700" b="1" dirty="0" smtClean="0"/>
              <a:t>criterion</a:t>
            </a:r>
            <a:endParaRPr lang="en-US" sz="17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0622" y="659368"/>
            <a:ext cx="47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(i.e. robust behavioral equivalence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preservation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Full abstraction </a:t>
            </a:r>
            <a:r>
              <a:rPr lang="en-US" sz="3600" b="1" dirty="0" smtClean="0">
                <a:solidFill>
                  <a:srgbClr val="C00000"/>
                </a:solidFill>
              </a:rPr>
              <a:t>does not</a:t>
            </a:r>
            <a:r>
              <a:rPr lang="en-US" sz="3600" dirty="0" smtClean="0"/>
              <a:t> </a:t>
            </a:r>
            <a:r>
              <a:rPr lang="en-US" sz="3600" b="1" dirty="0" smtClean="0"/>
              <a:t>imply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b="1" dirty="0" smtClean="0"/>
              <a:t>any other criterion in our diagram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9700"/>
            <a:ext cx="8610600" cy="37716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Intuitive counterexample</a:t>
            </a:r>
            <a:r>
              <a:rPr lang="en-US" sz="2400" dirty="0" smtClean="0"/>
              <a:t> adapted from </a:t>
            </a:r>
            <a:r>
              <a:rPr lang="en-US" sz="2400" dirty="0" err="1" smtClean="0"/>
              <a:t>Marco&amp;Deepak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[CSF'17]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When context passes in bad input value</a:t>
            </a:r>
            <a:r>
              <a:rPr lang="en-US" sz="2400" dirty="0" smtClean="0"/>
              <a:t> (e.g. ill-typed):</a:t>
            </a:r>
          </a:p>
          <a:p>
            <a:pPr lvl="1">
              <a:lnSpc>
                <a:spcPct val="11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lunch the missiles</a:t>
            </a:r>
            <a:r>
              <a:rPr lang="en-US" sz="2400" dirty="0" smtClean="0"/>
              <a:t> - breaks Robust Safety Preservation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loop forever</a:t>
            </a:r>
            <a:r>
              <a:rPr lang="en-US" sz="2400" dirty="0" smtClean="0"/>
              <a:t> - breaks Robust Liveness Preservation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leak secret inputs</a:t>
            </a:r>
            <a:r>
              <a:rPr lang="en-US" sz="2400" dirty="0" smtClean="0"/>
              <a:t> - breaks Robust NI Preservation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chemeClr val="tx2"/>
                </a:solidFill>
              </a:rPr>
              <a:t>Yet this doesn't break </a:t>
            </a:r>
            <a:r>
              <a:rPr lang="en-US" sz="2400" b="1" dirty="0" smtClean="0"/>
              <a:t>full abstraction</a:t>
            </a:r>
            <a:r>
              <a:rPr lang="en-US" sz="2400" dirty="0" smtClean="0"/>
              <a:t> or </a:t>
            </a:r>
            <a:r>
              <a:rPr lang="en-US" sz="2400" b="1" dirty="0" smtClean="0"/>
              <a:t>compiler correctness!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Full abstraction only ensures</a:t>
            </a:r>
            <a:r>
              <a:rPr lang="en-US" sz="2400" b="1" dirty="0" smtClean="0"/>
              <a:t> code confidentiality</a:t>
            </a:r>
            <a:endParaRPr lang="en-US" sz="2400" dirty="0" smtClean="0"/>
          </a:p>
          <a:p>
            <a:pPr lvl="1">
              <a:lnSpc>
                <a:spcPct val="110000"/>
              </a:lnSpc>
            </a:pPr>
            <a:r>
              <a:rPr lang="en-US" sz="2400" b="1" dirty="0" smtClean="0"/>
              <a:t>no</a:t>
            </a:r>
            <a:r>
              <a:rPr lang="en-US" sz="2400" dirty="0" smtClean="0"/>
              <a:t> integrity, </a:t>
            </a:r>
            <a:r>
              <a:rPr lang="en-US" sz="2400" b="1" dirty="0" smtClean="0"/>
              <a:t>no</a:t>
            </a:r>
            <a:r>
              <a:rPr lang="en-US" sz="2400" dirty="0" smtClean="0"/>
              <a:t> safety, </a:t>
            </a:r>
            <a:r>
              <a:rPr lang="en-US" sz="2400" b="1" dirty="0" smtClean="0"/>
              <a:t>no</a:t>
            </a:r>
            <a:r>
              <a:rPr lang="en-US" sz="2400" dirty="0" smtClean="0"/>
              <a:t> data confidentiality,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52699"/>
            <a:ext cx="685800" cy="824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301734"/>
            <a:ext cx="981075" cy="13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1100"/>
            <a:ext cx="5867400" cy="4328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8686800" cy="9525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Embraced and </a:t>
            </a:r>
            <a:r>
              <a:rPr lang="en-US" sz="3600" b="1" dirty="0"/>
              <a:t>extended™ </a:t>
            </a:r>
            <a:r>
              <a:rPr lang="en-US" sz="3600" b="1" dirty="0" smtClean="0"/>
              <a:t>proof techniques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182" y="1785045"/>
            <a:ext cx="154721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 smtClean="0"/>
              <a:t>back-translating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 smtClean="0"/>
              <a:t>context</a:t>
            </a:r>
            <a:endParaRPr lang="en-US" sz="1500" dirty="0"/>
          </a:p>
          <a:p>
            <a:pPr algn="r"/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sz="15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15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sz="1500" b="1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∀P∀t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b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800" b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[New et al,ICFP'16]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362852"/>
            <a:ext cx="1911998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generic technique</a:t>
            </a:r>
          </a:p>
          <a:p>
            <a:r>
              <a:rPr lang="en-US" b="1" dirty="0" smtClean="0"/>
              <a:t>applicable</a:t>
            </a:r>
          </a:p>
          <a:p>
            <a:r>
              <a:rPr lang="en-US" sz="1500" dirty="0" smtClean="0"/>
              <a:t>back-translating</a:t>
            </a:r>
            <a:endParaRPr lang="en-US" sz="1500" dirty="0"/>
          </a:p>
          <a:p>
            <a:r>
              <a:rPr lang="en-US" sz="1500" dirty="0"/>
              <a:t>finite </a:t>
            </a:r>
            <a:r>
              <a:rPr lang="en-US" sz="1500" dirty="0" smtClean="0"/>
              <a:t>set </a:t>
            </a:r>
            <a:r>
              <a:rPr lang="en-US" sz="1500" dirty="0"/>
              <a:t>of</a:t>
            </a:r>
          </a:p>
          <a:p>
            <a:r>
              <a:rPr lang="en-US" sz="1500" dirty="0"/>
              <a:t>finite trace prefixes</a:t>
            </a:r>
          </a:p>
          <a:p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∀k∀P</a:t>
            </a: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..P</a:t>
            </a: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∀C</a:t>
            </a: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b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∀m</a:t>
            </a:r>
            <a:r>
              <a:rPr lang="en-US" sz="15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..m</a:t>
            </a:r>
            <a:r>
              <a:rPr lang="en-US" sz="15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 </a:t>
            </a:r>
            <a:r>
              <a:rPr lang="en-US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sz="15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</a:p>
          <a:p>
            <a:r>
              <a:rPr lang="en-US" sz="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[Jeffrey &amp;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Rathke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ESOP'05]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Patrignani et al,TOPLAS'15]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9649" y="763369"/>
            <a:ext cx="6031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for simple translation from </a:t>
            </a:r>
            <a:r>
              <a:rPr lang="en-US" dirty="0"/>
              <a:t>statically to </a:t>
            </a:r>
            <a:r>
              <a:rPr lang="en-US" dirty="0" smtClean="0"/>
              <a:t>dynamically typed language with </a:t>
            </a:r>
            <a:r>
              <a:rPr lang="en-US" dirty="0"/>
              <a:t>first-order functions and I/O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72" y="876300"/>
            <a:ext cx="1253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strongest</a:t>
            </a:r>
          </a:p>
          <a:p>
            <a:pPr algn="r"/>
            <a:r>
              <a:rPr lang="en-US" b="1" dirty="0" smtClean="0"/>
              <a:t>criterion</a:t>
            </a:r>
          </a:p>
          <a:p>
            <a:pPr algn="r"/>
            <a:r>
              <a:rPr lang="en-US" b="1" dirty="0" smtClean="0"/>
              <a:t>achievable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23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Some open problems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610600" cy="4114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Practically achieving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>
                <a:solidFill>
                  <a:schemeClr val="tx2"/>
                </a:solidFill>
              </a:rPr>
              <a:t>secure interoperability with lower-level code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ore </a:t>
            </a:r>
            <a:r>
              <a:rPr lang="en-US" sz="2400" dirty="0" smtClean="0"/>
              <a:t>realistic languages and compilation chains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Verifying robust satisfaction for source programs</a:t>
            </a:r>
          </a:p>
          <a:p>
            <a:pPr lvl="1"/>
            <a:r>
              <a:rPr lang="en-US" sz="2400" dirty="0" smtClean="0"/>
              <a:t>program </a:t>
            </a:r>
            <a:r>
              <a:rPr lang="en-US" sz="2400" dirty="0" smtClean="0"/>
              <a:t>logics, logical relations, </a:t>
            </a:r>
            <a:r>
              <a:rPr lang="en-US" sz="2400" dirty="0"/>
              <a:t>partial semantics, ...</a:t>
            </a:r>
            <a:endParaRPr lang="en-US" sz="2400" dirty="0" smtClean="0"/>
          </a:p>
          <a:p>
            <a:r>
              <a:rPr lang="en-US" sz="2800" b="1" dirty="0" smtClean="0">
                <a:solidFill>
                  <a:schemeClr val="tx2"/>
                </a:solidFill>
              </a:rPr>
              <a:t>Different traces for source and target semantics</a:t>
            </a:r>
          </a:p>
          <a:p>
            <a:pPr lvl="1"/>
            <a:r>
              <a:rPr lang="en-US" sz="2415" dirty="0" smtClean="0"/>
              <a:t>connected by some arbitrary relation</a:t>
            </a:r>
          </a:p>
          <a:p>
            <a:pPr lvl="1"/>
            <a:r>
              <a:rPr lang="en-US" sz="2415" dirty="0" smtClean="0"/>
              <a:t>mappings between source and target properties</a:t>
            </a:r>
            <a:endParaRPr lang="en-US" sz="2415" dirty="0" smtClean="0"/>
          </a:p>
          <a:p>
            <a:pPr lvl="1"/>
            <a:r>
              <a:rPr lang="en-US" sz="2415" dirty="0" smtClean="0"/>
              <a:t>interesting even for correct compilation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9525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My dream: secure compilation </a:t>
            </a:r>
            <a:r>
              <a:rPr lang="en-US" sz="3200" b="1" dirty="0"/>
              <a:t>at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1970"/>
            <a:fld id="{1ADD699A-67FB-4F36-809D-738B0721C211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761970"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352800" y="3848100"/>
            <a:ext cx="1227529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943600" y="3848100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9000" y="3848100"/>
            <a:ext cx="1219200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3416300" y="14097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</a:rPr>
              <a:t>HACL*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cxnSp>
        <p:nvCxnSpPr>
          <p:cNvPr id="94" name="Straight Arrow Connector 93"/>
          <p:cNvCxnSpPr>
            <a:stCxn id="92" idx="2"/>
            <a:endCxn id="95" idx="0"/>
          </p:cNvCxnSpPr>
          <p:nvPr/>
        </p:nvCxnSpPr>
        <p:spPr>
          <a:xfrm>
            <a:off x="3949700" y="1790700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3416300" y="27051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5" idx="2"/>
            <a:endCxn id="97" idx="0"/>
          </p:cNvCxnSpPr>
          <p:nvPr/>
        </p:nvCxnSpPr>
        <p:spPr>
          <a:xfrm>
            <a:off x="3949700" y="3086100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416300" y="40005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4711700" y="27051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memory safe C component</a:t>
            </a:r>
          </a:p>
        </p:txBody>
      </p:sp>
      <p:cxnSp>
        <p:nvCxnSpPr>
          <p:cNvPr id="100" name="Straight Arrow Connector 99"/>
          <p:cNvCxnSpPr>
            <a:stCxn id="99" idx="2"/>
            <a:endCxn id="101" idx="0"/>
          </p:cNvCxnSpPr>
          <p:nvPr/>
        </p:nvCxnSpPr>
        <p:spPr>
          <a:xfrm>
            <a:off x="5245100" y="3086100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4711700" y="40005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102" name="Group 38"/>
          <p:cNvGrpSpPr/>
          <p:nvPr/>
        </p:nvGrpSpPr>
        <p:grpSpPr>
          <a:xfrm>
            <a:off x="4406900" y="2857500"/>
            <a:ext cx="365760" cy="328281"/>
            <a:chOff x="2097930" y="2817382"/>
            <a:chExt cx="372220" cy="328281"/>
          </a:xfrm>
        </p:grpSpPr>
        <p:sp>
          <p:nvSpPr>
            <p:cNvPr id="103" name="Arc 102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06" name="Group 42"/>
          <p:cNvGrpSpPr/>
          <p:nvPr/>
        </p:nvGrpSpPr>
        <p:grpSpPr>
          <a:xfrm>
            <a:off x="4410075" y="4152900"/>
            <a:ext cx="365760" cy="328281"/>
            <a:chOff x="2097930" y="2817382"/>
            <a:chExt cx="372220" cy="328281"/>
          </a:xfrm>
        </p:grpSpPr>
        <p:sp>
          <p:nvSpPr>
            <p:cNvPr id="107" name="Arc 106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6003925" y="40005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111" name="Group 47"/>
          <p:cNvGrpSpPr/>
          <p:nvPr/>
        </p:nvGrpSpPr>
        <p:grpSpPr>
          <a:xfrm>
            <a:off x="5702300" y="4152900"/>
            <a:ext cx="365760" cy="328281"/>
            <a:chOff x="2097930" y="2817382"/>
            <a:chExt cx="372220" cy="328281"/>
          </a:xfrm>
        </p:grpSpPr>
        <p:sp>
          <p:nvSpPr>
            <p:cNvPr id="112" name="Arc 111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4" name="Oval 113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007100" y="27051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legacy C component</a:t>
            </a:r>
          </a:p>
        </p:txBody>
      </p:sp>
      <p:cxnSp>
        <p:nvCxnSpPr>
          <p:cNvPr id="120" name="Straight Arrow Connector 119"/>
          <p:cNvCxnSpPr>
            <a:stCxn id="119" idx="2"/>
          </p:cNvCxnSpPr>
          <p:nvPr/>
        </p:nvCxnSpPr>
        <p:spPr>
          <a:xfrm>
            <a:off x="6540500" y="3086100"/>
            <a:ext cx="0" cy="9144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7299325" y="40005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tx1"/>
                </a:solidFill>
              </a:rPr>
              <a:t>ASM component</a:t>
            </a:r>
          </a:p>
        </p:txBody>
      </p:sp>
      <p:grpSp>
        <p:nvGrpSpPr>
          <p:cNvPr id="129" name="Group 58"/>
          <p:cNvGrpSpPr/>
          <p:nvPr/>
        </p:nvGrpSpPr>
        <p:grpSpPr>
          <a:xfrm>
            <a:off x="6997700" y="4152900"/>
            <a:ext cx="365760" cy="328281"/>
            <a:chOff x="2097930" y="2817382"/>
            <a:chExt cx="372220" cy="328281"/>
          </a:xfrm>
        </p:grpSpPr>
        <p:sp>
          <p:nvSpPr>
            <p:cNvPr id="130" name="Arc 12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1" name="Oval 13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7302500" y="27051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4" name="Straight Arrow Connector 133"/>
          <p:cNvCxnSpPr>
            <a:stCxn id="133" idx="2"/>
          </p:cNvCxnSpPr>
          <p:nvPr/>
        </p:nvCxnSpPr>
        <p:spPr>
          <a:xfrm>
            <a:off x="7835900" y="3086100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64"/>
          <p:cNvGrpSpPr/>
          <p:nvPr/>
        </p:nvGrpSpPr>
        <p:grpSpPr>
          <a:xfrm>
            <a:off x="6997700" y="2857500"/>
            <a:ext cx="365760" cy="328281"/>
            <a:chOff x="2097930" y="2817382"/>
            <a:chExt cx="372220" cy="328281"/>
          </a:xfrm>
        </p:grpSpPr>
        <p:sp>
          <p:nvSpPr>
            <p:cNvPr id="136" name="Arc 135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7" name="Oval 136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8" name="Oval 137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39" name="Group 68"/>
          <p:cNvGrpSpPr/>
          <p:nvPr/>
        </p:nvGrpSpPr>
        <p:grpSpPr>
          <a:xfrm>
            <a:off x="5702300" y="2857500"/>
            <a:ext cx="365760" cy="328281"/>
            <a:chOff x="2097930" y="2817382"/>
            <a:chExt cx="372220" cy="328281"/>
          </a:xfrm>
        </p:grpSpPr>
        <p:sp>
          <p:nvSpPr>
            <p:cNvPr id="140" name="Arc 139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Oval 140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43" name="Rounded Rectangle 142"/>
          <p:cNvSpPr/>
          <p:nvPr/>
        </p:nvSpPr>
        <p:spPr>
          <a:xfrm>
            <a:off x="4711700" y="14097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/>
          <p:cNvCxnSpPr>
            <a:stCxn id="143" idx="2"/>
          </p:cNvCxnSpPr>
          <p:nvPr/>
        </p:nvCxnSpPr>
        <p:spPr>
          <a:xfrm>
            <a:off x="5245100" y="1790700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74"/>
          <p:cNvGrpSpPr/>
          <p:nvPr/>
        </p:nvGrpSpPr>
        <p:grpSpPr>
          <a:xfrm>
            <a:off x="4406900" y="1562100"/>
            <a:ext cx="365760" cy="328281"/>
            <a:chOff x="2097930" y="2817382"/>
            <a:chExt cx="372220" cy="328281"/>
          </a:xfrm>
        </p:grpSpPr>
        <p:sp>
          <p:nvSpPr>
            <p:cNvPr id="146" name="Arc 145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8" name="Oval 147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6007100" y="14097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0" name="Straight Arrow Connector 149"/>
          <p:cNvCxnSpPr>
            <a:stCxn id="149" idx="2"/>
          </p:cNvCxnSpPr>
          <p:nvPr/>
        </p:nvCxnSpPr>
        <p:spPr>
          <a:xfrm>
            <a:off x="6540500" y="1790700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80"/>
          <p:cNvGrpSpPr/>
          <p:nvPr/>
        </p:nvGrpSpPr>
        <p:grpSpPr>
          <a:xfrm>
            <a:off x="5702300" y="1562100"/>
            <a:ext cx="365760" cy="328281"/>
            <a:chOff x="2097930" y="2817382"/>
            <a:chExt cx="372220" cy="328281"/>
          </a:xfrm>
        </p:grpSpPr>
        <p:sp>
          <p:nvSpPr>
            <p:cNvPr id="152" name="Arc 151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3" name="Oval 152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4" name="Oval 153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55" name="Rounded Rectangle 154"/>
          <p:cNvSpPr/>
          <p:nvPr/>
        </p:nvSpPr>
        <p:spPr>
          <a:xfrm>
            <a:off x="7302500" y="1409700"/>
            <a:ext cx="1066800" cy="381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155" idx="2"/>
          </p:cNvCxnSpPr>
          <p:nvPr/>
        </p:nvCxnSpPr>
        <p:spPr>
          <a:xfrm>
            <a:off x="7835900" y="1790700"/>
            <a:ext cx="0" cy="9144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86"/>
          <p:cNvGrpSpPr/>
          <p:nvPr/>
        </p:nvGrpSpPr>
        <p:grpSpPr>
          <a:xfrm>
            <a:off x="6997700" y="1562100"/>
            <a:ext cx="365760" cy="328281"/>
            <a:chOff x="2097930" y="2817382"/>
            <a:chExt cx="372220" cy="328281"/>
          </a:xfrm>
        </p:grpSpPr>
        <p:sp>
          <p:nvSpPr>
            <p:cNvPr id="158" name="Arc 157"/>
            <p:cNvSpPr/>
            <p:nvPr/>
          </p:nvSpPr>
          <p:spPr>
            <a:xfrm rot="19072208">
              <a:off x="2097930" y="2817382"/>
              <a:ext cx="366546" cy="328281"/>
            </a:xfrm>
            <a:prstGeom prst="arc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9" name="Oval 158"/>
            <p:cNvSpPr/>
            <p:nvPr/>
          </p:nvSpPr>
          <p:spPr>
            <a:xfrm>
              <a:off x="213360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0" name="Oval 159"/>
            <p:cNvSpPr/>
            <p:nvPr/>
          </p:nvSpPr>
          <p:spPr>
            <a:xfrm>
              <a:off x="2393950" y="28194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2111" y="2476500"/>
            <a:ext cx="1809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  C language</a:t>
            </a:r>
          </a:p>
          <a:p>
            <a:r>
              <a:rPr lang="en-US" dirty="0" smtClean="0"/>
              <a:t>+ components</a:t>
            </a:r>
          </a:p>
          <a:p>
            <a:r>
              <a:rPr lang="en-US" dirty="0"/>
              <a:t>+ memory </a:t>
            </a:r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501764" y="3848100"/>
            <a:ext cx="2470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ASM language</a:t>
            </a:r>
          </a:p>
          <a:p>
            <a:pPr algn="ctr"/>
            <a:r>
              <a:rPr lang="en-US" dirty="0" smtClean="0"/>
              <a:t>(RISC-V + micro-policies)</a:t>
            </a:r>
            <a:endParaRPr lang="en-US" dirty="0"/>
          </a:p>
        </p:txBody>
      </p:sp>
      <p:pic>
        <p:nvPicPr>
          <p:cNvPr id="164" name="Picture 163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7538" y="4533900"/>
            <a:ext cx="819862" cy="8198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1" name="Rectangle 70"/>
          <p:cNvSpPr/>
          <p:nvPr/>
        </p:nvSpPr>
        <p:spPr>
          <a:xfrm>
            <a:off x="4640654" y="3850118"/>
            <a:ext cx="1227529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fstar-n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1181100"/>
            <a:ext cx="797243" cy="79724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365451" y="1409700"/>
            <a:ext cx="1377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  language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419899"/>
      </p:ext>
    </p:extLst>
  </p:cSld>
  <p:clrMapOvr>
    <a:masterClrMapping/>
  </p:clrMapOvr>
  <p:transition advTm="74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91" grpId="0" animBg="1"/>
      <p:bldP spid="95" grpId="0" animBg="1"/>
      <p:bldP spid="97" grpId="0" animBg="1"/>
      <p:bldP spid="99" grpId="0" animBg="1"/>
      <p:bldP spid="101" grpId="0" animBg="1"/>
      <p:bldP spid="110" grpId="0" animBg="1"/>
      <p:bldP spid="119" grpId="0" animBg="1"/>
      <p:bldP spid="126" grpId="0" animBg="1"/>
      <p:bldP spid="133" grpId="0" animBg="1"/>
      <p:bldP spid="143" grpId="0" animBg="1"/>
      <p:bldP spid="149" grpId="0" animBg="1"/>
      <p:bldP spid="155" grpId="0" animBg="1"/>
      <p:bldP spid="162" grpId="0"/>
      <p:bldP spid="163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9525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Journey Beyond Full Abstraction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534400" cy="441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First to explore space of secure compilation criteria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based on robust property preservation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Carefully </a:t>
            </a:r>
            <a:r>
              <a:rPr lang="en-US" sz="2800" b="1" dirty="0" smtClean="0">
                <a:solidFill>
                  <a:schemeClr val="tx2"/>
                </a:solidFill>
              </a:rPr>
              <a:t>studied </a:t>
            </a:r>
            <a:r>
              <a:rPr lang="en-US" sz="2800" b="1" dirty="0" smtClean="0">
                <a:solidFill>
                  <a:schemeClr val="tx2"/>
                </a:solidFill>
              </a:rPr>
              <a:t>the criteria and their relations</a:t>
            </a:r>
          </a:p>
          <a:p>
            <a:pPr lvl="1"/>
            <a:r>
              <a:rPr lang="en-US" sz="2400" dirty="0" smtClean="0"/>
              <a:t>Property-free characterizations</a:t>
            </a:r>
          </a:p>
          <a:p>
            <a:pPr lvl="1"/>
            <a:r>
              <a:rPr lang="en-US" sz="2400" dirty="0" smtClean="0"/>
              <a:t>implications, </a:t>
            </a:r>
            <a:r>
              <a:rPr lang="en-US" sz="2400" b="1" dirty="0" smtClean="0"/>
              <a:t>collapses</a:t>
            </a:r>
            <a:r>
              <a:rPr lang="en-US" sz="2400" dirty="0" smtClean="0"/>
              <a:t>, </a:t>
            </a:r>
            <a:r>
              <a:rPr lang="en-US" sz="2400" b="1" dirty="0" smtClean="0"/>
              <a:t>separations results 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Introduced </a:t>
            </a:r>
            <a:r>
              <a:rPr lang="en-US" sz="2800" b="1" dirty="0" smtClean="0">
                <a:solidFill>
                  <a:schemeClr val="tx2"/>
                </a:solidFill>
              </a:rPr>
              <a:t>relational (hyper)properties (new classes!)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Clarified </a:t>
            </a:r>
            <a:r>
              <a:rPr lang="en-US" sz="2800" b="1" dirty="0" smtClean="0">
                <a:solidFill>
                  <a:schemeClr val="tx2"/>
                </a:solidFill>
              </a:rPr>
              <a:t>relation to full abstraction ...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Embraced and extended proof </a:t>
            </a:r>
            <a:r>
              <a:rPr lang="en-US" sz="2800" b="1" dirty="0" smtClean="0">
                <a:solidFill>
                  <a:schemeClr val="tx2"/>
                </a:solidFill>
              </a:rPr>
              <a:t>techniques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 descr="Coq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7" y="25527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2172230"/>
            <a:ext cx="1066799" cy="1066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144" y="5155168"/>
            <a:ext cx="779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github.com/secure-compilation/exploring-robust-property-preservation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21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9525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Good programming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</a:rPr>
              <a:t>languages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 smtClean="0"/>
              <a:t>provide</a:t>
            </a:r>
            <a:br>
              <a:rPr lang="en-US" sz="3600" b="1" dirty="0" smtClean="0"/>
            </a:br>
            <a:r>
              <a:rPr lang="en-US" sz="3000" b="1" dirty="0" smtClean="0">
                <a:solidFill>
                  <a:srgbClr val="7030A0"/>
                </a:solidFill>
              </a:rPr>
              <a:t>helpful </a:t>
            </a:r>
            <a:r>
              <a:rPr lang="en-US" sz="3000" b="1" dirty="0">
                <a:solidFill>
                  <a:srgbClr val="7030A0"/>
                </a:solidFill>
              </a:rPr>
              <a:t>abstractions</a:t>
            </a:r>
            <a:r>
              <a:rPr lang="en-US" sz="3000" b="1" dirty="0"/>
              <a:t> for </a:t>
            </a:r>
            <a:r>
              <a:rPr lang="en-US" sz="3000" b="1" dirty="0">
                <a:solidFill>
                  <a:schemeClr val="tx2"/>
                </a:solidFill>
              </a:rPr>
              <a:t>writing more secure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828535"/>
            <a:ext cx="8153400" cy="1028436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structured control flow, procedures, modules, interfaces</a:t>
            </a:r>
            <a:r>
              <a:rPr lang="en-US" sz="2600" dirty="0"/>
              <a:t>, </a:t>
            </a:r>
            <a:r>
              <a:rPr lang="en-US" sz="2600" dirty="0" smtClean="0"/>
              <a:t>correctness and security specifications, ...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123935"/>
            <a:ext cx="75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ea typeface="+mj-ea"/>
                <a:cs typeface="+mj-cs"/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  <a:ea typeface="+mj-ea"/>
                <a:cs typeface="+mj-cs"/>
              </a:rPr>
              <a:t>bstractions </a:t>
            </a:r>
            <a:r>
              <a:rPr lang="en-US" sz="3200" b="1" dirty="0">
                <a:solidFill>
                  <a:srgbClr val="7030A0"/>
                </a:solidFill>
                <a:ea typeface="+mj-ea"/>
                <a:cs typeface="+mj-cs"/>
              </a:rPr>
              <a:t>not enforced</a:t>
            </a:r>
            <a:r>
              <a:rPr lang="en-US" sz="3200" b="1" dirty="0">
                <a:solidFill>
                  <a:srgbClr val="C00000"/>
                </a:solidFill>
                <a:ea typeface="+mj-ea"/>
                <a:cs typeface="+mj-cs"/>
              </a:rPr>
              <a:t> </a:t>
            </a:r>
            <a:r>
              <a:rPr lang="en-US" sz="3200" b="1" dirty="0" smtClean="0">
                <a:ea typeface="+mj-ea"/>
                <a:cs typeface="+mj-cs"/>
              </a:rPr>
              <a:t>when compiling and linking </a:t>
            </a:r>
            <a:r>
              <a:rPr lang="en-US" sz="3200" b="1" dirty="0">
                <a:ea typeface="+mj-ea"/>
                <a:cs typeface="+mj-cs"/>
              </a:rPr>
              <a:t>with </a:t>
            </a:r>
            <a:r>
              <a:rPr lang="en-US" sz="3200" b="1" dirty="0">
                <a:solidFill>
                  <a:srgbClr val="C00000"/>
                </a:solidFill>
                <a:ea typeface="+mj-ea"/>
                <a:cs typeface="+mj-cs"/>
              </a:rPr>
              <a:t>adversarial low-level code</a:t>
            </a:r>
            <a:endParaRPr lang="en-US" sz="16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09600" y="4190735"/>
            <a:ext cx="8153400" cy="57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9698" indent="-329698" algn="l" defTabSz="8791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4346" indent="-274749" algn="l" defTabSz="8791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8995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38592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8190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17788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386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984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581" indent="-219799" algn="l" defTabSz="8791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all source-level security guarantees are lost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5255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525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HACL* </a:t>
            </a:r>
            <a:r>
              <a:rPr lang="en-US" sz="3200" b="1" dirty="0" smtClean="0"/>
              <a:t>verified cryptographic </a:t>
            </a:r>
            <a:r>
              <a:rPr lang="en-US" sz="3200" b="1" dirty="0" smtClean="0"/>
              <a:t>library</a:t>
            </a:r>
            <a:r>
              <a:rPr lang="en-US" sz="3200" b="1" dirty="0" smtClean="0">
                <a:solidFill>
                  <a:schemeClr val="bg1"/>
                </a:solidFill>
              </a:rPr>
              <a:t>, </a:t>
            </a:r>
            <a:r>
              <a:rPr lang="en-US" sz="3200" b="1" dirty="0" smtClean="0">
                <a:solidFill>
                  <a:schemeClr val="bg1"/>
                </a:solidFill>
              </a:rPr>
              <a:t>in practice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5320" y="2501900"/>
            <a:ext cx="0" cy="10795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41438" y="1930400"/>
            <a:ext cx="2544762" cy="698500"/>
            <a:chOff x="609600" y="609600"/>
            <a:chExt cx="1676400" cy="8382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609600"/>
              <a:ext cx="1371600" cy="533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62000" y="762000"/>
              <a:ext cx="1371600" cy="533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14400" y="914400"/>
              <a:ext cx="1371600" cy="533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HACL* library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214438" y="3581400"/>
            <a:ext cx="6794500" cy="508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24600" y="2501900"/>
            <a:ext cx="0" cy="10795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770438" y="1930400"/>
            <a:ext cx="3078162" cy="698500"/>
            <a:chOff x="609600" y="609600"/>
            <a:chExt cx="3693794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609600" y="609600"/>
              <a:ext cx="3236594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1999" y="762000"/>
              <a:ext cx="3316436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914400" y="914400"/>
              <a:ext cx="3388994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Firefox web browser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077512" y="3827463"/>
            <a:ext cx="4445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81782" y="3605307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ASM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956081" y="360977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ASM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" y="4617303"/>
            <a:ext cx="8451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Insecure interoperability: </a:t>
            </a:r>
            <a:r>
              <a:rPr lang="en-US" sz="2400" b="1" dirty="0"/>
              <a:t>linked </a:t>
            </a:r>
            <a:r>
              <a:rPr lang="en-US" sz="2400" b="1" dirty="0" smtClean="0"/>
              <a:t>code can read and write</a:t>
            </a:r>
          </a:p>
          <a:p>
            <a:r>
              <a:rPr lang="en-US" sz="2400" b="1" dirty="0" smtClean="0"/>
              <a:t>data </a:t>
            </a:r>
            <a:r>
              <a:rPr lang="en-US" sz="2400" b="1" dirty="0"/>
              <a:t>and </a:t>
            </a:r>
            <a:r>
              <a:rPr lang="en-US" sz="2400" b="1" dirty="0" smtClean="0"/>
              <a:t>code</a:t>
            </a:r>
            <a:r>
              <a:rPr lang="en-US" sz="2400" dirty="0" smtClean="0"/>
              <a:t>, </a:t>
            </a:r>
            <a:r>
              <a:rPr lang="en-US" sz="2400" b="1" dirty="0" smtClean="0"/>
              <a:t>jump </a:t>
            </a:r>
            <a:r>
              <a:rPr lang="en-US" sz="2400" b="1" dirty="0"/>
              <a:t>to arbitrary instructions</a:t>
            </a:r>
            <a:r>
              <a:rPr lang="en-US" sz="2400" dirty="0"/>
              <a:t>, </a:t>
            </a:r>
            <a:r>
              <a:rPr lang="en-US" sz="2400" b="1" dirty="0"/>
              <a:t>smash the stack</a:t>
            </a:r>
            <a:r>
              <a:rPr lang="en-US" sz="2400" dirty="0"/>
              <a:t>, </a:t>
            </a:r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95400" y="1485900"/>
            <a:ext cx="257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~100.000 LOC in F*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693684" y="1409700"/>
            <a:ext cx="342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16.000.000+ LOC in C/C++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66801" y="1485901"/>
            <a:ext cx="3236770" cy="28194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ounded Rectangle 44"/>
          <p:cNvSpPr/>
          <p:nvPr/>
        </p:nvSpPr>
        <p:spPr>
          <a:xfrm>
            <a:off x="952500" y="1333500"/>
            <a:ext cx="7302500" cy="312420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/>
          <p:cNvSpPr/>
          <p:nvPr/>
        </p:nvSpPr>
        <p:spPr>
          <a:xfrm>
            <a:off x="2694989" y="2728507"/>
            <a:ext cx="1422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/>
              <a:t>KreMLin</a:t>
            </a:r>
            <a:endParaRPr lang="en-US" sz="2000" dirty="0"/>
          </a:p>
          <a:p>
            <a:pPr algn="ctr"/>
            <a:r>
              <a:rPr lang="en-US" sz="2000" dirty="0" smtClean="0"/>
              <a:t>+ </a:t>
            </a:r>
            <a:r>
              <a:rPr lang="en-US" sz="2000" dirty="0" err="1" smtClean="0"/>
              <a:t>CompCert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6324600" y="2914590"/>
            <a:ext cx="61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GCC</a:t>
            </a:r>
            <a:endParaRPr lang="en-US" sz="2000" dirty="0"/>
          </a:p>
        </p:txBody>
      </p:sp>
      <p:pic>
        <p:nvPicPr>
          <p:cNvPr id="27" name="Picture 26" descr="heartble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697" y="2217087"/>
            <a:ext cx="1066800" cy="1292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7225" y="1409699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160x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20397" y="380425"/>
            <a:ext cx="2148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a typeface="+mj-ea"/>
                <a:cs typeface="+mj-cs"/>
              </a:rPr>
              <a:t>, in practice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3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  <p:bldP spid="30" grpId="0"/>
      <p:bldP spid="37" grpId="0"/>
      <p:bldP spid="40" grpId="0"/>
      <p:bldP spid="45" grpId="0" animBg="1"/>
      <p:bldP spid="46" grpId="0"/>
      <p:bldP spid="48" grpId="0"/>
      <p:bldP spid="3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need secure compilation chains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534400" cy="37716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Protect source-level abstractions</a:t>
            </a:r>
            <a:br>
              <a:rPr lang="en-US" sz="3200" b="1" dirty="0" smtClean="0">
                <a:solidFill>
                  <a:schemeClr val="tx2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>even against linked adversarial low-level code</a:t>
            </a:r>
          </a:p>
          <a:p>
            <a:pPr lvl="1"/>
            <a:r>
              <a:rPr lang="en-US" sz="2400" b="1" dirty="0"/>
              <a:t>various</a:t>
            </a:r>
            <a:r>
              <a:rPr lang="en-US" sz="2400" dirty="0"/>
              <a:t> </a:t>
            </a:r>
            <a:r>
              <a:rPr lang="en-US" sz="2400" b="1" dirty="0" smtClean="0"/>
              <a:t>enforcement </a:t>
            </a:r>
            <a:r>
              <a:rPr lang="en-US" sz="2400" b="1" dirty="0" smtClean="0"/>
              <a:t>mechanisms</a:t>
            </a:r>
            <a:r>
              <a:rPr lang="en-US" sz="2400" dirty="0" smtClean="0"/>
              <a:t>: </a:t>
            </a:r>
            <a:r>
              <a:rPr lang="en-US" sz="2400" dirty="0"/>
              <a:t>processes, SFI, ...</a:t>
            </a:r>
          </a:p>
          <a:p>
            <a:pPr lvl="1"/>
            <a:r>
              <a:rPr lang="en-US" sz="2400" dirty="0"/>
              <a:t>shared responsibility: compiler, linker, loader, OS, </a:t>
            </a:r>
            <a:r>
              <a:rPr lang="en-US" sz="2400" dirty="0" smtClean="0"/>
              <a:t>HW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3200" b="1" dirty="0" smtClean="0">
                <a:solidFill>
                  <a:schemeClr val="tx2"/>
                </a:solidFill>
              </a:rPr>
              <a:t>Goal: enable source-level security reasoning</a:t>
            </a:r>
          </a:p>
          <a:p>
            <a:pPr lvl="1"/>
            <a:r>
              <a:rPr lang="en-US" sz="2400" b="1" dirty="0" smtClean="0"/>
              <a:t>linked adversarial target code </a:t>
            </a:r>
            <a:r>
              <a:rPr lang="en-US" sz="2400" b="1" dirty="0" smtClean="0"/>
              <a:t>cannot break the security of compiled program </a:t>
            </a:r>
            <a:r>
              <a:rPr lang="en-US" sz="2400" dirty="0" smtClean="0"/>
              <a:t>any more </a:t>
            </a:r>
            <a:r>
              <a:rPr lang="en-US" sz="2400" dirty="0"/>
              <a:t>than some </a:t>
            </a:r>
            <a:r>
              <a:rPr lang="en-US" sz="2400" dirty="0" smtClean="0"/>
              <a:t>linked source code</a:t>
            </a:r>
            <a:endParaRPr lang="en-US" sz="2400" dirty="0" smtClean="0"/>
          </a:p>
          <a:p>
            <a:pPr lvl="1"/>
            <a:r>
              <a:rPr lang="en-US" sz="2400" b="1" dirty="0" smtClean="0"/>
              <a:t>no "low-level"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90500"/>
            <a:ext cx="6858000" cy="9525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Robustly preserving security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55066" y="1409700"/>
            <a:ext cx="2730500" cy="10160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                              </a:t>
            </a:r>
            <a:r>
              <a:rPr lang="en-US" sz="1500" b="1" dirty="0" smtClean="0">
                <a:solidFill>
                  <a:srgbClr val="C00000"/>
                </a:solidFill>
              </a:rPr>
              <a:t>source</a:t>
            </a:r>
            <a:br>
              <a:rPr lang="en-US" sz="1500" b="1" dirty="0" smtClean="0">
                <a:solidFill>
                  <a:srgbClr val="C00000"/>
                </a:solidFill>
              </a:rPr>
            </a:br>
            <a:r>
              <a:rPr lang="en-US" sz="1500" b="1" dirty="0" smtClean="0">
                <a:solidFill>
                  <a:srgbClr val="C00000"/>
                </a:solidFill>
              </a:rPr>
              <a:t>                              context</a:t>
            </a:r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55066" y="3021012"/>
            <a:ext cx="2857500" cy="10795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C00000"/>
                </a:solidFill>
              </a:rPr>
              <a:t>                      </a:t>
            </a:r>
            <a:r>
              <a:rPr lang="en-US" sz="1500" b="1" dirty="0" smtClean="0">
                <a:solidFill>
                  <a:srgbClr val="C00000"/>
                </a:solidFill>
              </a:rPr>
              <a:t>      target                                                     </a:t>
            </a:r>
          </a:p>
          <a:p>
            <a:pPr algn="ctr"/>
            <a:r>
              <a:rPr lang="en-US" sz="1500" b="1" dirty="0">
                <a:solidFill>
                  <a:srgbClr val="C00000"/>
                </a:solidFill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</a:rPr>
              <a:t>                             context</a:t>
            </a:r>
            <a:endParaRPr lang="en-US" sz="1500" b="1" dirty="0">
              <a:solidFill>
                <a:srgbClr val="C00000"/>
              </a:solidFill>
            </a:endParaRPr>
          </a:p>
          <a:p>
            <a:pPr algn="ctr"/>
            <a:endParaRPr lang="en-US" sz="1500" b="1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45566" y="1647825"/>
            <a:ext cx="1143000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source</a:t>
            </a:r>
          </a:p>
          <a:p>
            <a:pPr algn="ctr"/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3817066" y="2219325"/>
            <a:ext cx="0" cy="1016000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245566" y="3235325"/>
            <a:ext cx="1143000" cy="571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compiled</a:t>
            </a:r>
            <a:endParaRPr lang="en-US" sz="1500" b="1" dirty="0">
              <a:solidFill>
                <a:schemeClr val="tx1"/>
              </a:solidFill>
            </a:endParaRPr>
          </a:p>
          <a:p>
            <a:pPr algn="ctr"/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82191" y="3529012"/>
            <a:ext cx="4445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8066" y="1941512"/>
            <a:ext cx="444500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31246" y="2552700"/>
            <a:ext cx="8858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b="1" dirty="0">
                <a:solidFill>
                  <a:schemeClr val="accent3">
                    <a:lumMod val="50000"/>
                  </a:schemeClr>
                </a:solidFill>
              </a:rPr>
              <a:t>compiler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3046" y="1673827"/>
            <a:ext cx="11073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chemeClr val="tx2"/>
                </a:solidFill>
              </a:rPr>
              <a:t>secure</a:t>
            </a:r>
            <a:endParaRPr lang="en-US" sz="1667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53757" y="3211876"/>
            <a:ext cx="11073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chemeClr val="tx2"/>
                </a:solidFill>
              </a:rPr>
              <a:t>secure</a:t>
            </a:r>
            <a:endParaRPr lang="en-US" sz="1667" b="1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384191" y="1917328"/>
            <a:ext cx="8657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/>
              <a:t>program</a:t>
            </a:r>
            <a:endParaRPr lang="en-US" sz="1500" dirty="0"/>
          </a:p>
        </p:txBody>
      </p:sp>
      <p:sp>
        <p:nvSpPr>
          <p:cNvPr id="32" name="Rectangle 31"/>
          <p:cNvSpPr/>
          <p:nvPr/>
        </p:nvSpPr>
        <p:spPr>
          <a:xfrm>
            <a:off x="3401450" y="3475236"/>
            <a:ext cx="86575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 smtClean="0"/>
              <a:t>program</a:t>
            </a:r>
            <a:endParaRPr lang="en-US" sz="1500" dirty="0"/>
          </a:p>
        </p:txBody>
      </p:sp>
      <p:sp>
        <p:nvSpPr>
          <p:cNvPr id="36" name="Rectangle 35"/>
          <p:cNvSpPr/>
          <p:nvPr/>
        </p:nvSpPr>
        <p:spPr>
          <a:xfrm>
            <a:off x="4419808" y="3768769"/>
            <a:ext cx="13986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u="sng" dirty="0">
                <a:solidFill>
                  <a:srgbClr val="C00000"/>
                </a:solidFill>
              </a:rPr>
              <a:t>no extra power</a:t>
            </a:r>
            <a:endParaRPr lang="en-US" sz="1500" u="sng" dirty="0"/>
          </a:p>
        </p:txBody>
      </p:sp>
      <p:sp>
        <p:nvSpPr>
          <p:cNvPr id="37" name="Rectangle 36"/>
          <p:cNvSpPr/>
          <p:nvPr/>
        </p:nvSpPr>
        <p:spPr>
          <a:xfrm>
            <a:off x="3372566" y="3776486"/>
            <a:ext cx="9630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u="sng" dirty="0"/>
              <a:t>protected</a:t>
            </a:r>
            <a:endParaRPr lang="en-US" sz="15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6912" y="4381500"/>
            <a:ext cx="7184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</a:rPr>
              <a:t>But what should </a:t>
            </a:r>
            <a:r>
              <a:rPr lang="en-US" sz="4000" b="1" dirty="0" smtClean="0">
                <a:solidFill>
                  <a:schemeClr val="tx2"/>
                </a:solidFill>
              </a:rPr>
              <a:t>"secure"</a:t>
            </a:r>
            <a:r>
              <a:rPr lang="en-US" sz="4000" b="1" dirty="0" smtClean="0">
                <a:solidFill>
                  <a:srgbClr val="C00000"/>
                </a:solidFill>
              </a:rPr>
              <a:t> mean?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2116813" y="1603534"/>
            <a:ext cx="966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source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context</a:t>
            </a:r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1766686" y="1509712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endParaRPr lang="en-US" sz="4800" b="1" dirty="0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2116813" y="3203734"/>
            <a:ext cx="966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target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context</a:t>
            </a:r>
          </a:p>
        </p:txBody>
      </p:sp>
      <p:sp>
        <p:nvSpPr>
          <p:cNvPr id="41" name="TextBox 40"/>
          <p:cNvSpPr txBox="1">
            <a:spLocks noChangeAspect="1"/>
          </p:cNvSpPr>
          <p:nvPr/>
        </p:nvSpPr>
        <p:spPr>
          <a:xfrm>
            <a:off x="1766686" y="3109912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endParaRPr lang="en-US" sz="4800" b="1" dirty="0"/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 rot="5400000">
            <a:off x="6064629" y="2265938"/>
            <a:ext cx="784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⇒</a:t>
            </a:r>
            <a:endParaRPr lang="en-US" sz="5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757542"/>
      </p:ext>
    </p:extLst>
  </p:cSld>
  <p:clrMapOvr>
    <a:masterClrMapping/>
  </p:clrMapOvr>
  <p:transition advTm="695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3" grpId="0"/>
      <p:bldP spid="19" grpId="0"/>
      <p:bldP spid="23" grpId="0"/>
      <p:bldP spid="31" grpId="0"/>
      <p:bldP spid="32" grpId="0"/>
      <p:bldP spid="36" grpId="0"/>
      <p:bldP spid="37" grpId="0"/>
      <p:bldP spid="3" grpId="0"/>
      <p:bldP spid="38" grpId="0"/>
      <p:bldP spid="39" grpId="0"/>
      <p:bldP spid="40" grpId="0"/>
      <p:bldP spid="4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45" y="723900"/>
            <a:ext cx="6095055" cy="45294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30688" y="964168"/>
            <a:ext cx="1606850" cy="4112062"/>
            <a:chOff x="7530688" y="964168"/>
            <a:chExt cx="1606850" cy="411206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8305429" y="1334030"/>
              <a:ext cx="371" cy="281887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22197" y="964168"/>
              <a:ext cx="1366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More secure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30688" y="4152900"/>
              <a:ext cx="16068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More efficient</a:t>
              </a:r>
            </a:p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to enforce</a:t>
              </a:r>
            </a:p>
            <a:p>
              <a:pPr algn="ctr"/>
              <a:r>
                <a:rPr lang="en-US" b="1" dirty="0" smtClean="0"/>
                <a:t>Easier to prove</a:t>
              </a:r>
              <a:endParaRPr lang="en-US" b="1" dirty="0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>
            <a:noAutofit/>
          </a:bodyPr>
          <a:lstStyle/>
          <a:p>
            <a:r>
              <a:rPr lang="en-US" sz="3200" b="1" dirty="0"/>
              <a:t>What </a:t>
            </a:r>
            <a:r>
              <a:rPr lang="en-US" sz="3200" b="1" dirty="0" smtClean="0"/>
              <a:t>properties </a:t>
            </a:r>
            <a:r>
              <a:rPr lang="en-US" sz="3200" b="1" dirty="0"/>
              <a:t>should we </a:t>
            </a:r>
            <a:r>
              <a:rPr lang="en-US" sz="3200" b="1" dirty="0" smtClean="0"/>
              <a:t>robustly preserve</a:t>
            </a:r>
            <a:r>
              <a:rPr lang="en-US" sz="3200" b="1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14" y="4375547"/>
            <a:ext cx="1709250" cy="615553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b="1" dirty="0"/>
              <a:t>trace </a:t>
            </a:r>
            <a:r>
              <a:rPr lang="en-US" b="1" dirty="0" smtClean="0"/>
              <a:t>properties</a:t>
            </a:r>
          </a:p>
          <a:p>
            <a:r>
              <a:rPr lang="en-US" sz="1600" dirty="0" smtClean="0"/>
              <a:t>(safety &amp; liveness)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6200" y="2792968"/>
            <a:ext cx="1722972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hyperproperties</a:t>
            </a:r>
          </a:p>
          <a:p>
            <a:r>
              <a:rPr lang="en-US" sz="1600" dirty="0" smtClean="0"/>
              <a:t>(noninterference)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124390" y="821948"/>
            <a:ext cx="1777218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relational</a:t>
            </a:r>
          </a:p>
          <a:p>
            <a:r>
              <a:rPr lang="en-US" b="1" dirty="0" smtClean="0"/>
              <a:t>hyperproperties</a:t>
            </a:r>
          </a:p>
          <a:p>
            <a:r>
              <a:rPr lang="en-US" sz="1600" dirty="0" smtClean="0"/>
              <a:t>(trace equivalence)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23905" y="4995781"/>
            <a:ext cx="117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only integrity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183" y="3408521"/>
            <a:ext cx="1768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+ data confidentiality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1714500"/>
            <a:ext cx="1865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+ code confidentiality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2574" y="659368"/>
            <a:ext cx="363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</a:t>
            </a:r>
            <a:r>
              <a:rPr lang="en-US" b="1" dirty="0" smtClean="0">
                <a:solidFill>
                  <a:srgbClr val="C00000"/>
                </a:solidFill>
              </a:rPr>
              <a:t>one-size-fits-all </a:t>
            </a:r>
            <a:r>
              <a:rPr lang="en-US" b="1" dirty="0">
                <a:solidFill>
                  <a:srgbClr val="C00000"/>
                </a:solidFill>
              </a:rPr>
              <a:t>security criterion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99016" y="774933"/>
            <a:ext cx="547331" cy="554231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 rot="2700000">
            <a:off x="3332083" y="4412302"/>
            <a:ext cx="449808" cy="2919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8900000">
            <a:off x="3322829" y="3830518"/>
            <a:ext cx="449808" cy="2919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3500000">
            <a:off x="1889836" y="3845609"/>
            <a:ext cx="449808" cy="2919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rot="8100000">
            <a:off x="1943346" y="4413616"/>
            <a:ext cx="449808" cy="29199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/>
      <p:bldP spid="17" grpId="0"/>
      <p:bldP spid="5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Robust Trace Property Preservation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 dirty="0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6370320" y="2233256"/>
            <a:ext cx="231648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                              source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                              context</a:t>
            </a: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6370320" y="4090631"/>
            <a:ext cx="2316480" cy="8686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                              target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                              context</a:t>
            </a: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6446520" y="2442806"/>
            <a:ext cx="1219200" cy="54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 program </a:t>
            </a: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6446520" y="4246232"/>
            <a:ext cx="1219200" cy="54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compiled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>
            <a:off x="7457872" y="4531171"/>
            <a:ext cx="4267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 noChangeAspect="1"/>
          </p:cNvCxnSpPr>
          <p:nvPr/>
        </p:nvCxnSpPr>
        <p:spPr>
          <a:xfrm>
            <a:off x="7467600" y="2700184"/>
            <a:ext cx="4267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>
            <a:spLocks noChangeAspect="1"/>
          </p:cNvSpPr>
          <p:nvPr/>
        </p:nvSpPr>
        <p:spPr>
          <a:xfrm>
            <a:off x="5338311" y="2400300"/>
            <a:ext cx="966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source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context</a:t>
            </a:r>
          </a:p>
        </p:txBody>
      </p: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5027096" y="2262440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4800" b="1" dirty="0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5312671" y="4330125"/>
            <a:ext cx="1011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target context</a:t>
            </a:r>
            <a:endParaRPr lang="el-GR" sz="1600" b="1" i="1" dirty="0"/>
          </a:p>
        </p:txBody>
      </p: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5007640" y="4214456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Unicode MS"/>
                <a:ea typeface="Arial Unicode MS"/>
                <a:cs typeface="Arial Unicode MS"/>
              </a:rPr>
              <a:t>∃</a:t>
            </a:r>
            <a:endParaRPr lang="en-US" sz="4800" b="1" dirty="0"/>
          </a:p>
        </p:txBody>
      </p:sp>
      <p:sp>
        <p:nvSpPr>
          <p:cNvPr id="32" name="TextBox 31"/>
          <p:cNvSpPr txBox="1">
            <a:spLocks noChangeAspect="1"/>
          </p:cNvSpPr>
          <p:nvPr/>
        </p:nvSpPr>
        <p:spPr>
          <a:xfrm>
            <a:off x="6062222" y="2501325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6065520" y="4406325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</a:t>
            </a:r>
            <a:endParaRPr lang="en-US" sz="3200" b="1" dirty="0"/>
          </a:p>
        </p:txBody>
      </p:sp>
      <p:cxnSp>
        <p:nvCxnSpPr>
          <p:cNvPr id="34" name="Straight Arrow Connector 33"/>
          <p:cNvCxnSpPr>
            <a:cxnSpLocks noChangeAspect="1"/>
            <a:stCxn id="24" idx="2"/>
            <a:endCxn id="25" idx="0"/>
          </p:cNvCxnSpPr>
          <p:nvPr/>
        </p:nvCxnSpPr>
        <p:spPr>
          <a:xfrm>
            <a:off x="7056120" y="2991446"/>
            <a:ext cx="0" cy="1254786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6134912" y="3391142"/>
            <a:ext cx="933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/>
              <a:t>compiler</a:t>
            </a:r>
            <a:endParaRPr lang="en-US" sz="1600" b="1" dirty="0"/>
          </a:p>
        </p:txBody>
      </p:sp>
      <p:cxnSp>
        <p:nvCxnSpPr>
          <p:cNvPr id="36" name="Straight Arrow Connector 35"/>
          <p:cNvCxnSpPr>
            <a:cxnSpLocks noChangeAspect="1"/>
          </p:cNvCxnSpPr>
          <p:nvPr/>
        </p:nvCxnSpPr>
        <p:spPr>
          <a:xfrm flipV="1">
            <a:off x="7848600" y="3147656"/>
            <a:ext cx="0" cy="70044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4888732" y="1333500"/>
            <a:ext cx="2927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en-US" sz="2400" b="1" dirty="0">
                <a:ea typeface="Arial Unicode MS"/>
                <a:cs typeface="Arial Unicode MS"/>
              </a:rPr>
              <a:t>source </a:t>
            </a:r>
            <a:r>
              <a:rPr lang="en-US" sz="2400" b="1" dirty="0" smtClean="0">
                <a:ea typeface="Arial Unicode MS"/>
                <a:cs typeface="Arial Unicode MS"/>
              </a:rPr>
              <a:t>programs.</a:t>
            </a:r>
            <a:endParaRPr lang="en-US" sz="2400" b="1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2400" b="1" dirty="0" smtClean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en-US" sz="2400" b="1" dirty="0" smtClean="0">
                <a:ea typeface="Arial Unicode MS"/>
                <a:cs typeface="Arial Unicode MS"/>
              </a:rPr>
              <a:t>(bad/attack) trace </a:t>
            </a:r>
            <a:r>
              <a:rPr lang="en-US" sz="2400" b="1" i="1" dirty="0" smtClean="0">
                <a:ea typeface="Arial Unicode MS"/>
                <a:cs typeface="Arial Unicode MS"/>
              </a:rPr>
              <a:t>t.</a:t>
            </a:r>
            <a:endParaRPr lang="en-US" sz="2400" b="1" i="1" dirty="0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 rot="-5400000">
            <a:off x="5318440" y="3132096"/>
            <a:ext cx="784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⇒</a:t>
            </a:r>
            <a:endParaRPr lang="en-US" sz="5400" b="1" dirty="0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1417320" y="2218612"/>
            <a:ext cx="2385967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                              source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                              context</a:t>
            </a:r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1417320" y="4075987"/>
            <a:ext cx="2385967" cy="868679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                              target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                              context</a:t>
            </a:r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1493520" y="2428162"/>
            <a:ext cx="1219200" cy="54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source program </a:t>
            </a: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1493520" y="4231588"/>
            <a:ext cx="1219200" cy="548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compiled</a:t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b="1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3" name="Straight Arrow Connector 42"/>
          <p:cNvCxnSpPr>
            <a:cxnSpLocks noChangeAspect="1"/>
          </p:cNvCxnSpPr>
          <p:nvPr/>
        </p:nvCxnSpPr>
        <p:spPr>
          <a:xfrm>
            <a:off x="2504872" y="4516527"/>
            <a:ext cx="4267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 noChangeAspect="1"/>
          </p:cNvCxnSpPr>
          <p:nvPr/>
        </p:nvCxnSpPr>
        <p:spPr>
          <a:xfrm>
            <a:off x="2514600" y="2685540"/>
            <a:ext cx="426720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spect="1"/>
          </p:cNvSpPr>
          <p:nvPr/>
        </p:nvSpPr>
        <p:spPr>
          <a:xfrm>
            <a:off x="420726" y="2142412"/>
            <a:ext cx="966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source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>
                <a:solidFill>
                  <a:srgbClr val="C00000"/>
                </a:solidFill>
              </a:rPr>
              <a:t>context</a:t>
            </a:r>
          </a:p>
          <a:p>
            <a:pPr algn="ctr"/>
            <a:r>
              <a:rPr lang="en-US" sz="1600" b="1" dirty="0" smtClean="0"/>
              <a:t>trace </a:t>
            </a:r>
            <a:r>
              <a:rPr lang="en-US" sz="1600" b="1" i="1" dirty="0" smtClean="0"/>
              <a:t>t</a:t>
            </a:r>
            <a:endParaRPr lang="el-GR" sz="1600" b="1" i="1" dirty="0"/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70599" y="2218612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endParaRPr lang="en-US" sz="4800" b="1" dirty="0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396959" y="4199812"/>
            <a:ext cx="1011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target context</a:t>
            </a:r>
            <a:br>
              <a:rPr lang="en-US" sz="1600" b="1" dirty="0" smtClean="0">
                <a:solidFill>
                  <a:srgbClr val="C00000"/>
                </a:solidFill>
              </a:rPr>
            </a:br>
            <a:r>
              <a:rPr lang="en-US" sz="1600" b="1" dirty="0" smtClean="0"/>
              <a:t>trace </a:t>
            </a:r>
            <a:r>
              <a:rPr lang="en-US" sz="1600" b="1" i="1" dirty="0" smtClean="0"/>
              <a:t>t</a:t>
            </a:r>
            <a:endParaRPr lang="el-GR" sz="1600" b="1" i="1" dirty="0"/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70599" y="4199812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endParaRPr lang="en-US" sz="4800" b="1" dirty="0"/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1109222" y="248668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112520" y="4544081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</a:t>
            </a:r>
            <a:endParaRPr lang="en-US" sz="3200" b="1" dirty="0"/>
          </a:p>
        </p:txBody>
      </p:sp>
      <p:cxnSp>
        <p:nvCxnSpPr>
          <p:cNvPr id="51" name="Straight Arrow Connector 50"/>
          <p:cNvCxnSpPr>
            <a:cxnSpLocks noChangeAspect="1"/>
            <a:stCxn id="41" idx="2"/>
            <a:endCxn id="42" idx="0"/>
          </p:cNvCxnSpPr>
          <p:nvPr/>
        </p:nvCxnSpPr>
        <p:spPr>
          <a:xfrm>
            <a:off x="2103120" y="2976802"/>
            <a:ext cx="0" cy="1254786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1181912" y="3376498"/>
            <a:ext cx="933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/>
              <a:t>compiler</a:t>
            </a:r>
            <a:endParaRPr lang="en-US" sz="1600" b="1" dirty="0"/>
          </a:p>
        </p:txBody>
      </p: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0" y="1333500"/>
            <a:ext cx="2571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en-US" sz="2400" b="1" dirty="0" smtClean="0">
                <a:ea typeface="Arial Unicode MS"/>
                <a:cs typeface="Arial Unicode MS"/>
              </a:rPr>
              <a:t>source programs.</a:t>
            </a:r>
            <a:endParaRPr lang="en-US" sz="2400" b="1" dirty="0">
              <a:ea typeface="Arial Unicode MS"/>
              <a:cs typeface="Arial Unicode MS"/>
            </a:endParaRPr>
          </a:p>
          <a:p>
            <a:r>
              <a:rPr lang="en-US" sz="2400" b="1" dirty="0" smtClean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el-GR" sz="2400" b="1" dirty="0" smtClean="0">
                <a:ea typeface="Arial Unicode MS"/>
                <a:cs typeface="Arial Unicode MS"/>
              </a:rPr>
              <a:t>π</a:t>
            </a:r>
            <a:r>
              <a:rPr lang="en-US" sz="2400" b="1" dirty="0" smtClean="0">
                <a:ea typeface="Arial Unicode MS"/>
                <a:cs typeface="Arial Unicode MS"/>
              </a:rPr>
              <a:t> trace property.</a:t>
            </a:r>
            <a:endParaRPr lang="en-US" sz="2400" b="1" i="1" dirty="0"/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 rot="5400000">
            <a:off x="411658" y="3109387"/>
            <a:ext cx="784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⇒</a:t>
            </a:r>
            <a:endParaRPr lang="en-US" sz="5400" b="1" dirty="0"/>
          </a:p>
        </p:txBody>
      </p:sp>
      <p:sp>
        <p:nvSpPr>
          <p:cNvPr id="61" name="Rectangle 60"/>
          <p:cNvSpPr/>
          <p:nvPr/>
        </p:nvSpPr>
        <p:spPr>
          <a:xfrm>
            <a:off x="3724072" y="2491146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⇝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en-US" dirty="0" smtClean="0"/>
              <a:t>⇒ </a:t>
            </a:r>
            <a:r>
              <a:rPr lang="en-US" b="1" i="1" dirty="0" smtClean="0"/>
              <a:t>t</a:t>
            </a:r>
            <a:r>
              <a:rPr lang="en-US" dirty="0" smtClean="0"/>
              <a:t>∈</a:t>
            </a:r>
            <a:r>
              <a:rPr lang="el-GR" b="1" dirty="0" smtClean="0">
                <a:ea typeface="Arial Unicode MS"/>
                <a:cs typeface="Arial Unicode MS"/>
              </a:rPr>
              <a:t>π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0" y="876300"/>
            <a:ext cx="4888732" cy="42672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2088" y="948035"/>
            <a:ext cx="428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property-based characterization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941068" y="876300"/>
            <a:ext cx="4202932" cy="42672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19001" y="4316968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⇝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en-US" dirty="0" smtClean="0"/>
              <a:t>⇒ </a:t>
            </a:r>
            <a:r>
              <a:rPr lang="en-US" b="1" i="1" dirty="0" smtClean="0"/>
              <a:t>t</a:t>
            </a:r>
            <a:r>
              <a:rPr lang="en-US" dirty="0" smtClean="0"/>
              <a:t>∈</a:t>
            </a:r>
            <a:r>
              <a:rPr lang="el-GR" b="1" dirty="0" smtClean="0">
                <a:ea typeface="Arial Unicode MS"/>
                <a:cs typeface="Arial Unicode MS"/>
              </a:rPr>
              <a:t>π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66488" y="948035"/>
            <a:ext cx="40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property-free characterization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22170" y="37150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534712" y="2926259"/>
            <a:ext cx="75854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⇔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05529" y="2486228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⇝</a:t>
            </a:r>
            <a:r>
              <a:rPr lang="en-US" b="1" i="1" dirty="0" smtClean="0"/>
              <a:t>t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8605529" y="4325660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⇝</a:t>
            </a:r>
            <a:r>
              <a:rPr lang="en-US" b="1" i="1" dirty="0" smtClean="0"/>
              <a:t>t</a:t>
            </a:r>
            <a:endParaRPr lang="en-US" b="1" dirty="0"/>
          </a:p>
        </p:txBody>
      </p:sp>
      <p:sp>
        <p:nvSpPr>
          <p:cNvPr id="71" name="TextBox 70"/>
          <p:cNvSpPr txBox="1">
            <a:spLocks noChangeAspect="1"/>
          </p:cNvSpPr>
          <p:nvPr/>
        </p:nvSpPr>
        <p:spPr>
          <a:xfrm>
            <a:off x="7883604" y="339090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back-</a:t>
            </a:r>
            <a:br>
              <a:rPr lang="en-US" sz="1600" b="1" dirty="0" smtClean="0"/>
            </a:br>
            <a:r>
              <a:rPr lang="en-US" sz="1600" b="1" dirty="0" smtClean="0"/>
              <a:t>translation</a:t>
            </a:r>
            <a:endParaRPr lang="en-US" sz="16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4800" y="5109851"/>
            <a:ext cx="421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what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one might want to </a:t>
            </a:r>
            <a:r>
              <a:rPr lang="en-US" sz="2400" dirty="0" smtClean="0">
                <a:solidFill>
                  <a:schemeClr val="tx2"/>
                </a:solidFill>
              </a:rPr>
              <a:t>achieve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5000" y="5096484"/>
            <a:ext cx="280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how</a:t>
            </a:r>
            <a:r>
              <a:rPr lang="en-US" sz="2400" dirty="0" smtClean="0">
                <a:solidFill>
                  <a:schemeClr val="tx2"/>
                </a:solidFill>
              </a:rPr>
              <a:t> one can prove it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rot="16200000">
            <a:off x="7732531" y="2823649"/>
            <a:ext cx="228600" cy="2235163"/>
          </a:xfrm>
          <a:prstGeom prst="rightBrac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8" grpId="0"/>
      <p:bldP spid="29" grpId="0"/>
      <p:bldP spid="30" grpId="0"/>
      <p:bldP spid="31" grpId="0"/>
      <p:bldP spid="32" grpId="0"/>
      <p:bldP spid="33" grpId="0"/>
      <p:bldP spid="35" grpId="0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5" grpId="0"/>
      <p:bldP spid="46" grpId="0"/>
      <p:bldP spid="47" grpId="0"/>
      <p:bldP spid="48" grpId="0"/>
      <p:bldP spid="49" grpId="0"/>
      <p:bldP spid="50" grpId="0"/>
      <p:bldP spid="52" grpId="0"/>
      <p:bldP spid="54" grpId="0"/>
      <p:bldP spid="55" grpId="0"/>
      <p:bldP spid="61" grpId="0"/>
      <p:bldP spid="62" grpId="0" animBg="1"/>
      <p:bldP spid="63" grpId="0"/>
      <p:bldP spid="64" grpId="0" animBg="1"/>
      <p:bldP spid="65" grpId="0"/>
      <p:bldP spid="66" grpId="0"/>
      <p:bldP spid="67" grpId="0"/>
      <p:bldP spid="68" grpId="0" animBg="1"/>
      <p:bldP spid="69" grpId="0"/>
      <p:bldP spid="70" grpId="0"/>
      <p:bldP spid="71" grpId="0"/>
      <p:bldP spid="72" grpId="0"/>
      <p:bldP spid="7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1935"/>
            <a:ext cx="5867400" cy="43288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42275" y="4610100"/>
            <a:ext cx="17011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back-translating</a:t>
            </a:r>
          </a:p>
          <a:p>
            <a:r>
              <a:rPr lang="en-US" sz="1500" dirty="0"/>
              <a:t>finite trace </a:t>
            </a:r>
            <a:r>
              <a:rPr lang="en-US" sz="1500" dirty="0" smtClean="0"/>
              <a:t>prefix</a:t>
            </a:r>
            <a:endParaRPr lang="en-US" sz="1500" dirty="0"/>
          </a:p>
          <a:p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sz="15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P∀C</a:t>
            </a:r>
            <a:r>
              <a:rPr lang="en-US" sz="15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∀m≤t∃C</a:t>
            </a:r>
            <a:r>
              <a:rPr lang="en-US" sz="1500" b="1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01270"/>
            <a:ext cx="14356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/>
              <a:t>back-translating</a:t>
            </a:r>
          </a:p>
          <a:p>
            <a:pPr algn="r"/>
            <a:r>
              <a:rPr lang="en-US" sz="1500" dirty="0" err="1" smtClean="0"/>
              <a:t>prog</a:t>
            </a:r>
            <a:r>
              <a:rPr lang="en-US" sz="1500" dirty="0" smtClean="0"/>
              <a:t> &amp; context</a:t>
            </a:r>
            <a:br>
              <a:rPr lang="en-US" sz="1500" dirty="0" smtClean="0"/>
            </a:b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sz="15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P∀C</a:t>
            </a:r>
            <a:r>
              <a:rPr lang="en-US" sz="15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sz="1500" b="1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∀t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92933" y="190500"/>
            <a:ext cx="14356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500" dirty="0"/>
              <a:t>back-translating</a:t>
            </a:r>
            <a:br>
              <a:rPr lang="en-US" sz="1500" dirty="0"/>
            </a:br>
            <a:r>
              <a:rPr lang="en-US" sz="1500" dirty="0" smtClean="0"/>
              <a:t>context</a:t>
            </a:r>
            <a:endParaRPr lang="en-US" sz="1500" dirty="0"/>
          </a:p>
          <a:p>
            <a:pPr algn="r"/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sz="15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r>
              <a:rPr lang="en-US" sz="1500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sz="1500" b="1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∀P∀t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377209" y="1503687"/>
            <a:ext cx="169059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back-translating</a:t>
            </a:r>
          </a:p>
          <a:p>
            <a:r>
              <a:rPr lang="en-US" sz="1500" dirty="0"/>
              <a:t>finite </a:t>
            </a:r>
            <a:r>
              <a:rPr lang="en-US" sz="1500" dirty="0" smtClean="0"/>
              <a:t>set </a:t>
            </a:r>
            <a:r>
              <a:rPr lang="en-US" sz="1500" dirty="0"/>
              <a:t>of</a:t>
            </a:r>
          </a:p>
          <a:p>
            <a:r>
              <a:rPr lang="en-US" sz="1500" dirty="0"/>
              <a:t>finite trace prefixes</a:t>
            </a:r>
          </a:p>
          <a:p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∀k∀P</a:t>
            </a: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..P</a:t>
            </a: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∀C</a:t>
            </a: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b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5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</a:t>
            </a:r>
            <a:r>
              <a:rPr lang="en-US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∀m</a:t>
            </a:r>
            <a:r>
              <a:rPr lang="en-US" sz="15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..m</a:t>
            </a:r>
            <a:r>
              <a:rPr lang="en-US" sz="15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 </a:t>
            </a:r>
            <a:r>
              <a:rPr lang="en-US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sz="1500" b="1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1771348" y="4762500"/>
            <a:ext cx="1957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back-translating</a:t>
            </a:r>
          </a:p>
          <a:p>
            <a:r>
              <a:rPr lang="en-US" sz="1500" dirty="0" err="1" smtClean="0"/>
              <a:t>prog</a:t>
            </a:r>
            <a:r>
              <a:rPr lang="en-US" sz="1500" dirty="0"/>
              <a:t> </a:t>
            </a:r>
            <a:r>
              <a:rPr lang="en-US" sz="1500" dirty="0" smtClean="0"/>
              <a:t>&amp; context &amp; trace</a:t>
            </a:r>
            <a:endParaRPr lang="en-US" sz="1500" dirty="0"/>
          </a:p>
          <a:p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P∀C</a:t>
            </a:r>
            <a:r>
              <a:rPr lang="en-US" sz="1500" baseline="-25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sz="15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∀t</a:t>
            </a:r>
            <a:r>
              <a:rPr lang="en-US" sz="15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∃C</a:t>
            </a:r>
            <a:r>
              <a:rPr lang="en-US" sz="1500" b="1" baseline="-25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...</a:t>
            </a:r>
            <a:endParaRPr lang="en-US" sz="15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219200" y="1935535"/>
            <a:ext cx="752282" cy="365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48000" y="3924301"/>
            <a:ext cx="0" cy="838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1000" y="-35396"/>
            <a:ext cx="4585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/>
              <a:t>Some of the proof difficulty is manifest in</a:t>
            </a:r>
          </a:p>
          <a:p>
            <a:pPr algn="r"/>
            <a:r>
              <a:rPr lang="en-US" sz="2000" b="1" dirty="0" smtClean="0"/>
              <a:t>property-free characterization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76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9525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Journey Beyond Full Abstraction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0"/>
            <a:ext cx="8534400" cy="441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First to explore space of secure compilation criteria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based on robust property preservation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Carefully </a:t>
            </a:r>
            <a:r>
              <a:rPr lang="en-US" sz="2800" b="1" dirty="0" smtClean="0">
                <a:solidFill>
                  <a:schemeClr val="tx2"/>
                </a:solidFill>
              </a:rPr>
              <a:t>studied </a:t>
            </a:r>
            <a:r>
              <a:rPr lang="en-US" sz="2800" b="1" dirty="0" smtClean="0">
                <a:solidFill>
                  <a:schemeClr val="tx2"/>
                </a:solidFill>
              </a:rPr>
              <a:t>the criteria and their relations</a:t>
            </a:r>
          </a:p>
          <a:p>
            <a:pPr lvl="1"/>
            <a:r>
              <a:rPr lang="en-US" sz="2400" dirty="0" smtClean="0"/>
              <a:t>Property-free characterizations</a:t>
            </a:r>
          </a:p>
          <a:p>
            <a:pPr lvl="1"/>
            <a:r>
              <a:rPr lang="en-US" sz="2400" dirty="0" smtClean="0"/>
              <a:t>implications, </a:t>
            </a:r>
            <a:r>
              <a:rPr lang="en-US" sz="2400" b="1" dirty="0" smtClean="0"/>
              <a:t>collapses</a:t>
            </a:r>
            <a:r>
              <a:rPr lang="en-US" sz="2400" dirty="0" smtClean="0"/>
              <a:t>, </a:t>
            </a:r>
            <a:r>
              <a:rPr lang="en-US" sz="2400" b="1" dirty="0" smtClean="0"/>
              <a:t>separations results 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Introduced </a:t>
            </a:r>
            <a:r>
              <a:rPr lang="en-US" sz="2800" b="1" dirty="0" smtClean="0">
                <a:solidFill>
                  <a:schemeClr val="tx2"/>
                </a:solidFill>
              </a:rPr>
              <a:t>relational (hyper)properties (new classes!)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Clarified </a:t>
            </a:r>
            <a:r>
              <a:rPr lang="en-US" sz="2800" b="1" dirty="0" smtClean="0">
                <a:solidFill>
                  <a:schemeClr val="tx2"/>
                </a:solidFill>
              </a:rPr>
              <a:t>relation to full abstraction ...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Embraced and extended proof </a:t>
            </a:r>
            <a:r>
              <a:rPr lang="en-US" sz="2800" b="1" dirty="0" smtClean="0">
                <a:solidFill>
                  <a:schemeClr val="tx2"/>
                </a:solidFill>
              </a:rPr>
              <a:t>techniques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Coq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7" y="25527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2172230"/>
            <a:ext cx="1066799" cy="1066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144" y="5155168"/>
            <a:ext cx="779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github.com/secure-compilation/exploring-robust-property-preservation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217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2|21.7|4.2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6|3.8|5.9|16.1|7.8|4.5|13.9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38984</TotalTime>
  <Words>836</Words>
  <Application>Microsoft Office PowerPoint</Application>
  <PresentationFormat>On-screen Show (16:10)</PresentationFormat>
  <Paragraphs>238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Unicode MS</vt:lpstr>
      <vt:lpstr>Arial</vt:lpstr>
      <vt:lpstr>Calibri</vt:lpstr>
      <vt:lpstr>Office Theme</vt:lpstr>
      <vt:lpstr>Journey Beyond Full Abstraction: Exploring Robust Property Preservation for Secure Compilation</vt:lpstr>
      <vt:lpstr>Good programming languages provide helpful abstractions for writing more secure code</vt:lpstr>
      <vt:lpstr>HACL* verified cryptographic library, in practice</vt:lpstr>
      <vt:lpstr>We need secure compilation chains</vt:lpstr>
      <vt:lpstr>Robustly preserving security</vt:lpstr>
      <vt:lpstr>What properties should we robustly preserve?</vt:lpstr>
      <vt:lpstr>Robust Trace Property Preservation</vt:lpstr>
      <vt:lpstr>PowerPoint Presentation</vt:lpstr>
      <vt:lpstr>Journey Beyond Full Abstraction</vt:lpstr>
      <vt:lpstr>Where is Full Abstraction?</vt:lpstr>
      <vt:lpstr>Full abstraction does not imply any other criterion in our diagram</vt:lpstr>
      <vt:lpstr>Embraced and extended™ proof techniques</vt:lpstr>
      <vt:lpstr>Some open problems</vt:lpstr>
      <vt:lpstr>My dream: secure compilation at scale</vt:lpstr>
      <vt:lpstr>Journey Beyond Full Abstraction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1927</cp:revision>
  <dcterms:created xsi:type="dcterms:W3CDTF">2016-12-13T09:19:39Z</dcterms:created>
  <dcterms:modified xsi:type="dcterms:W3CDTF">2019-06-27T15:31:59Z</dcterms:modified>
</cp:coreProperties>
</file>