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6" r:id="rId2"/>
    <p:sldId id="312" r:id="rId3"/>
    <p:sldId id="313" r:id="rId4"/>
    <p:sldId id="314" r:id="rId5"/>
    <p:sldId id="315" r:id="rId6"/>
    <p:sldId id="335" r:id="rId7"/>
    <p:sldId id="336" r:id="rId8"/>
    <p:sldId id="316" r:id="rId9"/>
    <p:sldId id="339" r:id="rId10"/>
    <p:sldId id="302" r:id="rId11"/>
    <p:sldId id="261" r:id="rId12"/>
    <p:sldId id="289" r:id="rId13"/>
    <p:sldId id="290" r:id="rId14"/>
    <p:sldId id="288" r:id="rId15"/>
    <p:sldId id="318" r:id="rId16"/>
    <p:sldId id="266" r:id="rId17"/>
    <p:sldId id="270" r:id="rId18"/>
    <p:sldId id="284" r:id="rId19"/>
    <p:sldId id="291" r:id="rId20"/>
    <p:sldId id="292" r:id="rId21"/>
    <p:sldId id="296" r:id="rId22"/>
    <p:sldId id="280" r:id="rId23"/>
    <p:sldId id="283" r:id="rId24"/>
    <p:sldId id="340" r:id="rId25"/>
    <p:sldId id="319" r:id="rId26"/>
    <p:sldId id="322" r:id="rId27"/>
    <p:sldId id="320" r:id="rId28"/>
    <p:sldId id="325" r:id="rId29"/>
    <p:sldId id="326" r:id="rId30"/>
    <p:sldId id="327" r:id="rId31"/>
    <p:sldId id="323" r:id="rId32"/>
    <p:sldId id="329" r:id="rId33"/>
    <p:sldId id="331" r:id="rId34"/>
    <p:sldId id="343" r:id="rId35"/>
    <p:sldId id="330" r:id="rId36"/>
    <p:sldId id="332" r:id="rId37"/>
    <p:sldId id="333" r:id="rId38"/>
    <p:sldId id="334" r:id="rId39"/>
    <p:sldId id="342" r:id="rId40"/>
    <p:sldId id="324" r:id="rId41"/>
    <p:sldId id="338" r:id="rId42"/>
    <p:sldId id="293" r:id="rId43"/>
    <p:sldId id="295" r:id="rId44"/>
    <p:sldId id="274" r:id="rId45"/>
    <p:sldId id="303" r:id="rId46"/>
    <p:sldId id="310" r:id="rId47"/>
    <p:sldId id="304" r:id="rId48"/>
    <p:sldId id="271" r:id="rId49"/>
    <p:sldId id="297" r:id="rId50"/>
    <p:sldId id="321" r:id="rId51"/>
    <p:sldId id="328" r:id="rId52"/>
  </p:sldIdLst>
  <p:sldSz cx="9144000" cy="6858000" type="screen4x3"/>
  <p:notesSz cx="6858000" cy="9144000"/>
  <p:embeddedFontLst>
    <p:embeddedFont>
      <p:font typeface="Calibri" pitchFamily="34" charset="0"/>
      <p:regular r:id="rId54"/>
      <p:bold r:id="rId55"/>
      <p:italic r:id="rId56"/>
      <p:boldItalic r:id="rId57"/>
    </p:embeddedFont>
    <p:embeddedFont>
      <p:font typeface="CMSS10"/>
      <p:regular r:id="rId58"/>
    </p:embeddedFont>
    <p:embeddedFont>
      <p:font typeface="CMSY10ORIG"/>
      <p:regular r:id="rId59"/>
    </p:embeddedFont>
    <p:embeddedFont>
      <p:font typeface="CMTI10"/>
      <p:regular r:id="rId60"/>
    </p:embeddedFont>
    <p:embeddedFont>
      <p:font typeface="CMMI10"/>
      <p:regular r:id="rId61"/>
    </p:embeddedFont>
    <p:embeddedFont>
      <p:font typeface="Arial Black" pitchFamily="34" charset="0"/>
      <p:bold r:id="rId62"/>
    </p:embeddedFont>
    <p:embeddedFont>
      <p:font typeface="Helvetica" pitchFamily="34" charset="0"/>
      <p:regular r:id="rId63"/>
      <p:bold r:id="rId64"/>
      <p:italic r:id="rId65"/>
      <p:boldItalic r:id="rId66"/>
    </p:embeddedFont>
    <p:embeddedFont>
      <p:font typeface="Berlin Sans FB Demi" pitchFamily="34" charset="0"/>
      <p:bold r:id="rId67"/>
    </p:embeddedFont>
    <p:embeddedFont>
      <p:font typeface="Consolas" pitchFamily="49" charset="0"/>
      <p:regular r:id="rId68"/>
      <p:bold r:id="rId69"/>
      <p:italic r:id="rId70"/>
      <p:boldItalic r:id="rId71"/>
    </p:embeddedFont>
    <p:embeddedFont>
      <p:font typeface="Arial Unicode MS" pitchFamily="34" charset="-128"/>
      <p:regular r:id="rId72"/>
    </p:embeddedFont>
  </p:embeddedFontLst>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22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85291" autoAdjust="0"/>
  </p:normalViewPr>
  <p:slideViewPr>
    <p:cSldViewPr>
      <p:cViewPr varScale="1">
        <p:scale>
          <a:sx n="100" d="100"/>
          <a:sy n="100" d="100"/>
        </p:scale>
        <p:origin x="-147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70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CECC4-CF86-4715-9ACF-BB308A0BAB77}" type="datetimeFigureOut">
              <a:rPr lang="en-US" smtClean="0"/>
              <a:pPr/>
              <a:t>2/20/2016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91BA7C-E18C-4E39-B627-3465A8166F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a:t>
            </a:r>
            <a:r>
              <a:rPr lang="en-US" baseline="0" dirty="0" smtClean="0"/>
              <a:t> </a:t>
            </a:r>
            <a:r>
              <a:rPr lang="en-US" dirty="0" smtClean="0"/>
              <a:t>I’ve lead</a:t>
            </a:r>
            <a:r>
              <a:rPr lang="en-US" baseline="0" dirty="0" smtClean="0"/>
              <a:t> this verification effort. I’ve had the idea of bringing this beyond IFC (and CRASH/SAFE)</a:t>
            </a:r>
            <a:endParaRPr lang="en-US"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for simplicity only for heap-allocated data</a:t>
            </a:r>
            <a:r>
              <a:rPr lang="en-US" baseline="0" dirty="0" smtClean="0"/>
              <a:t> </a:t>
            </a:r>
            <a:r>
              <a:rPr lang="en-US" dirty="0" smtClean="0"/>
              <a:t>and excluding unpacked C </a:t>
            </a:r>
            <a:r>
              <a:rPr lang="en-US" dirty="0" err="1" smtClean="0"/>
              <a:t>structs</a:t>
            </a:r>
            <a:endParaRPr lang="en-US"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TODO: this can be further simplified without losing much! For instance showing colors only by their color, maybe even dropping the tag structure completely.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Warning: Our </a:t>
            </a:r>
            <a:r>
              <a:rPr lang="en-US" dirty="0" err="1" smtClean="0"/>
              <a:t>malloc</a:t>
            </a:r>
            <a:r>
              <a:rPr lang="en-US" dirty="0" smtClean="0"/>
              <a:t> allocate words,</a:t>
            </a:r>
            <a:r>
              <a:rPr lang="en-US" baseline="0" dirty="0" smtClean="0"/>
              <a:t> while the C one allocates bytes!</a:t>
            </a:r>
          </a:p>
          <a:p>
            <a:endParaRPr lang="en-US" baseline="0"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Oracle Silicon Secured Memory (2016</a:t>
            </a:r>
            <a:r>
              <a:rPr lang="en-US" sz="1200" baseline="0" dirty="0" smtClean="0"/>
              <a:t>) can do this for 16 colors, Intel MPX can’t detect the use after free!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t>good intentions, but solutions limited and not adaptable to new threats</a:t>
            </a:r>
            <a:endParaRPr lang="en-US" dirty="0" smtClean="0"/>
          </a:p>
          <a:p>
            <a:r>
              <a:rPr lang="en-US" dirty="0" smtClean="0"/>
              <a:t>... but,</a:t>
            </a:r>
            <a:r>
              <a:rPr lang="en-US" baseline="0" dirty="0" smtClean="0"/>
              <a:t> not very principled, comprehensive, long-sighted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End: So we are providing</a:t>
            </a:r>
            <a:r>
              <a:rPr lang="en-US" baseline="0" dirty="0" smtClean="0"/>
              <a:t> a good way to spend silicon that goes beyond adding more and more core nobody knows how to use. But does this improve security? We’ve proved formally that it does.</a:t>
            </a:r>
            <a:endParaRPr lang="en-US" dirty="0" smtClean="0"/>
          </a:p>
          <a:p>
            <a:endParaRPr lang="en-US" dirty="0" smtClean="0"/>
          </a:p>
          <a:p>
            <a:endParaRPr lang="en-US" dirty="0" smtClean="0"/>
          </a:p>
          <a:p>
            <a:endParaRPr lang="en-US" dirty="0" smtClean="0"/>
          </a:p>
          <a:p>
            <a:endParaRPr lang="en-US" dirty="0" smtClean="0"/>
          </a:p>
          <a:p>
            <a:r>
              <a:rPr lang="en-US" dirty="0" smtClean="0"/>
              <a:t>Q</a:t>
            </a:r>
            <a:r>
              <a:rPr lang="en-US" baseline="0" dirty="0" smtClean="0"/>
              <a:t> </a:t>
            </a:r>
            <a:r>
              <a:rPr lang="en-US" baseline="0" dirty="0" smtClean="0"/>
              <a:t>from </a:t>
            </a:r>
            <a:r>
              <a:rPr lang="en-US" baseline="0" dirty="0" smtClean="0"/>
              <a:t>MSR audience</a:t>
            </a:r>
            <a:r>
              <a:rPr lang="en-US" baseline="0" dirty="0" smtClean="0"/>
              <a:t>: have we looked at the outliers and see what they are doing; unfortunately I don’t think we did, right</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End: reasoning principles and separation logic</a:t>
            </a:r>
          </a:p>
        </p:txBody>
      </p:sp>
      <p:sp>
        <p:nvSpPr>
          <p:cNvPr id="4" name="Slide Number Placeholder 3"/>
          <p:cNvSpPr>
            <a:spLocks noGrp="1"/>
          </p:cNvSpPr>
          <p:nvPr>
            <p:ph type="sldNum" sz="quarter" idx="10"/>
          </p:nvPr>
        </p:nvSpPr>
        <p:spPr/>
        <p:txBody>
          <a:bodyPr/>
          <a:lstStyle/>
          <a:p>
            <a:fld id="{9591BA7C-E18C-4E39-B627-3465A8166F27}"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Working on this with </a:t>
            </a:r>
            <a:r>
              <a:rPr lang="en-US" dirty="0" err="1" smtClean="0"/>
              <a:t>Yannis</a:t>
            </a:r>
            <a:r>
              <a:rPr lang="en-US" dirty="0" smtClean="0"/>
              <a:t> </a:t>
            </a:r>
            <a:r>
              <a:rPr lang="en-US" dirty="0" err="1" smtClean="0"/>
              <a:t>Juglaret</a:t>
            </a:r>
            <a:r>
              <a:rPr lang="en-US" dirty="0" smtClean="0"/>
              <a:t>, my PhD student in Paris. Recently started project, less than a year ago. </a:t>
            </a:r>
          </a:p>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r>
              <a:rPr lang="en-US" dirty="0" smtClean="0"/>
              <a:t>Probably fine now: maybe remove some of</a:t>
            </a:r>
            <a:r>
              <a:rPr lang="en-US" baseline="0" dirty="0" smtClean="0"/>
              <a:t> the duplication in the details? Removed some things from slide 8 (or so) ... only duplication now is in the last 2 bullets</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Guess what: this situation is starting to change. Intel released new chips last year that ...</a:t>
            </a:r>
          </a:p>
          <a:p>
            <a:r>
              <a:rPr lang="en-US" baseline="0" dirty="0" smtClean="0"/>
              <a:t>End: I will return to MPX and SSM later in the talk. At this point, this illustrates the fact that hardware manufacturers are actively looking for ways to spend silicon to increase security. So proposing better solutions that involve “spending silicon” is not far fetched.</a:t>
            </a:r>
            <a:endParaRPr lang="en-US" baseline="0"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Fully</a:t>
            </a:r>
            <a:r>
              <a:rPr lang="en-US" baseline="0" dirty="0" smtClean="0"/>
              <a:t> abstract compilation goes in the other direction than correct compilation. Mapping contexts back up.</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more natural and efficient communication model</a:t>
            </a:r>
            <a:endParaRPr lang="en-US" b="0"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register cleaning – compiler or </a:t>
            </a:r>
            <a:r>
              <a:rPr lang="en-US" baseline="0" dirty="0" err="1" smtClean="0"/>
              <a:t>micropolicy</a:t>
            </a:r>
            <a:r>
              <a:rPr lang="en-US" baseline="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600" dirty="0" smtClean="0"/>
              <a:t>runtime: </a:t>
            </a:r>
            <a:r>
              <a:rPr lang="en-US" sz="2600" dirty="0" err="1" smtClean="0"/>
              <a:t>malloc</a:t>
            </a:r>
            <a:r>
              <a:rPr lang="en-US" sz="2600" dirty="0" smtClean="0"/>
              <a:t> and free respect components</a:t>
            </a:r>
          </a:p>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ML </a:t>
            </a:r>
            <a:r>
              <a:rPr lang="en-US" dirty="0" smtClean="0"/>
              <a:t>and F* have more interesting abstractions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interaction with ML: safe interaction between manual and automatic memory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Gradual typing</a:t>
            </a:r>
          </a:p>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This is already enough to also allow</a:t>
            </a:r>
            <a:r>
              <a:rPr lang="en-US" sz="1200" baseline="0" dirty="0" smtClean="0"/>
              <a:t> </a:t>
            </a:r>
            <a:r>
              <a:rPr lang="en-US" sz="1200" b="1" dirty="0" smtClean="0"/>
              <a:t>user-specified policies for ML and C</a:t>
            </a:r>
            <a:r>
              <a:rPr lang="en-US" sz="1200" dirty="0" smtClean="0"/>
              <a:t>.</a:t>
            </a:r>
          </a:p>
          <a:p>
            <a:r>
              <a:rPr lang="en-US" sz="1200" dirty="0" smtClean="0"/>
              <a:t>Allowing ML and C programmers to</a:t>
            </a:r>
            <a:r>
              <a:rPr lang="en-US" sz="1200" baseline="0" dirty="0" smtClean="0"/>
              <a:t> </a:t>
            </a:r>
            <a:r>
              <a:rPr lang="en-US" sz="1200" dirty="0" smtClean="0"/>
              <a:t>write micro-policies is great.</a:t>
            </a:r>
          </a:p>
        </p:txBody>
      </p:sp>
      <p:sp>
        <p:nvSpPr>
          <p:cNvPr id="4" name="Slide Number Placeholder 3"/>
          <p:cNvSpPr>
            <a:spLocks noGrp="1"/>
          </p:cNvSpPr>
          <p:nvPr>
            <p:ph type="sldNum" sz="quarter" idx="10"/>
          </p:nvPr>
        </p:nvSpPr>
        <p:spPr/>
        <p:txBody>
          <a:bodyPr/>
          <a:lstStyle/>
          <a:p>
            <a:fld id="{9591BA7C-E18C-4E39-B627-3465A8166F27}" type="slidenum">
              <a:rPr lang="en-US" smtClean="0"/>
              <a:pPr/>
              <a:t>33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This is already enough to also allow</a:t>
            </a:r>
            <a:r>
              <a:rPr lang="en-US" sz="1200" baseline="0" dirty="0" smtClean="0"/>
              <a:t> </a:t>
            </a:r>
            <a:r>
              <a:rPr lang="en-US" sz="1200" b="1" dirty="0" smtClean="0"/>
              <a:t>user-specified policies for ML and C</a:t>
            </a:r>
            <a:r>
              <a:rPr lang="en-US" sz="1200" dirty="0" smtClean="0"/>
              <a:t>.</a:t>
            </a:r>
          </a:p>
          <a:p>
            <a:r>
              <a:rPr lang="en-US" sz="1200" dirty="0" smtClean="0"/>
              <a:t>Allowing ML and C programmers to</a:t>
            </a:r>
            <a:r>
              <a:rPr lang="en-US" sz="1200" baseline="0" dirty="0" smtClean="0"/>
              <a:t> </a:t>
            </a:r>
            <a:r>
              <a:rPr lang="en-US" sz="1200" dirty="0" smtClean="0"/>
              <a:t>write micro-policies is great.</a:t>
            </a:r>
          </a:p>
        </p:txBody>
      </p:sp>
      <p:sp>
        <p:nvSpPr>
          <p:cNvPr id="4" name="Slide Number Placeholder 3"/>
          <p:cNvSpPr>
            <a:spLocks noGrp="1"/>
          </p:cNvSpPr>
          <p:nvPr>
            <p:ph type="sldNum" sz="quarter" idx="10"/>
          </p:nvPr>
        </p:nvSpPr>
        <p:spPr/>
        <p:txBody>
          <a:bodyPr/>
          <a:lstStyle/>
          <a:p>
            <a:fld id="{9591BA7C-E18C-4E39-B627-3465A8166F27}" type="slidenum">
              <a:rPr lang="en-US" smtClean="0"/>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35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a:t>
            </a:r>
            <a:r>
              <a:rPr lang="en-US" dirty="0" smtClean="0"/>
              <a:t>some</a:t>
            </a:r>
            <a:r>
              <a:rPr lang="en-US" baseline="0" dirty="0" smtClean="0"/>
              <a:t> </a:t>
            </a:r>
            <a:r>
              <a:rPr lang="en-US" baseline="0" dirty="0" smtClean="0"/>
              <a:t>more images</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http://arstechnica.com/security/2016/02/extremely-severe-bug-leaves-dizzying-number-of-apps-and-devices-vulnerable/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https://googleonlinesecurity.blogspot.fr/2016/02/cve-2015-7547-glibc-getaddrinfo-stack.html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https://sourceware.org/ml/libc-alpha/2016-02/msg00416.html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Rust trying to fix some of this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Rust: that’s great, but it will take a while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https://github.com/rust-lang/rfcs/blob/master/text/0560-integer-overflow.md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do I really want</a:t>
            </a:r>
            <a:r>
              <a:rPr lang="en-US" baseline="0" dirty="0" smtClean="0"/>
              <a:t> to break the flow with RUST -- NO</a:t>
            </a:r>
            <a:endParaRPr lang="en-US"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using and improving the proof assistant size</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Luck: domain-specific language</a:t>
            </a:r>
          </a:p>
          <a:p>
            <a:r>
              <a:rPr lang="en-US" dirty="0" smtClean="0"/>
              <a:t>beyond </a:t>
            </a:r>
            <a:r>
              <a:rPr lang="en-US" dirty="0" smtClean="0"/>
              <a:t>just finding </a:t>
            </a:r>
            <a:r>
              <a:rPr lang="en-US" dirty="0" smtClean="0"/>
              <a:t>bugs</a:t>
            </a:r>
          </a:p>
          <a:p>
            <a:r>
              <a:rPr lang="en-US" dirty="0" smtClean="0"/>
              <a:t>verified testing: only makes sense for very tricky or</a:t>
            </a:r>
            <a:r>
              <a:rPr lang="en-US" baseline="0" dirty="0" smtClean="0"/>
              <a:t> </a:t>
            </a:r>
            <a:r>
              <a:rPr lang="en-US" dirty="0" smtClean="0"/>
              <a:t>highly reusable code,</a:t>
            </a:r>
            <a:r>
              <a:rPr lang="en-US" baseline="0" dirty="0" smtClean="0"/>
              <a:t> generator synthesis could be much more useful in general</a:t>
            </a:r>
            <a:endParaRPr lang="en-US" dirty="0" smtClean="0"/>
          </a:p>
          <a:p>
            <a:r>
              <a:rPr lang="en-US" dirty="0" smtClean="0"/>
              <a:t>End: reducing the cost of formal verification</a:t>
            </a:r>
            <a:r>
              <a:rPr lang="en-US" baseline="0" dirty="0" smtClean="0"/>
              <a:t> in Coq and F*</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20000"/>
              </a:lnSpc>
            </a:pP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Very bad start, should improve or drop – went for drop</a:t>
            </a:r>
          </a:p>
          <a:p>
            <a:endParaRPr lang="en-US" dirty="0" smtClean="0"/>
          </a:p>
          <a:p>
            <a:r>
              <a:rPr lang="en-US" dirty="0" smtClean="0"/>
              <a:t>Is </a:t>
            </a:r>
            <a:r>
              <a:rPr lang="en-US" dirty="0" smtClean="0"/>
              <a:t>it always security problems? No, but it would dilute the story?</a:t>
            </a:r>
          </a:p>
          <a:p>
            <a:r>
              <a:rPr lang="en-US" dirty="0" smtClean="0"/>
              <a:t>Phrases</a:t>
            </a:r>
            <a:r>
              <a:rPr lang="en-US" baseline="0" dirty="0" smtClean="0"/>
              <a:t> at the end too long</a:t>
            </a:r>
            <a:r>
              <a:rPr lang="en-US" baseline="0" dirty="0" smtClean="0"/>
              <a:t>?</a:t>
            </a:r>
          </a:p>
          <a:p>
            <a:endParaRPr lang="en-US"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Rennes discussed quite a bit about this without slide support; </a:t>
            </a:r>
          </a:p>
          <a:p>
            <a:r>
              <a:rPr lang="en-US" dirty="0" smtClean="0"/>
              <a:t>at PLAS made this backup slide since I though there won’t be HW experts</a:t>
            </a:r>
            <a:r>
              <a:rPr lang="en-US" baseline="0" dirty="0" smtClean="0"/>
              <a:t> in the room; but then I still needed to present it</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merge with next slide</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go beyond “</a:t>
            </a:r>
            <a:r>
              <a:rPr lang="en-US" dirty="0" err="1" smtClean="0"/>
              <a:t>noninterferent</a:t>
            </a:r>
            <a:r>
              <a:rPr lang="en-US" dirty="0" smtClean="0"/>
              <a:t>” monitors</a:t>
            </a:r>
          </a:p>
          <a:p>
            <a:r>
              <a:rPr lang="en-US" dirty="0" smtClean="0"/>
              <a:t>Rennes: quite a bit of talking on</a:t>
            </a:r>
            <a:r>
              <a:rPr lang="en-US" baseline="0" dirty="0" smtClean="0"/>
              <a:t> the side about this being more than reference monitoring and thus composition being difficult, could try to add a separate slide about that after open problems?</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lnSpc>
                <a:spcPct val="120000"/>
              </a:lnSpc>
            </a:pPr>
            <a:endParaRPr lang="en-US" baseline="0" dirty="0" smtClean="0"/>
          </a:p>
        </p:txBody>
      </p:sp>
      <p:sp>
        <p:nvSpPr>
          <p:cNvPr id="4" name="Slide Number Placeholder 3"/>
          <p:cNvSpPr>
            <a:spLocks noGrp="1"/>
          </p:cNvSpPr>
          <p:nvPr>
            <p:ph type="sldNum" sz="quarter" idx="10"/>
          </p:nvPr>
        </p:nvSpPr>
        <p:spPr/>
        <p:txBody>
          <a:bodyPr/>
          <a:lstStyle/>
          <a:p>
            <a:fld id="{9591BA7C-E18C-4E39-B627-3465A8166F27}" type="slidenum">
              <a:rPr lang="en-US" smtClean="0"/>
              <a:pPr/>
              <a:t>48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could bring in secrecy intuitions ... could also drop though in favor</a:t>
            </a:r>
            <a:r>
              <a:rPr lang="en-US" baseline="0" dirty="0" smtClean="0"/>
              <a:t> of secure compartmentalization</a:t>
            </a:r>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talking a lot in the air </a:t>
            </a:r>
            <a:r>
              <a:rPr lang="en-US" dirty="0" smtClean="0"/>
              <a:t>about </a:t>
            </a:r>
            <a:r>
              <a:rPr lang="en-US" dirty="0" smtClean="0"/>
              <a:t>reasoning principles and separation logic</a:t>
            </a:r>
          </a:p>
          <a:p>
            <a:r>
              <a:rPr lang="en-US" dirty="0" smtClean="0"/>
              <a:t>Further ideas:</a:t>
            </a:r>
          </a:p>
          <a:p>
            <a:r>
              <a:rPr lang="en-US" dirty="0" smtClean="0"/>
              <a:t> -</a:t>
            </a:r>
            <a:r>
              <a:rPr lang="en-US" baseline="0" dirty="0" smtClean="0"/>
              <a:t> dynamically </a:t>
            </a:r>
            <a:r>
              <a:rPr lang="en-US" dirty="0" smtClean="0"/>
              <a:t>enforcing the </a:t>
            </a:r>
            <a:r>
              <a:rPr lang="en-US" dirty="0" err="1" smtClean="0"/>
              <a:t>compcert</a:t>
            </a:r>
            <a:r>
              <a:rPr lang="en-US" dirty="0" smtClean="0"/>
              <a:t> memory model</a:t>
            </a:r>
          </a:p>
          <a:p>
            <a:r>
              <a:rPr lang="en-US" dirty="0" smtClean="0"/>
              <a:t> - static + dynamic analysis</a:t>
            </a:r>
          </a:p>
          <a:p>
            <a:r>
              <a:rPr lang="en-US" dirty="0" smtClean="0"/>
              <a:t>      - didn't sort this out part yet</a:t>
            </a:r>
          </a:p>
          <a:p>
            <a:r>
              <a:rPr lang="en-US" dirty="0" smtClean="0"/>
              <a:t>      - static optimizations should speed things up</a:t>
            </a:r>
          </a:p>
          <a:p>
            <a:r>
              <a:rPr lang="en-US" dirty="0" smtClean="0"/>
              <a:t>      - secure optimizations! don't assume absence of undefined behaviors</a:t>
            </a:r>
          </a:p>
          <a:p>
            <a:r>
              <a:rPr lang="en-US" dirty="0" smtClean="0"/>
              <a:t>    - compatibility with existing non-standard idioms is a big problem</a:t>
            </a:r>
          </a:p>
          <a:p>
            <a:r>
              <a:rPr lang="en-US" dirty="0" smtClean="0"/>
              <a:t>      - while memory safety is Plan A, we need a plan B</a:t>
            </a:r>
          </a:p>
          <a:p>
            <a:r>
              <a:rPr lang="en-US" dirty="0" smtClean="0"/>
              <a:t>      - in any case we need interoperability with memory unsafe ASM</a:t>
            </a:r>
          </a:p>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r>
              <a:rPr lang="en-US" dirty="0" smtClean="0"/>
              <a:t>Unsure</a:t>
            </a:r>
            <a:r>
              <a:rPr lang="en-US" baseline="0" dirty="0" smtClean="0"/>
              <a:t> about: </a:t>
            </a:r>
            <a:r>
              <a:rPr lang="en-US" dirty="0" smtClean="0"/>
              <a:t>a bit of duplication with</a:t>
            </a:r>
            <a:r>
              <a:rPr lang="en-US" baseline="0" dirty="0" smtClean="0"/>
              <a:t> slide 6: “enforcing abstractions all the way down would be too expensive”</a:t>
            </a:r>
          </a:p>
        </p:txBody>
      </p:sp>
      <p:sp>
        <p:nvSpPr>
          <p:cNvPr id="4" name="Slide Number Placeholder 3"/>
          <p:cNvSpPr>
            <a:spLocks noGrp="1"/>
          </p:cNvSpPr>
          <p:nvPr>
            <p:ph type="sldNum" sz="quarter" idx="10"/>
          </p:nvPr>
        </p:nvSpPr>
        <p:spPr/>
        <p:txBody>
          <a:bodyPr/>
          <a:lstStyle/>
          <a:p>
            <a:fld id="{9591BA7C-E18C-4E39-B627-3465A8166F27}"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91BA7C-E18C-4E39-B627-3465A8166F2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7BD0DB-070F-43E3-97A3-C29AC591A5F7}" type="datetime2">
              <a:rPr lang="en-US" smtClean="0"/>
              <a:pPr/>
              <a:t>Saturday, February 20,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577CA4-0BB2-4957-9C68-5132ED001E35}" type="datetime2">
              <a:rPr lang="en-US" smtClean="0"/>
              <a:pPr/>
              <a:t>Saturday, February 20,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0C3D0-ADC8-4CDA-AC6A-FC58BF2E47A7}" type="datetime2">
              <a:rPr lang="en-US" smtClean="0"/>
              <a:pPr/>
              <a:t>Saturday, February 20,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8BCE8-1850-41A9-B70D-E86C11141060}" type="datetime2">
              <a:rPr lang="en-US" smtClean="0"/>
              <a:pPr/>
              <a:t>Saturday, February 20,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C20C66-3C97-4AD0-BFD3-9D233A78B7C3}" type="datetime2">
              <a:rPr lang="en-US" smtClean="0"/>
              <a:pPr/>
              <a:t>Saturday, February 20,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EEC2AD-ED00-499B-95AD-CF623C2105EB}" type="datetime2">
              <a:rPr lang="en-US" smtClean="0"/>
              <a:pPr/>
              <a:t>Saturday, February 20,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495037-4111-4BA1-BDEF-6EEDBFAA17A7}" type="datetime2">
              <a:rPr lang="en-US" smtClean="0"/>
              <a:pPr/>
              <a:t>Saturday, February 20,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8DA53A-B689-44D7-9A03-DF7108590652}" type="datetime2">
              <a:rPr lang="en-US" smtClean="0"/>
              <a:pPr/>
              <a:t>Saturday, February 20,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1EB2C-7210-4596-95C8-CB1F9A1327EB}" type="datetime2">
              <a:rPr lang="en-US" smtClean="0"/>
              <a:pPr/>
              <a:t>Saturday, February 20,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13860D-8B37-489D-8BC9-15E886A91AB3}" type="datetime2">
              <a:rPr lang="en-US" smtClean="0"/>
              <a:pPr/>
              <a:t>Saturday, February 20,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E6C78-0B3A-4BC3-8AED-8CDCCB35EA2B}" type="datetime2">
              <a:rPr lang="en-US" smtClean="0"/>
              <a:pPr/>
              <a:t>Saturday, February 20,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D699A-67FB-4F36-809D-738B0721C2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2D187-5726-4C24-BBDD-FB279D764BA9}" type="datetime2">
              <a:rPr lang="en-US" smtClean="0"/>
              <a:pPr/>
              <a:t>Saturday, February 20, 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D699A-67FB-4F36-809D-738B0721C2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3" Type="http://schemas.openxmlformats.org/officeDocument/2006/relationships/image" Target="../media/image19.jpeg"/><Relationship Id="rId7" Type="http://schemas.openxmlformats.org/officeDocument/2006/relationships/image" Target="../media/image23.jpeg"/><Relationship Id="rId12"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gif"/><Relationship Id="rId5" Type="http://schemas.openxmlformats.org/officeDocument/2006/relationships/image" Target="../media/image21.jpeg"/><Relationship Id="rId15" Type="http://schemas.openxmlformats.org/officeDocument/2006/relationships/image" Target="../media/image31.pn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image" Target="../media/image30.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34.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5.jpe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50.jpe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png"/><Relationship Id="rId7" Type="http://schemas.openxmlformats.org/officeDocument/2006/relationships/image" Target="../media/image55.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34.png"/><Relationship Id="rId4" Type="http://schemas.openxmlformats.org/officeDocument/2006/relationships/image" Target="../media/image40.png"/><Relationship Id="rId9"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57.jpe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2136775"/>
          </a:xfrm>
        </p:spPr>
        <p:txBody>
          <a:bodyPr>
            <a:noAutofit/>
          </a:bodyPr>
          <a:lstStyle/>
          <a:p>
            <a:r>
              <a:rPr lang="en-US" sz="4000" dirty="0" smtClean="0"/>
              <a:t>Efficient Formally Secure Compilers to a Tagged Architecture</a:t>
            </a:r>
            <a:endParaRPr lang="en-US" sz="4000" i="1" dirty="0" smtClean="0"/>
          </a:p>
        </p:txBody>
      </p:sp>
      <p:sp>
        <p:nvSpPr>
          <p:cNvPr id="3" name="Subtitle 2"/>
          <p:cNvSpPr>
            <a:spLocks noGrp="1"/>
          </p:cNvSpPr>
          <p:nvPr>
            <p:ph type="subTitle" idx="1"/>
          </p:nvPr>
        </p:nvSpPr>
        <p:spPr>
          <a:xfrm>
            <a:off x="1371600" y="4724400"/>
            <a:ext cx="6400800" cy="1066800"/>
          </a:xfrm>
        </p:spPr>
        <p:txBody>
          <a:bodyPr/>
          <a:lstStyle/>
          <a:p>
            <a:r>
              <a:rPr lang="en-US" dirty="0" smtClean="0">
                <a:solidFill>
                  <a:schemeClr val="tx1"/>
                </a:solidFill>
              </a:rPr>
              <a:t>C</a:t>
            </a:r>
            <a:r>
              <a:rPr lang="ro-RO" dirty="0" smtClean="0">
                <a:solidFill>
                  <a:schemeClr val="tx1"/>
                </a:solidFill>
              </a:rPr>
              <a:t>ătălin Hrițcu</a:t>
            </a:r>
            <a:endParaRPr lang="en-US" dirty="0" smtClean="0">
              <a:solidFill>
                <a:schemeClr val="tx1"/>
              </a:solidFill>
            </a:endParaRPr>
          </a:p>
          <a:p>
            <a:r>
              <a:rPr lang="en-US" sz="2400" dirty="0" err="1" smtClean="0">
                <a:solidFill>
                  <a:schemeClr val="tx1"/>
                </a:solidFill>
              </a:rPr>
              <a:t>Inria</a:t>
            </a:r>
            <a:r>
              <a:rPr lang="en-US" sz="2400" dirty="0" smtClean="0">
                <a:solidFill>
                  <a:schemeClr val="tx1"/>
                </a:solidFill>
              </a:rPr>
              <a:t> Paris</a:t>
            </a:r>
            <a:endParaRPr lang="en-US" sz="2400" dirty="0">
              <a:solidFill>
                <a:schemeClr val="tx1"/>
              </a:solidFill>
            </a:endParaRPr>
          </a:p>
        </p:txBody>
      </p:sp>
      <p:sp>
        <p:nvSpPr>
          <p:cNvPr id="11" name="Rectangle 10"/>
          <p:cNvSpPr/>
          <p:nvPr/>
        </p:nvSpPr>
        <p:spPr>
          <a:xfrm>
            <a:off x="1600200" y="7086600"/>
            <a:ext cx="5867400" cy="369332"/>
          </a:xfrm>
          <a:prstGeom prst="rect">
            <a:avLst/>
          </a:prstGeom>
        </p:spPr>
        <p:txBody>
          <a:bodyPr wrap="square">
            <a:spAutoFit/>
          </a:bodyPr>
          <a:lstStyle/>
          <a:p>
            <a:pPr algn="ctr"/>
            <a:r>
              <a:rPr lang="ro-RO" dirty="0">
                <a:solidFill>
                  <a:schemeClr val="bg1">
                    <a:lumMod val="75000"/>
                  </a:schemeClr>
                </a:solidFill>
              </a:rPr>
              <a:t>Prosecco Reading Group  - </a:t>
            </a:r>
            <a:r>
              <a:rPr lang="ro-RO" dirty="0" smtClean="0">
                <a:solidFill>
                  <a:schemeClr val="bg1">
                    <a:lumMod val="75000"/>
                  </a:schemeClr>
                </a:solidFill>
              </a:rPr>
              <a:t>Friday, November 29, 2013</a:t>
            </a:r>
            <a:endParaRPr lang="en-US" dirty="0">
              <a:solidFill>
                <a:schemeClr val="bg1">
                  <a:lumMod val="75000"/>
                </a:schemeClr>
              </a:solidFill>
            </a:endParaRPr>
          </a:p>
        </p:txBody>
      </p:sp>
      <p:sp>
        <p:nvSpPr>
          <p:cNvPr id="6" name="TextBox 5"/>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SS10"/>
              </a:rPr>
              <a:t>A</a:t>
            </a:r>
            <a:r>
              <a:rPr lang="en-US" smtClean="0">
                <a:latin typeface="CMSY10ORIG"/>
              </a:rPr>
              <a:t>A</a:t>
            </a:r>
            <a:r>
              <a:rPr lang="en-US" smtClean="0">
                <a:latin typeface="CMTI10"/>
              </a:rPr>
              <a:t>A</a:t>
            </a:r>
            <a:r>
              <a:rPr lang="en-US" smtClean="0">
                <a:latin typeface="CMMI10"/>
              </a:rPr>
              <a:t>A</a:t>
            </a:r>
            <a:endParaRPr lang="en-US"/>
          </a:p>
        </p:txBody>
      </p:sp>
      <p:pic>
        <p:nvPicPr>
          <p:cNvPr id="8" name="Picture 7" descr="micro-policies.jpg"/>
          <p:cNvPicPr>
            <a:picLocks noChangeAspect="1"/>
          </p:cNvPicPr>
          <p:nvPr/>
        </p:nvPicPr>
        <p:blipFill>
          <a:blip r:embed="rId4" cstate="print"/>
          <a:stretch>
            <a:fillRect/>
          </a:stretch>
        </p:blipFill>
        <p:spPr>
          <a:xfrm>
            <a:off x="7086600" y="4495800"/>
            <a:ext cx="1219200" cy="1219200"/>
          </a:xfrm>
          <a:prstGeom prst="rect">
            <a:avLst/>
          </a:prstGeom>
          <a:ln>
            <a:solidFill>
              <a:schemeClr val="tx1"/>
            </a:solidFill>
          </a:ln>
          <a:effectLst>
            <a:outerShdw blurRad="50800" dist="38100" algn="l" rotWithShape="0">
              <a:prstClr val="black">
                <a:alpha val="40000"/>
              </a:prstClr>
            </a:outerShdw>
          </a:effectLst>
        </p:spPr>
      </p:pic>
      <p:pic>
        <p:nvPicPr>
          <p:cNvPr id="9" name="Picture 8" descr="secure.png"/>
          <p:cNvPicPr>
            <a:picLocks noChangeAspect="1"/>
          </p:cNvPicPr>
          <p:nvPr/>
        </p:nvPicPr>
        <p:blipFill>
          <a:blip r:embed="rId5" cstate="print"/>
          <a:stretch>
            <a:fillRect/>
          </a:stretch>
        </p:blipFill>
        <p:spPr>
          <a:xfrm>
            <a:off x="762000" y="4419600"/>
            <a:ext cx="1371600" cy="1371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p:cNvSpPr>
            <a:spLocks noGrp="1"/>
          </p:cNvSpPr>
          <p:nvPr>
            <p:ph idx="1"/>
          </p:nvPr>
        </p:nvSpPr>
        <p:spPr>
          <a:xfrm>
            <a:off x="228600" y="1600200"/>
            <a:ext cx="5486400" cy="4191000"/>
          </a:xfrm>
        </p:spPr>
        <p:txBody>
          <a:bodyPr>
            <a:noAutofit/>
          </a:bodyPr>
          <a:lstStyle/>
          <a:p>
            <a:r>
              <a:rPr lang="en-US" sz="2000" b="1" dirty="0" smtClean="0">
                <a:solidFill>
                  <a:schemeClr val="tx2"/>
                </a:solidFill>
                <a:latin typeface="Calibri" pitchFamily="34" charset="0"/>
              </a:rPr>
              <a:t>Formal methods </a:t>
            </a:r>
            <a:r>
              <a:rPr lang="en-US" sz="2000" dirty="0" smtClean="0">
                <a:latin typeface="Calibri" pitchFamily="34" charset="0"/>
              </a:rPr>
              <a:t>&amp; </a:t>
            </a:r>
            <a:r>
              <a:rPr lang="en-US" sz="2000" b="1" dirty="0" smtClean="0">
                <a:solidFill>
                  <a:srgbClr val="C00000"/>
                </a:solidFill>
                <a:latin typeface="Calibri" pitchFamily="34" charset="0"/>
              </a:rPr>
              <a:t>architecture </a:t>
            </a:r>
            <a:r>
              <a:rPr lang="en-US" sz="2000" dirty="0" smtClean="0">
                <a:latin typeface="Calibri" pitchFamily="34" charset="0"/>
              </a:rPr>
              <a:t>&amp; </a:t>
            </a:r>
            <a:r>
              <a:rPr lang="en-US" sz="2000" b="1" dirty="0" smtClean="0">
                <a:solidFill>
                  <a:schemeClr val="accent4"/>
                </a:solidFill>
                <a:latin typeface="Calibri" pitchFamily="34" charset="0"/>
              </a:rPr>
              <a:t>systems</a:t>
            </a:r>
          </a:p>
          <a:p>
            <a:r>
              <a:rPr lang="vi-VN" sz="2000" b="1" dirty="0" smtClean="0">
                <a:latin typeface="Calibri" pitchFamily="34" charset="0"/>
              </a:rPr>
              <a:t>Current</a:t>
            </a:r>
            <a:r>
              <a:rPr lang="en-US" sz="2000" b="1" dirty="0" smtClean="0">
                <a:latin typeface="Calibri" pitchFamily="34" charset="0"/>
              </a:rPr>
              <a:t> team</a:t>
            </a:r>
            <a:r>
              <a:rPr lang="vi-VN" sz="2000" dirty="0" smtClean="0">
                <a:latin typeface="Calibri" pitchFamily="34" charset="0"/>
              </a:rPr>
              <a:t>:</a:t>
            </a:r>
          </a:p>
          <a:p>
            <a:pPr lvl="1"/>
            <a:r>
              <a:rPr lang="vi-VN" sz="2000" i="1" dirty="0" smtClean="0">
                <a:latin typeface="Calibri" pitchFamily="34" charset="0"/>
              </a:rPr>
              <a:t>I</a:t>
            </a:r>
            <a:r>
              <a:rPr lang="en-US" sz="2000" i="1" dirty="0" err="1" smtClean="0">
                <a:latin typeface="Calibri" pitchFamily="34" charset="0"/>
              </a:rPr>
              <a:t>nria</a:t>
            </a:r>
            <a:r>
              <a:rPr lang="vi-VN" sz="2000" dirty="0" smtClean="0">
                <a:latin typeface="Calibri" pitchFamily="34" charset="0"/>
              </a:rPr>
              <a:t>:</a:t>
            </a:r>
            <a:r>
              <a:rPr lang="en-US" sz="2000" dirty="0" smtClean="0">
                <a:latin typeface="Calibri" pitchFamily="34" charset="0"/>
              </a:rPr>
              <a:t> </a:t>
            </a:r>
            <a:r>
              <a:rPr lang="vi-VN" sz="2000" b="1" dirty="0" smtClean="0">
                <a:solidFill>
                  <a:schemeClr val="tx2"/>
                </a:solidFill>
                <a:latin typeface="Calibri" pitchFamily="34" charset="0"/>
              </a:rPr>
              <a:t>Cătălin Hrițcu</a:t>
            </a:r>
            <a:r>
              <a:rPr lang="vi-VN" sz="2000" dirty="0" smtClean="0">
                <a:latin typeface="Calibri" pitchFamily="34" charset="0"/>
              </a:rPr>
              <a:t>,</a:t>
            </a:r>
            <a:r>
              <a:rPr lang="en-US" sz="2000" dirty="0" smtClean="0">
                <a:latin typeface="Calibri" pitchFamily="34" charset="0"/>
              </a:rPr>
              <a:t> </a:t>
            </a:r>
            <a:r>
              <a:rPr lang="vi-VN" sz="2000" b="1" dirty="0" smtClean="0">
                <a:solidFill>
                  <a:schemeClr val="tx2"/>
                </a:solidFill>
                <a:latin typeface="Calibri" pitchFamily="34" charset="0"/>
              </a:rPr>
              <a:t>Yannis</a:t>
            </a:r>
            <a:r>
              <a:rPr lang="vi-VN" sz="2000" b="1" dirty="0" smtClean="0">
                <a:solidFill>
                  <a:srgbClr val="7030A0"/>
                </a:solidFill>
                <a:latin typeface="Calibri" pitchFamily="34" charset="0"/>
              </a:rPr>
              <a:t> </a:t>
            </a:r>
            <a:r>
              <a:rPr lang="vi-VN" sz="2000" b="1" dirty="0" smtClean="0">
                <a:solidFill>
                  <a:schemeClr val="accent4"/>
                </a:solidFill>
                <a:latin typeface="Calibri" pitchFamily="34" charset="0"/>
              </a:rPr>
              <a:t>Jug</a:t>
            </a:r>
            <a:r>
              <a:rPr lang="vi-VN" sz="2000" b="1" dirty="0" smtClean="0">
                <a:solidFill>
                  <a:srgbClr val="C00000"/>
                </a:solidFill>
                <a:latin typeface="Calibri" pitchFamily="34" charset="0"/>
              </a:rPr>
              <a:t>laret</a:t>
            </a:r>
            <a:endParaRPr lang="en-US" sz="2000" i="1" dirty="0" smtClean="0">
              <a:latin typeface="Calibri" pitchFamily="34" charset="0"/>
            </a:endParaRPr>
          </a:p>
          <a:p>
            <a:pPr lvl="1"/>
            <a:r>
              <a:rPr lang="vi-VN" sz="2000" i="1" dirty="0" smtClean="0">
                <a:latin typeface="Calibri" pitchFamily="34" charset="0"/>
              </a:rPr>
              <a:t>UPenn</a:t>
            </a:r>
            <a:r>
              <a:rPr lang="vi-VN" sz="2000" dirty="0" smtClean="0">
                <a:latin typeface="Calibri" pitchFamily="34" charset="0"/>
              </a:rPr>
              <a:t>: </a:t>
            </a:r>
            <a:r>
              <a:rPr lang="vi-VN" sz="2000" b="1" dirty="0" smtClean="0">
                <a:solidFill>
                  <a:schemeClr val="tx2"/>
                </a:solidFill>
                <a:latin typeface="Calibri" pitchFamily="34" charset="0"/>
              </a:rPr>
              <a:t>Arthur Azevedo de Amorim</a:t>
            </a:r>
            <a:r>
              <a:rPr lang="vi-VN" sz="2000" dirty="0" smtClean="0">
                <a:latin typeface="Calibri" pitchFamily="34" charset="0"/>
              </a:rPr>
              <a:t>,</a:t>
            </a:r>
            <a:r>
              <a:rPr lang="en-US" sz="2000" dirty="0" smtClean="0">
                <a:latin typeface="Calibri" pitchFamily="34" charset="0"/>
              </a:rPr>
              <a:t/>
            </a:r>
            <a:br>
              <a:rPr lang="en-US" sz="2000" dirty="0" smtClean="0">
                <a:latin typeface="Calibri" pitchFamily="34" charset="0"/>
              </a:rPr>
            </a:br>
            <a:r>
              <a:rPr lang="vi-VN" sz="2000" b="1" dirty="0" smtClean="0">
                <a:solidFill>
                  <a:srgbClr val="C00000"/>
                </a:solidFill>
                <a:latin typeface="Calibri" pitchFamily="34" charset="0"/>
              </a:rPr>
              <a:t>André DeHon</a:t>
            </a:r>
            <a:r>
              <a:rPr lang="vi-VN" sz="2000" dirty="0" smtClean="0">
                <a:latin typeface="Calibri" pitchFamily="34" charset="0"/>
              </a:rPr>
              <a:t>, </a:t>
            </a:r>
            <a:r>
              <a:rPr lang="vi-VN" sz="2000" b="1" dirty="0" smtClean="0">
                <a:solidFill>
                  <a:schemeClr val="tx2"/>
                </a:solidFill>
                <a:latin typeface="Calibri" pitchFamily="34" charset="0"/>
              </a:rPr>
              <a:t>Benjamin Pierce</a:t>
            </a:r>
            <a:r>
              <a:rPr lang="vi-VN" sz="2000" dirty="0" smtClean="0">
                <a:latin typeface="Calibri" pitchFamily="34" charset="0"/>
              </a:rPr>
              <a:t>,</a:t>
            </a:r>
            <a:r>
              <a:rPr lang="en-US" sz="2000" dirty="0" smtClean="0">
                <a:latin typeface="Calibri" pitchFamily="34" charset="0"/>
              </a:rPr>
              <a:t/>
            </a:r>
            <a:br>
              <a:rPr lang="en-US" sz="2000" dirty="0" smtClean="0">
                <a:latin typeface="Calibri" pitchFamily="34" charset="0"/>
              </a:rPr>
            </a:br>
            <a:r>
              <a:rPr lang="en-US" sz="2000" b="1" dirty="0" smtClean="0">
                <a:solidFill>
                  <a:srgbClr val="C00000"/>
                </a:solidFill>
                <a:latin typeface="Calibri" pitchFamily="34" charset="0"/>
              </a:rPr>
              <a:t>Nick </a:t>
            </a:r>
            <a:r>
              <a:rPr lang="en-US" sz="2000" b="1" dirty="0" err="1" smtClean="0">
                <a:solidFill>
                  <a:srgbClr val="C00000"/>
                </a:solidFill>
                <a:latin typeface="Calibri" pitchFamily="34" charset="0"/>
              </a:rPr>
              <a:t>Roessler</a:t>
            </a:r>
            <a:r>
              <a:rPr lang="en-US" sz="2000" dirty="0" smtClean="0">
                <a:latin typeface="Calibri" pitchFamily="34" charset="0"/>
              </a:rPr>
              <a:t>, </a:t>
            </a:r>
            <a:r>
              <a:rPr lang="vi-VN" sz="2000" b="1" dirty="0" smtClean="0">
                <a:solidFill>
                  <a:schemeClr val="tx2"/>
                </a:solidFill>
                <a:latin typeface="Calibri" pitchFamily="34" charset="0"/>
              </a:rPr>
              <a:t>Antal Spector-Zabusky</a:t>
            </a:r>
            <a:endParaRPr lang="vi-VN" sz="2000" b="1" dirty="0" smtClean="0">
              <a:solidFill>
                <a:srgbClr val="C00000"/>
              </a:solidFill>
              <a:latin typeface="Calibri" pitchFamily="34" charset="0"/>
            </a:endParaRPr>
          </a:p>
          <a:p>
            <a:pPr lvl="1"/>
            <a:r>
              <a:rPr lang="vi-VN" sz="2000" i="1" dirty="0" smtClean="0">
                <a:latin typeface="Calibri" pitchFamily="34" charset="0"/>
              </a:rPr>
              <a:t>Portland State</a:t>
            </a:r>
            <a:r>
              <a:rPr lang="vi-VN" sz="2000" dirty="0" smtClean="0">
                <a:latin typeface="Calibri" pitchFamily="34" charset="0"/>
              </a:rPr>
              <a:t>:</a:t>
            </a:r>
            <a:r>
              <a:rPr lang="en-US" sz="2000" dirty="0" smtClean="0">
                <a:latin typeface="Calibri" pitchFamily="34" charset="0"/>
              </a:rPr>
              <a:t> </a:t>
            </a:r>
            <a:r>
              <a:rPr lang="vi-VN" sz="2000" b="1" dirty="0" smtClean="0">
                <a:solidFill>
                  <a:schemeClr val="tx2"/>
                </a:solidFill>
                <a:latin typeface="Calibri" pitchFamily="34" charset="0"/>
              </a:rPr>
              <a:t>Andrew Tolmach</a:t>
            </a:r>
            <a:endParaRPr lang="en-US" sz="2000" b="1" dirty="0" smtClean="0">
              <a:solidFill>
                <a:schemeClr val="tx2"/>
              </a:solidFill>
              <a:latin typeface="Calibri" pitchFamily="34" charset="0"/>
            </a:endParaRPr>
          </a:p>
          <a:p>
            <a:pPr lvl="1"/>
            <a:r>
              <a:rPr lang="en-US" sz="2000" i="1" dirty="0" smtClean="0">
                <a:latin typeface="Calibri" pitchFamily="34" charset="0"/>
              </a:rPr>
              <a:t>MIT: </a:t>
            </a:r>
            <a:r>
              <a:rPr lang="en-US" sz="2000" b="1" dirty="0" smtClean="0">
                <a:solidFill>
                  <a:schemeClr val="accent4"/>
                </a:solidFill>
                <a:latin typeface="Calibri" pitchFamily="34" charset="0"/>
              </a:rPr>
              <a:t>Howard E. </a:t>
            </a:r>
            <a:r>
              <a:rPr lang="en-US" sz="2000" b="1" dirty="0" err="1" smtClean="0">
                <a:solidFill>
                  <a:schemeClr val="accent4"/>
                </a:solidFill>
                <a:latin typeface="Calibri" pitchFamily="34" charset="0"/>
              </a:rPr>
              <a:t>Shrobe</a:t>
            </a:r>
            <a:r>
              <a:rPr lang="en-US" sz="2000" b="1" dirty="0" smtClean="0">
                <a:solidFill>
                  <a:schemeClr val="accent4"/>
                </a:solidFill>
                <a:latin typeface="Calibri" pitchFamily="34" charset="0"/>
              </a:rPr>
              <a:t>,</a:t>
            </a:r>
            <a:br>
              <a:rPr lang="en-US" sz="2000" b="1" dirty="0" smtClean="0">
                <a:solidFill>
                  <a:schemeClr val="accent4"/>
                </a:solidFill>
                <a:latin typeface="Calibri" pitchFamily="34" charset="0"/>
              </a:rPr>
            </a:br>
            <a:r>
              <a:rPr lang="en-US" sz="2000" b="1" dirty="0" err="1" smtClean="0">
                <a:solidFill>
                  <a:schemeClr val="accent4"/>
                </a:solidFill>
                <a:latin typeface="Calibri" pitchFamily="34" charset="0"/>
              </a:rPr>
              <a:t>Stelios</a:t>
            </a:r>
            <a:r>
              <a:rPr lang="en-US" sz="2000" b="1" dirty="0" smtClean="0">
                <a:solidFill>
                  <a:schemeClr val="accent4"/>
                </a:solidFill>
                <a:latin typeface="Calibri" pitchFamily="34" charset="0"/>
              </a:rPr>
              <a:t> </a:t>
            </a:r>
            <a:r>
              <a:rPr lang="en-US" sz="2000" b="1" dirty="0" err="1" smtClean="0">
                <a:solidFill>
                  <a:schemeClr val="accent4"/>
                </a:solidFill>
                <a:latin typeface="Calibri" pitchFamily="34" charset="0"/>
              </a:rPr>
              <a:t>Sidiroglou</a:t>
            </a:r>
            <a:r>
              <a:rPr lang="en-US" sz="2000" b="1" dirty="0" smtClean="0">
                <a:solidFill>
                  <a:schemeClr val="accent4"/>
                </a:solidFill>
                <a:latin typeface="Calibri" pitchFamily="34" charset="0"/>
              </a:rPr>
              <a:t>-</a:t>
            </a:r>
            <a:r>
              <a:rPr lang="en-US" sz="2000" b="1" dirty="0" err="1" smtClean="0">
                <a:solidFill>
                  <a:schemeClr val="accent4"/>
                </a:solidFill>
                <a:latin typeface="Calibri" pitchFamily="34" charset="0"/>
              </a:rPr>
              <a:t>Douskos</a:t>
            </a:r>
            <a:endParaRPr lang="en-US" sz="2000" b="1" dirty="0" smtClean="0">
              <a:solidFill>
                <a:schemeClr val="accent4"/>
              </a:solidFill>
              <a:latin typeface="Calibri" pitchFamily="34" charset="0"/>
            </a:endParaRPr>
          </a:p>
          <a:p>
            <a:pPr lvl="1"/>
            <a:r>
              <a:rPr lang="en-US" sz="2000" i="1" dirty="0" smtClean="0">
                <a:latin typeface="Calibri" pitchFamily="34" charset="0"/>
              </a:rPr>
              <a:t>Industry</a:t>
            </a:r>
            <a:r>
              <a:rPr lang="en-US" sz="2000" b="1" dirty="0" smtClean="0">
                <a:solidFill>
                  <a:schemeClr val="accent4"/>
                </a:solidFill>
                <a:latin typeface="Calibri" pitchFamily="34" charset="0"/>
              </a:rPr>
              <a:t>: Draper</a:t>
            </a:r>
            <a:r>
              <a:rPr lang="en-US" sz="2000" b="1" dirty="0" smtClean="0">
                <a:solidFill>
                  <a:schemeClr val="tx2"/>
                </a:solidFill>
                <a:latin typeface="Calibri" pitchFamily="34" charset="0"/>
              </a:rPr>
              <a:t> </a:t>
            </a:r>
            <a:r>
              <a:rPr lang="en-US" sz="2000" b="1" dirty="0" smtClean="0">
                <a:solidFill>
                  <a:srgbClr val="C00000"/>
                </a:solidFill>
                <a:latin typeface="Calibri" pitchFamily="34" charset="0"/>
              </a:rPr>
              <a:t>Labs, </a:t>
            </a:r>
            <a:r>
              <a:rPr lang="en-US" sz="2000" b="1" dirty="0" err="1" smtClean="0">
                <a:solidFill>
                  <a:srgbClr val="C00000"/>
                </a:solidFill>
                <a:latin typeface="Calibri" pitchFamily="34" charset="0"/>
              </a:rPr>
              <a:t>Bluespec</a:t>
            </a:r>
            <a:r>
              <a:rPr lang="en-US" sz="2000" b="1" dirty="0" smtClean="0">
                <a:solidFill>
                  <a:srgbClr val="C00000"/>
                </a:solidFill>
                <a:latin typeface="Calibri" pitchFamily="34" charset="0"/>
              </a:rPr>
              <a:t> Inc</a:t>
            </a:r>
            <a:endParaRPr lang="vi-VN" sz="2000" b="1" dirty="0" smtClean="0">
              <a:solidFill>
                <a:srgbClr val="C00000"/>
              </a:solidFill>
              <a:latin typeface="Calibri" pitchFamily="34" charset="0"/>
            </a:endParaRPr>
          </a:p>
          <a:p>
            <a:r>
              <a:rPr lang="en-US" sz="2000" b="1" dirty="0" smtClean="0">
                <a:latin typeface="Calibri" pitchFamily="34" charset="0"/>
              </a:rPr>
              <a:t>Spinoff of past project</a:t>
            </a:r>
            <a:r>
              <a:rPr lang="vi-VN" sz="2000" b="1" dirty="0" smtClean="0">
                <a:latin typeface="Calibri" pitchFamily="34" charset="0"/>
              </a:rPr>
              <a:t>:</a:t>
            </a:r>
            <a:r>
              <a:rPr lang="en-US" sz="2000" b="1" dirty="0" smtClean="0">
                <a:latin typeface="Calibri" pitchFamily="34" charset="0"/>
              </a:rPr>
              <a:t/>
            </a:r>
            <a:br>
              <a:rPr lang="en-US" sz="2000" b="1" dirty="0" smtClean="0">
                <a:latin typeface="Calibri" pitchFamily="34" charset="0"/>
              </a:rPr>
            </a:br>
            <a:r>
              <a:rPr lang="en-US" sz="2000" b="1" dirty="0" smtClean="0">
                <a:latin typeface="Calibri" pitchFamily="34" charset="0"/>
              </a:rPr>
              <a:t>DARPA CRASH/SAFE (2011-2014)</a:t>
            </a:r>
          </a:p>
        </p:txBody>
      </p:sp>
      <p:sp>
        <p:nvSpPr>
          <p:cNvPr id="6" name="Title 5"/>
          <p:cNvSpPr>
            <a:spLocks noGrp="1"/>
          </p:cNvSpPr>
          <p:nvPr>
            <p:ph type="title"/>
          </p:nvPr>
        </p:nvSpPr>
        <p:spPr/>
        <p:txBody>
          <a:bodyPr>
            <a:normAutofit/>
          </a:bodyPr>
          <a:lstStyle/>
          <a:p>
            <a:r>
              <a:rPr lang="en-US" dirty="0" smtClean="0"/>
              <a:t>Micro-Policies team</a:t>
            </a:r>
            <a:endParaRPr lang="en-US" dirty="0"/>
          </a:p>
        </p:txBody>
      </p:sp>
      <p:sp>
        <p:nvSpPr>
          <p:cNvPr id="5" name="Slide Number Placeholder 4"/>
          <p:cNvSpPr>
            <a:spLocks noGrp="1"/>
          </p:cNvSpPr>
          <p:nvPr>
            <p:ph type="sldNum" sz="quarter" idx="12"/>
          </p:nvPr>
        </p:nvSpPr>
        <p:spPr/>
        <p:txBody>
          <a:bodyPr/>
          <a:lstStyle/>
          <a:p>
            <a:fld id="{1ADD699A-67FB-4F36-809D-738B0721C211}" type="slidenum">
              <a:rPr lang="en-US" smtClean="0"/>
              <a:pPr/>
              <a:t>10</a:t>
            </a:fld>
            <a:endParaRPr lang="en-US" dirty="0"/>
          </a:p>
        </p:txBody>
      </p:sp>
      <p:pic>
        <p:nvPicPr>
          <p:cNvPr id="11" name="Picture 10" descr="catalin_hritcu_2013.jpg"/>
          <p:cNvPicPr>
            <a:picLocks noChangeAspect="1"/>
          </p:cNvPicPr>
          <p:nvPr/>
        </p:nvPicPr>
        <p:blipFill>
          <a:blip r:embed="rId3" cstate="print"/>
          <a:srcRect/>
          <a:stretch>
            <a:fillRect/>
          </a:stretch>
        </p:blipFill>
        <p:spPr>
          <a:xfrm>
            <a:off x="6172200" y="1828800"/>
            <a:ext cx="685800" cy="864113"/>
          </a:xfrm>
          <a:prstGeom prst="rect">
            <a:avLst/>
          </a:prstGeom>
          <a:ln w="25400">
            <a:solidFill>
              <a:schemeClr val="accent1"/>
            </a:solidFill>
          </a:ln>
        </p:spPr>
      </p:pic>
      <p:pic>
        <p:nvPicPr>
          <p:cNvPr id="12" name="Picture 11" descr="6500833.jpg"/>
          <p:cNvPicPr>
            <a:picLocks noChangeAspect="1"/>
          </p:cNvPicPr>
          <p:nvPr/>
        </p:nvPicPr>
        <p:blipFill>
          <a:blip r:embed="rId4" cstate="print"/>
          <a:srcRect b="18383"/>
          <a:stretch>
            <a:fillRect/>
          </a:stretch>
        </p:blipFill>
        <p:spPr>
          <a:xfrm>
            <a:off x="7026275" y="1447800"/>
            <a:ext cx="746125" cy="608964"/>
          </a:xfrm>
          <a:prstGeom prst="rect">
            <a:avLst/>
          </a:prstGeom>
          <a:ln w="25400">
            <a:gradFill>
              <a:gsLst>
                <a:gs pos="0">
                  <a:srgbClr val="C00000"/>
                </a:gs>
                <a:gs pos="100000">
                  <a:schemeClr val="tx2"/>
                </a:gs>
              </a:gsLst>
              <a:lin ang="5400000" scaled="0"/>
            </a:gradFill>
          </a:ln>
        </p:spPr>
      </p:pic>
      <p:pic>
        <p:nvPicPr>
          <p:cNvPr id="13" name="Picture 12" descr="sallie1-2006-screen.jpg"/>
          <p:cNvPicPr>
            <a:picLocks noChangeAspect="1"/>
          </p:cNvPicPr>
          <p:nvPr/>
        </p:nvPicPr>
        <p:blipFill>
          <a:blip r:embed="rId5" cstate="print"/>
          <a:stretch>
            <a:fillRect/>
          </a:stretch>
        </p:blipFill>
        <p:spPr>
          <a:xfrm>
            <a:off x="6204858" y="2895600"/>
            <a:ext cx="653142" cy="914400"/>
          </a:xfrm>
          <a:prstGeom prst="rect">
            <a:avLst/>
          </a:prstGeom>
          <a:ln w="25400">
            <a:solidFill>
              <a:schemeClr val="accent1"/>
            </a:solidFill>
          </a:ln>
        </p:spPr>
      </p:pic>
      <p:pic>
        <p:nvPicPr>
          <p:cNvPr id="14" name="Picture 13" descr="antal.png"/>
          <p:cNvPicPr>
            <a:picLocks noChangeAspect="1"/>
          </p:cNvPicPr>
          <p:nvPr/>
        </p:nvPicPr>
        <p:blipFill>
          <a:blip r:embed="rId6" cstate="print"/>
          <a:srcRect t="8572"/>
          <a:stretch>
            <a:fillRect/>
          </a:stretch>
        </p:blipFill>
        <p:spPr>
          <a:xfrm>
            <a:off x="7924800" y="1695277"/>
            <a:ext cx="609600" cy="743123"/>
          </a:xfrm>
          <a:prstGeom prst="rect">
            <a:avLst/>
          </a:prstGeom>
          <a:ln w="25400">
            <a:solidFill>
              <a:schemeClr val="accent1"/>
            </a:solidFill>
          </a:ln>
        </p:spPr>
      </p:pic>
      <p:pic>
        <p:nvPicPr>
          <p:cNvPr id="15" name="Picture 14" descr="arthur2.jpg"/>
          <p:cNvPicPr>
            <a:picLocks noChangeAspect="1"/>
          </p:cNvPicPr>
          <p:nvPr/>
        </p:nvPicPr>
        <p:blipFill>
          <a:blip r:embed="rId7" cstate="print"/>
          <a:srcRect l="8000" r="8000"/>
          <a:stretch>
            <a:fillRect/>
          </a:stretch>
        </p:blipFill>
        <p:spPr>
          <a:xfrm>
            <a:off x="7056120" y="2286000"/>
            <a:ext cx="640080" cy="762000"/>
          </a:xfrm>
          <a:prstGeom prst="rect">
            <a:avLst/>
          </a:prstGeom>
          <a:ln w="25400">
            <a:solidFill>
              <a:schemeClr val="accent1"/>
            </a:solidFill>
          </a:ln>
        </p:spPr>
      </p:pic>
      <p:pic>
        <p:nvPicPr>
          <p:cNvPr id="16" name="Picture 15" descr="apt3.jpg"/>
          <p:cNvPicPr>
            <a:picLocks noChangeAspect="1"/>
          </p:cNvPicPr>
          <p:nvPr/>
        </p:nvPicPr>
        <p:blipFill>
          <a:blip r:embed="rId8" cstate="print"/>
          <a:stretch>
            <a:fillRect/>
          </a:stretch>
        </p:blipFill>
        <p:spPr>
          <a:xfrm>
            <a:off x="7953900" y="2667000"/>
            <a:ext cx="656700" cy="838200"/>
          </a:xfrm>
          <a:prstGeom prst="rect">
            <a:avLst/>
          </a:prstGeom>
          <a:ln w="25400">
            <a:solidFill>
              <a:schemeClr val="accent1"/>
            </a:solidFill>
          </a:ln>
        </p:spPr>
      </p:pic>
      <p:pic>
        <p:nvPicPr>
          <p:cNvPr id="17" name="Picture 16" descr="andre.jpg"/>
          <p:cNvPicPr>
            <a:picLocks noChangeAspect="1"/>
          </p:cNvPicPr>
          <p:nvPr/>
        </p:nvPicPr>
        <p:blipFill>
          <a:blip r:embed="rId9" cstate="print"/>
          <a:srcRect r="32000"/>
          <a:stretch>
            <a:fillRect/>
          </a:stretch>
        </p:blipFill>
        <p:spPr>
          <a:xfrm>
            <a:off x="7086600" y="3294530"/>
            <a:ext cx="609600" cy="896470"/>
          </a:xfrm>
          <a:prstGeom prst="rect">
            <a:avLst/>
          </a:prstGeom>
          <a:ln w="25400">
            <a:solidFill>
              <a:srgbClr val="C00000"/>
            </a:solidFill>
          </a:ln>
        </p:spPr>
      </p:pic>
      <p:pic>
        <p:nvPicPr>
          <p:cNvPr id="19" name="Picture 18" descr="F2FPenn20120921_1.jpg"/>
          <p:cNvPicPr>
            <a:picLocks noChangeAspect="1"/>
          </p:cNvPicPr>
          <p:nvPr/>
        </p:nvPicPr>
        <p:blipFill>
          <a:blip r:embed="rId10" cstate="print"/>
          <a:srcRect t="13929" b="4286"/>
          <a:stretch>
            <a:fillRect/>
          </a:stretch>
        </p:blipFill>
        <p:spPr>
          <a:xfrm>
            <a:off x="5562600" y="5315612"/>
            <a:ext cx="3352800" cy="1542387"/>
          </a:xfrm>
          <a:prstGeom prst="rect">
            <a:avLst/>
          </a:prstGeom>
          <a:ln w="25400">
            <a:solidFill>
              <a:schemeClr val="bg1">
                <a:lumMod val="50000"/>
              </a:schemeClr>
            </a:solidFill>
          </a:ln>
        </p:spPr>
      </p:pic>
      <p:pic>
        <p:nvPicPr>
          <p:cNvPr id="21" name="Picture 20" descr="nik.gif"/>
          <p:cNvPicPr>
            <a:picLocks noChangeAspect="1"/>
          </p:cNvPicPr>
          <p:nvPr/>
        </p:nvPicPr>
        <p:blipFill>
          <a:blip r:embed="rId11" cstate="print"/>
          <a:stretch>
            <a:fillRect/>
          </a:stretch>
        </p:blipFill>
        <p:spPr>
          <a:xfrm>
            <a:off x="7924800" y="3733800"/>
            <a:ext cx="685800" cy="856129"/>
          </a:xfrm>
          <a:prstGeom prst="rect">
            <a:avLst/>
          </a:prstGeom>
          <a:ln w="25400">
            <a:solidFill>
              <a:srgbClr val="C00000"/>
            </a:solidFill>
          </a:ln>
        </p:spPr>
      </p:pic>
      <p:pic>
        <p:nvPicPr>
          <p:cNvPr id="22" name="Picture 21" descr="stelios.jpg"/>
          <p:cNvPicPr>
            <a:picLocks noChangeAspect="1"/>
          </p:cNvPicPr>
          <p:nvPr/>
        </p:nvPicPr>
        <p:blipFill>
          <a:blip r:embed="rId12" cstate="print"/>
          <a:stretch>
            <a:fillRect/>
          </a:stretch>
        </p:blipFill>
        <p:spPr>
          <a:xfrm>
            <a:off x="6135328" y="3982064"/>
            <a:ext cx="685800" cy="694993"/>
          </a:xfrm>
          <a:prstGeom prst="rect">
            <a:avLst/>
          </a:prstGeom>
          <a:ln w="25400">
            <a:solidFill>
              <a:schemeClr val="accent4"/>
            </a:solidFill>
          </a:ln>
        </p:spPr>
      </p:pic>
      <p:pic>
        <p:nvPicPr>
          <p:cNvPr id="23" name="Picture 22" descr="howie.jpg"/>
          <p:cNvPicPr>
            <a:picLocks noChangeAspect="1"/>
          </p:cNvPicPr>
          <p:nvPr/>
        </p:nvPicPr>
        <p:blipFill>
          <a:blip r:embed="rId13" cstate="print"/>
          <a:stretch>
            <a:fillRect/>
          </a:stretch>
        </p:blipFill>
        <p:spPr>
          <a:xfrm>
            <a:off x="7030064" y="4343400"/>
            <a:ext cx="685800" cy="789067"/>
          </a:xfrm>
          <a:prstGeom prst="rect">
            <a:avLst/>
          </a:prstGeom>
          <a:ln w="25400">
            <a:solidFill>
              <a:schemeClr val="accent4"/>
            </a:solidFill>
          </a:ln>
        </p:spPr>
      </p:pic>
      <p:pic>
        <p:nvPicPr>
          <p:cNvPr id="24" name="Picture 23" descr="Draper_logo_9082015.jpg"/>
          <p:cNvPicPr>
            <a:picLocks noChangeAspect="1"/>
          </p:cNvPicPr>
          <p:nvPr/>
        </p:nvPicPr>
        <p:blipFill>
          <a:blip r:embed="rId14" cstate="print"/>
          <a:stretch>
            <a:fillRect/>
          </a:stretch>
        </p:blipFill>
        <p:spPr>
          <a:xfrm>
            <a:off x="5572432" y="4891809"/>
            <a:ext cx="1219200" cy="144088"/>
          </a:xfrm>
          <a:prstGeom prst="rect">
            <a:avLst/>
          </a:prstGeom>
        </p:spPr>
      </p:pic>
      <p:pic>
        <p:nvPicPr>
          <p:cNvPr id="25" name="Picture 24" descr="bluespec.png"/>
          <p:cNvPicPr>
            <a:picLocks noChangeAspect="1"/>
          </p:cNvPicPr>
          <p:nvPr/>
        </p:nvPicPr>
        <p:blipFill>
          <a:blip r:embed="rId15" cstate="print"/>
          <a:stretch>
            <a:fillRect/>
          </a:stretch>
        </p:blipFill>
        <p:spPr>
          <a:xfrm>
            <a:off x="7858432" y="4765823"/>
            <a:ext cx="1680776" cy="3494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Micro-policies</a:t>
            </a:r>
            <a:endParaRPr lang="en-US" dirty="0"/>
          </a:p>
        </p:txBody>
      </p:sp>
      <p:sp>
        <p:nvSpPr>
          <p:cNvPr id="3" name="Content Placeholder 2"/>
          <p:cNvSpPr>
            <a:spLocks noGrp="1"/>
          </p:cNvSpPr>
          <p:nvPr>
            <p:ph idx="1"/>
          </p:nvPr>
        </p:nvSpPr>
        <p:spPr>
          <a:xfrm>
            <a:off x="457200" y="1295400"/>
            <a:ext cx="8686800" cy="4953000"/>
          </a:xfrm>
        </p:spPr>
        <p:txBody>
          <a:bodyPr>
            <a:normAutofit/>
          </a:bodyPr>
          <a:lstStyle/>
          <a:p>
            <a:pPr>
              <a:lnSpc>
                <a:spcPct val="120000"/>
              </a:lnSpc>
            </a:pPr>
            <a:r>
              <a:rPr lang="en-US" dirty="0" smtClean="0"/>
              <a:t>add </a:t>
            </a:r>
            <a:r>
              <a:rPr lang="en-US" b="1" dirty="0" smtClean="0">
                <a:solidFill>
                  <a:schemeClr val="tx2"/>
                </a:solidFill>
              </a:rPr>
              <a:t>large tag</a:t>
            </a:r>
            <a:r>
              <a:rPr lang="en-US" b="1" dirty="0" smtClean="0"/>
              <a:t> </a:t>
            </a:r>
            <a:r>
              <a:rPr lang="en-US" dirty="0" smtClean="0"/>
              <a:t>to each machine word</a:t>
            </a:r>
          </a:p>
          <a:p>
            <a:pPr>
              <a:lnSpc>
                <a:spcPct val="120000"/>
              </a:lnSpc>
            </a:pPr>
            <a:endParaRPr lang="en-US" sz="2800" dirty="0" smtClean="0"/>
          </a:p>
          <a:p>
            <a:pPr>
              <a:lnSpc>
                <a:spcPct val="120000"/>
              </a:lnSpc>
            </a:pPr>
            <a:endParaRPr lang="en-US" sz="2800" dirty="0" smtClean="0"/>
          </a:p>
          <a:p>
            <a:pPr>
              <a:lnSpc>
                <a:spcPct val="120000"/>
              </a:lnSpc>
            </a:pPr>
            <a:r>
              <a:rPr lang="en-US" dirty="0" smtClean="0"/>
              <a:t>words in memory and registers are all tagged</a:t>
            </a:r>
          </a:p>
          <a:p>
            <a:pPr>
              <a:lnSpc>
                <a:spcPct val="120000"/>
              </a:lnSpc>
            </a:pPr>
            <a:endParaRPr lang="en-US"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11</a:t>
            </a:fld>
            <a:endParaRPr lang="en-US"/>
          </a:p>
        </p:txBody>
      </p:sp>
      <p:pic>
        <p:nvPicPr>
          <p:cNvPr id="6" name="Picture 5" descr="micro-policies.jpg"/>
          <p:cNvPicPr>
            <a:picLocks noChangeAspect="1"/>
          </p:cNvPicPr>
          <p:nvPr/>
        </p:nvPicPr>
        <p:blipFill>
          <a:blip r:embed="rId3" cstate="print"/>
          <a:stretch>
            <a:fillRect/>
          </a:stretch>
        </p:blipFill>
        <p:spPr>
          <a:xfrm>
            <a:off x="7467600" y="228600"/>
            <a:ext cx="990600" cy="990600"/>
          </a:xfrm>
          <a:prstGeom prst="rect">
            <a:avLst/>
          </a:prstGeom>
          <a:ln>
            <a:solidFill>
              <a:schemeClr val="tx1"/>
            </a:solidFill>
          </a:ln>
          <a:effectLst>
            <a:outerShdw blurRad="50800" dist="38100" algn="l" rotWithShape="0">
              <a:prstClr val="black">
                <a:alpha val="40000"/>
              </a:prstClr>
            </a:outerShdw>
          </a:effectLst>
        </p:spPr>
      </p:pic>
      <p:grpSp>
        <p:nvGrpSpPr>
          <p:cNvPr id="10" name="Group 9"/>
          <p:cNvGrpSpPr/>
          <p:nvPr/>
        </p:nvGrpSpPr>
        <p:grpSpPr>
          <a:xfrm>
            <a:off x="1219200" y="2362200"/>
            <a:ext cx="2971800" cy="457200"/>
            <a:chOff x="2362200" y="3048000"/>
            <a:chExt cx="3810000" cy="609600"/>
          </a:xfrm>
        </p:grpSpPr>
        <p:sp>
          <p:nvSpPr>
            <p:cNvPr id="7" name="Rectangle 6"/>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word</a:t>
              </a:r>
              <a:endParaRPr lang="en-US" sz="2400" b="1" dirty="0">
                <a:solidFill>
                  <a:schemeClr val="tx1"/>
                </a:solidFill>
              </a:endParaRPr>
            </a:p>
          </p:txBody>
        </p:sp>
        <p:sp>
          <p:nvSpPr>
            <p:cNvPr id="8" name="Rectangle 7"/>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pic>
        <p:nvPicPr>
          <p:cNvPr id="9" name="Picture 8" descr="tag-management.png"/>
          <p:cNvPicPr>
            <a:picLocks noChangeAspect="1"/>
          </p:cNvPicPr>
          <p:nvPr/>
        </p:nvPicPr>
        <p:blipFill>
          <a:blip r:embed="rId4" cstate="print"/>
          <a:stretch>
            <a:fillRect/>
          </a:stretch>
        </p:blipFill>
        <p:spPr>
          <a:xfrm>
            <a:off x="10134600" y="2590800"/>
            <a:ext cx="1050743" cy="875962"/>
          </a:xfrm>
          <a:prstGeom prst="rect">
            <a:avLst/>
          </a:prstGeom>
        </p:spPr>
      </p:pic>
      <p:grpSp>
        <p:nvGrpSpPr>
          <p:cNvPr id="11" name="Group 10"/>
          <p:cNvGrpSpPr/>
          <p:nvPr/>
        </p:nvGrpSpPr>
        <p:grpSpPr>
          <a:xfrm>
            <a:off x="1219200" y="4038600"/>
            <a:ext cx="2971800" cy="533400"/>
            <a:chOff x="2362200" y="3048000"/>
            <a:chExt cx="3810000" cy="609600"/>
          </a:xfrm>
        </p:grpSpPr>
        <p:sp>
          <p:nvSpPr>
            <p:cNvPr id="12" name="Rectangle 11"/>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pc</a:t>
              </a:r>
              <a:endParaRPr lang="en-US" sz="2400" b="1" dirty="0">
                <a:solidFill>
                  <a:schemeClr val="tx1"/>
                </a:solidFill>
              </a:endParaRPr>
            </a:p>
          </p:txBody>
        </p:sp>
        <p:sp>
          <p:nvSpPr>
            <p:cNvPr id="13" name="Rectangle 12"/>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14" name="Group 13"/>
          <p:cNvGrpSpPr/>
          <p:nvPr/>
        </p:nvGrpSpPr>
        <p:grpSpPr>
          <a:xfrm>
            <a:off x="1219200" y="4572000"/>
            <a:ext cx="2971800" cy="533400"/>
            <a:chOff x="2362200" y="3048000"/>
            <a:chExt cx="3810000" cy="609600"/>
          </a:xfrm>
        </p:grpSpPr>
        <p:sp>
          <p:nvSpPr>
            <p:cNvPr id="15" name="Rectangle 14"/>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r0</a:t>
              </a:r>
              <a:endParaRPr lang="en-US" sz="2400" b="1" dirty="0">
                <a:solidFill>
                  <a:schemeClr val="tx1"/>
                </a:solidFill>
              </a:endParaRPr>
            </a:p>
          </p:txBody>
        </p:sp>
        <p:sp>
          <p:nvSpPr>
            <p:cNvPr id="16" name="Rectangle 15"/>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17" name="Group 16"/>
          <p:cNvGrpSpPr/>
          <p:nvPr/>
        </p:nvGrpSpPr>
        <p:grpSpPr>
          <a:xfrm>
            <a:off x="1219200" y="5105400"/>
            <a:ext cx="2971800" cy="533400"/>
            <a:chOff x="2362200" y="3048000"/>
            <a:chExt cx="3810000" cy="609600"/>
          </a:xfrm>
        </p:grpSpPr>
        <p:sp>
          <p:nvSpPr>
            <p:cNvPr id="18" name="Rectangle 17"/>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r1</a:t>
              </a:r>
              <a:endParaRPr lang="en-US" sz="2400" b="1" dirty="0">
                <a:solidFill>
                  <a:schemeClr val="tx1"/>
                </a:solidFill>
              </a:endParaRPr>
            </a:p>
          </p:txBody>
        </p:sp>
        <p:sp>
          <p:nvSpPr>
            <p:cNvPr id="19" name="Rectangle 18"/>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20" name="Group 19"/>
          <p:cNvGrpSpPr/>
          <p:nvPr/>
        </p:nvGrpSpPr>
        <p:grpSpPr>
          <a:xfrm>
            <a:off x="1219200" y="5638800"/>
            <a:ext cx="2971800" cy="533400"/>
            <a:chOff x="2362200" y="3048000"/>
            <a:chExt cx="3810000" cy="609600"/>
          </a:xfrm>
        </p:grpSpPr>
        <p:sp>
          <p:nvSpPr>
            <p:cNvPr id="21" name="Rectangle 20"/>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r2</a:t>
              </a:r>
              <a:endParaRPr lang="en-US" sz="2400" b="1" dirty="0">
                <a:solidFill>
                  <a:schemeClr val="tx1"/>
                </a:solidFill>
              </a:endParaRPr>
            </a:p>
          </p:txBody>
        </p:sp>
        <p:sp>
          <p:nvSpPr>
            <p:cNvPr id="22" name="Rectangle 21"/>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23" name="Group 22"/>
          <p:cNvGrpSpPr/>
          <p:nvPr/>
        </p:nvGrpSpPr>
        <p:grpSpPr>
          <a:xfrm>
            <a:off x="4800600" y="4038600"/>
            <a:ext cx="2971800" cy="533400"/>
            <a:chOff x="2362200" y="3048000"/>
            <a:chExt cx="3810000" cy="609600"/>
          </a:xfrm>
        </p:grpSpPr>
        <p:sp>
          <p:nvSpPr>
            <p:cNvPr id="24" name="Rectangle 23"/>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[0]</a:t>
              </a:r>
              <a:endParaRPr lang="en-US" sz="2400" b="1" dirty="0">
                <a:solidFill>
                  <a:schemeClr val="tx1"/>
                </a:solidFill>
              </a:endParaRPr>
            </a:p>
          </p:txBody>
        </p:sp>
        <p:sp>
          <p:nvSpPr>
            <p:cNvPr id="25" name="Rectangle 24"/>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26" name="Group 25"/>
          <p:cNvGrpSpPr/>
          <p:nvPr/>
        </p:nvGrpSpPr>
        <p:grpSpPr>
          <a:xfrm>
            <a:off x="4800600" y="4572000"/>
            <a:ext cx="2971800" cy="533400"/>
            <a:chOff x="2362200" y="3048000"/>
            <a:chExt cx="3810000" cy="609600"/>
          </a:xfrm>
        </p:grpSpPr>
        <p:sp>
          <p:nvSpPr>
            <p:cNvPr id="27" name="Rectangle 26"/>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[1]</a:t>
              </a:r>
              <a:endParaRPr lang="en-US" sz="2400" b="1" dirty="0">
                <a:solidFill>
                  <a:schemeClr val="tx1"/>
                </a:solidFill>
              </a:endParaRPr>
            </a:p>
          </p:txBody>
        </p:sp>
        <p:sp>
          <p:nvSpPr>
            <p:cNvPr id="28" name="Rectangle 27"/>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29" name="Group 28"/>
          <p:cNvGrpSpPr/>
          <p:nvPr/>
        </p:nvGrpSpPr>
        <p:grpSpPr>
          <a:xfrm>
            <a:off x="4800600" y="5105400"/>
            <a:ext cx="2971800" cy="533400"/>
            <a:chOff x="2362200" y="3048000"/>
            <a:chExt cx="3810000" cy="609600"/>
          </a:xfrm>
        </p:grpSpPr>
        <p:sp>
          <p:nvSpPr>
            <p:cNvPr id="30" name="Rectangle 29"/>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[2]</a:t>
              </a:r>
              <a:endParaRPr lang="en-US" sz="2400" b="1" dirty="0">
                <a:solidFill>
                  <a:schemeClr val="tx1"/>
                </a:solidFill>
              </a:endParaRPr>
            </a:p>
          </p:txBody>
        </p:sp>
        <p:sp>
          <p:nvSpPr>
            <p:cNvPr id="31" name="Rectangle 30"/>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32" name="Group 31"/>
          <p:cNvGrpSpPr/>
          <p:nvPr/>
        </p:nvGrpSpPr>
        <p:grpSpPr>
          <a:xfrm>
            <a:off x="4800600" y="5638800"/>
            <a:ext cx="2971800" cy="533400"/>
            <a:chOff x="2362200" y="3048000"/>
            <a:chExt cx="3810000" cy="609600"/>
          </a:xfrm>
        </p:grpSpPr>
        <p:sp>
          <p:nvSpPr>
            <p:cNvPr id="33" name="Rectangle 32"/>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[3]</a:t>
              </a:r>
              <a:endParaRPr lang="en-US" sz="2400" b="1" dirty="0">
                <a:solidFill>
                  <a:schemeClr val="tx1"/>
                </a:solidFill>
              </a:endParaRPr>
            </a:p>
          </p:txBody>
        </p:sp>
        <p:sp>
          <p:nvSpPr>
            <p:cNvPr id="34" name="Rectangle 33"/>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a:t>
              </a:r>
              <a:endParaRPr lang="en-US" sz="2400" b="1" dirty="0">
                <a:solidFill>
                  <a:schemeClr val="tx2"/>
                </a:solidFill>
              </a:endParaRPr>
            </a:p>
          </p:txBody>
        </p:sp>
      </p:grpSp>
      <p:grpSp>
        <p:nvGrpSpPr>
          <p:cNvPr id="37" name="Group 36"/>
          <p:cNvGrpSpPr/>
          <p:nvPr/>
        </p:nvGrpSpPr>
        <p:grpSpPr>
          <a:xfrm>
            <a:off x="4953000" y="2362200"/>
            <a:ext cx="4457700" cy="457200"/>
            <a:chOff x="2362200" y="3048000"/>
            <a:chExt cx="5714995" cy="609600"/>
          </a:xfrm>
        </p:grpSpPr>
        <p:sp>
          <p:nvSpPr>
            <p:cNvPr id="38" name="Rectangle 37"/>
            <p:cNvSpPr/>
            <p:nvPr/>
          </p:nvSpPr>
          <p:spPr>
            <a:xfrm>
              <a:off x="2362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tag[0]</a:t>
              </a:r>
              <a:endParaRPr lang="en-US" sz="2400" b="1" dirty="0">
                <a:solidFill>
                  <a:schemeClr val="tx2"/>
                </a:solidFill>
              </a:endParaRPr>
            </a:p>
          </p:txBody>
        </p:sp>
        <p:sp>
          <p:nvSpPr>
            <p:cNvPr id="39" name="Rectangle 38"/>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tag[1]</a:t>
              </a:r>
              <a:endParaRPr lang="en-US" sz="2400" b="1" dirty="0">
                <a:solidFill>
                  <a:schemeClr val="tx2"/>
                </a:solidFill>
              </a:endParaRPr>
            </a:p>
          </p:txBody>
        </p:sp>
        <p:sp>
          <p:nvSpPr>
            <p:cNvPr id="40" name="Rectangle 39"/>
            <p:cNvSpPr/>
            <p:nvPr/>
          </p:nvSpPr>
          <p:spPr>
            <a:xfrm>
              <a:off x="6172197" y="3048000"/>
              <a:ext cx="1904998"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solidFill>
                </a:rPr>
                <a:t>tag[2]</a:t>
              </a:r>
              <a:endParaRPr lang="en-US" sz="2400" b="1" dirty="0">
                <a:solidFill>
                  <a:schemeClr val="tx2"/>
                </a:solidFill>
              </a:endParaRPr>
            </a:p>
          </p:txBody>
        </p:sp>
      </p:grpSp>
      <p:cxnSp>
        <p:nvCxnSpPr>
          <p:cNvPr id="41" name="Straight Arrow Connector 40"/>
          <p:cNvCxnSpPr>
            <a:stCxn id="8" idx="3"/>
            <a:endCxn id="38" idx="1"/>
          </p:cNvCxnSpPr>
          <p:nvPr/>
        </p:nvCxnSpPr>
        <p:spPr>
          <a:xfrm>
            <a:off x="4191000" y="2590800"/>
            <a:ext cx="762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4832" y="6324600"/>
            <a:ext cx="5935599" cy="369332"/>
          </a:xfrm>
          <a:prstGeom prst="rect">
            <a:avLst/>
          </a:prstGeom>
          <a:noFill/>
        </p:spPr>
        <p:txBody>
          <a:bodyPr wrap="none" rtlCol="0">
            <a:spAutoFit/>
          </a:bodyPr>
          <a:lstStyle/>
          <a:p>
            <a:r>
              <a:rPr lang="en-US" dirty="0" smtClean="0"/>
              <a:t>*Conceptual model, our hardware implements this efficiently</a:t>
            </a:r>
            <a:endParaRPr lang="en-US" dirty="0"/>
          </a:p>
        </p:txBody>
      </p:sp>
      <p:sp>
        <p:nvSpPr>
          <p:cNvPr id="43" name="Rectangle 42"/>
          <p:cNvSpPr/>
          <p:nvPr/>
        </p:nvSpPr>
        <p:spPr>
          <a:xfrm>
            <a:off x="6994052" y="1395885"/>
            <a:ext cx="2149948" cy="890115"/>
          </a:xfrm>
          <a:prstGeom prst="rect">
            <a:avLst/>
          </a:prstGeom>
        </p:spPr>
        <p:txBody>
          <a:bodyPr wrap="none">
            <a:spAutoFit/>
          </a:bodyPr>
          <a:lstStyle/>
          <a:p>
            <a:pPr>
              <a:lnSpc>
                <a:spcPct val="80000"/>
              </a:lnSpc>
            </a:pPr>
            <a:r>
              <a:rPr lang="en-US" sz="3200" b="1" dirty="0" smtClean="0">
                <a:solidFill>
                  <a:schemeClr val="tx2"/>
                </a:solidFill>
              </a:rPr>
              <a:t>unbounded</a:t>
            </a:r>
            <a:br>
              <a:rPr lang="en-US" sz="3200" b="1" dirty="0" smtClean="0">
                <a:solidFill>
                  <a:schemeClr val="tx2"/>
                </a:solidFill>
              </a:rPr>
            </a:br>
            <a:r>
              <a:rPr lang="en-US" sz="3200" b="1" dirty="0" smtClean="0">
                <a:solidFill>
                  <a:schemeClr val="tx2"/>
                </a:solidFill>
              </a:rPr>
              <a:t>metadata</a:t>
            </a:r>
            <a:endParaRPr lang="en-US" sz="3200" b="1" dirty="0">
              <a:solidFill>
                <a:schemeClr val="tx2"/>
              </a:solidFill>
            </a:endParaRPr>
          </a:p>
        </p:txBody>
      </p:sp>
      <p:sp>
        <p:nvSpPr>
          <p:cNvPr id="44" name="TextBox 43"/>
          <p:cNvSpPr txBox="1"/>
          <p:nvPr/>
        </p:nvSpPr>
        <p:spPr>
          <a:xfrm>
            <a:off x="6324600" y="2819400"/>
            <a:ext cx="2855205" cy="369332"/>
          </a:xfrm>
          <a:prstGeom prst="rect">
            <a:avLst/>
          </a:prstGeom>
          <a:noFill/>
        </p:spPr>
        <p:txBody>
          <a:bodyPr wrap="none" rtlCol="0">
            <a:spAutoFit/>
          </a:bodyPr>
          <a:lstStyle/>
          <a:p>
            <a:r>
              <a:rPr lang="en-US" dirty="0" smtClean="0"/>
              <a:t>(protected meta-data space)</a:t>
            </a:r>
            <a:endParaRPr lang="en-US" dirty="0"/>
          </a:p>
        </p:txBody>
      </p:sp>
      <p:sp>
        <p:nvSpPr>
          <p:cNvPr id="45" name="TextBox 44"/>
          <p:cNvSpPr txBox="1"/>
          <p:nvPr/>
        </p:nvSpPr>
        <p:spPr>
          <a:xfrm>
            <a:off x="2590800" y="2819400"/>
            <a:ext cx="1826334" cy="369332"/>
          </a:xfrm>
          <a:prstGeom prst="rect">
            <a:avLst/>
          </a:prstGeom>
          <a:noFill/>
        </p:spPr>
        <p:txBody>
          <a:bodyPr wrap="none" rtlCol="0">
            <a:spAutoFit/>
          </a:bodyPr>
          <a:lstStyle/>
          <a:p>
            <a:r>
              <a:rPr lang="en-US" dirty="0" smtClean="0"/>
              <a:t>(not addressable)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5295900" y="5867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r>
              <a:rPr lang="en-US" sz="2400" b="1" dirty="0" smtClean="0">
                <a:solidFill>
                  <a:schemeClr val="tx1"/>
                </a:solidFill>
              </a:rPr>
              <a:t>’</a:t>
            </a:r>
            <a:endParaRPr lang="en-US" sz="2400" b="1" dirty="0">
              <a:solidFill>
                <a:schemeClr val="tx1"/>
              </a:solidFill>
            </a:endParaRPr>
          </a:p>
        </p:txBody>
      </p:sp>
      <p:sp>
        <p:nvSpPr>
          <p:cNvPr id="84" name="Rectangle 83"/>
          <p:cNvSpPr/>
          <p:nvPr/>
        </p:nvSpPr>
        <p:spPr>
          <a:xfrm>
            <a:off x="6819900" y="5867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sp>
        <p:nvSpPr>
          <p:cNvPr id="2" name="Title 1"/>
          <p:cNvSpPr>
            <a:spLocks noGrp="1"/>
          </p:cNvSpPr>
          <p:nvPr>
            <p:ph type="title"/>
          </p:nvPr>
        </p:nvSpPr>
        <p:spPr>
          <a:xfrm>
            <a:off x="457200" y="152400"/>
            <a:ext cx="8229600" cy="1143000"/>
          </a:xfrm>
        </p:spPr>
        <p:txBody>
          <a:bodyPr>
            <a:normAutofit fontScale="90000"/>
          </a:bodyPr>
          <a:lstStyle/>
          <a:p>
            <a:r>
              <a:rPr lang="en-US" dirty="0" smtClean="0"/>
              <a:t>Tag-based instruction-level monitoring</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12</a:t>
            </a:fld>
            <a:endParaRPr lang="en-US"/>
          </a:p>
        </p:txBody>
      </p:sp>
      <p:pic>
        <p:nvPicPr>
          <p:cNvPr id="9" name="Picture 8" descr="tag-management.png"/>
          <p:cNvPicPr>
            <a:picLocks noChangeAspect="1"/>
          </p:cNvPicPr>
          <p:nvPr/>
        </p:nvPicPr>
        <p:blipFill>
          <a:blip r:embed="rId3" cstate="print"/>
          <a:stretch>
            <a:fillRect/>
          </a:stretch>
        </p:blipFill>
        <p:spPr>
          <a:xfrm>
            <a:off x="10134600" y="2590800"/>
            <a:ext cx="1050743" cy="875962"/>
          </a:xfrm>
          <a:prstGeom prst="rect">
            <a:avLst/>
          </a:prstGeom>
        </p:spPr>
      </p:pic>
      <p:grpSp>
        <p:nvGrpSpPr>
          <p:cNvPr id="10" name="Group 10"/>
          <p:cNvGrpSpPr/>
          <p:nvPr/>
        </p:nvGrpSpPr>
        <p:grpSpPr>
          <a:xfrm>
            <a:off x="1219200" y="1371600"/>
            <a:ext cx="2971800" cy="533400"/>
            <a:chOff x="2362200" y="3048000"/>
            <a:chExt cx="3810000" cy="609600"/>
          </a:xfrm>
        </p:grpSpPr>
        <p:sp>
          <p:nvSpPr>
            <p:cNvPr id="12" name="Rectangle 11"/>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pc</a:t>
              </a:r>
              <a:endParaRPr lang="en-US" sz="2400" b="1" dirty="0">
                <a:solidFill>
                  <a:schemeClr val="tx1"/>
                </a:solidFill>
              </a:endParaRPr>
            </a:p>
          </p:txBody>
        </p:sp>
        <p:sp>
          <p:nvSpPr>
            <p:cNvPr id="13" name="Rectangle 12"/>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grpSp>
      <p:grpSp>
        <p:nvGrpSpPr>
          <p:cNvPr id="11" name="Group 13"/>
          <p:cNvGrpSpPr/>
          <p:nvPr/>
        </p:nvGrpSpPr>
        <p:grpSpPr>
          <a:xfrm>
            <a:off x="1219200" y="1905000"/>
            <a:ext cx="2971800" cy="533400"/>
            <a:chOff x="2362200" y="3048000"/>
            <a:chExt cx="3810000" cy="609600"/>
          </a:xfrm>
        </p:grpSpPr>
        <p:sp>
          <p:nvSpPr>
            <p:cNvPr id="15" name="Rectangle 14"/>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r0</a:t>
              </a:r>
              <a:endParaRPr lang="en-US" sz="2400" b="1" dirty="0">
                <a:solidFill>
                  <a:schemeClr val="tx1"/>
                </a:solidFill>
              </a:endParaRPr>
            </a:p>
          </p:txBody>
        </p:sp>
        <p:sp>
          <p:nvSpPr>
            <p:cNvPr id="16" name="Rectangle 15"/>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grpSp>
      <p:grpSp>
        <p:nvGrpSpPr>
          <p:cNvPr id="14" name="Group 16"/>
          <p:cNvGrpSpPr/>
          <p:nvPr/>
        </p:nvGrpSpPr>
        <p:grpSpPr>
          <a:xfrm>
            <a:off x="1219200" y="2438400"/>
            <a:ext cx="2971800" cy="533400"/>
            <a:chOff x="2362200" y="3048000"/>
            <a:chExt cx="3810000" cy="609600"/>
          </a:xfrm>
        </p:grpSpPr>
        <p:sp>
          <p:nvSpPr>
            <p:cNvPr id="18" name="Rectangle 17"/>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r1</a:t>
              </a:r>
              <a:endParaRPr lang="en-US" sz="2400" b="1" dirty="0">
                <a:solidFill>
                  <a:schemeClr val="tx1"/>
                </a:solidFill>
              </a:endParaRPr>
            </a:p>
          </p:txBody>
        </p:sp>
        <p:sp>
          <p:nvSpPr>
            <p:cNvPr id="19" name="Rectangle 18"/>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tr1</a:t>
              </a:r>
              <a:endParaRPr lang="en-US" sz="2400" b="1" dirty="0">
                <a:solidFill>
                  <a:schemeClr val="tx1"/>
                </a:solidFill>
              </a:endParaRPr>
            </a:p>
          </p:txBody>
        </p:sp>
      </p:grpSp>
      <p:grpSp>
        <p:nvGrpSpPr>
          <p:cNvPr id="17" name="Group 19"/>
          <p:cNvGrpSpPr/>
          <p:nvPr/>
        </p:nvGrpSpPr>
        <p:grpSpPr>
          <a:xfrm>
            <a:off x="1219200" y="2971800"/>
            <a:ext cx="2971800" cy="533400"/>
            <a:chOff x="2362200" y="3048000"/>
            <a:chExt cx="3810000" cy="609600"/>
          </a:xfrm>
        </p:grpSpPr>
        <p:sp>
          <p:nvSpPr>
            <p:cNvPr id="21" name="Rectangle 20"/>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r2</a:t>
              </a:r>
              <a:endParaRPr lang="en-US" sz="2400" b="1" dirty="0">
                <a:solidFill>
                  <a:schemeClr val="tx1"/>
                </a:solidFill>
              </a:endParaRPr>
            </a:p>
          </p:txBody>
        </p:sp>
        <p:sp>
          <p:nvSpPr>
            <p:cNvPr id="22" name="Rectangle 21"/>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tr2</a:t>
              </a:r>
              <a:endParaRPr lang="en-US" sz="2400" b="1" dirty="0">
                <a:solidFill>
                  <a:schemeClr val="tx1"/>
                </a:solidFill>
              </a:endParaRPr>
            </a:p>
          </p:txBody>
        </p:sp>
      </p:grpSp>
      <p:grpSp>
        <p:nvGrpSpPr>
          <p:cNvPr id="20" name="Group 22"/>
          <p:cNvGrpSpPr/>
          <p:nvPr/>
        </p:nvGrpSpPr>
        <p:grpSpPr>
          <a:xfrm>
            <a:off x="4800600" y="1371600"/>
            <a:ext cx="2971800" cy="533400"/>
            <a:chOff x="2362200" y="3048000"/>
            <a:chExt cx="3810000" cy="609600"/>
          </a:xfrm>
        </p:grpSpPr>
        <p:sp>
          <p:nvSpPr>
            <p:cNvPr id="24" name="Rectangle 23"/>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[0]</a:t>
              </a:r>
              <a:endParaRPr lang="en-US" sz="2400" b="1" dirty="0">
                <a:solidFill>
                  <a:schemeClr val="tx1"/>
                </a:solidFill>
              </a:endParaRPr>
            </a:p>
          </p:txBody>
        </p:sp>
        <p:sp>
          <p:nvSpPr>
            <p:cNvPr id="25" name="Rectangle 24"/>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tm0</a:t>
              </a:r>
              <a:endParaRPr lang="en-US" sz="2400" b="1" dirty="0">
                <a:solidFill>
                  <a:schemeClr val="tx1"/>
                </a:solidFill>
              </a:endParaRPr>
            </a:p>
          </p:txBody>
        </p:sp>
      </p:grpSp>
      <p:grpSp>
        <p:nvGrpSpPr>
          <p:cNvPr id="23" name="Group 25"/>
          <p:cNvGrpSpPr/>
          <p:nvPr/>
        </p:nvGrpSpPr>
        <p:grpSpPr>
          <a:xfrm>
            <a:off x="4800600" y="1905000"/>
            <a:ext cx="2971800" cy="533400"/>
            <a:chOff x="2362200" y="3048000"/>
            <a:chExt cx="3810000" cy="609600"/>
          </a:xfrm>
        </p:grpSpPr>
        <p:sp>
          <p:nvSpPr>
            <p:cNvPr id="27" name="Rectangle 26"/>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[1]</a:t>
              </a:r>
              <a:endParaRPr lang="en-US" sz="2400" b="1" dirty="0">
                <a:solidFill>
                  <a:schemeClr val="tx1"/>
                </a:solidFill>
              </a:endParaRPr>
            </a:p>
          </p:txBody>
        </p:sp>
        <p:sp>
          <p:nvSpPr>
            <p:cNvPr id="28" name="Rectangle 27"/>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tm1</a:t>
              </a:r>
              <a:endParaRPr lang="en-US" sz="2400" b="1" dirty="0">
                <a:solidFill>
                  <a:schemeClr val="tx1"/>
                </a:solidFill>
              </a:endParaRPr>
            </a:p>
          </p:txBody>
        </p:sp>
      </p:grpSp>
      <p:grpSp>
        <p:nvGrpSpPr>
          <p:cNvPr id="26" name="Group 28"/>
          <p:cNvGrpSpPr/>
          <p:nvPr/>
        </p:nvGrpSpPr>
        <p:grpSpPr>
          <a:xfrm>
            <a:off x="4800600" y="2438400"/>
            <a:ext cx="2971800" cy="533400"/>
            <a:chOff x="2362200" y="3048000"/>
            <a:chExt cx="3810000" cy="609600"/>
          </a:xfrm>
        </p:grpSpPr>
        <p:sp>
          <p:nvSpPr>
            <p:cNvPr id="30" name="Rectangle 29"/>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[2]</a:t>
              </a:r>
              <a:endParaRPr lang="en-US" sz="2400" b="1" dirty="0">
                <a:solidFill>
                  <a:schemeClr val="tx1"/>
                </a:solidFill>
              </a:endParaRPr>
            </a:p>
          </p:txBody>
        </p:sp>
        <p:sp>
          <p:nvSpPr>
            <p:cNvPr id="31" name="Rectangle 30"/>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tm2</a:t>
              </a:r>
              <a:endParaRPr lang="en-US" sz="2400" b="1" dirty="0">
                <a:solidFill>
                  <a:schemeClr val="tx1"/>
                </a:solidFill>
              </a:endParaRPr>
            </a:p>
          </p:txBody>
        </p:sp>
      </p:grpSp>
      <p:grpSp>
        <p:nvGrpSpPr>
          <p:cNvPr id="29" name="Group 31"/>
          <p:cNvGrpSpPr/>
          <p:nvPr/>
        </p:nvGrpSpPr>
        <p:grpSpPr>
          <a:xfrm>
            <a:off x="4800600" y="2971800"/>
            <a:ext cx="2971800" cy="533400"/>
            <a:chOff x="2362200" y="3048000"/>
            <a:chExt cx="3810000" cy="609600"/>
          </a:xfrm>
        </p:grpSpPr>
        <p:sp>
          <p:nvSpPr>
            <p:cNvPr id="33" name="Rectangle 32"/>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[3]</a:t>
              </a:r>
              <a:endParaRPr lang="en-US" sz="2400" b="1" dirty="0">
                <a:solidFill>
                  <a:schemeClr val="tx1"/>
                </a:solidFill>
              </a:endParaRPr>
            </a:p>
          </p:txBody>
        </p:sp>
        <p:sp>
          <p:nvSpPr>
            <p:cNvPr id="34" name="Rectangle 33"/>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tm3</a:t>
              </a:r>
              <a:endParaRPr lang="en-US" sz="2400" b="1" dirty="0">
                <a:solidFill>
                  <a:schemeClr val="tx1"/>
                </a:solidFill>
              </a:endParaRPr>
            </a:p>
          </p:txBody>
        </p:sp>
      </p:grpSp>
      <p:sp>
        <p:nvSpPr>
          <p:cNvPr id="37" name="Rectangle 36"/>
          <p:cNvSpPr/>
          <p:nvPr/>
        </p:nvSpPr>
        <p:spPr>
          <a:xfrm>
            <a:off x="2133600" y="3810000"/>
            <a:ext cx="4692567" cy="523220"/>
          </a:xfrm>
          <a:prstGeom prst="rect">
            <a:avLst/>
          </a:prstGeom>
        </p:spPr>
        <p:txBody>
          <a:bodyPr wrap="none">
            <a:spAutoFit/>
          </a:bodyPr>
          <a:lstStyle/>
          <a:p>
            <a:r>
              <a:rPr lang="en-US" sz="2800" dirty="0" smtClean="0"/>
              <a:t>decode(</a:t>
            </a:r>
            <a:r>
              <a:rPr lang="en-US" sz="2800" dirty="0" err="1" smtClean="0"/>
              <a:t>mem</a:t>
            </a:r>
            <a:r>
              <a:rPr lang="en-US" sz="2800" dirty="0" smtClean="0"/>
              <a:t>[1]) = add r0 r1 r2</a:t>
            </a:r>
            <a:endParaRPr lang="en-US" sz="2800" dirty="0"/>
          </a:p>
        </p:txBody>
      </p:sp>
      <p:sp>
        <p:nvSpPr>
          <p:cNvPr id="38" name="Rectangle 37"/>
          <p:cNvSpPr/>
          <p:nvPr/>
        </p:nvSpPr>
        <p:spPr>
          <a:xfrm>
            <a:off x="762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39" name="Rectangle 38"/>
          <p:cNvSpPr/>
          <p:nvPr/>
        </p:nvSpPr>
        <p:spPr>
          <a:xfrm>
            <a:off x="2286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sp>
        <p:nvSpPr>
          <p:cNvPr id="41" name="Rectangle 40"/>
          <p:cNvSpPr/>
          <p:nvPr/>
        </p:nvSpPr>
        <p:spPr>
          <a:xfrm>
            <a:off x="3810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tr1</a:t>
            </a:r>
            <a:endParaRPr lang="en-US" sz="2400" b="1" dirty="0">
              <a:solidFill>
                <a:schemeClr val="tx1"/>
              </a:solidFill>
            </a:endParaRPr>
          </a:p>
        </p:txBody>
      </p:sp>
      <p:sp>
        <p:nvSpPr>
          <p:cNvPr id="42" name="Rectangle 41"/>
          <p:cNvSpPr/>
          <p:nvPr/>
        </p:nvSpPr>
        <p:spPr>
          <a:xfrm>
            <a:off x="5334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tr2</a:t>
            </a:r>
            <a:endParaRPr lang="en-US" sz="2400" b="1" dirty="0">
              <a:solidFill>
                <a:schemeClr val="tx1"/>
              </a:solidFill>
            </a:endParaRPr>
          </a:p>
        </p:txBody>
      </p:sp>
      <p:cxnSp>
        <p:nvCxnSpPr>
          <p:cNvPr id="48" name="Straight Arrow Connector 47"/>
          <p:cNvCxnSpPr/>
          <p:nvPr/>
        </p:nvCxnSpPr>
        <p:spPr>
          <a:xfrm flipH="1">
            <a:off x="7772400" y="2133600"/>
            <a:ext cx="9906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858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tm1</a:t>
            </a:r>
            <a:endParaRPr lang="en-US" sz="2400" b="1" dirty="0">
              <a:solidFill>
                <a:schemeClr val="tx1"/>
              </a:solidFill>
            </a:endParaRPr>
          </a:p>
        </p:txBody>
      </p:sp>
      <p:cxnSp>
        <p:nvCxnSpPr>
          <p:cNvPr id="50" name="Straight Arrow Connector 49"/>
          <p:cNvCxnSpPr>
            <a:stCxn id="38" idx="2"/>
          </p:cNvCxnSpPr>
          <p:nvPr/>
        </p:nvCxnSpPr>
        <p:spPr>
          <a:xfrm>
            <a:off x="1504950" y="5105400"/>
            <a:ext cx="10096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066800" y="5715000"/>
            <a:ext cx="3048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monitor</a:t>
            </a:r>
            <a:endParaRPr lang="en-US" sz="3600" b="1" dirty="0"/>
          </a:p>
        </p:txBody>
      </p:sp>
      <p:cxnSp>
        <p:nvCxnSpPr>
          <p:cNvPr id="55" name="Straight Arrow Connector 54"/>
          <p:cNvCxnSpPr>
            <a:stCxn id="39" idx="2"/>
          </p:cNvCxnSpPr>
          <p:nvPr/>
        </p:nvCxnSpPr>
        <p:spPr>
          <a:xfrm flipH="1">
            <a:off x="2667000" y="5105400"/>
            <a:ext cx="3619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971800" y="5105400"/>
            <a:ext cx="15049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2" idx="2"/>
          </p:cNvCxnSpPr>
          <p:nvPr/>
        </p:nvCxnSpPr>
        <p:spPr>
          <a:xfrm flipH="1">
            <a:off x="3429000" y="5105400"/>
            <a:ext cx="2647950" cy="6096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2"/>
          </p:cNvCxnSpPr>
          <p:nvPr/>
        </p:nvCxnSpPr>
        <p:spPr>
          <a:xfrm flipH="1">
            <a:off x="3886200" y="5105400"/>
            <a:ext cx="3714750" cy="685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114800" y="6096000"/>
            <a:ext cx="1143000" cy="0"/>
          </a:xfrm>
          <a:prstGeom prst="straightConnector1">
            <a:avLst/>
          </a:prstGeom>
          <a:ln w="635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107113" y="6096000"/>
            <a:ext cx="998287" cy="523220"/>
          </a:xfrm>
          <a:prstGeom prst="rect">
            <a:avLst/>
          </a:prstGeom>
          <a:noFill/>
        </p:spPr>
        <p:txBody>
          <a:bodyPr wrap="none" rtlCol="0">
            <a:spAutoFit/>
          </a:bodyPr>
          <a:lstStyle/>
          <a:p>
            <a:r>
              <a:rPr lang="en-US" sz="2800" b="1" dirty="0" smtClean="0">
                <a:solidFill>
                  <a:schemeClr val="accent3">
                    <a:lumMod val="50000"/>
                  </a:schemeClr>
                </a:solidFill>
              </a:rPr>
              <a:t>allow</a:t>
            </a:r>
            <a:endParaRPr lang="en-US" sz="2800" b="1" dirty="0">
              <a:solidFill>
                <a:schemeClr val="accent3">
                  <a:lumMod val="50000"/>
                </a:schemeClr>
              </a:solidFill>
            </a:endParaRPr>
          </a:p>
        </p:txBody>
      </p:sp>
      <p:sp>
        <p:nvSpPr>
          <p:cNvPr id="75" name="Rectangle 74"/>
          <p:cNvSpPr/>
          <p:nvPr/>
        </p:nvSpPr>
        <p:spPr>
          <a:xfrm>
            <a:off x="5295900" y="5867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r>
              <a:rPr lang="en-US" sz="2400" b="1" dirty="0" smtClean="0">
                <a:solidFill>
                  <a:schemeClr val="tx1"/>
                </a:solidFill>
              </a:rPr>
              <a:t>’</a:t>
            </a:r>
            <a:endParaRPr lang="en-US" sz="2400" b="1" dirty="0">
              <a:solidFill>
                <a:schemeClr val="tx1"/>
              </a:solidFill>
            </a:endParaRPr>
          </a:p>
        </p:txBody>
      </p:sp>
      <p:sp>
        <p:nvSpPr>
          <p:cNvPr id="76" name="Rectangle 75"/>
          <p:cNvSpPr/>
          <p:nvPr/>
        </p:nvSpPr>
        <p:spPr>
          <a:xfrm>
            <a:off x="6819900" y="5867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sp>
        <p:nvSpPr>
          <p:cNvPr id="77" name="TextBox 76"/>
          <p:cNvSpPr txBox="1"/>
          <p:nvPr/>
        </p:nvSpPr>
        <p:spPr>
          <a:xfrm>
            <a:off x="8077200" y="1686580"/>
            <a:ext cx="478016" cy="461665"/>
          </a:xfrm>
          <a:prstGeom prst="rect">
            <a:avLst/>
          </a:prstGeom>
          <a:noFill/>
        </p:spPr>
        <p:txBody>
          <a:bodyPr wrap="none" rtlCol="0">
            <a:spAutoFit/>
          </a:bodyPr>
          <a:lstStyle/>
          <a:p>
            <a:r>
              <a:rPr lang="en-US" sz="2400" b="1" dirty="0" smtClean="0"/>
              <a:t>pc</a:t>
            </a:r>
            <a:endParaRPr lang="en-US" sz="2400" b="1" dirty="0"/>
          </a:p>
        </p:txBody>
      </p:sp>
      <p:sp>
        <p:nvSpPr>
          <p:cNvPr id="78" name="Rectangle 77"/>
          <p:cNvSpPr/>
          <p:nvPr/>
        </p:nvSpPr>
        <p:spPr>
          <a:xfrm>
            <a:off x="2705100" y="13716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79" name="Rectangle 78"/>
          <p:cNvSpPr/>
          <p:nvPr/>
        </p:nvSpPr>
        <p:spPr>
          <a:xfrm>
            <a:off x="2705100" y="1905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sp>
        <p:nvSpPr>
          <p:cNvPr id="80" name="Rectangle 79"/>
          <p:cNvSpPr/>
          <p:nvPr/>
        </p:nvSpPr>
        <p:spPr>
          <a:xfrm>
            <a:off x="2705100" y="24384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tr1</a:t>
            </a:r>
            <a:endParaRPr lang="en-US" sz="2400" b="1" dirty="0">
              <a:solidFill>
                <a:schemeClr val="tx1"/>
              </a:solidFill>
            </a:endParaRPr>
          </a:p>
        </p:txBody>
      </p:sp>
      <p:sp>
        <p:nvSpPr>
          <p:cNvPr id="81" name="Rectangle 80"/>
          <p:cNvSpPr/>
          <p:nvPr/>
        </p:nvSpPr>
        <p:spPr>
          <a:xfrm>
            <a:off x="2705100" y="29718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tr2</a:t>
            </a:r>
            <a:endParaRPr lang="en-US" sz="2400" b="1" dirty="0">
              <a:solidFill>
                <a:schemeClr val="tx1"/>
              </a:solidFill>
            </a:endParaRPr>
          </a:p>
        </p:txBody>
      </p:sp>
      <p:sp>
        <p:nvSpPr>
          <p:cNvPr id="82" name="Rectangle 81"/>
          <p:cNvSpPr/>
          <p:nvPr/>
        </p:nvSpPr>
        <p:spPr>
          <a:xfrm>
            <a:off x="6286500" y="1905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tm1</a:t>
            </a:r>
            <a:endParaRPr lang="en-US" sz="2400" b="1" dirty="0">
              <a:solidFill>
                <a:schemeClr val="tx1"/>
              </a:solidFill>
            </a:endParaRPr>
          </a:p>
        </p:txBody>
      </p:sp>
      <p:sp>
        <p:nvSpPr>
          <p:cNvPr id="54" name="Rectangle 53"/>
          <p:cNvSpPr/>
          <p:nvPr/>
        </p:nvSpPr>
        <p:spPr>
          <a:xfrm>
            <a:off x="152400" y="5257800"/>
            <a:ext cx="1066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add</a:t>
            </a:r>
            <a:endParaRPr lang="en-US" sz="2400" dirty="0">
              <a:solidFill>
                <a:schemeClr val="tx1"/>
              </a:solidFill>
            </a:endParaRPr>
          </a:p>
        </p:txBody>
      </p:sp>
      <p:cxnSp>
        <p:nvCxnSpPr>
          <p:cNvPr id="56" name="Straight Arrow Connector 55"/>
          <p:cNvCxnSpPr>
            <a:stCxn id="54" idx="3"/>
          </p:cNvCxnSpPr>
          <p:nvPr/>
        </p:nvCxnSpPr>
        <p:spPr>
          <a:xfrm>
            <a:off x="1219200" y="5524500"/>
            <a:ext cx="762000" cy="1143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grpId="1" nodeType="afterEffect">
                                  <p:stCondLst>
                                    <p:cond delay="0"/>
                                  </p:stCondLst>
                                  <p:childTnLst>
                                    <p:animMotion origin="layout" path="M 0 0 L -0.20833 0.45524 " pathEditMode="relative" ptsTypes="AA">
                                      <p:cBhvr>
                                        <p:cTn id="25" dur="1000" fill="hold"/>
                                        <p:tgtEl>
                                          <p:spTgt spid="78"/>
                                        </p:tgtEl>
                                        <p:attrNameLst>
                                          <p:attrName>ppt_x</p:attrName>
                                          <p:attrName>ppt_y</p:attrName>
                                        </p:attrNameLst>
                                      </p:cBhvr>
                                    </p:animMotion>
                                  </p:childTnLst>
                                </p:cTn>
                              </p:par>
                              <p:par>
                                <p:cTn id="26" presetID="0" presetClass="path" presetSubtype="0" accel="50000" decel="50000" fill="hold" grpId="1" nodeType="withEffect">
                                  <p:stCondLst>
                                    <p:cond delay="0"/>
                                  </p:stCondLst>
                                  <p:childTnLst>
                                    <p:animMotion origin="layout" path="M 0 0 L -0.04167 0.37751 " pathEditMode="relative" ptsTypes="AA">
                                      <p:cBhvr>
                                        <p:cTn id="27" dur="1000" fill="hold"/>
                                        <p:tgtEl>
                                          <p:spTgt spid="79"/>
                                        </p:tgtEl>
                                        <p:attrNameLst>
                                          <p:attrName>ppt_x</p:attrName>
                                          <p:attrName>ppt_y</p:attrName>
                                        </p:attrNameLst>
                                      </p:cBhvr>
                                    </p:animMotion>
                                  </p:childTnLst>
                                </p:cTn>
                              </p:par>
                              <p:par>
                                <p:cTn id="28" presetID="0" presetClass="path" presetSubtype="0" accel="50000" decel="50000" fill="hold" grpId="1" nodeType="withEffect">
                                  <p:stCondLst>
                                    <p:cond delay="0"/>
                                  </p:stCondLst>
                                  <p:childTnLst>
                                    <p:animMotion origin="layout" path="M 0 0 L 0.11667 0.322 " pathEditMode="relative" ptsTypes="AA">
                                      <p:cBhvr>
                                        <p:cTn id="29" dur="1000" fill="hold"/>
                                        <p:tgtEl>
                                          <p:spTgt spid="80"/>
                                        </p:tgtEl>
                                        <p:attrNameLst>
                                          <p:attrName>ppt_x</p:attrName>
                                          <p:attrName>ppt_y</p:attrName>
                                        </p:attrNameLst>
                                      </p:cBhvr>
                                    </p:animMotion>
                                  </p:childTnLst>
                                </p:cTn>
                              </p:par>
                              <p:par>
                                <p:cTn id="30" presetID="0" presetClass="path" presetSubtype="0" accel="50000" decel="50000" fill="hold" grpId="1" nodeType="withEffect">
                                  <p:stCondLst>
                                    <p:cond delay="0"/>
                                  </p:stCondLst>
                                  <p:childTnLst>
                                    <p:animMotion origin="layout" path="M 0 0 L 0.28333 0.22206 " pathEditMode="relative" ptsTypes="AA">
                                      <p:cBhvr>
                                        <p:cTn id="31" dur="1000" fill="hold"/>
                                        <p:tgtEl>
                                          <p:spTgt spid="81"/>
                                        </p:tgtEl>
                                        <p:attrNameLst>
                                          <p:attrName>ppt_x</p:attrName>
                                          <p:attrName>ppt_y</p:attrName>
                                        </p:attrNameLst>
                                      </p:cBhvr>
                                    </p:animMotion>
                                  </p:childTnLst>
                                </p:cTn>
                              </p:par>
                              <p:par>
                                <p:cTn id="32" presetID="0" presetClass="path" presetSubtype="0" accel="50000" decel="50000" fill="hold" grpId="1" nodeType="withEffect">
                                  <p:stCondLst>
                                    <p:cond delay="0"/>
                                  </p:stCondLst>
                                  <p:childTnLst>
                                    <p:animMotion origin="layout" path="M 0 0 L 0.06666 0.38862 " pathEditMode="relative" ptsTypes="AA">
                                      <p:cBhvr>
                                        <p:cTn id="33" dur="1000" fill="hold"/>
                                        <p:tgtEl>
                                          <p:spTgt spid="82"/>
                                        </p:tgtEl>
                                        <p:attrNameLst>
                                          <p:attrName>ppt_x</p:attrName>
                                          <p:attrName>ppt_y</p:attrName>
                                        </p:attrNameLst>
                                      </p:cBhvr>
                                    </p:animMotion>
                                  </p:childTnLst>
                                </p:cTn>
                              </p:par>
                            </p:childTnLst>
                          </p:cTn>
                        </p:par>
                        <p:par>
                          <p:cTn id="34" fill="hold">
                            <p:stCondLst>
                              <p:cond delay="1000"/>
                            </p:stCondLst>
                            <p:childTnLst>
                              <p:par>
                                <p:cTn id="35" presetID="1" presetClass="exit" presetSubtype="0" fill="hold" grpId="3" nodeType="afterEffect">
                                  <p:stCondLst>
                                    <p:cond delay="0"/>
                                  </p:stCondLst>
                                  <p:childTnLst>
                                    <p:set>
                                      <p:cBhvr>
                                        <p:cTn id="36" dur="1" fill="hold">
                                          <p:stCondLst>
                                            <p:cond delay="0"/>
                                          </p:stCondLst>
                                        </p:cTn>
                                        <p:tgtEl>
                                          <p:spTgt spid="78"/>
                                        </p:tgtEl>
                                        <p:attrNameLst>
                                          <p:attrName>style.visibility</p:attrName>
                                        </p:attrNameLst>
                                      </p:cBhvr>
                                      <p:to>
                                        <p:strVal val="hidden"/>
                                      </p:to>
                                    </p:set>
                                  </p:childTnLst>
                                </p:cTn>
                              </p:par>
                              <p:par>
                                <p:cTn id="37" presetID="1" presetClass="exit" presetSubtype="0" fill="hold" grpId="3" nodeType="withEffect">
                                  <p:stCondLst>
                                    <p:cond delay="0"/>
                                  </p:stCondLst>
                                  <p:childTnLst>
                                    <p:set>
                                      <p:cBhvr>
                                        <p:cTn id="38" dur="1" fill="hold">
                                          <p:stCondLst>
                                            <p:cond delay="0"/>
                                          </p:stCondLst>
                                        </p:cTn>
                                        <p:tgtEl>
                                          <p:spTgt spid="79"/>
                                        </p:tgtEl>
                                        <p:attrNameLst>
                                          <p:attrName>style.visibility</p:attrName>
                                        </p:attrNameLst>
                                      </p:cBhvr>
                                      <p:to>
                                        <p:strVal val="hidden"/>
                                      </p:to>
                                    </p:set>
                                  </p:childTnLst>
                                </p:cTn>
                              </p:par>
                              <p:par>
                                <p:cTn id="39" presetID="1" presetClass="exit" presetSubtype="0" fill="hold" grpId="3" nodeType="withEffect">
                                  <p:stCondLst>
                                    <p:cond delay="0"/>
                                  </p:stCondLst>
                                  <p:childTnLst>
                                    <p:set>
                                      <p:cBhvr>
                                        <p:cTn id="40" dur="1" fill="hold">
                                          <p:stCondLst>
                                            <p:cond delay="0"/>
                                          </p:stCondLst>
                                        </p:cTn>
                                        <p:tgtEl>
                                          <p:spTgt spid="80"/>
                                        </p:tgtEl>
                                        <p:attrNameLst>
                                          <p:attrName>style.visibility</p:attrName>
                                        </p:attrNameLst>
                                      </p:cBhvr>
                                      <p:to>
                                        <p:strVal val="hidden"/>
                                      </p:to>
                                    </p:set>
                                  </p:childTnLst>
                                </p:cTn>
                              </p:par>
                              <p:par>
                                <p:cTn id="41" presetID="1" presetClass="exit" presetSubtype="0" fill="hold" grpId="3" nodeType="withEffect">
                                  <p:stCondLst>
                                    <p:cond delay="0"/>
                                  </p:stCondLst>
                                  <p:childTnLst>
                                    <p:set>
                                      <p:cBhvr>
                                        <p:cTn id="42" dur="1" fill="hold">
                                          <p:stCondLst>
                                            <p:cond delay="0"/>
                                          </p:stCondLst>
                                        </p:cTn>
                                        <p:tgtEl>
                                          <p:spTgt spid="81"/>
                                        </p:tgtEl>
                                        <p:attrNameLst>
                                          <p:attrName>style.visibility</p:attrName>
                                        </p:attrNameLst>
                                      </p:cBhvr>
                                      <p:to>
                                        <p:strVal val="hidden"/>
                                      </p:to>
                                    </p:set>
                                  </p:childTnLst>
                                </p:cTn>
                              </p:par>
                              <p:par>
                                <p:cTn id="43" presetID="1" presetClass="exit" presetSubtype="0" fill="hold" grpId="3" nodeType="withEffect">
                                  <p:stCondLst>
                                    <p:cond delay="0"/>
                                  </p:stCondLst>
                                  <p:childTnLst>
                                    <p:set>
                                      <p:cBhvr>
                                        <p:cTn id="44" dur="1" fill="hold">
                                          <p:stCondLst>
                                            <p:cond delay="0"/>
                                          </p:stCondLst>
                                        </p:cTn>
                                        <p:tgtEl>
                                          <p:spTgt spid="8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0" presetClass="path" presetSubtype="0" accel="50000" decel="50000" fill="hold" grpId="1" nodeType="withEffect">
                                  <p:stCondLst>
                                    <p:cond delay="0"/>
                                  </p:stCondLst>
                                  <p:childTnLst>
                                    <p:animMotion origin="layout" path="M 0.00208 0.00555 L -0.45 -0.57778 " pathEditMode="relative" rAng="0" ptsTypes="AA">
                                      <p:cBhvr>
                                        <p:cTn id="88" dur="1000" fill="hold"/>
                                        <p:tgtEl>
                                          <p:spTgt spid="76"/>
                                        </p:tgtEl>
                                        <p:attrNameLst>
                                          <p:attrName>ppt_x</p:attrName>
                                          <p:attrName>ppt_y</p:attrName>
                                        </p:attrNameLst>
                                      </p:cBhvr>
                                      <p:rCtr x="-226" y="-292"/>
                                    </p:animMotion>
                                  </p:childTnLst>
                                </p:cTn>
                              </p:par>
                              <p:par>
                                <p:cTn id="89" presetID="0" presetClass="path" presetSubtype="0" accel="50000" decel="50000" fill="hold" grpId="1" nodeType="withEffect">
                                  <p:stCondLst>
                                    <p:cond delay="0"/>
                                  </p:stCondLst>
                                  <p:childTnLst>
                                    <p:animMotion origin="layout" path="M 3.33333E-6 -4.44444E-6 L -0.28334 -0.65555 " pathEditMode="relative" rAng="0" ptsTypes="AA">
                                      <p:cBhvr>
                                        <p:cTn id="90" dur="1000" fill="hold"/>
                                        <p:tgtEl>
                                          <p:spTgt spid="75"/>
                                        </p:tgtEl>
                                        <p:attrNameLst>
                                          <p:attrName>ppt_x</p:attrName>
                                          <p:attrName>ppt_y</p:attrName>
                                        </p:attrNameLst>
                                      </p:cBhvr>
                                      <p:rCtr x="-142" y="-3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37" grpId="0"/>
      <p:bldP spid="38" grpId="0" animBg="1"/>
      <p:bldP spid="39" grpId="0" animBg="1"/>
      <p:bldP spid="41" grpId="0" animBg="1"/>
      <p:bldP spid="42" grpId="0" animBg="1"/>
      <p:bldP spid="49" grpId="0" animBg="1"/>
      <p:bldP spid="52" grpId="0" animBg="1"/>
      <p:bldP spid="74" grpId="0"/>
      <p:bldP spid="75" grpId="0" animBg="1"/>
      <p:bldP spid="75" grpId="1" animBg="1"/>
      <p:bldP spid="76" grpId="0" animBg="1"/>
      <p:bldP spid="76" grpId="1" animBg="1"/>
      <p:bldP spid="77" grpId="0"/>
      <p:bldP spid="78" grpId="0" animBg="1"/>
      <p:bldP spid="78" grpId="1" animBg="1"/>
      <p:bldP spid="78" grpId="3" animBg="1"/>
      <p:bldP spid="79" grpId="0" animBg="1"/>
      <p:bldP spid="79" grpId="1" animBg="1"/>
      <p:bldP spid="79" grpId="3" animBg="1"/>
      <p:bldP spid="80" grpId="0" animBg="1"/>
      <p:bldP spid="80" grpId="1" animBg="1"/>
      <p:bldP spid="80" grpId="3" animBg="1"/>
      <p:bldP spid="81" grpId="0" animBg="1"/>
      <p:bldP spid="81" grpId="1" animBg="1"/>
      <p:bldP spid="81" grpId="3" animBg="1"/>
      <p:bldP spid="82" grpId="0" animBg="1"/>
      <p:bldP spid="82" grpId="1" animBg="1"/>
      <p:bldP spid="82" grpId="3" animBg="1"/>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Tag-based instruction-level monitoring</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13</a:t>
            </a:fld>
            <a:endParaRPr lang="en-US"/>
          </a:p>
        </p:txBody>
      </p:sp>
      <p:pic>
        <p:nvPicPr>
          <p:cNvPr id="9" name="Picture 8" descr="tag-management.png"/>
          <p:cNvPicPr>
            <a:picLocks noChangeAspect="1"/>
          </p:cNvPicPr>
          <p:nvPr/>
        </p:nvPicPr>
        <p:blipFill>
          <a:blip r:embed="rId3" cstate="print"/>
          <a:stretch>
            <a:fillRect/>
          </a:stretch>
        </p:blipFill>
        <p:spPr>
          <a:xfrm>
            <a:off x="10134600" y="2590800"/>
            <a:ext cx="1050743" cy="875962"/>
          </a:xfrm>
          <a:prstGeom prst="rect">
            <a:avLst/>
          </a:prstGeom>
        </p:spPr>
      </p:pic>
      <p:grpSp>
        <p:nvGrpSpPr>
          <p:cNvPr id="3" name="Group 10"/>
          <p:cNvGrpSpPr/>
          <p:nvPr/>
        </p:nvGrpSpPr>
        <p:grpSpPr>
          <a:xfrm>
            <a:off x="1219200" y="1371600"/>
            <a:ext cx="2971800" cy="533400"/>
            <a:chOff x="2362200" y="3048000"/>
            <a:chExt cx="3810000" cy="609600"/>
          </a:xfrm>
        </p:grpSpPr>
        <p:sp>
          <p:nvSpPr>
            <p:cNvPr id="12" name="Rectangle 11"/>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pc</a:t>
              </a:r>
              <a:endParaRPr lang="en-US" sz="2400" b="1" dirty="0">
                <a:solidFill>
                  <a:schemeClr val="tx1"/>
                </a:solidFill>
              </a:endParaRPr>
            </a:p>
          </p:txBody>
        </p:sp>
        <p:sp>
          <p:nvSpPr>
            <p:cNvPr id="13" name="Rectangle 12"/>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grpSp>
      <p:grpSp>
        <p:nvGrpSpPr>
          <p:cNvPr id="5" name="Group 13"/>
          <p:cNvGrpSpPr/>
          <p:nvPr/>
        </p:nvGrpSpPr>
        <p:grpSpPr>
          <a:xfrm>
            <a:off x="1219200" y="1905000"/>
            <a:ext cx="2971800" cy="533400"/>
            <a:chOff x="2362200" y="3048000"/>
            <a:chExt cx="3810000" cy="609600"/>
          </a:xfrm>
        </p:grpSpPr>
        <p:sp>
          <p:nvSpPr>
            <p:cNvPr id="15" name="Rectangle 14"/>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r0</a:t>
              </a:r>
              <a:endParaRPr lang="en-US" sz="2400" b="1" dirty="0">
                <a:solidFill>
                  <a:schemeClr val="tx1"/>
                </a:solidFill>
              </a:endParaRPr>
            </a:p>
          </p:txBody>
        </p:sp>
        <p:sp>
          <p:nvSpPr>
            <p:cNvPr id="16" name="Rectangle 15"/>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grpSp>
      <p:grpSp>
        <p:nvGrpSpPr>
          <p:cNvPr id="6" name="Group 16"/>
          <p:cNvGrpSpPr/>
          <p:nvPr/>
        </p:nvGrpSpPr>
        <p:grpSpPr>
          <a:xfrm>
            <a:off x="1219200" y="2438400"/>
            <a:ext cx="2971800" cy="533400"/>
            <a:chOff x="2362200" y="3048000"/>
            <a:chExt cx="3810000" cy="609600"/>
          </a:xfrm>
        </p:grpSpPr>
        <p:sp>
          <p:nvSpPr>
            <p:cNvPr id="18" name="Rectangle 17"/>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r1</a:t>
              </a:r>
              <a:endParaRPr lang="en-US" sz="2400" b="1" dirty="0">
                <a:solidFill>
                  <a:schemeClr val="tx1"/>
                </a:solidFill>
              </a:endParaRPr>
            </a:p>
          </p:txBody>
        </p:sp>
        <p:sp>
          <p:nvSpPr>
            <p:cNvPr id="19" name="Rectangle 18"/>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tr1</a:t>
              </a:r>
              <a:endParaRPr lang="en-US" sz="2400" b="1" dirty="0">
                <a:solidFill>
                  <a:schemeClr val="tx1"/>
                </a:solidFill>
              </a:endParaRPr>
            </a:p>
          </p:txBody>
        </p:sp>
      </p:grpSp>
      <p:grpSp>
        <p:nvGrpSpPr>
          <p:cNvPr id="7" name="Group 19"/>
          <p:cNvGrpSpPr/>
          <p:nvPr/>
        </p:nvGrpSpPr>
        <p:grpSpPr>
          <a:xfrm>
            <a:off x="1219200" y="2971800"/>
            <a:ext cx="2971800" cy="533400"/>
            <a:chOff x="2362200" y="3048000"/>
            <a:chExt cx="3810000" cy="609600"/>
          </a:xfrm>
        </p:grpSpPr>
        <p:sp>
          <p:nvSpPr>
            <p:cNvPr id="21" name="Rectangle 20"/>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r2</a:t>
              </a:r>
              <a:endParaRPr lang="en-US" sz="2400" b="1" dirty="0">
                <a:solidFill>
                  <a:schemeClr val="tx1"/>
                </a:solidFill>
              </a:endParaRPr>
            </a:p>
          </p:txBody>
        </p:sp>
        <p:sp>
          <p:nvSpPr>
            <p:cNvPr id="22" name="Rectangle 21"/>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tr2</a:t>
              </a:r>
              <a:endParaRPr lang="en-US" sz="2400" b="1" dirty="0">
                <a:solidFill>
                  <a:schemeClr val="tx1"/>
                </a:solidFill>
              </a:endParaRPr>
            </a:p>
          </p:txBody>
        </p:sp>
      </p:grpSp>
      <p:grpSp>
        <p:nvGrpSpPr>
          <p:cNvPr id="8" name="Group 22"/>
          <p:cNvGrpSpPr/>
          <p:nvPr/>
        </p:nvGrpSpPr>
        <p:grpSpPr>
          <a:xfrm>
            <a:off x="4800600" y="1371600"/>
            <a:ext cx="2971800" cy="533400"/>
            <a:chOff x="2362200" y="3048000"/>
            <a:chExt cx="3810000" cy="609600"/>
          </a:xfrm>
        </p:grpSpPr>
        <p:sp>
          <p:nvSpPr>
            <p:cNvPr id="24" name="Rectangle 23"/>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[0]</a:t>
              </a:r>
              <a:endParaRPr lang="en-US" sz="2400" b="1" dirty="0">
                <a:solidFill>
                  <a:schemeClr val="tx1"/>
                </a:solidFill>
              </a:endParaRPr>
            </a:p>
          </p:txBody>
        </p:sp>
        <p:sp>
          <p:nvSpPr>
            <p:cNvPr id="25" name="Rectangle 24"/>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tm0</a:t>
              </a:r>
              <a:endParaRPr lang="en-US" sz="2400" b="1" dirty="0">
                <a:solidFill>
                  <a:schemeClr val="tx1"/>
                </a:solidFill>
              </a:endParaRPr>
            </a:p>
          </p:txBody>
        </p:sp>
      </p:grpSp>
      <p:grpSp>
        <p:nvGrpSpPr>
          <p:cNvPr id="10" name="Group 25"/>
          <p:cNvGrpSpPr/>
          <p:nvPr/>
        </p:nvGrpSpPr>
        <p:grpSpPr>
          <a:xfrm>
            <a:off x="4800600" y="1905000"/>
            <a:ext cx="2971800" cy="533400"/>
            <a:chOff x="2362200" y="3048000"/>
            <a:chExt cx="3810000" cy="609600"/>
          </a:xfrm>
        </p:grpSpPr>
        <p:sp>
          <p:nvSpPr>
            <p:cNvPr id="27" name="Rectangle 26"/>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[1]</a:t>
              </a:r>
              <a:endParaRPr lang="en-US" sz="2400" b="1" dirty="0">
                <a:solidFill>
                  <a:schemeClr val="tx1"/>
                </a:solidFill>
              </a:endParaRPr>
            </a:p>
          </p:txBody>
        </p:sp>
        <p:sp>
          <p:nvSpPr>
            <p:cNvPr id="28" name="Rectangle 27"/>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tm1</a:t>
              </a:r>
              <a:endParaRPr lang="en-US" sz="2400" b="1" dirty="0">
                <a:solidFill>
                  <a:schemeClr val="tx1"/>
                </a:solidFill>
              </a:endParaRPr>
            </a:p>
          </p:txBody>
        </p:sp>
      </p:grpSp>
      <p:grpSp>
        <p:nvGrpSpPr>
          <p:cNvPr id="11" name="Group 28"/>
          <p:cNvGrpSpPr/>
          <p:nvPr/>
        </p:nvGrpSpPr>
        <p:grpSpPr>
          <a:xfrm>
            <a:off x="4800600" y="2438400"/>
            <a:ext cx="2971800" cy="533400"/>
            <a:chOff x="2362200" y="3048000"/>
            <a:chExt cx="3810000" cy="609600"/>
          </a:xfrm>
        </p:grpSpPr>
        <p:sp>
          <p:nvSpPr>
            <p:cNvPr id="30" name="Rectangle 29"/>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[2]</a:t>
              </a:r>
              <a:endParaRPr lang="en-US" sz="2400" b="1" dirty="0">
                <a:solidFill>
                  <a:schemeClr val="tx1"/>
                </a:solidFill>
              </a:endParaRPr>
            </a:p>
          </p:txBody>
        </p:sp>
        <p:sp>
          <p:nvSpPr>
            <p:cNvPr id="31" name="Rectangle 30"/>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tm2</a:t>
              </a:r>
              <a:endParaRPr lang="en-US" sz="2400" b="1" dirty="0">
                <a:solidFill>
                  <a:schemeClr val="tx1"/>
                </a:solidFill>
              </a:endParaRPr>
            </a:p>
          </p:txBody>
        </p:sp>
      </p:grpSp>
      <p:grpSp>
        <p:nvGrpSpPr>
          <p:cNvPr id="14" name="Group 31"/>
          <p:cNvGrpSpPr/>
          <p:nvPr/>
        </p:nvGrpSpPr>
        <p:grpSpPr>
          <a:xfrm>
            <a:off x="4800600" y="2971800"/>
            <a:ext cx="2971800" cy="533400"/>
            <a:chOff x="2362200" y="3048000"/>
            <a:chExt cx="3810000" cy="609600"/>
          </a:xfrm>
        </p:grpSpPr>
        <p:sp>
          <p:nvSpPr>
            <p:cNvPr id="33" name="Rectangle 32"/>
            <p:cNvSpPr/>
            <p:nvPr/>
          </p:nvSpPr>
          <p:spPr>
            <a:xfrm>
              <a:off x="2362200" y="3048000"/>
              <a:ext cx="19050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mem</a:t>
              </a:r>
              <a:r>
                <a:rPr lang="en-US" sz="2400" b="1" dirty="0" smtClean="0">
                  <a:solidFill>
                    <a:schemeClr val="tx1"/>
                  </a:solidFill>
                </a:rPr>
                <a:t>[3]</a:t>
              </a:r>
              <a:endParaRPr lang="en-US" sz="2400" b="1" dirty="0">
                <a:solidFill>
                  <a:schemeClr val="tx1"/>
                </a:solidFill>
              </a:endParaRPr>
            </a:p>
          </p:txBody>
        </p:sp>
        <p:sp>
          <p:nvSpPr>
            <p:cNvPr id="34" name="Rectangle 33"/>
            <p:cNvSpPr/>
            <p:nvPr/>
          </p:nvSpPr>
          <p:spPr>
            <a:xfrm>
              <a:off x="4267200" y="3048000"/>
              <a:ext cx="19050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tm3</a:t>
              </a:r>
              <a:endParaRPr lang="en-US" sz="2400" b="1" dirty="0">
                <a:solidFill>
                  <a:schemeClr val="tx1"/>
                </a:solidFill>
              </a:endParaRPr>
            </a:p>
          </p:txBody>
        </p:sp>
      </p:grpSp>
      <p:sp>
        <p:nvSpPr>
          <p:cNvPr id="37" name="Rectangle 36"/>
          <p:cNvSpPr/>
          <p:nvPr/>
        </p:nvSpPr>
        <p:spPr>
          <a:xfrm>
            <a:off x="2363693" y="3810000"/>
            <a:ext cx="4494307" cy="523220"/>
          </a:xfrm>
          <a:prstGeom prst="rect">
            <a:avLst/>
          </a:prstGeom>
        </p:spPr>
        <p:txBody>
          <a:bodyPr wrap="none">
            <a:spAutoFit/>
          </a:bodyPr>
          <a:lstStyle/>
          <a:p>
            <a:r>
              <a:rPr lang="en-US" sz="2800" dirty="0" smtClean="0"/>
              <a:t>decode(</a:t>
            </a:r>
            <a:r>
              <a:rPr lang="en-US" sz="2800" dirty="0" err="1" smtClean="0"/>
              <a:t>mem</a:t>
            </a:r>
            <a:r>
              <a:rPr lang="en-US" sz="2800" dirty="0" smtClean="0"/>
              <a:t>[1]) = store r0 r1</a:t>
            </a:r>
            <a:endParaRPr lang="en-US" sz="2800" dirty="0"/>
          </a:p>
        </p:txBody>
      </p:sp>
      <p:sp>
        <p:nvSpPr>
          <p:cNvPr id="38" name="Rectangle 37"/>
          <p:cNvSpPr/>
          <p:nvPr/>
        </p:nvSpPr>
        <p:spPr>
          <a:xfrm>
            <a:off x="762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39" name="Rectangle 38"/>
          <p:cNvSpPr/>
          <p:nvPr/>
        </p:nvSpPr>
        <p:spPr>
          <a:xfrm>
            <a:off x="2286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sp>
        <p:nvSpPr>
          <p:cNvPr id="41" name="Rectangle 40"/>
          <p:cNvSpPr/>
          <p:nvPr/>
        </p:nvSpPr>
        <p:spPr>
          <a:xfrm>
            <a:off x="3810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tr1</a:t>
            </a:r>
            <a:endParaRPr lang="en-US" sz="2400" b="1" dirty="0">
              <a:solidFill>
                <a:schemeClr val="tx1"/>
              </a:solidFill>
            </a:endParaRPr>
          </a:p>
        </p:txBody>
      </p:sp>
      <p:sp>
        <p:nvSpPr>
          <p:cNvPr id="42" name="Rectangle 41"/>
          <p:cNvSpPr/>
          <p:nvPr/>
        </p:nvSpPr>
        <p:spPr>
          <a:xfrm>
            <a:off x="5334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tm3</a:t>
            </a:r>
            <a:endParaRPr lang="en-US" sz="2400" b="1" dirty="0">
              <a:solidFill>
                <a:schemeClr val="tx1"/>
              </a:solidFill>
            </a:endParaRPr>
          </a:p>
        </p:txBody>
      </p:sp>
      <p:sp>
        <p:nvSpPr>
          <p:cNvPr id="49" name="Rectangle 48"/>
          <p:cNvSpPr/>
          <p:nvPr/>
        </p:nvSpPr>
        <p:spPr>
          <a:xfrm>
            <a:off x="6858000" y="4572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tm2</a:t>
            </a:r>
            <a:endParaRPr lang="en-US" sz="2400" b="1" dirty="0">
              <a:solidFill>
                <a:schemeClr val="tx1"/>
              </a:solidFill>
            </a:endParaRPr>
          </a:p>
        </p:txBody>
      </p:sp>
      <p:cxnSp>
        <p:nvCxnSpPr>
          <p:cNvPr id="50" name="Straight Arrow Connector 49"/>
          <p:cNvCxnSpPr>
            <a:stCxn id="38" idx="2"/>
          </p:cNvCxnSpPr>
          <p:nvPr/>
        </p:nvCxnSpPr>
        <p:spPr>
          <a:xfrm>
            <a:off x="1504950" y="5105400"/>
            <a:ext cx="10096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066800" y="5715000"/>
            <a:ext cx="3048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monitor</a:t>
            </a:r>
            <a:endParaRPr lang="en-US" sz="3600" b="1" dirty="0"/>
          </a:p>
        </p:txBody>
      </p:sp>
      <p:cxnSp>
        <p:nvCxnSpPr>
          <p:cNvPr id="55" name="Straight Arrow Connector 54"/>
          <p:cNvCxnSpPr>
            <a:stCxn id="39" idx="2"/>
          </p:cNvCxnSpPr>
          <p:nvPr/>
        </p:nvCxnSpPr>
        <p:spPr>
          <a:xfrm flipH="1">
            <a:off x="2667000" y="5105400"/>
            <a:ext cx="3619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971800" y="5105400"/>
            <a:ext cx="15049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2" idx="2"/>
          </p:cNvCxnSpPr>
          <p:nvPr/>
        </p:nvCxnSpPr>
        <p:spPr>
          <a:xfrm flipH="1">
            <a:off x="3429000" y="5105400"/>
            <a:ext cx="2647950" cy="6096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2"/>
          </p:cNvCxnSpPr>
          <p:nvPr/>
        </p:nvCxnSpPr>
        <p:spPr>
          <a:xfrm flipH="1">
            <a:off x="3886200" y="5105400"/>
            <a:ext cx="3714750" cy="685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4191000" y="6096000"/>
            <a:ext cx="1219200" cy="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038600" y="6096000"/>
            <a:ext cx="1421479" cy="523220"/>
          </a:xfrm>
          <a:prstGeom prst="rect">
            <a:avLst/>
          </a:prstGeom>
          <a:noFill/>
        </p:spPr>
        <p:txBody>
          <a:bodyPr wrap="none" rtlCol="0">
            <a:spAutoFit/>
          </a:bodyPr>
          <a:lstStyle/>
          <a:p>
            <a:r>
              <a:rPr lang="en-US" sz="2800" b="1" dirty="0" smtClean="0">
                <a:solidFill>
                  <a:srgbClr val="C00000"/>
                </a:solidFill>
              </a:rPr>
              <a:t>disallow</a:t>
            </a:r>
            <a:endParaRPr lang="en-US" sz="2800" b="1" dirty="0">
              <a:solidFill>
                <a:srgbClr val="C00000"/>
              </a:solidFill>
            </a:endParaRPr>
          </a:p>
        </p:txBody>
      </p:sp>
      <p:cxnSp>
        <p:nvCxnSpPr>
          <p:cNvPr id="51" name="Straight Arrow Connector 50"/>
          <p:cNvCxnSpPr/>
          <p:nvPr/>
        </p:nvCxnSpPr>
        <p:spPr>
          <a:xfrm flipH="1">
            <a:off x="7772400" y="2728555"/>
            <a:ext cx="9906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077200" y="2281535"/>
            <a:ext cx="478016" cy="461665"/>
          </a:xfrm>
          <a:prstGeom prst="rect">
            <a:avLst/>
          </a:prstGeom>
          <a:noFill/>
        </p:spPr>
        <p:txBody>
          <a:bodyPr wrap="none" rtlCol="0">
            <a:spAutoFit/>
          </a:bodyPr>
          <a:lstStyle/>
          <a:p>
            <a:r>
              <a:rPr lang="en-US" sz="2400" b="1" dirty="0" smtClean="0"/>
              <a:t>pc</a:t>
            </a:r>
            <a:endParaRPr lang="en-US" sz="2400" b="1" dirty="0"/>
          </a:p>
        </p:txBody>
      </p:sp>
      <p:cxnSp>
        <p:nvCxnSpPr>
          <p:cNvPr id="54" name="Straight Arrow Connector 53"/>
          <p:cNvCxnSpPr/>
          <p:nvPr/>
        </p:nvCxnSpPr>
        <p:spPr>
          <a:xfrm flipH="1">
            <a:off x="7772400" y="3266420"/>
            <a:ext cx="9906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077200" y="2819400"/>
            <a:ext cx="449162" cy="461665"/>
          </a:xfrm>
          <a:prstGeom prst="rect">
            <a:avLst/>
          </a:prstGeom>
          <a:noFill/>
        </p:spPr>
        <p:txBody>
          <a:bodyPr wrap="none" rtlCol="0">
            <a:spAutoFit/>
          </a:bodyPr>
          <a:lstStyle/>
          <a:p>
            <a:r>
              <a:rPr lang="en-US" sz="2400" b="1" dirty="0" smtClean="0"/>
              <a:t>r0</a:t>
            </a:r>
            <a:endParaRPr lang="en-US" sz="2400" b="1" dirty="0"/>
          </a:p>
        </p:txBody>
      </p:sp>
      <p:sp>
        <p:nvSpPr>
          <p:cNvPr id="59" name="TextBox 58"/>
          <p:cNvSpPr txBox="1"/>
          <p:nvPr/>
        </p:nvSpPr>
        <p:spPr>
          <a:xfrm>
            <a:off x="5477962" y="5791200"/>
            <a:ext cx="3165097" cy="523220"/>
          </a:xfrm>
          <a:prstGeom prst="rect">
            <a:avLst/>
          </a:prstGeom>
          <a:noFill/>
        </p:spPr>
        <p:txBody>
          <a:bodyPr wrap="none" rtlCol="0">
            <a:spAutoFit/>
          </a:bodyPr>
          <a:lstStyle/>
          <a:p>
            <a:r>
              <a:rPr lang="en-US" sz="2800" b="1" dirty="0" smtClean="0">
                <a:solidFill>
                  <a:srgbClr val="C00000"/>
                </a:solidFill>
              </a:rPr>
              <a:t>bad action stopped!</a:t>
            </a:r>
            <a:endParaRPr lang="en-US" sz="2800" b="1" dirty="0">
              <a:solidFill>
                <a:srgbClr val="C00000"/>
              </a:solidFill>
            </a:endParaRPr>
          </a:p>
        </p:txBody>
      </p:sp>
      <p:sp>
        <p:nvSpPr>
          <p:cNvPr id="48" name="Rectangle 47"/>
          <p:cNvSpPr/>
          <p:nvPr/>
        </p:nvSpPr>
        <p:spPr>
          <a:xfrm>
            <a:off x="152400" y="5257800"/>
            <a:ext cx="1066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store</a:t>
            </a:r>
            <a:endParaRPr lang="en-US" sz="2400" dirty="0">
              <a:solidFill>
                <a:schemeClr val="tx1"/>
              </a:solidFill>
            </a:endParaRPr>
          </a:p>
        </p:txBody>
      </p:sp>
      <p:cxnSp>
        <p:nvCxnSpPr>
          <p:cNvPr id="57" name="Straight Arrow Connector 56"/>
          <p:cNvCxnSpPr>
            <a:stCxn id="48" idx="3"/>
          </p:cNvCxnSpPr>
          <p:nvPr/>
        </p:nvCxnSpPr>
        <p:spPr>
          <a:xfrm>
            <a:off x="1219200" y="5524500"/>
            <a:ext cx="762000" cy="1143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1" grpId="0" animBg="1"/>
      <p:bldP spid="42" grpId="0" animBg="1"/>
      <p:bldP spid="49" grpId="0" animBg="1"/>
      <p:bldP spid="74" grpId="0"/>
      <p:bldP spid="59" grpId="0"/>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Micro-policies are cool!</a:t>
            </a:r>
            <a:endParaRPr lang="en-US" dirty="0"/>
          </a:p>
        </p:txBody>
      </p:sp>
      <p:sp>
        <p:nvSpPr>
          <p:cNvPr id="3" name="Content Placeholder 2"/>
          <p:cNvSpPr>
            <a:spLocks noGrp="1"/>
          </p:cNvSpPr>
          <p:nvPr>
            <p:ph idx="1"/>
          </p:nvPr>
        </p:nvSpPr>
        <p:spPr>
          <a:xfrm>
            <a:off x="457200" y="1600200"/>
            <a:ext cx="8534400" cy="4953000"/>
          </a:xfrm>
        </p:spPr>
        <p:txBody>
          <a:bodyPr>
            <a:normAutofit fontScale="92500"/>
          </a:bodyPr>
          <a:lstStyle/>
          <a:p>
            <a:pPr>
              <a:spcAft>
                <a:spcPts val="1200"/>
              </a:spcAft>
            </a:pPr>
            <a:r>
              <a:rPr lang="en-US" b="1" dirty="0" smtClean="0">
                <a:solidFill>
                  <a:schemeClr val="tx2"/>
                </a:solidFill>
              </a:rPr>
              <a:t>low level + fine grained</a:t>
            </a:r>
            <a:r>
              <a:rPr lang="en-US" dirty="0" smtClean="0"/>
              <a:t>:</a:t>
            </a:r>
            <a:r>
              <a:rPr lang="en-US" sz="3100" dirty="0" smtClean="0"/>
              <a:t> unbounded per-word metadata, checked &amp; propagated on each instruction</a:t>
            </a:r>
          </a:p>
          <a:p>
            <a:pPr>
              <a:spcAft>
                <a:spcPts val="1200"/>
              </a:spcAft>
            </a:pPr>
            <a:r>
              <a:rPr lang="en-US" b="1" dirty="0" smtClean="0">
                <a:solidFill>
                  <a:schemeClr val="tx2"/>
                </a:solidFill>
              </a:rPr>
              <a:t>expressive</a:t>
            </a:r>
            <a:r>
              <a:rPr lang="en-US" dirty="0" smtClean="0"/>
              <a:t>: can enforce large number of policies</a:t>
            </a:r>
          </a:p>
          <a:p>
            <a:pPr>
              <a:spcAft>
                <a:spcPts val="1200"/>
              </a:spcAft>
            </a:pPr>
            <a:r>
              <a:rPr lang="en-US" b="1" dirty="0" smtClean="0">
                <a:solidFill>
                  <a:schemeClr val="tx2"/>
                </a:solidFill>
              </a:rPr>
              <a:t>flexible</a:t>
            </a:r>
            <a:r>
              <a:rPr lang="en-US" dirty="0" smtClean="0"/>
              <a:t>: tags and monitor defined by software</a:t>
            </a:r>
          </a:p>
          <a:p>
            <a:pPr>
              <a:spcAft>
                <a:spcPts val="1200"/>
              </a:spcAft>
            </a:pPr>
            <a:r>
              <a:rPr lang="en-US" b="1" dirty="0" smtClean="0">
                <a:solidFill>
                  <a:schemeClr val="tx2"/>
                </a:solidFill>
              </a:rPr>
              <a:t>efficient</a:t>
            </a:r>
            <a:r>
              <a:rPr lang="en-US" dirty="0" smtClean="0"/>
              <a:t>:</a:t>
            </a:r>
            <a:r>
              <a:rPr lang="en-US" b="1" dirty="0" smtClean="0"/>
              <a:t> </a:t>
            </a:r>
            <a:r>
              <a:rPr lang="en-US" dirty="0" smtClean="0"/>
              <a:t>accelerated using hardware caching</a:t>
            </a:r>
          </a:p>
          <a:p>
            <a:pPr>
              <a:spcAft>
                <a:spcPts val="1200"/>
              </a:spcAft>
            </a:pPr>
            <a:r>
              <a:rPr lang="en-US" b="1" dirty="0" smtClean="0">
                <a:solidFill>
                  <a:schemeClr val="tx2"/>
                </a:solidFill>
              </a:rPr>
              <a:t>secure</a:t>
            </a:r>
            <a:r>
              <a:rPr lang="en-US" dirty="0" smtClean="0"/>
              <a:t>: simple enough to formally verify security</a:t>
            </a:r>
          </a:p>
          <a:p>
            <a:pPr>
              <a:spcAft>
                <a:spcPts val="1200"/>
              </a:spcAft>
            </a:pPr>
            <a:r>
              <a:rPr lang="en-US" b="1" dirty="0" smtClean="0">
                <a:solidFill>
                  <a:schemeClr val="tx2"/>
                </a:solidFill>
              </a:rPr>
              <a:t>real</a:t>
            </a:r>
            <a:r>
              <a:rPr lang="en-US" dirty="0" smtClean="0"/>
              <a:t>: FPGA implementation on top of RISC-V CPU</a:t>
            </a:r>
          </a:p>
          <a:p>
            <a:pPr lvl="1">
              <a:lnSpc>
                <a:spcPct val="120000"/>
              </a:lnSpc>
            </a:pPr>
            <a:endParaRPr lang="en-US"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14</a:t>
            </a:fld>
            <a:endParaRPr lang="en-US"/>
          </a:p>
        </p:txBody>
      </p:sp>
      <p:pic>
        <p:nvPicPr>
          <p:cNvPr id="6" name="Picture 5" descr="cool_cat_small.jpg"/>
          <p:cNvPicPr>
            <a:picLocks noChangeAspect="1"/>
          </p:cNvPicPr>
          <p:nvPr/>
        </p:nvPicPr>
        <p:blipFill>
          <a:blip r:embed="rId3" cstate="print"/>
          <a:stretch>
            <a:fillRect/>
          </a:stretch>
        </p:blipFill>
        <p:spPr>
          <a:xfrm>
            <a:off x="7467600" y="223520"/>
            <a:ext cx="1371600" cy="1280160"/>
          </a:xfrm>
          <a:prstGeom prst="rect">
            <a:avLst/>
          </a:prstGeom>
        </p:spPr>
      </p:pic>
      <p:pic>
        <p:nvPicPr>
          <p:cNvPr id="7" name="Picture 6" descr="micro-policies.jpg"/>
          <p:cNvPicPr>
            <a:picLocks noChangeAspect="1"/>
          </p:cNvPicPr>
          <p:nvPr/>
        </p:nvPicPr>
        <p:blipFill>
          <a:blip r:embed="rId4" cstate="print"/>
          <a:stretch>
            <a:fillRect/>
          </a:stretch>
        </p:blipFill>
        <p:spPr>
          <a:xfrm>
            <a:off x="457200" y="304800"/>
            <a:ext cx="1143000" cy="1143000"/>
          </a:xfrm>
          <a:prstGeom prst="rect">
            <a:avLst/>
          </a:prstGeom>
          <a:ln>
            <a:solidFill>
              <a:schemeClr val="tx1"/>
            </a:solidFill>
          </a:ln>
          <a:effectLst>
            <a:outerShdw blurRad="50800" dist="38100" algn="l" rotWithShape="0">
              <a:prstClr val="black">
                <a:alpha val="40000"/>
              </a:prstClr>
            </a:outerShdw>
          </a:effectLst>
        </p:spPr>
      </p:pic>
      <p:sp>
        <p:nvSpPr>
          <p:cNvPr id="8" name="Rectangle 7"/>
          <p:cNvSpPr/>
          <p:nvPr/>
        </p:nvSpPr>
        <p:spPr>
          <a:xfrm>
            <a:off x="457200" y="2667000"/>
            <a:ext cx="80772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raper_logo_9082015.jpg"/>
          <p:cNvPicPr>
            <a:picLocks noChangeAspect="1"/>
          </p:cNvPicPr>
          <p:nvPr/>
        </p:nvPicPr>
        <p:blipFill>
          <a:blip r:embed="rId5" cstate="print"/>
          <a:stretch>
            <a:fillRect/>
          </a:stretch>
        </p:blipFill>
        <p:spPr>
          <a:xfrm>
            <a:off x="3124199" y="6187208"/>
            <a:ext cx="1807299" cy="213591"/>
          </a:xfrm>
          <a:prstGeom prst="rect">
            <a:avLst/>
          </a:prstGeom>
        </p:spPr>
      </p:pic>
      <p:pic>
        <p:nvPicPr>
          <p:cNvPr id="10" name="Picture 9" descr="bluespec.png"/>
          <p:cNvPicPr>
            <a:picLocks noChangeAspect="1"/>
          </p:cNvPicPr>
          <p:nvPr/>
        </p:nvPicPr>
        <p:blipFill>
          <a:blip r:embed="rId6" cstate="print"/>
          <a:stretch>
            <a:fillRect/>
          </a:stretch>
        </p:blipFill>
        <p:spPr>
          <a:xfrm>
            <a:off x="5334000" y="6019800"/>
            <a:ext cx="2337672" cy="485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14400" y="1600200"/>
            <a:ext cx="6629400" cy="4876800"/>
          </a:xfrm>
        </p:spPr>
        <p:txBody>
          <a:bodyPr>
            <a:normAutofit fontScale="92500" lnSpcReduction="20000"/>
          </a:bodyPr>
          <a:lstStyle/>
          <a:p>
            <a:pPr>
              <a:lnSpc>
                <a:spcPct val="110000"/>
              </a:lnSpc>
            </a:pPr>
            <a:r>
              <a:rPr lang="en-US" dirty="0" smtClean="0"/>
              <a:t>information flow </a:t>
            </a:r>
            <a:r>
              <a:rPr lang="en-US" dirty="0" smtClean="0"/>
              <a:t>control (IFC)</a:t>
            </a:r>
            <a:endParaRPr lang="en-US" sz="2400" dirty="0" smtClean="0">
              <a:solidFill>
                <a:schemeClr val="bg1">
                  <a:lumMod val="50000"/>
                </a:schemeClr>
              </a:solidFill>
            </a:endParaRPr>
          </a:p>
          <a:p>
            <a:pPr>
              <a:lnSpc>
                <a:spcPct val="110000"/>
              </a:lnSpc>
            </a:pPr>
            <a:r>
              <a:rPr lang="en-US" dirty="0" smtClean="0"/>
              <a:t>monitor self-protection</a:t>
            </a:r>
          </a:p>
          <a:p>
            <a:pPr>
              <a:lnSpc>
                <a:spcPct val="110000"/>
              </a:lnSpc>
            </a:pPr>
            <a:r>
              <a:rPr lang="en-US" dirty="0" smtClean="0"/>
              <a:t>compartmentalization</a:t>
            </a:r>
          </a:p>
          <a:p>
            <a:pPr>
              <a:lnSpc>
                <a:spcPct val="110000"/>
              </a:lnSpc>
            </a:pPr>
            <a:r>
              <a:rPr lang="en-US" dirty="0" smtClean="0"/>
              <a:t>dynamic sealing</a:t>
            </a:r>
          </a:p>
          <a:p>
            <a:pPr>
              <a:lnSpc>
                <a:spcPct val="110000"/>
              </a:lnSpc>
            </a:pPr>
            <a:r>
              <a:rPr lang="en-US" dirty="0" smtClean="0"/>
              <a:t>heap memory safety</a:t>
            </a:r>
          </a:p>
          <a:p>
            <a:pPr>
              <a:lnSpc>
                <a:spcPct val="110000"/>
              </a:lnSpc>
            </a:pPr>
            <a:r>
              <a:rPr lang="en-US" dirty="0" smtClean="0"/>
              <a:t>code-data separation</a:t>
            </a:r>
          </a:p>
          <a:p>
            <a:pPr>
              <a:lnSpc>
                <a:spcPct val="110000"/>
              </a:lnSpc>
            </a:pPr>
            <a:r>
              <a:rPr lang="en-US" dirty="0" smtClean="0"/>
              <a:t>control-flow </a:t>
            </a:r>
            <a:r>
              <a:rPr lang="en-US" dirty="0" smtClean="0"/>
              <a:t>integrity (CFI)</a:t>
            </a:r>
            <a:endParaRPr lang="en-US" dirty="0" smtClean="0"/>
          </a:p>
          <a:p>
            <a:pPr>
              <a:lnSpc>
                <a:spcPct val="110000"/>
              </a:lnSpc>
            </a:pPr>
            <a:r>
              <a:rPr lang="en-US" dirty="0" smtClean="0"/>
              <a:t>taint tracking</a:t>
            </a:r>
          </a:p>
          <a:p>
            <a:pPr>
              <a:lnSpc>
                <a:spcPct val="110000"/>
              </a:lnSpc>
            </a:pPr>
            <a:r>
              <a:rPr lang="en-US" dirty="0" smtClean="0"/>
              <a:t>...</a:t>
            </a:r>
          </a:p>
          <a:p>
            <a:pPr>
              <a:lnSpc>
                <a:spcPct val="110000"/>
              </a:lnSpc>
            </a:pPr>
            <a:endParaRPr lang="en-US" dirty="0"/>
          </a:p>
        </p:txBody>
      </p:sp>
      <p:sp>
        <p:nvSpPr>
          <p:cNvPr id="6" name="Title 5"/>
          <p:cNvSpPr>
            <a:spLocks noGrp="1"/>
          </p:cNvSpPr>
          <p:nvPr>
            <p:ph type="title"/>
          </p:nvPr>
        </p:nvSpPr>
        <p:spPr/>
        <p:txBody>
          <a:bodyPr/>
          <a:lstStyle/>
          <a:p>
            <a:r>
              <a:rPr lang="en-US" dirty="0" smtClean="0"/>
              <a:t>Expressiveness</a:t>
            </a:r>
            <a:endParaRPr lang="en-US" dirty="0"/>
          </a:p>
        </p:txBody>
      </p:sp>
      <p:sp>
        <p:nvSpPr>
          <p:cNvPr id="5" name="Slide Number Placeholder 4"/>
          <p:cNvSpPr>
            <a:spLocks noGrp="1"/>
          </p:cNvSpPr>
          <p:nvPr>
            <p:ph type="sldNum" sz="quarter" idx="12"/>
          </p:nvPr>
        </p:nvSpPr>
        <p:spPr/>
        <p:txBody>
          <a:bodyPr/>
          <a:lstStyle/>
          <a:p>
            <a:fld id="{1ADD699A-67FB-4F36-809D-738B0721C211}" type="slidenum">
              <a:rPr lang="en-US" smtClean="0"/>
              <a:pPr/>
              <a:t>15</a:t>
            </a:fld>
            <a:endParaRPr lang="en-US" dirty="0"/>
          </a:p>
        </p:txBody>
      </p:sp>
      <p:sp>
        <p:nvSpPr>
          <p:cNvPr id="8" name="Rectangle 7"/>
          <p:cNvSpPr/>
          <p:nvPr/>
        </p:nvSpPr>
        <p:spPr>
          <a:xfrm>
            <a:off x="914400" y="1600200"/>
            <a:ext cx="8077200" cy="3505200"/>
          </a:xfrm>
          <a:prstGeom prst="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4200" y="2093893"/>
            <a:ext cx="1600199" cy="954107"/>
          </a:xfrm>
          <a:prstGeom prst="rect">
            <a:avLst/>
          </a:prstGeom>
          <a:noFill/>
          <a:ln>
            <a:noFill/>
          </a:ln>
        </p:spPr>
        <p:txBody>
          <a:bodyPr wrap="square" rtlCol="0">
            <a:spAutoFit/>
          </a:bodyPr>
          <a:lstStyle/>
          <a:p>
            <a:pPr algn="ctr"/>
            <a:r>
              <a:rPr lang="en-US" sz="3200" dirty="0" smtClean="0">
                <a:solidFill>
                  <a:schemeClr val="accent1"/>
                </a:solidFill>
              </a:rPr>
              <a:t>Verified</a:t>
            </a:r>
          </a:p>
          <a:p>
            <a:pPr algn="ctr"/>
            <a:r>
              <a:rPr lang="en-US" sz="2400" dirty="0" smtClean="0">
                <a:solidFill>
                  <a:schemeClr val="accent1"/>
                </a:solidFill>
              </a:rPr>
              <a:t>(in Coq)</a:t>
            </a:r>
            <a:endParaRPr lang="en-US" sz="2400" dirty="0">
              <a:solidFill>
                <a:schemeClr val="accent1"/>
              </a:solidFill>
            </a:endParaRPr>
          </a:p>
        </p:txBody>
      </p:sp>
      <p:sp>
        <p:nvSpPr>
          <p:cNvPr id="10" name="Rectangle 9"/>
          <p:cNvSpPr/>
          <p:nvPr/>
        </p:nvSpPr>
        <p:spPr>
          <a:xfrm>
            <a:off x="762000" y="3581400"/>
            <a:ext cx="7848600" cy="2895600"/>
          </a:xfrm>
          <a:prstGeom prst="rect">
            <a:avLst/>
          </a:prstGeom>
          <a:noFill/>
          <a:ln w="381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0" y="5181601"/>
            <a:ext cx="3962400" cy="954107"/>
          </a:xfrm>
          <a:prstGeom prst="rect">
            <a:avLst/>
          </a:prstGeom>
          <a:noFill/>
          <a:ln>
            <a:noFill/>
          </a:ln>
        </p:spPr>
        <p:txBody>
          <a:bodyPr wrap="square" rtlCol="0">
            <a:spAutoFit/>
          </a:bodyPr>
          <a:lstStyle/>
          <a:p>
            <a:pPr algn="r"/>
            <a:r>
              <a:rPr lang="en-US" sz="3200" dirty="0" smtClean="0">
                <a:solidFill>
                  <a:srgbClr val="C00000"/>
                </a:solidFill>
              </a:rPr>
              <a:t>Evaluated </a:t>
            </a:r>
          </a:p>
          <a:p>
            <a:pPr algn="r"/>
            <a:r>
              <a:rPr lang="en-US" sz="2400" dirty="0" smtClean="0">
                <a:solidFill>
                  <a:srgbClr val="C00000"/>
                </a:solidFill>
              </a:rPr>
              <a:t>(&lt;10% runtime overhead)</a:t>
            </a:r>
          </a:p>
        </p:txBody>
      </p:sp>
      <p:sp>
        <p:nvSpPr>
          <p:cNvPr id="13" name="Rectangle 12"/>
          <p:cNvSpPr/>
          <p:nvPr/>
        </p:nvSpPr>
        <p:spPr>
          <a:xfrm>
            <a:off x="7045119" y="3033827"/>
            <a:ext cx="1794081" cy="395173"/>
          </a:xfrm>
          <a:prstGeom prst="rect">
            <a:avLst/>
          </a:prstGeom>
        </p:spPr>
        <p:txBody>
          <a:bodyPr wrap="none">
            <a:spAutoFit/>
          </a:bodyPr>
          <a:lstStyle/>
          <a:p>
            <a:pPr algn="ctr">
              <a:lnSpc>
                <a:spcPct val="80000"/>
              </a:lnSpc>
            </a:pPr>
            <a:r>
              <a:rPr lang="en-US" sz="2400" dirty="0" smtClean="0">
                <a:solidFill>
                  <a:schemeClr val="bg1">
                    <a:lumMod val="50000"/>
                  </a:schemeClr>
                </a:solidFill>
              </a:rPr>
              <a:t>[Oakland’15]</a:t>
            </a:r>
            <a:endParaRPr lang="en-US" sz="2400" dirty="0"/>
          </a:p>
        </p:txBody>
      </p:sp>
      <p:pic>
        <p:nvPicPr>
          <p:cNvPr id="14" name="Picture 13" descr="CoqLogo.png"/>
          <p:cNvPicPr>
            <a:picLocks noChangeAspect="1"/>
          </p:cNvPicPr>
          <p:nvPr/>
        </p:nvPicPr>
        <p:blipFill>
          <a:blip r:embed="rId3" cstate="print"/>
          <a:stretch>
            <a:fillRect/>
          </a:stretch>
        </p:blipFill>
        <p:spPr>
          <a:xfrm>
            <a:off x="8153400" y="2057400"/>
            <a:ext cx="1066800" cy="1066800"/>
          </a:xfrm>
          <a:prstGeom prst="rect">
            <a:avLst/>
          </a:prstGeom>
        </p:spPr>
      </p:pic>
      <p:sp>
        <p:nvSpPr>
          <p:cNvPr id="15" name="Rectangle 14"/>
          <p:cNvSpPr/>
          <p:nvPr/>
        </p:nvSpPr>
        <p:spPr>
          <a:xfrm>
            <a:off x="5972877" y="1600200"/>
            <a:ext cx="2852640" cy="446276"/>
          </a:xfrm>
          <a:prstGeom prst="rect">
            <a:avLst/>
          </a:prstGeom>
        </p:spPr>
        <p:txBody>
          <a:bodyPr wrap="none">
            <a:spAutoFit/>
          </a:bodyPr>
          <a:lstStyle/>
          <a:p>
            <a:r>
              <a:rPr lang="en-US" sz="2200" dirty="0" smtClean="0"/>
              <a:t> </a:t>
            </a:r>
            <a:r>
              <a:rPr lang="en-US" sz="2200" dirty="0" smtClean="0">
                <a:solidFill>
                  <a:schemeClr val="bg1">
                    <a:lumMod val="50000"/>
                  </a:schemeClr>
                </a:solidFill>
              </a:rPr>
              <a:t>[</a:t>
            </a:r>
            <a:r>
              <a:rPr lang="en-US" sz="2300" dirty="0" smtClean="0">
                <a:solidFill>
                  <a:schemeClr val="bg1">
                    <a:lumMod val="50000"/>
                  </a:schemeClr>
                </a:solidFill>
              </a:rPr>
              <a:t>Oakland’13</a:t>
            </a:r>
            <a:r>
              <a:rPr lang="en-US" sz="2200" dirty="0" smtClean="0">
                <a:solidFill>
                  <a:schemeClr val="bg1">
                    <a:lumMod val="50000"/>
                  </a:schemeClr>
                </a:solidFill>
              </a:rPr>
              <a:t>, POPL’14]</a:t>
            </a:r>
            <a:endParaRPr lang="en-US" sz="2200" dirty="0"/>
          </a:p>
        </p:txBody>
      </p:sp>
      <p:sp>
        <p:nvSpPr>
          <p:cNvPr id="16" name="Rectangle 15"/>
          <p:cNvSpPr/>
          <p:nvPr/>
        </p:nvSpPr>
        <p:spPr>
          <a:xfrm>
            <a:off x="6096000" y="6081827"/>
            <a:ext cx="1705082" cy="395173"/>
          </a:xfrm>
          <a:prstGeom prst="rect">
            <a:avLst/>
          </a:prstGeom>
        </p:spPr>
        <p:txBody>
          <a:bodyPr wrap="none">
            <a:spAutoFit/>
          </a:bodyPr>
          <a:lstStyle/>
          <a:p>
            <a:pPr algn="ctr">
              <a:lnSpc>
                <a:spcPct val="80000"/>
              </a:lnSpc>
            </a:pPr>
            <a:r>
              <a:rPr lang="en-US" sz="2400" dirty="0" smtClean="0">
                <a:solidFill>
                  <a:schemeClr val="bg1">
                    <a:lumMod val="50000"/>
                  </a:schemeClr>
                </a:solidFill>
              </a:rPr>
              <a:t>[ASPLOS’15]</a:t>
            </a:r>
            <a:endParaRPr lang="en-US" sz="2400" dirty="0"/>
          </a:p>
        </p:txBody>
      </p:sp>
      <p:pic>
        <p:nvPicPr>
          <p:cNvPr id="18" name="Picture 17" descr="SPECsmalllogoreg.png"/>
          <p:cNvPicPr>
            <a:picLocks noChangeAspect="1"/>
          </p:cNvPicPr>
          <p:nvPr/>
        </p:nvPicPr>
        <p:blipFill>
          <a:blip r:embed="rId4" cstate="print"/>
          <a:stretch>
            <a:fillRect/>
          </a:stretch>
        </p:blipFill>
        <p:spPr>
          <a:xfrm>
            <a:off x="7883704" y="5410200"/>
            <a:ext cx="574496"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 presetClass="emph" presetSubtype="1" nodeType="clickEffect">
                                  <p:stCondLst>
                                    <p:cond delay="0"/>
                                  </p:stCondLst>
                                  <p:childTnLst>
                                    <p:set>
                                      <p:cBhvr override="childStyle">
                                        <p:cTn id="50" dur="indefinite"/>
                                        <p:tgtEl>
                                          <p:spTgt spid="7">
                                            <p:txEl>
                                              <p:pRg st="4" end="4"/>
                                            </p:txEl>
                                          </p:spTgt>
                                        </p:tgtEl>
                                        <p:attrNameLst>
                                          <p:attrName>style.fontStyle</p:attrName>
                                        </p:attrNameLst>
                                      </p:cBhvr>
                                      <p:to>
                                        <p:strVal val="normal"/>
                                      </p:to>
                                    </p:set>
                                    <p:set>
                                      <p:cBhvr override="childStyle">
                                        <p:cTn id="51" dur="indefinite"/>
                                        <p:tgtEl>
                                          <p:spTgt spid="7">
                                            <p:txEl>
                                              <p:pRg st="4" end="4"/>
                                            </p:txEl>
                                          </p:spTgt>
                                        </p:tgtEl>
                                        <p:attrNameLst>
                                          <p:attrName>style.fontWeight</p:attrName>
                                        </p:attrNameLst>
                                      </p:cBhvr>
                                      <p:to>
                                        <p:strVal val="bold"/>
                                      </p:to>
                                    </p:set>
                                    <p:set>
                                      <p:cBhvr override="childStyle">
                                        <p:cTn id="52" dur="indefinite"/>
                                        <p:tgtEl>
                                          <p:spTgt spid="7">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build="allAtOnce"/>
      <p:bldP spid="10" grpId="0" animBg="1"/>
      <p:bldP spid="11" grpId="0"/>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Flexibility (by example)</a:t>
            </a:r>
            <a:endParaRPr lang="en-US" b="1" dirty="0"/>
          </a:p>
        </p:txBody>
      </p:sp>
      <p:sp>
        <p:nvSpPr>
          <p:cNvPr id="3" name="Content Placeholder 2"/>
          <p:cNvSpPr>
            <a:spLocks noGrp="1"/>
          </p:cNvSpPr>
          <p:nvPr>
            <p:ph idx="1"/>
          </p:nvPr>
        </p:nvSpPr>
        <p:spPr/>
        <p:txBody>
          <a:bodyPr>
            <a:normAutofit lnSpcReduction="10000"/>
          </a:bodyPr>
          <a:lstStyle/>
          <a:p>
            <a:pPr>
              <a:lnSpc>
                <a:spcPct val="120000"/>
              </a:lnSpc>
            </a:pPr>
            <a:r>
              <a:rPr lang="en-US" b="1" dirty="0" smtClean="0"/>
              <a:t>Heap memory safety</a:t>
            </a:r>
            <a:r>
              <a:rPr lang="en-US" dirty="0" smtClean="0"/>
              <a:t> micro-policy prevents</a:t>
            </a:r>
          </a:p>
          <a:p>
            <a:pPr lvl="1">
              <a:lnSpc>
                <a:spcPct val="120000"/>
              </a:lnSpc>
            </a:pPr>
            <a:r>
              <a:rPr lang="en-US" b="1" dirty="0" smtClean="0"/>
              <a:t>spatial violations</a:t>
            </a:r>
            <a:r>
              <a:rPr lang="en-US" dirty="0" smtClean="0"/>
              <a:t>: reading/writing out of bounds</a:t>
            </a:r>
          </a:p>
          <a:p>
            <a:pPr lvl="1">
              <a:lnSpc>
                <a:spcPct val="120000"/>
              </a:lnSpc>
            </a:pPr>
            <a:r>
              <a:rPr lang="en-US" b="1" dirty="0" smtClean="0"/>
              <a:t>temporal violations</a:t>
            </a:r>
            <a:r>
              <a:rPr lang="en-US" dirty="0" smtClean="0"/>
              <a:t>: use after free, invalid free</a:t>
            </a:r>
          </a:p>
          <a:p>
            <a:pPr lvl="1">
              <a:lnSpc>
                <a:spcPct val="120000"/>
              </a:lnSpc>
            </a:pPr>
            <a:r>
              <a:rPr lang="en-US" dirty="0" smtClean="0"/>
              <a:t>for </a:t>
            </a:r>
            <a:r>
              <a:rPr lang="en-US" b="1" dirty="0" smtClean="0"/>
              <a:t>heap-allocated data</a:t>
            </a:r>
            <a:endParaRPr lang="en-US" dirty="0" smtClean="0"/>
          </a:p>
          <a:p>
            <a:pPr>
              <a:lnSpc>
                <a:spcPct val="120000"/>
              </a:lnSpc>
            </a:pPr>
            <a:r>
              <a:rPr lang="en-US" dirty="0" smtClean="0"/>
              <a:t>Pointers become </a:t>
            </a:r>
            <a:r>
              <a:rPr lang="en-US" b="1" dirty="0" smtClean="0"/>
              <a:t>unforgeable capabilities</a:t>
            </a:r>
          </a:p>
          <a:p>
            <a:pPr lvl="1">
              <a:lnSpc>
                <a:spcPct val="120000"/>
              </a:lnSpc>
            </a:pPr>
            <a:r>
              <a:rPr lang="en-US" dirty="0" smtClean="0"/>
              <a:t>can only obtain a valid pointer to a </a:t>
            </a:r>
            <a:r>
              <a:rPr lang="en-US" dirty="0" smtClean="0"/>
              <a:t>heap region</a:t>
            </a:r>
            <a:endParaRPr lang="en-US" dirty="0" smtClean="0"/>
          </a:p>
          <a:p>
            <a:pPr lvl="2">
              <a:lnSpc>
                <a:spcPct val="120000"/>
              </a:lnSpc>
            </a:pPr>
            <a:r>
              <a:rPr lang="en-US" dirty="0" smtClean="0"/>
              <a:t>by allocating that region or</a:t>
            </a:r>
          </a:p>
          <a:p>
            <a:pPr lvl="2">
              <a:lnSpc>
                <a:spcPct val="120000"/>
              </a:lnSpc>
            </a:pPr>
            <a:r>
              <a:rPr lang="en-US" dirty="0" smtClean="0"/>
              <a:t>by copying/offsetting an existing pointer to that region</a:t>
            </a:r>
          </a:p>
        </p:txBody>
      </p:sp>
      <p:sp>
        <p:nvSpPr>
          <p:cNvPr id="4" name="Slide Number Placeholder 3"/>
          <p:cNvSpPr>
            <a:spLocks noGrp="1"/>
          </p:cNvSpPr>
          <p:nvPr>
            <p:ph type="sldNum" sz="quarter" idx="12"/>
          </p:nvPr>
        </p:nvSpPr>
        <p:spPr/>
        <p:txBody>
          <a:bodyPr/>
          <a:lstStyle/>
          <a:p>
            <a:fld id="{1ADD699A-67FB-4F36-809D-738B0721C211}" type="slidenum">
              <a:rPr lang="en-US" smtClean="0"/>
              <a:pPr/>
              <a:t>16</a:t>
            </a:fld>
            <a:endParaRPr lang="en-US"/>
          </a:p>
        </p:txBody>
      </p:sp>
      <p:pic>
        <p:nvPicPr>
          <p:cNvPr id="6" name="Picture 5" descr="key-icon.png"/>
          <p:cNvPicPr>
            <a:picLocks noChangeAspect="1"/>
          </p:cNvPicPr>
          <p:nvPr/>
        </p:nvPicPr>
        <p:blipFill>
          <a:blip r:embed="rId3" cstate="print"/>
          <a:stretch>
            <a:fillRect/>
          </a:stretch>
        </p:blipFill>
        <p:spPr>
          <a:xfrm>
            <a:off x="7848600" y="3886200"/>
            <a:ext cx="609600" cy="609600"/>
          </a:xfrm>
          <a:prstGeom prst="rect">
            <a:avLst/>
          </a:prstGeom>
        </p:spPr>
      </p:pic>
      <p:pic>
        <p:nvPicPr>
          <p:cNvPr id="7" name="Picture 6" descr="heartbleed.png"/>
          <p:cNvPicPr>
            <a:picLocks noChangeAspect="1"/>
          </p:cNvPicPr>
          <p:nvPr/>
        </p:nvPicPr>
        <p:blipFill>
          <a:blip r:embed="rId4" cstate="print"/>
          <a:stretch>
            <a:fillRect/>
          </a:stretch>
        </p:blipFill>
        <p:spPr>
          <a:xfrm>
            <a:off x="8001000" y="1371600"/>
            <a:ext cx="1066800" cy="1292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safety micro-policy</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17</a:t>
            </a:fld>
            <a:endParaRPr lang="en-US"/>
          </a:p>
        </p:txBody>
      </p:sp>
      <p:sp>
        <p:nvSpPr>
          <p:cNvPr id="6" name="TextBox 5"/>
          <p:cNvSpPr txBox="1"/>
          <p:nvPr/>
        </p:nvSpPr>
        <p:spPr>
          <a:xfrm>
            <a:off x="228600" y="1524000"/>
            <a:ext cx="1946367" cy="523220"/>
          </a:xfrm>
          <a:prstGeom prst="rect">
            <a:avLst/>
          </a:prstGeom>
          <a:noFill/>
        </p:spPr>
        <p:txBody>
          <a:bodyPr wrap="none" rtlCol="0">
            <a:spAutoFit/>
          </a:bodyPr>
          <a:lstStyle/>
          <a:p>
            <a:r>
              <a:rPr lang="en-US" sz="2800" b="1" dirty="0" err="1" smtClean="0"/>
              <a:t>p←malloc</a:t>
            </a:r>
            <a:r>
              <a:rPr lang="en-US" sz="2800" b="1" dirty="0" smtClean="0"/>
              <a:t> k</a:t>
            </a:r>
            <a:endParaRPr lang="en-US" sz="2800" b="1" dirty="0"/>
          </a:p>
        </p:txBody>
      </p:sp>
      <p:sp>
        <p:nvSpPr>
          <p:cNvPr id="8" name="TextBox 7"/>
          <p:cNvSpPr txBox="1"/>
          <p:nvPr/>
        </p:nvSpPr>
        <p:spPr>
          <a:xfrm>
            <a:off x="449947" y="2067580"/>
            <a:ext cx="1531253" cy="954107"/>
          </a:xfrm>
          <a:prstGeom prst="rect">
            <a:avLst/>
          </a:prstGeom>
          <a:noFill/>
        </p:spPr>
        <p:txBody>
          <a:bodyPr wrap="none" rtlCol="0">
            <a:spAutoFit/>
          </a:bodyPr>
          <a:lstStyle/>
          <a:p>
            <a:pPr algn="ctr"/>
            <a:r>
              <a:rPr lang="en-US" sz="2800" dirty="0" smtClean="0"/>
              <a:t>fresh </a:t>
            </a:r>
            <a:r>
              <a:rPr lang="en-US" sz="2800" dirty="0" smtClean="0">
                <a:solidFill>
                  <a:schemeClr val="tx2"/>
                </a:solidFill>
              </a:rPr>
              <a:t>c</a:t>
            </a:r>
            <a:endParaRPr lang="en-US" sz="2800" dirty="0" smtClean="0"/>
          </a:p>
          <a:p>
            <a:pPr algn="ctr"/>
            <a:r>
              <a:rPr lang="en-US" sz="2800" dirty="0" smtClean="0"/>
              <a:t>(e.g. ++c)</a:t>
            </a:r>
            <a:endParaRPr lang="en-US" sz="2800" dirty="0">
              <a:solidFill>
                <a:schemeClr val="tx2"/>
              </a:solidFill>
            </a:endParaRPr>
          </a:p>
        </p:txBody>
      </p:sp>
      <p:sp>
        <p:nvSpPr>
          <p:cNvPr id="7" name="Rectangle 6"/>
          <p:cNvSpPr/>
          <p:nvPr/>
        </p:nvSpPr>
        <p:spPr>
          <a:xfrm>
            <a:off x="2133600" y="1828800"/>
            <a:ext cx="16002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TextBox 12"/>
          <p:cNvSpPr txBox="1"/>
          <p:nvPr/>
        </p:nvSpPr>
        <p:spPr>
          <a:xfrm>
            <a:off x="4343400" y="1459468"/>
            <a:ext cx="301686" cy="369332"/>
          </a:xfrm>
          <a:prstGeom prst="rect">
            <a:avLst/>
          </a:prstGeom>
          <a:noFill/>
        </p:spPr>
        <p:txBody>
          <a:bodyPr wrap="none" rtlCol="0">
            <a:spAutoFit/>
          </a:bodyPr>
          <a:lstStyle/>
          <a:p>
            <a:r>
              <a:rPr lang="en-US" dirty="0" smtClean="0"/>
              <a:t>1</a:t>
            </a:r>
            <a:endParaRPr lang="en-US" dirty="0"/>
          </a:p>
        </p:txBody>
      </p:sp>
      <p:sp>
        <p:nvSpPr>
          <p:cNvPr id="14" name="TextBox 13"/>
          <p:cNvSpPr txBox="1"/>
          <p:nvPr/>
        </p:nvSpPr>
        <p:spPr>
          <a:xfrm>
            <a:off x="6457788" y="1459468"/>
            <a:ext cx="476412" cy="369332"/>
          </a:xfrm>
          <a:prstGeom prst="rect">
            <a:avLst/>
          </a:prstGeom>
          <a:noFill/>
        </p:spPr>
        <p:txBody>
          <a:bodyPr wrap="none" rtlCol="0">
            <a:spAutoFit/>
          </a:bodyPr>
          <a:lstStyle/>
          <a:p>
            <a:r>
              <a:rPr lang="en-US" dirty="0" smtClean="0"/>
              <a:t>k-1</a:t>
            </a:r>
            <a:endParaRPr lang="en-US" dirty="0"/>
          </a:p>
        </p:txBody>
      </p:sp>
      <p:cxnSp>
        <p:nvCxnSpPr>
          <p:cNvPr id="17" name="Straight Arrow Connector 16"/>
          <p:cNvCxnSpPr>
            <a:endCxn id="7" idx="2"/>
          </p:cNvCxnSpPr>
          <p:nvPr/>
        </p:nvCxnSpPr>
        <p:spPr>
          <a:xfrm flipV="1">
            <a:off x="2514600" y="2438400"/>
            <a:ext cx="4191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95400" y="3048000"/>
            <a:ext cx="1455848" cy="523220"/>
          </a:xfrm>
          <a:prstGeom prst="rect">
            <a:avLst/>
          </a:prstGeom>
        </p:spPr>
        <p:txBody>
          <a:bodyPr wrap="none">
            <a:spAutoFit/>
          </a:bodyPr>
          <a:lstStyle/>
          <a:p>
            <a:pPr lvl="0" algn="ctr"/>
            <a:r>
              <a:rPr lang="en-US" sz="2800" dirty="0" smtClean="0">
                <a:solidFill>
                  <a:prstClr val="black"/>
                </a:solidFill>
              </a:rPr>
              <a:t>p = A8F0</a:t>
            </a:r>
            <a:endParaRPr lang="en-US" sz="2800" dirty="0">
              <a:solidFill>
                <a:prstClr val="black"/>
              </a:solidFill>
            </a:endParaRPr>
          </a:p>
        </p:txBody>
      </p:sp>
      <p:sp>
        <p:nvSpPr>
          <p:cNvPr id="22" name="Rectangle 21"/>
          <p:cNvSpPr/>
          <p:nvPr/>
        </p:nvSpPr>
        <p:spPr>
          <a:xfrm>
            <a:off x="2152262" y="1867676"/>
            <a:ext cx="1537600" cy="523220"/>
          </a:xfrm>
          <a:prstGeom prst="rect">
            <a:avLst/>
          </a:prstGeom>
        </p:spPr>
        <p:txBody>
          <a:bodyPr wrap="none">
            <a:spAutoFit/>
          </a:bodyPr>
          <a:lstStyle/>
          <a:p>
            <a:r>
              <a:rPr lang="en-US" sz="2800" dirty="0" smtClean="0">
                <a:solidFill>
                  <a:schemeClr val="bg1"/>
                </a:solidFill>
              </a:rPr>
              <a:t>0</a:t>
            </a:r>
            <a:r>
              <a:rPr lang="en-US" sz="2800" dirty="0" smtClean="0">
                <a:solidFill>
                  <a:prstClr val="black"/>
                </a:solidFill>
              </a:rPr>
              <a:t>@M(</a:t>
            </a:r>
            <a:r>
              <a:rPr lang="en-US" sz="2800" dirty="0" err="1" smtClean="0">
                <a:solidFill>
                  <a:schemeClr val="tx2"/>
                </a:solidFill>
              </a:rPr>
              <a:t>c</a:t>
            </a:r>
            <a:r>
              <a:rPr lang="en-US" sz="2800" dirty="0" err="1" smtClean="0">
                <a:solidFill>
                  <a:prstClr val="black"/>
                </a:solidFill>
              </a:rPr>
              <a:t>,i</a:t>
            </a:r>
            <a:r>
              <a:rPr lang="en-US" sz="2800" dirty="0" smtClean="0">
                <a:solidFill>
                  <a:prstClr val="black"/>
                </a:solidFill>
              </a:rPr>
              <a:t>)</a:t>
            </a:r>
            <a:endParaRPr lang="en-US" dirty="0"/>
          </a:p>
        </p:txBody>
      </p:sp>
      <p:sp>
        <p:nvSpPr>
          <p:cNvPr id="25" name="Rectangle 24"/>
          <p:cNvSpPr/>
          <p:nvPr/>
        </p:nvSpPr>
        <p:spPr>
          <a:xfrm>
            <a:off x="3733800" y="1828800"/>
            <a:ext cx="16002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6" name="Rectangle 25"/>
          <p:cNvSpPr/>
          <p:nvPr/>
        </p:nvSpPr>
        <p:spPr>
          <a:xfrm>
            <a:off x="3752462" y="1867676"/>
            <a:ext cx="1537600" cy="523220"/>
          </a:xfrm>
          <a:prstGeom prst="rect">
            <a:avLst/>
          </a:prstGeom>
        </p:spPr>
        <p:txBody>
          <a:bodyPr wrap="none">
            <a:spAutoFit/>
          </a:bodyPr>
          <a:lstStyle/>
          <a:p>
            <a:r>
              <a:rPr lang="en-US" sz="2800" dirty="0" smtClean="0">
                <a:solidFill>
                  <a:prstClr val="black"/>
                </a:solidFill>
              </a:rPr>
              <a:t>0@M(</a:t>
            </a:r>
            <a:r>
              <a:rPr lang="en-US" sz="2800" dirty="0" err="1" smtClean="0">
                <a:solidFill>
                  <a:schemeClr val="tx2"/>
                </a:solidFill>
              </a:rPr>
              <a:t>c</a:t>
            </a:r>
            <a:r>
              <a:rPr lang="en-US" sz="2800" dirty="0" err="1" smtClean="0">
                <a:solidFill>
                  <a:prstClr val="black"/>
                </a:solidFill>
              </a:rPr>
              <a:t>,i</a:t>
            </a:r>
            <a:r>
              <a:rPr lang="en-US" sz="2800" dirty="0" smtClean="0">
                <a:solidFill>
                  <a:prstClr val="black"/>
                </a:solidFill>
              </a:rPr>
              <a:t>)</a:t>
            </a:r>
            <a:endParaRPr lang="en-US" dirty="0"/>
          </a:p>
        </p:txBody>
      </p:sp>
      <p:sp>
        <p:nvSpPr>
          <p:cNvPr id="29" name="Rectangle 28"/>
          <p:cNvSpPr/>
          <p:nvPr/>
        </p:nvSpPr>
        <p:spPr>
          <a:xfrm>
            <a:off x="5867400" y="1828800"/>
            <a:ext cx="1600200" cy="609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0" name="Rectangle 29"/>
          <p:cNvSpPr/>
          <p:nvPr/>
        </p:nvSpPr>
        <p:spPr>
          <a:xfrm>
            <a:off x="5886062" y="1867676"/>
            <a:ext cx="1537600" cy="523220"/>
          </a:xfrm>
          <a:prstGeom prst="rect">
            <a:avLst/>
          </a:prstGeom>
        </p:spPr>
        <p:txBody>
          <a:bodyPr wrap="none">
            <a:spAutoFit/>
          </a:bodyPr>
          <a:lstStyle/>
          <a:p>
            <a:r>
              <a:rPr lang="en-US" sz="2800" dirty="0" smtClean="0">
                <a:solidFill>
                  <a:prstClr val="black"/>
                </a:solidFill>
              </a:rPr>
              <a:t>0@M(</a:t>
            </a:r>
            <a:r>
              <a:rPr lang="en-US" sz="2800" dirty="0" err="1" smtClean="0">
                <a:solidFill>
                  <a:schemeClr val="tx2"/>
                </a:solidFill>
              </a:rPr>
              <a:t>c</a:t>
            </a:r>
            <a:r>
              <a:rPr lang="en-US" sz="2800" dirty="0" err="1" smtClean="0">
                <a:solidFill>
                  <a:prstClr val="black"/>
                </a:solidFill>
              </a:rPr>
              <a:t>,i</a:t>
            </a:r>
            <a:r>
              <a:rPr lang="en-US" sz="2800" dirty="0" smtClean="0">
                <a:solidFill>
                  <a:prstClr val="black"/>
                </a:solidFill>
              </a:rPr>
              <a:t>)</a:t>
            </a:r>
            <a:endParaRPr lang="en-US" dirty="0"/>
          </a:p>
        </p:txBody>
      </p:sp>
      <p:sp>
        <p:nvSpPr>
          <p:cNvPr id="31" name="TextBox 30"/>
          <p:cNvSpPr txBox="1"/>
          <p:nvPr/>
        </p:nvSpPr>
        <p:spPr>
          <a:xfrm>
            <a:off x="7559912" y="2677180"/>
            <a:ext cx="1584088" cy="523220"/>
          </a:xfrm>
          <a:prstGeom prst="rect">
            <a:avLst/>
          </a:prstGeom>
          <a:noFill/>
        </p:spPr>
        <p:txBody>
          <a:bodyPr wrap="none" rtlCol="0">
            <a:spAutoFit/>
          </a:bodyPr>
          <a:lstStyle/>
          <a:p>
            <a:r>
              <a:rPr lang="en-US" sz="2800" b="1" dirty="0" smtClean="0"/>
              <a:t>q ← p + 1</a:t>
            </a:r>
            <a:endParaRPr lang="en-US" sz="2800" b="1" dirty="0"/>
          </a:p>
        </p:txBody>
      </p:sp>
      <p:sp>
        <p:nvSpPr>
          <p:cNvPr id="32" name="Rectangle 31"/>
          <p:cNvSpPr/>
          <p:nvPr/>
        </p:nvSpPr>
        <p:spPr>
          <a:xfrm>
            <a:off x="4811218" y="3048000"/>
            <a:ext cx="2579552" cy="523220"/>
          </a:xfrm>
          <a:prstGeom prst="rect">
            <a:avLst/>
          </a:prstGeom>
        </p:spPr>
        <p:txBody>
          <a:bodyPr wrap="none">
            <a:spAutoFit/>
          </a:bodyPr>
          <a:lstStyle/>
          <a:p>
            <a:pPr lvl="0" algn="ctr"/>
            <a:r>
              <a:rPr lang="en-US" sz="2800" dirty="0" smtClean="0">
                <a:solidFill>
                  <a:prstClr val="black"/>
                </a:solidFill>
              </a:rPr>
              <a:t>A8F</a:t>
            </a:r>
            <a:r>
              <a:rPr lang="en-US" sz="2800" dirty="0" smtClean="0">
                <a:solidFill>
                  <a:schemeClr val="bg1"/>
                </a:solidFill>
              </a:rPr>
              <a:t>1</a:t>
            </a:r>
            <a:r>
              <a:rPr lang="en-US" sz="2800" dirty="0" smtClean="0">
                <a:solidFill>
                  <a:prstClr val="black"/>
                </a:solidFill>
              </a:rPr>
              <a:t>@ptr(</a:t>
            </a:r>
            <a:r>
              <a:rPr lang="en-US" sz="2800" dirty="0" smtClean="0">
                <a:solidFill>
                  <a:schemeClr val="tx2"/>
                </a:solidFill>
              </a:rPr>
              <a:t>c</a:t>
            </a:r>
            <a:r>
              <a:rPr lang="en-US" sz="2800" dirty="0" smtClean="0">
                <a:solidFill>
                  <a:prstClr val="black"/>
                </a:solidFill>
              </a:rPr>
              <a:t>) = q</a:t>
            </a:r>
            <a:endParaRPr lang="en-US" sz="2800" dirty="0">
              <a:solidFill>
                <a:prstClr val="black"/>
              </a:solidFill>
            </a:endParaRPr>
          </a:p>
        </p:txBody>
      </p:sp>
      <p:cxnSp>
        <p:nvCxnSpPr>
          <p:cNvPr id="33" name="Straight Arrow Connector 32"/>
          <p:cNvCxnSpPr>
            <a:endCxn id="25" idx="2"/>
          </p:cNvCxnSpPr>
          <p:nvPr/>
        </p:nvCxnSpPr>
        <p:spPr>
          <a:xfrm flipH="1" flipV="1">
            <a:off x="4533900" y="2438400"/>
            <a:ext cx="495301"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69530" y="2667000"/>
            <a:ext cx="1574470" cy="523220"/>
          </a:xfrm>
          <a:prstGeom prst="rect">
            <a:avLst/>
          </a:prstGeom>
          <a:noFill/>
        </p:spPr>
        <p:txBody>
          <a:bodyPr wrap="none" rtlCol="0">
            <a:spAutoFit/>
          </a:bodyPr>
          <a:lstStyle/>
          <a:p>
            <a:r>
              <a:rPr lang="en-US" sz="2800" b="1" dirty="0" smtClean="0"/>
              <a:t>q ← p + </a:t>
            </a:r>
            <a:r>
              <a:rPr lang="en-US" sz="2800" b="1" dirty="0" smtClean="0">
                <a:solidFill>
                  <a:srgbClr val="C00000"/>
                </a:solidFill>
              </a:rPr>
              <a:t>k</a:t>
            </a:r>
            <a:endParaRPr lang="en-US" sz="2800" b="1" dirty="0">
              <a:solidFill>
                <a:srgbClr val="C00000"/>
              </a:solidFill>
            </a:endParaRPr>
          </a:p>
        </p:txBody>
      </p:sp>
      <p:sp>
        <p:nvSpPr>
          <p:cNvPr id="43" name="Rectangle 42"/>
          <p:cNvSpPr/>
          <p:nvPr/>
        </p:nvSpPr>
        <p:spPr>
          <a:xfrm>
            <a:off x="5391538" y="1875455"/>
            <a:ext cx="458780" cy="523220"/>
          </a:xfrm>
          <a:prstGeom prst="rect">
            <a:avLst/>
          </a:prstGeom>
        </p:spPr>
        <p:txBody>
          <a:bodyPr wrap="none">
            <a:spAutoFit/>
          </a:bodyPr>
          <a:lstStyle/>
          <a:p>
            <a:r>
              <a:rPr lang="en-US" sz="2800" dirty="0" smtClean="0">
                <a:solidFill>
                  <a:prstClr val="black"/>
                </a:solidFill>
              </a:rPr>
              <a:t>...</a:t>
            </a:r>
            <a:endParaRPr lang="en-US" dirty="0"/>
          </a:p>
        </p:txBody>
      </p:sp>
      <p:sp>
        <p:nvSpPr>
          <p:cNvPr id="45" name="Rectangle 44"/>
          <p:cNvSpPr/>
          <p:nvPr/>
        </p:nvSpPr>
        <p:spPr>
          <a:xfrm>
            <a:off x="7467600" y="1828800"/>
            <a:ext cx="1600200" cy="609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2">
                  <a:lumMod val="20000"/>
                  <a:lumOff val="80000"/>
                </a:schemeClr>
              </a:solidFill>
            </a:endParaRPr>
          </a:p>
        </p:txBody>
      </p:sp>
      <p:sp>
        <p:nvSpPr>
          <p:cNvPr id="47" name="TextBox 46"/>
          <p:cNvSpPr txBox="1"/>
          <p:nvPr/>
        </p:nvSpPr>
        <p:spPr>
          <a:xfrm>
            <a:off x="8169338" y="1447800"/>
            <a:ext cx="288862" cy="369332"/>
          </a:xfrm>
          <a:prstGeom prst="rect">
            <a:avLst/>
          </a:prstGeom>
          <a:noFill/>
        </p:spPr>
        <p:txBody>
          <a:bodyPr wrap="none" rtlCol="0">
            <a:spAutoFit/>
          </a:bodyPr>
          <a:lstStyle/>
          <a:p>
            <a:r>
              <a:rPr lang="en-US" dirty="0" smtClean="0"/>
              <a:t>k</a:t>
            </a:r>
            <a:endParaRPr lang="en-US" dirty="0"/>
          </a:p>
        </p:txBody>
      </p:sp>
      <p:sp>
        <p:nvSpPr>
          <p:cNvPr id="48" name="Rectangle 47"/>
          <p:cNvSpPr/>
          <p:nvPr/>
        </p:nvSpPr>
        <p:spPr>
          <a:xfrm>
            <a:off x="5363436" y="3048000"/>
            <a:ext cx="370614" cy="523220"/>
          </a:xfrm>
          <a:prstGeom prst="rect">
            <a:avLst/>
          </a:prstGeom>
        </p:spPr>
        <p:txBody>
          <a:bodyPr wrap="none">
            <a:spAutoFit/>
          </a:bodyPr>
          <a:lstStyle/>
          <a:p>
            <a:r>
              <a:rPr lang="en-US" sz="2800" dirty="0" smtClean="0">
                <a:solidFill>
                  <a:prstClr val="black"/>
                </a:solidFill>
              </a:rPr>
              <a:t>K</a:t>
            </a:r>
            <a:endParaRPr lang="en-US" dirty="0"/>
          </a:p>
        </p:txBody>
      </p:sp>
      <p:sp>
        <p:nvSpPr>
          <p:cNvPr id="49" name="TextBox 48"/>
          <p:cNvSpPr txBox="1"/>
          <p:nvPr/>
        </p:nvSpPr>
        <p:spPr>
          <a:xfrm>
            <a:off x="304800" y="3667780"/>
            <a:ext cx="1165704" cy="523220"/>
          </a:xfrm>
          <a:prstGeom prst="rect">
            <a:avLst/>
          </a:prstGeom>
          <a:noFill/>
        </p:spPr>
        <p:txBody>
          <a:bodyPr wrap="none" rtlCol="0">
            <a:spAutoFit/>
          </a:bodyPr>
          <a:lstStyle/>
          <a:p>
            <a:r>
              <a:rPr lang="en-US" sz="2800" b="1" dirty="0" smtClean="0"/>
              <a:t>!p ← 7</a:t>
            </a:r>
            <a:endParaRPr lang="en-US" sz="2800" b="1" dirty="0"/>
          </a:p>
        </p:txBody>
      </p:sp>
      <p:cxnSp>
        <p:nvCxnSpPr>
          <p:cNvPr id="51" name="Straight Arrow Connector 50"/>
          <p:cNvCxnSpPr/>
          <p:nvPr/>
        </p:nvCxnSpPr>
        <p:spPr>
          <a:xfrm flipV="1">
            <a:off x="3048000" y="2286000"/>
            <a:ext cx="1524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048000" y="3429000"/>
            <a:ext cx="5334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672921" y="3552825"/>
            <a:ext cx="832279" cy="523220"/>
          </a:xfrm>
          <a:prstGeom prst="rect">
            <a:avLst/>
          </a:prstGeom>
        </p:spPr>
        <p:txBody>
          <a:bodyPr wrap="none">
            <a:spAutoFit/>
          </a:bodyPr>
          <a:lstStyle/>
          <a:p>
            <a:r>
              <a:rPr lang="en-US" sz="2800" dirty="0" smtClean="0">
                <a:solidFill>
                  <a:schemeClr val="tx2"/>
                </a:solidFill>
              </a:rPr>
              <a:t>c = c</a:t>
            </a:r>
            <a:endParaRPr lang="en-US" dirty="0">
              <a:solidFill>
                <a:schemeClr val="tx2"/>
              </a:solidFill>
            </a:endParaRPr>
          </a:p>
        </p:txBody>
      </p:sp>
      <p:sp>
        <p:nvSpPr>
          <p:cNvPr id="56" name="TextBox 55"/>
          <p:cNvSpPr txBox="1"/>
          <p:nvPr/>
        </p:nvSpPr>
        <p:spPr>
          <a:xfrm>
            <a:off x="7569530" y="3581400"/>
            <a:ext cx="1348446" cy="523220"/>
          </a:xfrm>
          <a:prstGeom prst="rect">
            <a:avLst/>
          </a:prstGeom>
          <a:noFill/>
        </p:spPr>
        <p:txBody>
          <a:bodyPr wrap="none" rtlCol="0">
            <a:spAutoFit/>
          </a:bodyPr>
          <a:lstStyle/>
          <a:p>
            <a:r>
              <a:rPr lang="en-US" sz="2800" b="1" dirty="0" smtClean="0"/>
              <a:t>!q ← 42</a:t>
            </a:r>
            <a:endParaRPr lang="en-US" sz="2800" b="1" dirty="0"/>
          </a:p>
        </p:txBody>
      </p:sp>
      <p:sp>
        <p:nvSpPr>
          <p:cNvPr id="61" name="Rectangle 60"/>
          <p:cNvSpPr/>
          <p:nvPr/>
        </p:nvSpPr>
        <p:spPr>
          <a:xfrm>
            <a:off x="7525138" y="1877856"/>
            <a:ext cx="1653017" cy="523220"/>
          </a:xfrm>
          <a:prstGeom prst="rect">
            <a:avLst/>
          </a:prstGeom>
        </p:spPr>
        <p:txBody>
          <a:bodyPr wrap="none">
            <a:spAutoFit/>
          </a:bodyPr>
          <a:lstStyle/>
          <a:p>
            <a:r>
              <a:rPr lang="en-US" sz="2800" dirty="0" smtClean="0">
                <a:solidFill>
                  <a:prstClr val="black"/>
                </a:solidFill>
              </a:rPr>
              <a:t>7@M(</a:t>
            </a:r>
            <a:r>
              <a:rPr lang="en-US" sz="2800" dirty="0" err="1" smtClean="0">
                <a:solidFill>
                  <a:srgbClr val="C00000"/>
                </a:solidFill>
              </a:rPr>
              <a:t>c’</a:t>
            </a:r>
            <a:r>
              <a:rPr lang="en-US" sz="2800" dirty="0" err="1" smtClean="0">
                <a:solidFill>
                  <a:prstClr val="black"/>
                </a:solidFill>
              </a:rPr>
              <a:t>,i</a:t>
            </a:r>
            <a:r>
              <a:rPr lang="en-US" sz="2800" dirty="0" smtClean="0">
                <a:solidFill>
                  <a:prstClr val="black"/>
                </a:solidFill>
              </a:rPr>
              <a:t>)</a:t>
            </a:r>
            <a:endParaRPr lang="en-US" dirty="0"/>
          </a:p>
        </p:txBody>
      </p:sp>
      <p:cxnSp>
        <p:nvCxnSpPr>
          <p:cNvPr id="62" name="Straight Arrow Connector 61"/>
          <p:cNvCxnSpPr/>
          <p:nvPr/>
        </p:nvCxnSpPr>
        <p:spPr>
          <a:xfrm flipV="1">
            <a:off x="6629400" y="2286000"/>
            <a:ext cx="1905000" cy="1676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553200" y="3429000"/>
            <a:ext cx="762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096000" y="3810000"/>
            <a:ext cx="1143000" cy="523220"/>
          </a:xfrm>
          <a:prstGeom prst="rect">
            <a:avLst/>
          </a:prstGeom>
        </p:spPr>
        <p:txBody>
          <a:bodyPr wrap="square">
            <a:spAutoFit/>
          </a:bodyPr>
          <a:lstStyle/>
          <a:p>
            <a:r>
              <a:rPr lang="en-US" sz="2800" dirty="0" smtClean="0">
                <a:solidFill>
                  <a:schemeClr val="tx2"/>
                </a:solidFill>
              </a:rPr>
              <a:t>c</a:t>
            </a:r>
            <a:r>
              <a:rPr lang="en-US" sz="2800" dirty="0" smtClean="0">
                <a:solidFill>
                  <a:srgbClr val="C00000"/>
                </a:solidFill>
              </a:rPr>
              <a:t> </a:t>
            </a:r>
            <a:r>
              <a:rPr lang="en-US" sz="2800" dirty="0" smtClean="0"/>
              <a:t>!=</a:t>
            </a:r>
            <a:r>
              <a:rPr lang="en-US" sz="2800" dirty="0" smtClean="0">
                <a:solidFill>
                  <a:srgbClr val="C00000"/>
                </a:solidFill>
              </a:rPr>
              <a:t> c’</a:t>
            </a:r>
            <a:endParaRPr lang="en-US" dirty="0">
              <a:solidFill>
                <a:srgbClr val="C00000"/>
              </a:solidFill>
            </a:endParaRPr>
          </a:p>
        </p:txBody>
      </p:sp>
      <p:cxnSp>
        <p:nvCxnSpPr>
          <p:cNvPr id="70" name="Straight Connector 69"/>
          <p:cNvCxnSpPr/>
          <p:nvPr/>
        </p:nvCxnSpPr>
        <p:spPr>
          <a:xfrm flipV="1">
            <a:off x="7696200" y="3647420"/>
            <a:ext cx="106680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696200" y="3647420"/>
            <a:ext cx="106680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30091" y="4353580"/>
            <a:ext cx="1059072" cy="523220"/>
          </a:xfrm>
          <a:prstGeom prst="rect">
            <a:avLst/>
          </a:prstGeom>
          <a:noFill/>
        </p:spPr>
        <p:txBody>
          <a:bodyPr wrap="none" rtlCol="0">
            <a:spAutoFit/>
          </a:bodyPr>
          <a:lstStyle/>
          <a:p>
            <a:r>
              <a:rPr lang="en-US" sz="2800" b="1" dirty="0" smtClean="0"/>
              <a:t>free p</a:t>
            </a:r>
            <a:endParaRPr lang="en-US" sz="2800" b="1" dirty="0"/>
          </a:p>
        </p:txBody>
      </p:sp>
      <p:sp>
        <p:nvSpPr>
          <p:cNvPr id="85" name="Rectangle 84"/>
          <p:cNvSpPr/>
          <p:nvPr/>
        </p:nvSpPr>
        <p:spPr>
          <a:xfrm>
            <a:off x="2438400" y="4800600"/>
            <a:ext cx="5334000" cy="11264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20000"/>
              </a:lnSpc>
            </a:pPr>
            <a:r>
              <a:rPr lang="en-US" sz="2800" dirty="0" err="1" smtClean="0">
                <a:solidFill>
                  <a:schemeClr val="tx1">
                    <a:lumMod val="95000"/>
                    <a:lumOff val="5000"/>
                  </a:schemeClr>
                </a:solidFill>
              </a:rPr>
              <a:t>T</a:t>
            </a:r>
            <a:r>
              <a:rPr lang="en-US" sz="2800" baseline="-25000" dirty="0" err="1" smtClean="0">
                <a:solidFill>
                  <a:schemeClr val="tx1">
                    <a:lumMod val="95000"/>
                    <a:lumOff val="5000"/>
                  </a:schemeClr>
                </a:solidFill>
              </a:rPr>
              <a:t>v</a:t>
            </a:r>
            <a:r>
              <a:rPr lang="en-US" sz="2800" dirty="0" smtClean="0">
                <a:solidFill>
                  <a:schemeClr val="tx1">
                    <a:lumMod val="95000"/>
                    <a:lumOff val="5000"/>
                  </a:schemeClr>
                </a:solidFill>
              </a:rPr>
              <a:t>  ::= </a:t>
            </a:r>
            <a:r>
              <a:rPr lang="en-US" sz="2800" dirty="0" err="1" smtClean="0">
                <a:solidFill>
                  <a:schemeClr val="tx1">
                    <a:lumMod val="95000"/>
                    <a:lumOff val="5000"/>
                  </a:schemeClr>
                </a:solidFill>
              </a:rPr>
              <a:t>i</a:t>
            </a:r>
            <a:r>
              <a:rPr lang="en-US" sz="2800" dirty="0" smtClean="0">
                <a:solidFill>
                  <a:schemeClr val="tx1">
                    <a:lumMod val="95000"/>
                    <a:lumOff val="5000"/>
                  </a:schemeClr>
                </a:solidFill>
              </a:rPr>
              <a:t> | </a:t>
            </a:r>
            <a:r>
              <a:rPr lang="en-US" sz="2800" dirty="0" err="1" smtClean="0">
                <a:solidFill>
                  <a:schemeClr val="tx1">
                    <a:lumMod val="95000"/>
                    <a:lumOff val="5000"/>
                  </a:schemeClr>
                </a:solidFill>
              </a:rPr>
              <a:t>ptr</a:t>
            </a:r>
            <a:r>
              <a:rPr lang="en-US" sz="2800" dirty="0" smtClean="0">
                <a:solidFill>
                  <a:schemeClr val="tx1">
                    <a:lumMod val="95000"/>
                    <a:lumOff val="5000"/>
                  </a:schemeClr>
                </a:solidFill>
              </a:rPr>
              <a:t>(c)        tags on values</a:t>
            </a:r>
          </a:p>
          <a:p>
            <a:pPr>
              <a:lnSpc>
                <a:spcPct val="120000"/>
              </a:lnSpc>
            </a:pPr>
            <a:r>
              <a:rPr lang="en-US" sz="2800" dirty="0" smtClean="0">
                <a:solidFill>
                  <a:schemeClr val="tx1">
                    <a:lumMod val="95000"/>
                    <a:lumOff val="5000"/>
                  </a:schemeClr>
                </a:solidFill>
              </a:rPr>
              <a:t>T</a:t>
            </a:r>
            <a:r>
              <a:rPr lang="en-US" sz="2800" baseline="-25000" dirty="0" smtClean="0">
                <a:solidFill>
                  <a:schemeClr val="tx1">
                    <a:lumMod val="95000"/>
                    <a:lumOff val="5000"/>
                  </a:schemeClr>
                </a:solidFill>
              </a:rPr>
              <a:t>m</a:t>
            </a:r>
            <a:r>
              <a:rPr lang="en-US" sz="2800" dirty="0" smtClean="0">
                <a:solidFill>
                  <a:schemeClr val="tx1">
                    <a:lumMod val="95000"/>
                    <a:lumOff val="5000"/>
                  </a:schemeClr>
                </a:solidFill>
              </a:rPr>
              <a:t> ::= M(</a:t>
            </a:r>
            <a:r>
              <a:rPr lang="en-US" sz="2800" dirty="0" err="1" smtClean="0">
                <a:solidFill>
                  <a:schemeClr val="tx1">
                    <a:lumMod val="95000"/>
                    <a:lumOff val="5000"/>
                  </a:schemeClr>
                </a:solidFill>
              </a:rPr>
              <a:t>c,T</a:t>
            </a:r>
            <a:r>
              <a:rPr lang="en-US" sz="2800" baseline="-25000" dirty="0" err="1" smtClean="0">
                <a:solidFill>
                  <a:schemeClr val="tx1">
                    <a:lumMod val="95000"/>
                    <a:lumOff val="5000"/>
                  </a:schemeClr>
                </a:solidFill>
              </a:rPr>
              <a:t>v</a:t>
            </a:r>
            <a:r>
              <a:rPr lang="en-US" sz="2800" dirty="0" smtClean="0">
                <a:solidFill>
                  <a:schemeClr val="tx1">
                    <a:lumMod val="95000"/>
                    <a:lumOff val="5000"/>
                  </a:schemeClr>
                </a:solidFill>
              </a:rPr>
              <a:t>) | F     tags on memory</a:t>
            </a:r>
            <a:endParaRPr lang="en-US" sz="2800" dirty="0">
              <a:solidFill>
                <a:schemeClr val="tx1">
                  <a:lumMod val="95000"/>
                  <a:lumOff val="5000"/>
                </a:schemeClr>
              </a:solidFill>
            </a:endParaRPr>
          </a:p>
        </p:txBody>
      </p:sp>
      <p:sp>
        <p:nvSpPr>
          <p:cNvPr id="86" name="Rectangle 85"/>
          <p:cNvSpPr/>
          <p:nvPr/>
        </p:nvSpPr>
        <p:spPr>
          <a:xfrm>
            <a:off x="2581275" y="3038475"/>
            <a:ext cx="1352082" cy="523220"/>
          </a:xfrm>
          <a:prstGeom prst="rect">
            <a:avLst/>
          </a:prstGeom>
        </p:spPr>
        <p:txBody>
          <a:bodyPr wrap="square">
            <a:spAutoFit/>
          </a:bodyPr>
          <a:lstStyle/>
          <a:p>
            <a:pPr lvl="0"/>
            <a:r>
              <a:rPr lang="en-US" sz="2800" dirty="0" smtClean="0">
                <a:solidFill>
                  <a:prstClr val="black"/>
                </a:solidFill>
              </a:rPr>
              <a:t>@</a:t>
            </a:r>
            <a:r>
              <a:rPr lang="en-US" sz="2800" dirty="0" err="1" smtClean="0">
                <a:solidFill>
                  <a:prstClr val="black"/>
                </a:solidFill>
              </a:rPr>
              <a:t>ptr</a:t>
            </a:r>
            <a:r>
              <a:rPr lang="en-US" sz="2800" dirty="0" smtClean="0">
                <a:solidFill>
                  <a:prstClr val="black"/>
                </a:solidFill>
              </a:rPr>
              <a:t>(</a:t>
            </a:r>
            <a:r>
              <a:rPr lang="en-US" sz="2800" dirty="0" smtClean="0">
                <a:solidFill>
                  <a:schemeClr val="tx2"/>
                </a:solidFill>
              </a:rPr>
              <a:t>c</a:t>
            </a:r>
            <a:r>
              <a:rPr lang="en-US" sz="2800" dirty="0" smtClean="0">
                <a:solidFill>
                  <a:prstClr val="black"/>
                </a:solidFill>
              </a:rPr>
              <a:t>)</a:t>
            </a:r>
            <a:endParaRPr lang="en-US" sz="2800" dirty="0">
              <a:solidFill>
                <a:prstClr val="black"/>
              </a:solidFill>
            </a:endParaRPr>
          </a:p>
        </p:txBody>
      </p:sp>
      <p:sp>
        <p:nvSpPr>
          <p:cNvPr id="90" name="Rectangle 89"/>
          <p:cNvSpPr/>
          <p:nvPr/>
        </p:nvSpPr>
        <p:spPr>
          <a:xfrm>
            <a:off x="6875430" y="4104620"/>
            <a:ext cx="2268570" cy="523220"/>
          </a:xfrm>
          <a:prstGeom prst="rect">
            <a:avLst/>
          </a:prstGeom>
        </p:spPr>
        <p:txBody>
          <a:bodyPr wrap="none">
            <a:spAutoFit/>
          </a:bodyPr>
          <a:lstStyle/>
          <a:p>
            <a:r>
              <a:rPr lang="en-US" sz="2800" b="1" dirty="0" smtClean="0">
                <a:solidFill>
                  <a:srgbClr val="C00000"/>
                </a:solidFill>
              </a:rPr>
              <a:t>out of bounds</a:t>
            </a:r>
            <a:endParaRPr lang="en-US" b="1" dirty="0"/>
          </a:p>
        </p:txBody>
      </p:sp>
      <p:sp>
        <p:nvSpPr>
          <p:cNvPr id="92" name="Rectangle 91"/>
          <p:cNvSpPr/>
          <p:nvPr/>
        </p:nvSpPr>
        <p:spPr>
          <a:xfrm>
            <a:off x="5347592" y="3048000"/>
            <a:ext cx="367408" cy="523220"/>
          </a:xfrm>
          <a:prstGeom prst="rect">
            <a:avLst/>
          </a:prstGeom>
        </p:spPr>
        <p:txBody>
          <a:bodyPr wrap="none">
            <a:spAutoFit/>
          </a:bodyPr>
          <a:lstStyle/>
          <a:p>
            <a:r>
              <a:rPr lang="en-US" sz="2800" dirty="0" smtClean="0">
                <a:solidFill>
                  <a:prstClr val="black"/>
                </a:solidFill>
              </a:rPr>
              <a:t>1</a:t>
            </a:r>
            <a:endParaRPr lang="en-US" dirty="0"/>
          </a:p>
        </p:txBody>
      </p:sp>
      <p:sp>
        <p:nvSpPr>
          <p:cNvPr id="52" name="Oval Callout 51"/>
          <p:cNvSpPr/>
          <p:nvPr/>
        </p:nvSpPr>
        <p:spPr>
          <a:xfrm>
            <a:off x="1600200" y="5943600"/>
            <a:ext cx="2362200" cy="685800"/>
          </a:xfrm>
          <a:prstGeom prst="wedgeEllipseCallout">
            <a:avLst>
              <a:gd name="adj1" fmla="val 45901"/>
              <a:gd name="adj2" fmla="val -7062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color of region</a:t>
            </a:r>
            <a:endParaRPr lang="en-US" b="1" dirty="0">
              <a:solidFill>
                <a:schemeClr val="tx2"/>
              </a:solidFill>
            </a:endParaRPr>
          </a:p>
        </p:txBody>
      </p:sp>
      <p:sp>
        <p:nvSpPr>
          <p:cNvPr id="54" name="Oval Callout 53"/>
          <p:cNvSpPr/>
          <p:nvPr/>
        </p:nvSpPr>
        <p:spPr>
          <a:xfrm>
            <a:off x="4114800" y="5943600"/>
            <a:ext cx="2133600" cy="609600"/>
          </a:xfrm>
          <a:prstGeom prst="wedgeEllipseCallout">
            <a:avLst>
              <a:gd name="adj1" fmla="val -49131"/>
              <a:gd name="adj2" fmla="val -6875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tag of content</a:t>
            </a:r>
            <a:endParaRPr lang="en-US" b="1" dirty="0">
              <a:solidFill>
                <a:schemeClr val="tx2"/>
              </a:solidFill>
            </a:endParaRPr>
          </a:p>
        </p:txBody>
      </p:sp>
      <p:sp>
        <p:nvSpPr>
          <p:cNvPr id="58" name="Oval Callout 57"/>
          <p:cNvSpPr/>
          <p:nvPr/>
        </p:nvSpPr>
        <p:spPr>
          <a:xfrm>
            <a:off x="3200400" y="4114800"/>
            <a:ext cx="2362200" cy="685800"/>
          </a:xfrm>
          <a:prstGeom prst="wedgeEllipseCallout">
            <a:avLst>
              <a:gd name="adj1" fmla="val 1546"/>
              <a:gd name="adj2" fmla="val 7687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color of region</a:t>
            </a:r>
            <a:endParaRPr lang="en-US" b="1" dirty="0">
              <a:solidFill>
                <a:schemeClr val="tx2"/>
              </a:solidFill>
            </a:endParaRPr>
          </a:p>
        </p:txBody>
      </p:sp>
      <p:sp>
        <p:nvSpPr>
          <p:cNvPr id="59" name="Rectangle 58"/>
          <p:cNvSpPr/>
          <p:nvPr/>
        </p:nvSpPr>
        <p:spPr>
          <a:xfrm>
            <a:off x="2156717" y="1866900"/>
            <a:ext cx="367408" cy="523220"/>
          </a:xfrm>
          <a:prstGeom prst="rect">
            <a:avLst/>
          </a:prstGeom>
        </p:spPr>
        <p:txBody>
          <a:bodyPr wrap="none">
            <a:spAutoFit/>
          </a:bodyPr>
          <a:lstStyle/>
          <a:p>
            <a:r>
              <a:rPr lang="en-US" sz="2800" dirty="0" smtClean="0">
                <a:solidFill>
                  <a:prstClr val="black"/>
                </a:solidFill>
              </a:rPr>
              <a:t>0</a:t>
            </a:r>
            <a:endParaRPr lang="en-US" dirty="0"/>
          </a:p>
        </p:txBody>
      </p:sp>
      <p:sp>
        <p:nvSpPr>
          <p:cNvPr id="60" name="Rectangle 59"/>
          <p:cNvSpPr/>
          <p:nvPr/>
        </p:nvSpPr>
        <p:spPr>
          <a:xfrm>
            <a:off x="2171700" y="1867555"/>
            <a:ext cx="367408" cy="523220"/>
          </a:xfrm>
          <a:prstGeom prst="rect">
            <a:avLst/>
          </a:prstGeom>
        </p:spPr>
        <p:txBody>
          <a:bodyPr wrap="none">
            <a:spAutoFit/>
          </a:bodyPr>
          <a:lstStyle/>
          <a:p>
            <a:r>
              <a:rPr lang="en-US" sz="2800" dirty="0" smtClean="0">
                <a:solidFill>
                  <a:prstClr val="black"/>
                </a:solidFill>
              </a:rPr>
              <a:t>7</a:t>
            </a:r>
            <a:endParaRPr lang="en-US" dirty="0"/>
          </a:p>
        </p:txBody>
      </p:sp>
      <p:sp>
        <p:nvSpPr>
          <p:cNvPr id="64" name="TextBox 63"/>
          <p:cNvSpPr txBox="1"/>
          <p:nvPr/>
        </p:nvSpPr>
        <p:spPr>
          <a:xfrm>
            <a:off x="2781300" y="1478518"/>
            <a:ext cx="301686" cy="369332"/>
          </a:xfrm>
          <a:prstGeom prst="rect">
            <a:avLst/>
          </a:prstGeom>
          <a:noFill/>
        </p:spPr>
        <p:txBody>
          <a:bodyPr wrap="none" rtlCol="0">
            <a:spAutoFit/>
          </a:bodyPr>
          <a:lstStyle/>
          <a:p>
            <a:r>
              <a:rPr lang="en-US" dirty="0" smtClean="0"/>
              <a:t>0</a:t>
            </a:r>
            <a:endParaRPr lang="en-US" dirty="0"/>
          </a:p>
        </p:txBody>
      </p:sp>
      <p:cxnSp>
        <p:nvCxnSpPr>
          <p:cNvPr id="39" name="Straight Arrow Connector 38"/>
          <p:cNvCxnSpPr>
            <a:endCxn id="45" idx="2"/>
          </p:cNvCxnSpPr>
          <p:nvPr/>
        </p:nvCxnSpPr>
        <p:spPr>
          <a:xfrm flipV="1">
            <a:off x="5410200" y="2438400"/>
            <a:ext cx="28575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3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3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92"/>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xit" presetSubtype="0" fill="hold" grpId="0" nodeType="withEffect">
                                  <p:stCondLst>
                                    <p:cond delay="0"/>
                                  </p:stCondLst>
                                  <p:childTnLst>
                                    <p:set>
                                      <p:cBhvr>
                                        <p:cTn id="118" dur="1" fill="hold">
                                          <p:stCondLst>
                                            <p:cond delay="0"/>
                                          </p:stCondLst>
                                        </p:cTn>
                                        <p:tgtEl>
                                          <p:spTgt spid="5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55"/>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49"/>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53"/>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7" grpId="0" animBg="1"/>
      <p:bldP spid="13" grpId="0"/>
      <p:bldP spid="14" grpId="0"/>
      <p:bldP spid="21" grpId="0"/>
      <p:bldP spid="22" grpId="0"/>
      <p:bldP spid="25" grpId="0" animBg="1"/>
      <p:bldP spid="26" grpId="0"/>
      <p:bldP spid="29" grpId="0" animBg="1"/>
      <p:bldP spid="30" grpId="0"/>
      <p:bldP spid="31" grpId="0"/>
      <p:bldP spid="31" grpId="1"/>
      <p:bldP spid="32" grpId="0"/>
      <p:bldP spid="38" grpId="0"/>
      <p:bldP spid="43" grpId="0"/>
      <p:bldP spid="45" grpId="0" animBg="1"/>
      <p:bldP spid="47" grpId="0"/>
      <p:bldP spid="48" grpId="0"/>
      <p:bldP spid="49" grpId="0"/>
      <p:bldP spid="49" grpId="1"/>
      <p:bldP spid="55" grpId="0"/>
      <p:bldP spid="55" grpId="1"/>
      <p:bldP spid="56" grpId="0"/>
      <p:bldP spid="61" grpId="0"/>
      <p:bldP spid="68" grpId="0"/>
      <p:bldP spid="78" grpId="0"/>
      <p:bldP spid="86" grpId="0"/>
      <p:bldP spid="90" grpId="0"/>
      <p:bldP spid="92" grpId="0"/>
      <p:bldP spid="92" grpId="1"/>
      <p:bldP spid="52" grpId="0" animBg="1"/>
      <p:bldP spid="52" grpId="1" animBg="1"/>
      <p:bldP spid="54" grpId="0" animBg="1"/>
      <p:bldP spid="54" grpId="1" animBg="1"/>
      <p:bldP spid="58" grpId="0" animBg="1"/>
      <p:bldP spid="58" grpId="1" animBg="1"/>
      <p:bldP spid="59" grpId="0"/>
      <p:bldP spid="59" grpId="1"/>
      <p:bldP spid="60" grpId="0"/>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safety micro-policy</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18</a:t>
            </a:fld>
            <a:endParaRPr lang="en-US"/>
          </a:p>
        </p:txBody>
      </p:sp>
      <p:sp>
        <p:nvSpPr>
          <p:cNvPr id="7" name="Rectangle 6"/>
          <p:cNvSpPr/>
          <p:nvPr/>
        </p:nvSpPr>
        <p:spPr>
          <a:xfrm>
            <a:off x="2133600" y="1828800"/>
            <a:ext cx="1600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TextBox 12"/>
          <p:cNvSpPr txBox="1"/>
          <p:nvPr/>
        </p:nvSpPr>
        <p:spPr>
          <a:xfrm>
            <a:off x="4343400" y="1459468"/>
            <a:ext cx="301686" cy="369332"/>
          </a:xfrm>
          <a:prstGeom prst="rect">
            <a:avLst/>
          </a:prstGeom>
          <a:noFill/>
        </p:spPr>
        <p:txBody>
          <a:bodyPr wrap="none" rtlCol="0">
            <a:spAutoFit/>
          </a:bodyPr>
          <a:lstStyle/>
          <a:p>
            <a:r>
              <a:rPr lang="en-US" dirty="0" smtClean="0"/>
              <a:t>1</a:t>
            </a:r>
            <a:endParaRPr lang="en-US" dirty="0"/>
          </a:p>
        </p:txBody>
      </p:sp>
      <p:sp>
        <p:nvSpPr>
          <p:cNvPr id="14" name="TextBox 13"/>
          <p:cNvSpPr txBox="1"/>
          <p:nvPr/>
        </p:nvSpPr>
        <p:spPr>
          <a:xfrm>
            <a:off x="6457788" y="1459468"/>
            <a:ext cx="476412" cy="369332"/>
          </a:xfrm>
          <a:prstGeom prst="rect">
            <a:avLst/>
          </a:prstGeom>
          <a:noFill/>
        </p:spPr>
        <p:txBody>
          <a:bodyPr wrap="none" rtlCol="0">
            <a:spAutoFit/>
          </a:bodyPr>
          <a:lstStyle/>
          <a:p>
            <a:r>
              <a:rPr lang="en-US" dirty="0" smtClean="0"/>
              <a:t>k-1</a:t>
            </a:r>
            <a:endParaRPr lang="en-US" dirty="0"/>
          </a:p>
        </p:txBody>
      </p:sp>
      <p:cxnSp>
        <p:nvCxnSpPr>
          <p:cNvPr id="17" name="Straight Arrow Connector 16"/>
          <p:cNvCxnSpPr>
            <a:endCxn id="7" idx="2"/>
          </p:cNvCxnSpPr>
          <p:nvPr/>
        </p:nvCxnSpPr>
        <p:spPr>
          <a:xfrm flipV="1">
            <a:off x="2514600" y="2438400"/>
            <a:ext cx="4191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95400" y="3048000"/>
            <a:ext cx="1455848" cy="523220"/>
          </a:xfrm>
          <a:prstGeom prst="rect">
            <a:avLst/>
          </a:prstGeom>
        </p:spPr>
        <p:txBody>
          <a:bodyPr wrap="none">
            <a:spAutoFit/>
          </a:bodyPr>
          <a:lstStyle/>
          <a:p>
            <a:pPr lvl="0" algn="ctr"/>
            <a:r>
              <a:rPr lang="en-US" sz="2800" dirty="0" smtClean="0">
                <a:solidFill>
                  <a:prstClr val="black"/>
                </a:solidFill>
              </a:rPr>
              <a:t>p = A8F0</a:t>
            </a:r>
            <a:endParaRPr lang="en-US" sz="2800" dirty="0">
              <a:solidFill>
                <a:prstClr val="black"/>
              </a:solidFill>
            </a:endParaRPr>
          </a:p>
        </p:txBody>
      </p:sp>
      <p:sp>
        <p:nvSpPr>
          <p:cNvPr id="25" name="Rectangle 24"/>
          <p:cNvSpPr/>
          <p:nvPr/>
        </p:nvSpPr>
        <p:spPr>
          <a:xfrm>
            <a:off x="3733800" y="1828800"/>
            <a:ext cx="1600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9" name="Rectangle 28"/>
          <p:cNvSpPr/>
          <p:nvPr/>
        </p:nvSpPr>
        <p:spPr>
          <a:xfrm>
            <a:off x="5867400" y="1828800"/>
            <a:ext cx="1600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2" name="Rectangle 31"/>
          <p:cNvSpPr/>
          <p:nvPr/>
        </p:nvSpPr>
        <p:spPr>
          <a:xfrm>
            <a:off x="4811218" y="3048000"/>
            <a:ext cx="2579552" cy="523220"/>
          </a:xfrm>
          <a:prstGeom prst="rect">
            <a:avLst/>
          </a:prstGeom>
        </p:spPr>
        <p:txBody>
          <a:bodyPr wrap="none">
            <a:spAutoFit/>
          </a:bodyPr>
          <a:lstStyle/>
          <a:p>
            <a:pPr lvl="0" algn="ctr"/>
            <a:r>
              <a:rPr lang="en-US" sz="2800" dirty="0" smtClean="0">
                <a:solidFill>
                  <a:prstClr val="black"/>
                </a:solidFill>
              </a:rPr>
              <a:t>A8F</a:t>
            </a:r>
            <a:r>
              <a:rPr lang="en-US" sz="2800" dirty="0" smtClean="0">
                <a:solidFill>
                  <a:schemeClr val="bg1"/>
                </a:solidFill>
              </a:rPr>
              <a:t>1</a:t>
            </a:r>
            <a:r>
              <a:rPr lang="en-US" sz="2800" dirty="0" smtClean="0">
                <a:solidFill>
                  <a:prstClr val="black"/>
                </a:solidFill>
              </a:rPr>
              <a:t>@ptr(</a:t>
            </a:r>
            <a:r>
              <a:rPr lang="en-US" sz="2800" dirty="0" smtClean="0">
                <a:solidFill>
                  <a:schemeClr val="tx2"/>
                </a:solidFill>
              </a:rPr>
              <a:t>c</a:t>
            </a:r>
            <a:r>
              <a:rPr lang="en-US" sz="2800" dirty="0" smtClean="0">
                <a:solidFill>
                  <a:prstClr val="black"/>
                </a:solidFill>
              </a:rPr>
              <a:t>) = q</a:t>
            </a:r>
            <a:endParaRPr lang="en-US" sz="2800" dirty="0">
              <a:solidFill>
                <a:prstClr val="black"/>
              </a:solidFill>
            </a:endParaRPr>
          </a:p>
        </p:txBody>
      </p:sp>
      <p:sp>
        <p:nvSpPr>
          <p:cNvPr id="38" name="TextBox 37"/>
          <p:cNvSpPr txBox="1"/>
          <p:nvPr/>
        </p:nvSpPr>
        <p:spPr>
          <a:xfrm>
            <a:off x="7569530" y="2667000"/>
            <a:ext cx="1574470" cy="523220"/>
          </a:xfrm>
          <a:prstGeom prst="rect">
            <a:avLst/>
          </a:prstGeom>
          <a:noFill/>
        </p:spPr>
        <p:txBody>
          <a:bodyPr wrap="none" rtlCol="0">
            <a:spAutoFit/>
          </a:bodyPr>
          <a:lstStyle/>
          <a:p>
            <a:r>
              <a:rPr lang="en-US" sz="2800" b="1" dirty="0" smtClean="0"/>
              <a:t>q ← p + </a:t>
            </a:r>
            <a:r>
              <a:rPr lang="en-US" sz="2800" b="1" dirty="0" smtClean="0">
                <a:solidFill>
                  <a:srgbClr val="C00000"/>
                </a:solidFill>
              </a:rPr>
              <a:t>k</a:t>
            </a:r>
            <a:endParaRPr lang="en-US" sz="2800" b="1" dirty="0">
              <a:solidFill>
                <a:srgbClr val="C00000"/>
              </a:solidFill>
            </a:endParaRPr>
          </a:p>
        </p:txBody>
      </p:sp>
      <p:sp>
        <p:nvSpPr>
          <p:cNvPr id="43" name="Rectangle 42"/>
          <p:cNvSpPr/>
          <p:nvPr/>
        </p:nvSpPr>
        <p:spPr>
          <a:xfrm>
            <a:off x="5391538" y="1875455"/>
            <a:ext cx="458780" cy="523220"/>
          </a:xfrm>
          <a:prstGeom prst="rect">
            <a:avLst/>
          </a:prstGeom>
        </p:spPr>
        <p:txBody>
          <a:bodyPr wrap="none">
            <a:spAutoFit/>
          </a:bodyPr>
          <a:lstStyle/>
          <a:p>
            <a:r>
              <a:rPr lang="en-US" sz="2800" dirty="0" smtClean="0">
                <a:solidFill>
                  <a:prstClr val="black"/>
                </a:solidFill>
              </a:rPr>
              <a:t>...</a:t>
            </a:r>
            <a:endParaRPr lang="en-US" dirty="0"/>
          </a:p>
        </p:txBody>
      </p:sp>
      <p:sp>
        <p:nvSpPr>
          <p:cNvPr id="45" name="Rectangle 44"/>
          <p:cNvSpPr/>
          <p:nvPr/>
        </p:nvSpPr>
        <p:spPr>
          <a:xfrm>
            <a:off x="7467600" y="1828800"/>
            <a:ext cx="1600200" cy="6096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2">
                  <a:lumMod val="20000"/>
                  <a:lumOff val="80000"/>
                </a:schemeClr>
              </a:solidFill>
            </a:endParaRPr>
          </a:p>
        </p:txBody>
      </p:sp>
      <p:sp>
        <p:nvSpPr>
          <p:cNvPr id="47" name="TextBox 46"/>
          <p:cNvSpPr txBox="1"/>
          <p:nvPr/>
        </p:nvSpPr>
        <p:spPr>
          <a:xfrm>
            <a:off x="8169338" y="1447800"/>
            <a:ext cx="288862" cy="369332"/>
          </a:xfrm>
          <a:prstGeom prst="rect">
            <a:avLst/>
          </a:prstGeom>
          <a:noFill/>
        </p:spPr>
        <p:txBody>
          <a:bodyPr wrap="none" rtlCol="0">
            <a:spAutoFit/>
          </a:bodyPr>
          <a:lstStyle/>
          <a:p>
            <a:r>
              <a:rPr lang="en-US" dirty="0" smtClean="0"/>
              <a:t>k</a:t>
            </a:r>
            <a:endParaRPr lang="en-US" dirty="0"/>
          </a:p>
        </p:txBody>
      </p:sp>
      <p:sp>
        <p:nvSpPr>
          <p:cNvPr id="48" name="Rectangle 47"/>
          <p:cNvSpPr/>
          <p:nvPr/>
        </p:nvSpPr>
        <p:spPr>
          <a:xfrm>
            <a:off x="5363436" y="3048000"/>
            <a:ext cx="370614" cy="523220"/>
          </a:xfrm>
          <a:prstGeom prst="rect">
            <a:avLst/>
          </a:prstGeom>
        </p:spPr>
        <p:txBody>
          <a:bodyPr wrap="none">
            <a:spAutoFit/>
          </a:bodyPr>
          <a:lstStyle/>
          <a:p>
            <a:r>
              <a:rPr lang="en-US" sz="2800" dirty="0" smtClean="0">
                <a:solidFill>
                  <a:prstClr val="black"/>
                </a:solidFill>
              </a:rPr>
              <a:t>K</a:t>
            </a:r>
            <a:endParaRPr lang="en-US" dirty="0"/>
          </a:p>
        </p:txBody>
      </p:sp>
      <p:sp>
        <p:nvSpPr>
          <p:cNvPr id="56" name="TextBox 55"/>
          <p:cNvSpPr txBox="1"/>
          <p:nvPr/>
        </p:nvSpPr>
        <p:spPr>
          <a:xfrm>
            <a:off x="7569530" y="3581400"/>
            <a:ext cx="1348446" cy="523220"/>
          </a:xfrm>
          <a:prstGeom prst="rect">
            <a:avLst/>
          </a:prstGeom>
          <a:noFill/>
        </p:spPr>
        <p:txBody>
          <a:bodyPr wrap="none" rtlCol="0">
            <a:spAutoFit/>
          </a:bodyPr>
          <a:lstStyle/>
          <a:p>
            <a:r>
              <a:rPr lang="en-US" sz="2800" b="1" dirty="0" smtClean="0"/>
              <a:t>!q ← 42</a:t>
            </a:r>
            <a:endParaRPr lang="en-US" sz="2800" b="1" dirty="0"/>
          </a:p>
        </p:txBody>
      </p:sp>
      <p:sp>
        <p:nvSpPr>
          <p:cNvPr id="61" name="Rectangle 60"/>
          <p:cNvSpPr/>
          <p:nvPr/>
        </p:nvSpPr>
        <p:spPr>
          <a:xfrm>
            <a:off x="7525138" y="1877856"/>
            <a:ext cx="1653017" cy="523220"/>
          </a:xfrm>
          <a:prstGeom prst="rect">
            <a:avLst/>
          </a:prstGeom>
        </p:spPr>
        <p:txBody>
          <a:bodyPr wrap="none">
            <a:spAutoFit/>
          </a:bodyPr>
          <a:lstStyle/>
          <a:p>
            <a:r>
              <a:rPr lang="en-US" sz="2800" dirty="0" smtClean="0">
                <a:solidFill>
                  <a:prstClr val="black"/>
                </a:solidFill>
              </a:rPr>
              <a:t>7@M(</a:t>
            </a:r>
            <a:r>
              <a:rPr lang="en-US" sz="2800" dirty="0" err="1" smtClean="0">
                <a:solidFill>
                  <a:srgbClr val="C00000"/>
                </a:solidFill>
              </a:rPr>
              <a:t>c’</a:t>
            </a:r>
            <a:r>
              <a:rPr lang="en-US" sz="2800" dirty="0" err="1" smtClean="0">
                <a:solidFill>
                  <a:prstClr val="black"/>
                </a:solidFill>
              </a:rPr>
              <a:t>,i</a:t>
            </a:r>
            <a:r>
              <a:rPr lang="en-US" sz="2800" dirty="0" smtClean="0">
                <a:solidFill>
                  <a:prstClr val="black"/>
                </a:solidFill>
              </a:rPr>
              <a:t>)</a:t>
            </a:r>
            <a:endParaRPr lang="en-US" dirty="0"/>
          </a:p>
        </p:txBody>
      </p:sp>
      <p:cxnSp>
        <p:nvCxnSpPr>
          <p:cNvPr id="70" name="Straight Connector 69"/>
          <p:cNvCxnSpPr/>
          <p:nvPr/>
        </p:nvCxnSpPr>
        <p:spPr>
          <a:xfrm flipV="1">
            <a:off x="7696200" y="3647420"/>
            <a:ext cx="106680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696200" y="3647420"/>
            <a:ext cx="106680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30091" y="4353580"/>
            <a:ext cx="1059072" cy="523220"/>
          </a:xfrm>
          <a:prstGeom prst="rect">
            <a:avLst/>
          </a:prstGeom>
          <a:noFill/>
        </p:spPr>
        <p:txBody>
          <a:bodyPr wrap="none" rtlCol="0">
            <a:spAutoFit/>
          </a:bodyPr>
          <a:lstStyle/>
          <a:p>
            <a:r>
              <a:rPr lang="en-US" sz="2800" b="1" dirty="0" smtClean="0"/>
              <a:t>free p</a:t>
            </a:r>
            <a:endParaRPr lang="en-US" sz="2800" b="1" dirty="0"/>
          </a:p>
        </p:txBody>
      </p:sp>
      <p:sp>
        <p:nvSpPr>
          <p:cNvPr id="79" name="Rectangle 78"/>
          <p:cNvSpPr/>
          <p:nvPr/>
        </p:nvSpPr>
        <p:spPr>
          <a:xfrm>
            <a:off x="2133600" y="1867555"/>
            <a:ext cx="853119" cy="523220"/>
          </a:xfrm>
          <a:prstGeom prst="rect">
            <a:avLst/>
          </a:prstGeom>
        </p:spPr>
        <p:txBody>
          <a:bodyPr wrap="none">
            <a:spAutoFit/>
          </a:bodyPr>
          <a:lstStyle/>
          <a:p>
            <a:r>
              <a:rPr lang="en-US" sz="2800" dirty="0" smtClean="0">
                <a:solidFill>
                  <a:schemeClr val="bg1"/>
                </a:solidFill>
              </a:rPr>
              <a:t>7</a:t>
            </a:r>
            <a:r>
              <a:rPr lang="en-US" sz="2800" dirty="0" smtClean="0">
                <a:solidFill>
                  <a:prstClr val="black"/>
                </a:solidFill>
              </a:rPr>
              <a:t>@F</a:t>
            </a:r>
            <a:endParaRPr lang="en-US" dirty="0"/>
          </a:p>
        </p:txBody>
      </p:sp>
      <p:sp>
        <p:nvSpPr>
          <p:cNvPr id="80" name="Rectangle 79"/>
          <p:cNvSpPr/>
          <p:nvPr/>
        </p:nvSpPr>
        <p:spPr>
          <a:xfrm>
            <a:off x="3759530" y="1875455"/>
            <a:ext cx="853119" cy="523220"/>
          </a:xfrm>
          <a:prstGeom prst="rect">
            <a:avLst/>
          </a:prstGeom>
        </p:spPr>
        <p:txBody>
          <a:bodyPr wrap="none">
            <a:spAutoFit/>
          </a:bodyPr>
          <a:lstStyle/>
          <a:p>
            <a:r>
              <a:rPr lang="en-US" sz="2800" dirty="0" smtClean="0">
                <a:solidFill>
                  <a:prstClr val="black"/>
                </a:solidFill>
              </a:rPr>
              <a:t>0@F</a:t>
            </a:r>
            <a:endParaRPr lang="en-US" dirty="0"/>
          </a:p>
        </p:txBody>
      </p:sp>
      <p:sp>
        <p:nvSpPr>
          <p:cNvPr id="81" name="Rectangle 80"/>
          <p:cNvSpPr/>
          <p:nvPr/>
        </p:nvSpPr>
        <p:spPr>
          <a:xfrm>
            <a:off x="5893130" y="1875455"/>
            <a:ext cx="853119" cy="523220"/>
          </a:xfrm>
          <a:prstGeom prst="rect">
            <a:avLst/>
          </a:prstGeom>
        </p:spPr>
        <p:txBody>
          <a:bodyPr wrap="none">
            <a:spAutoFit/>
          </a:bodyPr>
          <a:lstStyle/>
          <a:p>
            <a:r>
              <a:rPr lang="en-US" sz="2800" dirty="0" smtClean="0">
                <a:solidFill>
                  <a:prstClr val="black"/>
                </a:solidFill>
              </a:rPr>
              <a:t>0@F</a:t>
            </a:r>
            <a:endParaRPr lang="en-US" dirty="0"/>
          </a:p>
        </p:txBody>
      </p:sp>
      <p:sp>
        <p:nvSpPr>
          <p:cNvPr id="82" name="TextBox 81"/>
          <p:cNvSpPr txBox="1"/>
          <p:nvPr/>
        </p:nvSpPr>
        <p:spPr>
          <a:xfrm>
            <a:off x="330091" y="4876800"/>
            <a:ext cx="1148071" cy="523220"/>
          </a:xfrm>
          <a:prstGeom prst="rect">
            <a:avLst/>
          </a:prstGeom>
          <a:noFill/>
        </p:spPr>
        <p:txBody>
          <a:bodyPr wrap="none" rtlCol="0">
            <a:spAutoFit/>
          </a:bodyPr>
          <a:lstStyle/>
          <a:p>
            <a:r>
              <a:rPr lang="en-US" sz="2800" b="1" dirty="0" smtClean="0"/>
              <a:t>x ← !p</a:t>
            </a:r>
            <a:endParaRPr lang="en-US" sz="2800" b="1" dirty="0"/>
          </a:p>
        </p:txBody>
      </p:sp>
      <p:cxnSp>
        <p:nvCxnSpPr>
          <p:cNvPr id="83" name="Straight Connector 82"/>
          <p:cNvCxnSpPr/>
          <p:nvPr/>
        </p:nvCxnSpPr>
        <p:spPr>
          <a:xfrm flipV="1">
            <a:off x="330091" y="4953000"/>
            <a:ext cx="106680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30091" y="4953000"/>
            <a:ext cx="106680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2438400" y="4800600"/>
            <a:ext cx="5334000" cy="112646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lnSpc>
                <a:spcPct val="120000"/>
              </a:lnSpc>
            </a:pPr>
            <a:r>
              <a:rPr lang="en-US" sz="2800" dirty="0" err="1" smtClean="0">
                <a:solidFill>
                  <a:schemeClr val="tx1">
                    <a:lumMod val="95000"/>
                    <a:lumOff val="5000"/>
                  </a:schemeClr>
                </a:solidFill>
              </a:rPr>
              <a:t>T</a:t>
            </a:r>
            <a:r>
              <a:rPr lang="en-US" sz="2800" baseline="-25000" dirty="0" err="1" smtClean="0">
                <a:solidFill>
                  <a:schemeClr val="tx1">
                    <a:lumMod val="95000"/>
                    <a:lumOff val="5000"/>
                  </a:schemeClr>
                </a:solidFill>
              </a:rPr>
              <a:t>v</a:t>
            </a:r>
            <a:r>
              <a:rPr lang="en-US" sz="2800" dirty="0" smtClean="0">
                <a:solidFill>
                  <a:schemeClr val="tx1">
                    <a:lumMod val="95000"/>
                    <a:lumOff val="5000"/>
                  </a:schemeClr>
                </a:solidFill>
              </a:rPr>
              <a:t>  ::= </a:t>
            </a:r>
            <a:r>
              <a:rPr lang="en-US" sz="2800" dirty="0" err="1" smtClean="0">
                <a:solidFill>
                  <a:schemeClr val="tx1">
                    <a:lumMod val="95000"/>
                    <a:lumOff val="5000"/>
                  </a:schemeClr>
                </a:solidFill>
              </a:rPr>
              <a:t>i</a:t>
            </a:r>
            <a:r>
              <a:rPr lang="en-US" sz="2800" dirty="0" smtClean="0">
                <a:solidFill>
                  <a:schemeClr val="tx1">
                    <a:lumMod val="95000"/>
                    <a:lumOff val="5000"/>
                  </a:schemeClr>
                </a:solidFill>
              </a:rPr>
              <a:t> | </a:t>
            </a:r>
            <a:r>
              <a:rPr lang="en-US" sz="2800" dirty="0" err="1" smtClean="0">
                <a:solidFill>
                  <a:schemeClr val="tx1">
                    <a:lumMod val="95000"/>
                    <a:lumOff val="5000"/>
                  </a:schemeClr>
                </a:solidFill>
              </a:rPr>
              <a:t>ptr</a:t>
            </a:r>
            <a:r>
              <a:rPr lang="en-US" sz="2800" dirty="0" smtClean="0">
                <a:solidFill>
                  <a:schemeClr val="tx1">
                    <a:lumMod val="95000"/>
                    <a:lumOff val="5000"/>
                  </a:schemeClr>
                </a:solidFill>
              </a:rPr>
              <a:t>(c)        tags on values</a:t>
            </a:r>
          </a:p>
          <a:p>
            <a:pPr>
              <a:lnSpc>
                <a:spcPct val="120000"/>
              </a:lnSpc>
            </a:pPr>
            <a:r>
              <a:rPr lang="en-US" sz="2800" dirty="0" smtClean="0">
                <a:solidFill>
                  <a:schemeClr val="tx1">
                    <a:lumMod val="95000"/>
                    <a:lumOff val="5000"/>
                  </a:schemeClr>
                </a:solidFill>
              </a:rPr>
              <a:t>T</a:t>
            </a:r>
            <a:r>
              <a:rPr lang="en-US" sz="2800" baseline="-25000" dirty="0" smtClean="0">
                <a:solidFill>
                  <a:schemeClr val="tx1">
                    <a:lumMod val="95000"/>
                    <a:lumOff val="5000"/>
                  </a:schemeClr>
                </a:solidFill>
              </a:rPr>
              <a:t>m</a:t>
            </a:r>
            <a:r>
              <a:rPr lang="en-US" sz="2800" dirty="0" smtClean="0">
                <a:solidFill>
                  <a:schemeClr val="tx1">
                    <a:lumMod val="95000"/>
                    <a:lumOff val="5000"/>
                  </a:schemeClr>
                </a:solidFill>
              </a:rPr>
              <a:t> ::= M(</a:t>
            </a:r>
            <a:r>
              <a:rPr lang="en-US" sz="2800" dirty="0" err="1" smtClean="0">
                <a:solidFill>
                  <a:schemeClr val="tx1">
                    <a:lumMod val="95000"/>
                    <a:lumOff val="5000"/>
                  </a:schemeClr>
                </a:solidFill>
              </a:rPr>
              <a:t>c,T</a:t>
            </a:r>
            <a:r>
              <a:rPr lang="en-US" sz="2800" baseline="-25000" dirty="0" err="1" smtClean="0">
                <a:solidFill>
                  <a:schemeClr val="tx1">
                    <a:lumMod val="95000"/>
                    <a:lumOff val="5000"/>
                  </a:schemeClr>
                </a:solidFill>
              </a:rPr>
              <a:t>v</a:t>
            </a:r>
            <a:r>
              <a:rPr lang="en-US" sz="2800" dirty="0" smtClean="0">
                <a:solidFill>
                  <a:schemeClr val="tx1">
                    <a:lumMod val="95000"/>
                    <a:lumOff val="5000"/>
                  </a:schemeClr>
                </a:solidFill>
              </a:rPr>
              <a:t>) | F     tags on memory</a:t>
            </a:r>
            <a:endParaRPr lang="en-US" sz="2800" dirty="0">
              <a:solidFill>
                <a:schemeClr val="tx1">
                  <a:lumMod val="95000"/>
                  <a:lumOff val="5000"/>
                </a:schemeClr>
              </a:solidFill>
            </a:endParaRPr>
          </a:p>
        </p:txBody>
      </p:sp>
      <p:sp>
        <p:nvSpPr>
          <p:cNvPr id="86" name="Rectangle 85"/>
          <p:cNvSpPr/>
          <p:nvPr/>
        </p:nvSpPr>
        <p:spPr>
          <a:xfrm>
            <a:off x="2581275" y="3038475"/>
            <a:ext cx="1352082" cy="523220"/>
          </a:xfrm>
          <a:prstGeom prst="rect">
            <a:avLst/>
          </a:prstGeom>
        </p:spPr>
        <p:txBody>
          <a:bodyPr wrap="square">
            <a:spAutoFit/>
          </a:bodyPr>
          <a:lstStyle/>
          <a:p>
            <a:pPr lvl="0"/>
            <a:r>
              <a:rPr lang="en-US" sz="2800" dirty="0" smtClean="0">
                <a:solidFill>
                  <a:prstClr val="black"/>
                </a:solidFill>
              </a:rPr>
              <a:t>@</a:t>
            </a:r>
            <a:r>
              <a:rPr lang="en-US" sz="2800" dirty="0" err="1" smtClean="0">
                <a:solidFill>
                  <a:prstClr val="black"/>
                </a:solidFill>
              </a:rPr>
              <a:t>ptr</a:t>
            </a:r>
            <a:r>
              <a:rPr lang="en-US" sz="2800" dirty="0" smtClean="0">
                <a:solidFill>
                  <a:prstClr val="black"/>
                </a:solidFill>
              </a:rPr>
              <a:t>(</a:t>
            </a:r>
            <a:r>
              <a:rPr lang="en-US" sz="2800" dirty="0" smtClean="0">
                <a:solidFill>
                  <a:schemeClr val="tx2"/>
                </a:solidFill>
              </a:rPr>
              <a:t>c</a:t>
            </a:r>
            <a:r>
              <a:rPr lang="en-US" sz="2800" dirty="0" smtClean="0">
                <a:solidFill>
                  <a:prstClr val="black"/>
                </a:solidFill>
              </a:rPr>
              <a:t>)</a:t>
            </a:r>
            <a:endParaRPr lang="en-US" sz="2800" dirty="0">
              <a:solidFill>
                <a:prstClr val="black"/>
              </a:solidFill>
            </a:endParaRPr>
          </a:p>
        </p:txBody>
      </p:sp>
      <p:sp>
        <p:nvSpPr>
          <p:cNvPr id="90" name="Rectangle 89"/>
          <p:cNvSpPr/>
          <p:nvPr/>
        </p:nvSpPr>
        <p:spPr>
          <a:xfrm>
            <a:off x="6875430" y="4104620"/>
            <a:ext cx="2268570" cy="523220"/>
          </a:xfrm>
          <a:prstGeom prst="rect">
            <a:avLst/>
          </a:prstGeom>
        </p:spPr>
        <p:txBody>
          <a:bodyPr wrap="none">
            <a:spAutoFit/>
          </a:bodyPr>
          <a:lstStyle/>
          <a:p>
            <a:r>
              <a:rPr lang="en-US" sz="2800" b="1" dirty="0" smtClean="0">
                <a:solidFill>
                  <a:srgbClr val="C00000"/>
                </a:solidFill>
              </a:rPr>
              <a:t>out of bounds</a:t>
            </a:r>
            <a:endParaRPr lang="en-US" b="1" dirty="0"/>
          </a:p>
        </p:txBody>
      </p:sp>
      <p:sp>
        <p:nvSpPr>
          <p:cNvPr id="91" name="Rectangle 90"/>
          <p:cNvSpPr/>
          <p:nvPr/>
        </p:nvSpPr>
        <p:spPr>
          <a:xfrm>
            <a:off x="177691" y="5420380"/>
            <a:ext cx="2184509" cy="523220"/>
          </a:xfrm>
          <a:prstGeom prst="rect">
            <a:avLst/>
          </a:prstGeom>
        </p:spPr>
        <p:txBody>
          <a:bodyPr wrap="none">
            <a:spAutoFit/>
          </a:bodyPr>
          <a:lstStyle/>
          <a:p>
            <a:r>
              <a:rPr lang="en-US" sz="2800" b="1" dirty="0" smtClean="0">
                <a:solidFill>
                  <a:srgbClr val="C00000"/>
                </a:solidFill>
              </a:rPr>
              <a:t>use after free</a:t>
            </a:r>
            <a:endParaRPr lang="en-US" b="1" dirty="0"/>
          </a:p>
        </p:txBody>
      </p:sp>
      <p:sp>
        <p:nvSpPr>
          <p:cNvPr id="96" name="Rectangle 95"/>
          <p:cNvSpPr/>
          <p:nvPr/>
        </p:nvSpPr>
        <p:spPr>
          <a:xfrm>
            <a:off x="2676331" y="1962538"/>
            <a:ext cx="304800" cy="381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2781300" y="1478518"/>
            <a:ext cx="301686" cy="369332"/>
          </a:xfrm>
          <a:prstGeom prst="rect">
            <a:avLst/>
          </a:prstGeom>
          <a:noFill/>
        </p:spPr>
        <p:txBody>
          <a:bodyPr wrap="none" rtlCol="0">
            <a:spAutoFit/>
          </a:bodyPr>
          <a:lstStyle/>
          <a:p>
            <a:r>
              <a:rPr lang="en-US" dirty="0" smtClean="0"/>
              <a:t>0</a:t>
            </a:r>
            <a:endParaRPr lang="en-US" dirty="0"/>
          </a:p>
        </p:txBody>
      </p:sp>
      <p:cxnSp>
        <p:nvCxnSpPr>
          <p:cNvPr id="39" name="Straight Arrow Connector 38"/>
          <p:cNvCxnSpPr>
            <a:endCxn id="45" idx="2"/>
          </p:cNvCxnSpPr>
          <p:nvPr/>
        </p:nvCxnSpPr>
        <p:spPr>
          <a:xfrm flipV="1">
            <a:off x="5410200" y="2438400"/>
            <a:ext cx="28575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171700" y="1867555"/>
            <a:ext cx="367408" cy="523220"/>
          </a:xfrm>
          <a:prstGeom prst="rect">
            <a:avLst/>
          </a:prstGeom>
        </p:spPr>
        <p:txBody>
          <a:bodyPr wrap="none">
            <a:spAutoFit/>
          </a:bodyPr>
          <a:lstStyle/>
          <a:p>
            <a:r>
              <a:rPr lang="en-US" sz="2800" dirty="0" smtClean="0">
                <a:solidFill>
                  <a:prstClr val="black"/>
                </a:solidFill>
              </a:rPr>
              <a:t>7</a:t>
            </a:r>
            <a:endParaRPr lang="en-US" dirty="0"/>
          </a:p>
        </p:txBody>
      </p:sp>
      <p:cxnSp>
        <p:nvCxnSpPr>
          <p:cNvPr id="65" name="Straight Arrow Connector 64"/>
          <p:cNvCxnSpPr/>
          <p:nvPr/>
        </p:nvCxnSpPr>
        <p:spPr>
          <a:xfrm flipV="1">
            <a:off x="6629400" y="2286000"/>
            <a:ext cx="1905000" cy="1676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6553200" y="3429000"/>
            <a:ext cx="762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96000" y="3810000"/>
            <a:ext cx="1143000" cy="523220"/>
          </a:xfrm>
          <a:prstGeom prst="rect">
            <a:avLst/>
          </a:prstGeom>
        </p:spPr>
        <p:txBody>
          <a:bodyPr wrap="square">
            <a:spAutoFit/>
          </a:bodyPr>
          <a:lstStyle/>
          <a:p>
            <a:r>
              <a:rPr lang="en-US" sz="2800" dirty="0" smtClean="0">
                <a:solidFill>
                  <a:schemeClr val="tx2"/>
                </a:solidFill>
              </a:rPr>
              <a:t>c</a:t>
            </a:r>
            <a:r>
              <a:rPr lang="en-US" sz="2800" dirty="0" smtClean="0">
                <a:solidFill>
                  <a:srgbClr val="C00000"/>
                </a:solidFill>
              </a:rPr>
              <a:t> </a:t>
            </a:r>
            <a:r>
              <a:rPr lang="en-US" sz="2800" dirty="0" smtClean="0"/>
              <a:t>!=</a:t>
            </a:r>
            <a:r>
              <a:rPr lang="en-US" sz="2800" dirty="0" smtClean="0">
                <a:solidFill>
                  <a:srgbClr val="C00000"/>
                </a:solidFill>
              </a:rPr>
              <a:t> c’</a:t>
            </a:r>
            <a:endParaRPr lang="en-US" dirty="0">
              <a:solidFill>
                <a:srgbClr val="C00000"/>
              </a:solidFill>
            </a:endParaRPr>
          </a:p>
        </p:txBody>
      </p:sp>
      <p:sp>
        <p:nvSpPr>
          <p:cNvPr id="40" name="Rectangular Callout 39"/>
          <p:cNvSpPr/>
          <p:nvPr/>
        </p:nvSpPr>
        <p:spPr>
          <a:xfrm>
            <a:off x="3200400" y="6019800"/>
            <a:ext cx="3810000" cy="685800"/>
          </a:xfrm>
          <a:prstGeom prst="wedgeRectCallout">
            <a:avLst>
              <a:gd name="adj1" fmla="val -33098"/>
              <a:gd name="adj2" fmla="val -79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 Silicon Secured Memory (2016</a:t>
            </a:r>
            <a:r>
              <a:rPr lang="en-US" dirty="0" smtClean="0"/>
              <a:t>) similar, but with only 16 colors</a:t>
            </a:r>
            <a:endParaRPr lang="en-US" dirty="0"/>
          </a:p>
        </p:txBody>
      </p:sp>
      <p:sp>
        <p:nvSpPr>
          <p:cNvPr id="41" name="Rectangular Callout 40"/>
          <p:cNvSpPr/>
          <p:nvPr/>
        </p:nvSpPr>
        <p:spPr>
          <a:xfrm>
            <a:off x="76200" y="6172200"/>
            <a:ext cx="3048000" cy="457200"/>
          </a:xfrm>
          <a:prstGeom prst="wedgeRectCallout">
            <a:avLst>
              <a:gd name="adj1" fmla="val -23098"/>
              <a:gd name="adj2" fmla="val -109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MPX cannot detect this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91" grpId="0"/>
      <p:bldP spid="96" grpId="0" animBg="1"/>
      <p:bldP spid="40" grpId="0" animBg="1"/>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Efficiently executing micro-policies</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19</a:t>
            </a:fld>
            <a:endParaRPr lang="en-US"/>
          </a:p>
        </p:txBody>
      </p:sp>
      <p:sp>
        <p:nvSpPr>
          <p:cNvPr id="5" name="Rectangle 4"/>
          <p:cNvSpPr/>
          <p:nvPr/>
        </p:nvSpPr>
        <p:spPr>
          <a:xfrm>
            <a:off x="20574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6" name="Rectangle 5"/>
          <p:cNvSpPr/>
          <p:nvPr/>
        </p:nvSpPr>
        <p:spPr>
          <a:xfrm>
            <a:off x="29718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7" name="Rectangle 6"/>
          <p:cNvSpPr/>
          <p:nvPr/>
        </p:nvSpPr>
        <p:spPr>
          <a:xfrm>
            <a:off x="38862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8" name="Rectangle 7"/>
          <p:cNvSpPr/>
          <p:nvPr/>
        </p:nvSpPr>
        <p:spPr>
          <a:xfrm>
            <a:off x="48006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9" name="Rectangle 8"/>
          <p:cNvSpPr/>
          <p:nvPr/>
        </p:nvSpPr>
        <p:spPr>
          <a:xfrm>
            <a:off x="57150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10" name="Rectangle 9"/>
          <p:cNvSpPr/>
          <p:nvPr/>
        </p:nvSpPr>
        <p:spPr>
          <a:xfrm>
            <a:off x="1182077" y="51741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17" name="Rectangle 16"/>
          <p:cNvSpPr/>
          <p:nvPr/>
        </p:nvSpPr>
        <p:spPr>
          <a:xfrm>
            <a:off x="6781800" y="51741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18" name="Rectangle 17"/>
          <p:cNvSpPr/>
          <p:nvPr/>
        </p:nvSpPr>
        <p:spPr>
          <a:xfrm>
            <a:off x="7696200" y="51741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19" name="TextBox 18"/>
          <p:cNvSpPr txBox="1"/>
          <p:nvPr/>
        </p:nvSpPr>
        <p:spPr>
          <a:xfrm>
            <a:off x="2658912" y="5707559"/>
            <a:ext cx="3826176" cy="769441"/>
          </a:xfrm>
          <a:prstGeom prst="rect">
            <a:avLst/>
          </a:prstGeom>
          <a:noFill/>
        </p:spPr>
        <p:txBody>
          <a:bodyPr wrap="none" rtlCol="0">
            <a:spAutoFit/>
          </a:bodyPr>
          <a:lstStyle/>
          <a:p>
            <a:r>
              <a:rPr lang="en-US" sz="4400" dirty="0" smtClean="0"/>
              <a:t>hardware cache</a:t>
            </a:r>
            <a:endParaRPr lang="en-US" sz="4400" dirty="0"/>
          </a:p>
        </p:txBody>
      </p:sp>
      <p:sp>
        <p:nvSpPr>
          <p:cNvPr id="20" name="Rectangle 19"/>
          <p:cNvSpPr/>
          <p:nvPr/>
        </p:nvSpPr>
        <p:spPr>
          <a:xfrm>
            <a:off x="20574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21" name="Rectangle 20"/>
          <p:cNvSpPr/>
          <p:nvPr/>
        </p:nvSpPr>
        <p:spPr>
          <a:xfrm>
            <a:off x="29718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22" name="Rectangle 21"/>
          <p:cNvSpPr/>
          <p:nvPr/>
        </p:nvSpPr>
        <p:spPr>
          <a:xfrm>
            <a:off x="38862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23" name="Rectangle 22"/>
          <p:cNvSpPr/>
          <p:nvPr/>
        </p:nvSpPr>
        <p:spPr>
          <a:xfrm>
            <a:off x="48006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24" name="Rectangle 23"/>
          <p:cNvSpPr/>
          <p:nvPr/>
        </p:nvSpPr>
        <p:spPr>
          <a:xfrm>
            <a:off x="57150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25" name="Rectangle 24"/>
          <p:cNvSpPr/>
          <p:nvPr/>
        </p:nvSpPr>
        <p:spPr>
          <a:xfrm>
            <a:off x="1182077" y="47169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26" name="Rectangle 25"/>
          <p:cNvSpPr/>
          <p:nvPr/>
        </p:nvSpPr>
        <p:spPr>
          <a:xfrm>
            <a:off x="6781800" y="47169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27" name="Rectangle 26"/>
          <p:cNvSpPr/>
          <p:nvPr/>
        </p:nvSpPr>
        <p:spPr>
          <a:xfrm>
            <a:off x="7696200" y="47169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28" name="Rectangle 27"/>
          <p:cNvSpPr/>
          <p:nvPr/>
        </p:nvSpPr>
        <p:spPr>
          <a:xfrm>
            <a:off x="20574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29" name="Rectangle 28"/>
          <p:cNvSpPr/>
          <p:nvPr/>
        </p:nvSpPr>
        <p:spPr>
          <a:xfrm>
            <a:off x="29718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30" name="Rectangle 29"/>
          <p:cNvSpPr/>
          <p:nvPr/>
        </p:nvSpPr>
        <p:spPr>
          <a:xfrm>
            <a:off x="38862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31" name="Rectangle 30"/>
          <p:cNvSpPr/>
          <p:nvPr/>
        </p:nvSpPr>
        <p:spPr>
          <a:xfrm>
            <a:off x="48006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32" name="Rectangle 31"/>
          <p:cNvSpPr/>
          <p:nvPr/>
        </p:nvSpPr>
        <p:spPr>
          <a:xfrm>
            <a:off x="57150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33" name="Rectangle 32"/>
          <p:cNvSpPr/>
          <p:nvPr/>
        </p:nvSpPr>
        <p:spPr>
          <a:xfrm>
            <a:off x="1182077" y="42597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34" name="Rectangle 33"/>
          <p:cNvSpPr/>
          <p:nvPr/>
        </p:nvSpPr>
        <p:spPr>
          <a:xfrm>
            <a:off x="6781800" y="42597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35" name="Rectangle 34"/>
          <p:cNvSpPr/>
          <p:nvPr/>
        </p:nvSpPr>
        <p:spPr>
          <a:xfrm>
            <a:off x="7696200" y="42597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36" name="Rectangle 35"/>
          <p:cNvSpPr/>
          <p:nvPr/>
        </p:nvSpPr>
        <p:spPr>
          <a:xfrm>
            <a:off x="20574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37" name="Rectangle 36"/>
          <p:cNvSpPr/>
          <p:nvPr/>
        </p:nvSpPr>
        <p:spPr>
          <a:xfrm>
            <a:off x="29718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38" name="Rectangle 37"/>
          <p:cNvSpPr/>
          <p:nvPr/>
        </p:nvSpPr>
        <p:spPr>
          <a:xfrm>
            <a:off x="38862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39" name="Rectangle 38"/>
          <p:cNvSpPr/>
          <p:nvPr/>
        </p:nvSpPr>
        <p:spPr>
          <a:xfrm>
            <a:off x="48006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40" name="Rectangle 39"/>
          <p:cNvSpPr/>
          <p:nvPr/>
        </p:nvSpPr>
        <p:spPr>
          <a:xfrm>
            <a:off x="57150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41" name="Rectangle 40"/>
          <p:cNvSpPr/>
          <p:nvPr/>
        </p:nvSpPr>
        <p:spPr>
          <a:xfrm>
            <a:off x="1182077" y="38025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42" name="Rectangle 41"/>
          <p:cNvSpPr/>
          <p:nvPr/>
        </p:nvSpPr>
        <p:spPr>
          <a:xfrm>
            <a:off x="6781800" y="38025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43" name="Rectangle 42"/>
          <p:cNvSpPr/>
          <p:nvPr/>
        </p:nvSpPr>
        <p:spPr>
          <a:xfrm>
            <a:off x="7696200" y="38025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56" name="Rectangle 55"/>
          <p:cNvSpPr/>
          <p:nvPr/>
        </p:nvSpPr>
        <p:spPr>
          <a:xfrm>
            <a:off x="20574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57" name="Rectangle 56"/>
          <p:cNvSpPr/>
          <p:nvPr/>
        </p:nvSpPr>
        <p:spPr>
          <a:xfrm>
            <a:off x="29718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58" name="Rectangle 57"/>
          <p:cNvSpPr/>
          <p:nvPr/>
        </p:nvSpPr>
        <p:spPr>
          <a:xfrm>
            <a:off x="38862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59" name="Rectangle 58"/>
          <p:cNvSpPr/>
          <p:nvPr/>
        </p:nvSpPr>
        <p:spPr>
          <a:xfrm>
            <a:off x="48006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60" name="Rectangle 59"/>
          <p:cNvSpPr/>
          <p:nvPr/>
        </p:nvSpPr>
        <p:spPr>
          <a:xfrm>
            <a:off x="57150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61" name="Rectangle 60"/>
          <p:cNvSpPr/>
          <p:nvPr/>
        </p:nvSpPr>
        <p:spPr>
          <a:xfrm>
            <a:off x="1182077" y="1676400"/>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cxnSp>
        <p:nvCxnSpPr>
          <p:cNvPr id="65" name="Straight Arrow Connector 64"/>
          <p:cNvCxnSpPr/>
          <p:nvPr/>
        </p:nvCxnSpPr>
        <p:spPr>
          <a:xfrm>
            <a:off x="3505200" y="2438400"/>
            <a:ext cx="0" cy="1066800"/>
          </a:xfrm>
          <a:prstGeom prst="straightConnector1">
            <a:avLst/>
          </a:prstGeom>
          <a:ln w="127000">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295400" y="2514600"/>
            <a:ext cx="1753237" cy="769441"/>
          </a:xfrm>
          <a:prstGeom prst="rect">
            <a:avLst/>
          </a:prstGeom>
          <a:noFill/>
        </p:spPr>
        <p:txBody>
          <a:bodyPr wrap="none" rtlCol="0">
            <a:spAutoFit/>
          </a:bodyPr>
          <a:lstStyle/>
          <a:p>
            <a:r>
              <a:rPr lang="en-US" sz="4400" dirty="0" smtClean="0"/>
              <a:t>lookup</a:t>
            </a:r>
            <a:endParaRPr lang="en-US" sz="4400" dirty="0"/>
          </a:p>
        </p:txBody>
      </p:sp>
      <p:cxnSp>
        <p:nvCxnSpPr>
          <p:cNvPr id="70" name="Straight Arrow Connector 69"/>
          <p:cNvCxnSpPr/>
          <p:nvPr/>
        </p:nvCxnSpPr>
        <p:spPr>
          <a:xfrm>
            <a:off x="191477" y="4028420"/>
            <a:ext cx="990600" cy="0"/>
          </a:xfrm>
          <a:prstGeom prst="straightConnector1">
            <a:avLst/>
          </a:prstGeom>
          <a:ln w="635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6200" y="3505200"/>
            <a:ext cx="1042721" cy="523220"/>
          </a:xfrm>
          <a:prstGeom prst="rect">
            <a:avLst/>
          </a:prstGeom>
          <a:noFill/>
        </p:spPr>
        <p:txBody>
          <a:bodyPr wrap="none" rtlCol="0">
            <a:spAutoFit/>
          </a:bodyPr>
          <a:lstStyle/>
          <a:p>
            <a:r>
              <a:rPr lang="en-US" sz="2800" dirty="0" smtClean="0">
                <a:solidFill>
                  <a:schemeClr val="accent3">
                    <a:lumMod val="50000"/>
                  </a:schemeClr>
                </a:solidFill>
              </a:rPr>
              <a:t>found</a:t>
            </a:r>
            <a:endParaRPr lang="en-US" sz="2800" dirty="0">
              <a:solidFill>
                <a:schemeClr val="accent3">
                  <a:lumMod val="50000"/>
                </a:schemeClr>
              </a:solidFill>
            </a:endParaRPr>
          </a:p>
        </p:txBody>
      </p:sp>
      <p:sp>
        <p:nvSpPr>
          <p:cNvPr id="73" name="TextBox 72"/>
          <p:cNvSpPr txBox="1"/>
          <p:nvPr/>
        </p:nvSpPr>
        <p:spPr>
          <a:xfrm>
            <a:off x="3962400" y="2514600"/>
            <a:ext cx="4606389" cy="769441"/>
          </a:xfrm>
          <a:prstGeom prst="rect">
            <a:avLst/>
          </a:prstGeom>
          <a:noFill/>
        </p:spPr>
        <p:txBody>
          <a:bodyPr wrap="none" rtlCol="0">
            <a:spAutoFit/>
          </a:bodyPr>
          <a:lstStyle/>
          <a:p>
            <a:r>
              <a:rPr lang="en-US" sz="4400" dirty="0" smtClean="0">
                <a:solidFill>
                  <a:schemeClr val="accent3">
                    <a:lumMod val="50000"/>
                  </a:schemeClr>
                </a:solidFill>
              </a:rPr>
              <a:t>zero overhead hits!</a:t>
            </a:r>
            <a:endParaRPr lang="en-US" sz="4400" dirty="0">
              <a:solidFill>
                <a:schemeClr val="accent3">
                  <a:lumMod val="50000"/>
                </a:schemeClr>
              </a:solidFill>
            </a:endParaRPr>
          </a:p>
        </p:txBody>
      </p:sp>
      <p:sp>
        <p:nvSpPr>
          <p:cNvPr id="74" name="Rectangle 73"/>
          <p:cNvSpPr/>
          <p:nvPr/>
        </p:nvSpPr>
        <p:spPr>
          <a:xfrm>
            <a:off x="6781800" y="3810000"/>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75" name="Rectangle 74"/>
          <p:cNvSpPr/>
          <p:nvPr/>
        </p:nvSpPr>
        <p:spPr>
          <a:xfrm>
            <a:off x="7696200" y="3810000"/>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0 0 L 0 -0.31111 " pathEditMode="relative" ptsTypes="AA">
                                      <p:cBhvr>
                                        <p:cTn id="34" dur="1000" fill="hold"/>
                                        <p:tgtEl>
                                          <p:spTgt spid="74"/>
                                        </p:tgtEl>
                                        <p:attrNameLst>
                                          <p:attrName>ppt_x</p:attrName>
                                          <p:attrName>ppt_y</p:attrName>
                                        </p:attrNameLst>
                                      </p:cBhvr>
                                    </p:animMotion>
                                  </p:childTnLst>
                                </p:cTn>
                              </p:par>
                              <p:par>
                                <p:cTn id="35" presetID="0" presetClass="path" presetSubtype="0" accel="50000" decel="50000" fill="hold" grpId="1" nodeType="withEffect">
                                  <p:stCondLst>
                                    <p:cond delay="0"/>
                                  </p:stCondLst>
                                  <p:childTnLst>
                                    <p:animMotion origin="layout" path="M 0 0 L 0 -0.31111 " pathEditMode="relative" ptsTypes="AA">
                                      <p:cBhvr>
                                        <p:cTn id="36" dur="1000" fill="hold"/>
                                        <p:tgtEl>
                                          <p:spTgt spid="75"/>
                                        </p:tgtEl>
                                        <p:attrNameLst>
                                          <p:attrName>ppt_x</p:attrName>
                                          <p:attrName>ppt_y</p:attrName>
                                        </p:attrNameLst>
                                      </p:cBhvr>
                                    </p:animMotion>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1" grpId="0" animBg="1"/>
      <p:bldP spid="66" grpId="0"/>
      <p:bldP spid="72" grpId="0"/>
      <p:bldP spid="73" grpId="0"/>
      <p:bldP spid="74" grpId="0" animBg="1"/>
      <p:bldP spid="74" grpId="1" animBg="1"/>
      <p:bldP spid="75" grpId="0" animBg="1"/>
      <p:bldP spid="7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are insecure</a:t>
            </a:r>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b="1" dirty="0" smtClean="0">
                <a:solidFill>
                  <a:srgbClr val="C00000"/>
                </a:solidFill>
              </a:rPr>
              <a:t>devastating low-level vulnerabilities</a:t>
            </a:r>
            <a:endParaRPr lang="en-US" dirty="0" smtClean="0"/>
          </a:p>
          <a:p>
            <a:pPr>
              <a:lnSpc>
                <a:spcPct val="110000"/>
              </a:lnSpc>
            </a:pPr>
            <a:r>
              <a:rPr lang="en-US" b="1" dirty="0" smtClean="0"/>
              <a:t>programming languages, compilers,</a:t>
            </a:r>
            <a:br>
              <a:rPr lang="en-US" b="1" dirty="0" smtClean="0"/>
            </a:br>
            <a:r>
              <a:rPr lang="en-US" b="1" dirty="0" smtClean="0"/>
              <a:t>and hardware architectures</a:t>
            </a:r>
          </a:p>
          <a:p>
            <a:pPr lvl="1">
              <a:lnSpc>
                <a:spcPct val="110000"/>
              </a:lnSpc>
            </a:pPr>
            <a:r>
              <a:rPr lang="en-US" dirty="0" smtClean="0"/>
              <a:t>designed in an era of scarce hardware resources</a:t>
            </a:r>
          </a:p>
          <a:p>
            <a:pPr lvl="1">
              <a:lnSpc>
                <a:spcPct val="110000"/>
              </a:lnSpc>
            </a:pPr>
            <a:r>
              <a:rPr lang="en-US" dirty="0" smtClean="0"/>
              <a:t>too often trade off security for efficiency</a:t>
            </a:r>
          </a:p>
          <a:p>
            <a:pPr>
              <a:lnSpc>
                <a:spcPct val="110000"/>
              </a:lnSpc>
            </a:pPr>
            <a:r>
              <a:rPr lang="en-US" b="1" dirty="0" smtClean="0"/>
              <a:t>the world has changed</a:t>
            </a:r>
            <a:r>
              <a:rPr lang="en-US" dirty="0" smtClean="0"/>
              <a:t> (2016 </a:t>
            </a:r>
            <a:r>
              <a:rPr lang="en-US" dirty="0" err="1" smtClean="0"/>
              <a:t>vs</a:t>
            </a:r>
            <a:r>
              <a:rPr lang="en-US" dirty="0" smtClean="0"/>
              <a:t> 1972)</a:t>
            </a:r>
          </a:p>
          <a:p>
            <a:pPr lvl="1">
              <a:lnSpc>
                <a:spcPct val="110000"/>
              </a:lnSpc>
            </a:pPr>
            <a:r>
              <a:rPr lang="en-US" dirty="0" smtClean="0"/>
              <a:t>security matters, hardware resources abundant</a:t>
            </a:r>
          </a:p>
          <a:p>
            <a:pPr lvl="1">
              <a:lnSpc>
                <a:spcPct val="110000"/>
              </a:lnSpc>
            </a:pPr>
            <a:r>
              <a:rPr lang="en-US" dirty="0" smtClean="0"/>
              <a:t>time to revisit some tradeoffs</a:t>
            </a:r>
          </a:p>
        </p:txBody>
      </p:sp>
      <p:sp>
        <p:nvSpPr>
          <p:cNvPr id="4" name="Slide Number Placeholder 3"/>
          <p:cNvSpPr>
            <a:spLocks noGrp="1"/>
          </p:cNvSpPr>
          <p:nvPr>
            <p:ph type="sldNum" sz="quarter" idx="12"/>
          </p:nvPr>
        </p:nvSpPr>
        <p:spPr/>
        <p:txBody>
          <a:bodyPr/>
          <a:lstStyle/>
          <a:p>
            <a:fld id="{1ADD699A-67FB-4F36-809D-738B0721C211}" type="slidenum">
              <a:rPr lang="en-US" smtClean="0"/>
              <a:pPr/>
              <a:t>2</a:t>
            </a:fld>
            <a:endParaRPr lang="en-US"/>
          </a:p>
        </p:txBody>
      </p:sp>
      <p:pic>
        <p:nvPicPr>
          <p:cNvPr id="5" name="Picture 4" descr="heartbleed.png"/>
          <p:cNvPicPr>
            <a:picLocks noChangeAspect="1"/>
          </p:cNvPicPr>
          <p:nvPr/>
        </p:nvPicPr>
        <p:blipFill>
          <a:blip r:embed="rId2" cstate="print"/>
          <a:stretch>
            <a:fillRect/>
          </a:stretch>
        </p:blipFill>
        <p:spPr>
          <a:xfrm>
            <a:off x="7239000" y="1371600"/>
            <a:ext cx="1066800" cy="1292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executing micro-policies</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20</a:t>
            </a:fld>
            <a:endParaRPr lang="en-US"/>
          </a:p>
        </p:txBody>
      </p:sp>
      <p:sp>
        <p:nvSpPr>
          <p:cNvPr id="5" name="Rectangle 4"/>
          <p:cNvSpPr/>
          <p:nvPr/>
        </p:nvSpPr>
        <p:spPr>
          <a:xfrm>
            <a:off x="20574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6" name="Rectangle 5"/>
          <p:cNvSpPr/>
          <p:nvPr/>
        </p:nvSpPr>
        <p:spPr>
          <a:xfrm>
            <a:off x="29718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7" name="Rectangle 6"/>
          <p:cNvSpPr/>
          <p:nvPr/>
        </p:nvSpPr>
        <p:spPr>
          <a:xfrm>
            <a:off x="38862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8" name="Rectangle 7"/>
          <p:cNvSpPr/>
          <p:nvPr/>
        </p:nvSpPr>
        <p:spPr>
          <a:xfrm>
            <a:off x="48006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9" name="Rectangle 8"/>
          <p:cNvSpPr/>
          <p:nvPr/>
        </p:nvSpPr>
        <p:spPr>
          <a:xfrm>
            <a:off x="5715000" y="51741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10" name="Rectangle 9"/>
          <p:cNvSpPr/>
          <p:nvPr/>
        </p:nvSpPr>
        <p:spPr>
          <a:xfrm>
            <a:off x="1182077" y="51741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17" name="Rectangle 16"/>
          <p:cNvSpPr/>
          <p:nvPr/>
        </p:nvSpPr>
        <p:spPr>
          <a:xfrm>
            <a:off x="6781800" y="51741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18" name="Rectangle 17"/>
          <p:cNvSpPr/>
          <p:nvPr/>
        </p:nvSpPr>
        <p:spPr>
          <a:xfrm>
            <a:off x="7696200" y="51741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19" name="TextBox 18"/>
          <p:cNvSpPr txBox="1"/>
          <p:nvPr/>
        </p:nvSpPr>
        <p:spPr>
          <a:xfrm>
            <a:off x="2658912" y="5707559"/>
            <a:ext cx="3826176" cy="769441"/>
          </a:xfrm>
          <a:prstGeom prst="rect">
            <a:avLst/>
          </a:prstGeom>
          <a:noFill/>
        </p:spPr>
        <p:txBody>
          <a:bodyPr wrap="none" rtlCol="0">
            <a:spAutoFit/>
          </a:bodyPr>
          <a:lstStyle/>
          <a:p>
            <a:r>
              <a:rPr lang="en-US" sz="4400" dirty="0" smtClean="0"/>
              <a:t>hardware cache</a:t>
            </a:r>
            <a:endParaRPr lang="en-US" sz="4400" dirty="0"/>
          </a:p>
        </p:txBody>
      </p:sp>
      <p:sp>
        <p:nvSpPr>
          <p:cNvPr id="20" name="Rectangle 19"/>
          <p:cNvSpPr/>
          <p:nvPr/>
        </p:nvSpPr>
        <p:spPr>
          <a:xfrm>
            <a:off x="20574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21" name="Rectangle 20"/>
          <p:cNvSpPr/>
          <p:nvPr/>
        </p:nvSpPr>
        <p:spPr>
          <a:xfrm>
            <a:off x="29718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22" name="Rectangle 21"/>
          <p:cNvSpPr/>
          <p:nvPr/>
        </p:nvSpPr>
        <p:spPr>
          <a:xfrm>
            <a:off x="38862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23" name="Rectangle 22"/>
          <p:cNvSpPr/>
          <p:nvPr/>
        </p:nvSpPr>
        <p:spPr>
          <a:xfrm>
            <a:off x="48006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24" name="Rectangle 23"/>
          <p:cNvSpPr/>
          <p:nvPr/>
        </p:nvSpPr>
        <p:spPr>
          <a:xfrm>
            <a:off x="5715000" y="47169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25" name="Rectangle 24"/>
          <p:cNvSpPr/>
          <p:nvPr/>
        </p:nvSpPr>
        <p:spPr>
          <a:xfrm>
            <a:off x="1182077" y="47169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26" name="Rectangle 25"/>
          <p:cNvSpPr/>
          <p:nvPr/>
        </p:nvSpPr>
        <p:spPr>
          <a:xfrm>
            <a:off x="6781800" y="47169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27" name="Rectangle 26"/>
          <p:cNvSpPr/>
          <p:nvPr/>
        </p:nvSpPr>
        <p:spPr>
          <a:xfrm>
            <a:off x="7696200" y="47169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28" name="Rectangle 27"/>
          <p:cNvSpPr/>
          <p:nvPr/>
        </p:nvSpPr>
        <p:spPr>
          <a:xfrm>
            <a:off x="20574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29" name="Rectangle 28"/>
          <p:cNvSpPr/>
          <p:nvPr/>
        </p:nvSpPr>
        <p:spPr>
          <a:xfrm>
            <a:off x="29718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30" name="Rectangle 29"/>
          <p:cNvSpPr/>
          <p:nvPr/>
        </p:nvSpPr>
        <p:spPr>
          <a:xfrm>
            <a:off x="38862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31" name="Rectangle 30"/>
          <p:cNvSpPr/>
          <p:nvPr/>
        </p:nvSpPr>
        <p:spPr>
          <a:xfrm>
            <a:off x="48006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32" name="Rectangle 31"/>
          <p:cNvSpPr/>
          <p:nvPr/>
        </p:nvSpPr>
        <p:spPr>
          <a:xfrm>
            <a:off x="5715000" y="42597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33" name="Rectangle 32"/>
          <p:cNvSpPr/>
          <p:nvPr/>
        </p:nvSpPr>
        <p:spPr>
          <a:xfrm>
            <a:off x="1182077" y="42597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34" name="Rectangle 33"/>
          <p:cNvSpPr/>
          <p:nvPr/>
        </p:nvSpPr>
        <p:spPr>
          <a:xfrm>
            <a:off x="6781800" y="42597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35" name="Rectangle 34"/>
          <p:cNvSpPr/>
          <p:nvPr/>
        </p:nvSpPr>
        <p:spPr>
          <a:xfrm>
            <a:off x="7696200" y="42597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36" name="Rectangle 35"/>
          <p:cNvSpPr/>
          <p:nvPr/>
        </p:nvSpPr>
        <p:spPr>
          <a:xfrm>
            <a:off x="20574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37" name="Rectangle 36"/>
          <p:cNvSpPr/>
          <p:nvPr/>
        </p:nvSpPr>
        <p:spPr>
          <a:xfrm>
            <a:off x="29718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38" name="Rectangle 37"/>
          <p:cNvSpPr/>
          <p:nvPr/>
        </p:nvSpPr>
        <p:spPr>
          <a:xfrm>
            <a:off x="38862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39" name="Rectangle 38"/>
          <p:cNvSpPr/>
          <p:nvPr/>
        </p:nvSpPr>
        <p:spPr>
          <a:xfrm>
            <a:off x="48006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40" name="Rectangle 39"/>
          <p:cNvSpPr/>
          <p:nvPr/>
        </p:nvSpPr>
        <p:spPr>
          <a:xfrm>
            <a:off x="5715000" y="3802559"/>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41" name="Rectangle 40"/>
          <p:cNvSpPr/>
          <p:nvPr/>
        </p:nvSpPr>
        <p:spPr>
          <a:xfrm>
            <a:off x="1182077" y="3802559"/>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42" name="Rectangle 41"/>
          <p:cNvSpPr/>
          <p:nvPr/>
        </p:nvSpPr>
        <p:spPr>
          <a:xfrm>
            <a:off x="6781800" y="38025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43" name="Rectangle 42"/>
          <p:cNvSpPr/>
          <p:nvPr/>
        </p:nvSpPr>
        <p:spPr>
          <a:xfrm>
            <a:off x="7696200" y="3802559"/>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56" name="Rectangle 55"/>
          <p:cNvSpPr/>
          <p:nvPr/>
        </p:nvSpPr>
        <p:spPr>
          <a:xfrm>
            <a:off x="20574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57" name="Rectangle 56"/>
          <p:cNvSpPr/>
          <p:nvPr/>
        </p:nvSpPr>
        <p:spPr>
          <a:xfrm>
            <a:off x="29718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58" name="Rectangle 57"/>
          <p:cNvSpPr/>
          <p:nvPr/>
        </p:nvSpPr>
        <p:spPr>
          <a:xfrm>
            <a:off x="38862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59" name="Rectangle 58"/>
          <p:cNvSpPr/>
          <p:nvPr/>
        </p:nvSpPr>
        <p:spPr>
          <a:xfrm>
            <a:off x="48006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60" name="Rectangle 59"/>
          <p:cNvSpPr/>
          <p:nvPr/>
        </p:nvSpPr>
        <p:spPr>
          <a:xfrm>
            <a:off x="5715000"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61" name="Rectangle 60"/>
          <p:cNvSpPr/>
          <p:nvPr/>
        </p:nvSpPr>
        <p:spPr>
          <a:xfrm>
            <a:off x="1182077" y="1676400"/>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cxnSp>
        <p:nvCxnSpPr>
          <p:cNvPr id="65" name="Straight Arrow Connector 64"/>
          <p:cNvCxnSpPr/>
          <p:nvPr/>
        </p:nvCxnSpPr>
        <p:spPr>
          <a:xfrm>
            <a:off x="3048000" y="2438400"/>
            <a:ext cx="0" cy="1066800"/>
          </a:xfrm>
          <a:prstGeom prst="straightConnector1">
            <a:avLst/>
          </a:prstGeom>
          <a:ln w="127000">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14400" y="2514600"/>
            <a:ext cx="1753237" cy="769441"/>
          </a:xfrm>
          <a:prstGeom prst="rect">
            <a:avLst/>
          </a:prstGeom>
          <a:noFill/>
        </p:spPr>
        <p:txBody>
          <a:bodyPr wrap="none" rtlCol="0">
            <a:spAutoFit/>
          </a:bodyPr>
          <a:lstStyle/>
          <a:p>
            <a:r>
              <a:rPr lang="en-US" sz="4400" dirty="0" smtClean="0"/>
              <a:t>lookup</a:t>
            </a:r>
            <a:endParaRPr lang="en-US" sz="4400" dirty="0"/>
          </a:p>
        </p:txBody>
      </p:sp>
      <p:sp>
        <p:nvSpPr>
          <p:cNvPr id="73" name="TextBox 72"/>
          <p:cNvSpPr txBox="1"/>
          <p:nvPr/>
        </p:nvSpPr>
        <p:spPr>
          <a:xfrm>
            <a:off x="3429000" y="2209800"/>
            <a:ext cx="5536709" cy="769441"/>
          </a:xfrm>
          <a:prstGeom prst="rect">
            <a:avLst/>
          </a:prstGeom>
          <a:noFill/>
        </p:spPr>
        <p:txBody>
          <a:bodyPr wrap="none" rtlCol="0">
            <a:spAutoFit/>
          </a:bodyPr>
          <a:lstStyle/>
          <a:p>
            <a:r>
              <a:rPr lang="en-US" sz="4400" dirty="0" smtClean="0">
                <a:solidFill>
                  <a:srgbClr val="C00000"/>
                </a:solidFill>
              </a:rPr>
              <a:t>misses trap to software</a:t>
            </a:r>
            <a:endParaRPr lang="en-US" sz="4400" dirty="0">
              <a:solidFill>
                <a:srgbClr val="C00000"/>
              </a:solidFill>
            </a:endParaRPr>
          </a:p>
        </p:txBody>
      </p:sp>
      <p:sp>
        <p:nvSpPr>
          <p:cNvPr id="48" name="Rectangle 47"/>
          <p:cNvSpPr/>
          <p:nvPr/>
        </p:nvSpPr>
        <p:spPr>
          <a:xfrm>
            <a:off x="6768355" y="1676400"/>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49" name="Rectangle 48"/>
          <p:cNvSpPr/>
          <p:nvPr/>
        </p:nvSpPr>
        <p:spPr>
          <a:xfrm>
            <a:off x="7682755" y="1676400"/>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52" name="Rectangle 51"/>
          <p:cNvSpPr/>
          <p:nvPr/>
        </p:nvSpPr>
        <p:spPr>
          <a:xfrm>
            <a:off x="2054183"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53" name="Rectangle 52"/>
          <p:cNvSpPr/>
          <p:nvPr/>
        </p:nvSpPr>
        <p:spPr>
          <a:xfrm>
            <a:off x="2968583"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54" name="Rectangle 53"/>
          <p:cNvSpPr/>
          <p:nvPr/>
        </p:nvSpPr>
        <p:spPr>
          <a:xfrm>
            <a:off x="3882983"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55" name="Rectangle 54"/>
          <p:cNvSpPr/>
          <p:nvPr/>
        </p:nvSpPr>
        <p:spPr>
          <a:xfrm>
            <a:off x="4797383"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sp>
        <p:nvSpPr>
          <p:cNvPr id="62" name="Rectangle 61"/>
          <p:cNvSpPr/>
          <p:nvPr/>
        </p:nvSpPr>
        <p:spPr>
          <a:xfrm>
            <a:off x="5711783" y="1676400"/>
            <a:ext cx="9144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tci</a:t>
            </a:r>
            <a:endParaRPr lang="en-US" sz="2400" b="1" dirty="0">
              <a:solidFill>
                <a:schemeClr val="tx1"/>
              </a:solidFill>
            </a:endParaRPr>
          </a:p>
        </p:txBody>
      </p:sp>
      <p:sp>
        <p:nvSpPr>
          <p:cNvPr id="63" name="Rectangle 62"/>
          <p:cNvSpPr/>
          <p:nvPr/>
        </p:nvSpPr>
        <p:spPr>
          <a:xfrm>
            <a:off x="1178860" y="1676400"/>
            <a:ext cx="875323" cy="4572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op</a:t>
            </a:r>
            <a:endParaRPr lang="en-US" sz="2400" dirty="0">
              <a:solidFill>
                <a:schemeClr val="tx1"/>
              </a:solidFill>
            </a:endParaRPr>
          </a:p>
        </p:txBody>
      </p:sp>
      <p:sp>
        <p:nvSpPr>
          <p:cNvPr id="64" name="Rectangle 63"/>
          <p:cNvSpPr/>
          <p:nvPr/>
        </p:nvSpPr>
        <p:spPr>
          <a:xfrm>
            <a:off x="6765138" y="1676400"/>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tpc</a:t>
            </a:r>
            <a:r>
              <a:rPr lang="en-US" sz="2400" b="1" dirty="0" smtClean="0">
                <a:solidFill>
                  <a:schemeClr val="accent3">
                    <a:lumMod val="50000"/>
                  </a:schemeClr>
                </a:solidFill>
              </a:rPr>
              <a:t>’</a:t>
            </a:r>
            <a:endParaRPr lang="en-US" sz="2400" b="1" dirty="0">
              <a:solidFill>
                <a:schemeClr val="accent3">
                  <a:lumMod val="50000"/>
                </a:schemeClr>
              </a:solidFill>
            </a:endParaRPr>
          </a:p>
        </p:txBody>
      </p:sp>
      <p:sp>
        <p:nvSpPr>
          <p:cNvPr id="67" name="Rectangle 66"/>
          <p:cNvSpPr/>
          <p:nvPr/>
        </p:nvSpPr>
        <p:spPr>
          <a:xfrm>
            <a:off x="7679538" y="1676400"/>
            <a:ext cx="914400" cy="4572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accent3">
                    <a:lumMod val="50000"/>
                  </a:schemeClr>
                </a:solidFill>
              </a:rPr>
              <a:t>tr</a:t>
            </a:r>
            <a:endParaRPr lang="en-US" sz="2400" b="1" dirty="0">
              <a:solidFill>
                <a:schemeClr val="accent3">
                  <a:lumMod val="50000"/>
                </a:schemeClr>
              </a:solidFill>
            </a:endParaRPr>
          </a:p>
        </p:txBody>
      </p:sp>
      <p:sp>
        <p:nvSpPr>
          <p:cNvPr id="68" name="TextBox 67"/>
          <p:cNvSpPr txBox="1"/>
          <p:nvPr/>
        </p:nvSpPr>
        <p:spPr>
          <a:xfrm>
            <a:off x="3429000" y="2811959"/>
            <a:ext cx="5625899" cy="769441"/>
          </a:xfrm>
          <a:prstGeom prst="rect">
            <a:avLst/>
          </a:prstGeom>
          <a:noFill/>
        </p:spPr>
        <p:txBody>
          <a:bodyPr wrap="none" rtlCol="0">
            <a:spAutoFit/>
          </a:bodyPr>
          <a:lstStyle/>
          <a:p>
            <a:r>
              <a:rPr lang="en-US" sz="4400" dirty="0" smtClean="0"/>
              <a:t>produced “rule” cached</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 0.31111 " pathEditMode="relative" ptsTypes="AA">
                                      <p:cBhvr>
                                        <p:cTn id="18" dur="2000" fill="hold"/>
                                        <p:tgtEl>
                                          <p:spTgt spid="63"/>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 0.31111 " pathEditMode="relative" ptsTypes="AA">
                                      <p:cBhvr>
                                        <p:cTn id="20" dur="2000" fill="hold"/>
                                        <p:tgtEl>
                                          <p:spTgt spid="52"/>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 0.31111 " pathEditMode="relative" ptsTypes="AA">
                                      <p:cBhvr>
                                        <p:cTn id="22" dur="2000" fill="hold"/>
                                        <p:tgtEl>
                                          <p:spTgt spid="53"/>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 0.31111 " pathEditMode="relative" ptsTypes="AA">
                                      <p:cBhvr>
                                        <p:cTn id="24" dur="2000" fill="hold"/>
                                        <p:tgtEl>
                                          <p:spTgt spid="54"/>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 0.31111 " pathEditMode="relative" ptsTypes="AA">
                                      <p:cBhvr>
                                        <p:cTn id="26" dur="2000" fill="hold"/>
                                        <p:tgtEl>
                                          <p:spTgt spid="55"/>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L 0 0.31111 " pathEditMode="relative" ptsTypes="AA">
                                      <p:cBhvr>
                                        <p:cTn id="28" dur="2000" fill="hold"/>
                                        <p:tgtEl>
                                          <p:spTgt spid="62"/>
                                        </p:tgtEl>
                                        <p:attrNameLst>
                                          <p:attrName>ppt_x</p:attrName>
                                          <p:attrName>ppt_y</p:attrName>
                                        </p:attrNameLst>
                                      </p:cBhvr>
                                    </p:animMotion>
                                  </p:childTnLst>
                                </p:cTn>
                              </p:par>
                              <p:par>
                                <p:cTn id="29" presetID="0" presetClass="path" presetSubtype="0" accel="50000" decel="50000" fill="hold" grpId="1" nodeType="withEffect">
                                  <p:stCondLst>
                                    <p:cond delay="0"/>
                                  </p:stCondLst>
                                  <p:childTnLst>
                                    <p:animMotion origin="layout" path="M 0 0 L 0 0.31111 " pathEditMode="relative" ptsTypes="AA">
                                      <p:cBhvr>
                                        <p:cTn id="30" dur="2000" fill="hold"/>
                                        <p:tgtEl>
                                          <p:spTgt spid="64"/>
                                        </p:tgtEl>
                                        <p:attrNameLst>
                                          <p:attrName>ppt_x</p:attrName>
                                          <p:attrName>ppt_y</p:attrName>
                                        </p:attrNameLst>
                                      </p:cBhvr>
                                    </p:animMotion>
                                  </p:childTnLst>
                                </p:cTn>
                              </p:par>
                              <p:par>
                                <p:cTn id="31" presetID="0" presetClass="path" presetSubtype="0" accel="50000" decel="50000" fill="hold" grpId="1" nodeType="withEffect">
                                  <p:stCondLst>
                                    <p:cond delay="0"/>
                                  </p:stCondLst>
                                  <p:childTnLst>
                                    <p:animMotion origin="layout" path="M 0 0 L 0 0.31111 " pathEditMode="relative" ptsTypes="AA">
                                      <p:cBhvr>
                                        <p:cTn id="32" dur="2000" fill="hold"/>
                                        <p:tgtEl>
                                          <p:spTgt spid="67"/>
                                        </p:tgtEl>
                                        <p:attrNameLst>
                                          <p:attrName>ppt_x</p:attrName>
                                          <p:attrName>ppt_y</p:attrName>
                                        </p:attrNameLst>
                                      </p:cBhvr>
                                    </p:animMotion>
                                  </p:childTnLst>
                                </p:cTn>
                              </p:par>
                            </p:childTnLst>
                          </p:cTn>
                        </p:par>
                        <p:par>
                          <p:cTn id="33" fill="hold">
                            <p:stCondLst>
                              <p:cond delay="2000"/>
                            </p:stCondLst>
                            <p:childTnLst>
                              <p:par>
                                <p:cTn id="34" presetID="1" presetClass="exit" presetSubtype="0" fill="hold" nodeType="afterEffect">
                                  <p:stCondLst>
                                    <p:cond delay="0"/>
                                  </p:stCondLst>
                                  <p:childTnLst>
                                    <p:set>
                                      <p:cBhvr>
                                        <p:cTn id="35" dur="1" fill="hold">
                                          <p:stCondLst>
                                            <p:cond delay="0"/>
                                          </p:stCondLst>
                                        </p:cTn>
                                        <p:tgtEl>
                                          <p:spTgt spid="63"/>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52"/>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5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54"/>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55"/>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62"/>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64"/>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67"/>
                                        </p:tgtEl>
                                        <p:attrNameLst>
                                          <p:attrName>style.visibility</p:attrName>
                                        </p:attrNameLst>
                                      </p:cBhvr>
                                      <p:to>
                                        <p:strVal val="hidden"/>
                                      </p:to>
                                    </p:set>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48" grpId="0" animBg="1"/>
      <p:bldP spid="49" grpId="0" animBg="1"/>
      <p:bldP spid="52" grpId="0" animBg="1"/>
      <p:bldP spid="53" grpId="0" animBg="1"/>
      <p:bldP spid="54" grpId="0" animBg="1"/>
      <p:bldP spid="55" grpId="0" animBg="1"/>
      <p:bldP spid="62" grpId="0" animBg="1"/>
      <p:bldP spid="63" grpId="0" animBg="1"/>
      <p:bldP spid="64" grpId="0" animBg="1"/>
      <p:bldP spid="64" grpId="1" animBg="1"/>
      <p:bldP spid="67" grpId="0" animBg="1"/>
      <p:bldP spid="67" grpId="1" animBg="1"/>
      <p:bldP spid="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7195857" y="2819400"/>
            <a:ext cx="652743" cy="369332"/>
          </a:xfrm>
          <a:prstGeom prst="rect">
            <a:avLst/>
          </a:prstGeom>
          <a:noFill/>
        </p:spPr>
        <p:txBody>
          <a:bodyPr wrap="none" rtlCol="0">
            <a:spAutoFit/>
          </a:bodyPr>
          <a:lstStyle/>
          <a:p>
            <a:r>
              <a:rPr lang="en-US" b="1" dirty="0" smtClean="0"/>
              <a:t>2006</a:t>
            </a:r>
            <a:endParaRPr lang="en-US" b="1" dirty="0"/>
          </a:p>
        </p:txBody>
      </p:sp>
      <p:sp>
        <p:nvSpPr>
          <p:cNvPr id="2" name="Title 1"/>
          <p:cNvSpPr>
            <a:spLocks noGrp="1"/>
          </p:cNvSpPr>
          <p:nvPr>
            <p:ph type="title"/>
          </p:nvPr>
        </p:nvSpPr>
        <p:spPr>
          <a:xfrm>
            <a:off x="457200" y="0"/>
            <a:ext cx="8229600" cy="1143000"/>
          </a:xfrm>
        </p:spPr>
        <p:txBody>
          <a:bodyPr>
            <a:noAutofit/>
          </a:bodyPr>
          <a:lstStyle/>
          <a:p>
            <a:r>
              <a:rPr lang="en-US" sz="4000" dirty="0" smtClean="0"/>
              <a:t>Experimental evaluation (simulations)</a:t>
            </a:r>
            <a:endParaRPr lang="en-US" sz="4000" dirty="0"/>
          </a:p>
        </p:txBody>
      </p:sp>
      <p:pic>
        <p:nvPicPr>
          <p:cNvPr id="6" name="Picture 5" descr="naive-runtime.png"/>
          <p:cNvPicPr>
            <a:picLocks noChangeAspect="1"/>
          </p:cNvPicPr>
          <p:nvPr/>
        </p:nvPicPr>
        <p:blipFill>
          <a:blip r:embed="rId3" cstate="print"/>
          <a:stretch>
            <a:fillRect/>
          </a:stretch>
        </p:blipFill>
        <p:spPr>
          <a:xfrm>
            <a:off x="381302" y="1905000"/>
            <a:ext cx="5790898" cy="2770285"/>
          </a:xfrm>
          <a:prstGeom prst="rect">
            <a:avLst/>
          </a:prstGeom>
          <a:ln>
            <a:solidFill>
              <a:schemeClr val="tx1"/>
            </a:solidFill>
          </a:ln>
        </p:spPr>
      </p:pic>
      <p:pic>
        <p:nvPicPr>
          <p:cNvPr id="5" name="Picture 4" descr="SPECsmalllogoreg.png"/>
          <p:cNvPicPr>
            <a:picLocks noChangeAspect="1"/>
          </p:cNvPicPr>
          <p:nvPr/>
        </p:nvPicPr>
        <p:blipFill>
          <a:blip r:embed="rId4" cstate="print"/>
          <a:stretch>
            <a:fillRect/>
          </a:stretch>
        </p:blipFill>
        <p:spPr>
          <a:xfrm>
            <a:off x="7162800" y="1752600"/>
            <a:ext cx="762000" cy="1111772"/>
          </a:xfrm>
          <a:prstGeom prst="rect">
            <a:avLst/>
          </a:prstGeom>
        </p:spPr>
      </p:pic>
      <p:sp>
        <p:nvSpPr>
          <p:cNvPr id="7" name="TextBox 6"/>
          <p:cNvSpPr txBox="1"/>
          <p:nvPr/>
        </p:nvSpPr>
        <p:spPr>
          <a:xfrm>
            <a:off x="685800" y="953869"/>
            <a:ext cx="7929800" cy="646331"/>
          </a:xfrm>
          <a:prstGeom prst="rect">
            <a:avLst/>
          </a:prstGeom>
          <a:noFill/>
        </p:spPr>
        <p:txBody>
          <a:bodyPr wrap="none" rtlCol="0">
            <a:spAutoFit/>
          </a:bodyPr>
          <a:lstStyle/>
          <a:p>
            <a:r>
              <a:rPr lang="en-US" dirty="0" smtClean="0"/>
              <a:t>heap memory safety + code-data separation + taint tracking + control-flow integrity</a:t>
            </a:r>
          </a:p>
          <a:p>
            <a:r>
              <a:rPr lang="en-US" dirty="0" smtClean="0"/>
              <a:t>simple RISC processor: single-core 5-stage in-order </a:t>
            </a:r>
            <a:r>
              <a:rPr lang="en-US" dirty="0" smtClean="0"/>
              <a:t>Alpha (pre RISC-V transition)</a:t>
            </a:r>
            <a:endParaRPr lang="en-US" dirty="0"/>
          </a:p>
        </p:txBody>
      </p:sp>
      <p:grpSp>
        <p:nvGrpSpPr>
          <p:cNvPr id="11" name="Group 10"/>
          <p:cNvGrpSpPr/>
          <p:nvPr/>
        </p:nvGrpSpPr>
        <p:grpSpPr>
          <a:xfrm>
            <a:off x="2514600" y="3707892"/>
            <a:ext cx="6019801" cy="2769108"/>
            <a:chOff x="2743200" y="3505200"/>
            <a:chExt cx="6019801" cy="2769108"/>
          </a:xfrm>
        </p:grpSpPr>
        <p:pic>
          <p:nvPicPr>
            <p:cNvPr id="8" name="Picture 7" descr="naive-runtime.png"/>
            <p:cNvPicPr>
              <a:picLocks noChangeAspect="1"/>
            </p:cNvPicPr>
            <p:nvPr/>
          </p:nvPicPr>
          <p:blipFill>
            <a:blip r:embed="rId5" cstate="print"/>
            <a:stretch>
              <a:fillRect/>
            </a:stretch>
          </p:blipFill>
          <p:spPr>
            <a:xfrm>
              <a:off x="2743200" y="3505200"/>
              <a:ext cx="6019801" cy="2769108"/>
            </a:xfrm>
            <a:prstGeom prst="rect">
              <a:avLst/>
            </a:prstGeom>
            <a:ln>
              <a:solidFill>
                <a:schemeClr val="tx1"/>
              </a:solidFill>
            </a:ln>
          </p:spPr>
        </p:pic>
        <p:sp>
          <p:nvSpPr>
            <p:cNvPr id="10" name="Rectangle 9"/>
            <p:cNvSpPr/>
            <p:nvPr/>
          </p:nvSpPr>
          <p:spPr>
            <a:xfrm>
              <a:off x="8305800" y="5925670"/>
              <a:ext cx="4572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1ADD699A-67FB-4F36-809D-738B0721C211}" type="slidenum">
              <a:rPr lang="en-US" smtClean="0"/>
              <a:pPr/>
              <a:t>21</a:t>
            </a:fld>
            <a:endParaRPr lang="en-US" dirty="0"/>
          </a:p>
        </p:txBody>
      </p:sp>
      <p:sp>
        <p:nvSpPr>
          <p:cNvPr id="13" name="Rectangle 12"/>
          <p:cNvSpPr/>
          <p:nvPr/>
        </p:nvSpPr>
        <p:spPr>
          <a:xfrm>
            <a:off x="277100" y="5410200"/>
            <a:ext cx="2018694" cy="781752"/>
          </a:xfrm>
          <a:prstGeom prst="rect">
            <a:avLst/>
          </a:prstGeom>
        </p:spPr>
        <p:txBody>
          <a:bodyPr wrap="none">
            <a:spAutoFit/>
          </a:bodyPr>
          <a:lstStyle/>
          <a:p>
            <a:pPr algn="ctr">
              <a:lnSpc>
                <a:spcPct val="80000"/>
              </a:lnSpc>
            </a:pPr>
            <a:r>
              <a:rPr lang="en-US" sz="2800" dirty="0" smtClean="0"/>
              <a:t>More details</a:t>
            </a:r>
          </a:p>
          <a:p>
            <a:pPr algn="ctr">
              <a:lnSpc>
                <a:spcPct val="80000"/>
              </a:lnSpc>
            </a:pPr>
            <a:r>
              <a:rPr lang="en-US" sz="2800" b="1" dirty="0" smtClean="0">
                <a:solidFill>
                  <a:schemeClr val="bg1">
                    <a:lumMod val="50000"/>
                  </a:schemeClr>
                </a:solidFill>
              </a:rPr>
              <a:t>[ASPLOS’15</a:t>
            </a:r>
            <a:r>
              <a:rPr lang="en-US" sz="2800" b="1" dirty="0" smtClean="0">
                <a:solidFill>
                  <a:schemeClr val="bg1">
                    <a:lumMod val="50000"/>
                  </a:schemeClr>
                </a:solidFill>
              </a:rPr>
              <a:t>]</a:t>
            </a:r>
            <a:endParaRPr lang="en-US" sz="2800" b="1" dirty="0" smtClean="0">
              <a:solidFill>
                <a:schemeClr val="bg1">
                  <a:lumMod val="50000"/>
                </a:schemeClr>
              </a:solidFill>
            </a:endParaRPr>
          </a:p>
        </p:txBody>
      </p:sp>
      <p:sp>
        <p:nvSpPr>
          <p:cNvPr id="14" name="TextBox 13"/>
          <p:cNvSpPr txBox="1"/>
          <p:nvPr/>
        </p:nvSpPr>
        <p:spPr>
          <a:xfrm>
            <a:off x="6400538" y="3767052"/>
            <a:ext cx="1940788" cy="461665"/>
          </a:xfrm>
          <a:prstGeom prst="rect">
            <a:avLst/>
          </a:prstGeom>
          <a:noFill/>
        </p:spPr>
        <p:txBody>
          <a:bodyPr wrap="none" rtlCol="0">
            <a:spAutoFit/>
          </a:bodyPr>
          <a:lstStyle/>
          <a:p>
            <a:r>
              <a:rPr lang="en-US" sz="2400" b="1" dirty="0" smtClean="0">
                <a:solidFill>
                  <a:schemeClr val="tx2"/>
                </a:solidFill>
                <a:latin typeface="Arial Black" pitchFamily="34" charset="0"/>
              </a:rPr>
              <a:t>(40% now)</a:t>
            </a:r>
            <a:endParaRPr lang="en-US" sz="2400" b="1" dirty="0">
              <a:solidFill>
                <a:schemeClr val="tx2"/>
              </a:solidFill>
              <a:latin typeface="Arial Black" pitchFamily="34" charset="0"/>
            </a:endParaRPr>
          </a:p>
        </p:txBody>
      </p:sp>
      <p:pic>
        <p:nvPicPr>
          <p:cNvPr id="9" name="Picture 8" descr="opt-area.png"/>
          <p:cNvPicPr>
            <a:picLocks noChangeAspect="1"/>
          </p:cNvPicPr>
          <p:nvPr/>
        </p:nvPicPr>
        <p:blipFill>
          <a:blip r:embed="rId6" cstate="print"/>
          <a:srcRect l="25156"/>
          <a:stretch>
            <a:fillRect/>
          </a:stretch>
        </p:blipFill>
        <p:spPr>
          <a:xfrm>
            <a:off x="5409833" y="1981200"/>
            <a:ext cx="3505567" cy="1828800"/>
          </a:xfrm>
          <a:prstGeom prst="rect">
            <a:avLst/>
          </a:prstGeom>
          <a:ln>
            <a:solidFill>
              <a:schemeClr val="tx1"/>
            </a:solidFill>
          </a:ln>
        </p:spPr>
      </p:pic>
      <p:sp>
        <p:nvSpPr>
          <p:cNvPr id="12" name="Rectangle 11"/>
          <p:cNvSpPr/>
          <p:nvPr/>
        </p:nvSpPr>
        <p:spPr>
          <a:xfrm>
            <a:off x="6324600" y="1676400"/>
            <a:ext cx="1704762" cy="369332"/>
          </a:xfrm>
          <a:prstGeom prst="rect">
            <a:avLst/>
          </a:prstGeom>
          <a:solidFill>
            <a:schemeClr val="bg1"/>
          </a:solidFill>
          <a:ln>
            <a:solidFill>
              <a:schemeClr val="accent1"/>
            </a:solidFill>
          </a:ln>
        </p:spPr>
        <p:txBody>
          <a:bodyPr wrap="none">
            <a:spAutoFit/>
          </a:bodyPr>
          <a:lstStyle/>
          <a:p>
            <a:r>
              <a:rPr lang="en-US" b="1" dirty="0" smtClean="0"/>
              <a:t>spending silicon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57200" y="-152400"/>
            <a:ext cx="8229600" cy="1143000"/>
          </a:xfrm>
        </p:spPr>
        <p:txBody>
          <a:bodyPr/>
          <a:lstStyle/>
          <a:p>
            <a:r>
              <a:rPr lang="en-US" dirty="0" smtClean="0"/>
              <a:t>Formal verification in Coq</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22</a:t>
            </a:fld>
            <a:endParaRPr lang="en-US" dirty="0"/>
          </a:p>
        </p:txBody>
      </p:sp>
      <p:sp>
        <p:nvSpPr>
          <p:cNvPr id="5" name="Rectangle 4"/>
          <p:cNvSpPr/>
          <p:nvPr/>
        </p:nvSpPr>
        <p:spPr>
          <a:xfrm>
            <a:off x="609600" y="838200"/>
            <a:ext cx="4724400" cy="1143000"/>
          </a:xfrm>
          <a:prstGeom prst="rect">
            <a:avLst/>
          </a:prstGeom>
          <a:solidFill>
            <a:schemeClr val="bg1">
              <a:lumMod val="95000"/>
            </a:schemeClr>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Memory safe abstract machine</a:t>
            </a:r>
            <a:endParaRPr lang="en-US" sz="2400" b="1" dirty="0">
              <a:solidFill>
                <a:srgbClr val="C00000"/>
              </a:solidFill>
            </a:endParaRPr>
          </a:p>
        </p:txBody>
      </p:sp>
      <p:cxnSp>
        <p:nvCxnSpPr>
          <p:cNvPr id="9" name="Straight Arrow Connector 8"/>
          <p:cNvCxnSpPr>
            <a:stCxn id="6" idx="0"/>
            <a:endCxn id="5" idx="2"/>
          </p:cNvCxnSpPr>
          <p:nvPr/>
        </p:nvCxnSpPr>
        <p:spPr>
          <a:xfrm flipV="1">
            <a:off x="2971800" y="1981200"/>
            <a:ext cx="0" cy="7620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09600" y="2743200"/>
            <a:ext cx="4724400" cy="1143000"/>
            <a:chOff x="609600" y="2743200"/>
            <a:chExt cx="4724400" cy="1143000"/>
          </a:xfrm>
        </p:grpSpPr>
        <p:sp>
          <p:nvSpPr>
            <p:cNvPr id="6" name="Rectangle 5"/>
            <p:cNvSpPr/>
            <p:nvPr/>
          </p:nvSpPr>
          <p:spPr>
            <a:xfrm>
              <a:off x="609600" y="2743200"/>
              <a:ext cx="4724400" cy="114300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sz="2400" b="1" dirty="0" smtClean="0">
                  <a:solidFill>
                    <a:schemeClr val="tx1"/>
                  </a:solidFill>
                </a:rPr>
                <a:t>Symbolic machine</a:t>
              </a:r>
              <a:endParaRPr lang="en-US" sz="2400" b="1" dirty="0">
                <a:solidFill>
                  <a:schemeClr val="tx1"/>
                </a:solidFill>
              </a:endParaRPr>
            </a:p>
          </p:txBody>
        </p:sp>
        <p:sp>
          <p:nvSpPr>
            <p:cNvPr id="7" name="Rectangle 6"/>
            <p:cNvSpPr/>
            <p:nvPr/>
          </p:nvSpPr>
          <p:spPr>
            <a:xfrm>
              <a:off x="3505200" y="3200400"/>
              <a:ext cx="1600200" cy="533400"/>
            </a:xfrm>
            <a:prstGeom prst="rect">
              <a:avLst/>
            </a:prstGeom>
            <a:solidFill>
              <a:schemeClr val="bg1"/>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600219" y="2819400"/>
              <a:ext cx="1428981" cy="369332"/>
            </a:xfrm>
            <a:prstGeom prst="rect">
              <a:avLst/>
            </a:prstGeom>
            <a:noFill/>
          </p:spPr>
          <p:txBody>
            <a:bodyPr wrap="none" rtlCol="0">
              <a:spAutoFit/>
            </a:bodyPr>
            <a:lstStyle/>
            <a:p>
              <a:r>
                <a:rPr lang="en-US" b="1" dirty="0" smtClean="0"/>
                <a:t>Micro-policy </a:t>
              </a:r>
              <a:endParaRPr lang="en-US" b="1" dirty="0"/>
            </a:p>
          </p:txBody>
        </p:sp>
      </p:grpSp>
      <p:cxnSp>
        <p:nvCxnSpPr>
          <p:cNvPr id="21" name="Straight Arrow Connector 20"/>
          <p:cNvCxnSpPr>
            <a:stCxn id="19" idx="0"/>
          </p:cNvCxnSpPr>
          <p:nvPr/>
        </p:nvCxnSpPr>
        <p:spPr>
          <a:xfrm flipV="1">
            <a:off x="2971800" y="3886200"/>
            <a:ext cx="0" cy="762000"/>
          </a:xfrm>
          <a:prstGeom prst="straightConnector1">
            <a:avLst/>
          </a:prstGeom>
          <a:ln w="63500">
            <a:headEnd type="none"/>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715000" y="3200400"/>
            <a:ext cx="1676400" cy="533400"/>
          </a:xfrm>
          <a:prstGeom prst="rect">
            <a:avLst/>
          </a:prstGeom>
          <a:solidFill>
            <a:schemeClr val="bg1"/>
          </a:solidFill>
          <a:ln>
            <a:solidFill>
              <a:srgbClr val="C0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b="1" dirty="0" smtClean="0">
                <a:solidFill>
                  <a:srgbClr val="C00000"/>
                </a:solidFill>
              </a:rPr>
              <a:t>memory safety</a:t>
            </a:r>
          </a:p>
          <a:p>
            <a:pPr algn="ctr">
              <a:lnSpc>
                <a:spcPct val="90000"/>
              </a:lnSpc>
            </a:pPr>
            <a:r>
              <a:rPr lang="en-US" b="1" dirty="0" smtClean="0">
                <a:solidFill>
                  <a:srgbClr val="C00000"/>
                </a:solidFill>
              </a:rPr>
              <a:t>micro-policy</a:t>
            </a:r>
            <a:endParaRPr lang="en-US" b="1" dirty="0">
              <a:solidFill>
                <a:srgbClr val="C00000"/>
              </a:solidFill>
            </a:endParaRPr>
          </a:p>
        </p:txBody>
      </p:sp>
      <p:sp>
        <p:nvSpPr>
          <p:cNvPr id="26" name="TextBox 25"/>
          <p:cNvSpPr txBox="1"/>
          <p:nvPr/>
        </p:nvSpPr>
        <p:spPr>
          <a:xfrm>
            <a:off x="763567" y="2209800"/>
            <a:ext cx="2208233" cy="369332"/>
          </a:xfrm>
          <a:prstGeom prst="rect">
            <a:avLst/>
          </a:prstGeom>
          <a:noFill/>
        </p:spPr>
        <p:txBody>
          <a:bodyPr wrap="none" rtlCol="0">
            <a:spAutoFit/>
          </a:bodyPr>
          <a:lstStyle/>
          <a:p>
            <a:r>
              <a:rPr lang="en-US" b="1" dirty="0" smtClean="0">
                <a:solidFill>
                  <a:srgbClr val="C00000"/>
                </a:solidFill>
              </a:rPr>
              <a:t>correctly implements</a:t>
            </a:r>
            <a:endParaRPr lang="en-US" b="1" dirty="0">
              <a:solidFill>
                <a:srgbClr val="C00000"/>
              </a:solidFill>
            </a:endParaRPr>
          </a:p>
        </p:txBody>
      </p:sp>
      <p:sp>
        <p:nvSpPr>
          <p:cNvPr id="27" name="TextBox 26"/>
          <p:cNvSpPr txBox="1"/>
          <p:nvPr/>
        </p:nvSpPr>
        <p:spPr>
          <a:xfrm>
            <a:off x="763567" y="4126468"/>
            <a:ext cx="2208233" cy="369332"/>
          </a:xfrm>
          <a:prstGeom prst="rect">
            <a:avLst/>
          </a:prstGeom>
          <a:noFill/>
        </p:spPr>
        <p:txBody>
          <a:bodyPr wrap="none" rtlCol="0">
            <a:spAutoFit/>
          </a:bodyPr>
          <a:lstStyle/>
          <a:p>
            <a:r>
              <a:rPr lang="en-US" b="1" dirty="0" smtClean="0">
                <a:solidFill>
                  <a:schemeClr val="accent1"/>
                </a:solidFill>
              </a:rPr>
              <a:t>correctly implements</a:t>
            </a:r>
            <a:endParaRPr lang="en-US" b="1" dirty="0">
              <a:solidFill>
                <a:schemeClr val="accent1"/>
              </a:solidFill>
            </a:endParaRPr>
          </a:p>
        </p:txBody>
      </p:sp>
      <p:sp>
        <p:nvSpPr>
          <p:cNvPr id="33" name="Rectangle 32"/>
          <p:cNvSpPr/>
          <p:nvPr/>
        </p:nvSpPr>
        <p:spPr>
          <a:xfrm>
            <a:off x="5715000" y="5105400"/>
            <a:ext cx="1676400" cy="533400"/>
          </a:xfrm>
          <a:prstGeom prst="rect">
            <a:avLst/>
          </a:prstGeom>
          <a:solidFill>
            <a:schemeClr val="bg1"/>
          </a:solidFill>
          <a:ln>
            <a:solidFill>
              <a:srgbClr val="C0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b="1" dirty="0" smtClean="0">
                <a:solidFill>
                  <a:srgbClr val="C00000"/>
                </a:solidFill>
              </a:rPr>
              <a:t>memory safety</a:t>
            </a:r>
          </a:p>
          <a:p>
            <a:pPr algn="ctr">
              <a:lnSpc>
                <a:spcPct val="90000"/>
              </a:lnSpc>
            </a:pPr>
            <a:r>
              <a:rPr lang="en-US" b="1" dirty="0" smtClean="0">
                <a:solidFill>
                  <a:srgbClr val="C00000"/>
                </a:solidFill>
              </a:rPr>
              <a:t>monitor</a:t>
            </a:r>
            <a:endParaRPr lang="en-US" b="1" dirty="0">
              <a:solidFill>
                <a:srgbClr val="C00000"/>
              </a:solidFill>
            </a:endParaRPr>
          </a:p>
        </p:txBody>
      </p:sp>
      <p:cxnSp>
        <p:nvCxnSpPr>
          <p:cNvPr id="47" name="Straight Arrow Connector 46"/>
          <p:cNvCxnSpPr/>
          <p:nvPr/>
        </p:nvCxnSpPr>
        <p:spPr>
          <a:xfrm flipH="1">
            <a:off x="4752975" y="3486150"/>
            <a:ext cx="1057275"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3" idx="0"/>
          </p:cNvCxnSpPr>
          <p:nvPr/>
        </p:nvCxnSpPr>
        <p:spPr>
          <a:xfrm flipV="1">
            <a:off x="6553200" y="3733800"/>
            <a:ext cx="0" cy="13716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53200" y="4191000"/>
            <a:ext cx="1434495" cy="646331"/>
          </a:xfrm>
          <a:prstGeom prst="rect">
            <a:avLst/>
          </a:prstGeom>
          <a:noFill/>
        </p:spPr>
        <p:txBody>
          <a:bodyPr wrap="none" rtlCol="0">
            <a:spAutoFit/>
          </a:bodyPr>
          <a:lstStyle/>
          <a:p>
            <a:r>
              <a:rPr lang="en-US" b="1" dirty="0" smtClean="0">
                <a:solidFill>
                  <a:srgbClr val="C00000"/>
                </a:solidFill>
              </a:rPr>
              <a:t>correctly</a:t>
            </a:r>
          </a:p>
          <a:p>
            <a:r>
              <a:rPr lang="en-US" b="1" dirty="0" smtClean="0">
                <a:solidFill>
                  <a:srgbClr val="C00000"/>
                </a:solidFill>
              </a:rPr>
              <a:t>implements*</a:t>
            </a:r>
            <a:endParaRPr lang="en-US" b="1" dirty="0">
              <a:solidFill>
                <a:srgbClr val="C00000"/>
              </a:solidFill>
            </a:endParaRPr>
          </a:p>
        </p:txBody>
      </p:sp>
      <p:pic>
        <p:nvPicPr>
          <p:cNvPr id="53" name="Picture 52" descr="CoqLogo.png"/>
          <p:cNvPicPr>
            <a:picLocks noChangeAspect="1"/>
          </p:cNvPicPr>
          <p:nvPr/>
        </p:nvPicPr>
        <p:blipFill>
          <a:blip r:embed="rId3" cstate="print"/>
          <a:stretch>
            <a:fillRect/>
          </a:stretch>
        </p:blipFill>
        <p:spPr>
          <a:xfrm>
            <a:off x="7391400" y="2971800"/>
            <a:ext cx="914400" cy="914400"/>
          </a:xfrm>
          <a:prstGeom prst="rect">
            <a:avLst/>
          </a:prstGeom>
        </p:spPr>
      </p:pic>
      <p:sp>
        <p:nvSpPr>
          <p:cNvPr id="30" name="Rectangle 29"/>
          <p:cNvSpPr/>
          <p:nvPr/>
        </p:nvSpPr>
        <p:spPr>
          <a:xfrm>
            <a:off x="457200" y="2590800"/>
            <a:ext cx="5029200" cy="3429000"/>
          </a:xfrm>
          <a:prstGeom prst="rect">
            <a:avLst/>
          </a:prstGeom>
          <a:noFill/>
          <a:ln w="50800">
            <a:solidFill>
              <a:schemeClr val="tx2"/>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b="1" dirty="0">
              <a:solidFill>
                <a:srgbClr val="C00000"/>
              </a:solidFill>
            </a:endParaRPr>
          </a:p>
        </p:txBody>
      </p:sp>
      <p:sp>
        <p:nvSpPr>
          <p:cNvPr id="31" name="Rectangle 30"/>
          <p:cNvSpPr/>
          <p:nvPr/>
        </p:nvSpPr>
        <p:spPr>
          <a:xfrm>
            <a:off x="1353131" y="6096000"/>
            <a:ext cx="3295069" cy="523220"/>
          </a:xfrm>
          <a:prstGeom prst="rect">
            <a:avLst/>
          </a:prstGeom>
        </p:spPr>
        <p:txBody>
          <a:bodyPr wrap="none">
            <a:spAutoFit/>
          </a:bodyPr>
          <a:lstStyle/>
          <a:p>
            <a:pPr marL="182880"/>
            <a:r>
              <a:rPr lang="en-US" sz="2800" b="1" dirty="0" smtClean="0"/>
              <a:t>Generic Framework</a:t>
            </a:r>
            <a:endParaRPr lang="en-US" sz="2800" b="1" dirty="0"/>
          </a:p>
        </p:txBody>
      </p:sp>
      <p:sp>
        <p:nvSpPr>
          <p:cNvPr id="35" name="TextBox 34"/>
          <p:cNvSpPr txBox="1"/>
          <p:nvPr/>
        </p:nvSpPr>
        <p:spPr>
          <a:xfrm>
            <a:off x="7448550" y="5007114"/>
            <a:ext cx="1186543" cy="707886"/>
          </a:xfrm>
          <a:prstGeom prst="rect">
            <a:avLst/>
          </a:prstGeom>
          <a:noFill/>
        </p:spPr>
        <p:txBody>
          <a:bodyPr wrap="none" rtlCol="0">
            <a:spAutoFit/>
          </a:bodyPr>
          <a:lstStyle/>
          <a:p>
            <a:r>
              <a:rPr lang="en-US" sz="4000" b="1" dirty="0" smtClean="0">
                <a:solidFill>
                  <a:srgbClr val="C00000"/>
                </a:solidFill>
                <a:latin typeface="+mj-lt"/>
              </a:rPr>
              <a:t>ASM</a:t>
            </a:r>
            <a:endParaRPr lang="en-US" sz="4000" b="1" dirty="0">
              <a:solidFill>
                <a:srgbClr val="C00000"/>
              </a:solidFill>
              <a:latin typeface="+mj-lt"/>
            </a:endParaRPr>
          </a:p>
        </p:txBody>
      </p:sp>
      <p:grpSp>
        <p:nvGrpSpPr>
          <p:cNvPr id="42" name="Group 41"/>
          <p:cNvGrpSpPr/>
          <p:nvPr/>
        </p:nvGrpSpPr>
        <p:grpSpPr>
          <a:xfrm>
            <a:off x="609600" y="4648200"/>
            <a:ext cx="4724400" cy="1143000"/>
            <a:chOff x="609600" y="4648200"/>
            <a:chExt cx="4724400" cy="1143000"/>
          </a:xfrm>
        </p:grpSpPr>
        <p:sp>
          <p:nvSpPr>
            <p:cNvPr id="19" name="Rectangle 18"/>
            <p:cNvSpPr/>
            <p:nvPr/>
          </p:nvSpPr>
          <p:spPr>
            <a:xfrm>
              <a:off x="609600" y="4648200"/>
              <a:ext cx="4724400" cy="114300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sz="2400" b="1" dirty="0" smtClean="0">
                  <a:solidFill>
                    <a:schemeClr val="tx1"/>
                  </a:solidFill>
                </a:rPr>
                <a:t>Concrete</a:t>
              </a:r>
            </a:p>
            <a:p>
              <a:pPr marL="182880"/>
              <a:r>
                <a:rPr lang="en-US" sz="2400" b="1" dirty="0" smtClean="0">
                  <a:solidFill>
                    <a:schemeClr val="tx1"/>
                  </a:solidFill>
                </a:rPr>
                <a:t>machine</a:t>
              </a:r>
              <a:endParaRPr lang="en-US" sz="2400" b="1" dirty="0">
                <a:solidFill>
                  <a:schemeClr val="tx1"/>
                </a:solidFill>
              </a:endParaRPr>
            </a:p>
          </p:txBody>
        </p:sp>
        <p:sp>
          <p:nvSpPr>
            <p:cNvPr id="52" name="Rectangle 51"/>
            <p:cNvSpPr/>
            <p:nvPr/>
          </p:nvSpPr>
          <p:spPr>
            <a:xfrm>
              <a:off x="3429000" y="4724400"/>
              <a:ext cx="1752600" cy="990600"/>
            </a:xfrm>
            <a:prstGeom prst="rect">
              <a:avLst/>
            </a:prstGeom>
            <a:solidFill>
              <a:schemeClr val="bg1"/>
            </a:solidFill>
            <a:ln w="12700">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505200" y="5105400"/>
              <a:ext cx="1600200" cy="533400"/>
            </a:xfrm>
            <a:prstGeom prst="rect">
              <a:avLst/>
            </a:prstGeom>
            <a:solidFill>
              <a:schemeClr val="bg1"/>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810000" y="4724400"/>
              <a:ext cx="972702" cy="369332"/>
            </a:xfrm>
            <a:prstGeom prst="rect">
              <a:avLst/>
            </a:prstGeom>
            <a:noFill/>
          </p:spPr>
          <p:txBody>
            <a:bodyPr wrap="none" rtlCol="0">
              <a:spAutoFit/>
            </a:bodyPr>
            <a:lstStyle/>
            <a:p>
              <a:r>
                <a:rPr lang="en-US" b="1" dirty="0" smtClean="0"/>
                <a:t>Monitor</a:t>
              </a:r>
              <a:endParaRPr lang="en-US" b="1" dirty="0"/>
            </a:p>
          </p:txBody>
        </p:sp>
        <p:sp>
          <p:nvSpPr>
            <p:cNvPr id="23" name="Rectangle 22"/>
            <p:cNvSpPr/>
            <p:nvPr/>
          </p:nvSpPr>
          <p:spPr>
            <a:xfrm>
              <a:off x="2209800" y="5210175"/>
              <a:ext cx="1143000" cy="304800"/>
            </a:xfrm>
            <a:prstGeom prst="rect">
              <a:avLst/>
            </a:prstGeom>
            <a:solidFill>
              <a:schemeClr val="bg1"/>
            </a:solidFill>
            <a:ln w="12700">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181225" y="4867275"/>
              <a:ext cx="1206036" cy="369332"/>
            </a:xfrm>
            <a:prstGeom prst="rect">
              <a:avLst/>
            </a:prstGeom>
            <a:noFill/>
          </p:spPr>
          <p:txBody>
            <a:bodyPr wrap="none" rtlCol="0">
              <a:spAutoFit/>
            </a:bodyPr>
            <a:lstStyle/>
            <a:p>
              <a:r>
                <a:rPr lang="en-US" b="1" dirty="0" smtClean="0"/>
                <a:t>Rule cache</a:t>
              </a:r>
              <a:endParaRPr lang="en-US" b="1" dirty="0"/>
            </a:p>
          </p:txBody>
        </p:sp>
        <p:cxnSp>
          <p:nvCxnSpPr>
            <p:cNvPr id="41" name="Straight Arrow Connector 40"/>
            <p:cNvCxnSpPr/>
            <p:nvPr/>
          </p:nvCxnSpPr>
          <p:spPr>
            <a:xfrm flipH="1">
              <a:off x="2800350" y="5362575"/>
              <a:ext cx="838200"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3574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098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622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8146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flipH="1">
            <a:off x="4733925" y="5391150"/>
            <a:ext cx="1057275"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943600" y="6019800"/>
            <a:ext cx="2355068" cy="646331"/>
          </a:xfrm>
          <a:prstGeom prst="rect">
            <a:avLst/>
          </a:prstGeom>
          <a:noFill/>
        </p:spPr>
        <p:txBody>
          <a:bodyPr wrap="none" rtlCol="0">
            <a:spAutoFit/>
          </a:bodyPr>
          <a:lstStyle/>
          <a:p>
            <a:r>
              <a:rPr lang="en-US" b="1" dirty="0" smtClean="0">
                <a:solidFill>
                  <a:srgbClr val="C00000"/>
                </a:solidFill>
              </a:rPr>
              <a:t>*only proved for IFC</a:t>
            </a:r>
            <a:br>
              <a:rPr lang="en-US" b="1" dirty="0" smtClean="0">
                <a:solidFill>
                  <a:srgbClr val="C00000"/>
                </a:solidFill>
              </a:rPr>
            </a:br>
            <a:r>
              <a:rPr lang="en-US" b="1" dirty="0" smtClean="0">
                <a:solidFill>
                  <a:srgbClr val="C00000"/>
                </a:solidFill>
              </a:rPr>
              <a:t>(verified DSL </a:t>
            </a:r>
            <a:r>
              <a:rPr lang="en-US" b="1" dirty="0" smtClean="0">
                <a:solidFill>
                  <a:srgbClr val="C00000"/>
                </a:solidFill>
              </a:rPr>
              <a:t>compiler)</a:t>
            </a:r>
            <a:endParaRPr lang="en-US" dirty="0">
              <a:solidFill>
                <a:schemeClr val="tx1">
                  <a:lumMod val="50000"/>
                  <a:lumOff val="50000"/>
                </a:schemeClr>
              </a:solidFill>
            </a:endParaRPr>
          </a:p>
        </p:txBody>
      </p:sp>
      <p:sp>
        <p:nvSpPr>
          <p:cNvPr id="43" name="Rectangle 42"/>
          <p:cNvSpPr/>
          <p:nvPr/>
        </p:nvSpPr>
        <p:spPr>
          <a:xfrm>
            <a:off x="5562600" y="773668"/>
            <a:ext cx="3504164" cy="523220"/>
          </a:xfrm>
          <a:prstGeom prst="rect">
            <a:avLst/>
          </a:prstGeom>
        </p:spPr>
        <p:txBody>
          <a:bodyPr wrap="none">
            <a:spAutoFit/>
          </a:bodyPr>
          <a:lstStyle/>
          <a:p>
            <a:r>
              <a:rPr lang="en-US" sz="2800" b="1" dirty="0" smtClean="0">
                <a:solidFill>
                  <a:schemeClr val="bg1">
                    <a:lumMod val="50000"/>
                  </a:schemeClr>
                </a:solidFill>
              </a:rPr>
              <a:t>[POPL’14, Oakland’15]</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p:bldP spid="27" grpId="0"/>
      <p:bldP spid="33" grpId="0" animBg="1"/>
      <p:bldP spid="49" grpId="0"/>
      <p:bldP spid="30" grpId="0" animBg="1"/>
      <p:bldP spid="31" grpId="0"/>
      <p:bldP spid="35"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609600" y="4648200"/>
            <a:ext cx="4724400" cy="1143000"/>
            <a:chOff x="609600" y="4648200"/>
            <a:chExt cx="4724400" cy="1143000"/>
          </a:xfrm>
        </p:grpSpPr>
        <p:sp>
          <p:nvSpPr>
            <p:cNvPr id="57" name="Rectangle 56"/>
            <p:cNvSpPr/>
            <p:nvPr/>
          </p:nvSpPr>
          <p:spPr>
            <a:xfrm>
              <a:off x="609600" y="4648200"/>
              <a:ext cx="4724400" cy="114300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sz="2400" b="1" dirty="0" smtClean="0">
                  <a:solidFill>
                    <a:schemeClr val="tx1"/>
                  </a:solidFill>
                </a:rPr>
                <a:t>Concrete</a:t>
              </a:r>
            </a:p>
            <a:p>
              <a:pPr marL="182880"/>
              <a:r>
                <a:rPr lang="en-US" sz="2400" b="1" dirty="0" smtClean="0">
                  <a:solidFill>
                    <a:schemeClr val="tx1"/>
                  </a:solidFill>
                </a:rPr>
                <a:t>machine</a:t>
              </a:r>
              <a:endParaRPr lang="en-US" sz="2400" b="1" dirty="0">
                <a:solidFill>
                  <a:schemeClr val="tx1"/>
                </a:solidFill>
              </a:endParaRPr>
            </a:p>
          </p:txBody>
        </p:sp>
        <p:sp>
          <p:nvSpPr>
            <p:cNvPr id="58" name="Rectangle 57"/>
            <p:cNvSpPr/>
            <p:nvPr/>
          </p:nvSpPr>
          <p:spPr>
            <a:xfrm>
              <a:off x="3429000" y="4724400"/>
              <a:ext cx="1752600" cy="990600"/>
            </a:xfrm>
            <a:prstGeom prst="rect">
              <a:avLst/>
            </a:prstGeom>
            <a:solidFill>
              <a:schemeClr val="bg1"/>
            </a:solidFill>
            <a:ln w="12700">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3505200" y="5105400"/>
              <a:ext cx="1600200" cy="533400"/>
            </a:xfrm>
            <a:prstGeom prst="rect">
              <a:avLst/>
            </a:prstGeom>
            <a:solidFill>
              <a:schemeClr val="bg1"/>
            </a:solidFill>
            <a:ln>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3810000" y="4724400"/>
              <a:ext cx="972702" cy="369332"/>
            </a:xfrm>
            <a:prstGeom prst="rect">
              <a:avLst/>
            </a:prstGeom>
            <a:noFill/>
          </p:spPr>
          <p:txBody>
            <a:bodyPr wrap="none" rtlCol="0">
              <a:spAutoFit/>
            </a:bodyPr>
            <a:lstStyle/>
            <a:p>
              <a:r>
                <a:rPr lang="en-US" b="1" dirty="0" smtClean="0"/>
                <a:t>Monitor</a:t>
              </a:r>
              <a:endParaRPr lang="en-US" b="1" dirty="0"/>
            </a:p>
          </p:txBody>
        </p:sp>
        <p:sp>
          <p:nvSpPr>
            <p:cNvPr id="61" name="Rectangle 60"/>
            <p:cNvSpPr/>
            <p:nvPr/>
          </p:nvSpPr>
          <p:spPr>
            <a:xfrm>
              <a:off x="2209800" y="5210175"/>
              <a:ext cx="1143000" cy="304800"/>
            </a:xfrm>
            <a:prstGeom prst="rect">
              <a:avLst/>
            </a:prstGeom>
            <a:solidFill>
              <a:schemeClr val="bg1"/>
            </a:solidFill>
            <a:ln w="12700">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181225" y="4867275"/>
              <a:ext cx="1206036" cy="369332"/>
            </a:xfrm>
            <a:prstGeom prst="rect">
              <a:avLst/>
            </a:prstGeom>
            <a:noFill/>
          </p:spPr>
          <p:txBody>
            <a:bodyPr wrap="none" rtlCol="0">
              <a:spAutoFit/>
            </a:bodyPr>
            <a:lstStyle/>
            <a:p>
              <a:r>
                <a:rPr lang="en-US" b="1" dirty="0" smtClean="0"/>
                <a:t>Rule cache</a:t>
              </a:r>
              <a:endParaRPr lang="en-US" b="1" dirty="0"/>
            </a:p>
          </p:txBody>
        </p:sp>
        <p:cxnSp>
          <p:nvCxnSpPr>
            <p:cNvPr id="63" name="Straight Arrow Connector 62"/>
            <p:cNvCxnSpPr/>
            <p:nvPr/>
          </p:nvCxnSpPr>
          <p:spPr>
            <a:xfrm flipH="1">
              <a:off x="2800350" y="5362575"/>
              <a:ext cx="838200"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3574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5098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622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814637" y="5210178"/>
              <a:ext cx="0" cy="30480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1ADD699A-67FB-4F36-809D-738B0721C211}" type="slidenum">
              <a:rPr lang="en-US" smtClean="0"/>
              <a:pPr/>
              <a:t>23</a:t>
            </a:fld>
            <a:endParaRPr lang="en-US"/>
          </a:p>
        </p:txBody>
      </p:sp>
      <p:sp>
        <p:nvSpPr>
          <p:cNvPr id="5" name="Rectangle 4"/>
          <p:cNvSpPr/>
          <p:nvPr/>
        </p:nvSpPr>
        <p:spPr>
          <a:xfrm>
            <a:off x="609600" y="838200"/>
            <a:ext cx="4724400" cy="1143000"/>
          </a:xfrm>
          <a:prstGeom prst="rect">
            <a:avLst/>
          </a:prstGeom>
          <a:solidFill>
            <a:schemeClr val="bg1">
              <a:lumMod val="95000"/>
            </a:schemeClr>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Abstract machine for P</a:t>
            </a:r>
            <a:endParaRPr lang="en-US" sz="2400" b="1" dirty="0">
              <a:solidFill>
                <a:srgbClr val="C00000"/>
              </a:solidFill>
            </a:endParaRPr>
          </a:p>
        </p:txBody>
      </p:sp>
      <p:grpSp>
        <p:nvGrpSpPr>
          <p:cNvPr id="2" name="Group 27"/>
          <p:cNvGrpSpPr/>
          <p:nvPr/>
        </p:nvGrpSpPr>
        <p:grpSpPr>
          <a:xfrm>
            <a:off x="609600" y="2743200"/>
            <a:ext cx="4724400" cy="1143000"/>
            <a:chOff x="609600" y="2743200"/>
            <a:chExt cx="4724400" cy="1143000"/>
          </a:xfrm>
        </p:grpSpPr>
        <p:sp>
          <p:nvSpPr>
            <p:cNvPr id="6" name="Rectangle 5"/>
            <p:cNvSpPr/>
            <p:nvPr/>
          </p:nvSpPr>
          <p:spPr>
            <a:xfrm>
              <a:off x="609600" y="2743200"/>
              <a:ext cx="4724400" cy="114300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a:r>
                <a:rPr lang="en-US" sz="2400" b="1" dirty="0" smtClean="0">
                  <a:solidFill>
                    <a:schemeClr val="tx1"/>
                  </a:solidFill>
                </a:rPr>
                <a:t>Symbolic machine</a:t>
              </a:r>
              <a:endParaRPr lang="en-US" sz="2400" b="1" dirty="0">
                <a:solidFill>
                  <a:schemeClr val="tx1"/>
                </a:solidFill>
              </a:endParaRPr>
            </a:p>
          </p:txBody>
        </p:sp>
        <p:sp>
          <p:nvSpPr>
            <p:cNvPr id="18" name="TextBox 17"/>
            <p:cNvSpPr txBox="1"/>
            <p:nvPr/>
          </p:nvSpPr>
          <p:spPr>
            <a:xfrm>
              <a:off x="3600219" y="2819400"/>
              <a:ext cx="1428981" cy="369332"/>
            </a:xfrm>
            <a:prstGeom prst="rect">
              <a:avLst/>
            </a:prstGeom>
            <a:noFill/>
          </p:spPr>
          <p:txBody>
            <a:bodyPr wrap="none" rtlCol="0">
              <a:spAutoFit/>
            </a:bodyPr>
            <a:lstStyle/>
            <a:p>
              <a:r>
                <a:rPr lang="en-US" b="1" dirty="0" smtClean="0"/>
                <a:t>Micro-policy </a:t>
              </a:r>
              <a:endParaRPr lang="en-US" b="1" dirty="0"/>
            </a:p>
          </p:txBody>
        </p:sp>
      </p:grpSp>
      <p:sp>
        <p:nvSpPr>
          <p:cNvPr id="29" name="Rectangle 28"/>
          <p:cNvSpPr/>
          <p:nvPr/>
        </p:nvSpPr>
        <p:spPr>
          <a:xfrm>
            <a:off x="3505200" y="3200400"/>
            <a:ext cx="1676400" cy="533400"/>
          </a:xfrm>
          <a:prstGeom prst="rect">
            <a:avLst/>
          </a:prstGeom>
          <a:solidFill>
            <a:schemeClr val="bg1"/>
          </a:solidFill>
          <a:ln>
            <a:solidFill>
              <a:srgbClr val="C0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b="1" dirty="0" smtClean="0">
                <a:solidFill>
                  <a:srgbClr val="C00000"/>
                </a:solidFill>
              </a:rPr>
              <a:t>P</a:t>
            </a:r>
            <a:endParaRPr lang="en-US" b="1" dirty="0">
              <a:solidFill>
                <a:srgbClr val="C00000"/>
              </a:solidFill>
            </a:endParaRPr>
          </a:p>
        </p:txBody>
      </p:sp>
      <p:sp>
        <p:nvSpPr>
          <p:cNvPr id="42" name="AutoShape 13"/>
          <p:cNvSpPr>
            <a:spLocks/>
          </p:cNvSpPr>
          <p:nvPr/>
        </p:nvSpPr>
        <p:spPr bwMode="auto">
          <a:xfrm>
            <a:off x="6267450" y="1219200"/>
            <a:ext cx="1504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w="12700" cap="flat" cmpd="sng">
            <a:noFill/>
            <a:prstDash val="solid"/>
            <a:miter lim="0"/>
            <a:headEnd/>
            <a:tailEnd/>
          </a:ln>
          <a:effectLst/>
        </p:spPr>
        <p:txBody>
          <a:bodyPr lIns="35717" tIns="35717" rIns="35717" bIns="35717" anchor="ctr"/>
          <a:lstStyle/>
          <a:p>
            <a:pPr algn="l"/>
            <a:r>
              <a:rPr lang="en-US" sz="4000" b="1" dirty="0" smtClean="0"/>
              <a:t>secure</a:t>
            </a:r>
            <a:endParaRPr lang="en-US" sz="4000" b="1" dirty="0"/>
          </a:p>
        </p:txBody>
      </p:sp>
      <p:sp>
        <p:nvSpPr>
          <p:cNvPr id="50" name="AutoShape 19"/>
          <p:cNvSpPr>
            <a:spLocks/>
          </p:cNvSpPr>
          <p:nvPr/>
        </p:nvSpPr>
        <p:spPr bwMode="auto">
          <a:xfrm>
            <a:off x="6275785" y="4915793"/>
            <a:ext cx="1953815" cy="6607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w="12700" cap="flat" cmpd="sng">
            <a:noFill/>
            <a:prstDash val="solid"/>
            <a:miter lim="0"/>
            <a:headEnd/>
            <a:tailEnd/>
          </a:ln>
          <a:effectLst/>
        </p:spPr>
        <p:txBody>
          <a:bodyPr lIns="35717" tIns="35717" rIns="35717" bIns="35717" anchor="ctr"/>
          <a:lstStyle/>
          <a:p>
            <a:pPr algn="l"/>
            <a:r>
              <a:rPr lang="en-US" sz="4000" b="1" dirty="0" smtClean="0"/>
              <a:t>secure</a:t>
            </a:r>
            <a:endParaRPr lang="en-US" sz="4000" b="1" dirty="0"/>
          </a:p>
        </p:txBody>
      </p:sp>
      <p:sp>
        <p:nvSpPr>
          <p:cNvPr id="51" name="Line 20"/>
          <p:cNvSpPr>
            <a:spLocks noChangeShapeType="1"/>
          </p:cNvSpPr>
          <p:nvPr/>
        </p:nvSpPr>
        <p:spPr bwMode="auto">
          <a:xfrm flipV="1">
            <a:off x="5379465" y="5271790"/>
            <a:ext cx="798983" cy="10716"/>
          </a:xfrm>
          <a:prstGeom prst="line">
            <a:avLst/>
          </a:prstGeom>
          <a:noFill/>
          <a:ln w="88900" cap="flat" cmpd="sng">
            <a:solidFill>
              <a:srgbClr val="929292"/>
            </a:solidFill>
            <a:prstDash val="solid"/>
            <a:round/>
            <a:headEnd type="stealth" w="med" len="med"/>
            <a:tailEnd/>
          </a:ln>
          <a:effectLst/>
        </p:spPr>
        <p:txBody>
          <a:bodyPr lIns="0" tIns="0" rIns="0" bIns="0" anchor="ctr"/>
          <a:lstStyle/>
          <a:p>
            <a:pPr defTabSz="321457"/>
            <a:endParaRPr lang="en-US" sz="800" dirty="0">
              <a:latin typeface="Helvetica" charset="0"/>
              <a:ea typeface="Helvetica" charset="0"/>
              <a:cs typeface="Helvetica" charset="0"/>
              <a:sym typeface="Helvetica" charset="0"/>
            </a:endParaRPr>
          </a:p>
        </p:txBody>
      </p:sp>
      <p:sp>
        <p:nvSpPr>
          <p:cNvPr id="32" name="Rectangle 31"/>
          <p:cNvSpPr/>
          <p:nvPr/>
        </p:nvSpPr>
        <p:spPr>
          <a:xfrm>
            <a:off x="3467100" y="5105400"/>
            <a:ext cx="1676400" cy="533400"/>
          </a:xfrm>
          <a:prstGeom prst="rect">
            <a:avLst/>
          </a:prstGeom>
          <a:solidFill>
            <a:schemeClr val="bg1"/>
          </a:solidFill>
          <a:ln>
            <a:solidFill>
              <a:srgbClr val="C00000"/>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b="1" dirty="0" smtClean="0">
                <a:solidFill>
                  <a:srgbClr val="C00000"/>
                </a:solidFill>
              </a:rPr>
              <a:t>monitor for P</a:t>
            </a:r>
            <a:endParaRPr lang="en-US" b="1" dirty="0">
              <a:solidFill>
                <a:srgbClr val="C00000"/>
              </a:solidFill>
            </a:endParaRPr>
          </a:p>
        </p:txBody>
      </p:sp>
      <p:sp>
        <p:nvSpPr>
          <p:cNvPr id="33" name="TextBox 32"/>
          <p:cNvSpPr txBox="1"/>
          <p:nvPr/>
        </p:nvSpPr>
        <p:spPr>
          <a:xfrm>
            <a:off x="6172200" y="1676400"/>
            <a:ext cx="2236831" cy="369332"/>
          </a:xfrm>
          <a:prstGeom prst="rect">
            <a:avLst/>
          </a:prstGeom>
          <a:noFill/>
        </p:spPr>
        <p:txBody>
          <a:bodyPr wrap="none" rtlCol="0">
            <a:spAutoFit/>
          </a:bodyPr>
          <a:lstStyle/>
          <a:p>
            <a:r>
              <a:rPr lang="en-US" dirty="0" smtClean="0"/>
              <a:t>(e.g. noninterference)</a:t>
            </a:r>
            <a:endParaRPr lang="en-US" dirty="0"/>
          </a:p>
        </p:txBody>
      </p:sp>
      <p:sp>
        <p:nvSpPr>
          <p:cNvPr id="34" name="Rectangle 33"/>
          <p:cNvSpPr/>
          <p:nvPr/>
        </p:nvSpPr>
        <p:spPr>
          <a:xfrm>
            <a:off x="6211633" y="587514"/>
            <a:ext cx="2856167" cy="707886"/>
          </a:xfrm>
          <a:prstGeom prst="rect">
            <a:avLst/>
          </a:prstGeom>
        </p:spPr>
        <p:txBody>
          <a:bodyPr wrap="none">
            <a:spAutoFit/>
          </a:bodyPr>
          <a:lstStyle/>
          <a:p>
            <a:r>
              <a:rPr lang="en-US" sz="4000" b="1" dirty="0" smtClean="0"/>
              <a:t>P in {IFC,CFI}</a:t>
            </a:r>
            <a:endParaRPr lang="en-US" sz="4000" dirty="0"/>
          </a:p>
        </p:txBody>
      </p:sp>
      <p:cxnSp>
        <p:nvCxnSpPr>
          <p:cNvPr id="36" name="Straight Arrow Connector 35"/>
          <p:cNvCxnSpPr/>
          <p:nvPr/>
        </p:nvCxnSpPr>
        <p:spPr>
          <a:xfrm flipV="1">
            <a:off x="2971800" y="1981200"/>
            <a:ext cx="0" cy="76200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971800" y="3886200"/>
            <a:ext cx="0" cy="762000"/>
          </a:xfrm>
          <a:prstGeom prst="straightConnector1">
            <a:avLst/>
          </a:prstGeom>
          <a:ln w="63500">
            <a:headEnd type="none"/>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3567" y="2209800"/>
            <a:ext cx="2208233" cy="369332"/>
          </a:xfrm>
          <a:prstGeom prst="rect">
            <a:avLst/>
          </a:prstGeom>
          <a:noFill/>
        </p:spPr>
        <p:txBody>
          <a:bodyPr wrap="none" rtlCol="0">
            <a:spAutoFit/>
          </a:bodyPr>
          <a:lstStyle/>
          <a:p>
            <a:r>
              <a:rPr lang="en-US" b="1" dirty="0" smtClean="0">
                <a:solidFill>
                  <a:srgbClr val="C00000"/>
                </a:solidFill>
              </a:rPr>
              <a:t>correctly implements</a:t>
            </a:r>
            <a:endParaRPr lang="en-US" b="1" dirty="0">
              <a:solidFill>
                <a:srgbClr val="C00000"/>
              </a:solidFill>
            </a:endParaRPr>
          </a:p>
        </p:txBody>
      </p:sp>
      <p:sp>
        <p:nvSpPr>
          <p:cNvPr id="44" name="TextBox 43"/>
          <p:cNvSpPr txBox="1"/>
          <p:nvPr/>
        </p:nvSpPr>
        <p:spPr>
          <a:xfrm>
            <a:off x="763567" y="4126468"/>
            <a:ext cx="2208233" cy="369332"/>
          </a:xfrm>
          <a:prstGeom prst="rect">
            <a:avLst/>
          </a:prstGeom>
          <a:noFill/>
        </p:spPr>
        <p:txBody>
          <a:bodyPr wrap="none" rtlCol="0">
            <a:spAutoFit/>
          </a:bodyPr>
          <a:lstStyle/>
          <a:p>
            <a:r>
              <a:rPr lang="en-US" b="1" dirty="0" smtClean="0">
                <a:solidFill>
                  <a:schemeClr val="accent1"/>
                </a:solidFill>
              </a:rPr>
              <a:t>correctly implements</a:t>
            </a:r>
            <a:endParaRPr lang="en-US" b="1" dirty="0">
              <a:solidFill>
                <a:schemeClr val="accent1"/>
              </a:solidFill>
            </a:endParaRPr>
          </a:p>
        </p:txBody>
      </p:sp>
      <p:sp>
        <p:nvSpPr>
          <p:cNvPr id="47" name="Line 20"/>
          <p:cNvSpPr>
            <a:spLocks noChangeShapeType="1"/>
          </p:cNvSpPr>
          <p:nvPr/>
        </p:nvSpPr>
        <p:spPr bwMode="auto">
          <a:xfrm flipV="1">
            <a:off x="5410200" y="1513284"/>
            <a:ext cx="798983" cy="10716"/>
          </a:xfrm>
          <a:prstGeom prst="line">
            <a:avLst/>
          </a:prstGeom>
          <a:noFill/>
          <a:ln w="88900" cap="flat" cmpd="sng">
            <a:solidFill>
              <a:srgbClr val="929292"/>
            </a:solidFill>
            <a:prstDash val="solid"/>
            <a:round/>
            <a:headEnd type="stealth" w="med" len="med"/>
            <a:tailEnd/>
          </a:ln>
          <a:effectLst/>
        </p:spPr>
        <p:txBody>
          <a:bodyPr lIns="0" tIns="0" rIns="0" bIns="0" anchor="ctr"/>
          <a:lstStyle/>
          <a:p>
            <a:pPr defTabSz="321457"/>
            <a:endParaRPr lang="en-US" sz="800" dirty="0">
              <a:latin typeface="Helvetica" charset="0"/>
              <a:ea typeface="Helvetica" charset="0"/>
              <a:cs typeface="Helvetica" charset="0"/>
              <a:sym typeface="Helvetica" charset="0"/>
            </a:endParaRPr>
          </a:p>
        </p:txBody>
      </p:sp>
      <p:sp>
        <p:nvSpPr>
          <p:cNvPr id="48" name="Line 20"/>
          <p:cNvSpPr>
            <a:spLocks noChangeShapeType="1"/>
          </p:cNvSpPr>
          <p:nvPr/>
        </p:nvSpPr>
        <p:spPr bwMode="auto">
          <a:xfrm flipV="1">
            <a:off x="7086600" y="2667000"/>
            <a:ext cx="0" cy="1752600"/>
          </a:xfrm>
          <a:prstGeom prst="line">
            <a:avLst/>
          </a:prstGeom>
          <a:noFill/>
          <a:ln w="88900" cap="flat" cmpd="sng">
            <a:solidFill>
              <a:srgbClr val="929292"/>
            </a:solidFill>
            <a:prstDash val="solid"/>
            <a:round/>
            <a:headEnd type="stealth" w="med" len="med"/>
            <a:tailEnd/>
          </a:ln>
          <a:effectLst/>
        </p:spPr>
        <p:txBody>
          <a:bodyPr lIns="0" tIns="0" rIns="0" bIns="0" anchor="ctr"/>
          <a:lstStyle/>
          <a:p>
            <a:pPr defTabSz="321457"/>
            <a:endParaRPr lang="en-US" sz="800" dirty="0">
              <a:latin typeface="Helvetica" charset="0"/>
              <a:ea typeface="Helvetica" charset="0"/>
              <a:cs typeface="Helvetica" charset="0"/>
              <a:sym typeface="Helvetica" charset="0"/>
            </a:endParaRPr>
          </a:p>
        </p:txBody>
      </p:sp>
      <p:sp>
        <p:nvSpPr>
          <p:cNvPr id="35" name="Rectangle 34"/>
          <p:cNvSpPr/>
          <p:nvPr/>
        </p:nvSpPr>
        <p:spPr>
          <a:xfrm>
            <a:off x="871728" y="6019800"/>
            <a:ext cx="6629400" cy="707886"/>
          </a:xfrm>
          <a:prstGeom prst="rect">
            <a:avLst/>
          </a:prstGeom>
        </p:spPr>
        <p:txBody>
          <a:bodyPr wrap="square">
            <a:spAutoFit/>
          </a:bodyPr>
          <a:lstStyle/>
          <a:p>
            <a:r>
              <a:rPr lang="en-US" sz="2000" dirty="0" smtClean="0"/>
              <a:t>* Working on </a:t>
            </a:r>
            <a:r>
              <a:rPr lang="en-US" sz="2000" b="1" dirty="0" smtClean="0"/>
              <a:t>extrinsic definition of memory safety</a:t>
            </a:r>
            <a:r>
              <a:rPr lang="en-US" sz="2000" b="1" dirty="0" smtClean="0">
                <a:solidFill>
                  <a:schemeClr val="bg1">
                    <a:lumMod val="50000"/>
                  </a:schemeClr>
                </a:solidFill>
              </a:rPr>
              <a:t/>
            </a:r>
            <a:br>
              <a:rPr lang="en-US" sz="2000" b="1" dirty="0" smtClean="0">
                <a:solidFill>
                  <a:schemeClr val="bg1">
                    <a:lumMod val="50000"/>
                  </a:schemeClr>
                </a:solidFill>
              </a:rPr>
            </a:br>
            <a:r>
              <a:rPr lang="en-US" sz="2000" dirty="0" smtClean="0">
                <a:solidFill>
                  <a:schemeClr val="bg1">
                    <a:lumMod val="50000"/>
                  </a:schemeClr>
                </a:solidFill>
              </a:rPr>
              <a:t>   </a:t>
            </a:r>
            <a:r>
              <a:rPr lang="en-US" sz="2000" b="1" dirty="0" smtClean="0">
                <a:solidFill>
                  <a:schemeClr val="bg1">
                    <a:lumMod val="50000"/>
                  </a:schemeClr>
                </a:solidFill>
              </a:rPr>
              <a:t>[</a:t>
            </a:r>
            <a:r>
              <a:rPr lang="en-US" sz="2000" b="1" dirty="0" smtClean="0">
                <a:solidFill>
                  <a:schemeClr val="bg1">
                    <a:lumMod val="50000"/>
                  </a:schemeClr>
                </a:solidFill>
              </a:rPr>
              <a:t>Alpha is for address, </a:t>
            </a:r>
            <a:r>
              <a:rPr lang="en-US" sz="2000" b="1" dirty="0" err="1" smtClean="0">
                <a:solidFill>
                  <a:schemeClr val="bg1">
                    <a:lumMod val="50000"/>
                  </a:schemeClr>
                </a:solidFill>
              </a:rPr>
              <a:t>Azevedo</a:t>
            </a:r>
            <a:r>
              <a:rPr lang="en-US" sz="2000" b="1" dirty="0" smtClean="0">
                <a:solidFill>
                  <a:schemeClr val="bg1">
                    <a:lumMod val="50000"/>
                  </a:schemeClr>
                </a:solidFill>
              </a:rPr>
              <a:t> de </a:t>
            </a:r>
            <a:r>
              <a:rPr lang="en-US" sz="2000" b="1" dirty="0" err="1" smtClean="0">
                <a:solidFill>
                  <a:schemeClr val="bg1">
                    <a:lumMod val="50000"/>
                  </a:schemeClr>
                </a:solidFill>
              </a:rPr>
              <a:t>Amorim</a:t>
            </a:r>
            <a:r>
              <a:rPr lang="en-US" sz="2000" b="1" dirty="0" smtClean="0">
                <a:solidFill>
                  <a:schemeClr val="bg1">
                    <a:lumMod val="50000"/>
                  </a:schemeClr>
                </a:solidFill>
              </a:rPr>
              <a:t> et al, draft </a:t>
            </a:r>
            <a:r>
              <a:rPr lang="en-US" sz="2000" b="1" dirty="0" smtClean="0">
                <a:solidFill>
                  <a:schemeClr val="bg1">
                    <a:lumMod val="50000"/>
                  </a:schemeClr>
                </a:solidFill>
              </a:rPr>
              <a:t>2015]</a:t>
            </a:r>
            <a:endParaRPr lang="en-US" sz="2000" b="1" dirty="0">
              <a:solidFill>
                <a:schemeClr val="bg1">
                  <a:lumMod val="50000"/>
                </a:schemeClr>
              </a:solidFill>
            </a:endParaRPr>
          </a:p>
        </p:txBody>
      </p:sp>
      <p:sp>
        <p:nvSpPr>
          <p:cNvPr id="38" name="Title 35"/>
          <p:cNvSpPr txBox="1">
            <a:spLocks/>
          </p:cNvSpPr>
          <p:nvPr/>
        </p:nvSpPr>
        <p:spPr>
          <a:xfrm>
            <a:off x="457200" y="762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 name="Rectangle 38"/>
          <p:cNvSpPr/>
          <p:nvPr/>
        </p:nvSpPr>
        <p:spPr>
          <a:xfrm>
            <a:off x="2866758" y="0"/>
            <a:ext cx="3410485" cy="769441"/>
          </a:xfrm>
          <a:prstGeom prst="rect">
            <a:avLst/>
          </a:prstGeom>
        </p:spPr>
        <p:txBody>
          <a:bodyPr wrap="none">
            <a:spAutoFit/>
          </a:bodyPr>
          <a:lstStyle/>
          <a:p>
            <a:pPr lvl="0" algn="ctr">
              <a:spcBef>
                <a:spcPct val="0"/>
              </a:spcBef>
              <a:defRPr/>
            </a:pPr>
            <a:r>
              <a:rPr lang="en-US" sz="4400" dirty="0" smtClean="0">
                <a:solidFill>
                  <a:prstClr val="black"/>
                </a:solidFill>
              </a:rPr>
              <a:t>Is this secure?</a:t>
            </a:r>
            <a:endParaRPr lang="en-US" sz="4400" dirty="0">
              <a:solidFill>
                <a:prstClr val="black"/>
              </a:solidFill>
            </a:endParaRPr>
          </a:p>
        </p:txBody>
      </p:sp>
      <p:pic>
        <p:nvPicPr>
          <p:cNvPr id="40" name="Picture 39" descr="arthur2.jpg"/>
          <p:cNvPicPr>
            <a:picLocks noChangeAspect="1"/>
          </p:cNvPicPr>
          <p:nvPr/>
        </p:nvPicPr>
        <p:blipFill>
          <a:blip r:embed="rId3" cstate="print"/>
          <a:srcRect l="8000" r="8000"/>
          <a:stretch>
            <a:fillRect/>
          </a:stretch>
        </p:blipFill>
        <p:spPr>
          <a:xfrm>
            <a:off x="7501128" y="6019800"/>
            <a:ext cx="576072" cy="685800"/>
          </a:xfrm>
          <a:prstGeom prst="rect">
            <a:avLst/>
          </a:prstGeom>
          <a:ln w="25400">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0" grpId="0"/>
      <p:bldP spid="51" grpId="0" animBg="1"/>
      <p:bldP spid="33" grpId="0"/>
      <p:bldP spid="34" grpId="0"/>
      <p:bldP spid="47" grpId="0" animBg="1"/>
      <p:bldP spid="48" grpId="0" animBg="1"/>
      <p:bldP spid="35"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Compilation</a:t>
            </a:r>
            <a:endParaRPr lang="en-US" dirty="0"/>
          </a:p>
        </p:txBody>
      </p:sp>
      <p:sp>
        <p:nvSpPr>
          <p:cNvPr id="4" name="Text Placeholder 3"/>
          <p:cNvSpPr>
            <a:spLocks noGrp="1"/>
          </p:cNvSpPr>
          <p:nvPr>
            <p:ph type="body" idx="1"/>
          </p:nvPr>
        </p:nvSpPr>
        <p:spPr>
          <a:xfrm>
            <a:off x="722313" y="5053013"/>
            <a:ext cx="7772400" cy="1500187"/>
          </a:xfrm>
        </p:spPr>
        <p:txBody>
          <a:bodyPr anchor="t"/>
          <a:lstStyle/>
          <a:p>
            <a:r>
              <a:rPr lang="en-US" b="1" dirty="0" smtClean="0"/>
              <a:t>Joint work with </a:t>
            </a:r>
            <a:r>
              <a:rPr lang="en-US" b="1" dirty="0" err="1" smtClean="0"/>
              <a:t>Yannis</a:t>
            </a:r>
            <a:r>
              <a:rPr lang="en-US" b="1" dirty="0" smtClean="0"/>
              <a:t> </a:t>
            </a:r>
            <a:r>
              <a:rPr lang="en-US" b="1" dirty="0" err="1" smtClean="0"/>
              <a:t>Juglaret</a:t>
            </a:r>
            <a:endParaRPr lang="en-US" b="1" dirty="0"/>
          </a:p>
        </p:txBody>
      </p:sp>
      <p:sp>
        <p:nvSpPr>
          <p:cNvPr id="2" name="Slide Number Placeholder 1"/>
          <p:cNvSpPr>
            <a:spLocks noGrp="1"/>
          </p:cNvSpPr>
          <p:nvPr>
            <p:ph type="sldNum" sz="quarter" idx="12"/>
          </p:nvPr>
        </p:nvSpPr>
        <p:spPr/>
        <p:txBody>
          <a:bodyPr/>
          <a:lstStyle/>
          <a:p>
            <a:fld id="{1ADD699A-67FB-4F36-809D-738B0721C211}" type="slidenum">
              <a:rPr lang="en-US" smtClean="0"/>
              <a:pPr/>
              <a:t>24</a:t>
            </a:fld>
            <a:endParaRPr lang="en-US"/>
          </a:p>
        </p:txBody>
      </p:sp>
      <p:pic>
        <p:nvPicPr>
          <p:cNvPr id="5" name="Picture 4" descr="secure.png"/>
          <p:cNvPicPr>
            <a:picLocks noChangeAspect="1"/>
          </p:cNvPicPr>
          <p:nvPr/>
        </p:nvPicPr>
        <p:blipFill>
          <a:blip r:embed="rId3" cstate="print"/>
          <a:stretch>
            <a:fillRect/>
          </a:stretch>
        </p:blipFill>
        <p:spPr>
          <a:xfrm>
            <a:off x="6629400" y="4343400"/>
            <a:ext cx="1193394" cy="1193394"/>
          </a:xfrm>
          <a:prstGeom prst="rect">
            <a:avLst/>
          </a:prstGeom>
        </p:spPr>
      </p:pic>
      <p:pic>
        <p:nvPicPr>
          <p:cNvPr id="6" name="Picture 5" descr="6500833.jpg"/>
          <p:cNvPicPr>
            <a:picLocks noChangeAspect="1"/>
          </p:cNvPicPr>
          <p:nvPr/>
        </p:nvPicPr>
        <p:blipFill>
          <a:blip r:embed="rId4" cstate="print"/>
          <a:srcRect b="18383"/>
          <a:stretch>
            <a:fillRect/>
          </a:stretch>
        </p:blipFill>
        <p:spPr>
          <a:xfrm>
            <a:off x="2667000" y="5562600"/>
            <a:ext cx="1143000" cy="932881"/>
          </a:xfrm>
          <a:prstGeom prst="rect">
            <a:avLst/>
          </a:prstGeom>
          <a:ln w="25400">
            <a:gradFill>
              <a:gsLst>
                <a:gs pos="0">
                  <a:srgbClr val="C00000"/>
                </a:gs>
                <a:gs pos="100000">
                  <a:schemeClr val="tx2"/>
                </a:gs>
              </a:gsLst>
              <a:lin ang="5400000" scaled="0"/>
            </a:gradFill>
          </a:ln>
        </p:spPr>
      </p:pic>
      <p:pic>
        <p:nvPicPr>
          <p:cNvPr id="7" name="Picture 6" descr="logo_INRIA_en.png"/>
          <p:cNvPicPr>
            <a:picLocks noChangeAspect="1"/>
          </p:cNvPicPr>
          <p:nvPr/>
        </p:nvPicPr>
        <p:blipFill>
          <a:blip r:embed="rId5" cstate="print"/>
          <a:stretch>
            <a:fillRect/>
          </a:stretch>
        </p:blipFill>
        <p:spPr>
          <a:xfrm>
            <a:off x="4236929" y="5715000"/>
            <a:ext cx="2087671" cy="762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compilation</a:t>
            </a: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10000"/>
          </a:bodyPr>
          <a:lstStyle/>
          <a:p>
            <a:pPr marL="514350" indent="-514350"/>
            <a:r>
              <a:rPr lang="en-US" b="1" dirty="0" smtClean="0"/>
              <a:t>Goal: </a:t>
            </a:r>
            <a:r>
              <a:rPr lang="en-US" dirty="0" smtClean="0"/>
              <a:t>to build the </a:t>
            </a:r>
            <a:r>
              <a:rPr lang="en-US" b="1" dirty="0" smtClean="0"/>
              <a:t>first efficient secure compilers </a:t>
            </a:r>
            <a:br>
              <a:rPr lang="en-US" b="1" dirty="0" smtClean="0"/>
            </a:br>
            <a:r>
              <a:rPr lang="en-US" dirty="0" smtClean="0"/>
              <a:t>           for </a:t>
            </a:r>
            <a:r>
              <a:rPr lang="en-US" b="1" dirty="0" smtClean="0"/>
              <a:t>realistic programming languages</a:t>
            </a:r>
          </a:p>
          <a:p>
            <a:pPr marL="514350" indent="-514350">
              <a:buFont typeface="+mj-lt"/>
              <a:buAutoNum type="arabicPeriod"/>
            </a:pPr>
            <a:r>
              <a:rPr lang="en-US" b="1" dirty="0" smtClean="0"/>
              <a:t>Secure semantics for low-level languages</a:t>
            </a:r>
          </a:p>
          <a:p>
            <a:pPr lvl="1"/>
            <a:r>
              <a:rPr lang="en-US" dirty="0" smtClean="0"/>
              <a:t>C with memory safety and compartmentalization</a:t>
            </a:r>
          </a:p>
          <a:p>
            <a:pPr marL="514350" indent="-514350">
              <a:buFont typeface="+mj-lt"/>
              <a:buAutoNum type="arabicPeriod"/>
            </a:pPr>
            <a:r>
              <a:rPr lang="en-US" b="1" dirty="0" smtClean="0"/>
              <a:t>Secure interoperability with lower-level code</a:t>
            </a:r>
          </a:p>
          <a:p>
            <a:pPr lvl="1"/>
            <a:r>
              <a:rPr lang="en-US" dirty="0" smtClean="0"/>
              <a:t>ASM, C, ML, and F* (</a:t>
            </a:r>
            <a:r>
              <a:rPr lang="en-US" dirty="0" smtClean="0"/>
              <a:t>verification system for </a:t>
            </a:r>
            <a:r>
              <a:rPr lang="en-US" dirty="0" smtClean="0"/>
              <a:t>ML)</a:t>
            </a:r>
          </a:p>
          <a:p>
            <a:pPr lvl="1"/>
            <a:r>
              <a:rPr lang="en-US" dirty="0" smtClean="0"/>
              <a:t>problems are quite different at different levels</a:t>
            </a:r>
          </a:p>
          <a:p>
            <a:r>
              <a:rPr lang="en-US" dirty="0" smtClean="0"/>
              <a:t>Formally: </a:t>
            </a:r>
            <a:r>
              <a:rPr lang="en-US" b="1" dirty="0" smtClean="0"/>
              <a:t>fully abstract compilation</a:t>
            </a:r>
          </a:p>
          <a:p>
            <a:pPr lvl="1"/>
            <a:r>
              <a:rPr lang="en-US" dirty="0" smtClean="0"/>
              <a:t>enforcing </a:t>
            </a:r>
            <a:r>
              <a:rPr lang="en-US" dirty="0" smtClean="0"/>
              <a:t>abstractions all the way down</a:t>
            </a:r>
          </a:p>
          <a:p>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25</a:t>
            </a:fld>
            <a:endParaRPr lang="en-US"/>
          </a:p>
        </p:txBody>
      </p:sp>
      <p:pic>
        <p:nvPicPr>
          <p:cNvPr id="5" name="Picture 4" descr="secure.png"/>
          <p:cNvPicPr>
            <a:picLocks noChangeAspect="1"/>
          </p:cNvPicPr>
          <p:nvPr/>
        </p:nvPicPr>
        <p:blipFill>
          <a:blip r:embed="rId3" cstate="print"/>
          <a:stretch>
            <a:fillRect/>
          </a:stretch>
        </p:blipFill>
        <p:spPr>
          <a:xfrm>
            <a:off x="7315200" y="304800"/>
            <a:ext cx="1193394" cy="1193394"/>
          </a:xfrm>
          <a:prstGeom prst="rect">
            <a:avLst/>
          </a:prstGeom>
        </p:spPr>
      </p:pic>
      <p:pic>
        <p:nvPicPr>
          <p:cNvPr id="6" name="Picture 5" descr="17.jpg"/>
          <p:cNvPicPr>
            <a:picLocks noChangeAspect="1"/>
          </p:cNvPicPr>
          <p:nvPr/>
        </p:nvPicPr>
        <p:blipFill>
          <a:blip r:embed="rId4" cstate="print"/>
          <a:stretch>
            <a:fillRect/>
          </a:stretch>
        </p:blipFill>
        <p:spPr>
          <a:xfrm>
            <a:off x="6781800" y="4846321"/>
            <a:ext cx="1481963" cy="19354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abstract compilation, intuition</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26</a:t>
            </a:fld>
            <a:endParaRPr lang="en-US"/>
          </a:p>
        </p:txBody>
      </p:sp>
      <p:sp>
        <p:nvSpPr>
          <p:cNvPr id="5" name="Rounded Rectangle 4"/>
          <p:cNvSpPr/>
          <p:nvPr/>
        </p:nvSpPr>
        <p:spPr>
          <a:xfrm>
            <a:off x="2895600" y="1571625"/>
            <a:ext cx="3276600" cy="1219200"/>
          </a:xfrm>
          <a:prstGeom prst="round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                              high-level</a:t>
            </a:r>
            <a:br>
              <a:rPr lang="en-US" b="1" dirty="0" smtClean="0">
                <a:solidFill>
                  <a:srgbClr val="C00000"/>
                </a:solidFill>
              </a:rPr>
            </a:br>
            <a:r>
              <a:rPr lang="en-US" b="1" dirty="0" smtClean="0">
                <a:solidFill>
                  <a:srgbClr val="C00000"/>
                </a:solidFill>
              </a:rPr>
              <a:t>                              attacker</a:t>
            </a:r>
          </a:p>
        </p:txBody>
      </p:sp>
      <p:sp>
        <p:nvSpPr>
          <p:cNvPr id="6" name="Rounded Rectangle 5"/>
          <p:cNvSpPr/>
          <p:nvPr/>
        </p:nvSpPr>
        <p:spPr>
          <a:xfrm>
            <a:off x="2895600" y="3505200"/>
            <a:ext cx="3276600" cy="12192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                              low-level</a:t>
            </a:r>
            <a:br>
              <a:rPr lang="en-US" b="1" dirty="0" smtClean="0">
                <a:solidFill>
                  <a:srgbClr val="C00000"/>
                </a:solidFill>
              </a:rPr>
            </a:br>
            <a:r>
              <a:rPr lang="en-US" b="1" dirty="0" smtClean="0">
                <a:solidFill>
                  <a:srgbClr val="C00000"/>
                </a:solidFill>
              </a:rPr>
              <a:t>                              attacker</a:t>
            </a:r>
          </a:p>
        </p:txBody>
      </p:sp>
      <p:sp>
        <p:nvSpPr>
          <p:cNvPr id="7" name="Rounded Rectangle 6"/>
          <p:cNvSpPr/>
          <p:nvPr/>
        </p:nvSpPr>
        <p:spPr>
          <a:xfrm>
            <a:off x="3124200" y="1857375"/>
            <a:ext cx="13716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high-level code</a:t>
            </a:r>
          </a:p>
        </p:txBody>
      </p:sp>
      <p:cxnSp>
        <p:nvCxnSpPr>
          <p:cNvPr id="8" name="Straight Arrow Connector 7"/>
          <p:cNvCxnSpPr>
            <a:stCxn id="7" idx="2"/>
          </p:cNvCxnSpPr>
          <p:nvPr/>
        </p:nvCxnSpPr>
        <p:spPr>
          <a:xfrm>
            <a:off x="3810000" y="2543175"/>
            <a:ext cx="0" cy="1219200"/>
          </a:xfrm>
          <a:prstGeom prst="straightConnector1">
            <a:avLst/>
          </a:prstGeom>
          <a:ln w="635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124200" y="3762375"/>
            <a:ext cx="13716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compiled</a:t>
            </a:r>
            <a:br>
              <a:rPr lang="en-US" b="1" dirty="0" smtClean="0">
                <a:solidFill>
                  <a:schemeClr val="tx1"/>
                </a:solidFill>
              </a:rPr>
            </a:br>
            <a:r>
              <a:rPr lang="en-US" b="1" dirty="0" smtClean="0">
                <a:solidFill>
                  <a:schemeClr val="tx1"/>
                </a:solidFill>
              </a:rPr>
              <a:t>code</a:t>
            </a:r>
          </a:p>
        </p:txBody>
      </p:sp>
      <p:cxnSp>
        <p:nvCxnSpPr>
          <p:cNvPr id="10" name="Straight Arrow Connector 9"/>
          <p:cNvCxnSpPr/>
          <p:nvPr/>
        </p:nvCxnSpPr>
        <p:spPr>
          <a:xfrm>
            <a:off x="4248150" y="4114800"/>
            <a:ext cx="533400" cy="0"/>
          </a:xfrm>
          <a:prstGeom prst="straightConnector1">
            <a:avLst/>
          </a:prstGeom>
          <a:ln w="3810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200" y="2209800"/>
            <a:ext cx="533400" cy="0"/>
          </a:xfrm>
          <a:prstGeom prst="straightConnector1">
            <a:avLst/>
          </a:prstGeom>
          <a:ln w="3810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876800" y="2819400"/>
            <a:ext cx="0" cy="685800"/>
          </a:xfrm>
          <a:prstGeom prst="straightConnector1">
            <a:avLst/>
          </a:prstGeom>
          <a:ln w="635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86515" y="2943225"/>
            <a:ext cx="1023485" cy="369332"/>
          </a:xfrm>
          <a:prstGeom prst="rect">
            <a:avLst/>
          </a:prstGeom>
          <a:noFill/>
        </p:spPr>
        <p:txBody>
          <a:bodyPr wrap="none" rtlCol="0">
            <a:spAutoFit/>
          </a:bodyPr>
          <a:lstStyle/>
          <a:p>
            <a:pPr algn="r"/>
            <a:r>
              <a:rPr lang="en-US" b="1" dirty="0" smtClean="0"/>
              <a:t>compiler</a:t>
            </a:r>
            <a:endParaRPr lang="en-US" b="1" dirty="0"/>
          </a:p>
        </p:txBody>
      </p:sp>
      <p:sp>
        <p:nvSpPr>
          <p:cNvPr id="14" name="TextBox 13"/>
          <p:cNvSpPr txBox="1"/>
          <p:nvPr/>
        </p:nvSpPr>
        <p:spPr>
          <a:xfrm>
            <a:off x="4988888" y="2935579"/>
            <a:ext cx="1259512" cy="541046"/>
          </a:xfrm>
          <a:prstGeom prst="rect">
            <a:avLst/>
          </a:prstGeom>
          <a:noFill/>
        </p:spPr>
        <p:txBody>
          <a:bodyPr wrap="none" rtlCol="0">
            <a:spAutoFit/>
          </a:bodyPr>
          <a:lstStyle/>
          <a:p>
            <a:pPr>
              <a:lnSpc>
                <a:spcPct val="80000"/>
              </a:lnSpc>
            </a:pPr>
            <a:r>
              <a:rPr lang="en-US" b="1" dirty="0"/>
              <a:t>f</a:t>
            </a:r>
            <a:r>
              <a:rPr lang="en-US" b="1" dirty="0" smtClean="0"/>
              <a:t>ull</a:t>
            </a:r>
            <a:br>
              <a:rPr lang="en-US" b="1" dirty="0" smtClean="0"/>
            </a:br>
            <a:r>
              <a:rPr lang="en-US" b="1" dirty="0" smtClean="0"/>
              <a:t>abstraction</a:t>
            </a:r>
            <a:endParaRPr lang="en-US" b="1" dirty="0"/>
          </a:p>
        </p:txBody>
      </p:sp>
      <p:sp>
        <p:nvSpPr>
          <p:cNvPr id="15" name="TextBox 14"/>
          <p:cNvSpPr txBox="1"/>
          <p:nvPr/>
        </p:nvSpPr>
        <p:spPr>
          <a:xfrm>
            <a:off x="534247" y="5124271"/>
            <a:ext cx="8152553" cy="1200329"/>
          </a:xfrm>
          <a:prstGeom prst="rect">
            <a:avLst/>
          </a:prstGeom>
          <a:noFill/>
        </p:spPr>
        <p:txBody>
          <a:bodyPr wrap="none" rtlCol="0">
            <a:spAutoFit/>
          </a:bodyPr>
          <a:lstStyle/>
          <a:p>
            <a:r>
              <a:rPr lang="en-US" sz="2400" b="1" dirty="0" smtClean="0"/>
              <a:t>Benefits</a:t>
            </a:r>
            <a:r>
              <a:rPr lang="en-US" sz="2400" dirty="0" smtClean="0"/>
              <a:t>:</a:t>
            </a:r>
            <a:r>
              <a:rPr lang="en-US" sz="2400" b="1" dirty="0" smtClean="0"/>
              <a:t> can reason about security in the source language;</a:t>
            </a:r>
          </a:p>
          <a:p>
            <a:r>
              <a:rPr lang="en-US" sz="2400" b="1" dirty="0" smtClean="0"/>
              <a:t>	    forget about compiler, linker, loader, runtime system,</a:t>
            </a:r>
          </a:p>
          <a:p>
            <a:r>
              <a:rPr lang="en-US" sz="2400" b="1" dirty="0" smtClean="0"/>
              <a:t>	    and (to some extent) low-level libraries</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a:t>
            </a:r>
            <a:r>
              <a:rPr lang="en-US" dirty="0" smtClean="0"/>
              <a:t>long term </a:t>
            </a:r>
            <a:r>
              <a:rPr lang="en-US" dirty="0" smtClean="0"/>
              <a:t>vision</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27</a:t>
            </a:fld>
            <a:endParaRPr lang="en-US"/>
          </a:p>
        </p:txBody>
      </p:sp>
      <p:sp>
        <p:nvSpPr>
          <p:cNvPr id="5" name="Rectangle 4"/>
          <p:cNvSpPr/>
          <p:nvPr/>
        </p:nvSpPr>
        <p:spPr>
          <a:xfrm>
            <a:off x="1663700" y="5257800"/>
            <a:ext cx="3810000"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62600" y="5257800"/>
            <a:ext cx="1219200"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58000" y="5257800"/>
            <a:ext cx="1219200"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748680" y="15240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 component</a:t>
            </a:r>
          </a:p>
        </p:txBody>
      </p:sp>
      <p:cxnSp>
        <p:nvCxnSpPr>
          <p:cNvPr id="9" name="Straight Arrow Connector 8"/>
          <p:cNvCxnSpPr>
            <a:stCxn id="8" idx="2"/>
            <a:endCxn id="10" idx="0"/>
          </p:cNvCxnSpPr>
          <p:nvPr/>
        </p:nvCxnSpPr>
        <p:spPr>
          <a:xfrm>
            <a:off x="2282080" y="1905000"/>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748680" y="28194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11" name="TextBox 10"/>
          <p:cNvSpPr txBox="1"/>
          <p:nvPr/>
        </p:nvSpPr>
        <p:spPr>
          <a:xfrm>
            <a:off x="1715134" y="2206823"/>
            <a:ext cx="603050" cy="307777"/>
          </a:xfrm>
          <a:prstGeom prst="rect">
            <a:avLst/>
          </a:prstGeom>
          <a:noFill/>
        </p:spPr>
        <p:txBody>
          <a:bodyPr wrap="none" rtlCol="0">
            <a:spAutoFit/>
          </a:bodyPr>
          <a:lstStyle/>
          <a:p>
            <a:pPr algn="ctr"/>
            <a:r>
              <a:rPr lang="en-US" sz="1400" dirty="0" smtClean="0"/>
              <a:t>SecF*</a:t>
            </a:r>
            <a:endParaRPr lang="en-US" sz="1400" dirty="0"/>
          </a:p>
        </p:txBody>
      </p:sp>
      <p:sp>
        <p:nvSpPr>
          <p:cNvPr id="12" name="Rounded Rectangle 11"/>
          <p:cNvSpPr/>
          <p:nvPr/>
        </p:nvSpPr>
        <p:spPr>
          <a:xfrm>
            <a:off x="1748680" y="41148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13" name="Rounded Rectangle 12"/>
          <p:cNvSpPr/>
          <p:nvPr/>
        </p:nvSpPr>
        <p:spPr>
          <a:xfrm>
            <a:off x="1748680" y="54102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compiled F* component</a:t>
            </a:r>
          </a:p>
        </p:txBody>
      </p:sp>
      <p:sp>
        <p:nvSpPr>
          <p:cNvPr id="14" name="Rounded Rectangle 13"/>
          <p:cNvSpPr/>
          <p:nvPr/>
        </p:nvSpPr>
        <p:spPr>
          <a:xfrm>
            <a:off x="3035300" y="28194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ML component</a:t>
            </a:r>
          </a:p>
        </p:txBody>
      </p:sp>
      <p:grpSp>
        <p:nvGrpSpPr>
          <p:cNvPr id="15" name="Group 14"/>
          <p:cNvGrpSpPr/>
          <p:nvPr/>
        </p:nvGrpSpPr>
        <p:grpSpPr>
          <a:xfrm>
            <a:off x="2727325" y="2971800"/>
            <a:ext cx="365760" cy="328281"/>
            <a:chOff x="2097930" y="2817382"/>
            <a:chExt cx="372220" cy="328281"/>
          </a:xfrm>
        </p:grpSpPr>
        <p:sp>
          <p:nvSpPr>
            <p:cNvPr id="16" name="Arc 15"/>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7" name="Oval 16"/>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Oval 17"/>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9" name="TextBox 18"/>
          <p:cNvSpPr txBox="1"/>
          <p:nvPr/>
        </p:nvSpPr>
        <p:spPr>
          <a:xfrm>
            <a:off x="1638300" y="3505200"/>
            <a:ext cx="660758" cy="307777"/>
          </a:xfrm>
          <a:prstGeom prst="rect">
            <a:avLst/>
          </a:prstGeom>
          <a:noFill/>
        </p:spPr>
        <p:txBody>
          <a:bodyPr wrap="none" rtlCol="0">
            <a:spAutoFit/>
          </a:bodyPr>
          <a:lstStyle/>
          <a:p>
            <a:pPr algn="ctr"/>
            <a:r>
              <a:rPr lang="en-US" sz="1400" dirty="0" err="1" smtClean="0"/>
              <a:t>SecML</a:t>
            </a:r>
            <a:endParaRPr lang="en-US" sz="1400" dirty="0"/>
          </a:p>
        </p:txBody>
      </p:sp>
      <p:sp>
        <p:nvSpPr>
          <p:cNvPr id="20" name="TextBox 19"/>
          <p:cNvSpPr txBox="1"/>
          <p:nvPr/>
        </p:nvSpPr>
        <p:spPr>
          <a:xfrm>
            <a:off x="1390650" y="4724400"/>
            <a:ext cx="949299" cy="307777"/>
          </a:xfrm>
          <a:prstGeom prst="rect">
            <a:avLst/>
          </a:prstGeom>
          <a:noFill/>
        </p:spPr>
        <p:txBody>
          <a:bodyPr wrap="none" rtlCol="0">
            <a:spAutoFit/>
          </a:bodyPr>
          <a:lstStyle/>
          <a:p>
            <a:pPr algn="ctr"/>
            <a:r>
              <a:rPr lang="en-US" sz="1400" dirty="0" err="1" smtClean="0"/>
              <a:t>CompSec</a:t>
            </a:r>
            <a:r>
              <a:rPr lang="en-US" sz="1400" b="1" baseline="30000" dirty="0" smtClean="0"/>
              <a:t>+</a:t>
            </a:r>
            <a:endParaRPr lang="en-US" sz="1400" b="1" baseline="30000" dirty="0"/>
          </a:p>
        </p:txBody>
      </p:sp>
      <p:cxnSp>
        <p:nvCxnSpPr>
          <p:cNvPr id="21" name="Straight Arrow Connector 20"/>
          <p:cNvCxnSpPr>
            <a:stCxn id="14" idx="2"/>
            <a:endCxn id="22" idx="0"/>
          </p:cNvCxnSpPr>
          <p:nvPr/>
        </p:nvCxnSpPr>
        <p:spPr>
          <a:xfrm>
            <a:off x="3568700" y="3200400"/>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035300" y="41148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23" name="Straight Arrow Connector 22"/>
          <p:cNvCxnSpPr>
            <a:stCxn id="22" idx="2"/>
            <a:endCxn id="24" idx="0"/>
          </p:cNvCxnSpPr>
          <p:nvPr/>
        </p:nvCxnSpPr>
        <p:spPr>
          <a:xfrm>
            <a:off x="3568700" y="4495800"/>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035300" y="54102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compiled ML component</a:t>
            </a:r>
          </a:p>
        </p:txBody>
      </p:sp>
      <p:sp>
        <p:nvSpPr>
          <p:cNvPr id="25" name="TextBox 24"/>
          <p:cNvSpPr txBox="1"/>
          <p:nvPr/>
        </p:nvSpPr>
        <p:spPr>
          <a:xfrm>
            <a:off x="2924920" y="3505200"/>
            <a:ext cx="660758" cy="307777"/>
          </a:xfrm>
          <a:prstGeom prst="rect">
            <a:avLst/>
          </a:prstGeom>
          <a:noFill/>
        </p:spPr>
        <p:txBody>
          <a:bodyPr wrap="none" rtlCol="0">
            <a:spAutoFit/>
          </a:bodyPr>
          <a:lstStyle/>
          <a:p>
            <a:pPr algn="ctr"/>
            <a:r>
              <a:rPr lang="en-US" sz="1400" dirty="0" err="1" smtClean="0"/>
              <a:t>SecML</a:t>
            </a:r>
            <a:endParaRPr lang="en-US" sz="1400" dirty="0"/>
          </a:p>
        </p:txBody>
      </p:sp>
      <p:sp>
        <p:nvSpPr>
          <p:cNvPr id="26" name="TextBox 25"/>
          <p:cNvSpPr txBox="1"/>
          <p:nvPr/>
        </p:nvSpPr>
        <p:spPr>
          <a:xfrm>
            <a:off x="2677270" y="4724400"/>
            <a:ext cx="949299" cy="307777"/>
          </a:xfrm>
          <a:prstGeom prst="rect">
            <a:avLst/>
          </a:prstGeom>
          <a:noFill/>
        </p:spPr>
        <p:txBody>
          <a:bodyPr wrap="none" rtlCol="0">
            <a:spAutoFit/>
          </a:bodyPr>
          <a:lstStyle/>
          <a:p>
            <a:pPr algn="ctr"/>
            <a:r>
              <a:rPr lang="en-US" sz="1400" dirty="0" err="1" smtClean="0"/>
              <a:t>CompSec</a:t>
            </a:r>
            <a:r>
              <a:rPr lang="en-US" sz="1400" b="1" baseline="30000" dirty="0" smtClean="0"/>
              <a:t>+</a:t>
            </a:r>
            <a:endParaRPr lang="en-US" sz="1400" b="1" baseline="30000" dirty="0"/>
          </a:p>
        </p:txBody>
      </p:sp>
      <p:grpSp>
        <p:nvGrpSpPr>
          <p:cNvPr id="27" name="Group 26"/>
          <p:cNvGrpSpPr/>
          <p:nvPr/>
        </p:nvGrpSpPr>
        <p:grpSpPr>
          <a:xfrm>
            <a:off x="2730500" y="4267200"/>
            <a:ext cx="365760" cy="328281"/>
            <a:chOff x="2097930" y="2817382"/>
            <a:chExt cx="372220" cy="328281"/>
          </a:xfrm>
        </p:grpSpPr>
        <p:sp>
          <p:nvSpPr>
            <p:cNvPr id="28" name="Arc 27"/>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29" name="Oval 28"/>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0" name="Oval 29"/>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31" name="Group 30"/>
          <p:cNvGrpSpPr/>
          <p:nvPr/>
        </p:nvGrpSpPr>
        <p:grpSpPr>
          <a:xfrm>
            <a:off x="2733675" y="5562600"/>
            <a:ext cx="365760" cy="328281"/>
            <a:chOff x="2097930" y="2817382"/>
            <a:chExt cx="372220" cy="328281"/>
          </a:xfrm>
        </p:grpSpPr>
        <p:sp>
          <p:nvSpPr>
            <p:cNvPr id="32" name="Arc 31"/>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33" name="Oval 32"/>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Oval 33"/>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35" name="Rounded Rectangle 34"/>
          <p:cNvSpPr/>
          <p:nvPr/>
        </p:nvSpPr>
        <p:spPr>
          <a:xfrm>
            <a:off x="4330700" y="41148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safe C component</a:t>
            </a:r>
          </a:p>
        </p:txBody>
      </p:sp>
      <p:cxnSp>
        <p:nvCxnSpPr>
          <p:cNvPr id="36" name="Straight Arrow Connector 35"/>
          <p:cNvCxnSpPr>
            <a:stCxn id="35" idx="2"/>
            <a:endCxn id="37" idx="0"/>
          </p:cNvCxnSpPr>
          <p:nvPr/>
        </p:nvCxnSpPr>
        <p:spPr>
          <a:xfrm>
            <a:off x="4864100" y="4495800"/>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330700" y="54102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compiled safe C component</a:t>
            </a:r>
          </a:p>
        </p:txBody>
      </p:sp>
      <p:sp>
        <p:nvSpPr>
          <p:cNvPr id="38" name="TextBox 37"/>
          <p:cNvSpPr txBox="1"/>
          <p:nvPr/>
        </p:nvSpPr>
        <p:spPr>
          <a:xfrm>
            <a:off x="3972670" y="4724400"/>
            <a:ext cx="949299" cy="307777"/>
          </a:xfrm>
          <a:prstGeom prst="rect">
            <a:avLst/>
          </a:prstGeom>
          <a:noFill/>
        </p:spPr>
        <p:txBody>
          <a:bodyPr wrap="none" rtlCol="0">
            <a:spAutoFit/>
          </a:bodyPr>
          <a:lstStyle/>
          <a:p>
            <a:pPr algn="ctr"/>
            <a:r>
              <a:rPr lang="en-US" sz="1400" dirty="0" err="1" smtClean="0"/>
              <a:t>CompSec</a:t>
            </a:r>
            <a:r>
              <a:rPr lang="en-US" sz="1400" b="1" baseline="30000" dirty="0" smtClean="0"/>
              <a:t>+</a:t>
            </a:r>
            <a:endParaRPr lang="en-US" sz="1400" b="1" baseline="30000" dirty="0"/>
          </a:p>
        </p:txBody>
      </p:sp>
      <p:grpSp>
        <p:nvGrpSpPr>
          <p:cNvPr id="39" name="Group 38"/>
          <p:cNvGrpSpPr/>
          <p:nvPr/>
        </p:nvGrpSpPr>
        <p:grpSpPr>
          <a:xfrm>
            <a:off x="4025900" y="4267200"/>
            <a:ext cx="365760" cy="328281"/>
            <a:chOff x="2097930" y="2817382"/>
            <a:chExt cx="372220" cy="328281"/>
          </a:xfrm>
        </p:grpSpPr>
        <p:sp>
          <p:nvSpPr>
            <p:cNvPr id="40" name="Arc 39"/>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41" name="Oval 40"/>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Oval 41"/>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43" name="Group 42"/>
          <p:cNvGrpSpPr/>
          <p:nvPr/>
        </p:nvGrpSpPr>
        <p:grpSpPr>
          <a:xfrm>
            <a:off x="4029075" y="5562600"/>
            <a:ext cx="365760" cy="328281"/>
            <a:chOff x="2097930" y="2817382"/>
            <a:chExt cx="372220" cy="328281"/>
          </a:xfrm>
        </p:grpSpPr>
        <p:sp>
          <p:nvSpPr>
            <p:cNvPr id="44" name="Arc 43"/>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45" name="Oval 44"/>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6" name="Oval 45"/>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47" name="Rounded Rectangle 46"/>
          <p:cNvSpPr/>
          <p:nvPr/>
        </p:nvSpPr>
        <p:spPr>
          <a:xfrm>
            <a:off x="5622925" y="54102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compiled legacy C comp</a:t>
            </a:r>
          </a:p>
        </p:txBody>
      </p:sp>
      <p:grpSp>
        <p:nvGrpSpPr>
          <p:cNvPr id="48" name="Group 47"/>
          <p:cNvGrpSpPr/>
          <p:nvPr/>
        </p:nvGrpSpPr>
        <p:grpSpPr>
          <a:xfrm>
            <a:off x="5321300" y="5562600"/>
            <a:ext cx="365760" cy="328281"/>
            <a:chOff x="2097930" y="2817382"/>
            <a:chExt cx="372220" cy="328281"/>
          </a:xfrm>
        </p:grpSpPr>
        <p:sp>
          <p:nvSpPr>
            <p:cNvPr id="49" name="Arc 48"/>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50" name="Oval 49"/>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1" name="Oval 50"/>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52" name="TextBox 51"/>
          <p:cNvSpPr txBox="1"/>
          <p:nvPr/>
        </p:nvSpPr>
        <p:spPr>
          <a:xfrm>
            <a:off x="3033210" y="5943600"/>
            <a:ext cx="3722686" cy="400110"/>
          </a:xfrm>
          <a:prstGeom prst="rect">
            <a:avLst/>
          </a:prstGeom>
          <a:noFill/>
        </p:spPr>
        <p:txBody>
          <a:bodyPr wrap="none" rtlCol="0">
            <a:spAutoFit/>
          </a:bodyPr>
          <a:lstStyle/>
          <a:p>
            <a:pPr algn="ctr"/>
            <a:r>
              <a:rPr lang="en-US" sz="2000" dirty="0" smtClean="0">
                <a:solidFill>
                  <a:srgbClr val="C00000"/>
                </a:solidFill>
              </a:rPr>
              <a:t>compartmentalization boundaries</a:t>
            </a:r>
            <a:endParaRPr lang="en-US" sz="2000" dirty="0">
              <a:solidFill>
                <a:srgbClr val="C00000"/>
              </a:solidFill>
            </a:endParaRPr>
          </a:p>
        </p:txBody>
      </p:sp>
      <p:sp>
        <p:nvSpPr>
          <p:cNvPr id="53" name="Rounded Rectangle 52"/>
          <p:cNvSpPr/>
          <p:nvPr/>
        </p:nvSpPr>
        <p:spPr>
          <a:xfrm>
            <a:off x="5626100" y="41148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legacy C component</a:t>
            </a:r>
          </a:p>
        </p:txBody>
      </p:sp>
      <p:cxnSp>
        <p:nvCxnSpPr>
          <p:cNvPr id="54" name="Straight Arrow Connector 53"/>
          <p:cNvCxnSpPr>
            <a:stCxn id="53" idx="2"/>
          </p:cNvCxnSpPr>
          <p:nvPr/>
        </p:nvCxnSpPr>
        <p:spPr>
          <a:xfrm>
            <a:off x="6159500" y="4495800"/>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331719" y="4724400"/>
            <a:ext cx="859531" cy="307777"/>
          </a:xfrm>
          <a:prstGeom prst="rect">
            <a:avLst/>
          </a:prstGeom>
          <a:noFill/>
        </p:spPr>
        <p:txBody>
          <a:bodyPr wrap="none" rtlCol="0">
            <a:spAutoFit/>
          </a:bodyPr>
          <a:lstStyle/>
          <a:p>
            <a:pPr algn="ctr"/>
            <a:r>
              <a:rPr lang="en-US" sz="1400" dirty="0" err="1" smtClean="0"/>
              <a:t>CompSec</a:t>
            </a:r>
            <a:endParaRPr lang="en-US" sz="1400" b="1" baseline="30000" dirty="0"/>
          </a:p>
        </p:txBody>
      </p:sp>
      <p:cxnSp>
        <p:nvCxnSpPr>
          <p:cNvPr id="56" name="Straight Arrow Connector 55"/>
          <p:cNvCxnSpPr/>
          <p:nvPr/>
        </p:nvCxnSpPr>
        <p:spPr>
          <a:xfrm>
            <a:off x="2273300" y="3200400"/>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273300" y="4495800"/>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6918325" y="5410200"/>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ASM component</a:t>
            </a:r>
          </a:p>
        </p:txBody>
      </p:sp>
      <p:grpSp>
        <p:nvGrpSpPr>
          <p:cNvPr id="59" name="Group 58"/>
          <p:cNvGrpSpPr/>
          <p:nvPr/>
        </p:nvGrpSpPr>
        <p:grpSpPr>
          <a:xfrm>
            <a:off x="6616700" y="5562600"/>
            <a:ext cx="365760" cy="328281"/>
            <a:chOff x="2097930" y="2817382"/>
            <a:chExt cx="372220" cy="328281"/>
          </a:xfrm>
        </p:grpSpPr>
        <p:sp>
          <p:nvSpPr>
            <p:cNvPr id="60" name="Arc 59"/>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61" name="Oval 60"/>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2" name="Oval 61"/>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3" name="Rounded Rectangle 62"/>
          <p:cNvSpPr/>
          <p:nvPr/>
        </p:nvSpPr>
        <p:spPr>
          <a:xfrm>
            <a:off x="6921500" y="41148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bg1">
                  <a:lumMod val="65000"/>
                </a:schemeClr>
              </a:solidFill>
            </a:endParaRPr>
          </a:p>
        </p:txBody>
      </p:sp>
      <p:cxnSp>
        <p:nvCxnSpPr>
          <p:cNvPr id="64" name="Straight Arrow Connector 63"/>
          <p:cNvCxnSpPr>
            <a:stCxn id="63" idx="2"/>
          </p:cNvCxnSpPr>
          <p:nvPr/>
        </p:nvCxnSpPr>
        <p:spPr>
          <a:xfrm>
            <a:off x="7454900" y="44958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6616700" y="4267200"/>
            <a:ext cx="365760" cy="328281"/>
            <a:chOff x="2097930" y="2817382"/>
            <a:chExt cx="372220" cy="328281"/>
          </a:xfrm>
        </p:grpSpPr>
        <p:sp>
          <p:nvSpPr>
            <p:cNvPr id="66" name="Arc 65"/>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67" name="Oval 66"/>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8" name="Oval 67"/>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69" name="Group 68"/>
          <p:cNvGrpSpPr/>
          <p:nvPr/>
        </p:nvGrpSpPr>
        <p:grpSpPr>
          <a:xfrm>
            <a:off x="5321300" y="4267200"/>
            <a:ext cx="365760" cy="328281"/>
            <a:chOff x="2097930" y="2817382"/>
            <a:chExt cx="372220" cy="328281"/>
          </a:xfrm>
        </p:grpSpPr>
        <p:sp>
          <p:nvSpPr>
            <p:cNvPr id="70" name="Arc 69"/>
            <p:cNvSpPr/>
            <p:nvPr/>
          </p:nvSpPr>
          <p:spPr>
            <a:xfrm rot="19072208">
              <a:off x="2097930" y="2817382"/>
              <a:ext cx="366546" cy="328281"/>
            </a:xfrm>
            <a:prstGeom prst="arc">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71" name="Oval 70"/>
            <p:cNvSpPr/>
            <p:nvPr/>
          </p:nvSpPr>
          <p:spPr>
            <a:xfrm>
              <a:off x="213360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2" name="Oval 71"/>
            <p:cNvSpPr/>
            <p:nvPr/>
          </p:nvSpPr>
          <p:spPr>
            <a:xfrm>
              <a:off x="2393950" y="2819400"/>
              <a:ext cx="76200" cy="76200"/>
            </a:xfrm>
            <a:prstGeom prst="ellipse">
              <a:avLst/>
            </a:prstGeom>
            <a:solidFill>
              <a:schemeClr val="bg1"/>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73" name="Rounded Rectangle 72"/>
          <p:cNvSpPr/>
          <p:nvPr/>
        </p:nvSpPr>
        <p:spPr>
          <a:xfrm>
            <a:off x="4330700" y="28194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74" name="Straight Arrow Connector 73"/>
          <p:cNvCxnSpPr>
            <a:stCxn id="73" idx="2"/>
          </p:cNvCxnSpPr>
          <p:nvPr/>
        </p:nvCxnSpPr>
        <p:spPr>
          <a:xfrm>
            <a:off x="4864100" y="32004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4025900" y="2971800"/>
            <a:ext cx="365760" cy="328281"/>
            <a:chOff x="2097930" y="2817382"/>
            <a:chExt cx="372220" cy="328281"/>
          </a:xfrm>
        </p:grpSpPr>
        <p:sp>
          <p:nvSpPr>
            <p:cNvPr id="76" name="Arc 75"/>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77" name="Oval 76"/>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8" name="Oval 77"/>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79" name="Rounded Rectangle 78"/>
          <p:cNvSpPr/>
          <p:nvPr/>
        </p:nvSpPr>
        <p:spPr>
          <a:xfrm>
            <a:off x="5626100" y="28194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80" name="Straight Arrow Connector 79"/>
          <p:cNvCxnSpPr>
            <a:stCxn id="79" idx="2"/>
          </p:cNvCxnSpPr>
          <p:nvPr/>
        </p:nvCxnSpPr>
        <p:spPr>
          <a:xfrm>
            <a:off x="6159500" y="32004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5321300" y="2971800"/>
            <a:ext cx="365760" cy="328281"/>
            <a:chOff x="2097930" y="2817382"/>
            <a:chExt cx="372220" cy="328281"/>
          </a:xfrm>
        </p:grpSpPr>
        <p:sp>
          <p:nvSpPr>
            <p:cNvPr id="82" name="Arc 81"/>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83" name="Oval 82"/>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4" name="Oval 83"/>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85" name="Rounded Rectangle 84"/>
          <p:cNvSpPr/>
          <p:nvPr/>
        </p:nvSpPr>
        <p:spPr>
          <a:xfrm>
            <a:off x="6921500" y="28194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86" name="Straight Arrow Connector 85"/>
          <p:cNvCxnSpPr>
            <a:stCxn id="85" idx="2"/>
          </p:cNvCxnSpPr>
          <p:nvPr/>
        </p:nvCxnSpPr>
        <p:spPr>
          <a:xfrm>
            <a:off x="7454900" y="32004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6616700" y="2971800"/>
            <a:ext cx="365760" cy="328281"/>
            <a:chOff x="2097930" y="2817382"/>
            <a:chExt cx="372220" cy="328281"/>
          </a:xfrm>
        </p:grpSpPr>
        <p:sp>
          <p:nvSpPr>
            <p:cNvPr id="88" name="Arc 87"/>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89" name="Oval 88"/>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0" name="Oval 89"/>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91" name="Rounded Rectangle 90"/>
          <p:cNvSpPr/>
          <p:nvPr/>
        </p:nvSpPr>
        <p:spPr>
          <a:xfrm>
            <a:off x="3035300" y="15240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92" name="Straight Arrow Connector 91"/>
          <p:cNvCxnSpPr>
            <a:stCxn id="91" idx="2"/>
          </p:cNvCxnSpPr>
          <p:nvPr/>
        </p:nvCxnSpPr>
        <p:spPr>
          <a:xfrm>
            <a:off x="3568700" y="19050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2730500" y="1676400"/>
            <a:ext cx="365760" cy="328281"/>
            <a:chOff x="2097930" y="2817382"/>
            <a:chExt cx="372220" cy="328281"/>
          </a:xfrm>
        </p:grpSpPr>
        <p:sp>
          <p:nvSpPr>
            <p:cNvPr id="94" name="Arc 93"/>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95" name="Oval 94"/>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6" name="Oval 95"/>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97" name="Rounded Rectangle 96"/>
          <p:cNvSpPr/>
          <p:nvPr/>
        </p:nvSpPr>
        <p:spPr>
          <a:xfrm>
            <a:off x="4330700" y="15240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98" name="Straight Arrow Connector 97"/>
          <p:cNvCxnSpPr>
            <a:stCxn id="97" idx="2"/>
          </p:cNvCxnSpPr>
          <p:nvPr/>
        </p:nvCxnSpPr>
        <p:spPr>
          <a:xfrm>
            <a:off x="4864100" y="19050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025900" y="1676400"/>
            <a:ext cx="365760" cy="328281"/>
            <a:chOff x="2097930" y="2817382"/>
            <a:chExt cx="372220" cy="328281"/>
          </a:xfrm>
        </p:grpSpPr>
        <p:sp>
          <p:nvSpPr>
            <p:cNvPr id="100" name="Arc 99"/>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1" name="Oval 100"/>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2" name="Oval 101"/>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03" name="Rounded Rectangle 102"/>
          <p:cNvSpPr/>
          <p:nvPr/>
        </p:nvSpPr>
        <p:spPr>
          <a:xfrm>
            <a:off x="5626100" y="15240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104" name="Straight Arrow Connector 103"/>
          <p:cNvCxnSpPr>
            <a:stCxn id="103" idx="2"/>
          </p:cNvCxnSpPr>
          <p:nvPr/>
        </p:nvCxnSpPr>
        <p:spPr>
          <a:xfrm>
            <a:off x="6159500" y="19050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321300" y="1676400"/>
            <a:ext cx="365760" cy="328281"/>
            <a:chOff x="2097930" y="2817382"/>
            <a:chExt cx="372220" cy="328281"/>
          </a:xfrm>
        </p:grpSpPr>
        <p:sp>
          <p:nvSpPr>
            <p:cNvPr id="106" name="Arc 105"/>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7" name="Oval 106"/>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8" name="Oval 107"/>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09" name="Rounded Rectangle 108"/>
          <p:cNvSpPr/>
          <p:nvPr/>
        </p:nvSpPr>
        <p:spPr>
          <a:xfrm>
            <a:off x="6921500" y="1524000"/>
            <a:ext cx="1066800" cy="381000"/>
          </a:xfrm>
          <a:prstGeom prst="roundRect">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cxnSp>
        <p:nvCxnSpPr>
          <p:cNvPr id="110" name="Straight Arrow Connector 109"/>
          <p:cNvCxnSpPr>
            <a:stCxn id="109" idx="2"/>
          </p:cNvCxnSpPr>
          <p:nvPr/>
        </p:nvCxnSpPr>
        <p:spPr>
          <a:xfrm>
            <a:off x="7454900" y="1905000"/>
            <a:ext cx="0" cy="914400"/>
          </a:xfrm>
          <a:prstGeom prst="straightConnector1">
            <a:avLst/>
          </a:prstGeom>
          <a:ln w="25400">
            <a:solidFill>
              <a:schemeClr val="bg1">
                <a:lumMod val="6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6616700" y="1676400"/>
            <a:ext cx="365760" cy="328281"/>
            <a:chOff x="2097930" y="2817382"/>
            <a:chExt cx="372220" cy="328281"/>
          </a:xfrm>
        </p:grpSpPr>
        <p:sp>
          <p:nvSpPr>
            <p:cNvPr id="112" name="Arc 111"/>
            <p:cNvSpPr/>
            <p:nvPr/>
          </p:nvSpPr>
          <p:spPr>
            <a:xfrm rot="19072208">
              <a:off x="2097930" y="2817382"/>
              <a:ext cx="366546" cy="328281"/>
            </a:xfrm>
            <a:prstGeom prst="arc">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13" name="Oval 112"/>
            <p:cNvSpPr/>
            <p:nvPr/>
          </p:nvSpPr>
          <p:spPr>
            <a:xfrm>
              <a:off x="213360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4" name="Oval 113"/>
            <p:cNvSpPr/>
            <p:nvPr/>
          </p:nvSpPr>
          <p:spPr>
            <a:xfrm>
              <a:off x="2393950" y="2819400"/>
              <a:ext cx="76200" cy="76200"/>
            </a:xfrm>
            <a:prstGeom prst="ellipse">
              <a:avLst/>
            </a:prstGeom>
            <a:solidFill>
              <a:schemeClr val="bg1"/>
            </a:solid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115" name="TextBox 114"/>
          <p:cNvSpPr txBox="1"/>
          <p:nvPr/>
        </p:nvSpPr>
        <p:spPr>
          <a:xfrm>
            <a:off x="736051" y="1524000"/>
            <a:ext cx="405880" cy="369332"/>
          </a:xfrm>
          <a:prstGeom prst="rect">
            <a:avLst/>
          </a:prstGeom>
          <a:noFill/>
        </p:spPr>
        <p:txBody>
          <a:bodyPr wrap="none" rtlCol="0">
            <a:spAutoFit/>
          </a:bodyPr>
          <a:lstStyle/>
          <a:p>
            <a:r>
              <a:rPr lang="en-US" dirty="0" smtClean="0"/>
              <a:t>F*</a:t>
            </a:r>
            <a:endParaRPr lang="en-US" dirty="0"/>
          </a:p>
        </p:txBody>
      </p:sp>
      <p:sp>
        <p:nvSpPr>
          <p:cNvPr id="116" name="TextBox 115"/>
          <p:cNvSpPr txBox="1"/>
          <p:nvPr/>
        </p:nvSpPr>
        <p:spPr>
          <a:xfrm>
            <a:off x="699182" y="2831068"/>
            <a:ext cx="479618" cy="369332"/>
          </a:xfrm>
          <a:prstGeom prst="rect">
            <a:avLst/>
          </a:prstGeom>
          <a:noFill/>
        </p:spPr>
        <p:txBody>
          <a:bodyPr wrap="none" rtlCol="0">
            <a:spAutoFit/>
          </a:bodyPr>
          <a:lstStyle/>
          <a:p>
            <a:r>
              <a:rPr lang="en-US" dirty="0" smtClean="0"/>
              <a:t>ML</a:t>
            </a:r>
            <a:endParaRPr lang="en-US" dirty="0"/>
          </a:p>
        </p:txBody>
      </p:sp>
      <p:sp>
        <p:nvSpPr>
          <p:cNvPr id="117" name="TextBox 116"/>
          <p:cNvSpPr txBox="1"/>
          <p:nvPr/>
        </p:nvSpPr>
        <p:spPr>
          <a:xfrm>
            <a:off x="400050" y="4114800"/>
            <a:ext cx="1102481" cy="369332"/>
          </a:xfrm>
          <a:prstGeom prst="rect">
            <a:avLst/>
          </a:prstGeom>
          <a:noFill/>
        </p:spPr>
        <p:txBody>
          <a:bodyPr wrap="none" rtlCol="0">
            <a:spAutoFit/>
          </a:bodyPr>
          <a:lstStyle/>
          <a:p>
            <a:r>
              <a:rPr lang="en-US" dirty="0" smtClean="0"/>
              <a:t>C variants</a:t>
            </a:r>
            <a:endParaRPr lang="en-US" dirty="0"/>
          </a:p>
        </p:txBody>
      </p:sp>
      <p:sp>
        <p:nvSpPr>
          <p:cNvPr id="118" name="TextBox 117"/>
          <p:cNvSpPr txBox="1"/>
          <p:nvPr/>
        </p:nvSpPr>
        <p:spPr>
          <a:xfrm>
            <a:off x="228600" y="5410200"/>
            <a:ext cx="1300356" cy="646331"/>
          </a:xfrm>
          <a:prstGeom prst="rect">
            <a:avLst/>
          </a:prstGeom>
          <a:noFill/>
        </p:spPr>
        <p:txBody>
          <a:bodyPr wrap="none" rtlCol="0">
            <a:spAutoFit/>
          </a:bodyPr>
          <a:lstStyle/>
          <a:p>
            <a:pPr algn="ctr"/>
            <a:r>
              <a:rPr lang="en-US" dirty="0" smtClean="0"/>
              <a:t>ASM</a:t>
            </a:r>
          </a:p>
          <a:p>
            <a:pPr algn="ctr"/>
            <a:r>
              <a:rPr lang="en-US" dirty="0" smtClean="0"/>
              <a:t>(RISC-V+</a:t>
            </a:r>
            <a:r>
              <a:rPr lang="el-GR" dirty="0" smtClean="0"/>
              <a:t>μ</a:t>
            </a:r>
            <a:r>
              <a:rPr lang="en-US" dirty="0" smtClean="0"/>
              <a:t>P)</a:t>
            </a:r>
            <a:endParaRPr lang="en-US" dirty="0"/>
          </a:p>
        </p:txBody>
      </p:sp>
      <p:sp>
        <p:nvSpPr>
          <p:cNvPr id="119" name="Rectangle 118"/>
          <p:cNvSpPr/>
          <p:nvPr/>
        </p:nvSpPr>
        <p:spPr>
          <a:xfrm>
            <a:off x="1419525" y="4724400"/>
            <a:ext cx="3429000" cy="3048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323850" y="4495800"/>
            <a:ext cx="1064394" cy="707886"/>
          </a:xfrm>
          <a:prstGeom prst="rect">
            <a:avLst/>
          </a:prstGeom>
          <a:noFill/>
        </p:spPr>
        <p:txBody>
          <a:bodyPr wrap="none" rtlCol="0">
            <a:spAutoFit/>
          </a:bodyPr>
          <a:lstStyle/>
          <a:p>
            <a:pPr algn="r"/>
            <a:r>
              <a:rPr lang="en-US" sz="2000" dirty="0" smtClean="0">
                <a:solidFill>
                  <a:srgbClr val="C00000"/>
                </a:solidFill>
              </a:rPr>
              <a:t>memory</a:t>
            </a:r>
          </a:p>
          <a:p>
            <a:pPr algn="r"/>
            <a:r>
              <a:rPr lang="en-US" sz="2000" dirty="0" smtClean="0">
                <a:solidFill>
                  <a:srgbClr val="C00000"/>
                </a:solidFill>
              </a:rPr>
              <a:t>safe</a:t>
            </a:r>
            <a:endParaRPr lang="en-US" sz="20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3"/>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0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0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p:bldP spid="12" grpId="0" animBg="1"/>
      <p:bldP spid="13" grpId="0" animBg="1"/>
      <p:bldP spid="14" grpId="0" animBg="1"/>
      <p:bldP spid="19" grpId="0"/>
      <p:bldP spid="20" grpId="0"/>
      <p:bldP spid="22" grpId="0" animBg="1"/>
      <p:bldP spid="24" grpId="0" animBg="1"/>
      <p:bldP spid="25" grpId="0"/>
      <p:bldP spid="26" grpId="0"/>
      <p:bldP spid="35" grpId="0" animBg="1"/>
      <p:bldP spid="37" grpId="0" animBg="1"/>
      <p:bldP spid="38" grpId="0"/>
      <p:bldP spid="47" grpId="0" animBg="1"/>
      <p:bldP spid="52" grpId="0"/>
      <p:bldP spid="53" grpId="0" animBg="1"/>
      <p:bldP spid="55" grpId="0"/>
      <p:bldP spid="58" grpId="0" animBg="1"/>
      <p:bldP spid="63" grpId="0" animBg="1"/>
      <p:bldP spid="73" grpId="0" animBg="1"/>
      <p:bldP spid="79" grpId="0" animBg="1"/>
      <p:bldP spid="85" grpId="0" animBg="1"/>
      <p:bldP spid="91" grpId="0" animBg="1"/>
      <p:bldP spid="97" grpId="0" animBg="1"/>
      <p:bldP spid="103" grpId="0" animBg="1"/>
      <p:bldP spid="109" grpId="0" animBg="1"/>
      <p:bldP spid="116" grpId="0"/>
      <p:bldP spid="117" grpId="0"/>
      <p:bldP spid="118" grpId="0"/>
      <p:bldP spid="119" grpId="0" animBg="1"/>
      <p:bldP spid="1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rome-logo_2x.png"/>
          <p:cNvPicPr>
            <a:picLocks noChangeAspect="1"/>
          </p:cNvPicPr>
          <p:nvPr/>
        </p:nvPicPr>
        <p:blipFill>
          <a:blip r:embed="rId3" cstate="print"/>
          <a:stretch>
            <a:fillRect/>
          </a:stretch>
        </p:blipFill>
        <p:spPr>
          <a:xfrm>
            <a:off x="4876800" y="4383049"/>
            <a:ext cx="1752600" cy="569951"/>
          </a:xfrm>
          <a:prstGeom prst="rect">
            <a:avLst/>
          </a:prstGeom>
        </p:spPr>
      </p:pic>
      <p:pic>
        <p:nvPicPr>
          <p:cNvPr id="7" name="Picture 6" descr="openssh.png"/>
          <p:cNvPicPr>
            <a:picLocks noChangeAspect="1"/>
          </p:cNvPicPr>
          <p:nvPr/>
        </p:nvPicPr>
        <p:blipFill>
          <a:blip r:embed="rId4" cstate="print"/>
          <a:stretch>
            <a:fillRect/>
          </a:stretch>
        </p:blipFill>
        <p:spPr>
          <a:xfrm>
            <a:off x="6629400" y="4383049"/>
            <a:ext cx="2362200" cy="553641"/>
          </a:xfrm>
          <a:prstGeom prst="rect">
            <a:avLst/>
          </a:prstGeom>
        </p:spPr>
      </p:pic>
      <p:sp>
        <p:nvSpPr>
          <p:cNvPr id="2" name="Title 1"/>
          <p:cNvSpPr>
            <a:spLocks noGrp="1"/>
          </p:cNvSpPr>
          <p:nvPr>
            <p:ph type="title"/>
          </p:nvPr>
        </p:nvSpPr>
        <p:spPr/>
        <p:txBody>
          <a:bodyPr/>
          <a:lstStyle/>
          <a:p>
            <a:r>
              <a:rPr lang="en-US" dirty="0" smtClean="0"/>
              <a:t>Low-level compartmentalization</a:t>
            </a:r>
            <a:endParaRPr lang="en-US" dirty="0"/>
          </a:p>
        </p:txBody>
      </p:sp>
      <p:sp>
        <p:nvSpPr>
          <p:cNvPr id="3" name="Content Placeholder 2"/>
          <p:cNvSpPr>
            <a:spLocks noGrp="1"/>
          </p:cNvSpPr>
          <p:nvPr>
            <p:ph idx="1"/>
          </p:nvPr>
        </p:nvSpPr>
        <p:spPr>
          <a:xfrm>
            <a:off x="457200" y="1600200"/>
            <a:ext cx="8382000" cy="4724400"/>
          </a:xfrm>
        </p:spPr>
        <p:txBody>
          <a:bodyPr>
            <a:normAutofit fontScale="85000" lnSpcReduction="20000"/>
          </a:bodyPr>
          <a:lstStyle/>
          <a:p>
            <a:pPr>
              <a:lnSpc>
                <a:spcPct val="120000"/>
              </a:lnSpc>
            </a:pPr>
            <a:r>
              <a:rPr lang="en-US" dirty="0" smtClean="0"/>
              <a:t>Break up software into </a:t>
            </a:r>
            <a:r>
              <a:rPr lang="en-US" b="1" dirty="0" smtClean="0"/>
              <a:t>mutually distrustful components</a:t>
            </a:r>
            <a:r>
              <a:rPr lang="en-US" dirty="0" smtClean="0"/>
              <a:t> running with </a:t>
            </a:r>
            <a:r>
              <a:rPr lang="en-US" b="1" dirty="0" smtClean="0"/>
              <a:t>minimal privileges</a:t>
            </a:r>
            <a:r>
              <a:rPr lang="en-US" dirty="0" smtClean="0"/>
              <a:t/>
            </a:r>
            <a:br>
              <a:rPr lang="en-US" dirty="0" smtClean="0"/>
            </a:br>
            <a:r>
              <a:rPr lang="en-US" dirty="0" smtClean="0"/>
              <a:t>&amp; interacting only via </a:t>
            </a:r>
            <a:r>
              <a:rPr lang="en-US" b="1" dirty="0" smtClean="0"/>
              <a:t>well-defined interfaces</a:t>
            </a:r>
            <a:endParaRPr lang="en-US" dirty="0" smtClean="0"/>
          </a:p>
          <a:p>
            <a:pPr>
              <a:lnSpc>
                <a:spcPct val="120000"/>
              </a:lnSpc>
            </a:pPr>
            <a:r>
              <a:rPr lang="en-US" b="1" dirty="0" smtClean="0"/>
              <a:t>Limit the damage</a:t>
            </a:r>
            <a:r>
              <a:rPr lang="en-US" dirty="0" smtClean="0"/>
              <a:t> of control hijacking attacks to</a:t>
            </a:r>
            <a:br>
              <a:rPr lang="en-US" dirty="0" smtClean="0"/>
            </a:br>
            <a:r>
              <a:rPr lang="en-US" dirty="0" smtClean="0"/>
              <a:t>just the C or ASM components where they occur</a:t>
            </a:r>
          </a:p>
          <a:p>
            <a:pPr>
              <a:lnSpc>
                <a:spcPct val="120000"/>
              </a:lnSpc>
            </a:pPr>
            <a:r>
              <a:rPr lang="en-US" dirty="0" smtClean="0"/>
              <a:t>Not a new idea, already deployed in practice:</a:t>
            </a:r>
          </a:p>
          <a:p>
            <a:pPr lvl="1">
              <a:lnSpc>
                <a:spcPct val="120000"/>
              </a:lnSpc>
            </a:pPr>
            <a:r>
              <a:rPr lang="en-US" sz="2400" dirty="0" smtClean="0"/>
              <a:t>process-level privilege </a:t>
            </a:r>
            <a:r>
              <a:rPr lang="en-US" sz="2400" dirty="0" smtClean="0"/>
              <a:t>separation</a:t>
            </a:r>
            <a:endParaRPr lang="en-US" sz="2400" dirty="0" smtClean="0"/>
          </a:p>
          <a:p>
            <a:pPr lvl="1">
              <a:lnSpc>
                <a:spcPct val="120000"/>
              </a:lnSpc>
            </a:pPr>
            <a:r>
              <a:rPr lang="en-US" sz="2400" dirty="0" smtClean="0"/>
              <a:t>software-fault </a:t>
            </a:r>
            <a:r>
              <a:rPr lang="en-US" sz="2400" dirty="0" smtClean="0"/>
              <a:t>isolation</a:t>
            </a:r>
          </a:p>
          <a:p>
            <a:pPr>
              <a:lnSpc>
                <a:spcPct val="120000"/>
              </a:lnSpc>
            </a:pPr>
            <a:r>
              <a:rPr lang="en-US" dirty="0" smtClean="0"/>
              <a:t>Micro-policies can give us </a:t>
            </a:r>
            <a:r>
              <a:rPr lang="en-US" b="1" dirty="0" smtClean="0"/>
              <a:t>better interaction model</a:t>
            </a:r>
          </a:p>
          <a:p>
            <a:pPr>
              <a:lnSpc>
                <a:spcPct val="120000"/>
              </a:lnSpc>
            </a:pPr>
            <a:r>
              <a:rPr lang="en-US" dirty="0" smtClean="0"/>
              <a:t>We </a:t>
            </a:r>
            <a:r>
              <a:rPr lang="en-US" dirty="0" smtClean="0"/>
              <a:t>also aim </a:t>
            </a:r>
            <a:r>
              <a:rPr lang="en-US" dirty="0" smtClean="0"/>
              <a:t>to </a:t>
            </a:r>
            <a:r>
              <a:rPr lang="en-US" b="1" dirty="0" smtClean="0"/>
              <a:t>show security formally</a:t>
            </a:r>
            <a:endParaRPr lang="en-US" b="1"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28</a:t>
            </a:fld>
            <a:endParaRPr lang="en-US"/>
          </a:p>
        </p:txBody>
      </p:sp>
      <p:pic>
        <p:nvPicPr>
          <p:cNvPr id="5" name="Picture 4" descr="CoqLogo.png"/>
          <p:cNvPicPr>
            <a:picLocks noChangeAspect="1"/>
          </p:cNvPicPr>
          <p:nvPr/>
        </p:nvPicPr>
        <p:blipFill>
          <a:blip r:embed="rId5" cstate="print"/>
          <a:stretch>
            <a:fillRect/>
          </a:stretch>
        </p:blipFill>
        <p:spPr>
          <a:xfrm>
            <a:off x="6096000" y="5410200"/>
            <a:ext cx="914400" cy="914400"/>
          </a:xfrm>
          <a:prstGeom prst="rect">
            <a:avLst/>
          </a:prstGeom>
        </p:spPr>
      </p:pic>
      <p:pic>
        <p:nvPicPr>
          <p:cNvPr id="6" name="Picture 5" descr="puzzle-modularity.jpeg"/>
          <p:cNvPicPr>
            <a:picLocks noChangeAspect="1"/>
          </p:cNvPicPr>
          <p:nvPr/>
        </p:nvPicPr>
        <p:blipFill>
          <a:blip r:embed="rId6" cstate="print"/>
          <a:stretch>
            <a:fillRect/>
          </a:stretch>
        </p:blipFill>
        <p:spPr>
          <a:xfrm>
            <a:off x="7291642" y="1524000"/>
            <a:ext cx="1790446" cy="144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Compartmentalized C</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smtClean="0"/>
              <a:t>Want to </a:t>
            </a:r>
            <a:r>
              <a:rPr lang="en-US" b="1" dirty="0" smtClean="0"/>
              <a:t>add components </a:t>
            </a:r>
            <a:r>
              <a:rPr lang="en-US" b="1" dirty="0" smtClean="0"/>
              <a:t>with typed interfaces </a:t>
            </a:r>
            <a:r>
              <a:rPr lang="en-US" b="1" dirty="0" smtClean="0"/>
              <a:t>to C</a:t>
            </a:r>
            <a:endParaRPr lang="en-US" b="1" dirty="0" smtClean="0"/>
          </a:p>
          <a:p>
            <a:pPr>
              <a:lnSpc>
                <a:spcPct val="120000"/>
              </a:lnSpc>
            </a:pPr>
            <a:r>
              <a:rPr lang="en-US" dirty="0" smtClean="0"/>
              <a:t>Compiler (e.g. </a:t>
            </a:r>
            <a:r>
              <a:rPr lang="en-US" dirty="0" err="1" smtClean="0"/>
              <a:t>CompCert</a:t>
            </a:r>
            <a:r>
              <a:rPr lang="en-US" dirty="0" smtClean="0"/>
              <a:t>), linker, loader </a:t>
            </a:r>
            <a:r>
              <a:rPr lang="en-US" dirty="0" smtClean="0"/>
              <a:t>propagate interface information to low-level memory tags</a:t>
            </a:r>
          </a:p>
          <a:p>
            <a:pPr lvl="1">
              <a:lnSpc>
                <a:spcPct val="120000"/>
              </a:lnSpc>
            </a:pPr>
            <a:r>
              <a:rPr lang="en-US" sz="2600" dirty="0" smtClean="0"/>
              <a:t>each component’s memory tagged with unique color</a:t>
            </a:r>
          </a:p>
          <a:p>
            <a:pPr lvl="1">
              <a:lnSpc>
                <a:spcPct val="120000"/>
              </a:lnSpc>
            </a:pPr>
            <a:r>
              <a:rPr lang="en-US" sz="2600" dirty="0" smtClean="0"/>
              <a:t>procedure entry points tagged with procedure’s type</a:t>
            </a:r>
          </a:p>
          <a:p>
            <a:pPr>
              <a:lnSpc>
                <a:spcPct val="120000"/>
              </a:lnSpc>
            </a:pPr>
            <a:r>
              <a:rPr lang="en-US" dirty="0" smtClean="0"/>
              <a:t>Micro-policy </a:t>
            </a:r>
            <a:r>
              <a:rPr lang="en-US" dirty="0" smtClean="0"/>
              <a:t>enforcing:</a:t>
            </a:r>
          </a:p>
          <a:p>
            <a:pPr lvl="1">
              <a:lnSpc>
                <a:spcPct val="120000"/>
              </a:lnSpc>
            </a:pPr>
            <a:r>
              <a:rPr lang="en-US" sz="2600" b="1" dirty="0" smtClean="0"/>
              <a:t>component isolation</a:t>
            </a:r>
          </a:p>
          <a:p>
            <a:pPr lvl="1">
              <a:lnSpc>
                <a:spcPct val="120000"/>
              </a:lnSpc>
            </a:pPr>
            <a:r>
              <a:rPr lang="en-US" sz="2600" b="1" dirty="0" smtClean="0"/>
              <a:t>procedure call discipline</a:t>
            </a:r>
            <a:r>
              <a:rPr lang="en-US" sz="2600" dirty="0" smtClean="0"/>
              <a:t> (entry points)</a:t>
            </a:r>
          </a:p>
          <a:p>
            <a:pPr lvl="1">
              <a:lnSpc>
                <a:spcPct val="120000"/>
              </a:lnSpc>
            </a:pPr>
            <a:r>
              <a:rPr lang="en-US" sz="2600" b="1" dirty="0" smtClean="0"/>
              <a:t>stack discipline for returns</a:t>
            </a:r>
            <a:r>
              <a:rPr lang="en-US" sz="2600" dirty="0" smtClean="0"/>
              <a:t> (linear return capabilities)</a:t>
            </a:r>
          </a:p>
          <a:p>
            <a:pPr lvl="1">
              <a:lnSpc>
                <a:spcPct val="120000"/>
              </a:lnSpc>
            </a:pPr>
            <a:r>
              <a:rPr lang="en-US" sz="2600" b="1" dirty="0" smtClean="0"/>
              <a:t>type safety</a:t>
            </a:r>
            <a:r>
              <a:rPr lang="en-US" sz="2600" dirty="0" smtClean="0"/>
              <a:t> on cross-component interaction</a:t>
            </a:r>
          </a:p>
          <a:p>
            <a:pPr lvl="1">
              <a:lnSpc>
                <a:spcPct val="120000"/>
              </a:lnSpc>
            </a:pPr>
            <a:endParaRPr lang="en-US"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29</a:t>
            </a:fld>
            <a:endParaRPr lang="en-US"/>
          </a:p>
        </p:txBody>
      </p:sp>
      <p:sp>
        <p:nvSpPr>
          <p:cNvPr id="5" name="TextBox 4"/>
          <p:cNvSpPr txBox="1"/>
          <p:nvPr/>
        </p:nvSpPr>
        <p:spPr>
          <a:xfrm>
            <a:off x="418087" y="6092279"/>
            <a:ext cx="8193653" cy="384721"/>
          </a:xfrm>
          <a:prstGeom prst="rect">
            <a:avLst/>
          </a:prstGeom>
          <a:noFill/>
        </p:spPr>
        <p:txBody>
          <a:bodyPr wrap="none" rtlCol="0">
            <a:spAutoFit/>
          </a:bodyPr>
          <a:lstStyle/>
          <a:p>
            <a:r>
              <a:rPr lang="en-US" sz="1900" b="1" dirty="0" smtClean="0">
                <a:solidFill>
                  <a:schemeClr val="bg1">
                    <a:lumMod val="50000"/>
                  </a:schemeClr>
                </a:solidFill>
              </a:rPr>
              <a:t>[Towards a Fully Abstract Compiler Using Micro-Policies, </a:t>
            </a:r>
            <a:r>
              <a:rPr lang="en-US" sz="1900" b="1" dirty="0" err="1" smtClean="0">
                <a:solidFill>
                  <a:schemeClr val="bg1">
                    <a:lumMod val="50000"/>
                  </a:schemeClr>
                </a:solidFill>
              </a:rPr>
              <a:t>Juglaret</a:t>
            </a:r>
            <a:r>
              <a:rPr lang="en-US" sz="1900" b="1" dirty="0" smtClean="0">
                <a:solidFill>
                  <a:schemeClr val="bg1">
                    <a:lumMod val="50000"/>
                  </a:schemeClr>
                </a:solidFill>
              </a:rPr>
              <a:t> et al, TR 2015</a:t>
            </a:r>
            <a:r>
              <a:rPr lang="en-US" sz="1900" b="1" dirty="0" smtClean="0">
                <a:solidFill>
                  <a:schemeClr val="bg1">
                    <a:lumMod val="50000"/>
                  </a:schemeClr>
                </a:solidFill>
              </a:rPr>
              <a:t>]</a:t>
            </a:r>
            <a:endParaRPr lang="en-US" sz="1900" b="1" dirty="0">
              <a:solidFill>
                <a:schemeClr val="bg1">
                  <a:lumMod val="50000"/>
                </a:schemeClr>
              </a:solidFill>
            </a:endParaRPr>
          </a:p>
        </p:txBody>
      </p:sp>
      <p:sp>
        <p:nvSpPr>
          <p:cNvPr id="6" name="Rectangle 5"/>
          <p:cNvSpPr/>
          <p:nvPr/>
        </p:nvSpPr>
        <p:spPr>
          <a:xfrm>
            <a:off x="914400" y="4343400"/>
            <a:ext cx="64770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icro-policies.jpg"/>
          <p:cNvPicPr>
            <a:picLocks noChangeAspect="1"/>
          </p:cNvPicPr>
          <p:nvPr/>
        </p:nvPicPr>
        <p:blipFill>
          <a:blip r:embed="rId3" cstate="print"/>
          <a:stretch>
            <a:fillRect/>
          </a:stretch>
        </p:blipFill>
        <p:spPr>
          <a:xfrm>
            <a:off x="7620000" y="4572000"/>
            <a:ext cx="1143000" cy="1143000"/>
          </a:xfrm>
          <a:prstGeom prst="rect">
            <a:avLst/>
          </a:prstGeom>
          <a:ln>
            <a:solidFill>
              <a:schemeClr val="tx1"/>
            </a:solidFill>
          </a:ln>
          <a:effectLst>
            <a:outerShdw blurRad="50800" dist="38100" algn="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 </a:t>
            </a:r>
            <a:r>
              <a:rPr lang="en-US" sz="4900" dirty="0" smtClean="0"/>
              <a:t>architectures</a:t>
            </a:r>
            <a:endParaRPr lang="en-US" sz="3600" dirty="0"/>
          </a:p>
        </p:txBody>
      </p:sp>
      <p:sp>
        <p:nvSpPr>
          <p:cNvPr id="3" name="Content Placeholder 2"/>
          <p:cNvSpPr>
            <a:spLocks noGrp="1"/>
          </p:cNvSpPr>
          <p:nvPr>
            <p:ph idx="1"/>
          </p:nvPr>
        </p:nvSpPr>
        <p:spPr>
          <a:xfrm>
            <a:off x="457200" y="1600200"/>
            <a:ext cx="8534400" cy="4572000"/>
          </a:xfrm>
        </p:spPr>
        <p:txBody>
          <a:bodyPr>
            <a:normAutofit fontScale="92500"/>
          </a:bodyPr>
          <a:lstStyle/>
          <a:p>
            <a:pPr>
              <a:lnSpc>
                <a:spcPct val="120000"/>
              </a:lnSpc>
            </a:pPr>
            <a:r>
              <a:rPr lang="en-US" b="1" dirty="0" smtClean="0">
                <a:solidFill>
                  <a:srgbClr val="C00000"/>
                </a:solidFill>
              </a:rPr>
              <a:t>Today’s processors are mindless bureaucrats</a:t>
            </a:r>
          </a:p>
          <a:p>
            <a:pPr lvl="1">
              <a:lnSpc>
                <a:spcPct val="120000"/>
              </a:lnSpc>
            </a:pPr>
            <a:r>
              <a:rPr lang="en-US" sz="2400" dirty="0" smtClean="0"/>
              <a:t>“write past the end of this buffer”		... </a:t>
            </a:r>
            <a:r>
              <a:rPr lang="en-US" sz="2400" i="1" dirty="0" smtClean="0"/>
              <a:t>yes boss!</a:t>
            </a:r>
          </a:p>
          <a:p>
            <a:pPr lvl="1">
              <a:lnSpc>
                <a:spcPct val="120000"/>
              </a:lnSpc>
            </a:pPr>
            <a:r>
              <a:rPr lang="en-US" sz="2400" dirty="0" smtClean="0"/>
              <a:t>“jump to this untrusted integer” 			... </a:t>
            </a:r>
            <a:r>
              <a:rPr lang="en-US" sz="2400" i="1" dirty="0" smtClean="0"/>
              <a:t>right boss!</a:t>
            </a:r>
          </a:p>
          <a:p>
            <a:pPr lvl="1">
              <a:lnSpc>
                <a:spcPct val="120000"/>
              </a:lnSpc>
            </a:pPr>
            <a:r>
              <a:rPr lang="en-US" sz="2400" dirty="0" smtClean="0"/>
              <a:t>“return into the middle of this instruction” 	... </a:t>
            </a:r>
            <a:r>
              <a:rPr lang="en-US" sz="2400" i="1" dirty="0" smtClean="0"/>
              <a:t>sure boss!</a:t>
            </a:r>
          </a:p>
          <a:p>
            <a:pPr>
              <a:lnSpc>
                <a:spcPct val="120000"/>
              </a:lnSpc>
            </a:pPr>
            <a:r>
              <a:rPr lang="en-US" b="1" dirty="0" smtClean="0"/>
              <a:t>Software bears most of the burden for security</a:t>
            </a:r>
            <a:endParaRPr lang="en-US" sz="2400" dirty="0" smtClean="0"/>
          </a:p>
          <a:p>
            <a:pPr>
              <a:lnSpc>
                <a:spcPct val="120000"/>
              </a:lnSpc>
            </a:pPr>
            <a:r>
              <a:rPr lang="en-US" b="1" dirty="0" smtClean="0"/>
              <a:t>Manufacturers have started looking </a:t>
            </a:r>
            <a:r>
              <a:rPr lang="en-US" b="1" dirty="0" smtClean="0"/>
              <a:t>for solutions</a:t>
            </a:r>
          </a:p>
          <a:p>
            <a:pPr lvl="1">
              <a:lnSpc>
                <a:spcPct val="120000"/>
              </a:lnSpc>
            </a:pPr>
            <a:r>
              <a:rPr lang="en-US" sz="2200" dirty="0" smtClean="0"/>
              <a:t>2015: </a:t>
            </a:r>
            <a:r>
              <a:rPr lang="en-US" sz="2200" dirty="0" smtClean="0"/>
              <a:t>Intel Memory Protection Extensions </a:t>
            </a:r>
            <a:r>
              <a:rPr lang="en-US" sz="2200" dirty="0" smtClean="0"/>
              <a:t>(MPX)</a:t>
            </a:r>
            <a:br>
              <a:rPr lang="en-US" sz="2200" dirty="0" smtClean="0"/>
            </a:br>
            <a:r>
              <a:rPr lang="en-US" sz="2200" dirty="0" smtClean="0"/>
              <a:t>   </a:t>
            </a:r>
            <a:r>
              <a:rPr lang="en-US" sz="2200" dirty="0" smtClean="0"/>
              <a:t>and Intel </a:t>
            </a:r>
            <a:r>
              <a:rPr lang="en-US" sz="2200" dirty="0" smtClean="0"/>
              <a:t>Software </a:t>
            </a:r>
            <a:r>
              <a:rPr lang="en-US" sz="2200" dirty="0" smtClean="0"/>
              <a:t>Guard Extensions (SGX)</a:t>
            </a:r>
            <a:endParaRPr lang="en-US" sz="2200" dirty="0" smtClean="0"/>
          </a:p>
          <a:p>
            <a:pPr lvl="1">
              <a:lnSpc>
                <a:spcPct val="120000"/>
              </a:lnSpc>
            </a:pPr>
            <a:r>
              <a:rPr lang="en-US" sz="2200" dirty="0" smtClean="0"/>
              <a:t>2016: Oracle </a:t>
            </a:r>
            <a:r>
              <a:rPr lang="en-US" sz="2200" dirty="0" smtClean="0"/>
              <a:t>Silicon Secured </a:t>
            </a:r>
            <a:r>
              <a:rPr lang="en-US" sz="2200" dirty="0" smtClean="0"/>
              <a:t>Memory </a:t>
            </a:r>
            <a:r>
              <a:rPr lang="en-US" sz="2200" dirty="0" smtClean="0"/>
              <a:t>(SSM)</a:t>
            </a:r>
          </a:p>
          <a:p>
            <a:pPr lvl="1">
              <a:lnSpc>
                <a:spcPct val="120000"/>
              </a:lnSpc>
              <a:buNone/>
            </a:pPr>
            <a:endParaRPr lang="en-US" sz="2200"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3</a:t>
            </a:fld>
            <a:endParaRPr lang="en-US"/>
          </a:p>
        </p:txBody>
      </p:sp>
      <p:pic>
        <p:nvPicPr>
          <p:cNvPr id="5" name="Picture 4" descr="processor-clipart-1.jpg"/>
          <p:cNvPicPr>
            <a:picLocks noChangeAspect="1"/>
          </p:cNvPicPr>
          <p:nvPr/>
        </p:nvPicPr>
        <p:blipFill>
          <a:blip r:embed="rId3" cstate="print"/>
          <a:stretch>
            <a:fillRect/>
          </a:stretch>
        </p:blipFill>
        <p:spPr>
          <a:xfrm>
            <a:off x="7848600" y="457200"/>
            <a:ext cx="838200" cy="838200"/>
          </a:xfrm>
          <a:prstGeom prst="rect">
            <a:avLst/>
          </a:prstGeom>
        </p:spPr>
      </p:pic>
      <p:pic>
        <p:nvPicPr>
          <p:cNvPr id="6" name="Picture 5" descr="idiot-inside-sticker-4319-p.jpg"/>
          <p:cNvPicPr>
            <a:picLocks noChangeAspect="1"/>
          </p:cNvPicPr>
          <p:nvPr/>
        </p:nvPicPr>
        <p:blipFill>
          <a:blip r:embed="rId4" cstate="print"/>
          <a:stretch>
            <a:fillRect/>
          </a:stretch>
        </p:blipFill>
        <p:spPr>
          <a:xfrm>
            <a:off x="6925988" y="2202928"/>
            <a:ext cx="1532212" cy="1378472"/>
          </a:xfrm>
          <a:prstGeom prst="rect">
            <a:avLst/>
          </a:prstGeom>
        </p:spPr>
      </p:pic>
      <p:sp>
        <p:nvSpPr>
          <p:cNvPr id="7" name="Rectangular Callout 6"/>
          <p:cNvSpPr/>
          <p:nvPr/>
        </p:nvSpPr>
        <p:spPr>
          <a:xfrm>
            <a:off x="6705600" y="5105400"/>
            <a:ext cx="2133600" cy="914400"/>
          </a:xfrm>
          <a:prstGeom prst="wedgeRectCallout">
            <a:avLst>
              <a:gd name="adj1" fmla="val -58335"/>
              <a:gd name="adj2" fmla="val 20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“Spending silicon to     improve security”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876800" y="3124200"/>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r</a:t>
            </a:r>
            <a:r>
              <a:rPr lang="en-US" sz="2400" baseline="-25000" dirty="0" err="1" smtClean="0">
                <a:solidFill>
                  <a:schemeClr val="tx1"/>
                </a:solidFill>
              </a:rPr>
              <a:t>a</a:t>
            </a:r>
            <a:endParaRPr lang="en-US" sz="2400" baseline="-25000" dirty="0">
              <a:solidFill>
                <a:schemeClr val="tx1"/>
              </a:solidFill>
            </a:endParaRPr>
          </a:p>
        </p:txBody>
      </p:sp>
      <p:sp>
        <p:nvSpPr>
          <p:cNvPr id="2" name="Title 1"/>
          <p:cNvSpPr>
            <a:spLocks noGrp="1"/>
          </p:cNvSpPr>
          <p:nvPr>
            <p:ph type="title"/>
          </p:nvPr>
        </p:nvSpPr>
        <p:spPr>
          <a:xfrm>
            <a:off x="457200" y="0"/>
            <a:ext cx="8229600" cy="1143000"/>
          </a:xfrm>
        </p:spPr>
        <p:txBody>
          <a:bodyPr/>
          <a:lstStyle/>
          <a:p>
            <a:r>
              <a:rPr lang="en-US" dirty="0" smtClean="0"/>
              <a:t>Compartmentalization micro-policy</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30</a:t>
            </a:fld>
            <a:endParaRPr lang="en-US"/>
          </a:p>
        </p:txBody>
      </p:sp>
      <p:sp>
        <p:nvSpPr>
          <p:cNvPr id="6" name="Rectangle 5"/>
          <p:cNvSpPr/>
          <p:nvPr/>
        </p:nvSpPr>
        <p:spPr>
          <a:xfrm>
            <a:off x="762000" y="1524000"/>
            <a:ext cx="2133600" cy="5334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Jal</a:t>
            </a:r>
            <a:r>
              <a:rPr lang="en-US" sz="2400" dirty="0" smtClean="0">
                <a:solidFill>
                  <a:schemeClr val="tx1"/>
                </a:solidFill>
              </a:rPr>
              <a:t> r</a:t>
            </a:r>
            <a:endParaRPr lang="en-US" sz="2400" dirty="0">
              <a:solidFill>
                <a:schemeClr val="tx1"/>
              </a:solidFill>
            </a:endParaRPr>
          </a:p>
        </p:txBody>
      </p:sp>
      <p:sp>
        <p:nvSpPr>
          <p:cNvPr id="7" name="Rectangle 6"/>
          <p:cNvSpPr/>
          <p:nvPr/>
        </p:nvSpPr>
        <p:spPr>
          <a:xfrm>
            <a:off x="762000" y="3124200"/>
            <a:ext cx="21336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
            </a:r>
            <a:r>
              <a:rPr lang="en-US" sz="2400" dirty="0" err="1" smtClean="0">
                <a:solidFill>
                  <a:schemeClr val="tx1"/>
                </a:solidFill>
              </a:rPr>
              <a:t>EntryPoint</a:t>
            </a:r>
            <a:endParaRPr lang="en-US" sz="2400" baseline="-25000" dirty="0">
              <a:solidFill>
                <a:schemeClr val="tx1"/>
              </a:solidFill>
            </a:endParaRPr>
          </a:p>
        </p:txBody>
      </p:sp>
      <p:sp>
        <p:nvSpPr>
          <p:cNvPr id="8" name="Rectangle 7"/>
          <p:cNvSpPr/>
          <p:nvPr/>
        </p:nvSpPr>
        <p:spPr>
          <a:xfrm>
            <a:off x="762000" y="2057400"/>
            <a:ext cx="2133600" cy="5334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sp>
        <p:nvSpPr>
          <p:cNvPr id="9" name="Rectangle 8"/>
          <p:cNvSpPr/>
          <p:nvPr/>
        </p:nvSpPr>
        <p:spPr>
          <a:xfrm>
            <a:off x="762000" y="2590800"/>
            <a:ext cx="2133600" cy="5334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sp>
        <p:nvSpPr>
          <p:cNvPr id="10" name="Rectangle 9"/>
          <p:cNvSpPr/>
          <p:nvPr/>
        </p:nvSpPr>
        <p:spPr>
          <a:xfrm>
            <a:off x="762000" y="4191000"/>
            <a:ext cx="21336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
            </a:r>
            <a:endParaRPr lang="en-US" sz="2400" baseline="-25000" dirty="0">
              <a:solidFill>
                <a:schemeClr val="tx1"/>
              </a:solidFill>
            </a:endParaRPr>
          </a:p>
        </p:txBody>
      </p:sp>
      <p:sp>
        <p:nvSpPr>
          <p:cNvPr id="11" name="Rectangle 10"/>
          <p:cNvSpPr/>
          <p:nvPr/>
        </p:nvSpPr>
        <p:spPr>
          <a:xfrm>
            <a:off x="762000" y="4724400"/>
            <a:ext cx="21336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Load ⋆</a:t>
            </a:r>
            <a:r>
              <a:rPr lang="en-US" sz="2400" dirty="0" err="1" smtClean="0">
                <a:solidFill>
                  <a:schemeClr val="tx1"/>
                </a:solidFill>
              </a:rPr>
              <a:t>r</a:t>
            </a:r>
            <a:r>
              <a:rPr lang="en-US" sz="2400" baseline="-25000" dirty="0" err="1" smtClean="0">
                <a:solidFill>
                  <a:schemeClr val="tx1"/>
                </a:solidFill>
              </a:rPr>
              <a:t>m</a:t>
            </a:r>
            <a:r>
              <a:rPr lang="en-US" sz="2400" dirty="0" smtClean="0">
                <a:solidFill>
                  <a:schemeClr val="tx1"/>
                </a:solidFill>
              </a:rPr>
              <a:t> → </a:t>
            </a:r>
            <a:r>
              <a:rPr lang="en-US" sz="2400" dirty="0" err="1" smtClean="0">
                <a:solidFill>
                  <a:schemeClr val="tx1"/>
                </a:solidFill>
              </a:rPr>
              <a:t>r</a:t>
            </a:r>
            <a:r>
              <a:rPr lang="en-US" sz="2400" baseline="-25000" dirty="0" err="1" smtClean="0">
                <a:solidFill>
                  <a:schemeClr val="tx1"/>
                </a:solidFill>
              </a:rPr>
              <a:t>a</a:t>
            </a:r>
            <a:endParaRPr lang="en-US" sz="2400" baseline="-25000" dirty="0">
              <a:solidFill>
                <a:schemeClr val="tx1"/>
              </a:solidFill>
            </a:endParaRPr>
          </a:p>
        </p:txBody>
      </p:sp>
      <p:sp>
        <p:nvSpPr>
          <p:cNvPr id="12" name="Rectangle 11"/>
          <p:cNvSpPr/>
          <p:nvPr/>
        </p:nvSpPr>
        <p:spPr>
          <a:xfrm>
            <a:off x="762000" y="5257800"/>
            <a:ext cx="21336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Jump  </a:t>
            </a:r>
            <a:r>
              <a:rPr lang="en-US" sz="2400" dirty="0" err="1" smtClean="0">
                <a:solidFill>
                  <a:schemeClr val="tx1"/>
                </a:solidFill>
              </a:rPr>
              <a:t>r</a:t>
            </a:r>
            <a:r>
              <a:rPr lang="en-US" sz="2400" baseline="-25000" dirty="0" err="1" smtClean="0">
                <a:solidFill>
                  <a:schemeClr val="tx1"/>
                </a:solidFill>
              </a:rPr>
              <a:t>a</a:t>
            </a:r>
            <a:endParaRPr lang="en-US" sz="2400" baseline="-25000" dirty="0">
              <a:solidFill>
                <a:schemeClr val="tx1"/>
              </a:solidFill>
            </a:endParaRPr>
          </a:p>
        </p:txBody>
      </p:sp>
      <p:cxnSp>
        <p:nvCxnSpPr>
          <p:cNvPr id="14" name="Straight Arrow Connector 13"/>
          <p:cNvCxnSpPr>
            <a:stCxn id="18" idx="1"/>
            <a:endCxn id="6" idx="3"/>
          </p:cNvCxnSpPr>
          <p:nvPr/>
        </p:nvCxnSpPr>
        <p:spPr>
          <a:xfrm flipH="1">
            <a:off x="2895600" y="17907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62000" y="5791200"/>
            <a:ext cx="21336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solidFill>
                <a:schemeClr val="tx1"/>
              </a:solidFill>
            </a:endParaRPr>
          </a:p>
        </p:txBody>
      </p:sp>
      <p:sp>
        <p:nvSpPr>
          <p:cNvPr id="18" name="Rectangle 17"/>
          <p:cNvSpPr/>
          <p:nvPr/>
        </p:nvSpPr>
        <p:spPr>
          <a:xfrm>
            <a:off x="4038600" y="1524000"/>
            <a:ext cx="838200" cy="5334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pc</a:t>
            </a:r>
            <a:endParaRPr lang="en-US" sz="2400" dirty="0">
              <a:solidFill>
                <a:schemeClr val="tx1"/>
              </a:solidFill>
            </a:endParaRPr>
          </a:p>
        </p:txBody>
      </p:sp>
      <p:sp>
        <p:nvSpPr>
          <p:cNvPr id="19" name="TextBox 18"/>
          <p:cNvSpPr txBox="1"/>
          <p:nvPr/>
        </p:nvSpPr>
        <p:spPr>
          <a:xfrm>
            <a:off x="1371600" y="1066800"/>
            <a:ext cx="976101" cy="369332"/>
          </a:xfrm>
          <a:prstGeom prst="rect">
            <a:avLst/>
          </a:prstGeom>
          <a:noFill/>
        </p:spPr>
        <p:txBody>
          <a:bodyPr wrap="none" rtlCol="0">
            <a:spAutoFit/>
          </a:bodyPr>
          <a:lstStyle/>
          <a:p>
            <a:r>
              <a:rPr lang="en-US" dirty="0" smtClean="0"/>
              <a:t>memory</a:t>
            </a:r>
            <a:endParaRPr lang="en-US" dirty="0"/>
          </a:p>
        </p:txBody>
      </p:sp>
      <p:sp>
        <p:nvSpPr>
          <p:cNvPr id="20" name="Left Brace 19"/>
          <p:cNvSpPr/>
          <p:nvPr/>
        </p:nvSpPr>
        <p:spPr>
          <a:xfrm>
            <a:off x="457200" y="1476675"/>
            <a:ext cx="228600" cy="1600200"/>
          </a:xfrm>
          <a:prstGeom prst="leftBrace">
            <a:avLst/>
          </a:prstGeom>
          <a:ln w="254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a:off x="457200" y="3143450"/>
            <a:ext cx="228599" cy="32004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146756" y="2114548"/>
            <a:ext cx="386644" cy="369332"/>
          </a:xfrm>
          <a:prstGeom prst="rect">
            <a:avLst/>
          </a:prstGeom>
          <a:noFill/>
        </p:spPr>
        <p:txBody>
          <a:bodyPr wrap="none" rtlCol="0">
            <a:spAutoFit/>
          </a:bodyPr>
          <a:lstStyle/>
          <a:p>
            <a:r>
              <a:rPr lang="en-US" dirty="0" smtClean="0">
                <a:solidFill>
                  <a:schemeClr val="accent3">
                    <a:lumMod val="50000"/>
                  </a:schemeClr>
                </a:solidFill>
              </a:rPr>
              <a:t>C</a:t>
            </a:r>
            <a:r>
              <a:rPr lang="en-US" baseline="-25000" dirty="0" smtClean="0">
                <a:solidFill>
                  <a:schemeClr val="accent3">
                    <a:lumMod val="50000"/>
                  </a:schemeClr>
                </a:solidFill>
              </a:rPr>
              <a:t>1</a:t>
            </a:r>
            <a:endParaRPr lang="en-US" baseline="-25000" dirty="0">
              <a:solidFill>
                <a:schemeClr val="accent3">
                  <a:lumMod val="50000"/>
                </a:schemeClr>
              </a:solidFill>
            </a:endParaRPr>
          </a:p>
        </p:txBody>
      </p:sp>
      <p:sp>
        <p:nvSpPr>
          <p:cNvPr id="23" name="TextBox 22"/>
          <p:cNvSpPr txBox="1"/>
          <p:nvPr/>
        </p:nvSpPr>
        <p:spPr>
          <a:xfrm>
            <a:off x="152400" y="4572000"/>
            <a:ext cx="386644" cy="369332"/>
          </a:xfrm>
          <a:prstGeom prst="rect">
            <a:avLst/>
          </a:prstGeom>
          <a:noFill/>
        </p:spPr>
        <p:txBody>
          <a:bodyPr wrap="none" rtlCol="0">
            <a:spAutoFit/>
          </a:bodyPr>
          <a:lstStyle/>
          <a:p>
            <a:r>
              <a:rPr lang="en-US" dirty="0" smtClean="0">
                <a:solidFill>
                  <a:srgbClr val="C00000"/>
                </a:solidFill>
              </a:rPr>
              <a:t>C</a:t>
            </a:r>
            <a:r>
              <a:rPr lang="en-US" baseline="-25000" dirty="0" smtClean="0">
                <a:solidFill>
                  <a:srgbClr val="C00000"/>
                </a:solidFill>
              </a:rPr>
              <a:t>2</a:t>
            </a:r>
            <a:endParaRPr lang="en-US" baseline="-25000" dirty="0">
              <a:solidFill>
                <a:srgbClr val="C00000"/>
              </a:solidFill>
            </a:endParaRPr>
          </a:p>
        </p:txBody>
      </p:sp>
      <p:sp>
        <p:nvSpPr>
          <p:cNvPr id="25" name="Rectangle 24"/>
          <p:cNvSpPr/>
          <p:nvPr/>
        </p:nvSpPr>
        <p:spPr>
          <a:xfrm>
            <a:off x="4876800" y="1524000"/>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cxnSp>
        <p:nvCxnSpPr>
          <p:cNvPr id="36" name="Shape 35"/>
          <p:cNvCxnSpPr>
            <a:stCxn id="40" idx="2"/>
            <a:endCxn id="7" idx="3"/>
          </p:cNvCxnSpPr>
          <p:nvPr/>
        </p:nvCxnSpPr>
        <p:spPr>
          <a:xfrm rot="5400000">
            <a:off x="3848100" y="1104900"/>
            <a:ext cx="1333500" cy="32385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8" idx="1"/>
            <a:endCxn id="51" idx="3"/>
          </p:cNvCxnSpPr>
          <p:nvPr/>
        </p:nvCxnSpPr>
        <p:spPr>
          <a:xfrm flipH="1">
            <a:off x="2895600" y="39243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038600" y="3657600"/>
            <a:ext cx="8382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pc</a:t>
            </a:r>
            <a:endParaRPr lang="en-US" sz="2400" dirty="0">
              <a:solidFill>
                <a:schemeClr val="tx1"/>
              </a:solidFill>
            </a:endParaRPr>
          </a:p>
        </p:txBody>
      </p:sp>
      <p:sp>
        <p:nvSpPr>
          <p:cNvPr id="39" name="Rectangle 38"/>
          <p:cNvSpPr/>
          <p:nvPr/>
        </p:nvSpPr>
        <p:spPr>
          <a:xfrm>
            <a:off x="4876800" y="3657600"/>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r</a:t>
            </a:r>
            <a:r>
              <a:rPr lang="en-US" sz="2400" baseline="-25000" dirty="0" err="1" smtClean="0">
                <a:solidFill>
                  <a:schemeClr val="tx1"/>
                </a:solidFill>
              </a:rPr>
              <a:t>a</a:t>
            </a:r>
            <a:endParaRPr lang="en-US" sz="2400" baseline="-25000" dirty="0">
              <a:solidFill>
                <a:schemeClr val="tx1"/>
              </a:solidFill>
            </a:endParaRPr>
          </a:p>
        </p:txBody>
      </p:sp>
      <p:sp>
        <p:nvSpPr>
          <p:cNvPr id="40" name="Rectangle 39"/>
          <p:cNvSpPr/>
          <p:nvPr/>
        </p:nvSpPr>
        <p:spPr>
          <a:xfrm>
            <a:off x="5715000" y="1524000"/>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a:t>
            </a:r>
            <a:endParaRPr lang="en-US" sz="2400" dirty="0">
              <a:solidFill>
                <a:schemeClr val="tx1"/>
              </a:solidFill>
            </a:endParaRPr>
          </a:p>
        </p:txBody>
      </p:sp>
      <p:sp>
        <p:nvSpPr>
          <p:cNvPr id="41" name="Rectangle 40"/>
          <p:cNvSpPr/>
          <p:nvPr/>
        </p:nvSpPr>
        <p:spPr>
          <a:xfrm>
            <a:off x="5715000" y="3657600"/>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r</a:t>
            </a:r>
            <a:r>
              <a:rPr lang="en-US" sz="2400" baseline="-25000" dirty="0" err="1" smtClean="0">
                <a:solidFill>
                  <a:schemeClr val="tx1"/>
                </a:solidFill>
              </a:rPr>
              <a:t>m</a:t>
            </a:r>
            <a:endParaRPr lang="en-US" sz="2400" baseline="-25000" dirty="0">
              <a:solidFill>
                <a:schemeClr val="tx1"/>
              </a:solidFill>
            </a:endParaRPr>
          </a:p>
        </p:txBody>
      </p:sp>
      <p:cxnSp>
        <p:nvCxnSpPr>
          <p:cNvPr id="43" name="Shape 42"/>
          <p:cNvCxnSpPr>
            <a:stCxn id="39" idx="0"/>
          </p:cNvCxnSpPr>
          <p:nvPr/>
        </p:nvCxnSpPr>
        <p:spPr>
          <a:xfrm rot="16200000" flipV="1">
            <a:off x="3486150" y="1847850"/>
            <a:ext cx="1219200" cy="24003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41" idx="2"/>
            <a:endCxn id="17" idx="3"/>
          </p:cNvCxnSpPr>
          <p:nvPr/>
        </p:nvCxnSpPr>
        <p:spPr>
          <a:xfrm rot="5400000">
            <a:off x="3581400" y="3505200"/>
            <a:ext cx="1866900" cy="32385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276600" y="1478718"/>
            <a:ext cx="513282" cy="369332"/>
          </a:xfrm>
          <a:prstGeom prst="rect">
            <a:avLst/>
          </a:prstGeom>
          <a:noFill/>
        </p:spPr>
        <p:txBody>
          <a:bodyPr wrap="none" rtlCol="0">
            <a:spAutoFit/>
          </a:bodyPr>
          <a:lstStyle/>
          <a:p>
            <a:r>
              <a:rPr lang="en-US" dirty="0" smtClean="0"/>
              <a:t>@n</a:t>
            </a:r>
            <a:endParaRPr lang="en-US" dirty="0"/>
          </a:p>
        </p:txBody>
      </p:sp>
      <p:sp>
        <p:nvSpPr>
          <p:cNvPr id="48" name="TextBox 47"/>
          <p:cNvSpPr txBox="1"/>
          <p:nvPr/>
        </p:nvSpPr>
        <p:spPr>
          <a:xfrm>
            <a:off x="3075619" y="3593068"/>
            <a:ext cx="886781" cy="369332"/>
          </a:xfrm>
          <a:prstGeom prst="rect">
            <a:avLst/>
          </a:prstGeom>
          <a:noFill/>
        </p:spPr>
        <p:txBody>
          <a:bodyPr wrap="none" rtlCol="0">
            <a:spAutoFit/>
          </a:bodyPr>
          <a:lstStyle/>
          <a:p>
            <a:r>
              <a:rPr lang="en-US" dirty="0" smtClean="0"/>
              <a:t>@(n+1)</a:t>
            </a:r>
            <a:endParaRPr lang="en-US" dirty="0"/>
          </a:p>
        </p:txBody>
      </p:sp>
      <p:sp>
        <p:nvSpPr>
          <p:cNvPr id="49" name="TextBox 48"/>
          <p:cNvSpPr txBox="1"/>
          <p:nvPr/>
        </p:nvSpPr>
        <p:spPr>
          <a:xfrm>
            <a:off x="3693683" y="2373868"/>
            <a:ext cx="878317" cy="369332"/>
          </a:xfrm>
          <a:prstGeom prst="rect">
            <a:avLst/>
          </a:prstGeom>
          <a:noFill/>
        </p:spPr>
        <p:txBody>
          <a:bodyPr wrap="none" rtlCol="0">
            <a:spAutoFit/>
          </a:bodyPr>
          <a:lstStyle/>
          <a:p>
            <a:r>
              <a:rPr lang="en-US" dirty="0" smtClean="0"/>
              <a:t>@Ret n</a:t>
            </a:r>
            <a:endParaRPr lang="en-US" dirty="0"/>
          </a:p>
        </p:txBody>
      </p:sp>
      <p:sp>
        <p:nvSpPr>
          <p:cNvPr id="50" name="TextBox 49"/>
          <p:cNvSpPr txBox="1"/>
          <p:nvPr/>
        </p:nvSpPr>
        <p:spPr>
          <a:xfrm>
            <a:off x="4800600" y="1066800"/>
            <a:ext cx="982128" cy="369332"/>
          </a:xfrm>
          <a:prstGeom prst="rect">
            <a:avLst/>
          </a:prstGeom>
          <a:noFill/>
        </p:spPr>
        <p:txBody>
          <a:bodyPr wrap="none" rtlCol="0">
            <a:spAutoFit/>
          </a:bodyPr>
          <a:lstStyle/>
          <a:p>
            <a:r>
              <a:rPr lang="en-US" dirty="0" smtClean="0"/>
              <a:t>registers</a:t>
            </a:r>
            <a:endParaRPr lang="en-US" dirty="0"/>
          </a:p>
        </p:txBody>
      </p:sp>
      <p:sp>
        <p:nvSpPr>
          <p:cNvPr id="51" name="Rectangle 50"/>
          <p:cNvSpPr/>
          <p:nvPr/>
        </p:nvSpPr>
        <p:spPr>
          <a:xfrm>
            <a:off x="762000" y="3657600"/>
            <a:ext cx="21336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Store </a:t>
            </a:r>
            <a:r>
              <a:rPr lang="en-US" sz="2400" dirty="0" err="1" smtClean="0">
                <a:solidFill>
                  <a:schemeClr val="tx1"/>
                </a:solidFill>
              </a:rPr>
              <a:t>r</a:t>
            </a:r>
            <a:r>
              <a:rPr lang="en-US" sz="2400" baseline="-25000" dirty="0" err="1" smtClean="0">
                <a:solidFill>
                  <a:schemeClr val="tx1"/>
                </a:solidFill>
              </a:rPr>
              <a:t>a</a:t>
            </a:r>
            <a:r>
              <a:rPr lang="en-US" sz="2400" dirty="0" smtClean="0">
                <a:solidFill>
                  <a:schemeClr val="tx1"/>
                </a:solidFill>
              </a:rPr>
              <a:t> → ⋆</a:t>
            </a:r>
            <a:r>
              <a:rPr lang="en-US" sz="2400" dirty="0" err="1" smtClean="0">
                <a:solidFill>
                  <a:schemeClr val="tx1"/>
                </a:solidFill>
              </a:rPr>
              <a:t>r</a:t>
            </a:r>
            <a:r>
              <a:rPr lang="en-US" sz="2400" baseline="-25000" dirty="0" err="1" smtClean="0">
                <a:solidFill>
                  <a:schemeClr val="tx1"/>
                </a:solidFill>
              </a:rPr>
              <a:t>m</a:t>
            </a:r>
            <a:endParaRPr lang="en-US" sz="2400" baseline="-25000" dirty="0">
              <a:solidFill>
                <a:schemeClr val="tx1"/>
              </a:solidFill>
            </a:endParaRPr>
          </a:p>
        </p:txBody>
      </p:sp>
      <p:cxnSp>
        <p:nvCxnSpPr>
          <p:cNvPr id="63" name="Straight Arrow Connector 62"/>
          <p:cNvCxnSpPr>
            <a:stCxn id="64" idx="1"/>
          </p:cNvCxnSpPr>
          <p:nvPr/>
        </p:nvCxnSpPr>
        <p:spPr>
          <a:xfrm flipH="1">
            <a:off x="2895600" y="33909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038600" y="3124200"/>
            <a:ext cx="8382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pc</a:t>
            </a:r>
            <a:endParaRPr lang="en-US" sz="2400" dirty="0">
              <a:solidFill>
                <a:schemeClr val="tx1"/>
              </a:solidFill>
            </a:endParaRPr>
          </a:p>
        </p:txBody>
      </p:sp>
      <p:sp>
        <p:nvSpPr>
          <p:cNvPr id="66" name="Rectangle 65"/>
          <p:cNvSpPr/>
          <p:nvPr/>
        </p:nvSpPr>
        <p:spPr>
          <a:xfrm>
            <a:off x="5715000" y="3124200"/>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t>
            </a:r>
            <a:endParaRPr lang="en-US" sz="2400" dirty="0">
              <a:solidFill>
                <a:schemeClr val="tx1"/>
              </a:solidFill>
            </a:endParaRPr>
          </a:p>
        </p:txBody>
      </p:sp>
      <p:sp>
        <p:nvSpPr>
          <p:cNvPr id="68" name="TextBox 67"/>
          <p:cNvSpPr txBox="1"/>
          <p:nvPr/>
        </p:nvSpPr>
        <p:spPr>
          <a:xfrm>
            <a:off x="3085244" y="3076075"/>
            <a:ext cx="886781" cy="369332"/>
          </a:xfrm>
          <a:prstGeom prst="rect">
            <a:avLst/>
          </a:prstGeom>
          <a:noFill/>
        </p:spPr>
        <p:txBody>
          <a:bodyPr wrap="none" rtlCol="0">
            <a:spAutoFit/>
          </a:bodyPr>
          <a:lstStyle/>
          <a:p>
            <a:r>
              <a:rPr lang="en-US" dirty="0" smtClean="0"/>
              <a:t>@(n+1)</a:t>
            </a:r>
            <a:endParaRPr lang="en-US" dirty="0"/>
          </a:p>
        </p:txBody>
      </p:sp>
      <p:cxnSp>
        <p:nvCxnSpPr>
          <p:cNvPr id="69" name="Shape 68"/>
          <p:cNvCxnSpPr>
            <a:stCxn id="65" idx="0"/>
          </p:cNvCxnSpPr>
          <p:nvPr/>
        </p:nvCxnSpPr>
        <p:spPr>
          <a:xfrm rot="16200000" flipV="1">
            <a:off x="3752850" y="1581150"/>
            <a:ext cx="685800" cy="24003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72200" y="2438400"/>
            <a:ext cx="2786276" cy="646331"/>
          </a:xfrm>
          <a:prstGeom prst="rect">
            <a:avLst/>
          </a:prstGeom>
          <a:noFill/>
        </p:spPr>
        <p:txBody>
          <a:bodyPr wrap="none" rtlCol="0">
            <a:spAutoFit/>
          </a:bodyPr>
          <a:lstStyle/>
          <a:p>
            <a:r>
              <a:rPr lang="en-US" b="1" dirty="0" smtClean="0">
                <a:solidFill>
                  <a:srgbClr val="C00000"/>
                </a:solidFill>
              </a:rPr>
              <a:t>cross-component call</a:t>
            </a:r>
          </a:p>
          <a:p>
            <a:r>
              <a:rPr lang="en-US" b="1" dirty="0" smtClean="0">
                <a:solidFill>
                  <a:srgbClr val="C00000"/>
                </a:solidFill>
              </a:rPr>
              <a:t>only </a:t>
            </a:r>
            <a:r>
              <a:rPr lang="en-US" b="1" dirty="0" smtClean="0">
                <a:solidFill>
                  <a:srgbClr val="C00000"/>
                </a:solidFill>
              </a:rPr>
              <a:t>allowed at </a:t>
            </a:r>
            <a:r>
              <a:rPr lang="en-US" b="1" dirty="0" err="1" smtClean="0">
                <a:solidFill>
                  <a:srgbClr val="C00000"/>
                </a:solidFill>
              </a:rPr>
              <a:t>EntryPoint</a:t>
            </a:r>
            <a:endParaRPr lang="en-US" b="1" dirty="0">
              <a:solidFill>
                <a:srgbClr val="C00000"/>
              </a:solidFill>
            </a:endParaRPr>
          </a:p>
        </p:txBody>
      </p:sp>
      <p:sp>
        <p:nvSpPr>
          <p:cNvPr id="74" name="Rectangle 73"/>
          <p:cNvSpPr/>
          <p:nvPr/>
        </p:nvSpPr>
        <p:spPr>
          <a:xfrm>
            <a:off x="2971800" y="1981200"/>
            <a:ext cx="2316916" cy="369332"/>
          </a:xfrm>
          <a:prstGeom prst="rect">
            <a:avLst/>
          </a:prstGeom>
        </p:spPr>
        <p:txBody>
          <a:bodyPr wrap="none">
            <a:spAutoFit/>
          </a:bodyPr>
          <a:lstStyle/>
          <a:p>
            <a:r>
              <a:rPr lang="en-US" dirty="0" smtClean="0"/>
              <a:t>linear return capability</a:t>
            </a:r>
            <a:endParaRPr lang="en-US" dirty="0"/>
          </a:p>
        </p:txBody>
      </p:sp>
      <p:sp>
        <p:nvSpPr>
          <p:cNvPr id="75" name="Rectangle 74"/>
          <p:cNvSpPr/>
          <p:nvPr/>
        </p:nvSpPr>
        <p:spPr>
          <a:xfrm>
            <a:off x="2927396" y="1764268"/>
            <a:ext cx="1148904" cy="369332"/>
          </a:xfrm>
          <a:prstGeom prst="rect">
            <a:avLst/>
          </a:prstGeom>
        </p:spPr>
        <p:txBody>
          <a:bodyPr wrap="none">
            <a:spAutoFit/>
          </a:bodyPr>
          <a:lstStyle/>
          <a:p>
            <a:r>
              <a:rPr lang="en-US" dirty="0" smtClean="0"/>
              <a:t>stack level</a:t>
            </a:r>
            <a:endParaRPr lang="en-US" dirty="0"/>
          </a:p>
        </p:txBody>
      </p:sp>
      <p:sp>
        <p:nvSpPr>
          <p:cNvPr id="76" name="Rectangle 75"/>
          <p:cNvSpPr/>
          <p:nvPr/>
        </p:nvSpPr>
        <p:spPr>
          <a:xfrm>
            <a:off x="3962400" y="1992868"/>
            <a:ext cx="1399101" cy="369332"/>
          </a:xfrm>
          <a:prstGeom prst="rect">
            <a:avLst/>
          </a:prstGeom>
        </p:spPr>
        <p:txBody>
          <a:bodyPr wrap="none">
            <a:spAutoFit/>
          </a:bodyPr>
          <a:lstStyle/>
          <a:p>
            <a:r>
              <a:rPr lang="en-US" dirty="0" smtClean="0"/>
              <a:t>current color</a:t>
            </a:r>
            <a:endParaRPr lang="en-US" dirty="0"/>
          </a:p>
        </p:txBody>
      </p:sp>
      <p:sp>
        <p:nvSpPr>
          <p:cNvPr id="77" name="Rectangle 76"/>
          <p:cNvSpPr/>
          <p:nvPr/>
        </p:nvSpPr>
        <p:spPr>
          <a:xfrm>
            <a:off x="3657600" y="2754868"/>
            <a:ext cx="1506503" cy="369332"/>
          </a:xfrm>
          <a:prstGeom prst="rect">
            <a:avLst/>
          </a:prstGeom>
        </p:spPr>
        <p:txBody>
          <a:bodyPr wrap="none">
            <a:spAutoFit/>
          </a:bodyPr>
          <a:lstStyle/>
          <a:p>
            <a:r>
              <a:rPr lang="en-US" dirty="0" smtClean="0"/>
              <a:t>changed color</a:t>
            </a:r>
            <a:endParaRPr lang="en-US" dirty="0"/>
          </a:p>
        </p:txBody>
      </p:sp>
      <p:sp>
        <p:nvSpPr>
          <p:cNvPr id="78" name="Rectangle 77"/>
          <p:cNvSpPr/>
          <p:nvPr/>
        </p:nvSpPr>
        <p:spPr>
          <a:xfrm>
            <a:off x="2895600" y="3364468"/>
            <a:ext cx="1146148" cy="369332"/>
          </a:xfrm>
          <a:prstGeom prst="rect">
            <a:avLst/>
          </a:prstGeom>
        </p:spPr>
        <p:txBody>
          <a:bodyPr wrap="none">
            <a:spAutoFit/>
          </a:bodyPr>
          <a:lstStyle/>
          <a:p>
            <a:r>
              <a:rPr lang="en-US" dirty="0" smtClean="0"/>
              <a:t>increment</a:t>
            </a:r>
            <a:endParaRPr lang="en-US" dirty="0"/>
          </a:p>
        </p:txBody>
      </p:sp>
      <p:sp>
        <p:nvSpPr>
          <p:cNvPr id="79" name="TextBox 78"/>
          <p:cNvSpPr txBox="1"/>
          <p:nvPr/>
        </p:nvSpPr>
        <p:spPr>
          <a:xfrm>
            <a:off x="3684277" y="6096000"/>
            <a:ext cx="2922595" cy="646331"/>
          </a:xfrm>
          <a:prstGeom prst="rect">
            <a:avLst/>
          </a:prstGeom>
          <a:noFill/>
        </p:spPr>
        <p:txBody>
          <a:bodyPr wrap="none" rtlCol="0">
            <a:spAutoFit/>
          </a:bodyPr>
          <a:lstStyle/>
          <a:p>
            <a:r>
              <a:rPr lang="en-US" b="1" dirty="0" smtClean="0">
                <a:solidFill>
                  <a:srgbClr val="C00000"/>
                </a:solidFill>
              </a:rPr>
              <a:t>loads and </a:t>
            </a:r>
            <a:r>
              <a:rPr lang="en-US" b="1" dirty="0" smtClean="0">
                <a:solidFill>
                  <a:srgbClr val="C00000"/>
                </a:solidFill>
              </a:rPr>
              <a:t>stores to the same</a:t>
            </a:r>
          </a:p>
          <a:p>
            <a:r>
              <a:rPr lang="en-US" b="1" dirty="0" smtClean="0">
                <a:solidFill>
                  <a:srgbClr val="C00000"/>
                </a:solidFill>
              </a:rPr>
              <a:t>component always </a:t>
            </a:r>
            <a:r>
              <a:rPr lang="en-US" b="1" dirty="0" smtClean="0">
                <a:solidFill>
                  <a:srgbClr val="C00000"/>
                </a:solidFill>
              </a:rPr>
              <a:t>allowed</a:t>
            </a:r>
            <a:endParaRPr lang="en-US" b="1" dirty="0" smtClean="0">
              <a:solidFill>
                <a:srgbClr val="C00000"/>
              </a:solidFill>
            </a:endParaRPr>
          </a:p>
        </p:txBody>
      </p:sp>
      <p:cxnSp>
        <p:nvCxnSpPr>
          <p:cNvPr id="84" name="Straight Arrow Connector 83"/>
          <p:cNvCxnSpPr/>
          <p:nvPr/>
        </p:nvCxnSpPr>
        <p:spPr>
          <a:xfrm flipH="1" flipV="1">
            <a:off x="2895600" y="2323700"/>
            <a:ext cx="41148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17" idx="3"/>
          </p:cNvCxnSpPr>
          <p:nvPr/>
        </p:nvCxnSpPr>
        <p:spPr>
          <a:xfrm flipV="1">
            <a:off x="2895600" y="2286000"/>
            <a:ext cx="4114800" cy="3771900"/>
          </a:xfrm>
          <a:prstGeom prst="bentConnector3">
            <a:avLst>
              <a:gd name="adj1" fmla="val 10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208283" y="1992868"/>
            <a:ext cx="878317" cy="369332"/>
          </a:xfrm>
          <a:prstGeom prst="rect">
            <a:avLst/>
          </a:prstGeom>
          <a:noFill/>
        </p:spPr>
        <p:txBody>
          <a:bodyPr wrap="none" rtlCol="0">
            <a:spAutoFit/>
          </a:bodyPr>
          <a:lstStyle/>
          <a:p>
            <a:r>
              <a:rPr lang="en-US" dirty="0" smtClean="0"/>
              <a:t>@Ret n</a:t>
            </a:r>
            <a:endParaRPr lang="en-US" dirty="0"/>
          </a:p>
        </p:txBody>
      </p:sp>
      <p:cxnSp>
        <p:nvCxnSpPr>
          <p:cNvPr id="102" name="Straight Connector 101"/>
          <p:cNvCxnSpPr/>
          <p:nvPr/>
        </p:nvCxnSpPr>
        <p:spPr>
          <a:xfrm flipH="1">
            <a:off x="3777344" y="2574862"/>
            <a:ext cx="7315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hape 102"/>
          <p:cNvCxnSpPr>
            <a:stCxn id="39" idx="2"/>
          </p:cNvCxnSpPr>
          <p:nvPr/>
        </p:nvCxnSpPr>
        <p:spPr>
          <a:xfrm rot="5400000" flipH="1">
            <a:off x="3219450" y="2114550"/>
            <a:ext cx="1752600" cy="2400300"/>
          </a:xfrm>
          <a:prstGeom prst="bentConnector4">
            <a:avLst>
              <a:gd name="adj1" fmla="val 99690"/>
              <a:gd name="adj2" fmla="val 5873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08" idx="1"/>
          </p:cNvCxnSpPr>
          <p:nvPr/>
        </p:nvCxnSpPr>
        <p:spPr>
          <a:xfrm flipH="1">
            <a:off x="2895600" y="4446032"/>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4038600" y="4179332"/>
            <a:ext cx="8382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pc</a:t>
            </a:r>
            <a:endParaRPr lang="en-US" sz="2400" dirty="0">
              <a:solidFill>
                <a:schemeClr val="tx1"/>
              </a:solidFill>
            </a:endParaRPr>
          </a:p>
        </p:txBody>
      </p:sp>
      <p:sp>
        <p:nvSpPr>
          <p:cNvPr id="109" name="Rectangle 108"/>
          <p:cNvSpPr/>
          <p:nvPr/>
        </p:nvSpPr>
        <p:spPr>
          <a:xfrm>
            <a:off x="4876800" y="4179332"/>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r</a:t>
            </a:r>
            <a:r>
              <a:rPr lang="en-US" sz="2400" baseline="-25000" dirty="0" err="1" smtClean="0">
                <a:solidFill>
                  <a:schemeClr val="tx1"/>
                </a:solidFill>
              </a:rPr>
              <a:t>a</a:t>
            </a:r>
            <a:endParaRPr lang="en-US" sz="2400" baseline="-25000" dirty="0">
              <a:solidFill>
                <a:schemeClr val="tx1"/>
              </a:solidFill>
            </a:endParaRPr>
          </a:p>
        </p:txBody>
      </p:sp>
      <p:sp>
        <p:nvSpPr>
          <p:cNvPr id="110" name="Rectangle 109"/>
          <p:cNvSpPr/>
          <p:nvPr/>
        </p:nvSpPr>
        <p:spPr>
          <a:xfrm>
            <a:off x="5715000" y="4179332"/>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r</a:t>
            </a:r>
            <a:r>
              <a:rPr lang="en-US" sz="2400" baseline="-25000" dirty="0" err="1" smtClean="0">
                <a:solidFill>
                  <a:schemeClr val="tx1"/>
                </a:solidFill>
              </a:rPr>
              <a:t>m</a:t>
            </a:r>
            <a:endParaRPr lang="en-US" sz="2400" baseline="-25000" dirty="0">
              <a:solidFill>
                <a:schemeClr val="tx1"/>
              </a:solidFill>
            </a:endParaRPr>
          </a:p>
        </p:txBody>
      </p:sp>
      <p:sp>
        <p:nvSpPr>
          <p:cNvPr id="111" name="TextBox 110"/>
          <p:cNvSpPr txBox="1"/>
          <p:nvPr/>
        </p:nvSpPr>
        <p:spPr>
          <a:xfrm>
            <a:off x="3075619" y="4114800"/>
            <a:ext cx="886781" cy="369332"/>
          </a:xfrm>
          <a:prstGeom prst="rect">
            <a:avLst/>
          </a:prstGeom>
          <a:noFill/>
        </p:spPr>
        <p:txBody>
          <a:bodyPr wrap="none" rtlCol="0">
            <a:spAutoFit/>
          </a:bodyPr>
          <a:lstStyle/>
          <a:p>
            <a:r>
              <a:rPr lang="en-US" dirty="0" smtClean="0"/>
              <a:t>@(n+1)</a:t>
            </a:r>
            <a:endParaRPr lang="en-US" dirty="0"/>
          </a:p>
        </p:txBody>
      </p:sp>
      <p:cxnSp>
        <p:nvCxnSpPr>
          <p:cNvPr id="114" name="Straight Connector 113"/>
          <p:cNvCxnSpPr/>
          <p:nvPr/>
        </p:nvCxnSpPr>
        <p:spPr>
          <a:xfrm flipH="1">
            <a:off x="6289768" y="2193472"/>
            <a:ext cx="7315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183438" y="990600"/>
            <a:ext cx="1884362" cy="1200329"/>
          </a:xfrm>
          <a:prstGeom prst="rect">
            <a:avLst/>
          </a:prstGeom>
          <a:noFill/>
        </p:spPr>
        <p:txBody>
          <a:bodyPr wrap="none" rtlCol="0">
            <a:spAutoFit/>
          </a:bodyPr>
          <a:lstStyle/>
          <a:p>
            <a:r>
              <a:rPr lang="en-US" b="1" dirty="0" smtClean="0"/>
              <a:t>invariant:</a:t>
            </a:r>
          </a:p>
          <a:p>
            <a:r>
              <a:rPr lang="en-US" dirty="0" smtClean="0"/>
              <a:t>at most one</a:t>
            </a:r>
          </a:p>
          <a:p>
            <a:r>
              <a:rPr lang="en-US" dirty="0" smtClean="0"/>
              <a:t>return capability</a:t>
            </a:r>
          </a:p>
          <a:p>
            <a:r>
              <a:rPr lang="en-US" dirty="0" smtClean="0"/>
              <a:t>per call stack level</a:t>
            </a:r>
            <a:endParaRPr lang="en-US" dirty="0" smtClean="0"/>
          </a:p>
        </p:txBody>
      </p:sp>
      <p:cxnSp>
        <p:nvCxnSpPr>
          <p:cNvPr id="117" name="Straight Arrow Connector 116"/>
          <p:cNvCxnSpPr>
            <a:stCxn id="118" idx="1"/>
          </p:cNvCxnSpPr>
          <p:nvPr/>
        </p:nvCxnSpPr>
        <p:spPr>
          <a:xfrm flipH="1">
            <a:off x="2895600" y="5512832"/>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38600" y="5246132"/>
            <a:ext cx="838200" cy="5334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pc</a:t>
            </a:r>
            <a:endParaRPr lang="en-US" sz="2400" dirty="0">
              <a:solidFill>
                <a:schemeClr val="tx1"/>
              </a:solidFill>
            </a:endParaRPr>
          </a:p>
        </p:txBody>
      </p:sp>
      <p:sp>
        <p:nvSpPr>
          <p:cNvPr id="119" name="Rectangle 118"/>
          <p:cNvSpPr/>
          <p:nvPr/>
        </p:nvSpPr>
        <p:spPr>
          <a:xfrm>
            <a:off x="4876800" y="5246132"/>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r</a:t>
            </a:r>
            <a:r>
              <a:rPr lang="en-US" sz="2400" baseline="-25000" dirty="0" err="1" smtClean="0">
                <a:solidFill>
                  <a:schemeClr val="tx1"/>
                </a:solidFill>
              </a:rPr>
              <a:t>a</a:t>
            </a:r>
            <a:endParaRPr lang="en-US" sz="2400" baseline="-25000" dirty="0">
              <a:solidFill>
                <a:schemeClr val="tx1"/>
              </a:solidFill>
            </a:endParaRPr>
          </a:p>
        </p:txBody>
      </p:sp>
      <p:sp>
        <p:nvSpPr>
          <p:cNvPr id="120" name="Rectangle 119"/>
          <p:cNvSpPr/>
          <p:nvPr/>
        </p:nvSpPr>
        <p:spPr>
          <a:xfrm>
            <a:off x="5715000" y="5246132"/>
            <a:ext cx="8382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r</a:t>
            </a:r>
            <a:r>
              <a:rPr lang="en-US" sz="2400" baseline="-25000" dirty="0" err="1" smtClean="0">
                <a:solidFill>
                  <a:schemeClr val="tx1"/>
                </a:solidFill>
              </a:rPr>
              <a:t>m</a:t>
            </a:r>
            <a:endParaRPr lang="en-US" sz="2400" baseline="-25000" dirty="0">
              <a:solidFill>
                <a:schemeClr val="tx1"/>
              </a:solidFill>
            </a:endParaRPr>
          </a:p>
        </p:txBody>
      </p:sp>
      <p:sp>
        <p:nvSpPr>
          <p:cNvPr id="121" name="TextBox 120"/>
          <p:cNvSpPr txBox="1"/>
          <p:nvPr/>
        </p:nvSpPr>
        <p:spPr>
          <a:xfrm>
            <a:off x="3075619" y="5181600"/>
            <a:ext cx="886781" cy="369332"/>
          </a:xfrm>
          <a:prstGeom prst="rect">
            <a:avLst/>
          </a:prstGeom>
          <a:noFill/>
        </p:spPr>
        <p:txBody>
          <a:bodyPr wrap="none" rtlCol="0">
            <a:spAutoFit/>
          </a:bodyPr>
          <a:lstStyle/>
          <a:p>
            <a:r>
              <a:rPr lang="en-US" dirty="0" smtClean="0"/>
              <a:t>@(n+1)</a:t>
            </a:r>
            <a:endParaRPr lang="en-US" dirty="0"/>
          </a:p>
        </p:txBody>
      </p:sp>
      <p:cxnSp>
        <p:nvCxnSpPr>
          <p:cNvPr id="122" name="Shape 121"/>
          <p:cNvCxnSpPr>
            <a:stCxn id="119" idx="0"/>
          </p:cNvCxnSpPr>
          <p:nvPr/>
        </p:nvCxnSpPr>
        <p:spPr>
          <a:xfrm rot="16200000" flipV="1">
            <a:off x="2691884" y="2642116"/>
            <a:ext cx="2807732" cy="2400300"/>
          </a:xfrm>
          <a:prstGeom prst="bentConnector3">
            <a:avLst>
              <a:gd name="adj1" fmla="val 100014"/>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3200400" y="3648670"/>
            <a:ext cx="2097947" cy="923330"/>
          </a:xfrm>
          <a:prstGeom prst="rect">
            <a:avLst/>
          </a:prstGeom>
          <a:noFill/>
        </p:spPr>
        <p:txBody>
          <a:bodyPr wrap="none" rtlCol="0">
            <a:spAutoFit/>
          </a:bodyPr>
          <a:lstStyle/>
          <a:p>
            <a:r>
              <a:rPr lang="en-US" b="1" dirty="0" smtClean="0">
                <a:solidFill>
                  <a:srgbClr val="C00000"/>
                </a:solidFill>
              </a:rPr>
              <a:t>cross-component</a:t>
            </a:r>
          </a:p>
          <a:p>
            <a:r>
              <a:rPr lang="en-US" b="1" dirty="0" smtClean="0">
                <a:solidFill>
                  <a:srgbClr val="C00000"/>
                </a:solidFill>
              </a:rPr>
              <a:t>return only </a:t>
            </a:r>
            <a:r>
              <a:rPr lang="en-US" b="1" dirty="0" smtClean="0">
                <a:solidFill>
                  <a:srgbClr val="C00000"/>
                </a:solidFill>
              </a:rPr>
              <a:t>allowed</a:t>
            </a:r>
          </a:p>
          <a:p>
            <a:r>
              <a:rPr lang="en-US" b="1" dirty="0" smtClean="0">
                <a:solidFill>
                  <a:srgbClr val="C00000"/>
                </a:solidFill>
              </a:rPr>
              <a:t>via</a:t>
            </a:r>
            <a:r>
              <a:rPr lang="en-US" b="1" dirty="0" smtClean="0">
                <a:solidFill>
                  <a:srgbClr val="C00000"/>
                </a:solidFill>
              </a:rPr>
              <a:t> </a:t>
            </a:r>
            <a:r>
              <a:rPr lang="en-US" b="1" dirty="0" smtClean="0">
                <a:solidFill>
                  <a:srgbClr val="C00000"/>
                </a:solidFill>
              </a:rPr>
              <a:t>return </a:t>
            </a:r>
            <a:r>
              <a:rPr lang="en-US" b="1" dirty="0" smtClean="0">
                <a:solidFill>
                  <a:srgbClr val="C00000"/>
                </a:solidFill>
              </a:rPr>
              <a:t>capability</a:t>
            </a:r>
            <a:endParaRPr lang="en-US" b="1" dirty="0">
              <a:solidFill>
                <a:srgbClr val="C00000"/>
              </a:solidFill>
            </a:endParaRPr>
          </a:p>
        </p:txBody>
      </p:sp>
      <p:sp>
        <p:nvSpPr>
          <p:cNvPr id="67" name="Rectangle 66"/>
          <p:cNvSpPr/>
          <p:nvPr/>
        </p:nvSpPr>
        <p:spPr>
          <a:xfrm>
            <a:off x="1143000" y="3200400"/>
            <a:ext cx="16764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686175" y="2419350"/>
            <a:ext cx="9144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067050" y="5200650"/>
            <a:ext cx="9144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65"/>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6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66"/>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77"/>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1" nodeType="click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79"/>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2"/>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7"/>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8"/>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9"/>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1"/>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8"/>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44"/>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10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10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8"/>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09"/>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110"/>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1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102"/>
                                        </p:tgtEl>
                                        <p:attrNameLst>
                                          <p:attrName>style.visibility</p:attrName>
                                        </p:attrNameLst>
                                      </p:cBhvr>
                                      <p:to>
                                        <p:strVal val="hidden"/>
                                      </p:to>
                                    </p:set>
                                  </p:childTnLst>
                                </p:cTn>
                              </p:par>
                              <p:par>
                                <p:cTn id="147" presetID="1" presetClass="entr" presetSubtype="0" fill="hold" nodeType="withEffect">
                                  <p:stCondLst>
                                    <p:cond delay="0"/>
                                  </p:stCondLst>
                                  <p:childTnLst>
                                    <p:set>
                                      <p:cBhvr>
                                        <p:cTn id="148" dur="1" fill="hold">
                                          <p:stCondLst>
                                            <p:cond delay="0"/>
                                          </p:stCondLst>
                                        </p:cTn>
                                        <p:tgtEl>
                                          <p:spTgt spid="11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2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17"/>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1" nodeType="clickEffect">
                                  <p:stCondLst>
                                    <p:cond delay="0"/>
                                  </p:stCondLst>
                                  <p:childTnLst>
                                    <p:set>
                                      <p:cBhvr>
                                        <p:cTn id="164" dur="1" fill="hold">
                                          <p:stCondLst>
                                            <p:cond delay="0"/>
                                          </p:stCondLst>
                                        </p:cTn>
                                        <p:tgtEl>
                                          <p:spTgt spid="12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18" grpId="0" animBg="1"/>
      <p:bldP spid="25" grpId="0" animBg="1"/>
      <p:bldP spid="38" grpId="0" animBg="1"/>
      <p:bldP spid="38" grpId="1" animBg="1"/>
      <p:bldP spid="39" grpId="0" animBg="1"/>
      <p:bldP spid="39" grpId="1" animBg="1"/>
      <p:bldP spid="40" grpId="0" animBg="1"/>
      <p:bldP spid="41" grpId="0" animBg="1"/>
      <p:bldP spid="41" grpId="1" animBg="1"/>
      <p:bldP spid="47" grpId="0"/>
      <p:bldP spid="48" grpId="0"/>
      <p:bldP spid="48" grpId="1"/>
      <p:bldP spid="49" grpId="0"/>
      <p:bldP spid="64" grpId="0" animBg="1"/>
      <p:bldP spid="64" grpId="1" animBg="1"/>
      <p:bldP spid="66" grpId="0" animBg="1"/>
      <p:bldP spid="66" grpId="1" animBg="1"/>
      <p:bldP spid="68" grpId="0"/>
      <p:bldP spid="68" grpId="1"/>
      <p:bldP spid="73" grpId="0"/>
      <p:bldP spid="73" grpId="1"/>
      <p:bldP spid="74" grpId="0"/>
      <p:bldP spid="75" grpId="0"/>
      <p:bldP spid="75" grpId="1"/>
      <p:bldP spid="76" grpId="0"/>
      <p:bldP spid="76" grpId="1"/>
      <p:bldP spid="77" grpId="0"/>
      <p:bldP spid="77" grpId="1"/>
      <p:bldP spid="78" grpId="0"/>
      <p:bldP spid="78" grpId="1"/>
      <p:bldP spid="79" grpId="0"/>
      <p:bldP spid="79" grpId="1"/>
      <p:bldP spid="100" grpId="0"/>
      <p:bldP spid="108" grpId="0" animBg="1"/>
      <p:bldP spid="108" grpId="1" animBg="1"/>
      <p:bldP spid="109" grpId="0" animBg="1"/>
      <p:bldP spid="109" grpId="1" animBg="1"/>
      <p:bldP spid="110" grpId="0" animBg="1"/>
      <p:bldP spid="110" grpId="1" animBg="1"/>
      <p:bldP spid="111" grpId="0"/>
      <p:bldP spid="111" grpId="1"/>
      <p:bldP spid="116" grpId="0"/>
      <p:bldP spid="118" grpId="0" animBg="1"/>
      <p:bldP spid="119" grpId="0" animBg="1"/>
      <p:bldP spid="120" grpId="0" animBg="1"/>
      <p:bldP spid="121" grpId="0"/>
      <p:bldP spid="127" grpId="1"/>
      <p:bldP spid="67" grpId="0" animBg="1"/>
      <p:bldP spid="67" grpId="1" animBg="1"/>
      <p:bldP spid="70" grpId="0" animBg="1"/>
      <p:bldP spid="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Secure compartmentalization property</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31</a:t>
            </a:fld>
            <a:endParaRPr lang="en-US" dirty="0"/>
          </a:p>
        </p:txBody>
      </p:sp>
      <p:grpSp>
        <p:nvGrpSpPr>
          <p:cNvPr id="6" name="Group 5"/>
          <p:cNvGrpSpPr/>
          <p:nvPr/>
        </p:nvGrpSpPr>
        <p:grpSpPr>
          <a:xfrm>
            <a:off x="250383" y="4029955"/>
            <a:ext cx="4048152" cy="990600"/>
            <a:chOff x="381000" y="762000"/>
            <a:chExt cx="4048152" cy="990600"/>
          </a:xfrm>
        </p:grpSpPr>
        <p:grpSp>
          <p:nvGrpSpPr>
            <p:cNvPr id="7" name="Group 87"/>
            <p:cNvGrpSpPr/>
            <p:nvPr/>
          </p:nvGrpSpPr>
          <p:grpSpPr>
            <a:xfrm>
              <a:off x="381000" y="762000"/>
              <a:ext cx="609600" cy="609600"/>
              <a:chOff x="1752600" y="1143000"/>
              <a:chExt cx="609600" cy="609600"/>
            </a:xfrm>
          </p:grpSpPr>
          <p:sp>
            <p:nvSpPr>
              <p:cNvPr id="30" name="Moon 29"/>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1931788" y="1181725"/>
                <a:ext cx="316112" cy="369332"/>
              </a:xfrm>
              <a:prstGeom prst="rect">
                <a:avLst/>
              </a:prstGeom>
              <a:noFill/>
            </p:spPr>
            <p:txBody>
              <a:bodyPr wrap="none" rtlCol="0">
                <a:spAutoFit/>
              </a:bodyPr>
              <a:lstStyle/>
              <a:p>
                <a:r>
                  <a:rPr lang="en-US" dirty="0" smtClean="0"/>
                  <a:t>i</a:t>
                </a:r>
                <a:r>
                  <a:rPr lang="en-US" baseline="-25000" dirty="0" smtClean="0"/>
                  <a:t>1</a:t>
                </a:r>
                <a:endParaRPr lang="en-US" baseline="-25000" dirty="0"/>
              </a:p>
            </p:txBody>
          </p:sp>
        </p:grpSp>
        <p:grpSp>
          <p:nvGrpSpPr>
            <p:cNvPr id="8" name="Group 90"/>
            <p:cNvGrpSpPr/>
            <p:nvPr/>
          </p:nvGrpSpPr>
          <p:grpSpPr>
            <a:xfrm>
              <a:off x="1219200" y="762000"/>
              <a:ext cx="609600" cy="609600"/>
              <a:chOff x="1752600" y="1143000"/>
              <a:chExt cx="609600" cy="609600"/>
            </a:xfrm>
          </p:grpSpPr>
          <p:sp>
            <p:nvSpPr>
              <p:cNvPr id="28" name="Moon 27"/>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2</a:t>
                </a:r>
                <a:endParaRPr lang="en-US" baseline="-25000" dirty="0"/>
              </a:p>
            </p:txBody>
          </p:sp>
        </p:grpSp>
        <p:grpSp>
          <p:nvGrpSpPr>
            <p:cNvPr id="9" name="Group 93"/>
            <p:cNvGrpSpPr/>
            <p:nvPr/>
          </p:nvGrpSpPr>
          <p:grpSpPr>
            <a:xfrm>
              <a:off x="2057400" y="762000"/>
              <a:ext cx="609600" cy="609600"/>
              <a:chOff x="1752600" y="1143000"/>
              <a:chExt cx="609600" cy="609600"/>
            </a:xfrm>
          </p:grpSpPr>
          <p:sp>
            <p:nvSpPr>
              <p:cNvPr id="26" name="Moon 25"/>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3</a:t>
                </a:r>
                <a:endParaRPr lang="en-US" baseline="-25000" dirty="0"/>
              </a:p>
            </p:txBody>
          </p:sp>
        </p:grpSp>
        <p:grpSp>
          <p:nvGrpSpPr>
            <p:cNvPr id="10" name="Group 96"/>
            <p:cNvGrpSpPr/>
            <p:nvPr/>
          </p:nvGrpSpPr>
          <p:grpSpPr>
            <a:xfrm>
              <a:off x="2895600" y="762000"/>
              <a:ext cx="609600" cy="609600"/>
              <a:chOff x="1752600" y="1143000"/>
              <a:chExt cx="609600" cy="609600"/>
            </a:xfrm>
          </p:grpSpPr>
          <p:sp>
            <p:nvSpPr>
              <p:cNvPr id="24" name="Moon 23"/>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1928110" y="1181725"/>
                <a:ext cx="316112" cy="369332"/>
              </a:xfrm>
              <a:prstGeom prst="rect">
                <a:avLst/>
              </a:prstGeom>
              <a:noFill/>
            </p:spPr>
            <p:txBody>
              <a:bodyPr wrap="none" rtlCol="0">
                <a:spAutoFit/>
              </a:bodyPr>
              <a:lstStyle/>
              <a:p>
                <a:r>
                  <a:rPr lang="en-US" dirty="0" smtClean="0"/>
                  <a:t>i</a:t>
                </a:r>
                <a:r>
                  <a:rPr lang="en-US" baseline="-25000" dirty="0" smtClean="0"/>
                  <a:t>4</a:t>
                </a:r>
                <a:endParaRPr lang="en-US" baseline="-25000" dirty="0"/>
              </a:p>
            </p:txBody>
          </p:sp>
        </p:grpSp>
        <p:grpSp>
          <p:nvGrpSpPr>
            <p:cNvPr id="11" name="Group 99"/>
            <p:cNvGrpSpPr/>
            <p:nvPr/>
          </p:nvGrpSpPr>
          <p:grpSpPr>
            <a:xfrm>
              <a:off x="3733800" y="762000"/>
              <a:ext cx="609600" cy="609600"/>
              <a:chOff x="1752600" y="1143000"/>
              <a:chExt cx="609600" cy="609600"/>
            </a:xfrm>
          </p:grpSpPr>
          <p:sp>
            <p:nvSpPr>
              <p:cNvPr id="22" name="Moon 21"/>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5</a:t>
                </a:r>
                <a:endParaRPr lang="en-US" baseline="-25000" dirty="0"/>
              </a:p>
            </p:txBody>
          </p:sp>
        </p:grpSp>
        <p:sp>
          <p:nvSpPr>
            <p:cNvPr id="12" name="Oval 11"/>
            <p:cNvSpPr/>
            <p:nvPr/>
          </p:nvSpPr>
          <p:spPr>
            <a:xfrm>
              <a:off x="381000" y="1143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1</a:t>
              </a:r>
              <a:endParaRPr lang="en-US" baseline="-25000" dirty="0">
                <a:solidFill>
                  <a:schemeClr val="tx1"/>
                </a:solidFill>
              </a:endParaRPr>
            </a:p>
          </p:txBody>
        </p:sp>
        <p:sp>
          <p:nvSpPr>
            <p:cNvPr id="13" name="Oval 12"/>
            <p:cNvSpPr/>
            <p:nvPr/>
          </p:nvSpPr>
          <p:spPr>
            <a:xfrm>
              <a:off x="1219200" y="1143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2</a:t>
              </a:r>
              <a:endParaRPr lang="en-US" baseline="-25000" dirty="0">
                <a:solidFill>
                  <a:schemeClr val="tx1"/>
                </a:solidFill>
              </a:endParaRPr>
            </a:p>
          </p:txBody>
        </p:sp>
        <p:sp>
          <p:nvSpPr>
            <p:cNvPr id="14" name="Oval 13"/>
            <p:cNvSpPr/>
            <p:nvPr/>
          </p:nvSpPr>
          <p:spPr>
            <a:xfrm>
              <a:off x="2057400" y="1143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3</a:t>
              </a:r>
              <a:endParaRPr lang="en-US" baseline="-25000" dirty="0">
                <a:solidFill>
                  <a:schemeClr val="tx1"/>
                </a:solidFill>
              </a:endParaRPr>
            </a:p>
          </p:txBody>
        </p:sp>
        <p:sp>
          <p:nvSpPr>
            <p:cNvPr id="15" name="Oval 14"/>
            <p:cNvSpPr/>
            <p:nvPr/>
          </p:nvSpPr>
          <p:spPr>
            <a:xfrm>
              <a:off x="2895600" y="1143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4</a:t>
              </a:r>
              <a:endParaRPr lang="en-US" baseline="-25000" dirty="0">
                <a:solidFill>
                  <a:schemeClr val="tx1"/>
                </a:solidFill>
              </a:endParaRPr>
            </a:p>
          </p:txBody>
        </p:sp>
        <p:sp>
          <p:nvSpPr>
            <p:cNvPr id="16" name="Oval 15"/>
            <p:cNvSpPr/>
            <p:nvPr/>
          </p:nvSpPr>
          <p:spPr>
            <a:xfrm>
              <a:off x="3733800" y="1143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5</a:t>
              </a:r>
              <a:endParaRPr lang="en-US" baseline="-25000" dirty="0">
                <a:solidFill>
                  <a:schemeClr val="tx1"/>
                </a:solidFill>
              </a:endParaRPr>
            </a:p>
          </p:txBody>
        </p:sp>
        <p:sp>
          <p:nvSpPr>
            <p:cNvPr id="17" name="TextBox 16"/>
            <p:cNvSpPr txBox="1"/>
            <p:nvPr/>
          </p:nvSpPr>
          <p:spPr>
            <a:xfrm>
              <a:off x="670560" y="1261348"/>
              <a:ext cx="393056" cy="369332"/>
            </a:xfrm>
            <a:prstGeom prst="rect">
              <a:avLst/>
            </a:prstGeom>
            <a:noFill/>
          </p:spPr>
          <p:txBody>
            <a:bodyPr wrap="none" rtlCol="0">
              <a:spAutoFit/>
            </a:bodyPr>
            <a:lstStyle/>
            <a:p>
              <a:r>
                <a:rPr lang="en-US" dirty="0" smtClean="0"/>
                <a:t>↓</a:t>
              </a:r>
              <a:endParaRPr lang="en-US" dirty="0"/>
            </a:p>
          </p:txBody>
        </p:sp>
        <p:sp>
          <p:nvSpPr>
            <p:cNvPr id="18" name="TextBox 17"/>
            <p:cNvSpPr txBox="1"/>
            <p:nvPr/>
          </p:nvSpPr>
          <p:spPr>
            <a:xfrm>
              <a:off x="1511944" y="1268968"/>
              <a:ext cx="393056" cy="369332"/>
            </a:xfrm>
            <a:prstGeom prst="rect">
              <a:avLst/>
            </a:prstGeom>
            <a:noFill/>
          </p:spPr>
          <p:txBody>
            <a:bodyPr wrap="none" rtlCol="0">
              <a:spAutoFit/>
            </a:bodyPr>
            <a:lstStyle/>
            <a:p>
              <a:r>
                <a:rPr lang="en-US" dirty="0" smtClean="0"/>
                <a:t>↓</a:t>
              </a:r>
              <a:endParaRPr lang="en-US" dirty="0"/>
            </a:p>
          </p:txBody>
        </p:sp>
        <p:sp>
          <p:nvSpPr>
            <p:cNvPr id="19" name="TextBox 18"/>
            <p:cNvSpPr txBox="1"/>
            <p:nvPr/>
          </p:nvSpPr>
          <p:spPr>
            <a:xfrm>
              <a:off x="2353328" y="1276588"/>
              <a:ext cx="393056" cy="369332"/>
            </a:xfrm>
            <a:prstGeom prst="rect">
              <a:avLst/>
            </a:prstGeom>
            <a:noFill/>
          </p:spPr>
          <p:txBody>
            <a:bodyPr wrap="none" rtlCol="0">
              <a:spAutoFit/>
            </a:bodyPr>
            <a:lstStyle/>
            <a:p>
              <a:r>
                <a:rPr lang="en-US" dirty="0" smtClean="0"/>
                <a:t>↓</a:t>
              </a:r>
              <a:endParaRPr lang="en-US" dirty="0"/>
            </a:p>
          </p:txBody>
        </p:sp>
        <p:sp>
          <p:nvSpPr>
            <p:cNvPr id="20" name="TextBox 19"/>
            <p:cNvSpPr txBox="1"/>
            <p:nvPr/>
          </p:nvSpPr>
          <p:spPr>
            <a:xfrm>
              <a:off x="3194712" y="1284208"/>
              <a:ext cx="393056" cy="369332"/>
            </a:xfrm>
            <a:prstGeom prst="rect">
              <a:avLst/>
            </a:prstGeom>
            <a:noFill/>
          </p:spPr>
          <p:txBody>
            <a:bodyPr wrap="none" rtlCol="0">
              <a:spAutoFit/>
            </a:bodyPr>
            <a:lstStyle/>
            <a:p>
              <a:r>
                <a:rPr lang="en-US" dirty="0" smtClean="0"/>
                <a:t>↓</a:t>
              </a:r>
              <a:endParaRPr lang="en-US" dirty="0"/>
            </a:p>
          </p:txBody>
        </p:sp>
        <p:sp>
          <p:nvSpPr>
            <p:cNvPr id="21" name="TextBox 20"/>
            <p:cNvSpPr txBox="1"/>
            <p:nvPr/>
          </p:nvSpPr>
          <p:spPr>
            <a:xfrm>
              <a:off x="4036096" y="1291828"/>
              <a:ext cx="393056" cy="369332"/>
            </a:xfrm>
            <a:prstGeom prst="rect">
              <a:avLst/>
            </a:prstGeom>
            <a:noFill/>
          </p:spPr>
          <p:txBody>
            <a:bodyPr wrap="none" rtlCol="0">
              <a:spAutoFit/>
            </a:bodyPr>
            <a:lstStyle/>
            <a:p>
              <a:r>
                <a:rPr lang="en-US" dirty="0" smtClean="0"/>
                <a:t>↓</a:t>
              </a:r>
              <a:endParaRPr lang="en-US" dirty="0"/>
            </a:p>
          </p:txBody>
        </p:sp>
      </p:grpSp>
      <p:grpSp>
        <p:nvGrpSpPr>
          <p:cNvPr id="32" name="Group 31"/>
          <p:cNvGrpSpPr/>
          <p:nvPr/>
        </p:nvGrpSpPr>
        <p:grpSpPr>
          <a:xfrm>
            <a:off x="250383" y="1828800"/>
            <a:ext cx="3962400" cy="990600"/>
            <a:chOff x="228600" y="2667000"/>
            <a:chExt cx="3962400" cy="990600"/>
          </a:xfrm>
        </p:grpSpPr>
        <p:grpSp>
          <p:nvGrpSpPr>
            <p:cNvPr id="33" name="Group 140"/>
            <p:cNvGrpSpPr/>
            <p:nvPr/>
          </p:nvGrpSpPr>
          <p:grpSpPr>
            <a:xfrm>
              <a:off x="228600" y="2667000"/>
              <a:ext cx="609600" cy="609600"/>
              <a:chOff x="1752600" y="1143000"/>
              <a:chExt cx="609600" cy="609600"/>
            </a:xfrm>
          </p:grpSpPr>
          <p:sp>
            <p:nvSpPr>
              <p:cNvPr id="51" name="Moon 50"/>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p:cNvSpPr txBox="1"/>
              <p:nvPr/>
            </p:nvSpPr>
            <p:spPr>
              <a:xfrm>
                <a:off x="1931788" y="1181725"/>
                <a:ext cx="316112" cy="369332"/>
              </a:xfrm>
              <a:prstGeom prst="rect">
                <a:avLst/>
              </a:prstGeom>
              <a:noFill/>
            </p:spPr>
            <p:txBody>
              <a:bodyPr wrap="none" rtlCol="0">
                <a:spAutoFit/>
              </a:bodyPr>
              <a:lstStyle/>
              <a:p>
                <a:r>
                  <a:rPr lang="en-US" dirty="0" smtClean="0"/>
                  <a:t>i</a:t>
                </a:r>
                <a:r>
                  <a:rPr lang="en-US" baseline="-25000" dirty="0" smtClean="0"/>
                  <a:t>1</a:t>
                </a:r>
                <a:endParaRPr lang="en-US" baseline="-25000" dirty="0"/>
              </a:p>
            </p:txBody>
          </p:sp>
        </p:grpSp>
        <p:grpSp>
          <p:nvGrpSpPr>
            <p:cNvPr id="34" name="Group 143"/>
            <p:cNvGrpSpPr/>
            <p:nvPr/>
          </p:nvGrpSpPr>
          <p:grpSpPr>
            <a:xfrm>
              <a:off x="1066800" y="2667000"/>
              <a:ext cx="609600" cy="609600"/>
              <a:chOff x="1752600" y="1143000"/>
              <a:chExt cx="609600" cy="609600"/>
            </a:xfrm>
          </p:grpSpPr>
          <p:sp>
            <p:nvSpPr>
              <p:cNvPr id="49" name="Moon 48"/>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2</a:t>
                </a:r>
                <a:endParaRPr lang="en-US" baseline="-25000" dirty="0"/>
              </a:p>
            </p:txBody>
          </p:sp>
        </p:grpSp>
        <p:grpSp>
          <p:nvGrpSpPr>
            <p:cNvPr id="35" name="Group 146"/>
            <p:cNvGrpSpPr/>
            <p:nvPr/>
          </p:nvGrpSpPr>
          <p:grpSpPr>
            <a:xfrm>
              <a:off x="1905000" y="2667000"/>
              <a:ext cx="609600" cy="609600"/>
              <a:chOff x="1752600" y="1143000"/>
              <a:chExt cx="609600" cy="609600"/>
            </a:xfrm>
          </p:grpSpPr>
          <p:sp>
            <p:nvSpPr>
              <p:cNvPr id="47" name="Moon 46"/>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TextBox 47"/>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3</a:t>
                </a:r>
                <a:endParaRPr lang="en-US" baseline="-25000" dirty="0"/>
              </a:p>
            </p:txBody>
          </p:sp>
        </p:grpSp>
        <p:grpSp>
          <p:nvGrpSpPr>
            <p:cNvPr id="36" name="Group 149"/>
            <p:cNvGrpSpPr/>
            <p:nvPr/>
          </p:nvGrpSpPr>
          <p:grpSpPr>
            <a:xfrm>
              <a:off x="2743200" y="2667000"/>
              <a:ext cx="609600" cy="609600"/>
              <a:chOff x="1752600" y="1143000"/>
              <a:chExt cx="609600" cy="609600"/>
            </a:xfrm>
          </p:grpSpPr>
          <p:sp>
            <p:nvSpPr>
              <p:cNvPr id="45" name="Moon 44"/>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1928110" y="1181725"/>
                <a:ext cx="316112" cy="369332"/>
              </a:xfrm>
              <a:prstGeom prst="rect">
                <a:avLst/>
              </a:prstGeom>
              <a:noFill/>
            </p:spPr>
            <p:txBody>
              <a:bodyPr wrap="none" rtlCol="0">
                <a:spAutoFit/>
              </a:bodyPr>
              <a:lstStyle/>
              <a:p>
                <a:r>
                  <a:rPr lang="en-US" dirty="0" smtClean="0"/>
                  <a:t>i</a:t>
                </a:r>
                <a:r>
                  <a:rPr lang="en-US" baseline="-25000" dirty="0" smtClean="0"/>
                  <a:t>4</a:t>
                </a:r>
                <a:endParaRPr lang="en-US" baseline="-25000" dirty="0"/>
              </a:p>
            </p:txBody>
          </p:sp>
        </p:grpSp>
        <p:grpSp>
          <p:nvGrpSpPr>
            <p:cNvPr id="37" name="Group 152"/>
            <p:cNvGrpSpPr/>
            <p:nvPr/>
          </p:nvGrpSpPr>
          <p:grpSpPr>
            <a:xfrm>
              <a:off x="3581400" y="2667000"/>
              <a:ext cx="609600" cy="609600"/>
              <a:chOff x="1752600" y="1143000"/>
              <a:chExt cx="609600" cy="609600"/>
            </a:xfrm>
          </p:grpSpPr>
          <p:sp>
            <p:nvSpPr>
              <p:cNvPr id="43" name="Moon 42"/>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TextBox 43"/>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5</a:t>
                </a:r>
                <a:endParaRPr lang="en-US" baseline="-25000" dirty="0"/>
              </a:p>
            </p:txBody>
          </p:sp>
        </p:grpSp>
        <p:sp>
          <p:nvSpPr>
            <p:cNvPr id="38" name="Oval 37"/>
            <p:cNvSpPr/>
            <p:nvPr/>
          </p:nvSpPr>
          <p:spPr>
            <a:xfrm>
              <a:off x="228600" y="3048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1</a:t>
              </a:r>
              <a:endParaRPr lang="en-US" baseline="-25000" dirty="0">
                <a:solidFill>
                  <a:schemeClr val="tx1"/>
                </a:solidFill>
              </a:endParaRPr>
            </a:p>
          </p:txBody>
        </p:sp>
        <p:sp>
          <p:nvSpPr>
            <p:cNvPr id="39" name="Oval 38"/>
            <p:cNvSpPr/>
            <p:nvPr/>
          </p:nvSpPr>
          <p:spPr>
            <a:xfrm>
              <a:off x="1066800" y="3048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2</a:t>
              </a:r>
              <a:endParaRPr lang="en-US" baseline="-25000" dirty="0">
                <a:solidFill>
                  <a:schemeClr val="tx1"/>
                </a:solidFill>
              </a:endParaRPr>
            </a:p>
          </p:txBody>
        </p:sp>
        <p:sp>
          <p:nvSpPr>
            <p:cNvPr id="40" name="Oval 39"/>
            <p:cNvSpPr/>
            <p:nvPr/>
          </p:nvSpPr>
          <p:spPr>
            <a:xfrm>
              <a:off x="1905000" y="3048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3</a:t>
              </a:r>
              <a:endParaRPr lang="en-US" baseline="-25000" dirty="0">
                <a:solidFill>
                  <a:schemeClr val="tx1"/>
                </a:solidFill>
              </a:endParaRPr>
            </a:p>
          </p:txBody>
        </p:sp>
        <p:sp>
          <p:nvSpPr>
            <p:cNvPr id="41" name="Oval 40"/>
            <p:cNvSpPr/>
            <p:nvPr/>
          </p:nvSpPr>
          <p:spPr>
            <a:xfrm>
              <a:off x="2743200" y="3048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4</a:t>
              </a:r>
              <a:endParaRPr lang="en-US" baseline="-25000" dirty="0">
                <a:solidFill>
                  <a:schemeClr val="tx1"/>
                </a:solidFill>
              </a:endParaRPr>
            </a:p>
          </p:txBody>
        </p:sp>
        <p:sp>
          <p:nvSpPr>
            <p:cNvPr id="42" name="Oval 41"/>
            <p:cNvSpPr/>
            <p:nvPr/>
          </p:nvSpPr>
          <p:spPr>
            <a:xfrm>
              <a:off x="3581400" y="3048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5</a:t>
              </a:r>
              <a:endParaRPr lang="en-US" baseline="-25000" dirty="0">
                <a:solidFill>
                  <a:schemeClr val="tx1"/>
                </a:solidFill>
              </a:endParaRPr>
            </a:p>
          </p:txBody>
        </p:sp>
      </p:grpSp>
      <p:grpSp>
        <p:nvGrpSpPr>
          <p:cNvPr id="53" name="Group 52"/>
          <p:cNvGrpSpPr/>
          <p:nvPr/>
        </p:nvGrpSpPr>
        <p:grpSpPr>
          <a:xfrm>
            <a:off x="4943448" y="4038600"/>
            <a:ext cx="4048152" cy="990600"/>
            <a:chOff x="381000" y="762000"/>
            <a:chExt cx="4048152" cy="990600"/>
          </a:xfrm>
        </p:grpSpPr>
        <p:grpSp>
          <p:nvGrpSpPr>
            <p:cNvPr id="54" name="Group 61"/>
            <p:cNvGrpSpPr/>
            <p:nvPr/>
          </p:nvGrpSpPr>
          <p:grpSpPr>
            <a:xfrm>
              <a:off x="381000" y="762000"/>
              <a:ext cx="609600" cy="609600"/>
              <a:chOff x="1752600" y="1143000"/>
              <a:chExt cx="609600" cy="609600"/>
            </a:xfrm>
          </p:grpSpPr>
          <p:sp>
            <p:nvSpPr>
              <p:cNvPr id="77" name="Moon 76"/>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TextBox 77"/>
              <p:cNvSpPr txBox="1"/>
              <p:nvPr/>
            </p:nvSpPr>
            <p:spPr>
              <a:xfrm>
                <a:off x="1931788" y="1181725"/>
                <a:ext cx="316112" cy="369332"/>
              </a:xfrm>
              <a:prstGeom prst="rect">
                <a:avLst/>
              </a:prstGeom>
              <a:noFill/>
            </p:spPr>
            <p:txBody>
              <a:bodyPr wrap="none" rtlCol="0">
                <a:spAutoFit/>
              </a:bodyPr>
              <a:lstStyle/>
              <a:p>
                <a:r>
                  <a:rPr lang="en-US" dirty="0" smtClean="0"/>
                  <a:t>i</a:t>
                </a:r>
                <a:r>
                  <a:rPr lang="en-US" baseline="-25000" dirty="0" smtClean="0"/>
                  <a:t>1</a:t>
                </a:r>
                <a:endParaRPr lang="en-US" baseline="-25000" dirty="0"/>
              </a:p>
            </p:txBody>
          </p:sp>
        </p:grpSp>
        <p:grpSp>
          <p:nvGrpSpPr>
            <p:cNvPr id="55" name="Group 62"/>
            <p:cNvGrpSpPr/>
            <p:nvPr/>
          </p:nvGrpSpPr>
          <p:grpSpPr>
            <a:xfrm>
              <a:off x="1219200" y="762000"/>
              <a:ext cx="609600" cy="609600"/>
              <a:chOff x="1752600" y="1143000"/>
              <a:chExt cx="609600" cy="609600"/>
            </a:xfrm>
          </p:grpSpPr>
          <p:sp>
            <p:nvSpPr>
              <p:cNvPr id="75" name="Moon 74"/>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TextBox 75"/>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2</a:t>
                </a:r>
                <a:endParaRPr lang="en-US" baseline="-25000" dirty="0"/>
              </a:p>
            </p:txBody>
          </p:sp>
        </p:grpSp>
        <p:grpSp>
          <p:nvGrpSpPr>
            <p:cNvPr id="56" name="Group 63"/>
            <p:cNvGrpSpPr/>
            <p:nvPr/>
          </p:nvGrpSpPr>
          <p:grpSpPr>
            <a:xfrm>
              <a:off x="2057400" y="762000"/>
              <a:ext cx="609600" cy="609600"/>
              <a:chOff x="1752600" y="1143000"/>
              <a:chExt cx="609600" cy="609600"/>
            </a:xfrm>
          </p:grpSpPr>
          <p:sp>
            <p:nvSpPr>
              <p:cNvPr id="73" name="Moon 72"/>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TextBox 73"/>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3</a:t>
                </a:r>
                <a:endParaRPr lang="en-US" baseline="-25000" dirty="0"/>
              </a:p>
            </p:txBody>
          </p:sp>
        </p:grpSp>
        <p:grpSp>
          <p:nvGrpSpPr>
            <p:cNvPr id="57" name="Group 64"/>
            <p:cNvGrpSpPr/>
            <p:nvPr/>
          </p:nvGrpSpPr>
          <p:grpSpPr>
            <a:xfrm>
              <a:off x="2895600" y="762000"/>
              <a:ext cx="609600" cy="609600"/>
              <a:chOff x="1752600" y="1143000"/>
              <a:chExt cx="609600" cy="609600"/>
            </a:xfrm>
          </p:grpSpPr>
          <p:sp>
            <p:nvSpPr>
              <p:cNvPr id="71" name="Moon 70"/>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TextBox 71"/>
              <p:cNvSpPr txBox="1"/>
              <p:nvPr/>
            </p:nvSpPr>
            <p:spPr>
              <a:xfrm>
                <a:off x="1928110" y="1181725"/>
                <a:ext cx="316112" cy="369332"/>
              </a:xfrm>
              <a:prstGeom prst="rect">
                <a:avLst/>
              </a:prstGeom>
              <a:noFill/>
            </p:spPr>
            <p:txBody>
              <a:bodyPr wrap="none" rtlCol="0">
                <a:spAutoFit/>
              </a:bodyPr>
              <a:lstStyle/>
              <a:p>
                <a:r>
                  <a:rPr lang="en-US" dirty="0" smtClean="0"/>
                  <a:t>i</a:t>
                </a:r>
                <a:r>
                  <a:rPr lang="en-US" baseline="-25000" dirty="0" smtClean="0"/>
                  <a:t>4</a:t>
                </a:r>
                <a:endParaRPr lang="en-US" baseline="-25000" dirty="0"/>
              </a:p>
            </p:txBody>
          </p:sp>
        </p:grpSp>
        <p:grpSp>
          <p:nvGrpSpPr>
            <p:cNvPr id="58" name="Group 65"/>
            <p:cNvGrpSpPr/>
            <p:nvPr/>
          </p:nvGrpSpPr>
          <p:grpSpPr>
            <a:xfrm>
              <a:off x="3733800" y="762000"/>
              <a:ext cx="609600" cy="609600"/>
              <a:chOff x="1752600" y="1143000"/>
              <a:chExt cx="609600" cy="609600"/>
            </a:xfrm>
          </p:grpSpPr>
          <p:sp>
            <p:nvSpPr>
              <p:cNvPr id="69" name="Moon 68"/>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5</a:t>
                </a:r>
                <a:endParaRPr lang="en-US" baseline="-25000" dirty="0"/>
              </a:p>
            </p:txBody>
          </p:sp>
        </p:grpSp>
        <p:sp>
          <p:nvSpPr>
            <p:cNvPr id="59" name="Oval 58"/>
            <p:cNvSpPr/>
            <p:nvPr/>
          </p:nvSpPr>
          <p:spPr>
            <a:xfrm>
              <a:off x="381000" y="1143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1</a:t>
              </a:r>
              <a:endParaRPr lang="en-US" baseline="-25000" dirty="0">
                <a:solidFill>
                  <a:schemeClr val="tx1"/>
                </a:solidFill>
              </a:endParaRPr>
            </a:p>
          </p:txBody>
        </p:sp>
        <p:sp>
          <p:nvSpPr>
            <p:cNvPr id="60" name="Oval 59"/>
            <p:cNvSpPr/>
            <p:nvPr/>
          </p:nvSpPr>
          <p:spPr>
            <a:xfrm>
              <a:off x="1219200" y="1143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2</a:t>
              </a:r>
              <a:endParaRPr lang="en-US" baseline="-25000" dirty="0">
                <a:solidFill>
                  <a:schemeClr val="tx1"/>
                </a:solidFill>
              </a:endParaRPr>
            </a:p>
          </p:txBody>
        </p:sp>
        <p:sp>
          <p:nvSpPr>
            <p:cNvPr id="61" name="Oval 60"/>
            <p:cNvSpPr/>
            <p:nvPr/>
          </p:nvSpPr>
          <p:spPr>
            <a:xfrm>
              <a:off x="2057400" y="1143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3</a:t>
              </a:r>
              <a:endParaRPr lang="en-US" baseline="-25000" dirty="0">
                <a:solidFill>
                  <a:schemeClr val="tx1"/>
                </a:solidFill>
              </a:endParaRPr>
            </a:p>
          </p:txBody>
        </p:sp>
        <p:sp>
          <p:nvSpPr>
            <p:cNvPr id="62" name="Oval 61"/>
            <p:cNvSpPr/>
            <p:nvPr/>
          </p:nvSpPr>
          <p:spPr>
            <a:xfrm>
              <a:off x="2895600" y="1143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4</a:t>
              </a:r>
              <a:endParaRPr lang="en-US" baseline="-25000" dirty="0">
                <a:solidFill>
                  <a:schemeClr val="tx1"/>
                </a:solidFill>
              </a:endParaRPr>
            </a:p>
          </p:txBody>
        </p:sp>
        <p:sp>
          <p:nvSpPr>
            <p:cNvPr id="63" name="Oval 62"/>
            <p:cNvSpPr/>
            <p:nvPr/>
          </p:nvSpPr>
          <p:spPr>
            <a:xfrm>
              <a:off x="3733800" y="1143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r>
                <a:rPr lang="en-US" baseline="-25000" dirty="0" smtClean="0">
                  <a:solidFill>
                    <a:schemeClr val="tx1"/>
                  </a:solidFill>
                </a:rPr>
                <a:t>5</a:t>
              </a:r>
              <a:endParaRPr lang="en-US" baseline="-25000" dirty="0">
                <a:solidFill>
                  <a:schemeClr val="tx1"/>
                </a:solidFill>
              </a:endParaRPr>
            </a:p>
          </p:txBody>
        </p:sp>
        <p:sp>
          <p:nvSpPr>
            <p:cNvPr id="64" name="TextBox 63"/>
            <p:cNvSpPr txBox="1"/>
            <p:nvPr/>
          </p:nvSpPr>
          <p:spPr>
            <a:xfrm>
              <a:off x="670560" y="1261348"/>
              <a:ext cx="393056" cy="369332"/>
            </a:xfrm>
            <a:prstGeom prst="rect">
              <a:avLst/>
            </a:prstGeom>
            <a:noFill/>
          </p:spPr>
          <p:txBody>
            <a:bodyPr wrap="none" rtlCol="0">
              <a:spAutoFit/>
            </a:bodyPr>
            <a:lstStyle/>
            <a:p>
              <a:r>
                <a:rPr lang="en-US" dirty="0" smtClean="0"/>
                <a:t>↓</a:t>
              </a:r>
              <a:endParaRPr lang="en-US" dirty="0"/>
            </a:p>
          </p:txBody>
        </p:sp>
        <p:sp>
          <p:nvSpPr>
            <p:cNvPr id="65" name="TextBox 64"/>
            <p:cNvSpPr txBox="1"/>
            <p:nvPr/>
          </p:nvSpPr>
          <p:spPr>
            <a:xfrm>
              <a:off x="1511944" y="1268968"/>
              <a:ext cx="393056" cy="369332"/>
            </a:xfrm>
            <a:prstGeom prst="rect">
              <a:avLst/>
            </a:prstGeom>
            <a:noFill/>
          </p:spPr>
          <p:txBody>
            <a:bodyPr wrap="none" rtlCol="0">
              <a:spAutoFit/>
            </a:bodyPr>
            <a:lstStyle/>
            <a:p>
              <a:r>
                <a:rPr lang="en-US" dirty="0" smtClean="0"/>
                <a:t>↓</a:t>
              </a:r>
              <a:endParaRPr lang="en-US" dirty="0"/>
            </a:p>
          </p:txBody>
        </p:sp>
        <p:sp>
          <p:nvSpPr>
            <p:cNvPr id="66" name="TextBox 65"/>
            <p:cNvSpPr txBox="1"/>
            <p:nvPr/>
          </p:nvSpPr>
          <p:spPr>
            <a:xfrm>
              <a:off x="2353328" y="1276588"/>
              <a:ext cx="393056" cy="369332"/>
            </a:xfrm>
            <a:prstGeom prst="rect">
              <a:avLst/>
            </a:prstGeom>
            <a:noFill/>
          </p:spPr>
          <p:txBody>
            <a:bodyPr wrap="none" rtlCol="0">
              <a:spAutoFit/>
            </a:bodyPr>
            <a:lstStyle/>
            <a:p>
              <a:r>
                <a:rPr lang="en-US" dirty="0" smtClean="0"/>
                <a:t>↓</a:t>
              </a:r>
              <a:endParaRPr lang="en-US" dirty="0"/>
            </a:p>
          </p:txBody>
        </p:sp>
        <p:sp>
          <p:nvSpPr>
            <p:cNvPr id="67" name="TextBox 66"/>
            <p:cNvSpPr txBox="1"/>
            <p:nvPr/>
          </p:nvSpPr>
          <p:spPr>
            <a:xfrm>
              <a:off x="3194712" y="1284208"/>
              <a:ext cx="393056" cy="369332"/>
            </a:xfrm>
            <a:prstGeom prst="rect">
              <a:avLst/>
            </a:prstGeom>
            <a:noFill/>
          </p:spPr>
          <p:txBody>
            <a:bodyPr wrap="none" rtlCol="0">
              <a:spAutoFit/>
            </a:bodyPr>
            <a:lstStyle/>
            <a:p>
              <a:r>
                <a:rPr lang="en-US" dirty="0" smtClean="0"/>
                <a:t>↓</a:t>
              </a:r>
              <a:endParaRPr lang="en-US" dirty="0"/>
            </a:p>
          </p:txBody>
        </p:sp>
        <p:sp>
          <p:nvSpPr>
            <p:cNvPr id="68" name="TextBox 67"/>
            <p:cNvSpPr txBox="1"/>
            <p:nvPr/>
          </p:nvSpPr>
          <p:spPr>
            <a:xfrm>
              <a:off x="4036096" y="1291828"/>
              <a:ext cx="393056" cy="369332"/>
            </a:xfrm>
            <a:prstGeom prst="rect">
              <a:avLst/>
            </a:prstGeom>
            <a:noFill/>
          </p:spPr>
          <p:txBody>
            <a:bodyPr wrap="none" rtlCol="0">
              <a:spAutoFit/>
            </a:bodyPr>
            <a:lstStyle/>
            <a:p>
              <a:r>
                <a:rPr lang="en-US" dirty="0" smtClean="0"/>
                <a:t>↓</a:t>
              </a:r>
              <a:endParaRPr lang="en-US" dirty="0"/>
            </a:p>
          </p:txBody>
        </p:sp>
      </p:grpSp>
      <p:grpSp>
        <p:nvGrpSpPr>
          <p:cNvPr id="80" name="Group 79"/>
          <p:cNvGrpSpPr/>
          <p:nvPr/>
        </p:nvGrpSpPr>
        <p:grpSpPr>
          <a:xfrm>
            <a:off x="4953000" y="1820155"/>
            <a:ext cx="3962400" cy="990600"/>
            <a:chOff x="228600" y="2667000"/>
            <a:chExt cx="3962400" cy="990600"/>
          </a:xfrm>
        </p:grpSpPr>
        <p:grpSp>
          <p:nvGrpSpPr>
            <p:cNvPr id="81" name="Group 104"/>
            <p:cNvGrpSpPr/>
            <p:nvPr/>
          </p:nvGrpSpPr>
          <p:grpSpPr>
            <a:xfrm>
              <a:off x="228600" y="2667000"/>
              <a:ext cx="609600" cy="609600"/>
              <a:chOff x="1752600" y="1143000"/>
              <a:chExt cx="609600" cy="609600"/>
            </a:xfrm>
          </p:grpSpPr>
          <p:sp>
            <p:nvSpPr>
              <p:cNvPr id="99" name="Moon 98"/>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TextBox 99"/>
              <p:cNvSpPr txBox="1"/>
              <p:nvPr/>
            </p:nvSpPr>
            <p:spPr>
              <a:xfrm>
                <a:off x="1931788" y="1181725"/>
                <a:ext cx="316112" cy="369332"/>
              </a:xfrm>
              <a:prstGeom prst="rect">
                <a:avLst/>
              </a:prstGeom>
              <a:noFill/>
            </p:spPr>
            <p:txBody>
              <a:bodyPr wrap="none" rtlCol="0">
                <a:spAutoFit/>
              </a:bodyPr>
              <a:lstStyle/>
              <a:p>
                <a:r>
                  <a:rPr lang="en-US" dirty="0" smtClean="0"/>
                  <a:t>i</a:t>
                </a:r>
                <a:r>
                  <a:rPr lang="en-US" baseline="-25000" dirty="0" smtClean="0"/>
                  <a:t>1</a:t>
                </a:r>
                <a:endParaRPr lang="en-US" baseline="-25000" dirty="0"/>
              </a:p>
            </p:txBody>
          </p:sp>
        </p:grpSp>
        <p:grpSp>
          <p:nvGrpSpPr>
            <p:cNvPr id="82" name="Group 105"/>
            <p:cNvGrpSpPr/>
            <p:nvPr/>
          </p:nvGrpSpPr>
          <p:grpSpPr>
            <a:xfrm>
              <a:off x="1066800" y="2667000"/>
              <a:ext cx="609600" cy="609600"/>
              <a:chOff x="1752600" y="1143000"/>
              <a:chExt cx="609600" cy="609600"/>
            </a:xfrm>
          </p:grpSpPr>
          <p:sp>
            <p:nvSpPr>
              <p:cNvPr id="97" name="Moon 96"/>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TextBox 97"/>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2</a:t>
                </a:r>
                <a:endParaRPr lang="en-US" baseline="-25000" dirty="0"/>
              </a:p>
            </p:txBody>
          </p:sp>
        </p:grpSp>
        <p:grpSp>
          <p:nvGrpSpPr>
            <p:cNvPr id="83" name="Group 106"/>
            <p:cNvGrpSpPr/>
            <p:nvPr/>
          </p:nvGrpSpPr>
          <p:grpSpPr>
            <a:xfrm>
              <a:off x="1905000" y="2667000"/>
              <a:ext cx="609600" cy="609600"/>
              <a:chOff x="1752600" y="1143000"/>
              <a:chExt cx="609600" cy="609600"/>
            </a:xfrm>
          </p:grpSpPr>
          <p:sp>
            <p:nvSpPr>
              <p:cNvPr id="95" name="Moon 94"/>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6" name="TextBox 95"/>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3</a:t>
                </a:r>
                <a:endParaRPr lang="en-US" baseline="-25000" dirty="0"/>
              </a:p>
            </p:txBody>
          </p:sp>
        </p:grpSp>
        <p:grpSp>
          <p:nvGrpSpPr>
            <p:cNvPr id="84" name="Group 107"/>
            <p:cNvGrpSpPr/>
            <p:nvPr/>
          </p:nvGrpSpPr>
          <p:grpSpPr>
            <a:xfrm>
              <a:off x="2743200" y="2667000"/>
              <a:ext cx="609600" cy="609600"/>
              <a:chOff x="1752600" y="1143000"/>
              <a:chExt cx="609600" cy="609600"/>
            </a:xfrm>
          </p:grpSpPr>
          <p:sp>
            <p:nvSpPr>
              <p:cNvPr id="93" name="Moon 92"/>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4" name="TextBox 93"/>
              <p:cNvSpPr txBox="1"/>
              <p:nvPr/>
            </p:nvSpPr>
            <p:spPr>
              <a:xfrm>
                <a:off x="1928110" y="1181725"/>
                <a:ext cx="316112" cy="369332"/>
              </a:xfrm>
              <a:prstGeom prst="rect">
                <a:avLst/>
              </a:prstGeom>
              <a:noFill/>
            </p:spPr>
            <p:txBody>
              <a:bodyPr wrap="none" rtlCol="0">
                <a:spAutoFit/>
              </a:bodyPr>
              <a:lstStyle/>
              <a:p>
                <a:r>
                  <a:rPr lang="en-US" dirty="0" smtClean="0"/>
                  <a:t>i</a:t>
                </a:r>
                <a:r>
                  <a:rPr lang="en-US" baseline="-25000" dirty="0" smtClean="0"/>
                  <a:t>4</a:t>
                </a:r>
                <a:endParaRPr lang="en-US" baseline="-25000" dirty="0"/>
              </a:p>
            </p:txBody>
          </p:sp>
        </p:grpSp>
        <p:grpSp>
          <p:nvGrpSpPr>
            <p:cNvPr id="85" name="Group 108"/>
            <p:cNvGrpSpPr/>
            <p:nvPr/>
          </p:nvGrpSpPr>
          <p:grpSpPr>
            <a:xfrm>
              <a:off x="3581400" y="2667000"/>
              <a:ext cx="609600" cy="609600"/>
              <a:chOff x="1752600" y="1143000"/>
              <a:chExt cx="609600" cy="609600"/>
            </a:xfrm>
          </p:grpSpPr>
          <p:sp>
            <p:nvSpPr>
              <p:cNvPr id="91" name="Moon 90"/>
              <p:cNvSpPr/>
              <p:nvPr/>
            </p:nvSpPr>
            <p:spPr>
              <a:xfrm rot="5400000">
                <a:off x="1752600" y="1143000"/>
                <a:ext cx="609600" cy="609600"/>
              </a:xfrm>
              <a:prstGeom prst="moon">
                <a:avLst>
                  <a:gd name="adj" fmla="val 631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2" name="TextBox 91"/>
              <p:cNvSpPr txBox="1"/>
              <p:nvPr/>
            </p:nvSpPr>
            <p:spPr>
              <a:xfrm>
                <a:off x="1920490" y="1181725"/>
                <a:ext cx="316112" cy="369332"/>
              </a:xfrm>
              <a:prstGeom prst="rect">
                <a:avLst/>
              </a:prstGeom>
              <a:noFill/>
            </p:spPr>
            <p:txBody>
              <a:bodyPr wrap="none" rtlCol="0">
                <a:spAutoFit/>
              </a:bodyPr>
              <a:lstStyle/>
              <a:p>
                <a:r>
                  <a:rPr lang="en-US" dirty="0" smtClean="0"/>
                  <a:t>i</a:t>
                </a:r>
                <a:r>
                  <a:rPr lang="en-US" baseline="-25000" dirty="0" smtClean="0"/>
                  <a:t>5</a:t>
                </a:r>
                <a:endParaRPr lang="en-US" baseline="-25000" dirty="0"/>
              </a:p>
            </p:txBody>
          </p:sp>
        </p:grpSp>
        <p:sp>
          <p:nvSpPr>
            <p:cNvPr id="86" name="Oval 85"/>
            <p:cNvSpPr/>
            <p:nvPr/>
          </p:nvSpPr>
          <p:spPr>
            <a:xfrm>
              <a:off x="228600" y="3048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1</a:t>
              </a:r>
              <a:endParaRPr lang="en-US" baseline="-25000" dirty="0">
                <a:solidFill>
                  <a:schemeClr val="tx1"/>
                </a:solidFill>
              </a:endParaRPr>
            </a:p>
          </p:txBody>
        </p:sp>
        <p:sp>
          <p:nvSpPr>
            <p:cNvPr id="87" name="Oval 86"/>
            <p:cNvSpPr/>
            <p:nvPr/>
          </p:nvSpPr>
          <p:spPr>
            <a:xfrm>
              <a:off x="1066800" y="3048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2</a:t>
              </a:r>
              <a:endParaRPr lang="en-US" baseline="-25000" dirty="0">
                <a:solidFill>
                  <a:schemeClr val="tx1"/>
                </a:solidFill>
              </a:endParaRPr>
            </a:p>
          </p:txBody>
        </p:sp>
        <p:sp>
          <p:nvSpPr>
            <p:cNvPr id="88" name="Oval 87"/>
            <p:cNvSpPr/>
            <p:nvPr/>
          </p:nvSpPr>
          <p:spPr>
            <a:xfrm>
              <a:off x="1905000" y="3048000"/>
              <a:ext cx="609600" cy="60960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r>
                <a:rPr lang="en-US" baseline="-25000" dirty="0" smtClean="0">
                  <a:solidFill>
                    <a:schemeClr val="tx1"/>
                  </a:solidFill>
                </a:rPr>
                <a:t>3</a:t>
              </a:r>
              <a:endParaRPr lang="en-US" baseline="-25000" dirty="0">
                <a:solidFill>
                  <a:schemeClr val="tx1"/>
                </a:solidFill>
              </a:endParaRPr>
            </a:p>
          </p:txBody>
        </p:sp>
        <p:sp>
          <p:nvSpPr>
            <p:cNvPr id="89" name="Oval 88"/>
            <p:cNvSpPr/>
            <p:nvPr/>
          </p:nvSpPr>
          <p:spPr>
            <a:xfrm>
              <a:off x="2743200" y="3048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4</a:t>
              </a:r>
              <a:endParaRPr lang="en-US" baseline="-25000" dirty="0">
                <a:solidFill>
                  <a:schemeClr val="tx1"/>
                </a:solidFill>
              </a:endParaRPr>
            </a:p>
          </p:txBody>
        </p:sp>
        <p:sp>
          <p:nvSpPr>
            <p:cNvPr id="90" name="Oval 89"/>
            <p:cNvSpPr/>
            <p:nvPr/>
          </p:nvSpPr>
          <p:spPr>
            <a:xfrm>
              <a:off x="3581400" y="3048000"/>
              <a:ext cx="609600" cy="609600"/>
            </a:xfrm>
            <a:prstGeom prst="ellipse">
              <a:avLst/>
            </a:prstGeom>
            <a:solidFill>
              <a:schemeClr val="accent2">
                <a:lumMod val="40000"/>
                <a:lumOff val="60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5</a:t>
              </a:r>
              <a:endParaRPr lang="en-US" baseline="-25000" dirty="0">
                <a:solidFill>
                  <a:schemeClr val="tx1"/>
                </a:solidFill>
              </a:endParaRPr>
            </a:p>
          </p:txBody>
        </p:sp>
      </p:grpSp>
      <p:grpSp>
        <p:nvGrpSpPr>
          <p:cNvPr id="102" name="Group 101"/>
          <p:cNvGrpSpPr/>
          <p:nvPr/>
        </p:nvGrpSpPr>
        <p:grpSpPr>
          <a:xfrm>
            <a:off x="3048000" y="3087469"/>
            <a:ext cx="5715000" cy="646331"/>
            <a:chOff x="596363" y="3019914"/>
            <a:chExt cx="5715000" cy="646331"/>
          </a:xfrm>
        </p:grpSpPr>
        <p:sp>
          <p:nvSpPr>
            <p:cNvPr id="103" name="TextBox 102"/>
            <p:cNvSpPr txBox="1"/>
            <p:nvPr/>
          </p:nvSpPr>
          <p:spPr>
            <a:xfrm>
              <a:off x="1129560" y="3019914"/>
              <a:ext cx="5181803" cy="646331"/>
            </a:xfrm>
            <a:prstGeom prst="rect">
              <a:avLst/>
            </a:prstGeom>
            <a:noFill/>
          </p:spPr>
          <p:txBody>
            <a:bodyPr wrap="none" rtlCol="0">
              <a:spAutoFit/>
            </a:bodyPr>
            <a:lstStyle/>
            <a:p>
              <a:r>
                <a:rPr lang="en-US" dirty="0" smtClean="0"/>
                <a:t>∀ low-level attack from compromised C</a:t>
              </a:r>
              <a:r>
                <a:rPr lang="en-US" baseline="-25000" dirty="0" smtClean="0"/>
                <a:t>2</a:t>
              </a:r>
              <a:r>
                <a:rPr lang="en-US" spc="-150" dirty="0" smtClean="0"/>
                <a:t>↓</a:t>
              </a:r>
              <a:r>
                <a:rPr lang="en-US" dirty="0" smtClean="0"/>
                <a:t>, C</a:t>
              </a:r>
              <a:r>
                <a:rPr lang="en-US" baseline="-25000" dirty="0" smtClean="0"/>
                <a:t>4</a:t>
              </a:r>
              <a:r>
                <a:rPr lang="en-US" dirty="0" smtClean="0"/>
                <a:t>↓, C</a:t>
              </a:r>
              <a:r>
                <a:rPr lang="en-US" baseline="-25000" dirty="0" smtClean="0"/>
                <a:t>5</a:t>
              </a:r>
              <a:r>
                <a:rPr lang="en-US" dirty="0" smtClean="0"/>
                <a:t>↓</a:t>
              </a:r>
              <a:endParaRPr lang="en-US" baseline="-25000" dirty="0" smtClean="0"/>
            </a:p>
            <a:p>
              <a:r>
                <a:rPr lang="en-US" dirty="0" smtClean="0"/>
                <a:t>∃ high-level attack from some fully defined A</a:t>
              </a:r>
              <a:r>
                <a:rPr lang="en-US" baseline="-25000" dirty="0" smtClean="0"/>
                <a:t>2</a:t>
              </a:r>
              <a:r>
                <a:rPr lang="en-US" dirty="0" smtClean="0"/>
                <a:t>, A</a:t>
              </a:r>
              <a:r>
                <a:rPr lang="en-US" baseline="-25000" dirty="0" smtClean="0"/>
                <a:t>4</a:t>
              </a:r>
              <a:r>
                <a:rPr lang="en-US" dirty="0" smtClean="0"/>
                <a:t>, A</a:t>
              </a:r>
              <a:r>
                <a:rPr lang="en-US" baseline="-25000" dirty="0" smtClean="0"/>
                <a:t>5</a:t>
              </a:r>
              <a:endParaRPr lang="en-US" dirty="0"/>
            </a:p>
          </p:txBody>
        </p:sp>
        <p:sp>
          <p:nvSpPr>
            <p:cNvPr id="104" name="Down Arrow 103"/>
            <p:cNvSpPr/>
            <p:nvPr/>
          </p:nvSpPr>
          <p:spPr>
            <a:xfrm rot="10800000">
              <a:off x="596363" y="3098562"/>
              <a:ext cx="484632"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4267200" y="4191000"/>
            <a:ext cx="676136" cy="830997"/>
            <a:chOff x="2066497" y="6170758"/>
            <a:chExt cx="676136" cy="830997"/>
          </a:xfrm>
        </p:grpSpPr>
        <p:sp>
          <p:nvSpPr>
            <p:cNvPr id="79" name="Rectangle 78"/>
            <p:cNvSpPr/>
            <p:nvPr/>
          </p:nvSpPr>
          <p:spPr>
            <a:xfrm>
              <a:off x="2066497" y="6170758"/>
              <a:ext cx="622286" cy="830997"/>
            </a:xfrm>
            <a:prstGeom prst="rect">
              <a:avLst/>
            </a:prstGeom>
          </p:spPr>
          <p:txBody>
            <a:bodyPr wrap="none">
              <a:spAutoFit/>
            </a:bodyPr>
            <a:lstStyle/>
            <a:p>
              <a:r>
                <a:rPr lang="en-US" sz="4800" dirty="0" smtClean="0"/>
                <a:t>≁</a:t>
              </a:r>
              <a:endParaRPr lang="en-US" sz="4800" dirty="0"/>
            </a:p>
          </p:txBody>
        </p:sp>
        <p:sp>
          <p:nvSpPr>
            <p:cNvPr id="105" name="TextBox 104"/>
            <p:cNvSpPr txBox="1"/>
            <p:nvPr/>
          </p:nvSpPr>
          <p:spPr>
            <a:xfrm>
              <a:off x="2460183" y="6527463"/>
              <a:ext cx="282450" cy="369332"/>
            </a:xfrm>
            <a:prstGeom prst="rect">
              <a:avLst/>
            </a:prstGeom>
            <a:noFill/>
          </p:spPr>
          <p:txBody>
            <a:bodyPr wrap="none" rtlCol="0">
              <a:spAutoFit/>
            </a:bodyPr>
            <a:lstStyle/>
            <a:p>
              <a:r>
                <a:rPr lang="en-US" dirty="0" smtClean="0"/>
                <a:t>L</a:t>
              </a:r>
              <a:endParaRPr lang="en-US" dirty="0"/>
            </a:p>
          </p:txBody>
        </p:sp>
      </p:grpSp>
      <p:grpSp>
        <p:nvGrpSpPr>
          <p:cNvPr id="221" name="Group 220"/>
          <p:cNvGrpSpPr/>
          <p:nvPr/>
        </p:nvGrpSpPr>
        <p:grpSpPr>
          <a:xfrm>
            <a:off x="4234518" y="1905000"/>
            <a:ext cx="718482" cy="830997"/>
            <a:chOff x="2079183" y="2505955"/>
            <a:chExt cx="718482" cy="830997"/>
          </a:xfrm>
        </p:grpSpPr>
        <p:sp>
          <p:nvSpPr>
            <p:cNvPr id="101" name="Rectangle 100"/>
            <p:cNvSpPr/>
            <p:nvPr/>
          </p:nvSpPr>
          <p:spPr>
            <a:xfrm>
              <a:off x="2079183" y="2505955"/>
              <a:ext cx="622286" cy="830997"/>
            </a:xfrm>
            <a:prstGeom prst="rect">
              <a:avLst/>
            </a:prstGeom>
          </p:spPr>
          <p:txBody>
            <a:bodyPr wrap="none">
              <a:spAutoFit/>
            </a:bodyPr>
            <a:lstStyle/>
            <a:p>
              <a:r>
                <a:rPr lang="en-US" sz="4800" dirty="0" smtClean="0"/>
                <a:t>≁</a:t>
              </a:r>
              <a:endParaRPr lang="en-US" sz="4800" dirty="0"/>
            </a:p>
          </p:txBody>
        </p:sp>
        <p:sp>
          <p:nvSpPr>
            <p:cNvPr id="106" name="TextBox 105"/>
            <p:cNvSpPr txBox="1"/>
            <p:nvPr/>
          </p:nvSpPr>
          <p:spPr>
            <a:xfrm>
              <a:off x="2468729" y="2852771"/>
              <a:ext cx="328936" cy="369332"/>
            </a:xfrm>
            <a:prstGeom prst="rect">
              <a:avLst/>
            </a:prstGeom>
            <a:noFill/>
          </p:spPr>
          <p:txBody>
            <a:bodyPr wrap="none" rtlCol="0">
              <a:spAutoFit/>
            </a:bodyPr>
            <a:lstStyle/>
            <a:p>
              <a:r>
                <a:rPr lang="en-US" dirty="0" smtClean="0"/>
                <a:t>H</a:t>
              </a:r>
              <a:endParaRPr lang="en-US" dirty="0"/>
            </a:p>
          </p:txBody>
        </p:sp>
      </p:grpSp>
      <p:sp>
        <p:nvSpPr>
          <p:cNvPr id="107" name="Rectangle 106"/>
          <p:cNvSpPr/>
          <p:nvPr/>
        </p:nvSpPr>
        <p:spPr>
          <a:xfrm>
            <a:off x="1088583" y="4664380"/>
            <a:ext cx="418704" cy="584775"/>
          </a:xfrm>
          <a:prstGeom prst="rect">
            <a:avLst/>
          </a:prstGeom>
        </p:spPr>
        <p:txBody>
          <a:bodyPr wrap="none">
            <a:spAutoFit/>
          </a:bodyPr>
          <a:lstStyle/>
          <a:p>
            <a:r>
              <a:rPr lang="en-US" sz="3200" b="1" dirty="0" smtClean="0"/>
              <a:t>↯</a:t>
            </a:r>
            <a:endParaRPr lang="en-US" sz="3200" b="1" dirty="0"/>
          </a:p>
        </p:txBody>
      </p:sp>
      <p:sp>
        <p:nvSpPr>
          <p:cNvPr id="108" name="Rectangle 107"/>
          <p:cNvSpPr/>
          <p:nvPr/>
        </p:nvSpPr>
        <p:spPr>
          <a:xfrm>
            <a:off x="5781648" y="4664380"/>
            <a:ext cx="418704" cy="584775"/>
          </a:xfrm>
          <a:prstGeom prst="rect">
            <a:avLst/>
          </a:prstGeom>
        </p:spPr>
        <p:txBody>
          <a:bodyPr wrap="none">
            <a:spAutoFit/>
          </a:bodyPr>
          <a:lstStyle/>
          <a:p>
            <a:r>
              <a:rPr lang="en-US" sz="3200" b="1" dirty="0" smtClean="0"/>
              <a:t>↯</a:t>
            </a:r>
            <a:endParaRPr lang="en-US" sz="3200" b="1" dirty="0"/>
          </a:p>
        </p:txBody>
      </p:sp>
      <p:sp>
        <p:nvSpPr>
          <p:cNvPr id="109" name="Rectangle 108"/>
          <p:cNvSpPr/>
          <p:nvPr/>
        </p:nvSpPr>
        <p:spPr>
          <a:xfrm>
            <a:off x="2727279" y="4664380"/>
            <a:ext cx="418704" cy="584775"/>
          </a:xfrm>
          <a:prstGeom prst="rect">
            <a:avLst/>
          </a:prstGeom>
        </p:spPr>
        <p:txBody>
          <a:bodyPr wrap="none">
            <a:spAutoFit/>
          </a:bodyPr>
          <a:lstStyle/>
          <a:p>
            <a:r>
              <a:rPr lang="en-US" sz="3200" b="1" dirty="0" smtClean="0"/>
              <a:t>↯</a:t>
            </a:r>
            <a:endParaRPr lang="en-US" sz="3200" b="1" dirty="0"/>
          </a:p>
        </p:txBody>
      </p:sp>
      <p:sp>
        <p:nvSpPr>
          <p:cNvPr id="110" name="Rectangle 109"/>
          <p:cNvSpPr/>
          <p:nvPr/>
        </p:nvSpPr>
        <p:spPr>
          <a:xfrm>
            <a:off x="3603183" y="4664380"/>
            <a:ext cx="418704" cy="584775"/>
          </a:xfrm>
          <a:prstGeom prst="rect">
            <a:avLst/>
          </a:prstGeom>
        </p:spPr>
        <p:txBody>
          <a:bodyPr wrap="none">
            <a:spAutoFit/>
          </a:bodyPr>
          <a:lstStyle/>
          <a:p>
            <a:r>
              <a:rPr lang="en-US" sz="3200" b="1" dirty="0" smtClean="0"/>
              <a:t>↯</a:t>
            </a:r>
            <a:endParaRPr lang="en-US" sz="3200" b="1" dirty="0"/>
          </a:p>
        </p:txBody>
      </p:sp>
      <p:sp>
        <p:nvSpPr>
          <p:cNvPr id="111" name="Rectangle 110"/>
          <p:cNvSpPr/>
          <p:nvPr/>
        </p:nvSpPr>
        <p:spPr>
          <a:xfrm>
            <a:off x="7420344" y="4664380"/>
            <a:ext cx="418704" cy="584775"/>
          </a:xfrm>
          <a:prstGeom prst="rect">
            <a:avLst/>
          </a:prstGeom>
        </p:spPr>
        <p:txBody>
          <a:bodyPr wrap="none">
            <a:spAutoFit/>
          </a:bodyPr>
          <a:lstStyle/>
          <a:p>
            <a:r>
              <a:rPr lang="en-US" sz="3200" b="1" dirty="0" smtClean="0"/>
              <a:t>↯</a:t>
            </a:r>
            <a:endParaRPr lang="en-US" sz="3200" b="1" dirty="0"/>
          </a:p>
        </p:txBody>
      </p:sp>
      <p:sp>
        <p:nvSpPr>
          <p:cNvPr id="112" name="Rectangle 111"/>
          <p:cNvSpPr/>
          <p:nvPr/>
        </p:nvSpPr>
        <p:spPr>
          <a:xfrm>
            <a:off x="8296248" y="4673025"/>
            <a:ext cx="418704" cy="584775"/>
          </a:xfrm>
          <a:prstGeom prst="rect">
            <a:avLst/>
          </a:prstGeom>
        </p:spPr>
        <p:txBody>
          <a:bodyPr wrap="none">
            <a:spAutoFit/>
          </a:bodyPr>
          <a:lstStyle/>
          <a:p>
            <a:r>
              <a:rPr lang="en-US" sz="3200" b="1" dirty="0" smtClean="0"/>
              <a:t>↯</a:t>
            </a:r>
            <a:endParaRPr lang="en-US" sz="3200" b="1" dirty="0"/>
          </a:p>
        </p:txBody>
      </p:sp>
      <p:sp>
        <p:nvSpPr>
          <p:cNvPr id="222" name="Rectangle 221"/>
          <p:cNvSpPr/>
          <p:nvPr/>
        </p:nvSpPr>
        <p:spPr>
          <a:xfrm>
            <a:off x="152400" y="1219200"/>
            <a:ext cx="3248518" cy="461665"/>
          </a:xfrm>
          <a:prstGeom prst="rect">
            <a:avLst/>
          </a:prstGeom>
        </p:spPr>
        <p:txBody>
          <a:bodyPr wrap="none">
            <a:spAutoFit/>
          </a:bodyPr>
          <a:lstStyle/>
          <a:p>
            <a:r>
              <a:rPr lang="en-US" sz="2400" dirty="0" smtClean="0"/>
              <a:t>∀compromise scenarios.</a:t>
            </a:r>
            <a:endParaRPr lang="en-US" sz="2400" dirty="0"/>
          </a:p>
        </p:txBody>
      </p:sp>
      <p:sp>
        <p:nvSpPr>
          <p:cNvPr id="223" name="TextBox 222"/>
          <p:cNvSpPr txBox="1"/>
          <p:nvPr/>
        </p:nvSpPr>
        <p:spPr>
          <a:xfrm>
            <a:off x="381000" y="5276671"/>
            <a:ext cx="8471935" cy="1200329"/>
          </a:xfrm>
          <a:prstGeom prst="rect">
            <a:avLst/>
          </a:prstGeom>
          <a:noFill/>
        </p:spPr>
        <p:txBody>
          <a:bodyPr wrap="none" rtlCol="0">
            <a:spAutoFit/>
          </a:bodyPr>
          <a:lstStyle/>
          <a:p>
            <a:r>
              <a:rPr lang="en-US" sz="2400" dirty="0" smtClean="0"/>
              <a:t>follows from “structured full abstraction</a:t>
            </a:r>
          </a:p>
          <a:p>
            <a:r>
              <a:rPr lang="en-US" sz="2400" dirty="0" smtClean="0"/>
              <a:t>                                   for unsafe languages” + “separate compilation”</a:t>
            </a:r>
          </a:p>
          <a:p>
            <a:endParaRPr lang="en-US" sz="2400" dirty="0"/>
          </a:p>
        </p:txBody>
      </p:sp>
      <p:sp>
        <p:nvSpPr>
          <p:cNvPr id="116" name="TextBox 115"/>
          <p:cNvSpPr txBox="1"/>
          <p:nvPr/>
        </p:nvSpPr>
        <p:spPr>
          <a:xfrm>
            <a:off x="838200" y="6172200"/>
            <a:ext cx="7296293" cy="461665"/>
          </a:xfrm>
          <a:prstGeom prst="rect">
            <a:avLst/>
          </a:prstGeom>
          <a:noFill/>
        </p:spPr>
        <p:txBody>
          <a:bodyPr wrap="none" rtlCol="0">
            <a:spAutoFit/>
          </a:bodyPr>
          <a:lstStyle/>
          <a:p>
            <a:r>
              <a:rPr lang="en-US" sz="2400" b="1" dirty="0" smtClean="0">
                <a:solidFill>
                  <a:schemeClr val="bg1">
                    <a:lumMod val="50000"/>
                  </a:schemeClr>
                </a:solidFill>
              </a:rPr>
              <a:t>[Beyond </a:t>
            </a:r>
            <a:r>
              <a:rPr lang="en-US" sz="2400" b="1" dirty="0" smtClean="0">
                <a:solidFill>
                  <a:schemeClr val="bg1">
                    <a:lumMod val="50000"/>
                  </a:schemeClr>
                </a:solidFill>
              </a:rPr>
              <a:t>full abstraction, </a:t>
            </a:r>
            <a:r>
              <a:rPr lang="en-US" sz="2400" b="1" dirty="0" err="1" smtClean="0">
                <a:solidFill>
                  <a:schemeClr val="bg1">
                    <a:lumMod val="50000"/>
                  </a:schemeClr>
                </a:solidFill>
              </a:rPr>
              <a:t>Juglaret</a:t>
            </a:r>
            <a:r>
              <a:rPr lang="en-US" sz="2400" b="1" dirty="0" smtClean="0">
                <a:solidFill>
                  <a:schemeClr val="bg1">
                    <a:lumMod val="50000"/>
                  </a:schemeClr>
                </a:solidFill>
              </a:rPr>
              <a:t>, </a:t>
            </a:r>
            <a:r>
              <a:rPr lang="en-US" sz="2400" b="1" dirty="0" err="1" smtClean="0">
                <a:solidFill>
                  <a:schemeClr val="bg1">
                    <a:lumMod val="50000"/>
                  </a:schemeClr>
                </a:solidFill>
              </a:rPr>
              <a:t>Hritcu</a:t>
            </a:r>
            <a:r>
              <a:rPr lang="en-US" sz="2400" b="1" dirty="0" smtClean="0">
                <a:solidFill>
                  <a:schemeClr val="bg1">
                    <a:lumMod val="50000"/>
                  </a:schemeClr>
                </a:solidFill>
              </a:rPr>
              <a:t>, et al, draft’16</a:t>
            </a:r>
            <a:r>
              <a:rPr lang="en-US" sz="2400" b="1" dirty="0" smtClean="0">
                <a:solidFill>
                  <a:schemeClr val="bg1">
                    <a:lumMod val="50000"/>
                  </a:schemeClr>
                </a:solidFill>
              </a:rPr>
              <a:t>]</a:t>
            </a:r>
            <a:endParaRPr lang="en-US" sz="2400" b="1"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1" grpId="0"/>
      <p:bldP spid="112" grpId="0"/>
      <p:bldP spid="223" grpId="0"/>
      <p:bldP spid="1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rrier.jpg"/>
          <p:cNvPicPr>
            <a:picLocks noChangeAspect="1"/>
          </p:cNvPicPr>
          <p:nvPr/>
        </p:nvPicPr>
        <p:blipFill>
          <a:blip r:embed="rId3" cstate="print"/>
          <a:stretch>
            <a:fillRect/>
          </a:stretch>
        </p:blipFill>
        <p:spPr>
          <a:xfrm flipH="1">
            <a:off x="7696199" y="4876799"/>
            <a:ext cx="1295400" cy="1116665"/>
          </a:xfrm>
          <a:prstGeom prst="rect">
            <a:avLst/>
          </a:prstGeom>
        </p:spPr>
      </p:pic>
      <p:sp>
        <p:nvSpPr>
          <p:cNvPr id="2" name="Title 1"/>
          <p:cNvSpPr>
            <a:spLocks noGrp="1"/>
          </p:cNvSpPr>
          <p:nvPr>
            <p:ph type="title"/>
          </p:nvPr>
        </p:nvSpPr>
        <p:spPr>
          <a:xfrm>
            <a:off x="457200" y="274638"/>
            <a:ext cx="7543800" cy="1143000"/>
          </a:xfrm>
        </p:spPr>
        <p:txBody>
          <a:bodyPr>
            <a:normAutofit fontScale="90000"/>
          </a:bodyPr>
          <a:lstStyle/>
          <a:p>
            <a:r>
              <a:rPr lang="en-US" dirty="0" smtClean="0"/>
              <a:t>Protecting higher-level </a:t>
            </a:r>
            <a:r>
              <a:rPr lang="en-US" dirty="0" smtClean="0"/>
              <a:t>abstractions</a:t>
            </a:r>
            <a:endParaRPr lang="en-US" dirty="0"/>
          </a:p>
        </p:txBody>
      </p:sp>
      <p:sp>
        <p:nvSpPr>
          <p:cNvPr id="3" name="Content Placeholder 2"/>
          <p:cNvSpPr>
            <a:spLocks noGrp="1"/>
          </p:cNvSpPr>
          <p:nvPr>
            <p:ph idx="1"/>
          </p:nvPr>
        </p:nvSpPr>
        <p:spPr>
          <a:xfrm>
            <a:off x="457200" y="1600200"/>
            <a:ext cx="8686800" cy="5029200"/>
          </a:xfrm>
        </p:spPr>
        <p:txBody>
          <a:bodyPr>
            <a:normAutofit fontScale="85000" lnSpcReduction="10000"/>
          </a:bodyPr>
          <a:lstStyle/>
          <a:p>
            <a:pPr>
              <a:lnSpc>
                <a:spcPct val="120000"/>
              </a:lnSpc>
            </a:pPr>
            <a:r>
              <a:rPr lang="en-US" b="1" dirty="0" smtClean="0"/>
              <a:t>ML abstractions we </a:t>
            </a:r>
            <a:r>
              <a:rPr lang="en-US" b="1" dirty="0" smtClean="0"/>
              <a:t>want to enforce with micro-policies</a:t>
            </a:r>
            <a:endParaRPr lang="en-US" b="1" dirty="0" smtClean="0"/>
          </a:p>
          <a:p>
            <a:pPr lvl="1">
              <a:lnSpc>
                <a:spcPct val="120000"/>
              </a:lnSpc>
            </a:pPr>
            <a:r>
              <a:rPr lang="en-US" dirty="0" smtClean="0"/>
              <a:t>types, value immutability, opaqueness of closures,</a:t>
            </a:r>
            <a:br>
              <a:rPr lang="en-US" dirty="0" smtClean="0"/>
            </a:br>
            <a:r>
              <a:rPr lang="en-US" dirty="0" smtClean="0"/>
              <a:t>parametricity (dynamic sealing), GC </a:t>
            </a:r>
            <a:r>
              <a:rPr lang="en-US" dirty="0" err="1" smtClean="0"/>
              <a:t>vs</a:t>
            </a:r>
            <a:r>
              <a:rPr lang="en-US" dirty="0" smtClean="0"/>
              <a:t> </a:t>
            </a:r>
            <a:r>
              <a:rPr lang="en-US" dirty="0" err="1" smtClean="0"/>
              <a:t>malloc</a:t>
            </a:r>
            <a:r>
              <a:rPr lang="en-US" dirty="0" smtClean="0"/>
              <a:t>/free, ...</a:t>
            </a:r>
          </a:p>
          <a:p>
            <a:pPr>
              <a:lnSpc>
                <a:spcPct val="120000"/>
              </a:lnSpc>
            </a:pPr>
            <a:r>
              <a:rPr lang="en-US" b="1" dirty="0" smtClean="0"/>
              <a:t>F*: enforcing full specifications using micro-policies</a:t>
            </a:r>
          </a:p>
          <a:p>
            <a:pPr lvl="1">
              <a:lnSpc>
                <a:spcPct val="120000"/>
              </a:lnSpc>
            </a:pPr>
            <a:r>
              <a:rPr lang="en-US" dirty="0" smtClean="0"/>
              <a:t>some can be turned into </a:t>
            </a:r>
            <a:r>
              <a:rPr lang="en-US" b="1" dirty="0" smtClean="0"/>
              <a:t>contracts, </a:t>
            </a:r>
            <a:r>
              <a:rPr lang="en-US" dirty="0" smtClean="0"/>
              <a:t>checked dynamically</a:t>
            </a:r>
          </a:p>
          <a:p>
            <a:pPr lvl="1">
              <a:lnSpc>
                <a:spcPct val="120000"/>
              </a:lnSpc>
            </a:pPr>
            <a:r>
              <a:rPr lang="en-US" dirty="0" smtClean="0"/>
              <a:t>fully abstract compilation of F* </a:t>
            </a:r>
            <a:r>
              <a:rPr lang="en-US" dirty="0" smtClean="0"/>
              <a:t>to ML </a:t>
            </a:r>
            <a:r>
              <a:rPr lang="en-US" b="1" dirty="0" smtClean="0"/>
              <a:t>trivial for ML interfaces</a:t>
            </a:r>
            <a:r>
              <a:rPr lang="en-US" dirty="0" smtClean="0"/>
              <a:t/>
            </a:r>
            <a:br>
              <a:rPr lang="en-US" dirty="0" smtClean="0"/>
            </a:br>
            <a:r>
              <a:rPr lang="en-US" dirty="0" smtClean="0"/>
              <a:t>(because F* allows and tracks effects, as opposed to Coq)</a:t>
            </a:r>
          </a:p>
          <a:p>
            <a:pPr>
              <a:lnSpc>
                <a:spcPct val="120000"/>
              </a:lnSpc>
            </a:pPr>
            <a:r>
              <a:rPr lang="en-US" b="1" dirty="0" smtClean="0"/>
              <a:t>Limits of purely-dynamic </a:t>
            </a:r>
            <a:r>
              <a:rPr lang="en-US" b="1" dirty="0" smtClean="0"/>
              <a:t>enforcement</a:t>
            </a:r>
          </a:p>
          <a:p>
            <a:pPr lvl="1">
              <a:lnSpc>
                <a:spcPct val="120000"/>
              </a:lnSpc>
            </a:pPr>
            <a:r>
              <a:rPr lang="en-US" dirty="0" smtClean="0"/>
              <a:t>functional purity, termination, </a:t>
            </a:r>
            <a:r>
              <a:rPr lang="en-US" dirty="0" smtClean="0"/>
              <a:t>relational reasoning</a:t>
            </a:r>
          </a:p>
          <a:p>
            <a:pPr lvl="1">
              <a:lnSpc>
                <a:spcPct val="120000"/>
              </a:lnSpc>
            </a:pPr>
            <a:r>
              <a:rPr lang="en-US" b="1" dirty="0" smtClean="0"/>
              <a:t>push these limits further and combine with static analysis</a:t>
            </a:r>
            <a:endParaRPr lang="en-US" b="1"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32</a:t>
            </a:fld>
            <a:endParaRPr lang="en-US"/>
          </a:p>
        </p:txBody>
      </p:sp>
      <p:pic>
        <p:nvPicPr>
          <p:cNvPr id="5" name="Picture 4" descr="17.jpg"/>
          <p:cNvPicPr>
            <a:picLocks noChangeAspect="1"/>
          </p:cNvPicPr>
          <p:nvPr/>
        </p:nvPicPr>
        <p:blipFill>
          <a:blip r:embed="rId4" cstate="print"/>
          <a:stretch>
            <a:fillRect/>
          </a:stretch>
        </p:blipFill>
        <p:spPr>
          <a:xfrm>
            <a:off x="8077200" y="228600"/>
            <a:ext cx="948563" cy="1238846"/>
          </a:xfrm>
          <a:prstGeom prst="rect">
            <a:avLst/>
          </a:prstGeom>
        </p:spPr>
      </p:pic>
      <p:pic>
        <p:nvPicPr>
          <p:cNvPr id="7" name="Picture 6" descr="barrier2.jpg"/>
          <p:cNvPicPr>
            <a:picLocks noChangeAspect="1"/>
          </p:cNvPicPr>
          <p:nvPr/>
        </p:nvPicPr>
        <p:blipFill>
          <a:blip r:embed="rId5" cstate="print"/>
          <a:stretch>
            <a:fillRect/>
          </a:stretch>
        </p:blipFill>
        <p:spPr>
          <a:xfrm>
            <a:off x="7696200" y="4953000"/>
            <a:ext cx="1320800"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Composing compilers</a:t>
            </a:r>
            <a:br>
              <a:rPr lang="en-US" dirty="0" smtClean="0"/>
            </a:br>
            <a:r>
              <a:rPr lang="en-US" dirty="0" smtClean="0"/>
              <a:t>and higher-level micro-policies</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33</a:t>
            </a:fld>
            <a:endParaRPr lang="en-US"/>
          </a:p>
        </p:txBody>
      </p:sp>
      <p:sp>
        <p:nvSpPr>
          <p:cNvPr id="5" name="Rectangle 4"/>
          <p:cNvSpPr/>
          <p:nvPr/>
        </p:nvSpPr>
        <p:spPr>
          <a:xfrm>
            <a:off x="3200400" y="3163669"/>
            <a:ext cx="1676400" cy="609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SecF</a:t>
            </a:r>
            <a:r>
              <a:rPr lang="en-US" dirty="0" smtClean="0">
                <a:solidFill>
                  <a:schemeClr val="tx1"/>
                </a:solidFill>
              </a:rPr>
              <a:t>* </a:t>
            </a:r>
            <a:r>
              <a:rPr lang="el-GR" dirty="0" smtClean="0">
                <a:solidFill>
                  <a:schemeClr val="tx1"/>
                </a:solidFill>
              </a:rPr>
              <a:t>μ</a:t>
            </a:r>
            <a:r>
              <a:rPr lang="en-US" dirty="0" smtClean="0">
                <a:solidFill>
                  <a:schemeClr val="tx1"/>
                </a:solidFill>
              </a:rPr>
              <a:t>Policy</a:t>
            </a:r>
            <a:endParaRPr lang="en-US" dirty="0">
              <a:solidFill>
                <a:schemeClr val="tx1"/>
              </a:solidFill>
            </a:endParaRPr>
          </a:p>
        </p:txBody>
      </p:sp>
      <p:sp>
        <p:nvSpPr>
          <p:cNvPr id="7" name="Rectangle 6"/>
          <p:cNvSpPr/>
          <p:nvPr/>
        </p:nvSpPr>
        <p:spPr>
          <a:xfrm>
            <a:off x="3200400" y="4382869"/>
            <a:ext cx="1676400" cy="609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Arrow Connector 8"/>
          <p:cNvCxnSpPr>
            <a:stCxn id="5" idx="2"/>
            <a:endCxn id="7" idx="0"/>
          </p:cNvCxnSpPr>
          <p:nvPr/>
        </p:nvCxnSpPr>
        <p:spPr>
          <a:xfrm>
            <a:off x="4038600" y="3773269"/>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105400" y="4382869"/>
            <a:ext cx="1676400" cy="609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SecML</a:t>
            </a:r>
            <a:r>
              <a:rPr lang="en-US" dirty="0" smtClean="0">
                <a:solidFill>
                  <a:schemeClr val="tx1"/>
                </a:solidFill>
              </a:rPr>
              <a:t> </a:t>
            </a:r>
            <a:r>
              <a:rPr lang="el-GR" dirty="0" smtClean="0">
                <a:solidFill>
                  <a:schemeClr val="tx1"/>
                </a:solidFill>
              </a:rPr>
              <a:t>μ</a:t>
            </a:r>
            <a:r>
              <a:rPr lang="en-US" dirty="0" smtClean="0">
                <a:solidFill>
                  <a:schemeClr val="tx1"/>
                </a:solidFill>
              </a:rPr>
              <a:t>Policy</a:t>
            </a:r>
            <a:endParaRPr lang="en-US" dirty="0">
              <a:solidFill>
                <a:schemeClr val="tx1"/>
              </a:solidFill>
            </a:endParaRPr>
          </a:p>
        </p:txBody>
      </p:sp>
      <p:sp>
        <p:nvSpPr>
          <p:cNvPr id="13" name="Rectangle 12"/>
          <p:cNvSpPr/>
          <p:nvPr/>
        </p:nvSpPr>
        <p:spPr>
          <a:xfrm>
            <a:off x="5105400" y="5602069"/>
            <a:ext cx="1676400" cy="609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Arrow Connector 14"/>
          <p:cNvCxnSpPr>
            <a:stCxn id="11" idx="2"/>
            <a:endCxn id="13" idx="0"/>
          </p:cNvCxnSpPr>
          <p:nvPr/>
        </p:nvCxnSpPr>
        <p:spPr>
          <a:xfrm>
            <a:off x="5943600" y="4992469"/>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10400" y="5602069"/>
            <a:ext cx="1676400" cy="609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CompSec</a:t>
            </a:r>
            <a:r>
              <a:rPr lang="en-US" b="1" baseline="30000" dirty="0" smtClean="0">
                <a:solidFill>
                  <a:schemeClr val="tx1"/>
                </a:solidFill>
              </a:rPr>
              <a:t>+</a:t>
            </a:r>
            <a:r>
              <a:rPr lang="en-US" dirty="0" smtClean="0">
                <a:solidFill>
                  <a:schemeClr val="tx1"/>
                </a:solidFill>
              </a:rPr>
              <a:t> </a:t>
            </a:r>
            <a:r>
              <a:rPr lang="el-GR" dirty="0" smtClean="0">
                <a:solidFill>
                  <a:schemeClr val="tx1"/>
                </a:solidFill>
              </a:rPr>
              <a:t>μ</a:t>
            </a:r>
            <a:r>
              <a:rPr lang="en-US" dirty="0" smtClean="0">
                <a:solidFill>
                  <a:schemeClr val="tx1"/>
                </a:solidFill>
              </a:rPr>
              <a:t>Policy</a:t>
            </a:r>
            <a:endParaRPr lang="en-US" dirty="0">
              <a:solidFill>
                <a:schemeClr val="tx1"/>
              </a:solidFill>
            </a:endParaRPr>
          </a:p>
        </p:txBody>
      </p:sp>
      <p:sp>
        <p:nvSpPr>
          <p:cNvPr id="19" name="Rectangle 18"/>
          <p:cNvSpPr/>
          <p:nvPr/>
        </p:nvSpPr>
        <p:spPr>
          <a:xfrm>
            <a:off x="3200400" y="5602069"/>
            <a:ext cx="1676400" cy="6096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Arrow Connector 20"/>
          <p:cNvCxnSpPr>
            <a:endCxn id="19" idx="0"/>
          </p:cNvCxnSpPr>
          <p:nvPr/>
        </p:nvCxnSpPr>
        <p:spPr>
          <a:xfrm>
            <a:off x="4038600" y="4992469"/>
            <a:ext cx="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800600" y="4664188"/>
            <a:ext cx="365760" cy="328281"/>
            <a:chOff x="2097930" y="2817382"/>
            <a:chExt cx="372220" cy="328281"/>
          </a:xfrm>
        </p:grpSpPr>
        <p:sp>
          <p:nvSpPr>
            <p:cNvPr id="28" name="Arc 27"/>
            <p:cNvSpPr/>
            <p:nvPr/>
          </p:nvSpPr>
          <p:spPr>
            <a:xfrm rot="19072208">
              <a:off x="2097930" y="2817382"/>
              <a:ext cx="366546" cy="32828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29" name="Oval 28"/>
            <p:cNvSpPr/>
            <p:nvPr/>
          </p:nvSpPr>
          <p:spPr>
            <a:xfrm>
              <a:off x="2133600" y="281940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0" name="Oval 29"/>
            <p:cNvSpPr/>
            <p:nvPr/>
          </p:nvSpPr>
          <p:spPr>
            <a:xfrm>
              <a:off x="2393950" y="281940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31" name="Group 30"/>
          <p:cNvGrpSpPr/>
          <p:nvPr/>
        </p:nvGrpSpPr>
        <p:grpSpPr>
          <a:xfrm>
            <a:off x="4807424" y="5897036"/>
            <a:ext cx="365760" cy="328281"/>
            <a:chOff x="2097930" y="2817382"/>
            <a:chExt cx="372220" cy="328281"/>
          </a:xfrm>
        </p:grpSpPr>
        <p:sp>
          <p:nvSpPr>
            <p:cNvPr id="32" name="Arc 31"/>
            <p:cNvSpPr/>
            <p:nvPr/>
          </p:nvSpPr>
          <p:spPr>
            <a:xfrm rot="19072208">
              <a:off x="2097930" y="2817382"/>
              <a:ext cx="366546" cy="32828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33" name="Oval 32"/>
            <p:cNvSpPr/>
            <p:nvPr/>
          </p:nvSpPr>
          <p:spPr>
            <a:xfrm>
              <a:off x="2133600" y="281940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4" name="Oval 33"/>
            <p:cNvSpPr/>
            <p:nvPr/>
          </p:nvSpPr>
          <p:spPr>
            <a:xfrm>
              <a:off x="2393950" y="281940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grpSp>
        <p:nvGrpSpPr>
          <p:cNvPr id="43" name="Group 42"/>
          <p:cNvGrpSpPr/>
          <p:nvPr/>
        </p:nvGrpSpPr>
        <p:grpSpPr>
          <a:xfrm>
            <a:off x="6691952" y="5883388"/>
            <a:ext cx="365760" cy="328281"/>
            <a:chOff x="2097930" y="2817382"/>
            <a:chExt cx="372220" cy="328281"/>
          </a:xfrm>
        </p:grpSpPr>
        <p:sp>
          <p:nvSpPr>
            <p:cNvPr id="44" name="Arc 43"/>
            <p:cNvSpPr/>
            <p:nvPr/>
          </p:nvSpPr>
          <p:spPr>
            <a:xfrm rot="19072208">
              <a:off x="2097930" y="2817382"/>
              <a:ext cx="366546" cy="328281"/>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45" name="Oval 44"/>
            <p:cNvSpPr/>
            <p:nvPr/>
          </p:nvSpPr>
          <p:spPr>
            <a:xfrm>
              <a:off x="2133600" y="281940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6" name="Oval 45"/>
            <p:cNvSpPr/>
            <p:nvPr/>
          </p:nvSpPr>
          <p:spPr>
            <a:xfrm>
              <a:off x="2393950" y="2819400"/>
              <a:ext cx="76200" cy="7620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60" name="Rounded Rectangle 59"/>
          <p:cNvSpPr/>
          <p:nvPr/>
        </p:nvSpPr>
        <p:spPr>
          <a:xfrm>
            <a:off x="1828800" y="1944469"/>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 component</a:t>
            </a:r>
          </a:p>
        </p:txBody>
      </p:sp>
      <p:cxnSp>
        <p:nvCxnSpPr>
          <p:cNvPr id="61" name="Straight Arrow Connector 60"/>
          <p:cNvCxnSpPr/>
          <p:nvPr/>
        </p:nvCxnSpPr>
        <p:spPr>
          <a:xfrm>
            <a:off x="2370980" y="2325469"/>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1828800" y="3239869"/>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63" name="TextBox 62"/>
          <p:cNvSpPr txBox="1"/>
          <p:nvPr/>
        </p:nvSpPr>
        <p:spPr>
          <a:xfrm>
            <a:off x="1795254" y="2627292"/>
            <a:ext cx="603050" cy="307777"/>
          </a:xfrm>
          <a:prstGeom prst="rect">
            <a:avLst/>
          </a:prstGeom>
          <a:noFill/>
        </p:spPr>
        <p:txBody>
          <a:bodyPr wrap="none" rtlCol="0">
            <a:spAutoFit/>
          </a:bodyPr>
          <a:lstStyle/>
          <a:p>
            <a:pPr algn="ctr"/>
            <a:r>
              <a:rPr lang="en-US" sz="1400" dirty="0" smtClean="0"/>
              <a:t>SecF*</a:t>
            </a:r>
            <a:endParaRPr lang="en-US" sz="1400" dirty="0"/>
          </a:p>
        </p:txBody>
      </p:sp>
      <p:sp>
        <p:nvSpPr>
          <p:cNvPr id="64" name="Rounded Rectangle 63"/>
          <p:cNvSpPr/>
          <p:nvPr/>
        </p:nvSpPr>
        <p:spPr>
          <a:xfrm>
            <a:off x="1828800" y="4535269"/>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65" name="Rounded Rectangle 64"/>
          <p:cNvSpPr/>
          <p:nvPr/>
        </p:nvSpPr>
        <p:spPr>
          <a:xfrm>
            <a:off x="1828800" y="5830669"/>
            <a:ext cx="1066800" cy="38100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compiled F* component</a:t>
            </a:r>
          </a:p>
        </p:txBody>
      </p:sp>
      <p:sp>
        <p:nvSpPr>
          <p:cNvPr id="66" name="TextBox 65"/>
          <p:cNvSpPr txBox="1"/>
          <p:nvPr/>
        </p:nvSpPr>
        <p:spPr>
          <a:xfrm>
            <a:off x="1718420" y="3925669"/>
            <a:ext cx="660758" cy="307777"/>
          </a:xfrm>
          <a:prstGeom prst="rect">
            <a:avLst/>
          </a:prstGeom>
          <a:noFill/>
        </p:spPr>
        <p:txBody>
          <a:bodyPr wrap="none" rtlCol="0">
            <a:spAutoFit/>
          </a:bodyPr>
          <a:lstStyle/>
          <a:p>
            <a:pPr algn="ctr"/>
            <a:r>
              <a:rPr lang="en-US" sz="1400" dirty="0" err="1" smtClean="0"/>
              <a:t>SecML</a:t>
            </a:r>
            <a:endParaRPr lang="en-US" sz="1400" dirty="0"/>
          </a:p>
        </p:txBody>
      </p:sp>
      <p:sp>
        <p:nvSpPr>
          <p:cNvPr id="67" name="TextBox 66"/>
          <p:cNvSpPr txBox="1"/>
          <p:nvPr/>
        </p:nvSpPr>
        <p:spPr>
          <a:xfrm>
            <a:off x="1470770" y="5144869"/>
            <a:ext cx="949299" cy="307777"/>
          </a:xfrm>
          <a:prstGeom prst="rect">
            <a:avLst/>
          </a:prstGeom>
          <a:noFill/>
        </p:spPr>
        <p:txBody>
          <a:bodyPr wrap="none" rtlCol="0">
            <a:spAutoFit/>
          </a:bodyPr>
          <a:lstStyle/>
          <a:p>
            <a:pPr algn="ctr"/>
            <a:r>
              <a:rPr lang="en-US" sz="1400" dirty="0" err="1" smtClean="0"/>
              <a:t>CompSec</a:t>
            </a:r>
            <a:r>
              <a:rPr lang="en-US" sz="1400" b="1" baseline="30000" dirty="0" smtClean="0"/>
              <a:t>+</a:t>
            </a:r>
            <a:endParaRPr lang="en-US" sz="1400" b="1" baseline="30000" dirty="0"/>
          </a:p>
        </p:txBody>
      </p:sp>
      <p:cxnSp>
        <p:nvCxnSpPr>
          <p:cNvPr id="68" name="Straight Arrow Connector 67"/>
          <p:cNvCxnSpPr/>
          <p:nvPr/>
        </p:nvCxnSpPr>
        <p:spPr>
          <a:xfrm>
            <a:off x="2362200" y="3620869"/>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353420" y="4916269"/>
            <a:ext cx="0" cy="914400"/>
          </a:xfrm>
          <a:prstGeom prst="straightConnector1">
            <a:avLst/>
          </a:prstGeom>
          <a:ln w="254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16171" y="1944469"/>
            <a:ext cx="405880" cy="369332"/>
          </a:xfrm>
          <a:prstGeom prst="rect">
            <a:avLst/>
          </a:prstGeom>
          <a:noFill/>
        </p:spPr>
        <p:txBody>
          <a:bodyPr wrap="none" rtlCol="0">
            <a:spAutoFit/>
          </a:bodyPr>
          <a:lstStyle/>
          <a:p>
            <a:r>
              <a:rPr lang="en-US" dirty="0" smtClean="0"/>
              <a:t>F*</a:t>
            </a:r>
            <a:endParaRPr lang="en-US" dirty="0"/>
          </a:p>
        </p:txBody>
      </p:sp>
      <p:sp>
        <p:nvSpPr>
          <p:cNvPr id="71" name="TextBox 70"/>
          <p:cNvSpPr txBox="1"/>
          <p:nvPr/>
        </p:nvSpPr>
        <p:spPr>
          <a:xfrm>
            <a:off x="523875" y="3195935"/>
            <a:ext cx="1067921" cy="461665"/>
          </a:xfrm>
          <a:prstGeom prst="rect">
            <a:avLst/>
          </a:prstGeom>
          <a:noFill/>
        </p:spPr>
        <p:txBody>
          <a:bodyPr wrap="none" rtlCol="0">
            <a:spAutoFit/>
          </a:bodyPr>
          <a:lstStyle/>
          <a:p>
            <a:r>
              <a:rPr lang="en-US" sz="2400" dirty="0" smtClean="0"/>
              <a:t>ML</a:t>
            </a:r>
            <a:r>
              <a:rPr lang="en-US" sz="2400" b="1" dirty="0" smtClean="0">
                <a:solidFill>
                  <a:srgbClr val="C00000"/>
                </a:solidFill>
              </a:rPr>
              <a:t>+</a:t>
            </a:r>
            <a:r>
              <a:rPr lang="el-GR" sz="2400" b="1" dirty="0" smtClean="0">
                <a:solidFill>
                  <a:srgbClr val="C00000"/>
                </a:solidFill>
              </a:rPr>
              <a:t>μ</a:t>
            </a:r>
            <a:r>
              <a:rPr lang="en-US" sz="2400" b="1" dirty="0" smtClean="0">
                <a:solidFill>
                  <a:srgbClr val="C00000"/>
                </a:solidFill>
              </a:rPr>
              <a:t>P</a:t>
            </a:r>
            <a:endParaRPr lang="en-US" sz="2400" b="1" dirty="0">
              <a:solidFill>
                <a:srgbClr val="C00000"/>
              </a:solidFill>
            </a:endParaRPr>
          </a:p>
        </p:txBody>
      </p:sp>
      <p:sp>
        <p:nvSpPr>
          <p:cNvPr id="72" name="TextBox 71"/>
          <p:cNvSpPr txBox="1"/>
          <p:nvPr/>
        </p:nvSpPr>
        <p:spPr>
          <a:xfrm>
            <a:off x="626627" y="4535269"/>
            <a:ext cx="838691" cy="461665"/>
          </a:xfrm>
          <a:prstGeom prst="rect">
            <a:avLst/>
          </a:prstGeom>
          <a:noFill/>
        </p:spPr>
        <p:txBody>
          <a:bodyPr wrap="none" rtlCol="0">
            <a:spAutoFit/>
          </a:bodyPr>
          <a:lstStyle/>
          <a:p>
            <a:r>
              <a:rPr lang="en-US" sz="2400" dirty="0" smtClean="0"/>
              <a:t>C</a:t>
            </a:r>
            <a:r>
              <a:rPr lang="en-US" sz="2400" b="1" dirty="0" smtClean="0">
                <a:solidFill>
                  <a:srgbClr val="C00000"/>
                </a:solidFill>
              </a:rPr>
              <a:t>+</a:t>
            </a:r>
            <a:r>
              <a:rPr lang="el-GR" sz="2400" b="1" dirty="0" smtClean="0">
                <a:solidFill>
                  <a:srgbClr val="C00000"/>
                </a:solidFill>
              </a:rPr>
              <a:t>μ</a:t>
            </a:r>
            <a:r>
              <a:rPr lang="en-US" sz="2400" b="1" dirty="0" smtClean="0">
                <a:solidFill>
                  <a:srgbClr val="C00000"/>
                </a:solidFill>
              </a:rPr>
              <a:t>P</a:t>
            </a:r>
            <a:endParaRPr lang="en-US" sz="2400" b="1" dirty="0">
              <a:solidFill>
                <a:srgbClr val="C00000"/>
              </a:solidFill>
            </a:endParaRPr>
          </a:p>
        </p:txBody>
      </p:sp>
      <p:sp>
        <p:nvSpPr>
          <p:cNvPr id="75" name="TextBox 74"/>
          <p:cNvSpPr txBox="1"/>
          <p:nvPr/>
        </p:nvSpPr>
        <p:spPr>
          <a:xfrm>
            <a:off x="195853" y="5722203"/>
            <a:ext cx="1670650" cy="830997"/>
          </a:xfrm>
          <a:prstGeom prst="rect">
            <a:avLst/>
          </a:prstGeom>
          <a:noFill/>
        </p:spPr>
        <p:txBody>
          <a:bodyPr wrap="none" rtlCol="0">
            <a:spAutoFit/>
          </a:bodyPr>
          <a:lstStyle/>
          <a:p>
            <a:pPr algn="ctr"/>
            <a:r>
              <a:rPr lang="en-US" sz="2400" dirty="0" smtClean="0"/>
              <a:t>ASM</a:t>
            </a:r>
          </a:p>
          <a:p>
            <a:pPr algn="ctr"/>
            <a:r>
              <a:rPr lang="en-US" sz="2400" dirty="0" smtClean="0"/>
              <a:t>(RISC-V+</a:t>
            </a:r>
            <a:r>
              <a:rPr lang="el-GR" sz="2400" dirty="0" smtClean="0"/>
              <a:t>μ</a:t>
            </a:r>
            <a:r>
              <a:rPr lang="en-US" sz="2400" dirty="0" smtClean="0"/>
              <a:t>P)</a:t>
            </a:r>
            <a:endParaRPr lang="en-US" sz="2400" dirty="0"/>
          </a:p>
        </p:txBody>
      </p:sp>
      <p:sp>
        <p:nvSpPr>
          <p:cNvPr id="40" name="TextBox 39"/>
          <p:cNvSpPr txBox="1"/>
          <p:nvPr/>
        </p:nvSpPr>
        <p:spPr>
          <a:xfrm>
            <a:off x="4038600" y="1600200"/>
            <a:ext cx="4633191" cy="1384995"/>
          </a:xfrm>
          <a:prstGeom prst="rect">
            <a:avLst/>
          </a:prstGeom>
          <a:noFill/>
        </p:spPr>
        <p:txBody>
          <a:bodyPr wrap="none" rtlCol="0">
            <a:spAutoFit/>
          </a:bodyPr>
          <a:lstStyle/>
          <a:p>
            <a:r>
              <a:rPr lang="en-US" sz="2800" b="1" dirty="0" smtClean="0"/>
              <a:t>To compose compilers need</a:t>
            </a:r>
          </a:p>
          <a:p>
            <a:pPr marL="514350" indent="-514350">
              <a:buAutoNum type="arabicPeriod"/>
            </a:pPr>
            <a:r>
              <a:rPr lang="en-US" sz="2800" b="1" dirty="0" smtClean="0"/>
              <a:t>higher-level micro-policies</a:t>
            </a:r>
          </a:p>
          <a:p>
            <a:pPr marL="514350" indent="-514350">
              <a:buAutoNum type="arabicPeriod"/>
            </a:pPr>
            <a:r>
              <a:rPr lang="en-US" sz="2800" b="1" dirty="0" smtClean="0">
                <a:solidFill>
                  <a:srgbClr val="C00000"/>
                </a:solidFill>
              </a:rPr>
              <a:t>composing</a:t>
            </a:r>
            <a:r>
              <a:rPr lang="en-US" sz="2800" b="1" dirty="0" smtClean="0">
                <a:solidFill>
                  <a:srgbClr val="C00000"/>
                </a:solidFill>
              </a:rPr>
              <a:t> micro-policies</a:t>
            </a:r>
            <a:endParaRPr lang="en-US" sz="2800" b="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3" grpId="0" animBg="1"/>
      <p:bldP spid="17" grpId="0" animBg="1"/>
      <p:bldP spid="19" grpId="0" animBg="1"/>
      <p:bldP spid="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User-specified higher-level policies</a:t>
            </a:r>
            <a:endParaRPr lang="en-US" dirty="0"/>
          </a:p>
        </p:txBody>
      </p:sp>
      <p:sp>
        <p:nvSpPr>
          <p:cNvPr id="113" name="Content Placeholder 112"/>
          <p:cNvSpPr>
            <a:spLocks noGrp="1"/>
          </p:cNvSpPr>
          <p:nvPr>
            <p:ph idx="1"/>
          </p:nvPr>
        </p:nvSpPr>
        <p:spPr>
          <a:xfrm>
            <a:off x="457200" y="1600201"/>
            <a:ext cx="8229600" cy="2209799"/>
          </a:xfrm>
        </p:spPr>
        <p:txBody>
          <a:bodyPr>
            <a:normAutofit fontScale="77500" lnSpcReduction="20000"/>
          </a:bodyPr>
          <a:lstStyle/>
          <a:p>
            <a:r>
              <a:rPr lang="en-US" dirty="0" smtClean="0"/>
              <a:t>By composing more micro-policies we can allow</a:t>
            </a:r>
            <a:br>
              <a:rPr lang="en-US" dirty="0" smtClean="0"/>
            </a:br>
            <a:r>
              <a:rPr lang="en-US" b="1" dirty="0" smtClean="0"/>
              <a:t>user-specified</a:t>
            </a:r>
            <a:r>
              <a:rPr lang="en-US" b="1" dirty="0" smtClean="0"/>
              <a:t> </a:t>
            </a:r>
            <a:r>
              <a:rPr lang="en-US" b="1" dirty="0" smtClean="0"/>
              <a:t>micro-policies for </a:t>
            </a:r>
            <a:r>
              <a:rPr lang="en-US" b="1" dirty="0" smtClean="0"/>
              <a:t>ML and </a:t>
            </a:r>
            <a:r>
              <a:rPr lang="en-US" b="1" dirty="0" smtClean="0"/>
              <a:t>C</a:t>
            </a:r>
          </a:p>
          <a:p>
            <a:r>
              <a:rPr lang="en-US" dirty="0" smtClean="0"/>
              <a:t>Good news:</a:t>
            </a:r>
            <a:r>
              <a:rPr lang="en-US" b="1" dirty="0" smtClean="0"/>
              <a:t/>
            </a:r>
            <a:br>
              <a:rPr lang="en-US" b="1" dirty="0" smtClean="0"/>
            </a:br>
            <a:r>
              <a:rPr lang="en-US" b="1" dirty="0" smtClean="0"/>
              <a:t>micro-policy composition is easy</a:t>
            </a:r>
            <a:r>
              <a:rPr lang="en-US" dirty="0" smtClean="0"/>
              <a:t> since tags can be </a:t>
            </a:r>
            <a:r>
              <a:rPr lang="en-US" dirty="0" err="1" smtClean="0"/>
              <a:t>tuples</a:t>
            </a:r>
            <a:endParaRPr lang="en-US" dirty="0" smtClean="0"/>
          </a:p>
          <a:p>
            <a:r>
              <a:rPr lang="en-US" dirty="0" smtClean="0">
                <a:solidFill>
                  <a:srgbClr val="C00000"/>
                </a:solidFill>
              </a:rPr>
              <a:t>But how </a:t>
            </a:r>
            <a:r>
              <a:rPr lang="en-US" dirty="0" smtClean="0">
                <a:solidFill>
                  <a:srgbClr val="C00000"/>
                </a:solidFill>
              </a:rPr>
              <a:t>do we ensure </a:t>
            </a:r>
            <a:r>
              <a:rPr lang="en-US" dirty="0" smtClean="0">
                <a:solidFill>
                  <a:srgbClr val="C00000"/>
                </a:solidFill>
              </a:rPr>
              <a:t>programmers won’t </a:t>
            </a:r>
            <a:r>
              <a:rPr lang="en-US" dirty="0" smtClean="0">
                <a:solidFill>
                  <a:srgbClr val="C00000"/>
                </a:solidFill>
              </a:rPr>
              <a:t>break </a:t>
            </a:r>
            <a:r>
              <a:rPr lang="en-US" dirty="0" smtClean="0">
                <a:solidFill>
                  <a:srgbClr val="C00000"/>
                </a:solidFill>
              </a:rPr>
              <a:t>security?</a:t>
            </a:r>
          </a:p>
          <a:p>
            <a:r>
              <a:rPr lang="en-US" dirty="0" smtClean="0">
                <a:solidFill>
                  <a:srgbClr val="C00000"/>
                </a:solidFill>
              </a:rPr>
              <a:t>Bad news: </a:t>
            </a:r>
            <a:r>
              <a:rPr lang="en-US" b="1" dirty="0" smtClean="0">
                <a:solidFill>
                  <a:srgbClr val="C00000"/>
                </a:solidFill>
              </a:rPr>
              <a:t>secure micro-policy composition is hard!</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1ADD699A-67FB-4F36-809D-738B0721C211}" type="slidenum">
              <a:rPr lang="en-US" smtClean="0"/>
              <a:pPr/>
              <a:t>34</a:t>
            </a:fld>
            <a:endParaRPr lang="en-US"/>
          </a:p>
        </p:txBody>
      </p:sp>
      <p:sp>
        <p:nvSpPr>
          <p:cNvPr id="71" name="TextBox 70"/>
          <p:cNvSpPr txBox="1"/>
          <p:nvPr/>
        </p:nvSpPr>
        <p:spPr>
          <a:xfrm>
            <a:off x="325245" y="4050268"/>
            <a:ext cx="840295" cy="369332"/>
          </a:xfrm>
          <a:prstGeom prst="rect">
            <a:avLst/>
          </a:prstGeom>
          <a:noFill/>
        </p:spPr>
        <p:txBody>
          <a:bodyPr wrap="none" rtlCol="0">
            <a:spAutoFit/>
          </a:bodyPr>
          <a:lstStyle/>
          <a:p>
            <a:r>
              <a:rPr lang="en-US" dirty="0" smtClean="0"/>
              <a:t>ML</a:t>
            </a:r>
            <a:r>
              <a:rPr lang="en-US" b="1" dirty="0" smtClean="0"/>
              <a:t>+</a:t>
            </a:r>
            <a:r>
              <a:rPr lang="el-GR" b="1" dirty="0" smtClean="0"/>
              <a:t>μ</a:t>
            </a:r>
            <a:r>
              <a:rPr lang="en-US" b="1" dirty="0" smtClean="0"/>
              <a:t>P</a:t>
            </a:r>
            <a:endParaRPr lang="en-US" b="1" dirty="0"/>
          </a:p>
        </p:txBody>
      </p:sp>
      <p:sp>
        <p:nvSpPr>
          <p:cNvPr id="72" name="TextBox 71"/>
          <p:cNvSpPr txBox="1"/>
          <p:nvPr/>
        </p:nvSpPr>
        <p:spPr>
          <a:xfrm>
            <a:off x="401445" y="4876800"/>
            <a:ext cx="676788" cy="369332"/>
          </a:xfrm>
          <a:prstGeom prst="rect">
            <a:avLst/>
          </a:prstGeom>
          <a:noFill/>
        </p:spPr>
        <p:txBody>
          <a:bodyPr wrap="none" rtlCol="0">
            <a:spAutoFit/>
          </a:bodyPr>
          <a:lstStyle/>
          <a:p>
            <a:r>
              <a:rPr lang="en-US" dirty="0" smtClean="0"/>
              <a:t>C</a:t>
            </a:r>
            <a:r>
              <a:rPr lang="en-US" b="1" dirty="0" smtClean="0"/>
              <a:t>+</a:t>
            </a:r>
            <a:r>
              <a:rPr lang="el-GR" b="1" dirty="0" smtClean="0"/>
              <a:t>μ</a:t>
            </a:r>
            <a:r>
              <a:rPr lang="en-US" b="1" dirty="0" smtClean="0"/>
              <a:t>P</a:t>
            </a:r>
            <a:endParaRPr lang="en-US" b="1" dirty="0"/>
          </a:p>
        </p:txBody>
      </p:sp>
      <p:sp>
        <p:nvSpPr>
          <p:cNvPr id="75" name="TextBox 74"/>
          <p:cNvSpPr txBox="1"/>
          <p:nvPr/>
        </p:nvSpPr>
        <p:spPr>
          <a:xfrm>
            <a:off x="15489" y="5638800"/>
            <a:ext cx="1300356" cy="646331"/>
          </a:xfrm>
          <a:prstGeom prst="rect">
            <a:avLst/>
          </a:prstGeom>
          <a:noFill/>
        </p:spPr>
        <p:txBody>
          <a:bodyPr wrap="none" rtlCol="0">
            <a:spAutoFit/>
          </a:bodyPr>
          <a:lstStyle/>
          <a:p>
            <a:pPr algn="ctr"/>
            <a:r>
              <a:rPr lang="en-US" dirty="0" smtClean="0"/>
              <a:t>ASM</a:t>
            </a:r>
          </a:p>
          <a:p>
            <a:pPr algn="ctr"/>
            <a:r>
              <a:rPr lang="en-US" dirty="0" smtClean="0"/>
              <a:t>(RISC-V+</a:t>
            </a:r>
            <a:r>
              <a:rPr lang="el-GR" dirty="0" smtClean="0"/>
              <a:t>μ</a:t>
            </a:r>
            <a:r>
              <a:rPr lang="en-US" dirty="0" smtClean="0"/>
              <a:t>P)</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315845" y="4038600"/>
            <a:ext cx="7675755" cy="2133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C00000"/>
                </a:solidFill>
              </a:rPr>
              <a:t>Secure</a:t>
            </a:r>
            <a:r>
              <a:rPr lang="en-US" dirty="0" smtClean="0"/>
              <a:t> micro-policy </a:t>
            </a:r>
            <a:r>
              <a:rPr lang="en-US" dirty="0" smtClean="0"/>
              <a:t>composition</a:t>
            </a:r>
            <a:endParaRPr lang="en-US" dirty="0"/>
          </a:p>
        </p:txBody>
      </p:sp>
      <p:sp>
        <p:nvSpPr>
          <p:cNvPr id="3" name="Content Placeholder 2"/>
          <p:cNvSpPr>
            <a:spLocks noGrp="1"/>
          </p:cNvSpPr>
          <p:nvPr>
            <p:ph idx="1"/>
          </p:nvPr>
        </p:nvSpPr>
        <p:spPr>
          <a:xfrm>
            <a:off x="457200" y="1600200"/>
            <a:ext cx="8534400" cy="4525963"/>
          </a:xfrm>
        </p:spPr>
        <p:txBody>
          <a:bodyPr>
            <a:noAutofit/>
          </a:bodyPr>
          <a:lstStyle/>
          <a:p>
            <a:r>
              <a:rPr lang="en-US" b="1" dirty="0" smtClean="0"/>
              <a:t>securely composing </a:t>
            </a:r>
            <a:r>
              <a:rPr lang="en-US" b="1" dirty="0" smtClean="0"/>
              <a:t>reference monitors is </a:t>
            </a:r>
            <a:r>
              <a:rPr lang="en-US" b="1" dirty="0" smtClean="0">
                <a:solidFill>
                  <a:schemeClr val="accent3">
                    <a:lumMod val="50000"/>
                  </a:schemeClr>
                </a:solidFill>
              </a:rPr>
              <a:t>easy</a:t>
            </a:r>
          </a:p>
          <a:p>
            <a:pPr lvl="1"/>
            <a:r>
              <a:rPr lang="en-US" dirty="0" smtClean="0"/>
              <a:t>... as long as they </a:t>
            </a:r>
            <a:r>
              <a:rPr lang="en-US" b="1" dirty="0" smtClean="0">
                <a:solidFill>
                  <a:srgbClr val="C00000"/>
                </a:solidFill>
              </a:rPr>
              <a:t>can only stop execution</a:t>
            </a:r>
          </a:p>
          <a:p>
            <a:r>
              <a:rPr lang="en-US" dirty="0" smtClean="0"/>
              <a:t>micro-policies </a:t>
            </a:r>
            <a:r>
              <a:rPr lang="en-US" dirty="0" smtClean="0"/>
              <a:t>have </a:t>
            </a:r>
            <a:r>
              <a:rPr lang="en-US" b="1" dirty="0" smtClean="0"/>
              <a:t>richer interaction</a:t>
            </a:r>
            <a:r>
              <a:rPr lang="en-US" dirty="0" smtClean="0"/>
              <a:t> model:</a:t>
            </a:r>
            <a:endParaRPr lang="en-US" dirty="0" smtClean="0"/>
          </a:p>
          <a:p>
            <a:pPr lvl="1"/>
            <a:r>
              <a:rPr lang="en-US" b="1" dirty="0" smtClean="0"/>
              <a:t>monitor services: </a:t>
            </a:r>
            <a:r>
              <a:rPr lang="en-US" dirty="0" err="1" smtClean="0"/>
              <a:t>malloc</a:t>
            </a:r>
            <a:r>
              <a:rPr lang="en-US" dirty="0" smtClean="0"/>
              <a:t>, free, classify, declassify, ...</a:t>
            </a:r>
          </a:p>
          <a:p>
            <a:pPr lvl="1"/>
            <a:r>
              <a:rPr lang="en-US" b="1" dirty="0" smtClean="0"/>
              <a:t>recoverable </a:t>
            </a:r>
            <a:r>
              <a:rPr lang="en-US" b="1" dirty="0" smtClean="0"/>
              <a:t>errors</a:t>
            </a:r>
            <a:r>
              <a:rPr lang="en-US" dirty="0" smtClean="0"/>
              <a:t> are similar</a:t>
            </a:r>
            <a:endParaRPr lang="en-US" dirty="0" smtClean="0"/>
          </a:p>
          <a:p>
            <a:r>
              <a:rPr lang="en-US" b="1" dirty="0" smtClean="0"/>
              <a:t>composing micro-policies can break them</a:t>
            </a:r>
            <a:endParaRPr lang="en-US" b="1" dirty="0" smtClean="0"/>
          </a:p>
          <a:p>
            <a:pPr lvl="1"/>
            <a:r>
              <a:rPr lang="en-US" dirty="0" smtClean="0"/>
              <a:t>e.g. composing anything with IFC can leak</a:t>
            </a:r>
          </a:p>
          <a:p>
            <a:pPr lvl="1"/>
            <a:r>
              <a:rPr lang="en-US" dirty="0" smtClean="0"/>
              <a:t>memory safety + </a:t>
            </a:r>
            <a:r>
              <a:rPr lang="en-US" dirty="0" smtClean="0"/>
              <a:t>compartmentalization</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Secure compilation</a:t>
            </a:r>
            <a:endParaRPr lang="en-US" dirty="0"/>
          </a:p>
        </p:txBody>
      </p:sp>
      <p:sp>
        <p:nvSpPr>
          <p:cNvPr id="3" name="Content Placeholder 2"/>
          <p:cNvSpPr>
            <a:spLocks noGrp="1"/>
          </p:cNvSpPr>
          <p:nvPr>
            <p:ph idx="1"/>
          </p:nvPr>
        </p:nvSpPr>
        <p:spPr>
          <a:xfrm>
            <a:off x="457200" y="1600200"/>
            <a:ext cx="8534400" cy="4724400"/>
          </a:xfrm>
        </p:spPr>
        <p:txBody>
          <a:bodyPr>
            <a:normAutofit fontScale="77500" lnSpcReduction="20000"/>
          </a:bodyPr>
          <a:lstStyle/>
          <a:p>
            <a:pPr>
              <a:lnSpc>
                <a:spcPct val="120000"/>
              </a:lnSpc>
            </a:pPr>
            <a:r>
              <a:rPr lang="en-US" dirty="0" smtClean="0"/>
              <a:t>Solving conceptual challenges</a:t>
            </a:r>
          </a:p>
          <a:p>
            <a:pPr lvl="1">
              <a:lnSpc>
                <a:spcPct val="120000"/>
              </a:lnSpc>
            </a:pPr>
            <a:r>
              <a:rPr lang="en-US" b="1" dirty="0" smtClean="0"/>
              <a:t>Secure micro-policy composition</a:t>
            </a:r>
          </a:p>
          <a:p>
            <a:pPr lvl="1">
              <a:lnSpc>
                <a:spcPct val="120000"/>
              </a:lnSpc>
            </a:pPr>
            <a:r>
              <a:rPr lang="en-US" b="1" dirty="0" smtClean="0"/>
              <a:t>Higher-level micro-policies</a:t>
            </a:r>
            <a:r>
              <a:rPr lang="en-US" dirty="0" smtClean="0"/>
              <a:t> (for C and ML)</a:t>
            </a:r>
            <a:endParaRPr lang="en-US" b="1" dirty="0" smtClean="0"/>
          </a:p>
          <a:p>
            <a:pPr lvl="1">
              <a:lnSpc>
                <a:spcPct val="120000"/>
              </a:lnSpc>
            </a:pPr>
            <a:r>
              <a:rPr lang="en-US" b="1" dirty="0" smtClean="0"/>
              <a:t>Formalizing</a:t>
            </a:r>
            <a:r>
              <a:rPr lang="en-US" dirty="0" smtClean="0"/>
              <a:t> </a:t>
            </a:r>
            <a:r>
              <a:rPr lang="en-US" b="1" dirty="0" smtClean="0"/>
              <a:t>security properties</a:t>
            </a:r>
            <a:r>
              <a:rPr lang="en-US" dirty="0" smtClean="0"/>
              <a:t> (i.e. attacker models</a:t>
            </a:r>
            <a:r>
              <a:rPr lang="en-US" dirty="0" smtClean="0"/>
              <a:t>)</a:t>
            </a:r>
            <a:endParaRPr lang="en-US" dirty="0" smtClean="0"/>
          </a:p>
          <a:p>
            <a:pPr>
              <a:lnSpc>
                <a:spcPct val="120000"/>
              </a:lnSpc>
            </a:pPr>
            <a:r>
              <a:rPr lang="en-US" dirty="0" smtClean="0"/>
              <a:t>Building the first </a:t>
            </a:r>
            <a:r>
              <a:rPr lang="en-US" b="1" dirty="0" smtClean="0"/>
              <a:t>efficient secure compilers</a:t>
            </a:r>
            <a:r>
              <a:rPr lang="en-US" dirty="0" smtClean="0"/>
              <a:t/>
            </a:r>
            <a:br>
              <a:rPr lang="en-US" dirty="0" smtClean="0"/>
            </a:br>
            <a:r>
              <a:rPr lang="en-US" dirty="0" smtClean="0"/>
              <a:t>for </a:t>
            </a:r>
            <a:r>
              <a:rPr lang="en-US" b="1" dirty="0" smtClean="0"/>
              <a:t>realistic programming languages</a:t>
            </a:r>
          </a:p>
          <a:p>
            <a:pPr lvl="1">
              <a:lnSpc>
                <a:spcPct val="120000"/>
              </a:lnSpc>
            </a:pPr>
            <a:r>
              <a:rPr lang="en-US" dirty="0" smtClean="0"/>
              <a:t>C (</a:t>
            </a:r>
            <a:r>
              <a:rPr lang="en-US" dirty="0" err="1" smtClean="0"/>
              <a:t>CompCert</a:t>
            </a:r>
            <a:r>
              <a:rPr lang="en-US" dirty="0" smtClean="0"/>
              <a:t>): memory safety &amp; compartmentalization</a:t>
            </a:r>
          </a:p>
          <a:p>
            <a:pPr lvl="1">
              <a:lnSpc>
                <a:spcPct val="120000"/>
              </a:lnSpc>
            </a:pPr>
            <a:r>
              <a:rPr lang="en-US" dirty="0" smtClean="0"/>
              <a:t>ML and F*: protecting higher-level abstractions</a:t>
            </a:r>
          </a:p>
          <a:p>
            <a:pPr>
              <a:lnSpc>
                <a:spcPct val="120000"/>
              </a:lnSpc>
            </a:pPr>
            <a:r>
              <a:rPr lang="en-US" dirty="0" smtClean="0"/>
              <a:t>Measuring &amp; lowering the cost of secure compilation</a:t>
            </a:r>
          </a:p>
          <a:p>
            <a:pPr>
              <a:lnSpc>
                <a:spcPct val="120000"/>
              </a:lnSpc>
            </a:pPr>
            <a:r>
              <a:rPr lang="en-US" dirty="0" smtClean="0"/>
              <a:t>Showing </a:t>
            </a:r>
            <a:r>
              <a:rPr lang="en-US" dirty="0" smtClean="0"/>
              <a:t>that these compilers are indeed secure</a:t>
            </a:r>
          </a:p>
          <a:p>
            <a:pPr lvl="1">
              <a:lnSpc>
                <a:spcPct val="120000"/>
              </a:lnSpc>
            </a:pPr>
            <a:r>
              <a:rPr lang="en-US" b="1" dirty="0" smtClean="0"/>
              <a:t>Better verification and testing techniques</a:t>
            </a:r>
            <a:endParaRPr lang="en-US" b="1"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36</a:t>
            </a:fld>
            <a:endParaRPr lang="en-US"/>
          </a:p>
        </p:txBody>
      </p:sp>
      <p:pic>
        <p:nvPicPr>
          <p:cNvPr id="5" name="Picture 4" descr="secure.png"/>
          <p:cNvPicPr>
            <a:picLocks noChangeAspect="1"/>
          </p:cNvPicPr>
          <p:nvPr/>
        </p:nvPicPr>
        <p:blipFill>
          <a:blip r:embed="rId3" cstate="print"/>
          <a:stretch>
            <a:fillRect/>
          </a:stretch>
        </p:blipFill>
        <p:spPr>
          <a:xfrm>
            <a:off x="7315200" y="228600"/>
            <a:ext cx="1219200" cy="1219200"/>
          </a:xfrm>
          <a:prstGeom prst="rect">
            <a:avLst/>
          </a:prstGeom>
        </p:spPr>
      </p:pic>
      <p:pic>
        <p:nvPicPr>
          <p:cNvPr id="8" name="Picture 7" descr="barrier2.jpg"/>
          <p:cNvPicPr>
            <a:picLocks noChangeAspect="1"/>
          </p:cNvPicPr>
          <p:nvPr/>
        </p:nvPicPr>
        <p:blipFill>
          <a:blip r:embed="rId4" cstate="print"/>
          <a:stretch>
            <a:fillRect/>
          </a:stretch>
        </p:blipFill>
        <p:spPr>
          <a:xfrm>
            <a:off x="7239000" y="1752600"/>
            <a:ext cx="1625600" cy="1219200"/>
          </a:xfrm>
          <a:prstGeom prst="rect">
            <a:avLst/>
          </a:prstGeom>
        </p:spPr>
      </p:pic>
      <p:pic>
        <p:nvPicPr>
          <p:cNvPr id="9" name="Picture 8" descr="stopwatch.jpg"/>
          <p:cNvPicPr>
            <a:picLocks noChangeAspect="1"/>
          </p:cNvPicPr>
          <p:nvPr/>
        </p:nvPicPr>
        <p:blipFill>
          <a:blip r:embed="rId5" cstate="print"/>
          <a:stretch>
            <a:fillRect/>
          </a:stretch>
        </p:blipFill>
        <p:spPr>
          <a:xfrm>
            <a:off x="8229600" y="4876800"/>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star-new.png"/>
          <p:cNvPicPr>
            <a:picLocks noChangeAspect="1"/>
          </p:cNvPicPr>
          <p:nvPr/>
        </p:nvPicPr>
        <p:blipFill>
          <a:blip r:embed="rId3" cstate="print"/>
          <a:stretch>
            <a:fillRect/>
          </a:stretch>
        </p:blipFill>
        <p:spPr>
          <a:xfrm>
            <a:off x="3733800" y="152400"/>
            <a:ext cx="1295400" cy="1295400"/>
          </a:xfrm>
          <a:prstGeom prst="rect">
            <a:avLst/>
          </a:prstGeom>
        </p:spPr>
      </p:pic>
      <p:sp>
        <p:nvSpPr>
          <p:cNvPr id="3" name="Content Placeholder 2"/>
          <p:cNvSpPr>
            <a:spLocks noGrp="1"/>
          </p:cNvSpPr>
          <p:nvPr>
            <p:ph idx="1"/>
          </p:nvPr>
        </p:nvSpPr>
        <p:spPr>
          <a:xfrm>
            <a:off x="457200" y="1493837"/>
            <a:ext cx="8534400" cy="4525963"/>
          </a:xfrm>
        </p:spPr>
        <p:txBody>
          <a:bodyPr>
            <a:normAutofit fontScale="92500" lnSpcReduction="10000"/>
          </a:bodyPr>
          <a:lstStyle/>
          <a:p>
            <a:r>
              <a:rPr lang="en-US" dirty="0" smtClean="0"/>
              <a:t>Redesigned </a:t>
            </a:r>
            <a:r>
              <a:rPr lang="en-US" dirty="0" smtClean="0"/>
              <a:t>ML verification </a:t>
            </a:r>
            <a:r>
              <a:rPr lang="en-US" dirty="0" smtClean="0"/>
              <a:t>system </a:t>
            </a:r>
            <a:r>
              <a:rPr lang="en-US" b="1" dirty="0" smtClean="0">
                <a:solidFill>
                  <a:schemeClr val="bg1">
                    <a:lumMod val="50000"/>
                  </a:schemeClr>
                </a:solidFill>
              </a:rPr>
              <a:t>[POPL’16</a:t>
            </a:r>
            <a:r>
              <a:rPr lang="en-US" b="1" dirty="0" smtClean="0">
                <a:solidFill>
                  <a:schemeClr val="bg1">
                    <a:lumMod val="50000"/>
                  </a:schemeClr>
                </a:solidFill>
              </a:rPr>
              <a:t>]</a:t>
            </a:r>
            <a:endParaRPr lang="en-US" dirty="0" smtClean="0"/>
          </a:p>
          <a:p>
            <a:pPr marL="971550" lvl="1" indent="-514350">
              <a:buFont typeface="+mj-lt"/>
              <a:buAutoNum type="arabicPeriod"/>
            </a:pPr>
            <a:r>
              <a:rPr lang="en-US" sz="2600" b="1" dirty="0" smtClean="0"/>
              <a:t>functional programming language with effects</a:t>
            </a:r>
            <a:r>
              <a:rPr lang="en-US" sz="2600" dirty="0" smtClean="0"/>
              <a:t/>
            </a:r>
            <a:br>
              <a:rPr lang="en-US" sz="2600" dirty="0" smtClean="0"/>
            </a:br>
            <a:r>
              <a:rPr lang="en-US" sz="2600" dirty="0" smtClean="0">
                <a:solidFill>
                  <a:schemeClr val="bg1">
                    <a:lumMod val="50000"/>
                  </a:schemeClr>
                </a:solidFill>
              </a:rPr>
              <a:t>(like </a:t>
            </a:r>
            <a:r>
              <a:rPr lang="en-US" sz="2600" dirty="0" err="1" smtClean="0">
                <a:solidFill>
                  <a:schemeClr val="bg1">
                    <a:lumMod val="50000"/>
                  </a:schemeClr>
                </a:solidFill>
              </a:rPr>
              <a:t>OCaml</a:t>
            </a:r>
            <a:r>
              <a:rPr lang="en-US" sz="2600" dirty="0" smtClean="0">
                <a:solidFill>
                  <a:schemeClr val="bg1">
                    <a:lumMod val="50000"/>
                  </a:schemeClr>
                </a:solidFill>
              </a:rPr>
              <a:t>, F#, Standard ML, Haskell)</a:t>
            </a:r>
          </a:p>
          <a:p>
            <a:pPr marL="971550" lvl="1" indent="-514350">
              <a:buFont typeface="+mj-lt"/>
              <a:buAutoNum type="arabicPeriod"/>
            </a:pPr>
            <a:r>
              <a:rPr lang="en-US" sz="2600" b="1" dirty="0" smtClean="0"/>
              <a:t>deductive verification system based on SMT solvers</a:t>
            </a:r>
            <a:br>
              <a:rPr lang="en-US" sz="2600" b="1" dirty="0" smtClean="0"/>
            </a:br>
            <a:r>
              <a:rPr lang="en-US" sz="2600" dirty="0" smtClean="0">
                <a:solidFill>
                  <a:schemeClr val="bg1">
                    <a:lumMod val="50000"/>
                  </a:schemeClr>
                </a:solidFill>
              </a:rPr>
              <a:t>(like </a:t>
            </a:r>
            <a:r>
              <a:rPr lang="en-US" sz="2600" dirty="0" err="1" smtClean="0">
                <a:solidFill>
                  <a:schemeClr val="bg1">
                    <a:lumMod val="50000"/>
                  </a:schemeClr>
                </a:solidFill>
              </a:rPr>
              <a:t>FramaC</a:t>
            </a:r>
            <a:r>
              <a:rPr lang="en-US" sz="2600" dirty="0" smtClean="0">
                <a:solidFill>
                  <a:schemeClr val="bg1">
                    <a:lumMod val="50000"/>
                  </a:schemeClr>
                </a:solidFill>
              </a:rPr>
              <a:t>, Why3, </a:t>
            </a:r>
            <a:r>
              <a:rPr lang="en-US" sz="2600" dirty="0" err="1" smtClean="0">
                <a:solidFill>
                  <a:schemeClr val="bg1">
                    <a:lumMod val="50000"/>
                  </a:schemeClr>
                </a:solidFill>
              </a:rPr>
              <a:t>Dafny</a:t>
            </a:r>
            <a:r>
              <a:rPr lang="en-US" sz="2600" dirty="0" smtClean="0">
                <a:solidFill>
                  <a:schemeClr val="bg1">
                    <a:lumMod val="50000"/>
                  </a:schemeClr>
                </a:solidFill>
              </a:rPr>
              <a:t>, Boogie, VCC, ESC/Java2)</a:t>
            </a:r>
          </a:p>
          <a:p>
            <a:pPr marL="971550" lvl="1" indent="-514350">
              <a:buFont typeface="+mj-lt"/>
              <a:buAutoNum type="arabicPeriod"/>
            </a:pPr>
            <a:r>
              <a:rPr lang="en-US" sz="2600" b="1" dirty="0" smtClean="0"/>
              <a:t>interactive proof assistant based on dependent types</a:t>
            </a:r>
            <a:r>
              <a:rPr lang="en-US" sz="2600" dirty="0" smtClean="0"/>
              <a:t/>
            </a:r>
            <a:br>
              <a:rPr lang="en-US" sz="2600" dirty="0" smtClean="0"/>
            </a:br>
            <a:r>
              <a:rPr lang="en-US" sz="2600" dirty="0" smtClean="0">
                <a:solidFill>
                  <a:schemeClr val="bg1">
                    <a:lumMod val="50000"/>
                  </a:schemeClr>
                </a:solidFill>
              </a:rPr>
              <a:t>(like Coq, Lean, </a:t>
            </a:r>
            <a:r>
              <a:rPr lang="en-US" sz="2600" dirty="0" err="1" smtClean="0">
                <a:solidFill>
                  <a:schemeClr val="bg1">
                    <a:lumMod val="50000"/>
                  </a:schemeClr>
                </a:solidFill>
              </a:rPr>
              <a:t>Agda</a:t>
            </a:r>
            <a:r>
              <a:rPr lang="en-US" sz="2600" dirty="0" smtClean="0">
                <a:solidFill>
                  <a:schemeClr val="bg1">
                    <a:lumMod val="50000"/>
                  </a:schemeClr>
                </a:solidFill>
              </a:rPr>
              <a:t>)</a:t>
            </a:r>
          </a:p>
          <a:p>
            <a:r>
              <a:rPr lang="en-US" dirty="0" smtClean="0"/>
              <a:t>Working on </a:t>
            </a:r>
            <a:r>
              <a:rPr lang="en-US" b="1" dirty="0" smtClean="0"/>
              <a:t>language design, formal foundations,</a:t>
            </a:r>
            <a:br>
              <a:rPr lang="en-US" b="1" dirty="0" smtClean="0"/>
            </a:br>
            <a:r>
              <a:rPr lang="en-US" b="1" dirty="0" smtClean="0"/>
              <a:t>logical aspects, proof assistant, self-certification</a:t>
            </a:r>
          </a:p>
          <a:p>
            <a:r>
              <a:rPr lang="en-US" dirty="0" smtClean="0"/>
              <a:t>Main practical application:</a:t>
            </a:r>
          </a:p>
          <a:p>
            <a:pPr lvl="1"/>
            <a:r>
              <a:rPr lang="en-US" sz="2600" b="1" dirty="0" smtClean="0"/>
              <a:t>verified reference implementation of </a:t>
            </a:r>
            <a:r>
              <a:rPr lang="en-US" sz="2600" b="1" dirty="0" smtClean="0"/>
              <a:t>upcoming TLS </a:t>
            </a:r>
            <a:r>
              <a:rPr lang="en-US" sz="2600" b="1" dirty="0" smtClean="0"/>
              <a:t>1.3</a:t>
            </a:r>
          </a:p>
          <a:p>
            <a:endParaRPr lang="en-US" b="1"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37</a:t>
            </a:fld>
            <a:endParaRPr lang="en-US"/>
          </a:p>
        </p:txBody>
      </p:sp>
      <p:pic>
        <p:nvPicPr>
          <p:cNvPr id="8" name="Picture 7" descr="new.png"/>
          <p:cNvPicPr>
            <a:picLocks noChangeAspect="1"/>
          </p:cNvPicPr>
          <p:nvPr/>
        </p:nvPicPr>
        <p:blipFill>
          <a:blip r:embed="rId4" cstate="print"/>
          <a:stretch>
            <a:fillRect/>
          </a:stretch>
        </p:blipFill>
        <p:spPr>
          <a:xfrm>
            <a:off x="76200" y="3581401"/>
            <a:ext cx="861738" cy="457200"/>
          </a:xfrm>
          <a:prstGeom prst="rect">
            <a:avLst/>
          </a:prstGeom>
        </p:spPr>
      </p:pic>
      <p:pic>
        <p:nvPicPr>
          <p:cNvPr id="11" name="Picture 10" descr="Weltneuheit_3-in-1.jpg"/>
          <p:cNvPicPr>
            <a:picLocks noChangeAspect="1"/>
          </p:cNvPicPr>
          <p:nvPr/>
        </p:nvPicPr>
        <p:blipFill>
          <a:blip r:embed="rId5" cstate="print"/>
          <a:stretch>
            <a:fillRect/>
          </a:stretch>
        </p:blipFill>
        <p:spPr>
          <a:xfrm>
            <a:off x="7924800" y="1676400"/>
            <a:ext cx="1143000" cy="1143000"/>
          </a:xfrm>
          <a:prstGeom prst="rect">
            <a:avLst/>
          </a:prstGeom>
        </p:spPr>
      </p:pic>
      <p:pic>
        <p:nvPicPr>
          <p:cNvPr id="12" name="Picture 11" descr="logo_INRIA_en.png"/>
          <p:cNvPicPr>
            <a:picLocks noChangeAspect="1"/>
          </p:cNvPicPr>
          <p:nvPr/>
        </p:nvPicPr>
        <p:blipFill>
          <a:blip r:embed="rId6" cstate="print"/>
          <a:stretch>
            <a:fillRect/>
          </a:stretch>
        </p:blipFill>
        <p:spPr>
          <a:xfrm>
            <a:off x="5091830" y="6096000"/>
            <a:ext cx="1461370" cy="533400"/>
          </a:xfrm>
          <a:prstGeom prst="rect">
            <a:avLst/>
          </a:prstGeom>
        </p:spPr>
      </p:pic>
      <p:pic>
        <p:nvPicPr>
          <p:cNvPr id="13" name="Picture 12" descr="msresearch.png"/>
          <p:cNvPicPr>
            <a:picLocks noChangeAspect="1"/>
          </p:cNvPicPr>
          <p:nvPr/>
        </p:nvPicPr>
        <p:blipFill>
          <a:blip r:embed="rId7" cstate="print"/>
          <a:stretch>
            <a:fillRect/>
          </a:stretch>
        </p:blipFill>
        <p:spPr>
          <a:xfrm>
            <a:off x="2514600" y="6096000"/>
            <a:ext cx="1752600" cy="48866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Dependable property-based testing</a:t>
            </a:r>
            <a:endParaRPr lang="en-US" dirty="0"/>
          </a:p>
        </p:txBody>
      </p:sp>
      <p:sp>
        <p:nvSpPr>
          <p:cNvPr id="3" name="Content Placeholder 2"/>
          <p:cNvSpPr>
            <a:spLocks noGrp="1"/>
          </p:cNvSpPr>
          <p:nvPr>
            <p:ph idx="1"/>
          </p:nvPr>
        </p:nvSpPr>
        <p:spPr>
          <a:xfrm>
            <a:off x="457200" y="1371600"/>
            <a:ext cx="7162800" cy="4724400"/>
          </a:xfrm>
        </p:spPr>
        <p:txBody>
          <a:bodyPr>
            <a:normAutofit lnSpcReduction="10000"/>
          </a:bodyPr>
          <a:lstStyle/>
          <a:p>
            <a:r>
              <a:rPr lang="en-US" dirty="0" err="1" smtClean="0"/>
              <a:t>QuickCheck</a:t>
            </a:r>
            <a:r>
              <a:rPr lang="en-US" dirty="0" smtClean="0"/>
              <a:t> effective at finding bugs</a:t>
            </a:r>
            <a:endParaRPr lang="en-US" b="1" dirty="0" smtClean="0"/>
          </a:p>
          <a:p>
            <a:r>
              <a:rPr lang="en-US" b="1" dirty="0" smtClean="0"/>
              <a:t>reducing the </a:t>
            </a:r>
            <a:r>
              <a:rPr lang="en-US" b="1" dirty="0" smtClean="0"/>
              <a:t>testing effort</a:t>
            </a:r>
            <a:endParaRPr lang="en-US" b="1" dirty="0" smtClean="0"/>
          </a:p>
          <a:p>
            <a:pPr lvl="1"/>
            <a:r>
              <a:rPr lang="en-US" dirty="0" smtClean="0"/>
              <a:t>language for property-based generators</a:t>
            </a:r>
          </a:p>
          <a:p>
            <a:r>
              <a:rPr lang="en-US" b="1" dirty="0" smtClean="0"/>
              <a:t>obtaining </a:t>
            </a:r>
            <a:r>
              <a:rPr lang="en-US" b="1" dirty="0" smtClean="0"/>
              <a:t>stronger </a:t>
            </a:r>
            <a:r>
              <a:rPr lang="en-US" b="1" dirty="0" smtClean="0"/>
              <a:t>confidence</a:t>
            </a:r>
            <a:endParaRPr lang="en-US" dirty="0" smtClean="0"/>
          </a:p>
          <a:p>
            <a:pPr lvl="1"/>
            <a:r>
              <a:rPr lang="en-US" dirty="0" smtClean="0"/>
              <a:t>polarized mutation testing</a:t>
            </a:r>
          </a:p>
          <a:p>
            <a:r>
              <a:rPr lang="en-US" b="1" dirty="0" smtClean="0"/>
              <a:t>providing stronger formal foundations</a:t>
            </a:r>
          </a:p>
          <a:p>
            <a:pPr lvl="1"/>
            <a:r>
              <a:rPr lang="en-US" dirty="0" smtClean="0"/>
              <a:t>verified testing, </a:t>
            </a:r>
            <a:r>
              <a:rPr lang="en-US" dirty="0" smtClean="0"/>
              <a:t>generator synthesis(?)</a:t>
            </a:r>
            <a:endParaRPr lang="en-US" dirty="0" smtClean="0"/>
          </a:p>
          <a:p>
            <a:r>
              <a:rPr lang="en-US" b="1" dirty="0" smtClean="0"/>
              <a:t>integrating testing in proof </a:t>
            </a:r>
            <a:r>
              <a:rPr lang="en-US" b="1" dirty="0" smtClean="0"/>
              <a:t>assistants</a:t>
            </a:r>
          </a:p>
          <a:p>
            <a:pPr lvl="1"/>
            <a:r>
              <a:rPr lang="en-US" dirty="0" smtClean="0"/>
              <a:t>reducing the cost of interactive verification</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38</a:t>
            </a:fld>
            <a:endParaRPr lang="en-US"/>
          </a:p>
        </p:txBody>
      </p:sp>
      <p:pic>
        <p:nvPicPr>
          <p:cNvPr id="5" name="Picture 4" descr="UPenn_logo.svg.png"/>
          <p:cNvPicPr>
            <a:picLocks noChangeAspect="1"/>
          </p:cNvPicPr>
          <p:nvPr/>
        </p:nvPicPr>
        <p:blipFill>
          <a:blip r:embed="rId3" cstate="print"/>
          <a:stretch>
            <a:fillRect/>
          </a:stretch>
        </p:blipFill>
        <p:spPr>
          <a:xfrm>
            <a:off x="3695700" y="6140386"/>
            <a:ext cx="1752600" cy="565214"/>
          </a:xfrm>
          <a:prstGeom prst="rect">
            <a:avLst/>
          </a:prstGeom>
        </p:spPr>
      </p:pic>
      <p:pic>
        <p:nvPicPr>
          <p:cNvPr id="6" name="Picture 5" descr="logo_INRIA_en.png"/>
          <p:cNvPicPr>
            <a:picLocks noChangeAspect="1"/>
          </p:cNvPicPr>
          <p:nvPr/>
        </p:nvPicPr>
        <p:blipFill>
          <a:blip r:embed="rId4" cstate="print"/>
          <a:stretch>
            <a:fillRect/>
          </a:stretch>
        </p:blipFill>
        <p:spPr>
          <a:xfrm>
            <a:off x="1434230" y="6096000"/>
            <a:ext cx="1461370" cy="533400"/>
          </a:xfrm>
          <a:prstGeom prst="rect">
            <a:avLst/>
          </a:prstGeom>
        </p:spPr>
      </p:pic>
      <p:pic>
        <p:nvPicPr>
          <p:cNvPr id="7" name="Picture 6" descr="ChalmersU_black.png"/>
          <p:cNvPicPr>
            <a:picLocks noChangeAspect="1"/>
          </p:cNvPicPr>
          <p:nvPr/>
        </p:nvPicPr>
        <p:blipFill>
          <a:blip r:embed="rId5" cstate="print"/>
          <a:stretch>
            <a:fillRect/>
          </a:stretch>
        </p:blipFill>
        <p:spPr>
          <a:xfrm>
            <a:off x="6172200" y="6172201"/>
            <a:ext cx="1913174" cy="457200"/>
          </a:xfrm>
          <a:prstGeom prst="rect">
            <a:avLst/>
          </a:prstGeom>
        </p:spPr>
      </p:pic>
      <p:pic>
        <p:nvPicPr>
          <p:cNvPr id="8" name="Picture 7" descr="quick-chick-small.png"/>
          <p:cNvPicPr>
            <a:picLocks noChangeAspect="1"/>
          </p:cNvPicPr>
          <p:nvPr/>
        </p:nvPicPr>
        <p:blipFill>
          <a:blip r:embed="rId6" cstate="print"/>
          <a:stretch>
            <a:fillRect/>
          </a:stretch>
        </p:blipFill>
        <p:spPr>
          <a:xfrm>
            <a:off x="7253514" y="4648200"/>
            <a:ext cx="1814285" cy="762000"/>
          </a:xfrm>
          <a:prstGeom prst="rect">
            <a:avLst/>
          </a:prstGeom>
        </p:spPr>
      </p:pic>
      <p:pic>
        <p:nvPicPr>
          <p:cNvPr id="10" name="Picture 9" descr="mutants.jpg"/>
          <p:cNvPicPr>
            <a:picLocks noChangeAspect="1"/>
          </p:cNvPicPr>
          <p:nvPr/>
        </p:nvPicPr>
        <p:blipFill>
          <a:blip r:embed="rId7" cstate="print"/>
          <a:stretch>
            <a:fillRect/>
          </a:stretch>
        </p:blipFill>
        <p:spPr>
          <a:xfrm>
            <a:off x="7772400" y="3048000"/>
            <a:ext cx="935398" cy="914399"/>
          </a:xfrm>
          <a:prstGeom prst="rect">
            <a:avLst/>
          </a:prstGeom>
        </p:spPr>
      </p:pic>
      <p:grpSp>
        <p:nvGrpSpPr>
          <p:cNvPr id="12" name="Group 11"/>
          <p:cNvGrpSpPr/>
          <p:nvPr/>
        </p:nvGrpSpPr>
        <p:grpSpPr>
          <a:xfrm>
            <a:off x="7841697" y="1905000"/>
            <a:ext cx="845103" cy="1010282"/>
            <a:chOff x="7613338" y="1981200"/>
            <a:chExt cx="918936" cy="1165013"/>
          </a:xfrm>
        </p:grpSpPr>
        <p:pic>
          <p:nvPicPr>
            <p:cNvPr id="9" name="Picture 8" descr="luck.png"/>
            <p:cNvPicPr>
              <a:picLocks noChangeAspect="1"/>
            </p:cNvPicPr>
            <p:nvPr/>
          </p:nvPicPr>
          <p:blipFill>
            <a:blip r:embed="rId8" cstate="print"/>
            <a:stretch>
              <a:fillRect/>
            </a:stretch>
          </p:blipFill>
          <p:spPr>
            <a:xfrm>
              <a:off x="7696200" y="1981200"/>
              <a:ext cx="703981" cy="811835"/>
            </a:xfrm>
            <a:prstGeom prst="rect">
              <a:avLst/>
            </a:prstGeom>
          </p:spPr>
        </p:pic>
        <p:sp>
          <p:nvSpPr>
            <p:cNvPr id="11" name="TextBox 10"/>
            <p:cNvSpPr txBox="1"/>
            <p:nvPr/>
          </p:nvSpPr>
          <p:spPr>
            <a:xfrm>
              <a:off x="7613338" y="2613841"/>
              <a:ext cx="918936" cy="532372"/>
            </a:xfrm>
            <a:prstGeom prst="rect">
              <a:avLst/>
            </a:prstGeom>
            <a:noFill/>
          </p:spPr>
          <p:txBody>
            <a:bodyPr wrap="none" rtlCol="0">
              <a:spAutoFit/>
            </a:bodyPr>
            <a:lstStyle/>
            <a:p>
              <a:r>
                <a:rPr lang="en-US" sz="2400" dirty="0" smtClean="0">
                  <a:solidFill>
                    <a:srgbClr val="28622F"/>
                  </a:solidFill>
                  <a:latin typeface="Berlin Sans FB Demi" pitchFamily="34" charset="0"/>
                </a:rPr>
                <a:t>Luck</a:t>
              </a:r>
              <a:endParaRPr lang="en-US" sz="2400" dirty="0">
                <a:solidFill>
                  <a:srgbClr val="28622F"/>
                </a:solidFill>
                <a:latin typeface="Berlin Sans FB Demi" pitchFamily="34" charset="0"/>
              </a:endParaRPr>
            </a:p>
          </p:txBody>
        </p:sp>
      </p:grpSp>
      <p:pic>
        <p:nvPicPr>
          <p:cNvPr id="13" name="Picture 12" descr="fstar-new.png"/>
          <p:cNvPicPr>
            <a:picLocks noChangeAspect="1"/>
          </p:cNvPicPr>
          <p:nvPr/>
        </p:nvPicPr>
        <p:blipFill>
          <a:blip r:embed="rId9" cstate="print"/>
          <a:stretch>
            <a:fillRect/>
          </a:stretch>
        </p:blipFill>
        <p:spPr>
          <a:xfrm>
            <a:off x="8534400" y="5334000"/>
            <a:ext cx="533400" cy="533400"/>
          </a:xfrm>
          <a:prstGeom prst="rect">
            <a:avLst/>
          </a:prstGeom>
        </p:spPr>
      </p:pic>
      <p:pic>
        <p:nvPicPr>
          <p:cNvPr id="14" name="Picture 13" descr="CoqLogo.png"/>
          <p:cNvPicPr>
            <a:picLocks noChangeAspect="1"/>
          </p:cNvPicPr>
          <p:nvPr/>
        </p:nvPicPr>
        <p:blipFill>
          <a:blip r:embed="rId10" cstate="print"/>
          <a:stretch>
            <a:fillRect/>
          </a:stretch>
        </p:blipFill>
        <p:spPr>
          <a:xfrm>
            <a:off x="7696200" y="5257800"/>
            <a:ext cx="762000" cy="7620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457200" y="1600200"/>
            <a:ext cx="8534400" cy="4495800"/>
          </a:xfrm>
        </p:spPr>
        <p:txBody>
          <a:bodyPr>
            <a:normAutofit fontScale="85000" lnSpcReduction="20000"/>
          </a:bodyPr>
          <a:lstStyle/>
          <a:p>
            <a:pPr>
              <a:lnSpc>
                <a:spcPct val="130000"/>
              </a:lnSpc>
            </a:pPr>
            <a:r>
              <a:rPr lang="en-US" b="1" dirty="0" smtClean="0"/>
              <a:t>There is a </a:t>
            </a:r>
            <a:r>
              <a:rPr lang="en-US" b="1" dirty="0" smtClean="0"/>
              <a:t>pressing </a:t>
            </a:r>
            <a:r>
              <a:rPr lang="en-US" b="1" dirty="0" smtClean="0"/>
              <a:t>practical need for ...</a:t>
            </a:r>
            <a:endParaRPr lang="en-US" b="1" dirty="0" smtClean="0"/>
          </a:p>
          <a:p>
            <a:pPr lvl="1">
              <a:lnSpc>
                <a:spcPct val="130000"/>
              </a:lnSpc>
            </a:pPr>
            <a:r>
              <a:rPr lang="en-US" b="1" dirty="0" smtClean="0"/>
              <a:t>more </a:t>
            </a:r>
            <a:r>
              <a:rPr lang="en-US" b="1" dirty="0" smtClean="0"/>
              <a:t>secure </a:t>
            </a:r>
            <a:r>
              <a:rPr lang="en-US" b="1" dirty="0" smtClean="0"/>
              <a:t>languages</a:t>
            </a:r>
            <a:r>
              <a:rPr lang="en-US" dirty="0" smtClean="0"/>
              <a:t> providing strong abstractions</a:t>
            </a:r>
            <a:endParaRPr lang="en-US" dirty="0" smtClean="0"/>
          </a:p>
          <a:p>
            <a:pPr lvl="1">
              <a:lnSpc>
                <a:spcPct val="130000"/>
              </a:lnSpc>
            </a:pPr>
            <a:r>
              <a:rPr lang="en-US" b="1" dirty="0" smtClean="0"/>
              <a:t>more </a:t>
            </a:r>
            <a:r>
              <a:rPr lang="en-US" b="1" dirty="0" smtClean="0"/>
              <a:t>secure </a:t>
            </a:r>
            <a:r>
              <a:rPr lang="en-US" b="1" dirty="0" smtClean="0"/>
              <a:t>compiler chains</a:t>
            </a:r>
            <a:r>
              <a:rPr lang="en-US" dirty="0" smtClean="0"/>
              <a:t> protecting </a:t>
            </a:r>
            <a:r>
              <a:rPr lang="en-US" dirty="0" smtClean="0"/>
              <a:t>these </a:t>
            </a:r>
            <a:r>
              <a:rPr lang="en-US" dirty="0" smtClean="0"/>
              <a:t>abstractions</a:t>
            </a:r>
            <a:endParaRPr lang="en-US" b="1" dirty="0" smtClean="0"/>
          </a:p>
          <a:p>
            <a:pPr lvl="1">
              <a:lnSpc>
                <a:spcPct val="130000"/>
              </a:lnSpc>
            </a:pPr>
            <a:r>
              <a:rPr lang="en-US" b="1" dirty="0" smtClean="0"/>
              <a:t>more </a:t>
            </a:r>
            <a:r>
              <a:rPr lang="en-US" b="1" dirty="0" smtClean="0"/>
              <a:t>secure </a:t>
            </a:r>
            <a:r>
              <a:rPr lang="en-US" b="1" dirty="0" smtClean="0"/>
              <a:t>hardware</a:t>
            </a:r>
            <a:r>
              <a:rPr lang="en-US" dirty="0" smtClean="0"/>
              <a:t> making </a:t>
            </a:r>
            <a:r>
              <a:rPr lang="en-US" dirty="0" smtClean="0"/>
              <a:t>the cost of all this </a:t>
            </a:r>
            <a:r>
              <a:rPr lang="en-US" dirty="0" smtClean="0"/>
              <a:t>acceptable</a:t>
            </a:r>
          </a:p>
          <a:p>
            <a:pPr lvl="1">
              <a:lnSpc>
                <a:spcPct val="130000"/>
              </a:lnSpc>
            </a:pPr>
            <a:r>
              <a:rPr lang="en-US" b="1" dirty="0" smtClean="0"/>
              <a:t>clear attacker </a:t>
            </a:r>
            <a:r>
              <a:rPr lang="en-US" b="1" dirty="0" smtClean="0"/>
              <a:t>models</a:t>
            </a:r>
            <a:r>
              <a:rPr lang="en-US" dirty="0" smtClean="0"/>
              <a:t> </a:t>
            </a:r>
            <a:r>
              <a:rPr lang="en-US" dirty="0" smtClean="0"/>
              <a:t>&amp; </a:t>
            </a:r>
            <a:r>
              <a:rPr lang="en-US" b="1" dirty="0" smtClean="0"/>
              <a:t>strong </a:t>
            </a:r>
            <a:r>
              <a:rPr lang="en-US" b="1" dirty="0" smtClean="0"/>
              <a:t>formal security </a:t>
            </a:r>
            <a:r>
              <a:rPr lang="en-US" b="1" dirty="0" smtClean="0"/>
              <a:t>guarantees</a:t>
            </a:r>
            <a:endParaRPr lang="en-US" b="1" dirty="0" smtClean="0"/>
          </a:p>
          <a:p>
            <a:pPr>
              <a:lnSpc>
                <a:spcPct val="130000"/>
              </a:lnSpc>
            </a:pPr>
            <a:r>
              <a:rPr lang="en-US" dirty="0" smtClean="0"/>
              <a:t>Building </a:t>
            </a:r>
            <a:r>
              <a:rPr lang="en-US" dirty="0" smtClean="0"/>
              <a:t>the first </a:t>
            </a:r>
            <a:r>
              <a:rPr lang="en-US" b="1" dirty="0" smtClean="0"/>
              <a:t>efficient secure </a:t>
            </a:r>
            <a:r>
              <a:rPr lang="en-US" b="1" dirty="0" smtClean="0"/>
              <a:t>compilers</a:t>
            </a:r>
            <a:r>
              <a:rPr lang="en-US" dirty="0" smtClean="0"/>
              <a:t/>
            </a:r>
            <a:br>
              <a:rPr lang="en-US" dirty="0" smtClean="0"/>
            </a:br>
            <a:r>
              <a:rPr lang="en-US" dirty="0" smtClean="0"/>
              <a:t>for</a:t>
            </a:r>
            <a:r>
              <a:rPr lang="en-US" dirty="0" smtClean="0"/>
              <a:t> </a:t>
            </a:r>
            <a:r>
              <a:rPr lang="en-US" b="1" dirty="0" smtClean="0"/>
              <a:t>realistic </a:t>
            </a:r>
            <a:r>
              <a:rPr lang="en-US" b="1" dirty="0" smtClean="0"/>
              <a:t>programming </a:t>
            </a:r>
            <a:r>
              <a:rPr lang="en-US" b="1" dirty="0" smtClean="0"/>
              <a:t>languages</a:t>
            </a:r>
            <a:r>
              <a:rPr lang="en-US" dirty="0" smtClean="0"/>
              <a:t> (C, ML, F*)</a:t>
            </a:r>
            <a:endParaRPr lang="en-US" dirty="0" smtClean="0"/>
          </a:p>
          <a:p>
            <a:pPr>
              <a:lnSpc>
                <a:spcPct val="130000"/>
              </a:lnSpc>
            </a:pPr>
            <a:r>
              <a:rPr lang="en-US" b="1" dirty="0" smtClean="0"/>
              <a:t>Targeting micro-policies</a:t>
            </a:r>
            <a:r>
              <a:rPr lang="en-US" dirty="0" smtClean="0"/>
              <a:t> </a:t>
            </a:r>
            <a:r>
              <a:rPr lang="en-US" dirty="0" smtClean="0"/>
              <a:t>= new mechanism</a:t>
            </a:r>
            <a:br>
              <a:rPr lang="en-US" dirty="0" smtClean="0"/>
            </a:br>
            <a:r>
              <a:rPr lang="en-US" dirty="0" smtClean="0"/>
              <a:t>for </a:t>
            </a:r>
            <a:r>
              <a:rPr lang="en-US" dirty="0" smtClean="0"/>
              <a:t>hardware-accelerated </a:t>
            </a:r>
            <a:r>
              <a:rPr lang="en-US" dirty="0" smtClean="0"/>
              <a:t>tag-based monitors</a:t>
            </a:r>
            <a:endParaRPr lang="en-US"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39</a:t>
            </a:fld>
            <a:endParaRPr lang="en-US"/>
          </a:p>
        </p:txBody>
      </p:sp>
      <p:pic>
        <p:nvPicPr>
          <p:cNvPr id="5" name="Picture 4" descr="secure.png"/>
          <p:cNvPicPr>
            <a:picLocks noChangeAspect="1"/>
          </p:cNvPicPr>
          <p:nvPr/>
        </p:nvPicPr>
        <p:blipFill>
          <a:blip r:embed="rId3" cstate="print"/>
          <a:stretch>
            <a:fillRect/>
          </a:stretch>
        </p:blipFill>
        <p:spPr>
          <a:xfrm>
            <a:off x="7772400" y="4114800"/>
            <a:ext cx="914400" cy="914400"/>
          </a:xfrm>
          <a:prstGeom prst="rect">
            <a:avLst/>
          </a:prstGeom>
        </p:spPr>
      </p:pic>
      <p:pic>
        <p:nvPicPr>
          <p:cNvPr id="7" name="Picture 6" descr="lisa.jpg"/>
          <p:cNvPicPr>
            <a:picLocks noChangeAspect="1"/>
          </p:cNvPicPr>
          <p:nvPr/>
        </p:nvPicPr>
        <p:blipFill>
          <a:blip r:embed="rId4" cstate="print"/>
          <a:stretch>
            <a:fillRect/>
          </a:stretch>
        </p:blipFill>
        <p:spPr>
          <a:xfrm>
            <a:off x="7086600" y="228600"/>
            <a:ext cx="1602617" cy="1768221"/>
          </a:xfrm>
          <a:prstGeom prst="rect">
            <a:avLst/>
          </a:prstGeom>
        </p:spPr>
      </p:pic>
      <p:pic>
        <p:nvPicPr>
          <p:cNvPr id="9" name="Picture 8" descr="micro-policies.jpg"/>
          <p:cNvPicPr>
            <a:picLocks noChangeAspect="1"/>
          </p:cNvPicPr>
          <p:nvPr/>
        </p:nvPicPr>
        <p:blipFill>
          <a:blip r:embed="rId5" cstate="print"/>
          <a:stretch>
            <a:fillRect/>
          </a:stretch>
        </p:blipFill>
        <p:spPr>
          <a:xfrm>
            <a:off x="7848600" y="5181600"/>
            <a:ext cx="762000" cy="762000"/>
          </a:xfrm>
          <a:prstGeom prst="rect">
            <a:avLst/>
          </a:prstGeom>
          <a:ln>
            <a:solidFill>
              <a:schemeClr val="tx1"/>
            </a:solidFill>
          </a:ln>
          <a:effectLst>
            <a:outerShdw blurRad="50800" dist="38100" algn="l" rotWithShape="0">
              <a:prstClr val="black">
                <a:alpha val="40000"/>
              </a:prstClr>
            </a:outerShdw>
          </a:effectLst>
        </p:spPr>
      </p:pic>
      <p:sp>
        <p:nvSpPr>
          <p:cNvPr id="12" name="Rounded Rectangle 11"/>
          <p:cNvSpPr/>
          <p:nvPr/>
        </p:nvSpPr>
        <p:spPr>
          <a:xfrm>
            <a:off x="3505200" y="6019800"/>
            <a:ext cx="2362200" cy="685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Thank </a:t>
            </a:r>
            <a:r>
              <a:rPr lang="en-US" sz="3200" b="1" dirty="0" smtClean="0">
                <a:solidFill>
                  <a:schemeClr val="tx1"/>
                </a:solidFill>
              </a:rPr>
              <a:t>you!</a:t>
            </a:r>
            <a:endParaRPr lang="en-US" sz="32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eaklink.jpg"/>
          <p:cNvPicPr>
            <a:picLocks noChangeAspect="1"/>
          </p:cNvPicPr>
          <p:nvPr/>
        </p:nvPicPr>
        <p:blipFill>
          <a:blip r:embed="rId3" cstate="print"/>
          <a:stretch>
            <a:fillRect/>
          </a:stretch>
        </p:blipFill>
        <p:spPr>
          <a:xfrm>
            <a:off x="3733800" y="4495800"/>
            <a:ext cx="5410200" cy="4419600"/>
          </a:xfrm>
          <a:prstGeom prst="rect">
            <a:avLst/>
          </a:prstGeom>
        </p:spPr>
      </p:pic>
      <p:pic>
        <p:nvPicPr>
          <p:cNvPr id="5" name="Picture 4" descr="high-risk-area.jpg"/>
          <p:cNvPicPr>
            <a:picLocks noChangeAspect="1"/>
          </p:cNvPicPr>
          <p:nvPr/>
        </p:nvPicPr>
        <p:blipFill>
          <a:blip r:embed="rId4" cstate="print"/>
          <a:srcRect l="4000" t="8000" r="12000" b="8000"/>
          <a:stretch>
            <a:fillRect/>
          </a:stretch>
        </p:blipFill>
        <p:spPr>
          <a:xfrm>
            <a:off x="2238375" y="4800600"/>
            <a:ext cx="1724025" cy="1724025"/>
          </a:xfrm>
          <a:prstGeom prst="rect">
            <a:avLst/>
          </a:prstGeom>
        </p:spPr>
      </p:pic>
      <p:sp>
        <p:nvSpPr>
          <p:cNvPr id="2" name="Title 1"/>
          <p:cNvSpPr>
            <a:spLocks noGrp="1"/>
          </p:cNvSpPr>
          <p:nvPr>
            <p:ph type="title"/>
          </p:nvPr>
        </p:nvSpPr>
        <p:spPr/>
        <p:txBody>
          <a:bodyPr/>
          <a:lstStyle/>
          <a:p>
            <a:r>
              <a:rPr lang="en-US" dirty="0" smtClean="0"/>
              <a:t>Unsafe low-level languages</a:t>
            </a:r>
            <a:endParaRPr lang="en-US" dirty="0"/>
          </a:p>
        </p:txBody>
      </p:sp>
      <p:sp>
        <p:nvSpPr>
          <p:cNvPr id="3" name="Content Placeholder 2"/>
          <p:cNvSpPr>
            <a:spLocks noGrp="1"/>
          </p:cNvSpPr>
          <p:nvPr>
            <p:ph idx="1"/>
          </p:nvPr>
        </p:nvSpPr>
        <p:spPr/>
        <p:txBody>
          <a:bodyPr>
            <a:normAutofit/>
          </a:bodyPr>
          <a:lstStyle/>
          <a:p>
            <a:r>
              <a:rPr lang="en-US" dirty="0" smtClean="0"/>
              <a:t>C (1972) and C++ </a:t>
            </a:r>
            <a:r>
              <a:rPr lang="en-US" b="1" dirty="0" smtClean="0">
                <a:solidFill>
                  <a:srgbClr val="C00000"/>
                </a:solidFill>
              </a:rPr>
              <a:t>undefined behavior</a:t>
            </a:r>
          </a:p>
          <a:p>
            <a:pPr lvl="1"/>
            <a:r>
              <a:rPr lang="en-US" sz="2400" dirty="0" smtClean="0"/>
              <a:t>including buffer overflows, checks too expensive</a:t>
            </a:r>
          </a:p>
          <a:p>
            <a:pPr lvl="1"/>
            <a:r>
              <a:rPr lang="en-US" sz="2400" dirty="0" smtClean="0"/>
              <a:t>compilers optimize aggressively assuming</a:t>
            </a:r>
            <a:br>
              <a:rPr lang="en-US" sz="2400" dirty="0" smtClean="0"/>
            </a:br>
            <a:r>
              <a:rPr lang="en-US" sz="2400" dirty="0" smtClean="0"/>
              <a:t>undefined behavior will simply not happen</a:t>
            </a:r>
          </a:p>
          <a:p>
            <a:r>
              <a:rPr lang="en-US" b="1" dirty="0" smtClean="0">
                <a:solidFill>
                  <a:srgbClr val="C00000"/>
                </a:solidFill>
              </a:rPr>
              <a:t>Programmers bear the burden for security</a:t>
            </a:r>
          </a:p>
          <a:p>
            <a:pPr lvl="1"/>
            <a:r>
              <a:rPr lang="en-US" sz="2400" dirty="0" smtClean="0"/>
              <a:t>just write secure code ... all of it</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4</a:t>
            </a:fld>
            <a:endParaRPr lang="en-US" dirty="0"/>
          </a:p>
        </p:txBody>
      </p:sp>
      <p:pic>
        <p:nvPicPr>
          <p:cNvPr id="9" name="Picture 8" descr="The_C_Programming_Language_logo.svg.png"/>
          <p:cNvPicPr>
            <a:picLocks noChangeAspect="1"/>
          </p:cNvPicPr>
          <p:nvPr/>
        </p:nvPicPr>
        <p:blipFill>
          <a:blip r:embed="rId5" cstate="print"/>
          <a:stretch>
            <a:fillRect/>
          </a:stretch>
        </p:blipFill>
        <p:spPr>
          <a:xfrm>
            <a:off x="7467600" y="1828800"/>
            <a:ext cx="1401871" cy="1295400"/>
          </a:xfrm>
          <a:prstGeom prst="rect">
            <a:avLst/>
          </a:prstGeom>
        </p:spPr>
      </p:pic>
      <p:pic>
        <p:nvPicPr>
          <p:cNvPr id="7" name="Picture 6" descr="rust-logo-blk.png"/>
          <p:cNvPicPr>
            <a:picLocks noChangeAspect="1"/>
          </p:cNvPicPr>
          <p:nvPr/>
        </p:nvPicPr>
        <p:blipFill>
          <a:blip r:embed="rId6" cstate="print"/>
          <a:stretch>
            <a:fillRect/>
          </a:stretch>
        </p:blipFill>
        <p:spPr>
          <a:xfrm>
            <a:off x="9677400" y="4724400"/>
            <a:ext cx="1066800" cy="1066800"/>
          </a:xfrm>
          <a:prstGeom prst="rect">
            <a:avLst/>
          </a:prstGeom>
        </p:spPr>
      </p:pic>
      <p:pic>
        <p:nvPicPr>
          <p:cNvPr id="10" name="Picture 9" descr="code_monkey.jpg"/>
          <p:cNvPicPr>
            <a:picLocks noChangeAspect="1"/>
          </p:cNvPicPr>
          <p:nvPr/>
        </p:nvPicPr>
        <p:blipFill>
          <a:blip r:embed="rId7" cstate="print"/>
          <a:stretch>
            <a:fillRect/>
          </a:stretch>
        </p:blipFill>
        <p:spPr>
          <a:xfrm>
            <a:off x="228600" y="4724400"/>
            <a:ext cx="1676400" cy="1653117"/>
          </a:xfrm>
          <a:prstGeom prst="rect">
            <a:avLst/>
          </a:prstGeom>
        </p:spPr>
      </p:pic>
      <p:pic>
        <p:nvPicPr>
          <p:cNvPr id="12" name="Picture 11" descr="Screenshot from 2016-02-18 10-49-50.png"/>
          <p:cNvPicPr>
            <a:picLocks noChangeAspect="1"/>
          </p:cNvPicPr>
          <p:nvPr/>
        </p:nvPicPr>
        <p:blipFill>
          <a:blip r:embed="rId8" cstate="print"/>
          <a:stretch>
            <a:fillRect/>
          </a:stretch>
        </p:blipFill>
        <p:spPr>
          <a:xfrm>
            <a:off x="4114800" y="4451988"/>
            <a:ext cx="5029200" cy="2388940"/>
          </a:xfrm>
          <a:prstGeom prst="rect">
            <a:avLst/>
          </a:prstGeom>
        </p:spPr>
      </p:pic>
      <p:sp>
        <p:nvSpPr>
          <p:cNvPr id="13" name="Rectangle 12"/>
          <p:cNvSpPr/>
          <p:nvPr/>
        </p:nvSpPr>
        <p:spPr>
          <a:xfrm>
            <a:off x="7486850" y="4419600"/>
            <a:ext cx="6096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38850" y="5543349"/>
            <a:ext cx="1371600" cy="1812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791200" y="5439075"/>
            <a:ext cx="2727413" cy="369332"/>
          </a:xfrm>
          <a:prstGeom prst="rect">
            <a:avLst/>
          </a:prstGeom>
          <a:solidFill>
            <a:schemeClr val="bg1"/>
          </a:solidFill>
          <a:ln w="25400">
            <a:solidFill>
              <a:schemeClr val="tx2"/>
            </a:solidFill>
          </a:ln>
        </p:spPr>
        <p:txBody>
          <a:bodyPr wrap="square" rtlCol="0">
            <a:spAutoFit/>
          </a:bodyPr>
          <a:lstStyle/>
          <a:p>
            <a:r>
              <a:rPr lang="en-US" b="1" dirty="0" smtClean="0"/>
              <a:t>vulnerable since May 2008</a:t>
            </a:r>
            <a:endParaRPr lang="en-US" b="1" dirty="0"/>
          </a:p>
        </p:txBody>
      </p:sp>
      <p:sp>
        <p:nvSpPr>
          <p:cNvPr id="16" name="Rectangle 15"/>
          <p:cNvSpPr/>
          <p:nvPr/>
        </p:nvSpPr>
        <p:spPr>
          <a:xfrm>
            <a:off x="4095550" y="4743650"/>
            <a:ext cx="16002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248750" y="5124650"/>
            <a:ext cx="1351652" cy="369332"/>
          </a:xfrm>
          <a:prstGeom prst="rect">
            <a:avLst/>
          </a:prstGeom>
          <a:solidFill>
            <a:schemeClr val="bg1"/>
          </a:solidFill>
          <a:ln w="25400">
            <a:solidFill>
              <a:schemeClr val="tx2"/>
            </a:solidFill>
          </a:ln>
        </p:spPr>
        <p:txBody>
          <a:bodyPr wrap="none" rtlCol="0">
            <a:spAutoFit/>
          </a:bodyPr>
          <a:lstStyle/>
          <a:p>
            <a:r>
              <a:rPr lang="en-US" b="1" dirty="0" smtClean="0"/>
              <a:t>DNS queries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 slides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ADD699A-67FB-4F36-809D-738B0721C211}"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my research</a:t>
            </a:r>
            <a:endParaRPr lang="en-US" dirty="0"/>
          </a:p>
        </p:txBody>
      </p:sp>
      <p:sp>
        <p:nvSpPr>
          <p:cNvPr id="5" name="Content Placeholder 4"/>
          <p:cNvSpPr>
            <a:spLocks noGrp="1"/>
          </p:cNvSpPr>
          <p:nvPr>
            <p:ph sz="half" idx="1"/>
          </p:nvPr>
        </p:nvSpPr>
        <p:spPr/>
        <p:txBody>
          <a:bodyPr>
            <a:normAutofit fontScale="92500"/>
          </a:bodyPr>
          <a:lstStyle/>
          <a:p>
            <a:pPr>
              <a:buNone/>
            </a:pPr>
            <a:r>
              <a:rPr lang="en-US" b="1" dirty="0" smtClean="0">
                <a:solidFill>
                  <a:schemeClr val="tx2"/>
                </a:solidFill>
              </a:rPr>
              <a:t>Formal methods, broadly</a:t>
            </a:r>
          </a:p>
          <a:p>
            <a:r>
              <a:rPr lang="en-US" dirty="0" smtClean="0"/>
              <a:t>programming languages</a:t>
            </a:r>
          </a:p>
          <a:p>
            <a:r>
              <a:rPr lang="en-US" dirty="0" smtClean="0"/>
              <a:t>type systems</a:t>
            </a:r>
          </a:p>
          <a:p>
            <a:r>
              <a:rPr lang="en-US" dirty="0" smtClean="0"/>
              <a:t>deductive verification</a:t>
            </a:r>
          </a:p>
          <a:p>
            <a:r>
              <a:rPr lang="en-US" dirty="0" smtClean="0"/>
              <a:t>proof assistants</a:t>
            </a:r>
          </a:p>
          <a:p>
            <a:r>
              <a:rPr lang="en-US" dirty="0" smtClean="0"/>
              <a:t>formal metatheory</a:t>
            </a:r>
          </a:p>
          <a:p>
            <a:r>
              <a:rPr lang="en-US" dirty="0" smtClean="0"/>
              <a:t>certified tools</a:t>
            </a:r>
          </a:p>
          <a:p>
            <a:r>
              <a:rPr lang="en-US" dirty="0" smtClean="0"/>
              <a:t>property-based testing</a:t>
            </a:r>
          </a:p>
          <a:p>
            <a:endParaRPr lang="en-US" dirty="0"/>
          </a:p>
        </p:txBody>
      </p:sp>
      <p:sp>
        <p:nvSpPr>
          <p:cNvPr id="6" name="Content Placeholder 5"/>
          <p:cNvSpPr>
            <a:spLocks noGrp="1"/>
          </p:cNvSpPr>
          <p:nvPr>
            <p:ph sz="half" idx="2"/>
          </p:nvPr>
        </p:nvSpPr>
        <p:spPr>
          <a:xfrm>
            <a:off x="4648200" y="1600201"/>
            <a:ext cx="4038600" cy="3886200"/>
          </a:xfrm>
        </p:spPr>
        <p:txBody>
          <a:bodyPr>
            <a:normAutofit fontScale="92500"/>
          </a:bodyPr>
          <a:lstStyle/>
          <a:p>
            <a:pPr>
              <a:buNone/>
            </a:pPr>
            <a:r>
              <a:rPr lang="en-US" b="1" dirty="0" smtClean="0">
                <a:solidFill>
                  <a:srgbClr val="C00000"/>
                </a:solidFill>
              </a:rPr>
              <a:t>Solving security problems</a:t>
            </a:r>
          </a:p>
          <a:p>
            <a:r>
              <a:rPr lang="en-US" dirty="0" smtClean="0"/>
              <a:t>formal attacker models</a:t>
            </a:r>
          </a:p>
          <a:p>
            <a:r>
              <a:rPr lang="en-US" dirty="0" smtClean="0"/>
              <a:t>designing and building</a:t>
            </a:r>
            <a:br>
              <a:rPr lang="en-US" dirty="0" smtClean="0"/>
            </a:br>
            <a:r>
              <a:rPr lang="en-US" dirty="0" smtClean="0"/>
              <a:t>more secure systems</a:t>
            </a:r>
          </a:p>
          <a:p>
            <a:r>
              <a:rPr lang="en-US" dirty="0" smtClean="0"/>
              <a:t>stopping low-level attacks</a:t>
            </a:r>
          </a:p>
          <a:p>
            <a:r>
              <a:rPr lang="en-US" dirty="0" smtClean="0"/>
              <a:t>dynamic monitoring</a:t>
            </a:r>
          </a:p>
          <a:p>
            <a:r>
              <a:rPr lang="en-US" dirty="0" smtClean="0"/>
              <a:t>integrity, information flow</a:t>
            </a:r>
          </a:p>
          <a:p>
            <a:r>
              <a:rPr lang="en-US" dirty="0" smtClean="0"/>
              <a:t>security protocols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41</a:t>
            </a:fld>
            <a:endParaRPr lang="en-US"/>
          </a:p>
        </p:txBody>
      </p:sp>
      <p:sp>
        <p:nvSpPr>
          <p:cNvPr id="8" name="Rectangle 7"/>
          <p:cNvSpPr/>
          <p:nvPr/>
        </p:nvSpPr>
        <p:spPr>
          <a:xfrm>
            <a:off x="457200" y="5486400"/>
            <a:ext cx="8303235" cy="492443"/>
          </a:xfrm>
          <a:prstGeom prst="rect">
            <a:avLst/>
          </a:prstGeom>
        </p:spPr>
        <p:txBody>
          <a:bodyPr wrap="none">
            <a:spAutoFit/>
          </a:bodyPr>
          <a:lstStyle/>
          <a:p>
            <a:r>
              <a:rPr lang="en-US" sz="2600" b="1" dirty="0" smtClean="0">
                <a:solidFill>
                  <a:prstClr val="black"/>
                </a:solidFill>
              </a:rPr>
              <a:t>Useful tools, choose one that’s well-suited for the problem</a:t>
            </a:r>
            <a:endParaRPr lang="en-US" dirty="0"/>
          </a:p>
        </p:txBody>
      </p:sp>
      <p:sp>
        <p:nvSpPr>
          <p:cNvPr id="9" name="Rectangle 8"/>
          <p:cNvSpPr/>
          <p:nvPr/>
        </p:nvSpPr>
        <p:spPr>
          <a:xfrm>
            <a:off x="457200" y="5984557"/>
            <a:ext cx="8236357" cy="492443"/>
          </a:xfrm>
          <a:prstGeom prst="rect">
            <a:avLst/>
          </a:prstGeom>
        </p:spPr>
        <p:txBody>
          <a:bodyPr wrap="none">
            <a:spAutoFit/>
          </a:bodyPr>
          <a:lstStyle/>
          <a:p>
            <a:r>
              <a:rPr lang="en-US" sz="2600" b="1" dirty="0" smtClean="0">
                <a:solidFill>
                  <a:prstClr val="black"/>
                </a:solidFill>
              </a:rPr>
              <a:t>Build and release open source software based on research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Simulations for </a:t>
            </a:r>
            <a:r>
              <a:rPr lang="en-US" b="1" dirty="0" smtClean="0"/>
              <a:t>naive</a:t>
            </a:r>
            <a:r>
              <a:rPr lang="en-US" dirty="0" smtClean="0"/>
              <a:t> implementation</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42</a:t>
            </a:fld>
            <a:endParaRPr lang="en-US"/>
          </a:p>
        </p:txBody>
      </p:sp>
      <p:pic>
        <p:nvPicPr>
          <p:cNvPr id="6" name="Picture 5" descr="naive-runtime.png"/>
          <p:cNvPicPr>
            <a:picLocks noChangeAspect="1"/>
          </p:cNvPicPr>
          <p:nvPr/>
        </p:nvPicPr>
        <p:blipFill>
          <a:blip r:embed="rId3" cstate="print"/>
          <a:stretch>
            <a:fillRect/>
          </a:stretch>
        </p:blipFill>
        <p:spPr>
          <a:xfrm>
            <a:off x="304801" y="1828800"/>
            <a:ext cx="5790898" cy="3124199"/>
          </a:xfrm>
          <a:prstGeom prst="rect">
            <a:avLst/>
          </a:prstGeom>
          <a:ln>
            <a:solidFill>
              <a:schemeClr val="tx1"/>
            </a:solidFill>
          </a:ln>
        </p:spPr>
      </p:pic>
      <p:pic>
        <p:nvPicPr>
          <p:cNvPr id="5" name="Picture 4" descr="SPECsmalllogoreg.png"/>
          <p:cNvPicPr>
            <a:picLocks noChangeAspect="1"/>
          </p:cNvPicPr>
          <p:nvPr/>
        </p:nvPicPr>
        <p:blipFill>
          <a:blip r:embed="rId4" cstate="print"/>
          <a:stretch>
            <a:fillRect/>
          </a:stretch>
        </p:blipFill>
        <p:spPr>
          <a:xfrm>
            <a:off x="7162800" y="1752600"/>
            <a:ext cx="762000" cy="1111772"/>
          </a:xfrm>
          <a:prstGeom prst="rect">
            <a:avLst/>
          </a:prstGeom>
        </p:spPr>
      </p:pic>
      <p:sp>
        <p:nvSpPr>
          <p:cNvPr id="7" name="TextBox 6"/>
          <p:cNvSpPr txBox="1"/>
          <p:nvPr/>
        </p:nvSpPr>
        <p:spPr>
          <a:xfrm>
            <a:off x="1219200" y="953869"/>
            <a:ext cx="7550016" cy="646331"/>
          </a:xfrm>
          <a:prstGeom prst="rect">
            <a:avLst/>
          </a:prstGeom>
          <a:noFill/>
        </p:spPr>
        <p:txBody>
          <a:bodyPr wrap="none" rtlCol="0">
            <a:spAutoFit/>
          </a:bodyPr>
          <a:lstStyle/>
          <a:p>
            <a:r>
              <a:rPr lang="en-US" dirty="0" smtClean="0"/>
              <a:t>memory safety + code-data separation + taint tracking + control-flow integrity</a:t>
            </a:r>
          </a:p>
          <a:p>
            <a:r>
              <a:rPr lang="en-US" dirty="0" smtClean="0"/>
              <a:t>simple RISC processor: single-core 5-stage in-order Alpha </a:t>
            </a:r>
            <a:endParaRPr lang="en-US" dirty="0"/>
          </a:p>
        </p:txBody>
      </p:sp>
      <p:pic>
        <p:nvPicPr>
          <p:cNvPr id="8" name="Picture 7" descr="naive-runtime.png"/>
          <p:cNvPicPr>
            <a:picLocks noChangeAspect="1"/>
          </p:cNvPicPr>
          <p:nvPr/>
        </p:nvPicPr>
        <p:blipFill>
          <a:blip r:embed="rId5" cstate="print"/>
          <a:stretch>
            <a:fillRect/>
          </a:stretch>
        </p:blipFill>
        <p:spPr>
          <a:xfrm>
            <a:off x="2971800" y="3443887"/>
            <a:ext cx="6019801" cy="3109313"/>
          </a:xfrm>
          <a:prstGeom prst="rect">
            <a:avLst/>
          </a:prstGeom>
          <a:ln>
            <a:solidFill>
              <a:schemeClr val="tx1"/>
            </a:solidFill>
          </a:ln>
        </p:spPr>
      </p:pic>
      <p:sp>
        <p:nvSpPr>
          <p:cNvPr id="9" name="TextBox 8"/>
          <p:cNvSpPr txBox="1"/>
          <p:nvPr/>
        </p:nvSpPr>
        <p:spPr>
          <a:xfrm>
            <a:off x="152400" y="5105400"/>
            <a:ext cx="2667000" cy="1477328"/>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US" b="1" dirty="0" smtClean="0"/>
              <a:t>simulation numbers;</a:t>
            </a:r>
          </a:p>
          <a:p>
            <a:r>
              <a:rPr lang="en-US" b="1" dirty="0" smtClean="0"/>
              <a:t>but this naive version also</a:t>
            </a:r>
          </a:p>
          <a:p>
            <a:r>
              <a:rPr lang="en-US" b="1" dirty="0" smtClean="0"/>
              <a:t>implemented on FPGA</a:t>
            </a:r>
          </a:p>
          <a:p>
            <a:r>
              <a:rPr lang="en-US" dirty="0" smtClean="0"/>
              <a:t>(part of SAFE machine)</a:t>
            </a:r>
          </a:p>
          <a:p>
            <a:r>
              <a:rPr lang="en-US" dirty="0" smtClean="0">
                <a:solidFill>
                  <a:schemeClr val="tx1">
                    <a:lumMod val="50000"/>
                    <a:lumOff val="50000"/>
                  </a:schemeClr>
                </a:solidFill>
              </a:rPr>
              <a:t>[FPGA ’13, TRETS ‘15]</a:t>
            </a:r>
            <a:endParaRPr lang="en-US" dirty="0">
              <a:solidFill>
                <a:schemeClr val="tx1">
                  <a:lumMod val="50000"/>
                  <a:lumOff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t>Targeted [micro-]architectural optimizations</a:t>
            </a:r>
            <a:endParaRPr lang="en-US" sz="3500"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a:spcAft>
                <a:spcPts val="600"/>
              </a:spcAft>
            </a:pPr>
            <a:r>
              <a:rPr lang="en-US" dirty="0" smtClean="0"/>
              <a:t>grouping </a:t>
            </a:r>
            <a:r>
              <a:rPr lang="en-US" dirty="0" err="1" smtClean="0"/>
              <a:t>opcodes</a:t>
            </a:r>
            <a:r>
              <a:rPr lang="en-US" dirty="0" smtClean="0"/>
              <a:t> and ignoring unused tags</a:t>
            </a:r>
          </a:p>
          <a:p>
            <a:pPr lvl="1">
              <a:spcAft>
                <a:spcPts val="600"/>
              </a:spcAft>
            </a:pPr>
            <a:r>
              <a:rPr lang="en-US" b="1" dirty="0" smtClean="0">
                <a:solidFill>
                  <a:schemeClr val="accent3">
                    <a:lumMod val="75000"/>
                  </a:schemeClr>
                </a:solidFill>
              </a:rPr>
              <a:t>increases effective rule cache capacity</a:t>
            </a:r>
          </a:p>
          <a:p>
            <a:pPr>
              <a:spcAft>
                <a:spcPts val="600"/>
              </a:spcAft>
            </a:pPr>
            <a:r>
              <a:rPr lang="en-US" dirty="0" smtClean="0"/>
              <a:t>transferring only unique tags to/from DRAM</a:t>
            </a:r>
          </a:p>
          <a:p>
            <a:pPr lvl="1">
              <a:spcAft>
                <a:spcPts val="600"/>
              </a:spcAft>
            </a:pPr>
            <a:r>
              <a:rPr lang="en-US" b="1" dirty="0" smtClean="0">
                <a:solidFill>
                  <a:schemeClr val="accent3">
                    <a:lumMod val="75000"/>
                  </a:schemeClr>
                </a:solidFill>
              </a:rPr>
              <a:t>reduces runtime and energy overhead</a:t>
            </a:r>
            <a:endParaRPr lang="en-US" dirty="0" smtClean="0"/>
          </a:p>
          <a:p>
            <a:pPr>
              <a:spcAft>
                <a:spcPts val="600"/>
              </a:spcAft>
            </a:pPr>
            <a:r>
              <a:rPr lang="en-US" dirty="0" smtClean="0"/>
              <a:t>using much shorter tags for on-chip data caches</a:t>
            </a:r>
          </a:p>
          <a:p>
            <a:pPr lvl="1">
              <a:spcAft>
                <a:spcPts val="600"/>
              </a:spcAft>
            </a:pPr>
            <a:r>
              <a:rPr lang="en-US" b="1" dirty="0" smtClean="0">
                <a:solidFill>
                  <a:schemeClr val="accent3">
                    <a:lumMod val="75000"/>
                  </a:schemeClr>
                </a:solidFill>
              </a:rPr>
              <a:t>reduces runtime, energy, and area overhead</a:t>
            </a:r>
          </a:p>
          <a:p>
            <a:pPr>
              <a:spcAft>
                <a:spcPts val="600"/>
              </a:spcAft>
            </a:pPr>
            <a:r>
              <a:rPr lang="en-US" dirty="0" smtClean="0"/>
              <a:t>caching composite policies separately</a:t>
            </a:r>
          </a:p>
          <a:p>
            <a:pPr lvl="1">
              <a:spcAft>
                <a:spcPts val="600"/>
              </a:spcAft>
            </a:pPr>
            <a:r>
              <a:rPr lang="en-US" b="1" dirty="0" smtClean="0">
                <a:solidFill>
                  <a:schemeClr val="accent3">
                    <a:lumMod val="75000"/>
                  </a:schemeClr>
                </a:solidFill>
              </a:rPr>
              <a:t>makes rule cache misses much cheaper</a:t>
            </a:r>
          </a:p>
        </p:txBody>
      </p:sp>
      <p:sp>
        <p:nvSpPr>
          <p:cNvPr id="4" name="Slide Number Placeholder 3"/>
          <p:cNvSpPr>
            <a:spLocks noGrp="1"/>
          </p:cNvSpPr>
          <p:nvPr>
            <p:ph type="sldNum" sz="quarter" idx="12"/>
          </p:nvPr>
        </p:nvSpPr>
        <p:spPr/>
        <p:txBody>
          <a:bodyPr/>
          <a:lstStyle/>
          <a:p>
            <a:fld id="{1ADD699A-67FB-4F36-809D-738B0721C211}" type="slidenum">
              <a:rPr lang="en-US" smtClean="0"/>
              <a:pPr/>
              <a:t>43</a:t>
            </a:fld>
            <a:endParaRPr lang="en-US"/>
          </a:p>
        </p:txBody>
      </p:sp>
      <p:sp>
        <p:nvSpPr>
          <p:cNvPr id="5" name="Rectangle 4"/>
          <p:cNvSpPr/>
          <p:nvPr/>
        </p:nvSpPr>
        <p:spPr>
          <a:xfrm>
            <a:off x="6934200" y="1143000"/>
            <a:ext cx="1705082" cy="395173"/>
          </a:xfrm>
          <a:prstGeom prst="rect">
            <a:avLst/>
          </a:prstGeom>
        </p:spPr>
        <p:txBody>
          <a:bodyPr wrap="none">
            <a:spAutoFit/>
          </a:bodyPr>
          <a:lstStyle/>
          <a:p>
            <a:pPr algn="ctr">
              <a:lnSpc>
                <a:spcPct val="80000"/>
              </a:lnSpc>
            </a:pPr>
            <a:r>
              <a:rPr lang="en-US" sz="2400" dirty="0" smtClean="0">
                <a:solidFill>
                  <a:schemeClr val="bg1">
                    <a:lumMod val="50000"/>
                  </a:schemeClr>
                </a:solidFill>
              </a:rPr>
              <a:t>[ASPLOS’15]</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14400" y="1600200"/>
            <a:ext cx="8001000" cy="4876800"/>
          </a:xfrm>
        </p:spPr>
        <p:txBody>
          <a:bodyPr>
            <a:normAutofit fontScale="92500" lnSpcReduction="10000"/>
          </a:bodyPr>
          <a:lstStyle/>
          <a:p>
            <a:pPr>
              <a:lnSpc>
                <a:spcPct val="120000"/>
              </a:lnSpc>
            </a:pPr>
            <a:r>
              <a:rPr lang="en-US" dirty="0" smtClean="0"/>
              <a:t>Micro-policy mechanism can efficiently enforce:</a:t>
            </a:r>
          </a:p>
          <a:p>
            <a:pPr lvl="1">
              <a:lnSpc>
                <a:spcPct val="120000"/>
              </a:lnSpc>
            </a:pPr>
            <a:r>
              <a:rPr lang="en-US" dirty="0" smtClean="0"/>
              <a:t>heap memory safety</a:t>
            </a:r>
          </a:p>
          <a:p>
            <a:pPr lvl="1">
              <a:lnSpc>
                <a:spcPct val="120000"/>
              </a:lnSpc>
            </a:pPr>
            <a:r>
              <a:rPr lang="en-US" dirty="0" smtClean="0"/>
              <a:t>code-data separation</a:t>
            </a:r>
          </a:p>
          <a:p>
            <a:pPr lvl="1">
              <a:lnSpc>
                <a:spcPct val="120000"/>
              </a:lnSpc>
            </a:pPr>
            <a:r>
              <a:rPr lang="en-US" dirty="0" smtClean="0"/>
              <a:t>control-flow integrity</a:t>
            </a:r>
          </a:p>
          <a:p>
            <a:pPr lvl="1">
              <a:lnSpc>
                <a:spcPct val="120000"/>
              </a:lnSpc>
            </a:pPr>
            <a:r>
              <a:rPr lang="en-US" dirty="0" smtClean="0"/>
              <a:t>compartment isolation</a:t>
            </a:r>
          </a:p>
          <a:p>
            <a:pPr lvl="1">
              <a:lnSpc>
                <a:spcPct val="120000"/>
              </a:lnSpc>
            </a:pPr>
            <a:r>
              <a:rPr lang="en-US" dirty="0" smtClean="0"/>
              <a:t>taint tracking</a:t>
            </a:r>
          </a:p>
          <a:p>
            <a:pPr lvl="1">
              <a:lnSpc>
                <a:spcPct val="120000"/>
              </a:lnSpc>
            </a:pPr>
            <a:r>
              <a:rPr lang="en-US" dirty="0" smtClean="0"/>
              <a:t>information flow control</a:t>
            </a:r>
            <a:endParaRPr lang="en-US" sz="2000" dirty="0" smtClean="0">
              <a:solidFill>
                <a:schemeClr val="bg1">
                  <a:lumMod val="50000"/>
                </a:schemeClr>
              </a:solidFill>
            </a:endParaRPr>
          </a:p>
          <a:p>
            <a:pPr lvl="1">
              <a:lnSpc>
                <a:spcPct val="120000"/>
              </a:lnSpc>
            </a:pPr>
            <a:r>
              <a:rPr lang="en-US" dirty="0" smtClean="0"/>
              <a:t>monitor self-protection</a:t>
            </a:r>
          </a:p>
          <a:p>
            <a:pPr lvl="1">
              <a:lnSpc>
                <a:spcPct val="120000"/>
              </a:lnSpc>
            </a:pPr>
            <a:r>
              <a:rPr lang="en-US" dirty="0" smtClean="0"/>
              <a:t>dynamic sealing</a:t>
            </a:r>
          </a:p>
        </p:txBody>
      </p:sp>
      <p:sp>
        <p:nvSpPr>
          <p:cNvPr id="6" name="Title 5"/>
          <p:cNvSpPr>
            <a:spLocks noGrp="1"/>
          </p:cNvSpPr>
          <p:nvPr>
            <p:ph type="title"/>
          </p:nvPr>
        </p:nvSpPr>
        <p:spPr/>
        <p:txBody>
          <a:bodyPr/>
          <a:lstStyle/>
          <a:p>
            <a:r>
              <a:rPr lang="en-US" dirty="0" smtClean="0"/>
              <a:t>Expressiveness</a:t>
            </a:r>
            <a:endParaRPr lang="en-US" dirty="0"/>
          </a:p>
        </p:txBody>
      </p:sp>
      <p:sp>
        <p:nvSpPr>
          <p:cNvPr id="5" name="Slide Number Placeholder 4"/>
          <p:cNvSpPr>
            <a:spLocks noGrp="1"/>
          </p:cNvSpPr>
          <p:nvPr>
            <p:ph type="sldNum" sz="quarter" idx="12"/>
          </p:nvPr>
        </p:nvSpPr>
        <p:spPr/>
        <p:txBody>
          <a:bodyPr/>
          <a:lstStyle/>
          <a:p>
            <a:fld id="{1ADD699A-67FB-4F36-809D-738B0721C211}" type="slidenum">
              <a:rPr lang="en-US" smtClean="0"/>
              <a:pPr/>
              <a:t>44</a:t>
            </a:fld>
            <a:endParaRPr lang="en-US" dirty="0"/>
          </a:p>
        </p:txBody>
      </p:sp>
      <p:sp>
        <p:nvSpPr>
          <p:cNvPr id="29" name="Rectangle 28"/>
          <p:cNvSpPr/>
          <p:nvPr/>
        </p:nvSpPr>
        <p:spPr>
          <a:xfrm>
            <a:off x="5791200" y="2286000"/>
            <a:ext cx="29718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 and a lot more!</a:t>
            </a:r>
            <a:endParaRPr lang="en-US" sz="2800" dirty="0">
              <a:solidFill>
                <a:schemeClr val="tx1"/>
              </a:solidFill>
            </a:endParaRPr>
          </a:p>
        </p:txBody>
      </p:sp>
      <p:pic>
        <p:nvPicPr>
          <p:cNvPr id="9" name="Picture 8" descr="CoqLogo.png"/>
          <p:cNvPicPr>
            <a:picLocks noChangeAspect="1"/>
          </p:cNvPicPr>
          <p:nvPr/>
        </p:nvPicPr>
        <p:blipFill>
          <a:blip r:embed="rId3" cstate="print"/>
          <a:stretch>
            <a:fillRect/>
          </a:stretch>
        </p:blipFill>
        <p:spPr>
          <a:xfrm>
            <a:off x="990600" y="2209800"/>
            <a:ext cx="533400" cy="533400"/>
          </a:xfrm>
          <a:prstGeom prst="rect">
            <a:avLst/>
          </a:prstGeom>
        </p:spPr>
      </p:pic>
      <p:pic>
        <p:nvPicPr>
          <p:cNvPr id="10" name="Picture 9" descr="CoqLogo.png"/>
          <p:cNvPicPr>
            <a:picLocks noChangeAspect="1"/>
          </p:cNvPicPr>
          <p:nvPr/>
        </p:nvPicPr>
        <p:blipFill>
          <a:blip r:embed="rId3" cstate="print"/>
          <a:stretch>
            <a:fillRect/>
          </a:stretch>
        </p:blipFill>
        <p:spPr>
          <a:xfrm>
            <a:off x="990600" y="3251661"/>
            <a:ext cx="533400" cy="533400"/>
          </a:xfrm>
          <a:prstGeom prst="rect">
            <a:avLst/>
          </a:prstGeom>
        </p:spPr>
      </p:pic>
      <p:pic>
        <p:nvPicPr>
          <p:cNvPr id="11" name="Picture 10" descr="CoqLogo.png"/>
          <p:cNvPicPr>
            <a:picLocks noChangeAspect="1"/>
          </p:cNvPicPr>
          <p:nvPr/>
        </p:nvPicPr>
        <p:blipFill>
          <a:blip r:embed="rId3" cstate="print"/>
          <a:stretch>
            <a:fillRect/>
          </a:stretch>
        </p:blipFill>
        <p:spPr>
          <a:xfrm>
            <a:off x="990600" y="3758739"/>
            <a:ext cx="533400" cy="533400"/>
          </a:xfrm>
          <a:prstGeom prst="rect">
            <a:avLst/>
          </a:prstGeom>
        </p:spPr>
      </p:pic>
      <p:pic>
        <p:nvPicPr>
          <p:cNvPr id="12" name="Picture 11" descr="CoqLogo.png"/>
          <p:cNvPicPr>
            <a:picLocks noChangeAspect="1"/>
          </p:cNvPicPr>
          <p:nvPr/>
        </p:nvPicPr>
        <p:blipFill>
          <a:blip r:embed="rId3" cstate="print"/>
          <a:stretch>
            <a:fillRect/>
          </a:stretch>
        </p:blipFill>
        <p:spPr>
          <a:xfrm>
            <a:off x="990600" y="4757652"/>
            <a:ext cx="533400" cy="533400"/>
          </a:xfrm>
          <a:prstGeom prst="rect">
            <a:avLst/>
          </a:prstGeom>
        </p:spPr>
      </p:pic>
      <p:pic>
        <p:nvPicPr>
          <p:cNvPr id="13" name="Picture 12" descr="CoqLogo.png"/>
          <p:cNvPicPr>
            <a:picLocks noChangeAspect="1"/>
          </p:cNvPicPr>
          <p:nvPr/>
        </p:nvPicPr>
        <p:blipFill>
          <a:blip r:embed="rId3" cstate="print"/>
          <a:stretch>
            <a:fillRect/>
          </a:stretch>
        </p:blipFill>
        <p:spPr>
          <a:xfrm>
            <a:off x="990600" y="5282739"/>
            <a:ext cx="533400" cy="533400"/>
          </a:xfrm>
          <a:prstGeom prst="rect">
            <a:avLst/>
          </a:prstGeom>
        </p:spPr>
      </p:pic>
      <p:pic>
        <p:nvPicPr>
          <p:cNvPr id="14" name="Picture 13" descr="CoqLogo.png"/>
          <p:cNvPicPr>
            <a:picLocks noChangeAspect="1"/>
          </p:cNvPicPr>
          <p:nvPr/>
        </p:nvPicPr>
        <p:blipFill>
          <a:blip r:embed="rId3" cstate="print"/>
          <a:stretch>
            <a:fillRect/>
          </a:stretch>
        </p:blipFill>
        <p:spPr>
          <a:xfrm>
            <a:off x="990600" y="5807826"/>
            <a:ext cx="533400" cy="533400"/>
          </a:xfrm>
          <a:prstGeom prst="rect">
            <a:avLst/>
          </a:prstGeom>
        </p:spPr>
      </p:pic>
      <p:pic>
        <p:nvPicPr>
          <p:cNvPr id="15" name="Picture 14" descr="SPECsmalllogoreg.png"/>
          <p:cNvPicPr>
            <a:picLocks noChangeAspect="1"/>
          </p:cNvPicPr>
          <p:nvPr/>
        </p:nvPicPr>
        <p:blipFill>
          <a:blip r:embed="rId4" cstate="print"/>
          <a:stretch>
            <a:fillRect/>
          </a:stretch>
        </p:blipFill>
        <p:spPr>
          <a:xfrm>
            <a:off x="741453" y="2273511"/>
            <a:ext cx="269694" cy="393489"/>
          </a:xfrm>
          <a:prstGeom prst="rect">
            <a:avLst/>
          </a:prstGeom>
        </p:spPr>
      </p:pic>
      <p:pic>
        <p:nvPicPr>
          <p:cNvPr id="19" name="Picture 18" descr="SPECsmalllogoreg.png"/>
          <p:cNvPicPr>
            <a:picLocks noChangeAspect="1"/>
          </p:cNvPicPr>
          <p:nvPr/>
        </p:nvPicPr>
        <p:blipFill>
          <a:blip r:embed="rId4" cstate="print"/>
          <a:stretch>
            <a:fillRect/>
          </a:stretch>
        </p:blipFill>
        <p:spPr>
          <a:xfrm>
            <a:off x="741453" y="3340311"/>
            <a:ext cx="269694" cy="393489"/>
          </a:xfrm>
          <a:prstGeom prst="rect">
            <a:avLst/>
          </a:prstGeom>
        </p:spPr>
      </p:pic>
      <p:pic>
        <p:nvPicPr>
          <p:cNvPr id="20" name="Picture 19" descr="SPECsmalllogoreg.png"/>
          <p:cNvPicPr>
            <a:picLocks noChangeAspect="1"/>
          </p:cNvPicPr>
          <p:nvPr/>
        </p:nvPicPr>
        <p:blipFill>
          <a:blip r:embed="rId4" cstate="print"/>
          <a:stretch>
            <a:fillRect/>
          </a:stretch>
        </p:blipFill>
        <p:spPr>
          <a:xfrm>
            <a:off x="741453" y="4330911"/>
            <a:ext cx="269694" cy="393489"/>
          </a:xfrm>
          <a:prstGeom prst="rect">
            <a:avLst/>
          </a:prstGeom>
        </p:spPr>
      </p:pic>
      <p:pic>
        <p:nvPicPr>
          <p:cNvPr id="21" name="Picture 20" descr="SPECsmalllogoreg.png"/>
          <p:cNvPicPr>
            <a:picLocks noChangeAspect="1"/>
          </p:cNvPicPr>
          <p:nvPr/>
        </p:nvPicPr>
        <p:blipFill>
          <a:blip r:embed="rId4" cstate="print"/>
          <a:stretch>
            <a:fillRect/>
          </a:stretch>
        </p:blipFill>
        <p:spPr>
          <a:xfrm>
            <a:off x="741453" y="2790285"/>
            <a:ext cx="269694" cy="3934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 presetClass="emph" presetSubtype="1" nodeType="clickEffect">
                                  <p:stCondLst>
                                    <p:cond delay="0"/>
                                  </p:stCondLst>
                                  <p:childTnLst>
                                    <p:set>
                                      <p:cBhvr override="childStyle">
                                        <p:cTn id="34" dur="indefinite"/>
                                        <p:tgtEl>
                                          <p:spTgt spid="7">
                                            <p:txEl>
                                              <p:pRg st="1" end="1"/>
                                            </p:txEl>
                                          </p:spTgt>
                                        </p:tgtEl>
                                        <p:attrNameLst>
                                          <p:attrName>style.fontStyle</p:attrName>
                                        </p:attrNameLst>
                                      </p:cBhvr>
                                      <p:to>
                                        <p:strVal val="normal"/>
                                      </p:to>
                                    </p:set>
                                    <p:set>
                                      <p:cBhvr override="childStyle">
                                        <p:cTn id="35" dur="indefinite"/>
                                        <p:tgtEl>
                                          <p:spTgt spid="7">
                                            <p:txEl>
                                              <p:pRg st="1" end="1"/>
                                            </p:txEl>
                                          </p:spTgt>
                                        </p:tgtEl>
                                        <p:attrNameLst>
                                          <p:attrName>style.fontWeight</p:attrName>
                                        </p:attrNameLst>
                                      </p:cBhvr>
                                      <p:to>
                                        <p:strVal val="bold"/>
                                      </p:to>
                                    </p:set>
                                    <p:set>
                                      <p:cBhvr override="childStyle">
                                        <p:cTn id="36" dur="indefinite"/>
                                        <p:tgtEl>
                                          <p:spTgt spid="7">
                                            <p:txEl>
                                              <p:pRg st="1" end="1"/>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safety micro-policy</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45</a:t>
            </a:fld>
            <a:endParaRPr lang="en-US"/>
          </a:p>
        </p:txBody>
      </p:sp>
      <p:pic>
        <p:nvPicPr>
          <p:cNvPr id="58" name="Picture 57" descr="CoqLogo.png"/>
          <p:cNvPicPr>
            <a:picLocks noChangeAspect="1"/>
          </p:cNvPicPr>
          <p:nvPr/>
        </p:nvPicPr>
        <p:blipFill>
          <a:blip r:embed="rId3" cstate="print"/>
          <a:stretch>
            <a:fillRect/>
          </a:stretch>
        </p:blipFill>
        <p:spPr>
          <a:xfrm>
            <a:off x="7772400" y="381000"/>
            <a:ext cx="914400" cy="914400"/>
          </a:xfrm>
          <a:prstGeom prst="rect">
            <a:avLst/>
          </a:prstGeom>
        </p:spPr>
      </p:pic>
      <p:sp>
        <p:nvSpPr>
          <p:cNvPr id="59" name="TextBox 58"/>
          <p:cNvSpPr txBox="1"/>
          <p:nvPr/>
        </p:nvSpPr>
        <p:spPr>
          <a:xfrm>
            <a:off x="294184" y="1371600"/>
            <a:ext cx="2220416" cy="1791260"/>
          </a:xfrm>
          <a:prstGeom prst="rect">
            <a:avLst/>
          </a:prstGeom>
          <a:noFill/>
          <a:ln>
            <a:solidFill>
              <a:schemeClr val="tx1"/>
            </a:solidFill>
          </a:ln>
        </p:spPr>
        <p:txBody>
          <a:bodyPr wrap="none" rtlCol="0">
            <a:spAutoFit/>
          </a:bodyPr>
          <a:lstStyle/>
          <a:p>
            <a:r>
              <a:rPr lang="en-US" sz="2400" b="1" dirty="0" smtClean="0"/>
              <a:t>1. Sets of tags</a:t>
            </a:r>
          </a:p>
          <a:p>
            <a:pPr>
              <a:lnSpc>
                <a:spcPct val="120000"/>
              </a:lnSpc>
            </a:pPr>
            <a:r>
              <a:rPr lang="en-US" sz="2400" b="1" dirty="0" err="1" smtClean="0">
                <a:solidFill>
                  <a:schemeClr val="tx2"/>
                </a:solidFill>
                <a:cs typeface="Consolas" pitchFamily="49" charset="0"/>
              </a:rPr>
              <a:t>T</a:t>
            </a:r>
            <a:r>
              <a:rPr lang="en-US" sz="2400" b="1" baseline="-25000" dirty="0" err="1" smtClean="0">
                <a:solidFill>
                  <a:schemeClr val="tx2"/>
                </a:solidFill>
                <a:cs typeface="Consolas" pitchFamily="49" charset="0"/>
              </a:rPr>
              <a:t>v</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i</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ptr</a:t>
            </a:r>
            <a:r>
              <a:rPr lang="en-US" sz="2400" dirty="0" smtClean="0">
                <a:solidFill>
                  <a:schemeClr val="tx1">
                    <a:lumMod val="95000"/>
                    <a:lumOff val="5000"/>
                  </a:schemeClr>
                </a:solidFill>
                <a:cs typeface="Consolas" pitchFamily="49" charset="0"/>
              </a:rPr>
              <a:t>(c)</a:t>
            </a:r>
          </a:p>
          <a:p>
            <a:pPr>
              <a:lnSpc>
                <a:spcPct val="120000"/>
              </a:lnSpc>
            </a:pPr>
            <a:r>
              <a:rPr lang="en-US" sz="2400" b="1" dirty="0" smtClean="0">
                <a:solidFill>
                  <a:schemeClr val="tx2"/>
                </a:solidFill>
                <a:cs typeface="Consolas" pitchFamily="49" charset="0"/>
              </a:rPr>
              <a:t>T</a:t>
            </a:r>
            <a:r>
              <a:rPr lang="en-US" sz="2400" b="1" baseline="-25000" dirty="0" smtClean="0">
                <a:solidFill>
                  <a:schemeClr val="tx2"/>
                </a:solidFill>
                <a:cs typeface="Consolas" pitchFamily="49" charset="0"/>
              </a:rPr>
              <a:t>m</a:t>
            </a:r>
            <a:r>
              <a:rPr lang="en-US" sz="2400" dirty="0" smtClean="0">
                <a:solidFill>
                  <a:schemeClr val="tx1">
                    <a:lumMod val="95000"/>
                    <a:lumOff val="5000"/>
                  </a:schemeClr>
                </a:solidFill>
                <a:cs typeface="Consolas" pitchFamily="49" charset="0"/>
              </a:rPr>
              <a:t> ::= M(</a:t>
            </a:r>
            <a:r>
              <a:rPr lang="en-US" sz="2400" dirty="0" err="1" smtClean="0">
                <a:solidFill>
                  <a:schemeClr val="tx1">
                    <a:lumMod val="95000"/>
                    <a:lumOff val="5000"/>
                  </a:schemeClr>
                </a:solidFill>
                <a:cs typeface="Consolas" pitchFamily="49" charset="0"/>
              </a:rPr>
              <a:t>c,T</a:t>
            </a:r>
            <a:r>
              <a:rPr lang="en-US" sz="2400" baseline="-25000" dirty="0" err="1" smtClean="0">
                <a:solidFill>
                  <a:schemeClr val="tx1">
                    <a:lumMod val="95000"/>
                    <a:lumOff val="5000"/>
                  </a:schemeClr>
                </a:solidFill>
                <a:cs typeface="Consolas" pitchFamily="49" charset="0"/>
              </a:rPr>
              <a:t>v</a:t>
            </a:r>
            <a:r>
              <a:rPr lang="en-US" sz="2400" dirty="0" smtClean="0">
                <a:solidFill>
                  <a:schemeClr val="tx1">
                    <a:lumMod val="95000"/>
                    <a:lumOff val="5000"/>
                  </a:schemeClr>
                </a:solidFill>
                <a:cs typeface="Consolas" pitchFamily="49" charset="0"/>
              </a:rPr>
              <a:t>) | F</a:t>
            </a:r>
            <a:endParaRPr lang="en-US" sz="2400" b="1" dirty="0" smtClean="0">
              <a:cs typeface="Consolas" pitchFamily="49" charset="0"/>
            </a:endParaRPr>
          </a:p>
          <a:p>
            <a:pPr>
              <a:lnSpc>
                <a:spcPct val="120000"/>
              </a:lnSpc>
            </a:pPr>
            <a:r>
              <a:rPr lang="en-US" sz="2400" b="1" dirty="0" err="1" smtClean="0">
                <a:solidFill>
                  <a:schemeClr val="tx2"/>
                </a:solidFill>
                <a:cs typeface="Consolas" pitchFamily="49" charset="0"/>
              </a:rPr>
              <a:t>T</a:t>
            </a:r>
            <a:r>
              <a:rPr lang="en-US" sz="2400" b="1" baseline="-25000" dirty="0" err="1" smtClean="0">
                <a:solidFill>
                  <a:schemeClr val="tx2"/>
                </a:solidFill>
                <a:cs typeface="Consolas" pitchFamily="49" charset="0"/>
              </a:rPr>
              <a:t>pc</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T</a:t>
            </a:r>
            <a:r>
              <a:rPr lang="en-US" sz="2400" baseline="-25000" dirty="0" err="1" smtClean="0">
                <a:solidFill>
                  <a:schemeClr val="tx1">
                    <a:lumMod val="95000"/>
                    <a:lumOff val="5000"/>
                  </a:schemeClr>
                </a:solidFill>
                <a:cs typeface="Consolas" pitchFamily="49" charset="0"/>
              </a:rPr>
              <a:t>v</a:t>
            </a:r>
            <a:endParaRPr lang="en-US" sz="2400" baseline="-25000" dirty="0" smtClean="0">
              <a:solidFill>
                <a:schemeClr val="tx1">
                  <a:lumMod val="95000"/>
                  <a:lumOff val="5000"/>
                </a:schemeClr>
              </a:solidFill>
              <a:cs typeface="Consolas" pitchFamily="49" charset="0"/>
            </a:endParaRPr>
          </a:p>
        </p:txBody>
      </p:sp>
      <p:sp>
        <p:nvSpPr>
          <p:cNvPr id="60" name="TextBox 59"/>
          <p:cNvSpPr txBox="1"/>
          <p:nvPr/>
        </p:nvSpPr>
        <p:spPr>
          <a:xfrm>
            <a:off x="2743200" y="1371601"/>
            <a:ext cx="6172200" cy="1800493"/>
          </a:xfrm>
          <a:prstGeom prst="rect">
            <a:avLst/>
          </a:prstGeom>
          <a:noFill/>
          <a:ln>
            <a:solidFill>
              <a:schemeClr val="tx1"/>
            </a:solidFill>
          </a:ln>
        </p:spPr>
        <p:txBody>
          <a:bodyPr wrap="square" rtlCol="0">
            <a:spAutoFit/>
          </a:bodyPr>
          <a:lstStyle/>
          <a:p>
            <a:pPr>
              <a:spcBef>
                <a:spcPts val="600"/>
              </a:spcBef>
            </a:pPr>
            <a:r>
              <a:rPr lang="en-US" sz="2400" b="1" dirty="0" smtClean="0"/>
              <a:t>2. Transfer function</a:t>
            </a:r>
            <a:endParaRPr lang="sv-SE" sz="2400" dirty="0" smtClean="0"/>
          </a:p>
          <a:p>
            <a:pPr>
              <a:spcBef>
                <a:spcPts val="600"/>
              </a:spcBef>
            </a:pPr>
            <a:r>
              <a:rPr lang="sv-SE" sz="2400" dirty="0" smtClean="0"/>
              <a:t>Record </a:t>
            </a:r>
            <a:r>
              <a:rPr lang="sv-SE" sz="2400" b="1" dirty="0" smtClean="0">
                <a:solidFill>
                  <a:schemeClr val="tx2"/>
                </a:solidFill>
              </a:rPr>
              <a:t>IVec</a:t>
            </a:r>
            <a:r>
              <a:rPr lang="sv-SE" sz="2400" dirty="0" smtClean="0"/>
              <a:t> := { op:opcode ; t</a:t>
            </a:r>
            <a:r>
              <a:rPr lang="sv-SE" sz="2400" baseline="-25000" dirty="0" smtClean="0"/>
              <a:t>pc</a:t>
            </a:r>
            <a:r>
              <a:rPr lang="sv-SE" sz="2400" dirty="0" smtClean="0"/>
              <a:t>:T</a:t>
            </a:r>
            <a:r>
              <a:rPr lang="sv-SE" sz="2400" baseline="-25000" dirty="0" smtClean="0"/>
              <a:t>pc</a:t>
            </a:r>
            <a:r>
              <a:rPr lang="sv-SE" sz="2400" dirty="0" smtClean="0"/>
              <a:t> ; t</a:t>
            </a:r>
            <a:r>
              <a:rPr lang="sv-SE" sz="2400" baseline="-25000" dirty="0" smtClean="0"/>
              <a:t>i</a:t>
            </a:r>
            <a:r>
              <a:rPr lang="sv-SE" sz="2400" dirty="0" smtClean="0"/>
              <a:t>:T</a:t>
            </a:r>
            <a:r>
              <a:rPr lang="sv-SE" sz="2400" baseline="-25000" dirty="0" smtClean="0"/>
              <a:t>m</a:t>
            </a:r>
            <a:r>
              <a:rPr lang="sv-SE" sz="2400" dirty="0" smtClean="0"/>
              <a:t> ; ts: ... }</a:t>
            </a:r>
          </a:p>
          <a:p>
            <a:pPr>
              <a:spcBef>
                <a:spcPts val="600"/>
              </a:spcBef>
            </a:pPr>
            <a:r>
              <a:rPr lang="sv-SE" sz="2400" dirty="0" smtClean="0"/>
              <a:t>Record </a:t>
            </a:r>
            <a:r>
              <a:rPr lang="sv-SE" sz="2400" b="1" dirty="0" smtClean="0">
                <a:solidFill>
                  <a:schemeClr val="tx2"/>
                </a:solidFill>
              </a:rPr>
              <a:t>OVec</a:t>
            </a:r>
            <a:r>
              <a:rPr lang="sv-SE" sz="2400" dirty="0" smtClean="0"/>
              <a:t> (op:opcode) := { t</a:t>
            </a:r>
            <a:r>
              <a:rPr lang="sv-SE" sz="2400" baseline="-25000" dirty="0" smtClean="0"/>
              <a:t>rpc</a:t>
            </a:r>
            <a:r>
              <a:rPr lang="sv-SE" sz="2400" dirty="0" smtClean="0"/>
              <a:t> : T</a:t>
            </a:r>
            <a:r>
              <a:rPr lang="sv-SE" sz="2400" baseline="-25000" dirty="0" smtClean="0"/>
              <a:t>pc</a:t>
            </a:r>
            <a:r>
              <a:rPr lang="sv-SE" sz="2400" dirty="0" smtClean="0"/>
              <a:t> ; t</a:t>
            </a:r>
            <a:r>
              <a:rPr lang="sv-SE" sz="2400" baseline="-25000" dirty="0" smtClean="0"/>
              <a:t>r</a:t>
            </a:r>
            <a:r>
              <a:rPr lang="sv-SE" sz="2400" dirty="0" smtClean="0"/>
              <a:t> : ... }</a:t>
            </a:r>
          </a:p>
          <a:p>
            <a:pPr>
              <a:spcBef>
                <a:spcPts val="600"/>
              </a:spcBef>
            </a:pPr>
            <a:r>
              <a:rPr lang="sv-SE" sz="2400" b="1" dirty="0" smtClean="0">
                <a:solidFill>
                  <a:schemeClr val="tx2"/>
                </a:solidFill>
              </a:rPr>
              <a:t>transfer</a:t>
            </a:r>
            <a:r>
              <a:rPr lang="sv-SE" sz="2400" dirty="0" smtClean="0"/>
              <a:t> : (iv:IVec) -&gt; option (OVec (op iv))</a:t>
            </a:r>
          </a:p>
        </p:txBody>
      </p:sp>
      <p:grpSp>
        <p:nvGrpSpPr>
          <p:cNvPr id="27" name="Group 26"/>
          <p:cNvGrpSpPr/>
          <p:nvPr/>
        </p:nvGrpSpPr>
        <p:grpSpPr>
          <a:xfrm>
            <a:off x="495300" y="3810000"/>
            <a:ext cx="8191500" cy="2047220"/>
            <a:chOff x="495300" y="3810000"/>
            <a:chExt cx="8191500" cy="2047220"/>
          </a:xfrm>
        </p:grpSpPr>
        <p:sp>
          <p:nvSpPr>
            <p:cNvPr id="8" name="Rectangle 7"/>
            <p:cNvSpPr/>
            <p:nvPr/>
          </p:nvSpPr>
          <p:spPr>
            <a:xfrm>
              <a:off x="5638800" y="5105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r>
                <a:rPr lang="en-US" sz="2400" b="1" dirty="0" smtClean="0">
                  <a:solidFill>
                    <a:schemeClr val="tx1"/>
                  </a:solidFill>
                </a:rPr>
                <a:t>’</a:t>
              </a:r>
              <a:endParaRPr lang="en-US" sz="2400" b="1" dirty="0">
                <a:solidFill>
                  <a:schemeClr val="tx1"/>
                </a:solidFill>
              </a:endParaRPr>
            </a:p>
          </p:txBody>
        </p:sp>
        <p:sp>
          <p:nvSpPr>
            <p:cNvPr id="9" name="Rectangle 8"/>
            <p:cNvSpPr/>
            <p:nvPr/>
          </p:nvSpPr>
          <p:spPr>
            <a:xfrm>
              <a:off x="7162800" y="5105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tr0’</a:t>
              </a:r>
              <a:endParaRPr lang="en-US" sz="2400" b="1" dirty="0">
                <a:solidFill>
                  <a:schemeClr val="tx1"/>
                </a:solidFill>
              </a:endParaRPr>
            </a:p>
          </p:txBody>
        </p:sp>
        <p:sp>
          <p:nvSpPr>
            <p:cNvPr id="10" name="Rectangle 9"/>
            <p:cNvSpPr/>
            <p:nvPr/>
          </p:nvSpPr>
          <p:spPr>
            <a:xfrm>
              <a:off x="1104900" y="3810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tpc</a:t>
              </a:r>
              <a:endParaRPr lang="en-US" sz="2400" b="1" dirty="0">
                <a:solidFill>
                  <a:schemeClr val="tx1"/>
                </a:solidFill>
              </a:endParaRPr>
            </a:p>
          </p:txBody>
        </p:sp>
        <p:sp>
          <p:nvSpPr>
            <p:cNvPr id="11" name="Rectangle 10"/>
            <p:cNvSpPr/>
            <p:nvPr/>
          </p:nvSpPr>
          <p:spPr>
            <a:xfrm>
              <a:off x="2628900" y="3810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ti</a:t>
              </a:r>
              <a:endParaRPr lang="en-US" sz="2400" b="1" dirty="0">
                <a:solidFill>
                  <a:schemeClr val="tx1"/>
                </a:solidFill>
              </a:endParaRPr>
            </a:p>
          </p:txBody>
        </p:sp>
        <p:sp>
          <p:nvSpPr>
            <p:cNvPr id="12" name="Rectangle 11"/>
            <p:cNvSpPr/>
            <p:nvPr/>
          </p:nvSpPr>
          <p:spPr>
            <a:xfrm>
              <a:off x="4152900" y="3810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t1</a:t>
              </a:r>
              <a:endParaRPr lang="en-US" sz="2400" b="1" dirty="0">
                <a:solidFill>
                  <a:schemeClr val="tx1"/>
                </a:solidFill>
              </a:endParaRPr>
            </a:p>
          </p:txBody>
        </p:sp>
        <p:sp>
          <p:nvSpPr>
            <p:cNvPr id="13" name="Rectangle 12"/>
            <p:cNvSpPr/>
            <p:nvPr/>
          </p:nvSpPr>
          <p:spPr>
            <a:xfrm>
              <a:off x="5676900" y="3810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t2</a:t>
              </a:r>
              <a:endParaRPr lang="en-US" sz="2400" b="1" dirty="0">
                <a:solidFill>
                  <a:schemeClr val="tx1"/>
                </a:solidFill>
              </a:endParaRPr>
            </a:p>
          </p:txBody>
        </p:sp>
        <p:sp>
          <p:nvSpPr>
            <p:cNvPr id="14" name="Rectangle 13"/>
            <p:cNvSpPr/>
            <p:nvPr/>
          </p:nvSpPr>
          <p:spPr>
            <a:xfrm>
              <a:off x="7200900" y="3810000"/>
              <a:ext cx="14859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t3</a:t>
              </a:r>
              <a:endParaRPr lang="en-US" sz="2400" b="1" dirty="0">
                <a:solidFill>
                  <a:schemeClr val="tx1"/>
                </a:solidFill>
              </a:endParaRPr>
            </a:p>
          </p:txBody>
        </p:sp>
        <p:cxnSp>
          <p:nvCxnSpPr>
            <p:cNvPr id="15" name="Straight Arrow Connector 14"/>
            <p:cNvCxnSpPr>
              <a:stCxn id="10" idx="2"/>
            </p:cNvCxnSpPr>
            <p:nvPr/>
          </p:nvCxnSpPr>
          <p:spPr>
            <a:xfrm>
              <a:off x="1847850" y="4343400"/>
              <a:ext cx="10096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409700" y="4953000"/>
              <a:ext cx="3048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monitor</a:t>
              </a:r>
              <a:endParaRPr lang="en-US" sz="3600" b="1" dirty="0"/>
            </a:p>
          </p:txBody>
        </p:sp>
        <p:cxnSp>
          <p:nvCxnSpPr>
            <p:cNvPr id="17" name="Straight Arrow Connector 16"/>
            <p:cNvCxnSpPr>
              <a:stCxn id="11" idx="2"/>
            </p:cNvCxnSpPr>
            <p:nvPr/>
          </p:nvCxnSpPr>
          <p:spPr>
            <a:xfrm flipH="1">
              <a:off x="3009900" y="4343400"/>
              <a:ext cx="3619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314700" y="4343400"/>
              <a:ext cx="1504950" cy="533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p:cNvCxnSpPr>
            <p:nvPr/>
          </p:nvCxnSpPr>
          <p:spPr>
            <a:xfrm flipH="1">
              <a:off x="3771900" y="4343400"/>
              <a:ext cx="2647950" cy="6096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2"/>
            </p:cNvCxnSpPr>
            <p:nvPr/>
          </p:nvCxnSpPr>
          <p:spPr>
            <a:xfrm flipH="1">
              <a:off x="4229100" y="4343400"/>
              <a:ext cx="3714750" cy="685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57700" y="5334000"/>
              <a:ext cx="1143000" cy="0"/>
            </a:xfrm>
            <a:prstGeom prst="straightConnector1">
              <a:avLst/>
            </a:prstGeom>
            <a:ln w="635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50013" y="5334000"/>
              <a:ext cx="998287" cy="523220"/>
            </a:xfrm>
            <a:prstGeom prst="rect">
              <a:avLst/>
            </a:prstGeom>
            <a:noFill/>
          </p:spPr>
          <p:txBody>
            <a:bodyPr wrap="none" rtlCol="0">
              <a:spAutoFit/>
            </a:bodyPr>
            <a:lstStyle/>
            <a:p>
              <a:r>
                <a:rPr lang="en-US" sz="2800" b="1" dirty="0" smtClean="0">
                  <a:solidFill>
                    <a:schemeClr val="accent3">
                      <a:lumMod val="50000"/>
                    </a:schemeClr>
                  </a:solidFill>
                </a:rPr>
                <a:t>allow</a:t>
              </a:r>
              <a:endParaRPr lang="en-US" sz="2800" b="1" dirty="0">
                <a:solidFill>
                  <a:schemeClr val="accent3">
                    <a:lumMod val="50000"/>
                  </a:schemeClr>
                </a:solidFill>
              </a:endParaRPr>
            </a:p>
          </p:txBody>
        </p:sp>
        <p:sp>
          <p:nvSpPr>
            <p:cNvPr id="23" name="Rectangle 22"/>
            <p:cNvSpPr/>
            <p:nvPr/>
          </p:nvSpPr>
          <p:spPr>
            <a:xfrm>
              <a:off x="5638800" y="5105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trpc</a:t>
              </a:r>
              <a:endParaRPr lang="en-US" sz="2400" b="1" dirty="0">
                <a:solidFill>
                  <a:schemeClr val="tx1"/>
                </a:solidFill>
              </a:endParaRPr>
            </a:p>
          </p:txBody>
        </p:sp>
        <p:sp>
          <p:nvSpPr>
            <p:cNvPr id="24" name="Rectangle 23"/>
            <p:cNvSpPr/>
            <p:nvPr/>
          </p:nvSpPr>
          <p:spPr>
            <a:xfrm>
              <a:off x="7162800" y="5105400"/>
              <a:ext cx="1485900" cy="533400"/>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tr</a:t>
              </a:r>
              <a:endParaRPr lang="en-US" sz="2400" b="1" dirty="0">
                <a:solidFill>
                  <a:schemeClr val="tx1"/>
                </a:solidFill>
              </a:endParaRPr>
            </a:p>
          </p:txBody>
        </p:sp>
        <p:sp>
          <p:nvSpPr>
            <p:cNvPr id="25" name="Rectangle 24"/>
            <p:cNvSpPr/>
            <p:nvPr/>
          </p:nvSpPr>
          <p:spPr>
            <a:xfrm>
              <a:off x="495300" y="4495800"/>
              <a:ext cx="10668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add</a:t>
              </a:r>
              <a:endParaRPr lang="en-US" sz="2400" dirty="0">
                <a:solidFill>
                  <a:schemeClr val="tx1"/>
                </a:solidFill>
              </a:endParaRPr>
            </a:p>
          </p:txBody>
        </p:sp>
        <p:cxnSp>
          <p:nvCxnSpPr>
            <p:cNvPr id="26" name="Straight Arrow Connector 25"/>
            <p:cNvCxnSpPr>
              <a:stCxn id="25" idx="3"/>
            </p:cNvCxnSpPr>
            <p:nvPr/>
          </p:nvCxnSpPr>
          <p:spPr>
            <a:xfrm>
              <a:off x="1562100" y="4762500"/>
              <a:ext cx="762000" cy="1143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3124200" y="5603408"/>
            <a:ext cx="5214059" cy="873592"/>
            <a:chOff x="3124200" y="5603408"/>
            <a:chExt cx="5214059" cy="873592"/>
          </a:xfrm>
        </p:grpSpPr>
        <p:cxnSp>
          <p:nvCxnSpPr>
            <p:cNvPr id="30" name="Straight Arrow Connector 29"/>
            <p:cNvCxnSpPr>
              <a:stCxn id="16" idx="5"/>
            </p:cNvCxnSpPr>
            <p:nvPr/>
          </p:nvCxnSpPr>
          <p:spPr>
            <a:xfrm>
              <a:off x="4011330" y="5603408"/>
              <a:ext cx="1094070" cy="655172"/>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24200" y="5715000"/>
              <a:ext cx="1421479" cy="523220"/>
            </a:xfrm>
            <a:prstGeom prst="rect">
              <a:avLst/>
            </a:prstGeom>
            <a:noFill/>
          </p:spPr>
          <p:txBody>
            <a:bodyPr wrap="none" rtlCol="0">
              <a:spAutoFit/>
            </a:bodyPr>
            <a:lstStyle/>
            <a:p>
              <a:r>
                <a:rPr lang="en-US" sz="2800" b="1" dirty="0" smtClean="0">
                  <a:solidFill>
                    <a:srgbClr val="C00000"/>
                  </a:solidFill>
                </a:rPr>
                <a:t>disallow</a:t>
              </a:r>
              <a:endParaRPr lang="en-US" sz="2800" b="1" dirty="0">
                <a:solidFill>
                  <a:srgbClr val="C00000"/>
                </a:solidFill>
              </a:endParaRPr>
            </a:p>
          </p:txBody>
        </p:sp>
        <p:sp>
          <p:nvSpPr>
            <p:cNvPr id="32" name="TextBox 31"/>
            <p:cNvSpPr txBox="1"/>
            <p:nvPr/>
          </p:nvSpPr>
          <p:spPr>
            <a:xfrm>
              <a:off x="5173162" y="5953780"/>
              <a:ext cx="3165097" cy="523220"/>
            </a:xfrm>
            <a:prstGeom prst="rect">
              <a:avLst/>
            </a:prstGeom>
            <a:noFill/>
          </p:spPr>
          <p:txBody>
            <a:bodyPr wrap="none" rtlCol="0">
              <a:spAutoFit/>
            </a:bodyPr>
            <a:lstStyle/>
            <a:p>
              <a:r>
                <a:rPr lang="en-US" sz="2800" b="1" dirty="0" smtClean="0">
                  <a:solidFill>
                    <a:srgbClr val="C00000"/>
                  </a:solidFill>
                </a:rPr>
                <a:t>bad action stopped!</a:t>
              </a:r>
              <a:endParaRPr lang="en-US" sz="2800" b="1" dirty="0">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safety micro-policy</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46</a:t>
            </a:fld>
            <a:endParaRPr lang="en-US"/>
          </a:p>
        </p:txBody>
      </p:sp>
      <p:pic>
        <p:nvPicPr>
          <p:cNvPr id="58" name="Picture 57" descr="CoqLogo.png"/>
          <p:cNvPicPr>
            <a:picLocks noChangeAspect="1"/>
          </p:cNvPicPr>
          <p:nvPr/>
        </p:nvPicPr>
        <p:blipFill>
          <a:blip r:embed="rId3" cstate="print"/>
          <a:stretch>
            <a:fillRect/>
          </a:stretch>
        </p:blipFill>
        <p:spPr>
          <a:xfrm>
            <a:off x="7772400" y="381000"/>
            <a:ext cx="914400" cy="914400"/>
          </a:xfrm>
          <a:prstGeom prst="rect">
            <a:avLst/>
          </a:prstGeom>
        </p:spPr>
      </p:pic>
      <p:sp>
        <p:nvSpPr>
          <p:cNvPr id="59" name="TextBox 58"/>
          <p:cNvSpPr txBox="1"/>
          <p:nvPr/>
        </p:nvSpPr>
        <p:spPr>
          <a:xfrm>
            <a:off x="294184" y="1371600"/>
            <a:ext cx="2220416" cy="1791260"/>
          </a:xfrm>
          <a:prstGeom prst="rect">
            <a:avLst/>
          </a:prstGeom>
          <a:noFill/>
          <a:ln>
            <a:solidFill>
              <a:schemeClr val="tx1"/>
            </a:solidFill>
          </a:ln>
        </p:spPr>
        <p:txBody>
          <a:bodyPr wrap="none" rtlCol="0">
            <a:spAutoFit/>
          </a:bodyPr>
          <a:lstStyle/>
          <a:p>
            <a:r>
              <a:rPr lang="en-US" sz="2400" b="1" dirty="0" smtClean="0"/>
              <a:t>1. Sets of tags</a:t>
            </a:r>
          </a:p>
          <a:p>
            <a:pPr>
              <a:lnSpc>
                <a:spcPct val="120000"/>
              </a:lnSpc>
            </a:pPr>
            <a:r>
              <a:rPr lang="en-US" sz="2400" b="1" dirty="0" err="1" smtClean="0">
                <a:solidFill>
                  <a:schemeClr val="tx2"/>
                </a:solidFill>
                <a:cs typeface="Consolas" pitchFamily="49" charset="0"/>
              </a:rPr>
              <a:t>T</a:t>
            </a:r>
            <a:r>
              <a:rPr lang="en-US" sz="2400" b="1" baseline="-25000" dirty="0" err="1" smtClean="0">
                <a:solidFill>
                  <a:schemeClr val="tx2"/>
                </a:solidFill>
                <a:cs typeface="Consolas" pitchFamily="49" charset="0"/>
              </a:rPr>
              <a:t>v</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i</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ptr</a:t>
            </a:r>
            <a:r>
              <a:rPr lang="en-US" sz="2400" dirty="0" smtClean="0">
                <a:solidFill>
                  <a:schemeClr val="tx1">
                    <a:lumMod val="95000"/>
                    <a:lumOff val="5000"/>
                  </a:schemeClr>
                </a:solidFill>
                <a:cs typeface="Consolas" pitchFamily="49" charset="0"/>
              </a:rPr>
              <a:t>(c)</a:t>
            </a:r>
          </a:p>
          <a:p>
            <a:pPr>
              <a:lnSpc>
                <a:spcPct val="120000"/>
              </a:lnSpc>
            </a:pPr>
            <a:r>
              <a:rPr lang="en-US" sz="2400" b="1" dirty="0" smtClean="0">
                <a:solidFill>
                  <a:schemeClr val="tx2"/>
                </a:solidFill>
                <a:cs typeface="Consolas" pitchFamily="49" charset="0"/>
              </a:rPr>
              <a:t>T</a:t>
            </a:r>
            <a:r>
              <a:rPr lang="en-US" sz="2400" b="1" baseline="-25000" dirty="0" smtClean="0">
                <a:solidFill>
                  <a:schemeClr val="tx2"/>
                </a:solidFill>
                <a:cs typeface="Consolas" pitchFamily="49" charset="0"/>
              </a:rPr>
              <a:t>m</a:t>
            </a:r>
            <a:r>
              <a:rPr lang="en-US" sz="2400" dirty="0" smtClean="0">
                <a:solidFill>
                  <a:schemeClr val="tx1">
                    <a:lumMod val="95000"/>
                    <a:lumOff val="5000"/>
                  </a:schemeClr>
                </a:solidFill>
                <a:cs typeface="Consolas" pitchFamily="49" charset="0"/>
              </a:rPr>
              <a:t> ::= M(</a:t>
            </a:r>
            <a:r>
              <a:rPr lang="en-US" sz="2400" dirty="0" err="1" smtClean="0">
                <a:solidFill>
                  <a:schemeClr val="tx1">
                    <a:lumMod val="95000"/>
                    <a:lumOff val="5000"/>
                  </a:schemeClr>
                </a:solidFill>
                <a:cs typeface="Consolas" pitchFamily="49" charset="0"/>
              </a:rPr>
              <a:t>c,T</a:t>
            </a:r>
            <a:r>
              <a:rPr lang="en-US" sz="2400" baseline="-25000" dirty="0" err="1" smtClean="0">
                <a:solidFill>
                  <a:schemeClr val="tx1">
                    <a:lumMod val="95000"/>
                    <a:lumOff val="5000"/>
                  </a:schemeClr>
                </a:solidFill>
                <a:cs typeface="Consolas" pitchFamily="49" charset="0"/>
              </a:rPr>
              <a:t>v</a:t>
            </a:r>
            <a:r>
              <a:rPr lang="en-US" sz="2400" dirty="0" smtClean="0">
                <a:solidFill>
                  <a:schemeClr val="tx1">
                    <a:lumMod val="95000"/>
                    <a:lumOff val="5000"/>
                  </a:schemeClr>
                </a:solidFill>
                <a:cs typeface="Consolas" pitchFamily="49" charset="0"/>
              </a:rPr>
              <a:t>) | F</a:t>
            </a:r>
            <a:endParaRPr lang="en-US" sz="2400" b="1" dirty="0" smtClean="0">
              <a:cs typeface="Consolas" pitchFamily="49" charset="0"/>
            </a:endParaRPr>
          </a:p>
          <a:p>
            <a:pPr>
              <a:lnSpc>
                <a:spcPct val="120000"/>
              </a:lnSpc>
            </a:pPr>
            <a:r>
              <a:rPr lang="en-US" sz="2400" b="1" dirty="0" err="1" smtClean="0">
                <a:solidFill>
                  <a:schemeClr val="tx2"/>
                </a:solidFill>
                <a:cs typeface="Consolas" pitchFamily="49" charset="0"/>
              </a:rPr>
              <a:t>T</a:t>
            </a:r>
            <a:r>
              <a:rPr lang="en-US" sz="2400" b="1" baseline="-25000" dirty="0" err="1" smtClean="0">
                <a:solidFill>
                  <a:schemeClr val="tx2"/>
                </a:solidFill>
                <a:cs typeface="Consolas" pitchFamily="49" charset="0"/>
              </a:rPr>
              <a:t>pc</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T</a:t>
            </a:r>
            <a:r>
              <a:rPr lang="en-US" sz="2400" baseline="-25000" dirty="0" err="1" smtClean="0">
                <a:solidFill>
                  <a:schemeClr val="tx1">
                    <a:lumMod val="95000"/>
                    <a:lumOff val="5000"/>
                  </a:schemeClr>
                </a:solidFill>
                <a:cs typeface="Consolas" pitchFamily="49" charset="0"/>
              </a:rPr>
              <a:t>v</a:t>
            </a:r>
            <a:endParaRPr lang="en-US" sz="2400" baseline="-25000" dirty="0" smtClean="0">
              <a:solidFill>
                <a:schemeClr val="tx1">
                  <a:lumMod val="95000"/>
                  <a:lumOff val="5000"/>
                </a:schemeClr>
              </a:solidFill>
              <a:cs typeface="Consolas" pitchFamily="49" charset="0"/>
            </a:endParaRPr>
          </a:p>
        </p:txBody>
      </p:sp>
      <p:sp>
        <p:nvSpPr>
          <p:cNvPr id="60" name="TextBox 59"/>
          <p:cNvSpPr txBox="1"/>
          <p:nvPr/>
        </p:nvSpPr>
        <p:spPr>
          <a:xfrm>
            <a:off x="2743200" y="1371601"/>
            <a:ext cx="6172200" cy="1800493"/>
          </a:xfrm>
          <a:prstGeom prst="rect">
            <a:avLst/>
          </a:prstGeom>
          <a:noFill/>
          <a:ln>
            <a:solidFill>
              <a:schemeClr val="tx1"/>
            </a:solidFill>
          </a:ln>
        </p:spPr>
        <p:txBody>
          <a:bodyPr wrap="square" rtlCol="0">
            <a:spAutoFit/>
          </a:bodyPr>
          <a:lstStyle/>
          <a:p>
            <a:pPr>
              <a:spcBef>
                <a:spcPts val="600"/>
              </a:spcBef>
            </a:pPr>
            <a:r>
              <a:rPr lang="en-US" sz="2400" b="1" dirty="0" smtClean="0"/>
              <a:t>2. Transfer function</a:t>
            </a:r>
            <a:endParaRPr lang="sv-SE" sz="2400" dirty="0" smtClean="0"/>
          </a:p>
          <a:p>
            <a:pPr>
              <a:spcBef>
                <a:spcPts val="600"/>
              </a:spcBef>
            </a:pPr>
            <a:r>
              <a:rPr lang="sv-SE" sz="2400" dirty="0" smtClean="0"/>
              <a:t>Record </a:t>
            </a:r>
            <a:r>
              <a:rPr lang="sv-SE" sz="2400" b="1" dirty="0" smtClean="0">
                <a:solidFill>
                  <a:schemeClr val="tx2"/>
                </a:solidFill>
              </a:rPr>
              <a:t>IVec</a:t>
            </a:r>
            <a:r>
              <a:rPr lang="sv-SE" sz="2400" dirty="0" smtClean="0"/>
              <a:t> := { op:opcode ; t</a:t>
            </a:r>
            <a:r>
              <a:rPr lang="sv-SE" sz="2400" baseline="-25000" dirty="0" smtClean="0"/>
              <a:t>pc</a:t>
            </a:r>
            <a:r>
              <a:rPr lang="sv-SE" sz="2400" dirty="0" smtClean="0"/>
              <a:t>:T</a:t>
            </a:r>
            <a:r>
              <a:rPr lang="sv-SE" sz="2400" baseline="-25000" dirty="0" smtClean="0"/>
              <a:t>pc</a:t>
            </a:r>
            <a:r>
              <a:rPr lang="sv-SE" sz="2400" dirty="0" smtClean="0"/>
              <a:t> ; t</a:t>
            </a:r>
            <a:r>
              <a:rPr lang="sv-SE" sz="2400" baseline="-25000" dirty="0" smtClean="0"/>
              <a:t>i</a:t>
            </a:r>
            <a:r>
              <a:rPr lang="sv-SE" sz="2400" dirty="0" smtClean="0"/>
              <a:t>:T</a:t>
            </a:r>
            <a:r>
              <a:rPr lang="sv-SE" sz="2400" baseline="-25000" dirty="0" smtClean="0"/>
              <a:t>m</a:t>
            </a:r>
            <a:r>
              <a:rPr lang="sv-SE" sz="2400" dirty="0" smtClean="0"/>
              <a:t> ; ts: ... }</a:t>
            </a:r>
          </a:p>
          <a:p>
            <a:pPr>
              <a:spcBef>
                <a:spcPts val="600"/>
              </a:spcBef>
            </a:pPr>
            <a:r>
              <a:rPr lang="sv-SE" sz="2400" dirty="0" smtClean="0"/>
              <a:t>Record </a:t>
            </a:r>
            <a:r>
              <a:rPr lang="sv-SE" sz="2400" b="1" dirty="0" smtClean="0">
                <a:solidFill>
                  <a:schemeClr val="tx2"/>
                </a:solidFill>
              </a:rPr>
              <a:t>OVec</a:t>
            </a:r>
            <a:r>
              <a:rPr lang="sv-SE" sz="2400" dirty="0" smtClean="0"/>
              <a:t> (op:opcode) := { t</a:t>
            </a:r>
            <a:r>
              <a:rPr lang="sv-SE" sz="2400" baseline="-25000" dirty="0" smtClean="0"/>
              <a:t>rpc</a:t>
            </a:r>
            <a:r>
              <a:rPr lang="sv-SE" sz="2400" dirty="0" smtClean="0"/>
              <a:t> : T</a:t>
            </a:r>
            <a:r>
              <a:rPr lang="sv-SE" sz="2400" baseline="-25000" dirty="0" smtClean="0"/>
              <a:t>pc</a:t>
            </a:r>
            <a:r>
              <a:rPr lang="sv-SE" sz="2400" dirty="0" smtClean="0"/>
              <a:t> ; t</a:t>
            </a:r>
            <a:r>
              <a:rPr lang="sv-SE" sz="2400" baseline="-25000" dirty="0" smtClean="0"/>
              <a:t>r</a:t>
            </a:r>
            <a:r>
              <a:rPr lang="sv-SE" sz="2400" dirty="0" smtClean="0"/>
              <a:t> : ... }</a:t>
            </a:r>
          </a:p>
          <a:p>
            <a:pPr>
              <a:spcBef>
                <a:spcPts val="600"/>
              </a:spcBef>
            </a:pPr>
            <a:r>
              <a:rPr lang="sv-SE" sz="2400" b="1" dirty="0" smtClean="0">
                <a:solidFill>
                  <a:schemeClr val="tx2"/>
                </a:solidFill>
              </a:rPr>
              <a:t>transfer</a:t>
            </a:r>
            <a:r>
              <a:rPr lang="sv-SE" sz="2400" dirty="0" smtClean="0"/>
              <a:t> : (iv:IVec) -&gt; option (OVec (op iv))</a:t>
            </a:r>
          </a:p>
        </p:txBody>
      </p:sp>
      <p:sp>
        <p:nvSpPr>
          <p:cNvPr id="7" name="TextBox 6"/>
          <p:cNvSpPr txBox="1"/>
          <p:nvPr/>
        </p:nvSpPr>
        <p:spPr>
          <a:xfrm>
            <a:off x="800100" y="3413879"/>
            <a:ext cx="7543800" cy="3139321"/>
          </a:xfrm>
          <a:prstGeom prst="rect">
            <a:avLst/>
          </a:prstGeom>
          <a:noFill/>
          <a:ln>
            <a:solidFill>
              <a:schemeClr val="tx1"/>
            </a:solidFill>
          </a:ln>
        </p:spPr>
        <p:txBody>
          <a:bodyPr wrap="square" rtlCol="0">
            <a:spAutoFit/>
          </a:bodyPr>
          <a:lstStyle/>
          <a:p>
            <a:pPr>
              <a:spcBef>
                <a:spcPts val="600"/>
              </a:spcBef>
            </a:pPr>
            <a:r>
              <a:rPr lang="sv-SE" sz="2400" dirty="0" smtClean="0"/>
              <a:t>Definition </a:t>
            </a:r>
            <a:r>
              <a:rPr lang="sv-SE" sz="2400" b="1" dirty="0" smtClean="0">
                <a:solidFill>
                  <a:schemeClr val="tx2"/>
                </a:solidFill>
              </a:rPr>
              <a:t>transfer</a:t>
            </a:r>
            <a:r>
              <a:rPr lang="sv-SE" sz="2400" dirty="0" smtClean="0"/>
              <a:t> iv :=</a:t>
            </a:r>
          </a:p>
          <a:p>
            <a:pPr>
              <a:spcBef>
                <a:spcPts val="600"/>
              </a:spcBef>
            </a:pPr>
            <a:r>
              <a:rPr lang="sv-SE" sz="2400" dirty="0" smtClean="0"/>
              <a:t>match iv with</a:t>
            </a:r>
          </a:p>
          <a:p>
            <a:pPr>
              <a:spcBef>
                <a:spcPts val="600"/>
              </a:spcBef>
            </a:pPr>
            <a:r>
              <a:rPr lang="sv-SE" sz="2400" dirty="0" smtClean="0"/>
              <a:t>| {op=Load;  </a:t>
            </a:r>
            <a:r>
              <a:rPr lang="sv-SE" sz="2400" dirty="0" smtClean="0">
                <a:solidFill>
                  <a:schemeClr val="tx1">
                    <a:lumMod val="50000"/>
                    <a:lumOff val="50000"/>
                  </a:schemeClr>
                </a:solidFill>
              </a:rPr>
              <a:t>t</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=ptr(c</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 t</a:t>
            </a:r>
            <a:r>
              <a:rPr lang="sv-SE" sz="2400" baseline="-25000" dirty="0" smtClean="0">
                <a:solidFill>
                  <a:schemeClr val="tx1">
                    <a:lumMod val="50000"/>
                    <a:lumOff val="50000"/>
                  </a:schemeClr>
                </a:solidFill>
              </a:rPr>
              <a:t>i</a:t>
            </a:r>
            <a:r>
              <a:rPr lang="sv-SE" sz="2400" dirty="0" smtClean="0">
                <a:solidFill>
                  <a:schemeClr val="tx1">
                    <a:lumMod val="50000"/>
                    <a:lumOff val="50000"/>
                  </a:schemeClr>
                </a:solidFill>
              </a:rPr>
              <a:t>=M(c</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,i);</a:t>
            </a:r>
            <a:r>
              <a:rPr lang="sv-SE" sz="2400" dirty="0" smtClean="0"/>
              <a:t> ts=[ptr(</a:t>
            </a:r>
            <a:r>
              <a:rPr lang="sv-SE" sz="2400" b="1" dirty="0" smtClean="0">
                <a:solidFill>
                  <a:srgbClr val="C00000"/>
                </a:solidFill>
              </a:rPr>
              <a:t>c</a:t>
            </a:r>
            <a:r>
              <a:rPr lang="sv-SE" sz="2400" dirty="0" smtClean="0"/>
              <a:t>); M(</a:t>
            </a:r>
            <a:r>
              <a:rPr lang="sv-SE" sz="2400" b="1" dirty="0" smtClean="0">
                <a:solidFill>
                  <a:srgbClr val="C00000"/>
                </a:solidFill>
              </a:rPr>
              <a:t>c</a:t>
            </a:r>
            <a:r>
              <a:rPr lang="sv-SE" sz="2400" dirty="0" smtClean="0"/>
              <a:t>,</a:t>
            </a:r>
            <a:r>
              <a:rPr lang="sv-SE" sz="2400" b="1" dirty="0" smtClean="0">
                <a:solidFill>
                  <a:schemeClr val="tx2"/>
                </a:solidFill>
              </a:rPr>
              <a:t>T</a:t>
            </a:r>
            <a:r>
              <a:rPr lang="sv-SE" sz="2400" b="1" baseline="-25000" dirty="0" smtClean="0">
                <a:solidFill>
                  <a:schemeClr val="tx2"/>
                </a:solidFill>
              </a:rPr>
              <a:t>v</a:t>
            </a:r>
            <a:r>
              <a:rPr lang="sv-SE" sz="2400" dirty="0" smtClean="0"/>
              <a:t>)]}</a:t>
            </a:r>
          </a:p>
          <a:p>
            <a:pPr>
              <a:spcBef>
                <a:spcPts val="600"/>
              </a:spcBef>
            </a:pPr>
            <a:r>
              <a:rPr lang="sv-SE" sz="2400" dirty="0" smtClean="0"/>
              <a:t>    =&gt; {</a:t>
            </a:r>
            <a:r>
              <a:rPr lang="sv-SE" sz="2400" dirty="0" smtClean="0">
                <a:solidFill>
                  <a:schemeClr val="tx1">
                    <a:lumMod val="50000"/>
                    <a:lumOff val="50000"/>
                  </a:schemeClr>
                </a:solidFill>
              </a:rPr>
              <a:t>t</a:t>
            </a:r>
            <a:r>
              <a:rPr lang="sv-SE" sz="2400" baseline="-25000" dirty="0" smtClean="0">
                <a:solidFill>
                  <a:schemeClr val="tx1">
                    <a:lumMod val="50000"/>
                    <a:lumOff val="50000"/>
                  </a:schemeClr>
                </a:solidFill>
              </a:rPr>
              <a:t>rpc</a:t>
            </a:r>
            <a:r>
              <a:rPr lang="sv-SE" sz="2400" dirty="0" smtClean="0">
                <a:solidFill>
                  <a:schemeClr val="tx1">
                    <a:lumMod val="50000"/>
                    <a:lumOff val="50000"/>
                  </a:schemeClr>
                </a:solidFill>
              </a:rPr>
              <a:t>=ptr(c</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a:t>
            </a:r>
            <a:r>
              <a:rPr lang="sv-SE" sz="2400" dirty="0" smtClean="0"/>
              <a:t> t</a:t>
            </a:r>
            <a:r>
              <a:rPr lang="sv-SE" sz="2400" baseline="-25000" dirty="0" smtClean="0"/>
              <a:t>r</a:t>
            </a:r>
            <a:r>
              <a:rPr lang="sv-SE" sz="2400" dirty="0" smtClean="0"/>
              <a:t>=</a:t>
            </a:r>
            <a:r>
              <a:rPr lang="sv-SE" sz="2400" b="1" dirty="0" smtClean="0">
                <a:solidFill>
                  <a:schemeClr val="tx2"/>
                </a:solidFill>
              </a:rPr>
              <a:t>T</a:t>
            </a:r>
            <a:r>
              <a:rPr lang="sv-SE" sz="2400" b="1" baseline="-25000" dirty="0" smtClean="0">
                <a:solidFill>
                  <a:schemeClr val="tx2"/>
                </a:solidFill>
              </a:rPr>
              <a:t>v</a:t>
            </a:r>
            <a:r>
              <a:rPr lang="sv-SE" sz="2400" dirty="0" smtClean="0"/>
              <a:t>}</a:t>
            </a:r>
          </a:p>
          <a:p>
            <a:pPr>
              <a:spcBef>
                <a:spcPts val="600"/>
              </a:spcBef>
            </a:pPr>
            <a:r>
              <a:rPr lang="sv-SE" sz="2400" dirty="0" smtClean="0"/>
              <a:t>| {op=Store; </a:t>
            </a:r>
            <a:r>
              <a:rPr lang="sv-SE" sz="2400" dirty="0" smtClean="0">
                <a:solidFill>
                  <a:schemeClr val="tx1">
                    <a:lumMod val="50000"/>
                    <a:lumOff val="50000"/>
                  </a:schemeClr>
                </a:solidFill>
              </a:rPr>
              <a:t>t</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=ptr(c</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 t</a:t>
            </a:r>
            <a:r>
              <a:rPr lang="sv-SE" sz="2400" baseline="-25000" dirty="0" smtClean="0">
                <a:solidFill>
                  <a:schemeClr val="tx1">
                    <a:lumMod val="50000"/>
                    <a:lumOff val="50000"/>
                  </a:schemeClr>
                </a:solidFill>
              </a:rPr>
              <a:t>i</a:t>
            </a:r>
            <a:r>
              <a:rPr lang="sv-SE" sz="2400" dirty="0" smtClean="0">
                <a:solidFill>
                  <a:schemeClr val="tx1">
                    <a:lumMod val="50000"/>
                    <a:lumOff val="50000"/>
                  </a:schemeClr>
                </a:solidFill>
              </a:rPr>
              <a:t>=M(c</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,i); </a:t>
            </a:r>
            <a:r>
              <a:rPr lang="sv-SE" sz="2400" dirty="0" smtClean="0"/>
              <a:t>ts=[ptr(</a:t>
            </a:r>
            <a:r>
              <a:rPr lang="sv-SE" sz="2400" b="1" dirty="0" smtClean="0">
                <a:solidFill>
                  <a:srgbClr val="C00000"/>
                </a:solidFill>
              </a:rPr>
              <a:t>c</a:t>
            </a:r>
            <a:r>
              <a:rPr lang="sv-SE" sz="2400" dirty="0" smtClean="0"/>
              <a:t>); </a:t>
            </a:r>
            <a:r>
              <a:rPr lang="sv-SE" sz="2400" b="1" dirty="0" smtClean="0">
                <a:solidFill>
                  <a:schemeClr val="tx2"/>
                </a:solidFill>
              </a:rPr>
              <a:t>T</a:t>
            </a:r>
            <a:r>
              <a:rPr lang="sv-SE" sz="2400" b="1" baseline="-25000" dirty="0" smtClean="0">
                <a:solidFill>
                  <a:schemeClr val="tx2"/>
                </a:solidFill>
              </a:rPr>
              <a:t>v</a:t>
            </a:r>
            <a:r>
              <a:rPr lang="sv-SE" sz="2400" dirty="0" smtClean="0"/>
              <a:t>; M(</a:t>
            </a:r>
            <a:r>
              <a:rPr lang="sv-SE" sz="2400" b="1" dirty="0" smtClean="0">
                <a:solidFill>
                  <a:srgbClr val="C00000"/>
                </a:solidFill>
              </a:rPr>
              <a:t>c</a:t>
            </a:r>
            <a:r>
              <a:rPr lang="sv-SE" sz="2400" dirty="0" smtClean="0"/>
              <a:t>,T</a:t>
            </a:r>
            <a:r>
              <a:rPr lang="sv-SE" sz="2400" baseline="-25000" dirty="0" smtClean="0"/>
              <a:t>v</a:t>
            </a:r>
            <a:r>
              <a:rPr lang="sv-SE" sz="2400" dirty="0" smtClean="0"/>
              <a:t>’)]}</a:t>
            </a:r>
          </a:p>
          <a:p>
            <a:pPr>
              <a:spcBef>
                <a:spcPts val="600"/>
              </a:spcBef>
            </a:pPr>
            <a:r>
              <a:rPr lang="sv-SE" sz="2400" dirty="0" smtClean="0"/>
              <a:t>    =&gt; {</a:t>
            </a:r>
            <a:r>
              <a:rPr lang="sv-SE" sz="2400" dirty="0" smtClean="0">
                <a:solidFill>
                  <a:schemeClr val="tx1">
                    <a:lumMod val="50000"/>
                    <a:lumOff val="50000"/>
                  </a:schemeClr>
                </a:solidFill>
              </a:rPr>
              <a:t>t</a:t>
            </a:r>
            <a:r>
              <a:rPr lang="sv-SE" sz="2400" baseline="-25000" dirty="0" smtClean="0">
                <a:solidFill>
                  <a:schemeClr val="tx1">
                    <a:lumMod val="50000"/>
                    <a:lumOff val="50000"/>
                  </a:schemeClr>
                </a:solidFill>
              </a:rPr>
              <a:t>rpc</a:t>
            </a:r>
            <a:r>
              <a:rPr lang="sv-SE" sz="2400" dirty="0" smtClean="0">
                <a:solidFill>
                  <a:schemeClr val="tx1">
                    <a:lumMod val="50000"/>
                    <a:lumOff val="50000"/>
                  </a:schemeClr>
                </a:solidFill>
              </a:rPr>
              <a:t>=ptr(c</a:t>
            </a:r>
            <a:r>
              <a:rPr lang="sv-SE" sz="2400" baseline="-25000" dirty="0" smtClean="0">
                <a:solidFill>
                  <a:schemeClr val="tx1">
                    <a:lumMod val="50000"/>
                    <a:lumOff val="50000"/>
                  </a:schemeClr>
                </a:solidFill>
              </a:rPr>
              <a:t>pc</a:t>
            </a:r>
            <a:r>
              <a:rPr lang="sv-SE" sz="2400" dirty="0" smtClean="0">
                <a:solidFill>
                  <a:schemeClr val="tx1">
                    <a:lumMod val="50000"/>
                    <a:lumOff val="50000"/>
                  </a:schemeClr>
                </a:solidFill>
              </a:rPr>
              <a:t>); </a:t>
            </a:r>
            <a:r>
              <a:rPr lang="sv-SE" sz="2400" dirty="0" smtClean="0"/>
              <a:t>t</a:t>
            </a:r>
            <a:r>
              <a:rPr lang="sv-SE" sz="2400" baseline="-25000" dirty="0" smtClean="0"/>
              <a:t>r</a:t>
            </a:r>
            <a:r>
              <a:rPr lang="sv-SE" sz="2400" dirty="0" smtClean="0"/>
              <a:t>=M(</a:t>
            </a:r>
            <a:r>
              <a:rPr lang="sv-SE" sz="2400" b="1" dirty="0" smtClean="0">
                <a:solidFill>
                  <a:srgbClr val="C00000"/>
                </a:solidFill>
              </a:rPr>
              <a:t>c</a:t>
            </a:r>
            <a:r>
              <a:rPr lang="sv-SE" sz="2400" dirty="0" smtClean="0"/>
              <a:t>,</a:t>
            </a:r>
            <a:r>
              <a:rPr lang="sv-SE" sz="2400" b="1" dirty="0" smtClean="0">
                <a:solidFill>
                  <a:schemeClr val="tx2"/>
                </a:solidFill>
              </a:rPr>
              <a:t>T</a:t>
            </a:r>
            <a:r>
              <a:rPr lang="sv-SE" sz="2400" b="1" baseline="-25000" dirty="0" smtClean="0">
                <a:solidFill>
                  <a:schemeClr val="tx2"/>
                </a:solidFill>
              </a:rPr>
              <a:t>v</a:t>
            </a:r>
            <a:r>
              <a:rPr lang="sv-SE" sz="2400" dirty="0" smtClean="0"/>
              <a:t>)}</a:t>
            </a:r>
          </a:p>
          <a:p>
            <a:pPr>
              <a:spcBef>
                <a:spcPts val="600"/>
              </a:spcBef>
            </a:pPr>
            <a:r>
              <a:rPr lang="sv-SE" sz="2400"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safety micro-policy</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47</a:t>
            </a:fld>
            <a:endParaRPr lang="en-US"/>
          </a:p>
        </p:txBody>
      </p:sp>
      <p:pic>
        <p:nvPicPr>
          <p:cNvPr id="58" name="Picture 57" descr="CoqLogo.png"/>
          <p:cNvPicPr>
            <a:picLocks noChangeAspect="1"/>
          </p:cNvPicPr>
          <p:nvPr/>
        </p:nvPicPr>
        <p:blipFill>
          <a:blip r:embed="rId3" cstate="print"/>
          <a:stretch>
            <a:fillRect/>
          </a:stretch>
        </p:blipFill>
        <p:spPr>
          <a:xfrm>
            <a:off x="7772400" y="381000"/>
            <a:ext cx="914400" cy="914400"/>
          </a:xfrm>
          <a:prstGeom prst="rect">
            <a:avLst/>
          </a:prstGeom>
        </p:spPr>
      </p:pic>
      <p:sp>
        <p:nvSpPr>
          <p:cNvPr id="8" name="TextBox 7"/>
          <p:cNvSpPr txBox="1"/>
          <p:nvPr/>
        </p:nvSpPr>
        <p:spPr>
          <a:xfrm>
            <a:off x="762000" y="3609707"/>
            <a:ext cx="7924800" cy="1800493"/>
          </a:xfrm>
          <a:prstGeom prst="rect">
            <a:avLst/>
          </a:prstGeom>
          <a:noFill/>
          <a:ln>
            <a:solidFill>
              <a:schemeClr val="tx1"/>
            </a:solidFill>
          </a:ln>
        </p:spPr>
        <p:txBody>
          <a:bodyPr wrap="square" rtlCol="0">
            <a:spAutoFit/>
          </a:bodyPr>
          <a:lstStyle/>
          <a:p>
            <a:pPr>
              <a:spcBef>
                <a:spcPts val="600"/>
              </a:spcBef>
            </a:pPr>
            <a:r>
              <a:rPr lang="en-US" sz="2400" b="1" dirty="0" smtClean="0"/>
              <a:t>3. Monitor services</a:t>
            </a:r>
            <a:endParaRPr lang="sv-SE" sz="2400" dirty="0" smtClean="0"/>
          </a:p>
          <a:p>
            <a:pPr>
              <a:spcBef>
                <a:spcPts val="600"/>
              </a:spcBef>
            </a:pPr>
            <a:r>
              <a:rPr lang="en-US" sz="2400" dirty="0" smtClean="0"/>
              <a:t>Record </a:t>
            </a:r>
            <a:r>
              <a:rPr lang="en-US" sz="2400" b="1" dirty="0" smtClean="0">
                <a:solidFill>
                  <a:schemeClr val="tx2"/>
                </a:solidFill>
              </a:rPr>
              <a:t>service</a:t>
            </a:r>
            <a:r>
              <a:rPr lang="en-US" sz="2400" dirty="0" smtClean="0"/>
              <a:t> := { </a:t>
            </a:r>
            <a:r>
              <a:rPr lang="en-US" sz="2400" dirty="0" err="1" smtClean="0"/>
              <a:t>addr</a:t>
            </a:r>
            <a:r>
              <a:rPr lang="en-US" sz="2400" dirty="0" smtClean="0"/>
              <a:t> : word; </a:t>
            </a:r>
            <a:r>
              <a:rPr lang="en-US" sz="2400" dirty="0" err="1" smtClean="0"/>
              <a:t>sem</a:t>
            </a:r>
            <a:r>
              <a:rPr lang="en-US" sz="2400" dirty="0" smtClean="0"/>
              <a:t> : state -&gt; option state; ... }</a:t>
            </a:r>
          </a:p>
          <a:p>
            <a:pPr>
              <a:spcBef>
                <a:spcPts val="600"/>
              </a:spcBef>
            </a:pPr>
            <a:r>
              <a:rPr lang="sv-SE" sz="2400" dirty="0" smtClean="0"/>
              <a:t>Definition </a:t>
            </a:r>
            <a:r>
              <a:rPr lang="sv-SE" sz="2400" b="1" dirty="0" smtClean="0">
                <a:solidFill>
                  <a:schemeClr val="tx2"/>
                </a:solidFill>
              </a:rPr>
              <a:t>mem_safety_services</a:t>
            </a:r>
            <a:r>
              <a:rPr lang="sv-SE" sz="2400" dirty="0" smtClean="0"/>
              <a:t> : list service :=</a:t>
            </a:r>
          </a:p>
          <a:p>
            <a:pPr>
              <a:spcBef>
                <a:spcPts val="600"/>
              </a:spcBef>
            </a:pPr>
            <a:r>
              <a:rPr lang="sv-SE" sz="2400" dirty="0" smtClean="0"/>
              <a:t>  [</a:t>
            </a:r>
            <a:r>
              <a:rPr lang="sv-SE" sz="2400" b="1" dirty="0" smtClean="0">
                <a:solidFill>
                  <a:srgbClr val="C00000"/>
                </a:solidFill>
              </a:rPr>
              <a:t>malloc; free; base; size; eq</a:t>
            </a:r>
            <a:r>
              <a:rPr lang="sv-SE" sz="2400" dirty="0" smtClean="0"/>
              <a:t>].</a:t>
            </a:r>
          </a:p>
        </p:txBody>
      </p:sp>
      <p:sp>
        <p:nvSpPr>
          <p:cNvPr id="10" name="TextBox 9"/>
          <p:cNvSpPr txBox="1"/>
          <p:nvPr/>
        </p:nvSpPr>
        <p:spPr>
          <a:xfrm>
            <a:off x="294184" y="1371600"/>
            <a:ext cx="2220416" cy="1791260"/>
          </a:xfrm>
          <a:prstGeom prst="rect">
            <a:avLst/>
          </a:prstGeom>
          <a:noFill/>
          <a:ln>
            <a:solidFill>
              <a:schemeClr val="tx1"/>
            </a:solidFill>
          </a:ln>
        </p:spPr>
        <p:txBody>
          <a:bodyPr wrap="none" rtlCol="0">
            <a:spAutoFit/>
          </a:bodyPr>
          <a:lstStyle/>
          <a:p>
            <a:r>
              <a:rPr lang="en-US" sz="2400" b="1" dirty="0" smtClean="0"/>
              <a:t>1. Sets of tags</a:t>
            </a:r>
          </a:p>
          <a:p>
            <a:pPr>
              <a:lnSpc>
                <a:spcPct val="120000"/>
              </a:lnSpc>
            </a:pPr>
            <a:r>
              <a:rPr lang="en-US" sz="2400" b="1" dirty="0" err="1" smtClean="0">
                <a:solidFill>
                  <a:schemeClr val="tx2"/>
                </a:solidFill>
                <a:cs typeface="Consolas" pitchFamily="49" charset="0"/>
              </a:rPr>
              <a:t>T</a:t>
            </a:r>
            <a:r>
              <a:rPr lang="en-US" sz="2400" b="1" baseline="-25000" dirty="0" err="1" smtClean="0">
                <a:solidFill>
                  <a:schemeClr val="tx2"/>
                </a:solidFill>
                <a:cs typeface="Consolas" pitchFamily="49" charset="0"/>
              </a:rPr>
              <a:t>v</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i</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ptr</a:t>
            </a:r>
            <a:r>
              <a:rPr lang="en-US" sz="2400" dirty="0" smtClean="0">
                <a:solidFill>
                  <a:schemeClr val="tx1">
                    <a:lumMod val="95000"/>
                    <a:lumOff val="5000"/>
                  </a:schemeClr>
                </a:solidFill>
                <a:cs typeface="Consolas" pitchFamily="49" charset="0"/>
              </a:rPr>
              <a:t>(c)</a:t>
            </a:r>
          </a:p>
          <a:p>
            <a:pPr>
              <a:lnSpc>
                <a:spcPct val="120000"/>
              </a:lnSpc>
            </a:pPr>
            <a:r>
              <a:rPr lang="en-US" sz="2400" b="1" dirty="0" smtClean="0">
                <a:solidFill>
                  <a:schemeClr val="tx2"/>
                </a:solidFill>
                <a:cs typeface="Consolas" pitchFamily="49" charset="0"/>
              </a:rPr>
              <a:t>T</a:t>
            </a:r>
            <a:r>
              <a:rPr lang="en-US" sz="2400" b="1" baseline="-25000" dirty="0" smtClean="0">
                <a:solidFill>
                  <a:schemeClr val="tx2"/>
                </a:solidFill>
                <a:cs typeface="Consolas" pitchFamily="49" charset="0"/>
              </a:rPr>
              <a:t>m</a:t>
            </a:r>
            <a:r>
              <a:rPr lang="en-US" sz="2400" dirty="0" smtClean="0">
                <a:solidFill>
                  <a:schemeClr val="tx1">
                    <a:lumMod val="95000"/>
                    <a:lumOff val="5000"/>
                  </a:schemeClr>
                </a:solidFill>
                <a:cs typeface="Consolas" pitchFamily="49" charset="0"/>
              </a:rPr>
              <a:t> ::= M(</a:t>
            </a:r>
            <a:r>
              <a:rPr lang="en-US" sz="2400" dirty="0" err="1" smtClean="0">
                <a:solidFill>
                  <a:schemeClr val="tx1">
                    <a:lumMod val="95000"/>
                    <a:lumOff val="5000"/>
                  </a:schemeClr>
                </a:solidFill>
                <a:cs typeface="Consolas" pitchFamily="49" charset="0"/>
              </a:rPr>
              <a:t>c,T</a:t>
            </a:r>
            <a:r>
              <a:rPr lang="en-US" sz="2400" baseline="-25000" dirty="0" err="1" smtClean="0">
                <a:solidFill>
                  <a:schemeClr val="tx1">
                    <a:lumMod val="95000"/>
                    <a:lumOff val="5000"/>
                  </a:schemeClr>
                </a:solidFill>
                <a:cs typeface="Consolas" pitchFamily="49" charset="0"/>
              </a:rPr>
              <a:t>v</a:t>
            </a:r>
            <a:r>
              <a:rPr lang="en-US" sz="2400" dirty="0" smtClean="0">
                <a:solidFill>
                  <a:schemeClr val="tx1">
                    <a:lumMod val="95000"/>
                    <a:lumOff val="5000"/>
                  </a:schemeClr>
                </a:solidFill>
                <a:cs typeface="Consolas" pitchFamily="49" charset="0"/>
              </a:rPr>
              <a:t>) | F</a:t>
            </a:r>
            <a:endParaRPr lang="en-US" sz="2400" b="1" dirty="0" smtClean="0">
              <a:cs typeface="Consolas" pitchFamily="49" charset="0"/>
            </a:endParaRPr>
          </a:p>
          <a:p>
            <a:pPr>
              <a:lnSpc>
                <a:spcPct val="120000"/>
              </a:lnSpc>
            </a:pPr>
            <a:r>
              <a:rPr lang="en-US" sz="2400" b="1" dirty="0" err="1" smtClean="0">
                <a:solidFill>
                  <a:schemeClr val="tx2"/>
                </a:solidFill>
                <a:cs typeface="Consolas" pitchFamily="49" charset="0"/>
              </a:rPr>
              <a:t>T</a:t>
            </a:r>
            <a:r>
              <a:rPr lang="en-US" sz="2400" b="1" baseline="-25000" dirty="0" err="1" smtClean="0">
                <a:solidFill>
                  <a:schemeClr val="tx2"/>
                </a:solidFill>
                <a:cs typeface="Consolas" pitchFamily="49" charset="0"/>
              </a:rPr>
              <a:t>pc</a:t>
            </a:r>
            <a:r>
              <a:rPr lang="en-US" sz="2400" dirty="0" smtClean="0">
                <a:solidFill>
                  <a:schemeClr val="tx1">
                    <a:lumMod val="95000"/>
                    <a:lumOff val="5000"/>
                  </a:schemeClr>
                </a:solidFill>
                <a:cs typeface="Consolas" pitchFamily="49" charset="0"/>
              </a:rPr>
              <a:t> ::= </a:t>
            </a:r>
            <a:r>
              <a:rPr lang="en-US" sz="2400" dirty="0" err="1" smtClean="0">
                <a:solidFill>
                  <a:schemeClr val="tx1">
                    <a:lumMod val="95000"/>
                    <a:lumOff val="5000"/>
                  </a:schemeClr>
                </a:solidFill>
                <a:cs typeface="Consolas" pitchFamily="49" charset="0"/>
              </a:rPr>
              <a:t>T</a:t>
            </a:r>
            <a:r>
              <a:rPr lang="en-US" sz="2400" baseline="-25000" dirty="0" err="1" smtClean="0">
                <a:solidFill>
                  <a:schemeClr val="tx1">
                    <a:lumMod val="95000"/>
                    <a:lumOff val="5000"/>
                  </a:schemeClr>
                </a:solidFill>
                <a:cs typeface="Consolas" pitchFamily="49" charset="0"/>
              </a:rPr>
              <a:t>v</a:t>
            </a:r>
            <a:endParaRPr lang="en-US" sz="2400" baseline="-25000" dirty="0" smtClean="0">
              <a:solidFill>
                <a:schemeClr val="tx1">
                  <a:lumMod val="95000"/>
                  <a:lumOff val="5000"/>
                </a:schemeClr>
              </a:solidFill>
              <a:cs typeface="Consolas" pitchFamily="49" charset="0"/>
            </a:endParaRPr>
          </a:p>
        </p:txBody>
      </p:sp>
      <p:sp>
        <p:nvSpPr>
          <p:cNvPr id="11" name="TextBox 10"/>
          <p:cNvSpPr txBox="1"/>
          <p:nvPr/>
        </p:nvSpPr>
        <p:spPr>
          <a:xfrm>
            <a:off x="2743200" y="1371601"/>
            <a:ext cx="6172200" cy="1800493"/>
          </a:xfrm>
          <a:prstGeom prst="rect">
            <a:avLst/>
          </a:prstGeom>
          <a:noFill/>
          <a:ln>
            <a:solidFill>
              <a:schemeClr val="tx1"/>
            </a:solidFill>
          </a:ln>
        </p:spPr>
        <p:txBody>
          <a:bodyPr wrap="square" rtlCol="0">
            <a:spAutoFit/>
          </a:bodyPr>
          <a:lstStyle/>
          <a:p>
            <a:pPr>
              <a:spcBef>
                <a:spcPts val="600"/>
              </a:spcBef>
            </a:pPr>
            <a:r>
              <a:rPr lang="en-US" sz="2400" b="1" dirty="0" smtClean="0"/>
              <a:t>2. Transfer function</a:t>
            </a:r>
            <a:endParaRPr lang="sv-SE" sz="2400" dirty="0" smtClean="0"/>
          </a:p>
          <a:p>
            <a:pPr>
              <a:spcBef>
                <a:spcPts val="600"/>
              </a:spcBef>
            </a:pPr>
            <a:r>
              <a:rPr lang="sv-SE" sz="2400" dirty="0" smtClean="0"/>
              <a:t>Record </a:t>
            </a:r>
            <a:r>
              <a:rPr lang="sv-SE" sz="2400" b="1" dirty="0" smtClean="0">
                <a:solidFill>
                  <a:schemeClr val="tx2"/>
                </a:solidFill>
              </a:rPr>
              <a:t>IVec</a:t>
            </a:r>
            <a:r>
              <a:rPr lang="sv-SE" sz="2400" dirty="0" smtClean="0"/>
              <a:t> := { op:opcode ; t</a:t>
            </a:r>
            <a:r>
              <a:rPr lang="sv-SE" sz="2400" baseline="-25000" dirty="0" smtClean="0"/>
              <a:t>pc</a:t>
            </a:r>
            <a:r>
              <a:rPr lang="sv-SE" sz="2400" dirty="0" smtClean="0"/>
              <a:t>:T</a:t>
            </a:r>
            <a:r>
              <a:rPr lang="sv-SE" sz="2400" baseline="-25000" dirty="0" smtClean="0"/>
              <a:t>pc</a:t>
            </a:r>
            <a:r>
              <a:rPr lang="sv-SE" sz="2400" dirty="0" smtClean="0"/>
              <a:t> ; t</a:t>
            </a:r>
            <a:r>
              <a:rPr lang="sv-SE" sz="2400" baseline="-25000" dirty="0" smtClean="0"/>
              <a:t>i</a:t>
            </a:r>
            <a:r>
              <a:rPr lang="sv-SE" sz="2400" dirty="0" smtClean="0"/>
              <a:t>:T</a:t>
            </a:r>
            <a:r>
              <a:rPr lang="sv-SE" sz="2400" baseline="-25000" dirty="0" smtClean="0"/>
              <a:t>m</a:t>
            </a:r>
            <a:r>
              <a:rPr lang="sv-SE" sz="2400" dirty="0" smtClean="0"/>
              <a:t> ; ts: ... }</a:t>
            </a:r>
          </a:p>
          <a:p>
            <a:pPr>
              <a:spcBef>
                <a:spcPts val="600"/>
              </a:spcBef>
            </a:pPr>
            <a:r>
              <a:rPr lang="sv-SE" sz="2400" dirty="0" smtClean="0"/>
              <a:t>Record </a:t>
            </a:r>
            <a:r>
              <a:rPr lang="sv-SE" sz="2400" b="1" dirty="0" smtClean="0">
                <a:solidFill>
                  <a:schemeClr val="tx2"/>
                </a:solidFill>
              </a:rPr>
              <a:t>OVec</a:t>
            </a:r>
            <a:r>
              <a:rPr lang="sv-SE" sz="2400" dirty="0" smtClean="0"/>
              <a:t> (op:opcode) := { t</a:t>
            </a:r>
            <a:r>
              <a:rPr lang="sv-SE" sz="2400" baseline="-25000" dirty="0" smtClean="0"/>
              <a:t>rpc</a:t>
            </a:r>
            <a:r>
              <a:rPr lang="sv-SE" sz="2400" dirty="0" smtClean="0"/>
              <a:t> : T</a:t>
            </a:r>
            <a:r>
              <a:rPr lang="sv-SE" sz="2400" baseline="-25000" dirty="0" smtClean="0"/>
              <a:t>pc</a:t>
            </a:r>
            <a:r>
              <a:rPr lang="sv-SE" sz="2400" dirty="0" smtClean="0"/>
              <a:t> ; t</a:t>
            </a:r>
            <a:r>
              <a:rPr lang="sv-SE" sz="2400" baseline="-25000" dirty="0" smtClean="0"/>
              <a:t>r</a:t>
            </a:r>
            <a:r>
              <a:rPr lang="sv-SE" sz="2400" dirty="0" smtClean="0"/>
              <a:t> : ... }</a:t>
            </a:r>
          </a:p>
          <a:p>
            <a:pPr>
              <a:spcBef>
                <a:spcPts val="600"/>
              </a:spcBef>
            </a:pPr>
            <a:r>
              <a:rPr lang="sv-SE" sz="2400" b="1" dirty="0" smtClean="0">
                <a:solidFill>
                  <a:schemeClr val="tx2"/>
                </a:solidFill>
              </a:rPr>
              <a:t>transfer</a:t>
            </a:r>
            <a:r>
              <a:rPr lang="sv-SE" sz="2400" dirty="0" smtClean="0"/>
              <a:t> : (iv:IVec) -&gt; option (OVec (op iv))</a:t>
            </a:r>
          </a:p>
        </p:txBody>
      </p:sp>
      <p:sp>
        <p:nvSpPr>
          <p:cNvPr id="9" name="TextBox 8"/>
          <p:cNvSpPr txBox="1"/>
          <p:nvPr/>
        </p:nvSpPr>
        <p:spPr>
          <a:xfrm>
            <a:off x="990600" y="5715000"/>
            <a:ext cx="7662226" cy="400110"/>
          </a:xfrm>
          <a:prstGeom prst="rect">
            <a:avLst/>
          </a:prstGeom>
          <a:noFill/>
        </p:spPr>
        <p:txBody>
          <a:bodyPr wrap="none" rtlCol="0">
            <a:spAutoFit/>
          </a:bodyPr>
          <a:lstStyle/>
          <a:p>
            <a:r>
              <a:rPr lang="en-US" sz="2000" dirty="0" smtClean="0"/>
              <a:t>*This takes us beyond “</a:t>
            </a:r>
            <a:r>
              <a:rPr lang="en-US" sz="2000" dirty="0" err="1" smtClean="0"/>
              <a:t>noninterferent</a:t>
            </a:r>
            <a:r>
              <a:rPr lang="en-US" sz="2000" dirty="0" smtClean="0"/>
              <a:t>” reference monitors (more soon)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problems</a:t>
            </a:r>
            <a:endParaRPr lang="en-US" dirty="0"/>
          </a:p>
        </p:txBody>
      </p:sp>
      <p:sp>
        <p:nvSpPr>
          <p:cNvPr id="3" name="Content Placeholder 2"/>
          <p:cNvSpPr>
            <a:spLocks noGrp="1"/>
          </p:cNvSpPr>
          <p:nvPr>
            <p:ph idx="1"/>
          </p:nvPr>
        </p:nvSpPr>
        <p:spPr/>
        <p:txBody>
          <a:bodyPr>
            <a:normAutofit fontScale="92500"/>
          </a:bodyPr>
          <a:lstStyle/>
          <a:p>
            <a:pPr marL="514350" indent="-514350">
              <a:lnSpc>
                <a:spcPct val="120000"/>
              </a:lnSpc>
            </a:pPr>
            <a:r>
              <a:rPr lang="en-US" b="1" dirty="0" smtClean="0">
                <a:solidFill>
                  <a:schemeClr val="tx2"/>
                </a:solidFill>
              </a:rPr>
              <a:t>Interaction with PL, compiler, loader, linker, OS</a:t>
            </a:r>
            <a:endParaRPr lang="en-US" dirty="0" smtClean="0"/>
          </a:p>
          <a:p>
            <a:pPr marL="514350" indent="-514350">
              <a:lnSpc>
                <a:spcPct val="120000"/>
              </a:lnSpc>
            </a:pPr>
            <a:r>
              <a:rPr lang="en-US" b="1" dirty="0" smtClean="0">
                <a:solidFill>
                  <a:schemeClr val="tx2"/>
                </a:solidFill>
              </a:rPr>
              <a:t>Secure micro-policy composition</a:t>
            </a:r>
          </a:p>
          <a:p>
            <a:pPr marL="514350" indent="-514350">
              <a:lnSpc>
                <a:spcPct val="120000"/>
              </a:lnSpc>
            </a:pPr>
            <a:r>
              <a:rPr lang="en-US" b="1" dirty="0" smtClean="0">
                <a:solidFill>
                  <a:schemeClr val="tx2"/>
                </a:solidFill>
              </a:rPr>
              <a:t>Verified optimizing compiler for micro-policies</a:t>
            </a:r>
          </a:p>
          <a:p>
            <a:pPr marL="514350" indent="-514350">
              <a:lnSpc>
                <a:spcPct val="120000"/>
              </a:lnSpc>
            </a:pPr>
            <a:r>
              <a:rPr lang="en-US" b="1" dirty="0" smtClean="0">
                <a:solidFill>
                  <a:schemeClr val="tx2"/>
                </a:solidFill>
              </a:rPr>
              <a:t>Reduced/more adaptive energy usage</a:t>
            </a:r>
          </a:p>
          <a:p>
            <a:pPr marL="514350" indent="-514350">
              <a:lnSpc>
                <a:spcPct val="120000"/>
              </a:lnSpc>
            </a:pPr>
            <a:r>
              <a:rPr lang="en-US" b="1" dirty="0" smtClean="0">
                <a:solidFill>
                  <a:schemeClr val="tx2"/>
                </a:solidFill>
              </a:rPr>
              <a:t>More realistic processor</a:t>
            </a:r>
            <a:r>
              <a:rPr lang="en-US" dirty="0" smtClean="0">
                <a:solidFill>
                  <a:schemeClr val="tx2"/>
                </a:solidFill>
              </a:rPr>
              <a:t/>
            </a:r>
            <a:br>
              <a:rPr lang="en-US" dirty="0" smtClean="0">
                <a:solidFill>
                  <a:schemeClr val="tx2"/>
                </a:solidFill>
              </a:rPr>
            </a:br>
            <a:r>
              <a:rPr lang="en-US" dirty="0" smtClean="0"/>
              <a:t>(our-of-order execution, even multi-core)</a:t>
            </a:r>
          </a:p>
          <a:p>
            <a:pPr marL="514350" indent="-514350">
              <a:lnSpc>
                <a:spcPct val="120000"/>
              </a:lnSpc>
            </a:pPr>
            <a:r>
              <a:rPr lang="en-US" b="1" dirty="0" smtClean="0">
                <a:solidFill>
                  <a:schemeClr val="tx2"/>
                </a:solidFill>
              </a:rPr>
              <a:t>Cache side channels</a:t>
            </a:r>
          </a:p>
        </p:txBody>
      </p:sp>
      <p:sp>
        <p:nvSpPr>
          <p:cNvPr id="4" name="Slide Number Placeholder 3"/>
          <p:cNvSpPr>
            <a:spLocks noGrp="1"/>
          </p:cNvSpPr>
          <p:nvPr>
            <p:ph type="sldNum" sz="quarter" idx="12"/>
          </p:nvPr>
        </p:nvSpPr>
        <p:spPr/>
        <p:txBody>
          <a:bodyPr/>
          <a:lstStyle/>
          <a:p>
            <a:fld id="{1ADD699A-67FB-4F36-809D-738B0721C211}"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5" nodeType="clickEffect">
                                  <p:stCondLst>
                                    <p:cond delay="0"/>
                                  </p:stCondLst>
                                  <p:childTnLst>
                                    <p:set>
                                      <p:cBhvr override="childStyle">
                                        <p:cTn id="6" dur="indefinite"/>
                                        <p:tgtEl>
                                          <p:spTgt spid="3">
                                            <p:txEl>
                                              <p:pRg st="0" end="0"/>
                                            </p:txEl>
                                          </p:spTgt>
                                        </p:tgtEl>
                                        <p:attrNameLst>
                                          <p:attrName>style.fontStyle</p:attrName>
                                        </p:attrNameLst>
                                      </p:cBhvr>
                                      <p:to>
                                        <p:strVal val="normal"/>
                                      </p:to>
                                    </p:set>
                                    <p:set>
                                      <p:cBhvr override="childStyle">
                                        <p:cTn id="7" dur="indefinite"/>
                                        <p:tgtEl>
                                          <p:spTgt spid="3">
                                            <p:txEl>
                                              <p:pRg st="0" end="0"/>
                                            </p:txEl>
                                          </p:spTgt>
                                        </p:tgtEl>
                                        <p:attrNameLst>
                                          <p:attrName>style.fontWeight</p:attrName>
                                        </p:attrNameLst>
                                      </p:cBhvr>
                                      <p:to>
                                        <p:strVal val="bold"/>
                                      </p:to>
                                    </p:set>
                                    <p:set>
                                      <p:cBhvr override="childStyle">
                                        <p:cTn id="8" dur="indefinite"/>
                                        <p:tgtEl>
                                          <p:spTgt spid="3">
                                            <p:txEl>
                                              <p:pRg st="0" end="0"/>
                                            </p:txEl>
                                          </p:spTgt>
                                        </p:tgtEl>
                                        <p:attrNameLst>
                                          <p:attrName>style.textDecorationUnderline</p:attrName>
                                        </p:attrNameLst>
                                      </p:cBhvr>
                                      <p:to>
                                        <p:strVal val="true"/>
                                      </p:to>
                                    </p:set>
                                  </p:childTnLst>
                                </p:cTn>
                              </p:par>
                              <p:par>
                                <p:cTn id="9" presetID="5" presetClass="emph" presetSubtype="5" nodeType="withEffect">
                                  <p:stCondLst>
                                    <p:cond delay="0"/>
                                  </p:stCondLst>
                                  <p:childTnLst>
                                    <p:set>
                                      <p:cBhvr override="childStyle">
                                        <p:cTn id="10" dur="indefinite"/>
                                        <p:tgtEl>
                                          <p:spTgt spid="3">
                                            <p:txEl>
                                              <p:pRg st="1" end="1"/>
                                            </p:txEl>
                                          </p:spTgt>
                                        </p:tgtEl>
                                        <p:attrNameLst>
                                          <p:attrName>style.fontStyle</p:attrName>
                                        </p:attrNameLst>
                                      </p:cBhvr>
                                      <p:to>
                                        <p:strVal val="normal"/>
                                      </p:to>
                                    </p:set>
                                    <p:set>
                                      <p:cBhvr override="childStyle">
                                        <p:cTn id="11" dur="indefinite"/>
                                        <p:tgtEl>
                                          <p:spTgt spid="3">
                                            <p:txEl>
                                              <p:pRg st="1" end="1"/>
                                            </p:txEl>
                                          </p:spTgt>
                                        </p:tgtEl>
                                        <p:attrNameLst>
                                          <p:attrName>style.fontWeight</p:attrName>
                                        </p:attrNameLst>
                                      </p:cBhvr>
                                      <p:to>
                                        <p:strVal val="bold"/>
                                      </p:to>
                                    </p:set>
                                    <p:set>
                                      <p:cBhvr override="childStyle">
                                        <p:cTn id="12" dur="indefinite"/>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away</a:t>
            </a:r>
            <a:endParaRPr lang="en-US" dirty="0"/>
          </a:p>
        </p:txBody>
      </p:sp>
      <p:sp>
        <p:nvSpPr>
          <p:cNvPr id="3" name="Content Placeholder 2"/>
          <p:cNvSpPr>
            <a:spLocks noGrp="1"/>
          </p:cNvSpPr>
          <p:nvPr>
            <p:ph idx="1"/>
          </p:nvPr>
        </p:nvSpPr>
        <p:spPr>
          <a:xfrm>
            <a:off x="457200" y="1600200"/>
            <a:ext cx="8610600" cy="4953000"/>
          </a:xfrm>
        </p:spPr>
        <p:txBody>
          <a:bodyPr>
            <a:normAutofit fontScale="92500" lnSpcReduction="10000"/>
          </a:bodyPr>
          <a:lstStyle/>
          <a:p>
            <a:pPr>
              <a:lnSpc>
                <a:spcPct val="120000"/>
              </a:lnSpc>
            </a:pPr>
            <a:r>
              <a:rPr lang="en-US" b="1" dirty="0" smtClean="0">
                <a:solidFill>
                  <a:srgbClr val="C00000"/>
                </a:solidFill>
              </a:rPr>
              <a:t>Micro-policies</a:t>
            </a:r>
            <a:r>
              <a:rPr lang="en-US" dirty="0" smtClean="0"/>
              <a:t>, novel security mechanism</a:t>
            </a:r>
          </a:p>
          <a:p>
            <a:pPr lvl="1">
              <a:lnSpc>
                <a:spcPct val="120000"/>
              </a:lnSpc>
            </a:pPr>
            <a:r>
              <a:rPr lang="en-US" b="1" dirty="0" smtClean="0">
                <a:solidFill>
                  <a:schemeClr val="tx2"/>
                </a:solidFill>
              </a:rPr>
              <a:t>low level, fine grained,</a:t>
            </a:r>
            <a:r>
              <a:rPr lang="en-US" dirty="0" smtClean="0"/>
              <a:t> </a:t>
            </a:r>
            <a:r>
              <a:rPr lang="en-US" b="1" dirty="0" smtClean="0">
                <a:solidFill>
                  <a:schemeClr val="tx2"/>
                </a:solidFill>
              </a:rPr>
              <a:t>expressive,</a:t>
            </a:r>
            <a:br>
              <a:rPr lang="en-US" b="1" dirty="0" smtClean="0">
                <a:solidFill>
                  <a:schemeClr val="tx2"/>
                </a:solidFill>
              </a:rPr>
            </a:br>
            <a:r>
              <a:rPr lang="en-US" b="1" dirty="0" smtClean="0">
                <a:solidFill>
                  <a:schemeClr val="tx2"/>
                </a:solidFill>
              </a:rPr>
              <a:t>flexible, efficient, formally secure, real</a:t>
            </a:r>
          </a:p>
          <a:p>
            <a:pPr>
              <a:lnSpc>
                <a:spcPct val="120000"/>
              </a:lnSpc>
            </a:pPr>
            <a:r>
              <a:rPr lang="en-US" b="1" dirty="0" smtClean="0">
                <a:solidFill>
                  <a:schemeClr val="tx2"/>
                </a:solidFill>
              </a:rPr>
              <a:t>cool research direction</a:t>
            </a:r>
            <a:r>
              <a:rPr lang="en-US" dirty="0" smtClean="0"/>
              <a:t> </a:t>
            </a:r>
            <a:r>
              <a:rPr lang="en-US" b="1" dirty="0" smtClean="0"/>
              <a:t>with</a:t>
            </a:r>
            <a:r>
              <a:rPr lang="en-US" dirty="0" smtClean="0"/>
              <a:t> </a:t>
            </a:r>
            <a:r>
              <a:rPr lang="en-US" b="1" dirty="0" smtClean="0">
                <a:solidFill>
                  <a:schemeClr val="tx2"/>
                </a:solidFill>
              </a:rPr>
              <a:t>many interesting open problems </a:t>
            </a:r>
            <a:r>
              <a:rPr lang="en-US" b="1" dirty="0" smtClean="0"/>
              <a:t>for us </a:t>
            </a:r>
            <a:r>
              <a:rPr lang="en-US" b="1" dirty="0" smtClean="0">
                <a:solidFill>
                  <a:srgbClr val="C00000"/>
                </a:solidFill>
              </a:rPr>
              <a:t>and others</a:t>
            </a:r>
            <a:r>
              <a:rPr lang="en-US" b="1" dirty="0" smtClean="0"/>
              <a:t> to solve</a:t>
            </a:r>
          </a:p>
          <a:p>
            <a:pPr>
              <a:lnSpc>
                <a:spcPct val="120000"/>
              </a:lnSpc>
            </a:pPr>
            <a:r>
              <a:rPr lang="en-US" dirty="0" smtClean="0"/>
              <a:t>other projects:</a:t>
            </a:r>
          </a:p>
          <a:p>
            <a:pPr lvl="1">
              <a:lnSpc>
                <a:spcPct val="120000"/>
              </a:lnSpc>
            </a:pPr>
            <a:r>
              <a:rPr lang="en-US" b="1" dirty="0" smtClean="0"/>
              <a:t>F*</a:t>
            </a:r>
            <a:r>
              <a:rPr lang="en-US" dirty="0" smtClean="0"/>
              <a:t>: formal verification of ML programs</a:t>
            </a:r>
          </a:p>
          <a:p>
            <a:pPr lvl="1">
              <a:lnSpc>
                <a:spcPct val="120000"/>
              </a:lnSpc>
            </a:pPr>
            <a:r>
              <a:rPr lang="en-US" b="1" dirty="0" smtClean="0"/>
              <a:t>QuickChick</a:t>
            </a:r>
            <a:r>
              <a:rPr lang="en-US" dirty="0" smtClean="0"/>
              <a:t>: property-based testing for Coq</a:t>
            </a:r>
            <a:endParaRPr lang="en-US" b="1" dirty="0" smtClean="0"/>
          </a:p>
          <a:p>
            <a:pPr>
              <a:lnSpc>
                <a:spcPct val="120000"/>
              </a:lnSpc>
            </a:pPr>
            <a:r>
              <a:rPr lang="en-US" b="1" dirty="0" smtClean="0"/>
              <a:t>Thank you!</a:t>
            </a:r>
          </a:p>
        </p:txBody>
      </p:sp>
      <p:sp>
        <p:nvSpPr>
          <p:cNvPr id="4" name="Slide Number Placeholder 3"/>
          <p:cNvSpPr>
            <a:spLocks noGrp="1"/>
          </p:cNvSpPr>
          <p:nvPr>
            <p:ph type="sldNum" sz="quarter" idx="12"/>
          </p:nvPr>
        </p:nvSpPr>
        <p:spPr/>
        <p:txBody>
          <a:bodyPr/>
          <a:lstStyle/>
          <a:p>
            <a:fld id="{1ADD699A-67FB-4F36-809D-738B0721C211}"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Safer high-level languages</a:t>
            </a:r>
            <a:endParaRPr lang="en-US" dirty="0"/>
          </a:p>
        </p:txBody>
      </p:sp>
      <p:sp>
        <p:nvSpPr>
          <p:cNvPr id="3" name="Content Placeholder 2"/>
          <p:cNvSpPr>
            <a:spLocks noGrp="1"/>
          </p:cNvSpPr>
          <p:nvPr>
            <p:ph idx="1"/>
          </p:nvPr>
        </p:nvSpPr>
        <p:spPr>
          <a:xfrm>
            <a:off x="457200" y="1371600"/>
            <a:ext cx="8686800" cy="4953000"/>
          </a:xfrm>
        </p:spPr>
        <p:txBody>
          <a:bodyPr>
            <a:normAutofit/>
          </a:bodyPr>
          <a:lstStyle/>
          <a:p>
            <a:endParaRPr lang="en-US" dirty="0" smtClean="0"/>
          </a:p>
          <a:p>
            <a:r>
              <a:rPr lang="en-US" b="1" dirty="0" smtClean="0"/>
              <a:t>memory safe</a:t>
            </a:r>
            <a:r>
              <a:rPr lang="en-US" dirty="0" smtClean="0"/>
              <a:t> (at a cost)</a:t>
            </a:r>
          </a:p>
          <a:p>
            <a:r>
              <a:rPr lang="en-US" b="1" dirty="0" smtClean="0"/>
              <a:t>useful abstractions </a:t>
            </a:r>
            <a:r>
              <a:rPr lang="en-US" dirty="0" smtClean="0"/>
              <a:t>for writing secure code:</a:t>
            </a:r>
          </a:p>
          <a:p>
            <a:pPr lvl="1"/>
            <a:r>
              <a:rPr lang="en-US" dirty="0" smtClean="0"/>
              <a:t>GC, type abstraction, modules, immutability, ...</a:t>
            </a:r>
          </a:p>
          <a:p>
            <a:r>
              <a:rPr lang="en-US" b="1" dirty="0" smtClean="0">
                <a:solidFill>
                  <a:srgbClr val="C00000"/>
                </a:solidFill>
              </a:rPr>
              <a:t>not immune to low-level attacks</a:t>
            </a:r>
          </a:p>
          <a:p>
            <a:pPr lvl="1"/>
            <a:r>
              <a:rPr lang="en-US" dirty="0" smtClean="0"/>
              <a:t>large runtime systems, in C++ for efficiency</a:t>
            </a:r>
          </a:p>
          <a:p>
            <a:pPr lvl="1"/>
            <a:r>
              <a:rPr lang="en-US" b="1" dirty="0" smtClean="0">
                <a:solidFill>
                  <a:srgbClr val="C00000"/>
                </a:solidFill>
              </a:rPr>
              <a:t>unsafe interoperability with low-level code</a:t>
            </a:r>
          </a:p>
          <a:p>
            <a:pPr lvl="2"/>
            <a:r>
              <a:rPr lang="en-US" dirty="0" smtClean="0"/>
              <a:t>libraries often have large parts written in C/C++</a:t>
            </a:r>
          </a:p>
          <a:p>
            <a:pPr lvl="2"/>
            <a:r>
              <a:rPr lang="en-US" b="1" dirty="0" smtClean="0">
                <a:solidFill>
                  <a:srgbClr val="C00000"/>
                </a:solidFill>
              </a:rPr>
              <a:t>enforcing abstractions all the way down too expensive</a:t>
            </a:r>
          </a:p>
          <a:p>
            <a:pPr lvl="2"/>
            <a:endParaRPr lang="en-US" dirty="0" smtClean="0"/>
          </a:p>
        </p:txBody>
      </p:sp>
      <p:sp>
        <p:nvSpPr>
          <p:cNvPr id="4" name="Slide Number Placeholder 3"/>
          <p:cNvSpPr>
            <a:spLocks noGrp="1"/>
          </p:cNvSpPr>
          <p:nvPr>
            <p:ph type="sldNum" sz="quarter" idx="12"/>
          </p:nvPr>
        </p:nvSpPr>
        <p:spPr/>
        <p:txBody>
          <a:bodyPr/>
          <a:lstStyle/>
          <a:p>
            <a:fld id="{1ADD699A-67FB-4F36-809D-738B0721C211}" type="slidenum">
              <a:rPr lang="en-US" smtClean="0"/>
              <a:pPr/>
              <a:t>5</a:t>
            </a:fld>
            <a:endParaRPr lang="en-US"/>
          </a:p>
        </p:txBody>
      </p:sp>
      <p:pic>
        <p:nvPicPr>
          <p:cNvPr id="5" name="Picture 4" descr="Java_logo.png"/>
          <p:cNvPicPr>
            <a:picLocks noChangeAspect="1"/>
          </p:cNvPicPr>
          <p:nvPr/>
        </p:nvPicPr>
        <p:blipFill>
          <a:blip r:embed="rId3" cstate="print"/>
          <a:stretch>
            <a:fillRect/>
          </a:stretch>
        </p:blipFill>
        <p:spPr>
          <a:xfrm>
            <a:off x="5153025" y="1343025"/>
            <a:ext cx="1171575" cy="1171575"/>
          </a:xfrm>
          <a:prstGeom prst="rect">
            <a:avLst/>
          </a:prstGeom>
        </p:spPr>
      </p:pic>
      <p:pic>
        <p:nvPicPr>
          <p:cNvPr id="6" name="Picture 5" descr="ocaml-colour-logo.png"/>
          <p:cNvPicPr>
            <a:picLocks noChangeAspect="1"/>
          </p:cNvPicPr>
          <p:nvPr/>
        </p:nvPicPr>
        <p:blipFill>
          <a:blip r:embed="rId4" cstate="print"/>
          <a:stretch>
            <a:fillRect/>
          </a:stretch>
        </p:blipFill>
        <p:spPr>
          <a:xfrm>
            <a:off x="6331726" y="1331850"/>
            <a:ext cx="1593074" cy="437786"/>
          </a:xfrm>
          <a:prstGeom prst="rect">
            <a:avLst/>
          </a:prstGeom>
        </p:spPr>
      </p:pic>
      <p:pic>
        <p:nvPicPr>
          <p:cNvPr id="7" name="Picture 6" descr="haskell.png"/>
          <p:cNvPicPr>
            <a:picLocks noChangeAspect="1"/>
          </p:cNvPicPr>
          <p:nvPr/>
        </p:nvPicPr>
        <p:blipFill>
          <a:blip r:embed="rId5" cstate="print"/>
          <a:stretch>
            <a:fillRect/>
          </a:stretch>
        </p:blipFill>
        <p:spPr>
          <a:xfrm>
            <a:off x="7086600" y="1912875"/>
            <a:ext cx="1587178" cy="523847"/>
          </a:xfrm>
          <a:prstGeom prst="rect">
            <a:avLst/>
          </a:prstGeom>
        </p:spPr>
      </p:pic>
      <p:grpSp>
        <p:nvGrpSpPr>
          <p:cNvPr id="10" name="Group 9"/>
          <p:cNvGrpSpPr/>
          <p:nvPr/>
        </p:nvGrpSpPr>
        <p:grpSpPr>
          <a:xfrm>
            <a:off x="8077200" y="1190625"/>
            <a:ext cx="786880" cy="674625"/>
            <a:chOff x="7924800" y="4202668"/>
            <a:chExt cx="786880" cy="674625"/>
          </a:xfrm>
        </p:grpSpPr>
        <p:pic>
          <p:nvPicPr>
            <p:cNvPr id="8" name="Picture 7" descr="fsharp-logo.png"/>
            <p:cNvPicPr>
              <a:picLocks noChangeAspect="1"/>
            </p:cNvPicPr>
            <p:nvPr/>
          </p:nvPicPr>
          <p:blipFill>
            <a:blip r:embed="rId6" cstate="print"/>
            <a:stretch>
              <a:fillRect/>
            </a:stretch>
          </p:blipFill>
          <p:spPr>
            <a:xfrm>
              <a:off x="7924800" y="4267200"/>
              <a:ext cx="610093" cy="610093"/>
            </a:xfrm>
            <a:prstGeom prst="rect">
              <a:avLst/>
            </a:prstGeom>
          </p:spPr>
        </p:pic>
        <p:sp>
          <p:nvSpPr>
            <p:cNvPr id="9" name="TextBox 8"/>
            <p:cNvSpPr txBox="1"/>
            <p:nvPr/>
          </p:nvSpPr>
          <p:spPr>
            <a:xfrm>
              <a:off x="8305800" y="4202668"/>
              <a:ext cx="405880" cy="369332"/>
            </a:xfrm>
            <a:prstGeom prst="rect">
              <a:avLst/>
            </a:prstGeom>
            <a:noFill/>
          </p:spPr>
          <p:txBody>
            <a:bodyPr wrap="none" rtlCol="0">
              <a:spAutoFit/>
            </a:bodyPr>
            <a:lstStyle/>
            <a:p>
              <a:r>
                <a:rPr lang="en-US" dirty="0" smtClean="0"/>
                <a:t>F#</a:t>
              </a:r>
              <a:endParaRPr lang="en-US" dirty="0"/>
            </a:p>
          </p:txBody>
        </p:sp>
      </p:grpSp>
      <p:pic>
        <p:nvPicPr>
          <p:cNvPr id="11" name="Picture 10" descr="csharp.png"/>
          <p:cNvPicPr>
            <a:picLocks noChangeAspect="1"/>
          </p:cNvPicPr>
          <p:nvPr/>
        </p:nvPicPr>
        <p:blipFill>
          <a:blip r:embed="rId7" cstate="print"/>
          <a:stretch>
            <a:fillRect/>
          </a:stretch>
        </p:blipFill>
        <p:spPr>
          <a:xfrm>
            <a:off x="6183312" y="1836675"/>
            <a:ext cx="674688" cy="647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dirty="0" smtClean="0"/>
              <a:t>Fully abstract compilation, definition</a:t>
            </a:r>
            <a:endParaRPr lang="en-US" dirty="0"/>
          </a:p>
        </p:txBody>
      </p:sp>
      <p:sp>
        <p:nvSpPr>
          <p:cNvPr id="4" name="Slide Number Placeholder 3"/>
          <p:cNvSpPr>
            <a:spLocks noGrp="1"/>
          </p:cNvSpPr>
          <p:nvPr>
            <p:ph type="sldNum" sz="quarter" idx="12"/>
          </p:nvPr>
        </p:nvSpPr>
        <p:spPr/>
        <p:txBody>
          <a:bodyPr/>
          <a:lstStyle/>
          <a:p>
            <a:fld id="{1ADD699A-67FB-4F36-809D-738B0721C211}" type="slidenum">
              <a:rPr lang="en-US" smtClean="0"/>
              <a:pPr/>
              <a:t>50</a:t>
            </a:fld>
            <a:endParaRPr lang="en-US"/>
          </a:p>
        </p:txBody>
      </p:sp>
      <p:sp>
        <p:nvSpPr>
          <p:cNvPr id="5" name="Rounded Rectangle 4"/>
          <p:cNvSpPr/>
          <p:nvPr/>
        </p:nvSpPr>
        <p:spPr>
          <a:xfrm>
            <a:off x="1676400" y="2286000"/>
            <a:ext cx="3276600" cy="1219200"/>
          </a:xfrm>
          <a:prstGeom prst="roundRect">
            <a:avLst/>
          </a:prstGeom>
          <a:solidFill>
            <a:schemeClr val="bg1"/>
          </a:soli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                              high-level</a:t>
            </a:r>
            <a:br>
              <a:rPr lang="en-US" b="1" dirty="0" smtClean="0">
                <a:solidFill>
                  <a:srgbClr val="C00000"/>
                </a:solidFill>
              </a:rPr>
            </a:br>
            <a:r>
              <a:rPr lang="en-US" b="1" dirty="0" smtClean="0">
                <a:solidFill>
                  <a:srgbClr val="C00000"/>
                </a:solidFill>
              </a:rPr>
              <a:t>                              attacker</a:t>
            </a:r>
          </a:p>
        </p:txBody>
      </p:sp>
      <p:sp>
        <p:nvSpPr>
          <p:cNvPr id="6" name="Rounded Rectangle 5"/>
          <p:cNvSpPr/>
          <p:nvPr/>
        </p:nvSpPr>
        <p:spPr>
          <a:xfrm>
            <a:off x="1676400" y="4219575"/>
            <a:ext cx="3276600" cy="12192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                              low-level</a:t>
            </a:r>
            <a:br>
              <a:rPr lang="en-US" b="1" dirty="0" smtClean="0">
                <a:solidFill>
                  <a:srgbClr val="C00000"/>
                </a:solidFill>
              </a:rPr>
            </a:br>
            <a:r>
              <a:rPr lang="en-US" b="1" dirty="0" smtClean="0">
                <a:solidFill>
                  <a:srgbClr val="C00000"/>
                </a:solidFill>
              </a:rPr>
              <a:t>                              attacker</a:t>
            </a:r>
          </a:p>
        </p:txBody>
      </p:sp>
      <p:sp>
        <p:nvSpPr>
          <p:cNvPr id="7" name="Rounded Rectangle 6"/>
          <p:cNvSpPr/>
          <p:nvPr/>
        </p:nvSpPr>
        <p:spPr>
          <a:xfrm>
            <a:off x="1752600" y="2571750"/>
            <a:ext cx="15240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r>
              <a:rPr lang="en-US" b="1" baseline="30000" dirty="0" smtClean="0">
                <a:solidFill>
                  <a:schemeClr val="tx1"/>
                </a:solidFill>
              </a:rPr>
              <a:t>st</a:t>
            </a:r>
            <a:r>
              <a:rPr lang="en-US" b="1" dirty="0" smtClean="0">
                <a:solidFill>
                  <a:schemeClr val="tx1"/>
                </a:solidFill>
              </a:rPr>
              <a:t> high-level component </a:t>
            </a:r>
          </a:p>
        </p:txBody>
      </p:sp>
      <p:sp>
        <p:nvSpPr>
          <p:cNvPr id="8" name="Rounded Rectangle 7"/>
          <p:cNvSpPr/>
          <p:nvPr/>
        </p:nvSpPr>
        <p:spPr>
          <a:xfrm>
            <a:off x="1752600" y="4476750"/>
            <a:ext cx="15240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r>
              <a:rPr lang="en-US" b="1" baseline="30000" dirty="0" smtClean="0">
                <a:solidFill>
                  <a:schemeClr val="tx1"/>
                </a:solidFill>
              </a:rPr>
              <a:t>st</a:t>
            </a:r>
            <a:r>
              <a:rPr lang="en-US" b="1" dirty="0" smtClean="0">
                <a:solidFill>
                  <a:schemeClr val="tx1"/>
                </a:solidFill>
              </a:rPr>
              <a:t> compiled</a:t>
            </a:r>
            <a:br>
              <a:rPr lang="en-US" b="1" dirty="0" smtClean="0">
                <a:solidFill>
                  <a:schemeClr val="tx1"/>
                </a:solidFill>
              </a:rPr>
            </a:br>
            <a:r>
              <a:rPr lang="en-US" b="1" dirty="0" smtClean="0">
                <a:solidFill>
                  <a:schemeClr val="tx1"/>
                </a:solidFill>
              </a:rPr>
              <a:t>component</a:t>
            </a:r>
          </a:p>
        </p:txBody>
      </p:sp>
      <p:cxnSp>
        <p:nvCxnSpPr>
          <p:cNvPr id="9" name="Straight Arrow Connector 8"/>
          <p:cNvCxnSpPr/>
          <p:nvPr/>
        </p:nvCxnSpPr>
        <p:spPr>
          <a:xfrm>
            <a:off x="3028950" y="4829175"/>
            <a:ext cx="533400" cy="0"/>
          </a:xfrm>
          <a:prstGeom prst="straightConnector1">
            <a:avLst/>
          </a:prstGeom>
          <a:ln w="3810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048000" y="2924175"/>
            <a:ext cx="533400" cy="0"/>
          </a:xfrm>
          <a:prstGeom prst="straightConnector1">
            <a:avLst/>
          </a:prstGeom>
          <a:ln w="3810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715000" y="2286000"/>
            <a:ext cx="3276600" cy="1219200"/>
          </a:xfrm>
          <a:prstGeom prst="roundRect">
            <a:avLst/>
          </a:prstGeom>
          <a:solidFill>
            <a:schemeClr val="bg1"/>
          </a:soli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                              high-level</a:t>
            </a:r>
            <a:br>
              <a:rPr lang="en-US" b="1" dirty="0" smtClean="0">
                <a:solidFill>
                  <a:srgbClr val="C00000"/>
                </a:solidFill>
              </a:rPr>
            </a:br>
            <a:r>
              <a:rPr lang="en-US" b="1" dirty="0" smtClean="0">
                <a:solidFill>
                  <a:srgbClr val="C00000"/>
                </a:solidFill>
              </a:rPr>
              <a:t>                              attacker</a:t>
            </a:r>
          </a:p>
        </p:txBody>
      </p:sp>
      <p:sp>
        <p:nvSpPr>
          <p:cNvPr id="12" name="Rounded Rectangle 11"/>
          <p:cNvSpPr/>
          <p:nvPr/>
        </p:nvSpPr>
        <p:spPr>
          <a:xfrm>
            <a:off x="5715000" y="4219575"/>
            <a:ext cx="3276600" cy="121920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                              low-level</a:t>
            </a:r>
            <a:br>
              <a:rPr lang="en-US" b="1" dirty="0" smtClean="0">
                <a:solidFill>
                  <a:srgbClr val="C00000"/>
                </a:solidFill>
              </a:rPr>
            </a:br>
            <a:r>
              <a:rPr lang="en-US" b="1" dirty="0" smtClean="0">
                <a:solidFill>
                  <a:srgbClr val="C00000"/>
                </a:solidFill>
              </a:rPr>
              <a:t>                              attacker</a:t>
            </a:r>
          </a:p>
        </p:txBody>
      </p:sp>
      <p:sp>
        <p:nvSpPr>
          <p:cNvPr id="13" name="Rounded Rectangle 12"/>
          <p:cNvSpPr/>
          <p:nvPr/>
        </p:nvSpPr>
        <p:spPr>
          <a:xfrm>
            <a:off x="5791200" y="2571750"/>
            <a:ext cx="15240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r>
              <a:rPr lang="en-US" b="1" baseline="30000" dirty="0" smtClean="0">
                <a:solidFill>
                  <a:schemeClr val="tx1"/>
                </a:solidFill>
              </a:rPr>
              <a:t>nd</a:t>
            </a:r>
            <a:r>
              <a:rPr lang="en-US" b="1" dirty="0" smtClean="0">
                <a:solidFill>
                  <a:schemeClr val="tx1"/>
                </a:solidFill>
              </a:rPr>
              <a:t> high-level component</a:t>
            </a:r>
          </a:p>
        </p:txBody>
      </p:sp>
      <p:sp>
        <p:nvSpPr>
          <p:cNvPr id="14" name="Rounded Rectangle 13"/>
          <p:cNvSpPr/>
          <p:nvPr/>
        </p:nvSpPr>
        <p:spPr>
          <a:xfrm>
            <a:off x="5791200" y="4476750"/>
            <a:ext cx="15240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r>
              <a:rPr lang="en-US" b="1" baseline="30000" dirty="0" smtClean="0">
                <a:solidFill>
                  <a:schemeClr val="tx1"/>
                </a:solidFill>
              </a:rPr>
              <a:t>nd</a:t>
            </a:r>
            <a:r>
              <a:rPr lang="en-US" b="1" dirty="0" smtClean="0">
                <a:solidFill>
                  <a:schemeClr val="tx1"/>
                </a:solidFill>
              </a:rPr>
              <a:t> compiled</a:t>
            </a:r>
            <a:br>
              <a:rPr lang="en-US" b="1" dirty="0" smtClean="0">
                <a:solidFill>
                  <a:schemeClr val="tx1"/>
                </a:solidFill>
              </a:rPr>
            </a:br>
            <a:r>
              <a:rPr lang="en-US" b="1" dirty="0" smtClean="0">
                <a:solidFill>
                  <a:schemeClr val="tx1"/>
                </a:solidFill>
              </a:rPr>
              <a:t>component</a:t>
            </a:r>
          </a:p>
        </p:txBody>
      </p:sp>
      <p:cxnSp>
        <p:nvCxnSpPr>
          <p:cNvPr id="15" name="Straight Arrow Connector 14"/>
          <p:cNvCxnSpPr/>
          <p:nvPr/>
        </p:nvCxnSpPr>
        <p:spPr>
          <a:xfrm>
            <a:off x="7067550" y="4829175"/>
            <a:ext cx="533400" cy="0"/>
          </a:xfrm>
          <a:prstGeom prst="straightConnector1">
            <a:avLst/>
          </a:prstGeom>
          <a:ln w="3810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86600" y="2924175"/>
            <a:ext cx="533400" cy="0"/>
          </a:xfrm>
          <a:prstGeom prst="straightConnector1">
            <a:avLst/>
          </a:prstGeom>
          <a:ln w="38100">
            <a:solidFill>
              <a:schemeClr val="accent3">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61856" y="2429470"/>
            <a:ext cx="588623" cy="923330"/>
          </a:xfrm>
          <a:prstGeom prst="rect">
            <a:avLst/>
          </a:prstGeom>
          <a:noFill/>
        </p:spPr>
        <p:txBody>
          <a:bodyPr wrap="none" rtlCol="0">
            <a:spAutoFit/>
          </a:bodyPr>
          <a:lstStyle/>
          <a:p>
            <a:r>
              <a:rPr lang="en-US" sz="5400" dirty="0" smtClean="0">
                <a:latin typeface="Arial Unicode MS"/>
                <a:ea typeface="Arial Unicode MS"/>
                <a:cs typeface="Arial Unicode MS"/>
              </a:rPr>
              <a:t>≁</a:t>
            </a:r>
            <a:endParaRPr lang="en-US" sz="5400" dirty="0"/>
          </a:p>
        </p:txBody>
      </p:sp>
      <p:sp>
        <p:nvSpPr>
          <p:cNvPr id="18" name="Rectangle 17"/>
          <p:cNvSpPr/>
          <p:nvPr/>
        </p:nvSpPr>
        <p:spPr>
          <a:xfrm>
            <a:off x="457200" y="2514600"/>
            <a:ext cx="1143000" cy="646331"/>
          </a:xfrm>
          <a:prstGeom prst="rect">
            <a:avLst/>
          </a:prstGeom>
        </p:spPr>
        <p:txBody>
          <a:bodyPr wrap="square">
            <a:spAutoFit/>
          </a:bodyPr>
          <a:lstStyle/>
          <a:p>
            <a:pPr algn="ctr"/>
            <a:r>
              <a:rPr lang="en-US" b="1" dirty="0" smtClean="0">
                <a:solidFill>
                  <a:srgbClr val="C00000"/>
                </a:solidFill>
              </a:rPr>
              <a:t>high-level</a:t>
            </a:r>
            <a:br>
              <a:rPr lang="en-US" b="1" dirty="0" smtClean="0">
                <a:solidFill>
                  <a:srgbClr val="C00000"/>
                </a:solidFill>
              </a:rPr>
            </a:br>
            <a:r>
              <a:rPr lang="en-US" b="1" dirty="0" smtClean="0">
                <a:solidFill>
                  <a:srgbClr val="C00000"/>
                </a:solidFill>
              </a:rPr>
              <a:t>attacker</a:t>
            </a:r>
          </a:p>
        </p:txBody>
      </p:sp>
      <p:sp>
        <p:nvSpPr>
          <p:cNvPr id="19" name="TextBox 18"/>
          <p:cNvSpPr txBox="1"/>
          <p:nvPr/>
        </p:nvSpPr>
        <p:spPr>
          <a:xfrm>
            <a:off x="42412" y="2362200"/>
            <a:ext cx="599844" cy="923330"/>
          </a:xfrm>
          <a:prstGeom prst="rect">
            <a:avLst/>
          </a:prstGeom>
          <a:noFill/>
        </p:spPr>
        <p:txBody>
          <a:bodyPr wrap="none" rtlCol="0">
            <a:spAutoFit/>
          </a:bodyPr>
          <a:lstStyle/>
          <a:p>
            <a:r>
              <a:rPr lang="en-US" sz="5400" b="1" dirty="0" smtClean="0">
                <a:latin typeface="Arial Unicode MS"/>
                <a:ea typeface="Arial Unicode MS"/>
                <a:cs typeface="Arial Unicode MS"/>
              </a:rPr>
              <a:t>∃</a:t>
            </a:r>
            <a:endParaRPr lang="en-US" sz="5400" b="1" dirty="0"/>
          </a:p>
        </p:txBody>
      </p:sp>
      <p:sp>
        <p:nvSpPr>
          <p:cNvPr id="20" name="Rectangle 19"/>
          <p:cNvSpPr/>
          <p:nvPr/>
        </p:nvSpPr>
        <p:spPr>
          <a:xfrm>
            <a:off x="457200" y="4563070"/>
            <a:ext cx="1143000" cy="646331"/>
          </a:xfrm>
          <a:prstGeom prst="rect">
            <a:avLst/>
          </a:prstGeom>
        </p:spPr>
        <p:txBody>
          <a:bodyPr wrap="square">
            <a:spAutoFit/>
          </a:bodyPr>
          <a:lstStyle/>
          <a:p>
            <a:pPr algn="ctr"/>
            <a:r>
              <a:rPr lang="en-US" b="1" dirty="0" smtClean="0">
                <a:solidFill>
                  <a:srgbClr val="C00000"/>
                </a:solidFill>
              </a:rPr>
              <a:t>low-level</a:t>
            </a:r>
            <a:br>
              <a:rPr lang="en-US" b="1" dirty="0" smtClean="0">
                <a:solidFill>
                  <a:srgbClr val="C00000"/>
                </a:solidFill>
              </a:rPr>
            </a:br>
            <a:r>
              <a:rPr lang="en-US" b="1" dirty="0" smtClean="0">
                <a:solidFill>
                  <a:srgbClr val="C00000"/>
                </a:solidFill>
              </a:rPr>
              <a:t>attacker</a:t>
            </a:r>
          </a:p>
        </p:txBody>
      </p:sp>
      <p:sp>
        <p:nvSpPr>
          <p:cNvPr id="21" name="TextBox 20"/>
          <p:cNvSpPr txBox="1"/>
          <p:nvPr/>
        </p:nvSpPr>
        <p:spPr>
          <a:xfrm>
            <a:off x="57148" y="4410670"/>
            <a:ext cx="599844" cy="923330"/>
          </a:xfrm>
          <a:prstGeom prst="rect">
            <a:avLst/>
          </a:prstGeom>
          <a:noFill/>
        </p:spPr>
        <p:txBody>
          <a:bodyPr wrap="none" rtlCol="0">
            <a:spAutoFit/>
          </a:bodyPr>
          <a:lstStyle/>
          <a:p>
            <a:r>
              <a:rPr lang="en-US" sz="5400" b="1" dirty="0" smtClean="0">
                <a:latin typeface="Arial Unicode MS"/>
                <a:ea typeface="Arial Unicode MS"/>
                <a:cs typeface="Arial Unicode MS"/>
              </a:rPr>
              <a:t>∃</a:t>
            </a:r>
            <a:endParaRPr lang="en-US" sz="5400" b="1" dirty="0"/>
          </a:p>
        </p:txBody>
      </p:sp>
      <p:sp>
        <p:nvSpPr>
          <p:cNvPr id="22" name="TextBox 21"/>
          <p:cNvSpPr txBox="1"/>
          <p:nvPr/>
        </p:nvSpPr>
        <p:spPr>
          <a:xfrm rot="5400000">
            <a:off x="5011613" y="3345323"/>
            <a:ext cx="848309" cy="1015663"/>
          </a:xfrm>
          <a:prstGeom prst="rect">
            <a:avLst/>
          </a:prstGeom>
          <a:noFill/>
        </p:spPr>
        <p:txBody>
          <a:bodyPr wrap="none" rtlCol="0">
            <a:spAutoFit/>
          </a:bodyPr>
          <a:lstStyle/>
          <a:p>
            <a:r>
              <a:rPr lang="en-US" sz="6000" b="1" dirty="0" smtClean="0">
                <a:latin typeface="Arial Unicode MS"/>
                <a:ea typeface="Arial Unicode MS"/>
                <a:cs typeface="Arial Unicode MS"/>
              </a:rPr>
              <a:t>⇔</a:t>
            </a:r>
            <a:endParaRPr lang="en-US" sz="6000" b="1" dirty="0"/>
          </a:p>
        </p:txBody>
      </p:sp>
      <p:sp>
        <p:nvSpPr>
          <p:cNvPr id="23" name="TextBox 22"/>
          <p:cNvSpPr txBox="1"/>
          <p:nvPr/>
        </p:nvSpPr>
        <p:spPr>
          <a:xfrm>
            <a:off x="1368302" y="2630269"/>
            <a:ext cx="308098" cy="646331"/>
          </a:xfrm>
          <a:prstGeom prst="rect">
            <a:avLst/>
          </a:prstGeom>
          <a:noFill/>
        </p:spPr>
        <p:txBody>
          <a:bodyPr wrap="none" rtlCol="0">
            <a:spAutoFit/>
          </a:bodyPr>
          <a:lstStyle/>
          <a:p>
            <a:r>
              <a:rPr lang="en-US" sz="3600" b="1" dirty="0" smtClean="0"/>
              <a:t>.</a:t>
            </a:r>
            <a:endParaRPr lang="en-US" sz="3600" b="1" dirty="0"/>
          </a:p>
        </p:txBody>
      </p:sp>
      <p:sp>
        <p:nvSpPr>
          <p:cNvPr id="24" name="TextBox 23"/>
          <p:cNvSpPr txBox="1"/>
          <p:nvPr/>
        </p:nvSpPr>
        <p:spPr>
          <a:xfrm>
            <a:off x="1371600" y="4687669"/>
            <a:ext cx="308098" cy="646331"/>
          </a:xfrm>
          <a:prstGeom prst="rect">
            <a:avLst/>
          </a:prstGeom>
          <a:noFill/>
        </p:spPr>
        <p:txBody>
          <a:bodyPr wrap="none" rtlCol="0">
            <a:spAutoFit/>
          </a:bodyPr>
          <a:lstStyle/>
          <a:p>
            <a:r>
              <a:rPr lang="en-US" sz="3600" b="1" dirty="0" smtClean="0"/>
              <a:t>.</a:t>
            </a:r>
            <a:endParaRPr lang="en-US" sz="3600" b="1" dirty="0"/>
          </a:p>
        </p:txBody>
      </p:sp>
      <p:sp>
        <p:nvSpPr>
          <p:cNvPr id="25" name="TextBox 24"/>
          <p:cNvSpPr txBox="1"/>
          <p:nvPr/>
        </p:nvSpPr>
        <p:spPr>
          <a:xfrm>
            <a:off x="5050177" y="4419600"/>
            <a:ext cx="588623" cy="923330"/>
          </a:xfrm>
          <a:prstGeom prst="rect">
            <a:avLst/>
          </a:prstGeom>
          <a:noFill/>
        </p:spPr>
        <p:txBody>
          <a:bodyPr wrap="none" rtlCol="0">
            <a:spAutoFit/>
          </a:bodyPr>
          <a:lstStyle/>
          <a:p>
            <a:r>
              <a:rPr lang="en-US" sz="5400" dirty="0" smtClean="0">
                <a:latin typeface="Arial Unicode MS"/>
                <a:ea typeface="Arial Unicode MS"/>
                <a:cs typeface="Arial Unicode MS"/>
              </a:rPr>
              <a:t>≁</a:t>
            </a:r>
            <a:endParaRPr lang="en-US" sz="5400" dirty="0"/>
          </a:p>
        </p:txBody>
      </p:sp>
      <p:cxnSp>
        <p:nvCxnSpPr>
          <p:cNvPr id="26" name="Straight Arrow Connector 25"/>
          <p:cNvCxnSpPr/>
          <p:nvPr/>
        </p:nvCxnSpPr>
        <p:spPr>
          <a:xfrm>
            <a:off x="2514600" y="3257550"/>
            <a:ext cx="0" cy="1219200"/>
          </a:xfrm>
          <a:prstGeom prst="straightConnector1">
            <a:avLst/>
          </a:prstGeom>
          <a:ln w="635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91115" y="3676650"/>
            <a:ext cx="1023485" cy="369332"/>
          </a:xfrm>
          <a:prstGeom prst="rect">
            <a:avLst/>
          </a:prstGeom>
          <a:noFill/>
        </p:spPr>
        <p:txBody>
          <a:bodyPr wrap="none" rtlCol="0">
            <a:spAutoFit/>
          </a:bodyPr>
          <a:lstStyle/>
          <a:p>
            <a:pPr algn="r"/>
            <a:r>
              <a:rPr lang="en-US" b="1" dirty="0" smtClean="0"/>
              <a:t>compiler</a:t>
            </a:r>
            <a:endParaRPr lang="en-US" b="1" dirty="0"/>
          </a:p>
        </p:txBody>
      </p:sp>
      <p:cxnSp>
        <p:nvCxnSpPr>
          <p:cNvPr id="28" name="Straight Arrow Connector 27"/>
          <p:cNvCxnSpPr/>
          <p:nvPr/>
        </p:nvCxnSpPr>
        <p:spPr>
          <a:xfrm>
            <a:off x="6553200" y="3257550"/>
            <a:ext cx="0" cy="1219200"/>
          </a:xfrm>
          <a:prstGeom prst="straightConnector1">
            <a:avLst/>
          </a:prstGeom>
          <a:ln w="635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53200" y="3676650"/>
            <a:ext cx="1023485" cy="369332"/>
          </a:xfrm>
          <a:prstGeom prst="rect">
            <a:avLst/>
          </a:prstGeom>
          <a:noFill/>
        </p:spPr>
        <p:txBody>
          <a:bodyPr wrap="none" rtlCol="0">
            <a:spAutoFit/>
          </a:bodyPr>
          <a:lstStyle/>
          <a:p>
            <a:pPr algn="r"/>
            <a:r>
              <a:rPr lang="en-US" b="1" dirty="0" smtClean="0"/>
              <a:t>compiler</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P spid="17" grpId="0"/>
      <p:bldP spid="18" grpId="0"/>
      <p:bldP spid="19" grpId="0"/>
      <p:bldP spid="22" grpId="0"/>
      <p:bldP spid="23" grpId="0"/>
      <p:bldP spid="25" grpId="0"/>
      <p:bldP spid="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safety for C</a:t>
            </a:r>
            <a:endParaRPr lang="en-US" dirty="0"/>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pPr>
              <a:lnSpc>
                <a:spcPct val="110000"/>
              </a:lnSpc>
            </a:pPr>
            <a:r>
              <a:rPr lang="en-US" b="1" dirty="0" smtClean="0"/>
              <a:t>starting point: heap memory safety policy</a:t>
            </a:r>
          </a:p>
          <a:p>
            <a:pPr>
              <a:lnSpc>
                <a:spcPct val="110000"/>
              </a:lnSpc>
            </a:pPr>
            <a:r>
              <a:rPr lang="en-US" b="1" dirty="0" smtClean="0"/>
              <a:t>additional complications</a:t>
            </a:r>
            <a:r>
              <a:rPr lang="en-US" dirty="0" smtClean="0"/>
              <a:t>:</a:t>
            </a:r>
          </a:p>
          <a:p>
            <a:pPr lvl="1">
              <a:lnSpc>
                <a:spcPct val="110000"/>
              </a:lnSpc>
            </a:pPr>
            <a:r>
              <a:rPr lang="en-US" dirty="0" smtClean="0"/>
              <a:t>unboxed </a:t>
            </a:r>
            <a:r>
              <a:rPr lang="en-US" dirty="0" err="1" smtClean="0"/>
              <a:t>structs</a:t>
            </a:r>
            <a:r>
              <a:rPr lang="en-US" dirty="0" smtClean="0"/>
              <a:t>, stack allocation, byte addressing, unaligned memory accesses, custom allocators, ...</a:t>
            </a:r>
          </a:p>
          <a:p>
            <a:pPr>
              <a:lnSpc>
                <a:spcPct val="110000"/>
              </a:lnSpc>
            </a:pPr>
            <a:r>
              <a:rPr lang="en-US" b="1" dirty="0" smtClean="0"/>
              <a:t>different attacker model / security property</a:t>
            </a:r>
            <a:r>
              <a:rPr lang="en-US" dirty="0" smtClean="0"/>
              <a:t/>
            </a:r>
            <a:br>
              <a:rPr lang="en-US" dirty="0" smtClean="0"/>
            </a:br>
            <a:r>
              <a:rPr lang="en-US" dirty="0" smtClean="0"/>
              <a:t>(not full abstraction)</a:t>
            </a:r>
          </a:p>
          <a:p>
            <a:pPr lvl="1">
              <a:lnSpc>
                <a:spcPct val="110000"/>
              </a:lnSpc>
            </a:pPr>
            <a:r>
              <a:rPr lang="en-US" sz="2600" dirty="0" smtClean="0"/>
              <a:t>absence of (</a:t>
            </a:r>
            <a:r>
              <a:rPr lang="en-US" sz="2600" dirty="0" err="1" smtClean="0"/>
              <a:t>spatial&amp;temporal</a:t>
            </a:r>
            <a:r>
              <a:rPr lang="en-US" sz="2600" dirty="0" smtClean="0"/>
              <a:t>) memory safety violations</a:t>
            </a:r>
          </a:p>
          <a:p>
            <a:pPr lvl="1">
              <a:lnSpc>
                <a:spcPct val="110000"/>
              </a:lnSpc>
            </a:pPr>
            <a:r>
              <a:rPr lang="en-US" sz="2600" dirty="0" smtClean="0"/>
              <a:t>high-level reasoning principles enabled by memory safety</a:t>
            </a:r>
            <a:br>
              <a:rPr lang="en-US" sz="2600" dirty="0" smtClean="0"/>
            </a:br>
            <a:r>
              <a:rPr lang="en-US" sz="2600" dirty="0" smtClean="0">
                <a:solidFill>
                  <a:schemeClr val="bg1">
                    <a:lumMod val="50000"/>
                  </a:schemeClr>
                </a:solidFill>
              </a:rPr>
              <a:t>[Alpha is for Address, draft’15]</a:t>
            </a:r>
          </a:p>
        </p:txBody>
      </p:sp>
      <p:sp>
        <p:nvSpPr>
          <p:cNvPr id="4" name="Slide Number Placeholder 3"/>
          <p:cNvSpPr>
            <a:spLocks noGrp="1"/>
          </p:cNvSpPr>
          <p:nvPr>
            <p:ph type="sldNum" sz="quarter" idx="12"/>
          </p:nvPr>
        </p:nvSpPr>
        <p:spPr/>
        <p:txBody>
          <a:bodyPr/>
          <a:lstStyle/>
          <a:p>
            <a:fld id="{1ADD699A-67FB-4F36-809D-738B0721C211}" type="slidenum">
              <a:rPr lang="en-US" smtClean="0"/>
              <a:pPr/>
              <a:t>51</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DD699A-67FB-4F36-809D-738B0721C211}" type="slidenum">
              <a:rPr lang="en-US" smtClean="0"/>
              <a:pPr/>
              <a:t>6</a:t>
            </a:fld>
            <a:endParaRPr lang="en-US"/>
          </a:p>
        </p:txBody>
      </p:sp>
      <p:pic>
        <p:nvPicPr>
          <p:cNvPr id="5" name="Picture 4" descr="17.jpg"/>
          <p:cNvPicPr>
            <a:picLocks noChangeAspect="1"/>
          </p:cNvPicPr>
          <p:nvPr/>
        </p:nvPicPr>
        <p:blipFill>
          <a:blip r:embed="rId2" cstate="print"/>
          <a:stretch>
            <a:fillRect/>
          </a:stretch>
        </p:blipFill>
        <p:spPr>
          <a:xfrm>
            <a:off x="1676400" y="0"/>
            <a:ext cx="5791200" cy="756344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DD699A-67FB-4F36-809D-738B0721C211}" type="slidenum">
              <a:rPr lang="en-US" smtClean="0"/>
              <a:pPr/>
              <a:t>7</a:t>
            </a:fld>
            <a:endParaRPr lang="en-US"/>
          </a:p>
        </p:txBody>
      </p:sp>
      <p:pic>
        <p:nvPicPr>
          <p:cNvPr id="4" name="Picture 3" descr="ganon__s_castle_by_super_fergus-cropped.jpg"/>
          <p:cNvPicPr>
            <a:picLocks noChangeAspect="1"/>
          </p:cNvPicPr>
          <p:nvPr/>
        </p:nvPicPr>
        <p:blipFill>
          <a:blip r:embed="rId2" cstate="print"/>
          <a:stretch>
            <a:fillRect/>
          </a:stretch>
        </p:blipFill>
        <p:spPr>
          <a:xfrm>
            <a:off x="0" y="778668"/>
            <a:ext cx="9144000" cy="530066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1"/>
            <a:ext cx="8458200" cy="3886200"/>
          </a:xfrm>
        </p:spPr>
        <p:txBody>
          <a:bodyPr>
            <a:normAutofit/>
          </a:bodyPr>
          <a:lstStyle/>
          <a:p>
            <a:pPr marL="514350" indent="-514350">
              <a:buFont typeface="+mj-lt"/>
              <a:buAutoNum type="arabicPeriod"/>
            </a:pPr>
            <a:r>
              <a:rPr lang="en-US" b="1" dirty="0" smtClean="0"/>
              <a:t>Secure semantics for low-level languages</a:t>
            </a:r>
          </a:p>
          <a:p>
            <a:pPr marL="514350" indent="-514350">
              <a:buFont typeface="+mj-lt"/>
              <a:buAutoNum type="arabicPeriod"/>
            </a:pPr>
            <a:r>
              <a:rPr lang="en-US" b="1" dirty="0" smtClean="0"/>
              <a:t>Secure </a:t>
            </a:r>
            <a:r>
              <a:rPr lang="en-US" b="1" dirty="0" smtClean="0"/>
              <a:t>interoperability with lower-level code</a:t>
            </a:r>
          </a:p>
          <a:p>
            <a:r>
              <a:rPr lang="en-US" dirty="0" smtClean="0"/>
              <a:t>Formally</a:t>
            </a:r>
            <a:r>
              <a:rPr lang="en-US" dirty="0" smtClean="0"/>
              <a:t>: </a:t>
            </a:r>
            <a:r>
              <a:rPr lang="en-US" b="1" dirty="0" smtClean="0"/>
              <a:t>fully abstract compilation</a:t>
            </a:r>
          </a:p>
          <a:p>
            <a:pPr lvl="1"/>
            <a:r>
              <a:rPr lang="en-US" dirty="0" smtClean="0"/>
              <a:t>holy grail, enforcing abstractions all the way down</a:t>
            </a:r>
          </a:p>
          <a:p>
            <a:pPr lvl="1"/>
            <a:r>
              <a:rPr lang="en-US" b="1" dirty="0" smtClean="0">
                <a:solidFill>
                  <a:srgbClr val="C00000"/>
                </a:solidFill>
              </a:rPr>
              <a:t>currently this would be way too expensive</a:t>
            </a:r>
          </a:p>
          <a:p>
            <a:r>
              <a:rPr lang="en-US" b="1" dirty="0" smtClean="0">
                <a:solidFill>
                  <a:schemeClr val="tx2"/>
                </a:solidFill>
              </a:rPr>
              <a:t>Key enabling technology: </a:t>
            </a:r>
            <a:r>
              <a:rPr lang="en-US" b="1" dirty="0" smtClean="0">
                <a:solidFill>
                  <a:schemeClr val="tx2"/>
                </a:solidFill>
              </a:rPr>
              <a:t>micro-policies</a:t>
            </a:r>
          </a:p>
          <a:p>
            <a:pPr lvl="1"/>
            <a:r>
              <a:rPr lang="en-US" b="1" dirty="0" smtClean="0">
                <a:solidFill>
                  <a:schemeClr val="tx2"/>
                </a:solidFill>
              </a:rPr>
              <a:t>hardware-accelerated tag-based monitoring</a:t>
            </a:r>
            <a:endParaRPr lang="en-US" b="1" dirty="0">
              <a:solidFill>
                <a:schemeClr val="tx2"/>
              </a:solidFill>
            </a:endParaRPr>
          </a:p>
        </p:txBody>
      </p:sp>
      <p:sp>
        <p:nvSpPr>
          <p:cNvPr id="4" name="Slide Number Placeholder 3"/>
          <p:cNvSpPr>
            <a:spLocks noGrp="1"/>
          </p:cNvSpPr>
          <p:nvPr>
            <p:ph type="sldNum" sz="quarter" idx="12"/>
          </p:nvPr>
        </p:nvSpPr>
        <p:spPr/>
        <p:txBody>
          <a:bodyPr/>
          <a:lstStyle/>
          <a:p>
            <a:fld id="{1ADD699A-67FB-4F36-809D-738B0721C211}" type="slidenum">
              <a:rPr lang="en-US" smtClean="0"/>
              <a:pPr/>
              <a:t>8</a:t>
            </a:fld>
            <a:endParaRPr lang="en-US"/>
          </a:p>
        </p:txBody>
      </p:sp>
      <p:pic>
        <p:nvPicPr>
          <p:cNvPr id="5" name="Picture 4" descr="micro-policies.jpg"/>
          <p:cNvPicPr>
            <a:picLocks noChangeAspect="1"/>
          </p:cNvPicPr>
          <p:nvPr/>
        </p:nvPicPr>
        <p:blipFill>
          <a:blip r:embed="rId3" cstate="print"/>
          <a:stretch>
            <a:fillRect/>
          </a:stretch>
        </p:blipFill>
        <p:spPr>
          <a:xfrm>
            <a:off x="7924800" y="4876800"/>
            <a:ext cx="1066800" cy="1066800"/>
          </a:xfrm>
          <a:prstGeom prst="rect">
            <a:avLst/>
          </a:prstGeom>
          <a:ln>
            <a:solidFill>
              <a:schemeClr val="tx1"/>
            </a:solidFill>
          </a:ln>
          <a:effectLst>
            <a:outerShdw blurRad="50800" dist="38100" algn="l" rotWithShape="0">
              <a:prstClr val="black">
                <a:alpha val="40000"/>
              </a:prstClr>
            </a:outerShdw>
          </a:effectLst>
        </p:spPr>
      </p:pic>
      <p:sp>
        <p:nvSpPr>
          <p:cNvPr id="6" name="Rectangle 5"/>
          <p:cNvSpPr/>
          <p:nvPr/>
        </p:nvSpPr>
        <p:spPr>
          <a:xfrm>
            <a:off x="228600" y="493186"/>
            <a:ext cx="1851148" cy="646331"/>
          </a:xfrm>
          <a:prstGeom prst="rect">
            <a:avLst/>
          </a:prstGeom>
        </p:spPr>
        <p:txBody>
          <a:bodyPr wrap="none">
            <a:spAutoFit/>
          </a:bodyPr>
          <a:lstStyle/>
          <a:p>
            <a:r>
              <a:rPr lang="en-US" sz="3600" b="1" dirty="0" smtClean="0">
                <a:solidFill>
                  <a:schemeClr val="tx2"/>
                </a:solidFill>
                <a:ea typeface="+mj-ea"/>
                <a:cs typeface="+mj-cs"/>
              </a:rPr>
              <a:t>Efficient </a:t>
            </a:r>
            <a:endParaRPr lang="en-US" sz="3600" b="1" dirty="0">
              <a:solidFill>
                <a:schemeClr val="tx2"/>
              </a:solidFill>
            </a:endParaRPr>
          </a:p>
        </p:txBody>
      </p:sp>
      <p:sp>
        <p:nvSpPr>
          <p:cNvPr id="7" name="Rectangle 6"/>
          <p:cNvSpPr/>
          <p:nvPr/>
        </p:nvSpPr>
        <p:spPr>
          <a:xfrm>
            <a:off x="5737348" y="493186"/>
            <a:ext cx="3390736" cy="646331"/>
          </a:xfrm>
          <a:prstGeom prst="rect">
            <a:avLst/>
          </a:prstGeom>
        </p:spPr>
        <p:txBody>
          <a:bodyPr wrap="none">
            <a:spAutoFit/>
          </a:bodyPr>
          <a:lstStyle/>
          <a:p>
            <a:r>
              <a:rPr lang="en-US" sz="3600" b="1" dirty="0" smtClean="0">
                <a:solidFill>
                  <a:schemeClr val="tx2"/>
                </a:solidFill>
                <a:ea typeface="+mj-ea"/>
                <a:cs typeface="+mj-cs"/>
              </a:rPr>
              <a:t>to </a:t>
            </a:r>
            <a:r>
              <a:rPr lang="en-US" sz="3600" b="1" dirty="0" smtClean="0">
                <a:solidFill>
                  <a:schemeClr val="tx2"/>
                </a:solidFill>
                <a:ea typeface="+mj-ea"/>
                <a:cs typeface="+mj-cs"/>
              </a:rPr>
              <a:t>M</a:t>
            </a:r>
            <a:r>
              <a:rPr lang="en-US" sz="3600" b="1" dirty="0" smtClean="0">
                <a:solidFill>
                  <a:schemeClr val="tx2"/>
                </a:solidFill>
                <a:ea typeface="+mj-ea"/>
                <a:cs typeface="+mj-cs"/>
              </a:rPr>
              <a:t>icro-Policies</a:t>
            </a:r>
            <a:endParaRPr lang="en-US" sz="3600" b="1" dirty="0">
              <a:solidFill>
                <a:schemeClr val="tx2"/>
              </a:solidFill>
            </a:endParaRPr>
          </a:p>
        </p:txBody>
      </p:sp>
      <p:sp>
        <p:nvSpPr>
          <p:cNvPr id="9" name="Rectangle 8"/>
          <p:cNvSpPr/>
          <p:nvPr/>
        </p:nvSpPr>
        <p:spPr>
          <a:xfrm>
            <a:off x="457200" y="4876800"/>
            <a:ext cx="8534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08732" y="5943600"/>
            <a:ext cx="2909964" cy="523220"/>
          </a:xfrm>
          <a:prstGeom prst="rect">
            <a:avLst/>
          </a:prstGeom>
          <a:noFill/>
        </p:spPr>
        <p:txBody>
          <a:bodyPr wrap="none" rtlCol="0">
            <a:spAutoFit/>
          </a:bodyPr>
          <a:lstStyle/>
          <a:p>
            <a:r>
              <a:rPr lang="en-US" sz="2800" b="1" dirty="0" smtClean="0">
                <a:solidFill>
                  <a:schemeClr val="tx2"/>
                </a:solidFill>
              </a:rPr>
              <a:t>1</a:t>
            </a:r>
            <a:r>
              <a:rPr lang="en-US" sz="2800" b="1" baseline="30000" dirty="0" smtClean="0">
                <a:solidFill>
                  <a:schemeClr val="tx2"/>
                </a:solidFill>
              </a:rPr>
              <a:t>st</a:t>
            </a:r>
            <a:r>
              <a:rPr lang="en-US" sz="2800" b="1" dirty="0" smtClean="0">
                <a:solidFill>
                  <a:schemeClr val="tx2"/>
                </a:solidFill>
              </a:rPr>
              <a:t> </a:t>
            </a:r>
            <a:r>
              <a:rPr lang="en-US" sz="2800" b="1" dirty="0" smtClean="0">
                <a:solidFill>
                  <a:schemeClr val="tx2"/>
                </a:solidFill>
              </a:rPr>
              <a:t>part of this talk</a:t>
            </a:r>
            <a:endParaRPr lang="en-US" sz="2800" b="1" dirty="0">
              <a:solidFill>
                <a:schemeClr val="tx2"/>
              </a:solidFill>
            </a:endParaRPr>
          </a:p>
        </p:txBody>
      </p:sp>
      <p:sp>
        <p:nvSpPr>
          <p:cNvPr id="11" name="Rectangle 10"/>
          <p:cNvSpPr/>
          <p:nvPr/>
        </p:nvSpPr>
        <p:spPr>
          <a:xfrm>
            <a:off x="457200" y="1981200"/>
            <a:ext cx="85344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745225" y="1447800"/>
            <a:ext cx="5849871" cy="523220"/>
          </a:xfrm>
          <a:prstGeom prst="rect">
            <a:avLst/>
          </a:prstGeom>
          <a:noFill/>
        </p:spPr>
        <p:txBody>
          <a:bodyPr wrap="none" rtlCol="0">
            <a:spAutoFit/>
          </a:bodyPr>
          <a:lstStyle/>
          <a:p>
            <a:r>
              <a:rPr lang="en-US" sz="2800" b="1" dirty="0" smtClean="0"/>
              <a:t>2</a:t>
            </a:r>
            <a:r>
              <a:rPr lang="en-US" sz="2800" b="1" baseline="30000" dirty="0" smtClean="0"/>
              <a:t>nd</a:t>
            </a:r>
            <a:r>
              <a:rPr lang="en-US" sz="2800" b="1" dirty="0" smtClean="0"/>
              <a:t> part of this talk (more speculative)</a:t>
            </a:r>
            <a:endParaRPr lang="en-US" sz="2800" b="1" dirty="0"/>
          </a:p>
        </p:txBody>
      </p:sp>
      <p:sp>
        <p:nvSpPr>
          <p:cNvPr id="13" name="Rectangle 12"/>
          <p:cNvSpPr/>
          <p:nvPr/>
        </p:nvSpPr>
        <p:spPr>
          <a:xfrm>
            <a:off x="1927348" y="493186"/>
            <a:ext cx="3910173" cy="646331"/>
          </a:xfrm>
          <a:prstGeom prst="rect">
            <a:avLst/>
          </a:prstGeom>
        </p:spPr>
        <p:txBody>
          <a:bodyPr wrap="none">
            <a:spAutoFit/>
          </a:bodyPr>
          <a:lstStyle/>
          <a:p>
            <a:r>
              <a:rPr lang="en-US" sz="3600" b="1" dirty="0" smtClean="0">
                <a:solidFill>
                  <a:prstClr val="black"/>
                </a:solidFill>
                <a:ea typeface="+mj-ea"/>
                <a:cs typeface="+mj-cs"/>
              </a:rPr>
              <a:t>Secure Compilation</a:t>
            </a:r>
            <a:endParaRPr lang="en-US" b="1" dirty="0"/>
          </a:p>
        </p:txBody>
      </p:sp>
      <p:pic>
        <p:nvPicPr>
          <p:cNvPr id="8" name="Picture 7" descr="secure.png"/>
          <p:cNvPicPr>
            <a:picLocks noChangeAspect="1"/>
          </p:cNvPicPr>
          <p:nvPr/>
        </p:nvPicPr>
        <p:blipFill>
          <a:blip r:embed="rId4" cstate="print"/>
          <a:stretch>
            <a:fillRect/>
          </a:stretch>
        </p:blipFill>
        <p:spPr>
          <a:xfrm>
            <a:off x="7950606" y="1397406"/>
            <a:ext cx="1193394" cy="11933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Micro-Policies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ADD699A-67FB-4F36-809D-738B0721C211}" type="slidenum">
              <a:rPr lang="en-US" smtClean="0"/>
              <a:pPr/>
              <a:t>9</a:t>
            </a:fld>
            <a:endParaRPr lang="en-US"/>
          </a:p>
        </p:txBody>
      </p:sp>
      <p:pic>
        <p:nvPicPr>
          <p:cNvPr id="7" name="Picture 6" descr="micro-policies.jpg"/>
          <p:cNvPicPr>
            <a:picLocks noChangeAspect="1"/>
          </p:cNvPicPr>
          <p:nvPr/>
        </p:nvPicPr>
        <p:blipFill>
          <a:blip r:embed="rId2" cstate="print"/>
          <a:stretch>
            <a:fillRect/>
          </a:stretch>
        </p:blipFill>
        <p:spPr>
          <a:xfrm>
            <a:off x="7391400" y="4343400"/>
            <a:ext cx="1219200" cy="1219200"/>
          </a:xfrm>
          <a:prstGeom prst="rect">
            <a:avLst/>
          </a:prstGeom>
          <a:ln>
            <a:solidFill>
              <a:schemeClr val="tx1"/>
            </a:solidFill>
          </a:ln>
          <a:effectLst>
            <a:outerShdw blurRad="50800" dist="38100" algn="l" rotWithShape="0">
              <a:prstClr val="black">
                <a:alpha val="40000"/>
              </a:prstClr>
            </a:outerShdw>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HRITCU@HPLTYWZZOIEJONJR" val="5079"/>
  <p:tag name="DEFAULTDISPLAYSOURCE" val="\documentclass{article}\pagestyle{empty}&#10;\begin{document}&#10;&#10;\end{document}&#10;"/>
  <p:tag name="EMBEDFONTS" val="1"/>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27873</TotalTime>
  <Words>3233</Words>
  <Application>Microsoft Office PowerPoint</Application>
  <PresentationFormat>On-screen Show (4:3)</PresentationFormat>
  <Paragraphs>970</Paragraphs>
  <Slides>51</Slides>
  <Notes>43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Arial</vt:lpstr>
      <vt:lpstr>Calibri</vt:lpstr>
      <vt:lpstr>CMSS10</vt:lpstr>
      <vt:lpstr>CMSY10ORIG</vt:lpstr>
      <vt:lpstr>CMTI10</vt:lpstr>
      <vt:lpstr>CMMI10</vt:lpstr>
      <vt:lpstr>Arial Black</vt:lpstr>
      <vt:lpstr>Helvetica</vt:lpstr>
      <vt:lpstr>Berlin Sans FB Demi</vt:lpstr>
      <vt:lpstr>Consolas</vt:lpstr>
      <vt:lpstr>Arial Unicode MS</vt:lpstr>
      <vt:lpstr>Office Theme</vt:lpstr>
      <vt:lpstr>Efficient Formally Secure Compilers to a Tagged Architecture</vt:lpstr>
      <vt:lpstr>Computers are insecure</vt:lpstr>
      <vt:lpstr>Hardware architectures</vt:lpstr>
      <vt:lpstr>Unsafe low-level languages</vt:lpstr>
      <vt:lpstr>Safer high-level languages</vt:lpstr>
      <vt:lpstr>Slide 6</vt:lpstr>
      <vt:lpstr>Slide 7</vt:lpstr>
      <vt:lpstr>Slide 8</vt:lpstr>
      <vt:lpstr>Micro-Policies</vt:lpstr>
      <vt:lpstr>Micro-Policies team</vt:lpstr>
      <vt:lpstr>Micro-policies</vt:lpstr>
      <vt:lpstr>Tag-based instruction-level monitoring</vt:lpstr>
      <vt:lpstr>Tag-based instruction-level monitoring</vt:lpstr>
      <vt:lpstr>Micro-policies are cool!</vt:lpstr>
      <vt:lpstr>Expressiveness</vt:lpstr>
      <vt:lpstr>Flexibility (by example)</vt:lpstr>
      <vt:lpstr>Memory safety micro-policy</vt:lpstr>
      <vt:lpstr>Memory safety micro-policy</vt:lpstr>
      <vt:lpstr>Efficiently executing micro-policies</vt:lpstr>
      <vt:lpstr>Efficiently executing micro-policies</vt:lpstr>
      <vt:lpstr>Experimental evaluation (simulations)</vt:lpstr>
      <vt:lpstr>Formal verification in Coq</vt:lpstr>
      <vt:lpstr>Slide 23</vt:lpstr>
      <vt:lpstr>Secure Compilation</vt:lpstr>
      <vt:lpstr>Secure compilation</vt:lpstr>
      <vt:lpstr>Fully abstract compilation, intuition</vt:lpstr>
      <vt:lpstr>Very long term vision</vt:lpstr>
      <vt:lpstr>Low-level compartmentalization</vt:lpstr>
      <vt:lpstr>Compartmentalized C</vt:lpstr>
      <vt:lpstr>Compartmentalization micro-policy</vt:lpstr>
      <vt:lpstr>Secure compartmentalization property</vt:lpstr>
      <vt:lpstr>Protecting higher-level abstractions</vt:lpstr>
      <vt:lpstr>Composing compilers and higher-level micro-policies</vt:lpstr>
      <vt:lpstr>User-specified higher-level policies</vt:lpstr>
      <vt:lpstr>Secure micro-policy composition</vt:lpstr>
      <vt:lpstr>Secure compilation</vt:lpstr>
      <vt:lpstr>Slide 37</vt:lpstr>
      <vt:lpstr>Dependable property-based testing</vt:lpstr>
      <vt:lpstr>Conclusion</vt:lpstr>
      <vt:lpstr>backup slides</vt:lpstr>
      <vt:lpstr>About my research</vt:lpstr>
      <vt:lpstr>Simulations for naive implementation</vt:lpstr>
      <vt:lpstr>Targeted [micro-]architectural optimizations</vt:lpstr>
      <vt:lpstr>Expressiveness</vt:lpstr>
      <vt:lpstr>Memory safety micro-policy</vt:lpstr>
      <vt:lpstr>Memory safety micro-policy</vt:lpstr>
      <vt:lpstr>Memory safety micro-policy</vt:lpstr>
      <vt:lpstr>Open problems</vt:lpstr>
      <vt:lpstr>Take away</vt:lpstr>
      <vt:lpstr>Fully abstract compilation, definition</vt:lpstr>
      <vt:lpstr>Memory safety for 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Property-Based Testing</dc:title>
  <dc:creator>hritcu</dc:creator>
  <cp:lastModifiedBy>Catalin Hritcu</cp:lastModifiedBy>
  <cp:revision>1614</cp:revision>
  <dcterms:created xsi:type="dcterms:W3CDTF">2013-11-27T14:47:03Z</dcterms:created>
  <dcterms:modified xsi:type="dcterms:W3CDTF">2016-02-22T06:38:06Z</dcterms:modified>
</cp:coreProperties>
</file>