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4" r:id="rId5"/>
    <p:sldId id="260" r:id="rId6"/>
    <p:sldId id="263" r:id="rId7"/>
    <p:sldId id="261" r:id="rId8"/>
    <p:sldId id="265" r:id="rId9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09" autoAdjust="0"/>
    <p:restoredTop sz="87136" autoAdjust="0"/>
  </p:normalViewPr>
  <p:slideViewPr>
    <p:cSldViewPr>
      <p:cViewPr varScale="1">
        <p:scale>
          <a:sx n="125" d="100"/>
          <a:sy n="125" d="100"/>
        </p:scale>
        <p:origin x="120" y="12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334B4-43C6-47FF-AFC7-2EEDB0EE66F7}" type="datetimeFigureOut">
              <a:rPr lang="en-US" smtClean="0"/>
              <a:t>2019-08-27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D3552-2F95-4E0E-B0B8-68822BB826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use Ilya's</a:t>
            </a:r>
            <a:r>
              <a:rPr lang="en-US" baseline="0" dirty="0" smtClean="0"/>
              <a:t> Coq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437EE-D348-4D49-8D0B-E2A12F8E030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6021-58C3-4E5D-8BBB-4314F2568516}" type="datetime1">
              <a:rPr lang="en-US" smtClean="0"/>
              <a:t>2019-08-27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F43D-0ED1-4F29-8E1D-57BE7B33A4CE}" type="datetime1">
              <a:rPr lang="en-US" smtClean="0"/>
              <a:t>2019-08-27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BCD8-AC7F-41EA-AADA-21D27CA8744F}" type="datetime1">
              <a:rPr lang="en-US" smtClean="0"/>
              <a:t>2019-08-27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B0D8-CAA7-4329-BBEE-2722B0535505}" type="datetime1">
              <a:rPr lang="en-US" smtClean="0"/>
              <a:t>2019-08-27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B950-6BB1-4F84-8BB1-8261E03229D7}" type="datetime1">
              <a:rPr lang="en-US" smtClean="0"/>
              <a:t>2019-08-27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3E42-D0E6-44FB-B701-FD74B390060D}" type="datetime1">
              <a:rPr lang="en-US" smtClean="0"/>
              <a:t>2019-08-27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72E4-3D07-4C00-BCD2-0C4366E79F13}" type="datetime1">
              <a:rPr lang="en-US" smtClean="0"/>
              <a:t>2019-08-27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7863-361C-4082-9348-6A60EAF4CF78}" type="datetime1">
              <a:rPr lang="en-US" smtClean="0"/>
              <a:t>2019-08-27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C4AD-9339-4E3E-BA65-ACDE4A64233E}" type="datetime1">
              <a:rPr lang="en-US" smtClean="0"/>
              <a:t>2019-08-27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3CB3-1185-4EB7-94FC-026336EF999E}" type="datetime1">
              <a:rPr lang="en-US" smtClean="0"/>
              <a:t>2019-08-27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0514-54E2-464B-829E-09FA4B9C1B21}" type="datetime1">
              <a:rPr lang="en-US" smtClean="0"/>
              <a:t>2019-08-27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F7E12-C93A-4B3A-BC88-E4170706B5A5}" type="datetime1">
              <a:rPr lang="en-US" smtClean="0"/>
              <a:t>2019-08-27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761970" rtl="0" eaLnBrk="1" latinLnBrk="0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4750" y="1397000"/>
            <a:ext cx="6794500" cy="1225021"/>
          </a:xfrm>
        </p:spPr>
        <p:txBody>
          <a:bodyPr>
            <a:noAutofit/>
          </a:bodyPr>
          <a:lstStyle/>
          <a:p>
            <a:r>
              <a:rPr lang="en-US" sz="3750" b="1" dirty="0">
                <a:solidFill>
                  <a:srgbClr val="C00000"/>
                </a:solidFill>
              </a:rPr>
              <a:t>Writing and </a:t>
            </a:r>
            <a:r>
              <a:rPr lang="en-US" sz="3750" b="1" dirty="0" smtClean="0">
                <a:solidFill>
                  <a:srgbClr val="C00000"/>
                </a:solidFill>
              </a:rPr>
              <a:t>Verifying</a:t>
            </a:r>
            <a:br>
              <a:rPr lang="en-US" sz="3750" b="1" dirty="0" smtClean="0">
                <a:solidFill>
                  <a:srgbClr val="C00000"/>
                </a:solidFill>
              </a:rPr>
            </a:br>
            <a:r>
              <a:rPr lang="en-US" sz="3750" b="1" dirty="0" smtClean="0">
                <a:solidFill>
                  <a:srgbClr val="C00000"/>
                </a:solidFill>
              </a:rPr>
              <a:t>Functional </a:t>
            </a:r>
            <a:r>
              <a:rPr lang="en-US" sz="3750" b="1" dirty="0">
                <a:solidFill>
                  <a:srgbClr val="C00000"/>
                </a:solidFill>
              </a:rPr>
              <a:t>Programs in </a:t>
            </a:r>
            <a:r>
              <a:rPr lang="en-US" sz="3750" b="1" dirty="0" smtClean="0">
                <a:solidFill>
                  <a:srgbClr val="C00000"/>
                </a:solidFill>
              </a:rPr>
              <a:t>Coq</a:t>
            </a:r>
            <a:endParaRPr lang="en-US" sz="3333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3238500"/>
            <a:ext cx="5334000" cy="107950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C</a:t>
            </a:r>
            <a:r>
              <a:rPr lang="ro-RO" sz="3000" b="1" dirty="0">
                <a:solidFill>
                  <a:schemeClr val="tx1"/>
                </a:solidFill>
              </a:rPr>
              <a:t>ătălin Hrițcu</a:t>
            </a:r>
            <a:endParaRPr lang="en-US" sz="3000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Inria Paris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DDCC-B077-4820-BE21-09B98267384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50" y="3019180"/>
            <a:ext cx="1758700" cy="195072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This course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264"/>
            <a:ext cx="8229600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1. Logic </a:t>
            </a:r>
            <a:r>
              <a:rPr lang="en-US" sz="3200" b="1" dirty="0">
                <a:solidFill>
                  <a:schemeClr val="tx2"/>
                </a:solidFill>
              </a:rPr>
              <a:t>and </a:t>
            </a:r>
            <a:r>
              <a:rPr lang="en-US" sz="3200" b="1" dirty="0" smtClean="0">
                <a:solidFill>
                  <a:schemeClr val="tx2"/>
                </a:solidFill>
              </a:rPr>
              <a:t>proofs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2. Functional programming</a:t>
            </a: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3. Program verification</a:t>
            </a:r>
          </a:p>
          <a:p>
            <a:r>
              <a:rPr lang="en-US" sz="3200" b="1" dirty="0" smtClean="0">
                <a:solidFill>
                  <a:srgbClr val="C00000"/>
                </a:solidFill>
              </a:rPr>
              <a:t>Using the Coq proof assistant</a:t>
            </a:r>
          </a:p>
          <a:p>
            <a:r>
              <a:rPr lang="en-US" sz="3200" b="1" dirty="0" smtClean="0"/>
              <a:t>Curry-Howard correspondence</a:t>
            </a:r>
          </a:p>
          <a:p>
            <a:pPr lvl="1"/>
            <a:r>
              <a:rPr lang="en-US" sz="3200" dirty="0" smtClean="0"/>
              <a:t>proofs = purely functional programs</a:t>
            </a:r>
          </a:p>
          <a:p>
            <a:pPr lvl="1"/>
            <a:r>
              <a:rPr lang="en-US" sz="3200" dirty="0"/>
              <a:t>bridge between logic and computer science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47900"/>
            <a:ext cx="1758700" cy="19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6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and proofs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3771636"/>
          </a:xfrm>
        </p:spPr>
        <p:txBody>
          <a:bodyPr>
            <a:noAutofit/>
          </a:bodyPr>
          <a:lstStyle/>
          <a:p>
            <a:r>
              <a:rPr lang="en-US" sz="2800" dirty="0" smtClean="0"/>
              <a:t>Foundation of </a:t>
            </a:r>
            <a:r>
              <a:rPr lang="en-US" sz="2800" b="1" dirty="0" smtClean="0">
                <a:solidFill>
                  <a:schemeClr val="tx2"/>
                </a:solidFill>
              </a:rPr>
              <a:t>mathematics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chemeClr val="tx2"/>
                </a:solidFill>
              </a:rPr>
              <a:t>computer science</a:t>
            </a:r>
          </a:p>
          <a:p>
            <a:pPr lvl="1"/>
            <a:r>
              <a:rPr lang="en-US" sz="2800" b="1" dirty="0"/>
              <a:t>formal </a:t>
            </a:r>
            <a:r>
              <a:rPr lang="en-US" sz="2800" b="1" dirty="0" smtClean="0"/>
              <a:t>proofs</a:t>
            </a:r>
            <a:r>
              <a:rPr lang="en-US" sz="2800" dirty="0" smtClean="0"/>
              <a:t> with respect to </a:t>
            </a:r>
            <a:r>
              <a:rPr lang="en-US" sz="2800" b="1" dirty="0" smtClean="0"/>
              <a:t>inference rules</a:t>
            </a:r>
          </a:p>
          <a:p>
            <a:r>
              <a:rPr lang="en-US" sz="2800" b="1" dirty="0" smtClean="0"/>
              <a:t>This course: </a:t>
            </a:r>
            <a:r>
              <a:rPr lang="en-US" sz="2800" b="1" dirty="0" smtClean="0">
                <a:solidFill>
                  <a:srgbClr val="C00000"/>
                </a:solidFill>
              </a:rPr>
              <a:t>constructive </a:t>
            </a:r>
            <a:r>
              <a:rPr lang="en-US" sz="2800" b="1" dirty="0">
                <a:solidFill>
                  <a:srgbClr val="C00000"/>
                </a:solidFill>
              </a:rPr>
              <a:t>higher-order </a:t>
            </a:r>
            <a:r>
              <a:rPr lang="en-US" sz="2800" b="1" dirty="0" smtClean="0">
                <a:solidFill>
                  <a:srgbClr val="C00000"/>
                </a:solidFill>
              </a:rPr>
              <a:t>logic</a:t>
            </a:r>
          </a:p>
          <a:p>
            <a:pPr lvl="1"/>
            <a:r>
              <a:rPr lang="en-US" sz="2400" b="1" dirty="0" smtClean="0"/>
              <a:t>constructive</a:t>
            </a:r>
            <a:r>
              <a:rPr lang="en-US" sz="2400" dirty="0" smtClean="0"/>
              <a:t>, aka </a:t>
            </a:r>
            <a:r>
              <a:rPr lang="en-US" sz="2400" b="1" dirty="0" smtClean="0"/>
              <a:t>intuitionistic logic</a:t>
            </a:r>
            <a:r>
              <a:rPr lang="en-US" sz="2400" dirty="0" smtClean="0"/>
              <a:t>:</a:t>
            </a:r>
          </a:p>
          <a:p>
            <a:pPr lvl="2"/>
            <a:r>
              <a:rPr lang="en-US" dirty="0" smtClean="0"/>
              <a:t>a proposition is true if one can construct a proof</a:t>
            </a:r>
          </a:p>
          <a:p>
            <a:pPr lvl="2"/>
            <a:r>
              <a:rPr lang="en-US" dirty="0" smtClean="0"/>
              <a:t>philosophically rejects excluded middle (</a:t>
            </a:r>
            <a:r>
              <a:rPr lang="en-US" dirty="0"/>
              <a:t>P </a:t>
            </a:r>
            <a:r>
              <a:rPr lang="en-US" dirty="0" smtClean="0"/>
              <a:t>∨ ¬</a:t>
            </a:r>
            <a:r>
              <a:rPr lang="en-US" dirty="0"/>
              <a:t>P, classical </a:t>
            </a:r>
            <a:r>
              <a:rPr lang="en-US" dirty="0" smtClean="0"/>
              <a:t>logic)</a:t>
            </a:r>
          </a:p>
          <a:p>
            <a:pPr lvl="1"/>
            <a:r>
              <a:rPr lang="en-US" sz="2400" b="1" dirty="0" smtClean="0"/>
              <a:t>higher-order</a:t>
            </a:r>
            <a:r>
              <a:rPr lang="en-US" sz="2400" dirty="0" smtClean="0"/>
              <a:t>: can quantify </a:t>
            </a:r>
            <a:r>
              <a:rPr lang="en-US" sz="2400" dirty="0"/>
              <a:t>over propositions (</a:t>
            </a:r>
            <a:r>
              <a:rPr lang="en-US" sz="2400" dirty="0" smtClean="0"/>
              <a:t>∀P. P), predicates (∀Q x. Q x), relations (∀R x y. R x y), ...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2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and computer science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377163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Logic and CS greatly influenced </a:t>
            </a:r>
            <a:r>
              <a:rPr lang="en-US" sz="2800" b="1" dirty="0">
                <a:solidFill>
                  <a:schemeClr val="tx2"/>
                </a:solidFill>
              </a:rPr>
              <a:t>on </a:t>
            </a:r>
            <a:r>
              <a:rPr lang="en-US" sz="2800" b="1" dirty="0" smtClean="0">
                <a:solidFill>
                  <a:schemeClr val="tx2"/>
                </a:solidFill>
              </a:rPr>
              <a:t>each other</a:t>
            </a:r>
            <a:r>
              <a:rPr lang="en-US" sz="2800" dirty="0" smtClean="0"/>
              <a:t>, e.g.:</a:t>
            </a:r>
          </a:p>
          <a:p>
            <a:pPr lvl="1"/>
            <a:r>
              <a:rPr lang="en-US" sz="2466" b="1" dirty="0" smtClean="0"/>
              <a:t>automated </a:t>
            </a:r>
            <a:r>
              <a:rPr lang="en-US" sz="2466" b="1" dirty="0"/>
              <a:t>theorem provers</a:t>
            </a:r>
            <a:r>
              <a:rPr lang="en-US" sz="2466" dirty="0"/>
              <a:t> (e.g., SAT and SMT solvers)</a:t>
            </a:r>
          </a:p>
          <a:p>
            <a:pPr lvl="1"/>
            <a:r>
              <a:rPr lang="en-US" sz="2466" b="1" dirty="0" smtClean="0"/>
              <a:t>proof </a:t>
            </a:r>
            <a:r>
              <a:rPr lang="en-US" sz="2466" b="1" dirty="0"/>
              <a:t>assistants</a:t>
            </a:r>
            <a:r>
              <a:rPr lang="en-US" sz="2466" dirty="0"/>
              <a:t>: Coq, Isabelle, HOL family, F*, ACL2, etc.</a:t>
            </a:r>
          </a:p>
          <a:p>
            <a:pPr lvl="2"/>
            <a:r>
              <a:rPr lang="en-US" sz="2133" dirty="0" smtClean="0"/>
              <a:t>interactively constructed, machine-checked proofs</a:t>
            </a:r>
          </a:p>
          <a:p>
            <a:pPr lvl="2"/>
            <a:r>
              <a:rPr lang="en-US" sz="2133" dirty="0" smtClean="0"/>
              <a:t>addictive, gamification </a:t>
            </a:r>
            <a:r>
              <a:rPr lang="en-US" sz="2133" dirty="0"/>
              <a:t>of proofs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his course:</a:t>
            </a:r>
            <a:r>
              <a:rPr lang="en-US" sz="2800" b="1" dirty="0" smtClean="0"/>
              <a:t> </a:t>
            </a:r>
            <a:r>
              <a:rPr lang="en-US" sz="2800" b="1" dirty="0"/>
              <a:t>Coq proof </a:t>
            </a:r>
            <a:r>
              <a:rPr lang="en-US" sz="2800" b="1" dirty="0" smtClean="0"/>
              <a:t>assistant</a:t>
            </a:r>
          </a:p>
          <a:p>
            <a:pPr lvl="1"/>
            <a:r>
              <a:rPr lang="en-US" sz="2466" dirty="0" smtClean="0"/>
              <a:t>developed </a:t>
            </a:r>
            <a:r>
              <a:rPr lang="en-US" sz="2466" dirty="0"/>
              <a:t>at Inria since </a:t>
            </a:r>
            <a:r>
              <a:rPr lang="en-US" sz="2466" dirty="0" smtClean="0"/>
              <a:t>1983 (in </a:t>
            </a:r>
            <a:r>
              <a:rPr lang="en-US" sz="2466" dirty="0" err="1" smtClean="0"/>
              <a:t>OCaml</a:t>
            </a:r>
            <a:r>
              <a:rPr lang="en-US" sz="2466" dirty="0" smtClean="0"/>
              <a:t>)</a:t>
            </a:r>
          </a:p>
          <a:p>
            <a:pPr lvl="1"/>
            <a:r>
              <a:rPr lang="en-US" sz="2466" dirty="0" smtClean="0"/>
              <a:t>Curry-Howard: proofs </a:t>
            </a:r>
            <a:r>
              <a:rPr lang="en-US" sz="2466" dirty="0"/>
              <a:t>= purely functional </a:t>
            </a:r>
            <a:r>
              <a:rPr lang="en-US" sz="2466" dirty="0" smtClean="0"/>
              <a:t>programs</a:t>
            </a:r>
            <a:endParaRPr lang="en-US" sz="246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6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 programming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377163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chemeClr val="tx2"/>
                </a:solidFill>
              </a:rPr>
              <a:t>Try to write computations as </a:t>
            </a:r>
            <a:r>
              <a:rPr lang="en-US" sz="2800" b="1" dirty="0">
                <a:solidFill>
                  <a:schemeClr val="tx2"/>
                </a:solidFill>
              </a:rPr>
              <a:t>pure </a:t>
            </a:r>
            <a:r>
              <a:rPr lang="en-US" sz="2800" b="1" dirty="0" smtClean="0">
                <a:solidFill>
                  <a:schemeClr val="tx2"/>
                </a:solidFill>
              </a:rPr>
              <a:t>functions</a:t>
            </a:r>
            <a:endParaRPr lang="en-US" sz="2800" b="1" dirty="0"/>
          </a:p>
          <a:p>
            <a:pPr lvl="1">
              <a:lnSpc>
                <a:spcPct val="120000"/>
              </a:lnSpc>
            </a:pPr>
            <a:r>
              <a:rPr lang="en-US" sz="2400" b="1" dirty="0" smtClean="0"/>
              <a:t>without </a:t>
            </a:r>
            <a:r>
              <a:rPr lang="en-US" sz="2400" b="1" dirty="0"/>
              <a:t>side-effects</a:t>
            </a:r>
            <a:r>
              <a:rPr lang="en-US" sz="2400" dirty="0"/>
              <a:t>, such as mutating the </a:t>
            </a:r>
            <a:r>
              <a:rPr lang="en-US" sz="2400" dirty="0" smtClean="0"/>
              <a:t>heap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sorting a list in place (imperative) vs into a new list (functional)</a:t>
            </a:r>
          </a:p>
          <a:p>
            <a:pPr lvl="1">
              <a:lnSpc>
                <a:spcPct val="120000"/>
              </a:lnSpc>
            </a:pPr>
            <a:r>
              <a:rPr lang="en-US" sz="2400" b="1" dirty="0" smtClean="0"/>
              <a:t>Coq is purely functional = zero side-effects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all computations are mathematical functions (terminating)</a:t>
            </a:r>
          </a:p>
          <a:p>
            <a:pPr lvl="1">
              <a:lnSpc>
                <a:spcPct val="120000"/>
              </a:lnSpc>
            </a:pPr>
            <a:r>
              <a:rPr lang="en-US" sz="2400" b="1" dirty="0" smtClean="0"/>
              <a:t>Functional programming languages</a:t>
            </a:r>
            <a:r>
              <a:rPr lang="en-US" sz="2400" dirty="0" smtClean="0"/>
              <a:t> like </a:t>
            </a:r>
            <a:r>
              <a:rPr lang="en-US" sz="2400" dirty="0" err="1" smtClean="0"/>
              <a:t>OCaml</a:t>
            </a:r>
            <a:r>
              <a:rPr lang="en-US" sz="2400" dirty="0" smtClean="0"/>
              <a:t>, Haskell, ...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try to reduce and/or control side-effects </a:t>
            </a:r>
            <a:endParaRPr lang="en-US" dirty="0" smtClean="0"/>
          </a:p>
          <a:p>
            <a:pPr lvl="2">
              <a:lnSpc>
                <a:spcPct val="120000"/>
              </a:lnSpc>
            </a:pPr>
            <a:r>
              <a:rPr lang="en-US" dirty="0" smtClean="0"/>
              <a:t>make it easy to write pure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2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 programming in practice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377163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chemeClr val="tx2"/>
                </a:solidFill>
              </a:rPr>
              <a:t>Functional programming languages </a:t>
            </a:r>
            <a:r>
              <a:rPr lang="en-US" sz="2400" b="1" dirty="0" smtClean="0">
                <a:solidFill>
                  <a:schemeClr val="tx2"/>
                </a:solidFill>
              </a:rPr>
              <a:t>have practical success</a:t>
            </a:r>
            <a:endParaRPr lang="en-US" sz="2400" b="1" dirty="0">
              <a:solidFill>
                <a:schemeClr val="tx2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2000" b="1" dirty="0" smtClean="0"/>
              <a:t>Facebook</a:t>
            </a:r>
            <a:r>
              <a:rPr lang="en-US" sz="2000" dirty="0" smtClean="0"/>
              <a:t> </a:t>
            </a:r>
            <a:r>
              <a:rPr lang="en-US" sz="2000" dirty="0"/>
              <a:t>(</a:t>
            </a:r>
            <a:r>
              <a:rPr lang="en-US" sz="2000" dirty="0" err="1" smtClean="0"/>
              <a:t>OCaml</a:t>
            </a:r>
            <a:r>
              <a:rPr lang="en-US" sz="2000" dirty="0" smtClean="0"/>
              <a:t>, Haskell</a:t>
            </a:r>
            <a:r>
              <a:rPr lang="en-US" sz="2000" dirty="0"/>
              <a:t>), </a:t>
            </a:r>
            <a:r>
              <a:rPr lang="en-US" sz="2000" b="1" dirty="0"/>
              <a:t>Docker</a:t>
            </a:r>
            <a:r>
              <a:rPr lang="en-US" sz="2000" dirty="0"/>
              <a:t> (</a:t>
            </a:r>
            <a:r>
              <a:rPr lang="en-US" sz="2000" dirty="0" err="1"/>
              <a:t>OCaml</a:t>
            </a:r>
            <a:r>
              <a:rPr lang="en-US" sz="2000" dirty="0"/>
              <a:t>), </a:t>
            </a:r>
            <a:r>
              <a:rPr lang="en-US" sz="2000" b="1" dirty="0"/>
              <a:t>Twitter</a:t>
            </a:r>
            <a:r>
              <a:rPr lang="en-US" sz="2000" dirty="0"/>
              <a:t> (Scala)</a:t>
            </a:r>
          </a:p>
          <a:p>
            <a:pPr lvl="1">
              <a:lnSpc>
                <a:spcPct val="110000"/>
              </a:lnSpc>
            </a:pPr>
            <a:r>
              <a:rPr lang="en-US" sz="2000" b="1" dirty="0" smtClean="0"/>
              <a:t>Financial </a:t>
            </a:r>
            <a:r>
              <a:rPr lang="en-US" sz="2000" b="1" dirty="0"/>
              <a:t>industry</a:t>
            </a:r>
            <a:r>
              <a:rPr lang="en-US" sz="2000" dirty="0"/>
              <a:t>: Jane Street (</a:t>
            </a:r>
            <a:r>
              <a:rPr lang="en-US" sz="2000" dirty="0" err="1"/>
              <a:t>OCaml</a:t>
            </a:r>
            <a:r>
              <a:rPr lang="en-US" sz="2000" dirty="0"/>
              <a:t>), banks (Haskell, ...)</a:t>
            </a:r>
          </a:p>
          <a:p>
            <a:pPr lvl="1">
              <a:lnSpc>
                <a:spcPct val="110000"/>
              </a:lnSpc>
            </a:pPr>
            <a:r>
              <a:rPr lang="en-US" sz="2000" b="1" dirty="0" err="1" smtClean="0"/>
              <a:t>Blockchains</a:t>
            </a:r>
            <a:r>
              <a:rPr lang="en-US" sz="2000" dirty="0"/>
              <a:t>: </a:t>
            </a:r>
            <a:r>
              <a:rPr lang="en-US" sz="2000" dirty="0" err="1"/>
              <a:t>Tezos</a:t>
            </a:r>
            <a:r>
              <a:rPr lang="en-US" sz="2000" dirty="0"/>
              <a:t> (</a:t>
            </a:r>
            <a:r>
              <a:rPr lang="en-US" sz="2000" dirty="0" err="1"/>
              <a:t>OCaml</a:t>
            </a:r>
            <a:r>
              <a:rPr lang="en-US" sz="2000" dirty="0"/>
              <a:t>), </a:t>
            </a:r>
            <a:r>
              <a:rPr lang="en-US" sz="2000" dirty="0" err="1"/>
              <a:t>Cardano</a:t>
            </a:r>
            <a:r>
              <a:rPr lang="en-US" sz="2000" dirty="0"/>
              <a:t> (</a:t>
            </a:r>
            <a:r>
              <a:rPr lang="en-US" sz="2000" dirty="0" smtClean="0"/>
              <a:t>Haskell, Rust), ...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chemeClr val="tx2"/>
                </a:solidFill>
              </a:rPr>
              <a:t>Not yet mainstream, but ...</a:t>
            </a:r>
          </a:p>
          <a:p>
            <a:pPr lvl="1">
              <a:lnSpc>
                <a:spcPct val="110000"/>
              </a:lnSpc>
            </a:pPr>
            <a:r>
              <a:rPr lang="en-US" sz="2000" b="1" dirty="0"/>
              <a:t>Functional programmers earn more</a:t>
            </a:r>
            <a:r>
              <a:rPr lang="en-US" sz="2000" dirty="0"/>
              <a:t> (Stack Overflow survey)</a:t>
            </a:r>
          </a:p>
          <a:p>
            <a:pPr lvl="1">
              <a:lnSpc>
                <a:spcPct val="110000"/>
              </a:lnSpc>
            </a:pPr>
            <a:r>
              <a:rPr lang="en-US" sz="2000" b="1" dirty="0"/>
              <a:t>Many ideas already been adopted by mainstream languages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generics and Lambdas in Java/C#, Google's Map-Reduce, ...</a:t>
            </a:r>
          </a:p>
          <a:p>
            <a:pPr lvl="1">
              <a:lnSpc>
                <a:spcPct val="110000"/>
              </a:lnSpc>
            </a:pPr>
            <a:r>
              <a:rPr lang="en-US" sz="2000" b="1" dirty="0"/>
              <a:t>Makes formal verification and informal reasoning </a:t>
            </a:r>
            <a:r>
              <a:rPr lang="en-US" sz="2000" b="1" dirty="0" smtClean="0"/>
              <a:t>easier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7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Formal verification </a:t>
            </a:r>
            <a:r>
              <a:rPr lang="en-US" sz="4000" b="1" dirty="0"/>
              <a:t>in proof assistants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3771636"/>
          </a:xfrm>
        </p:spPr>
        <p:txBody>
          <a:bodyPr>
            <a:noAutofit/>
          </a:bodyPr>
          <a:lstStyle/>
          <a:p>
            <a:r>
              <a:rPr lang="en-US" sz="2734" b="1" dirty="0" smtClean="0">
                <a:solidFill>
                  <a:schemeClr val="tx2"/>
                </a:solidFill>
              </a:rPr>
              <a:t>Machine-checked </a:t>
            </a:r>
            <a:r>
              <a:rPr lang="en-US" sz="2734" b="1" dirty="0">
                <a:solidFill>
                  <a:schemeClr val="tx2"/>
                </a:solidFill>
              </a:rPr>
              <a:t>proofs of mathematical </a:t>
            </a:r>
            <a:r>
              <a:rPr lang="en-US" sz="2734" b="1" dirty="0" smtClean="0">
                <a:solidFill>
                  <a:schemeClr val="tx2"/>
                </a:solidFill>
              </a:rPr>
              <a:t>theorems</a:t>
            </a:r>
            <a:endParaRPr lang="en-US" sz="2734" b="1" dirty="0">
              <a:solidFill>
                <a:schemeClr val="tx2"/>
              </a:solidFill>
            </a:endParaRPr>
          </a:p>
          <a:p>
            <a:pPr lvl="1"/>
            <a:r>
              <a:rPr lang="en-US" sz="2133" dirty="0" smtClean="0"/>
              <a:t>the </a:t>
            </a:r>
            <a:r>
              <a:rPr lang="en-US" sz="2133" dirty="0"/>
              <a:t>4-color and </a:t>
            </a:r>
            <a:r>
              <a:rPr lang="en-US" sz="2133" dirty="0" err="1"/>
              <a:t>Feit</a:t>
            </a:r>
            <a:r>
              <a:rPr lang="en-US" sz="2133" dirty="0"/>
              <a:t>-Thompson theorems (</a:t>
            </a:r>
            <a:r>
              <a:rPr lang="en-US" sz="2133" dirty="0" err="1"/>
              <a:t>Coq+SSReflect</a:t>
            </a:r>
            <a:r>
              <a:rPr lang="en-US" sz="2133" dirty="0"/>
              <a:t>)</a:t>
            </a:r>
          </a:p>
          <a:p>
            <a:pPr lvl="1"/>
            <a:r>
              <a:rPr lang="en-US" sz="2133" dirty="0" smtClean="0"/>
              <a:t>Hales</a:t>
            </a:r>
            <a:r>
              <a:rPr lang="en-US" sz="2133" dirty="0"/>
              <a:t>' proof of Kepler conjecture (HOL Light and Isabelle)</a:t>
            </a:r>
          </a:p>
          <a:p>
            <a:r>
              <a:rPr lang="en-US" sz="2734" b="1" dirty="0">
                <a:solidFill>
                  <a:schemeClr val="tx2"/>
                </a:solidFill>
              </a:rPr>
              <a:t>F</a:t>
            </a:r>
            <a:r>
              <a:rPr lang="en-US" sz="2734" b="1" dirty="0" smtClean="0">
                <a:solidFill>
                  <a:schemeClr val="tx2"/>
                </a:solidFill>
              </a:rPr>
              <a:t>ormally </a:t>
            </a:r>
            <a:r>
              <a:rPr lang="en-US" sz="2734" b="1" dirty="0">
                <a:solidFill>
                  <a:schemeClr val="tx2"/>
                </a:solidFill>
              </a:rPr>
              <a:t>verified </a:t>
            </a:r>
            <a:r>
              <a:rPr lang="en-US" sz="2734" b="1" dirty="0" smtClean="0">
                <a:solidFill>
                  <a:schemeClr val="tx2"/>
                </a:solidFill>
              </a:rPr>
              <a:t>programs</a:t>
            </a:r>
            <a:endParaRPr lang="en-US" sz="2734" b="1" dirty="0">
              <a:solidFill>
                <a:schemeClr val="tx2"/>
              </a:solidFill>
            </a:endParaRPr>
          </a:p>
          <a:p>
            <a:pPr lvl="1"/>
            <a:r>
              <a:rPr lang="en-US" sz="2066" b="1" dirty="0"/>
              <a:t>Proving mathematically that a </a:t>
            </a:r>
            <a:r>
              <a:rPr lang="en-US" sz="2066" b="1" dirty="0">
                <a:solidFill>
                  <a:srgbClr val="C00000"/>
                </a:solidFill>
              </a:rPr>
              <a:t>program</a:t>
            </a:r>
            <a:r>
              <a:rPr lang="en-US" sz="2066" b="1" dirty="0"/>
              <a:t> satisfies </a:t>
            </a:r>
            <a:r>
              <a:rPr lang="en-US" sz="2066" b="1" dirty="0" smtClean="0"/>
              <a:t>a </a:t>
            </a:r>
            <a:r>
              <a:rPr lang="en-US" sz="2066" b="1" dirty="0" smtClean="0">
                <a:solidFill>
                  <a:srgbClr val="C00000"/>
                </a:solidFill>
              </a:rPr>
              <a:t>specification</a:t>
            </a:r>
            <a:endParaRPr lang="en-US" sz="2066" b="1" dirty="0">
              <a:solidFill>
                <a:srgbClr val="C00000"/>
              </a:solidFill>
            </a:endParaRPr>
          </a:p>
          <a:p>
            <a:pPr lvl="1"/>
            <a:r>
              <a:rPr lang="en-US" sz="2066" dirty="0" smtClean="0"/>
              <a:t>the </a:t>
            </a:r>
            <a:r>
              <a:rPr lang="en-US" sz="2066" dirty="0" err="1"/>
              <a:t>CompCert</a:t>
            </a:r>
            <a:r>
              <a:rPr lang="en-US" sz="2066" dirty="0"/>
              <a:t> compiler (Coq)</a:t>
            </a:r>
          </a:p>
          <a:p>
            <a:pPr lvl="1"/>
            <a:r>
              <a:rPr lang="en-US" sz="2066" dirty="0" smtClean="0"/>
              <a:t>the </a:t>
            </a:r>
            <a:r>
              <a:rPr lang="en-US" sz="2066" dirty="0"/>
              <a:t>seL4 operating system (Isabelle/HOL)</a:t>
            </a:r>
          </a:p>
          <a:p>
            <a:pPr lvl="1"/>
            <a:r>
              <a:rPr lang="en-US" sz="2066" dirty="0" smtClean="0"/>
              <a:t>the </a:t>
            </a:r>
            <a:r>
              <a:rPr lang="en-US" sz="2066" dirty="0"/>
              <a:t>Everest HTTPS stack: EverCrypt, </a:t>
            </a:r>
            <a:r>
              <a:rPr lang="en-US" sz="2066" dirty="0" err="1"/>
              <a:t>EverParse</a:t>
            </a:r>
            <a:r>
              <a:rPr lang="en-US" sz="2066" dirty="0"/>
              <a:t>, </a:t>
            </a:r>
            <a:r>
              <a:rPr lang="en-US" sz="2066" dirty="0" err="1"/>
              <a:t>miTLS</a:t>
            </a:r>
            <a:r>
              <a:rPr lang="en-US" sz="2066" dirty="0"/>
              <a:t> (F*)</a:t>
            </a:r>
          </a:p>
          <a:p>
            <a:pPr lvl="1"/>
            <a:r>
              <a:rPr lang="en-US" sz="2066" dirty="0" smtClean="0"/>
              <a:t>hot </a:t>
            </a:r>
            <a:r>
              <a:rPr lang="en-US" sz="2066" dirty="0"/>
              <a:t>topic: verification of smart contracts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7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This course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1100"/>
            <a:ext cx="8229600" cy="377163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Write purely functional programs in Coq</a:t>
            </a:r>
            <a:endParaRPr lang="en-US" sz="2400" b="1" dirty="0">
              <a:solidFill>
                <a:schemeClr val="tx2"/>
              </a:solidFill>
            </a:endParaRPr>
          </a:p>
          <a:p>
            <a:pPr lvl="1"/>
            <a:r>
              <a:rPr lang="en-US" sz="2000" dirty="0" smtClean="0"/>
              <a:t>natural numbers, lists, regular expressions, ...</a:t>
            </a:r>
          </a:p>
          <a:p>
            <a:r>
              <a:rPr lang="en-US" sz="2400" b="1" dirty="0" smtClean="0">
                <a:solidFill>
                  <a:schemeClr val="tx2"/>
                </a:solidFill>
              </a:rPr>
              <a:t>Verify these programs by proving theorems about them</a:t>
            </a:r>
          </a:p>
          <a:p>
            <a:pPr lvl="1"/>
            <a:r>
              <a:rPr lang="en-US" sz="2000" dirty="0" smtClean="0"/>
              <a:t>case analysis, induction, inversion, ...</a:t>
            </a:r>
            <a:endParaRPr lang="en-US" sz="2000" dirty="0"/>
          </a:p>
          <a:p>
            <a:r>
              <a:rPr lang="en-US" sz="2400" b="1" dirty="0">
                <a:solidFill>
                  <a:schemeClr val="tx2"/>
                </a:solidFill>
              </a:rPr>
              <a:t>Curry-Howard correspondence</a:t>
            </a:r>
          </a:p>
          <a:p>
            <a:pPr lvl="1"/>
            <a:r>
              <a:rPr lang="en-US" sz="2000" dirty="0"/>
              <a:t>proofs = purely functional </a:t>
            </a:r>
            <a:r>
              <a:rPr lang="en-US" sz="2000" dirty="0" smtClean="0"/>
              <a:t>programs</a:t>
            </a:r>
            <a:endParaRPr lang="en-US" sz="2400" b="1" dirty="0" smtClean="0">
              <a:solidFill>
                <a:schemeClr val="tx2"/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Logical Foundations</a:t>
            </a:r>
            <a:r>
              <a:rPr lang="en-US" sz="2400" b="1" dirty="0" smtClean="0"/>
              <a:t> -- book written entirely in Coq</a:t>
            </a:r>
          </a:p>
          <a:p>
            <a:r>
              <a:rPr lang="en-US" sz="2400" b="1" dirty="0" smtClean="0">
                <a:solidFill>
                  <a:schemeClr val="tx2"/>
                </a:solidFill>
              </a:rPr>
              <a:t>Ask questions, interact</a:t>
            </a:r>
          </a:p>
          <a:p>
            <a:r>
              <a:rPr lang="en-US" sz="2400" b="1" dirty="0" smtClean="0">
                <a:solidFill>
                  <a:schemeClr val="tx2"/>
                </a:solidFill>
              </a:rPr>
              <a:t>Exercises, materials,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28865"/>
            <a:ext cx="1600200" cy="17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0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42959</TotalTime>
  <Words>488</Words>
  <Application>Microsoft Office PowerPoint</Application>
  <PresentationFormat>On-screen Show (16:10)</PresentationFormat>
  <Paragraphs>76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Writing and Verifying Functional Programs in Coq</vt:lpstr>
      <vt:lpstr>This course</vt:lpstr>
      <vt:lpstr>Logic and proofs</vt:lpstr>
      <vt:lpstr>Logic and computer science</vt:lpstr>
      <vt:lpstr>Functional programming</vt:lpstr>
      <vt:lpstr>Functional programming in practice</vt:lpstr>
      <vt:lpstr>Formal verification in proof assistants</vt:lpstr>
      <vt:lpstr>This course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Catalin Hritcu</dc:creator>
  <cp:lastModifiedBy>Catalin Hritcu</cp:lastModifiedBy>
  <cp:revision>1955</cp:revision>
  <dcterms:created xsi:type="dcterms:W3CDTF">2016-12-13T09:19:39Z</dcterms:created>
  <dcterms:modified xsi:type="dcterms:W3CDTF">2019-08-27T11:48:51Z</dcterms:modified>
</cp:coreProperties>
</file>