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9" autoAdjust="0"/>
    <p:restoredTop sz="87136" autoAdjust="0"/>
  </p:normalViewPr>
  <p:slideViewPr>
    <p:cSldViewPr>
      <p:cViewPr varScale="1">
        <p:scale>
          <a:sx n="166" d="100"/>
          <a:sy n="166" d="100"/>
        </p:scale>
        <p:origin x="1566" y="13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2019-08-29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6021-58C3-4E5D-8BBB-4314F2568516}" type="datetime1">
              <a:rPr lang="en-US" smtClean="0"/>
              <a:t>2019-08-29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F43D-0ED1-4F29-8E1D-57BE7B33A4CE}" type="datetime1">
              <a:rPr lang="en-US" smtClean="0"/>
              <a:t>2019-08-29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CD8-AC7F-41EA-AADA-21D27CA8744F}" type="datetime1">
              <a:rPr lang="en-US" smtClean="0"/>
              <a:t>2019-08-29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B0D8-CAA7-4329-BBEE-2722B0535505}" type="datetime1">
              <a:rPr lang="en-US" smtClean="0"/>
              <a:t>2019-08-29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B950-6BB1-4F84-8BB1-8261E03229D7}" type="datetime1">
              <a:rPr lang="en-US" smtClean="0"/>
              <a:t>2019-08-29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3E42-D0E6-44FB-B701-FD74B390060D}" type="datetime1">
              <a:rPr lang="en-US" smtClean="0"/>
              <a:t>2019-08-29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2E4-3D07-4C00-BCD2-0C4366E79F13}" type="datetime1">
              <a:rPr lang="en-US" smtClean="0"/>
              <a:t>2019-08-29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7863-361C-4082-9348-6A60EAF4CF78}" type="datetime1">
              <a:rPr lang="en-US" smtClean="0"/>
              <a:t>2019-08-29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C4AD-9339-4E3E-BA65-ACDE4A64233E}" type="datetime1">
              <a:rPr lang="en-US" smtClean="0"/>
              <a:t>2019-08-29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3CB3-1185-4EB7-94FC-026336EF999E}" type="datetime1">
              <a:rPr lang="en-US" smtClean="0"/>
              <a:t>2019-08-29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0514-54E2-464B-829E-09FA4B9C1B21}" type="datetime1">
              <a:rPr lang="en-US" smtClean="0"/>
              <a:t>2019-08-29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7E12-C93A-4B3A-BC88-E4170706B5A5}" type="datetime1">
              <a:rPr lang="en-US" smtClean="0"/>
              <a:t>2019-08-29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oftwarefoundations.cis.upenn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adam.chlipala.net/cpd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h-comp.github.io/mcb/" TargetMode="External"/><Relationship Id="rId5" Type="http://schemas.openxmlformats.org/officeDocument/2006/relationships/hyperlink" Target="https://ilyasergey.net/pnp/" TargetMode="External"/><Relationship Id="rId4" Type="http://schemas.openxmlformats.org/officeDocument/2006/relationships/hyperlink" Target="http://adam.chlipala.net/frap" TargetMode="Externa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eRVdYN6fE8" TargetMode="External"/><Relationship Id="rId7" Type="http://schemas.openxmlformats.org/officeDocument/2006/relationships/image" Target="../media/image9.jpg"/><Relationship Id="rId2" Type="http://schemas.openxmlformats.org/officeDocument/2006/relationships/hyperlink" Target="https://homepages.inf.ed.ac.uk/wadler/papers/propositions-as-types/propositions-as-typ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www.college-de-france.fr/site/xavier-leroy/course-2018-2019.htm" TargetMode="External"/><Relationship Id="rId4" Type="http://schemas.openxmlformats.org/officeDocument/2006/relationships/hyperlink" Target="https://www.youtube.com/watch?v=IOiZatlZtG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worldocaml.org/" TargetMode="External"/><Relationship Id="rId2" Type="http://schemas.openxmlformats.org/officeDocument/2006/relationships/hyperlink" Target="https://www.fun-mooc.fr/courses/course-v1:parisdiderot+56002+session04/ab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star-lang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This course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264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1. Logic </a:t>
            </a:r>
            <a:r>
              <a:rPr lang="en-US" sz="3200" b="1" dirty="0">
                <a:solidFill>
                  <a:schemeClr val="tx2"/>
                </a:solidFill>
              </a:rPr>
              <a:t>and </a:t>
            </a:r>
            <a:r>
              <a:rPr lang="en-US" sz="3200" b="1" dirty="0" smtClean="0">
                <a:solidFill>
                  <a:schemeClr val="tx2"/>
                </a:solidFill>
              </a:rPr>
              <a:t>proofs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2. Functional programming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3. Program verification</a:t>
            </a:r>
          </a:p>
          <a:p>
            <a:r>
              <a:rPr lang="en-US" sz="3200" b="1" dirty="0" smtClean="0">
                <a:solidFill>
                  <a:srgbClr val="C00000"/>
                </a:solidFill>
              </a:rPr>
              <a:t>Using the Coq proof assistant</a:t>
            </a:r>
          </a:p>
          <a:p>
            <a:r>
              <a:rPr lang="en-US" sz="3200" b="1" dirty="0" smtClean="0"/>
              <a:t>Curry-Howard correspondence</a:t>
            </a:r>
          </a:p>
          <a:p>
            <a:pPr lvl="1"/>
            <a:r>
              <a:rPr lang="en-US" sz="3200" dirty="0" smtClean="0"/>
              <a:t>proofs = purely functional programs</a:t>
            </a:r>
          </a:p>
          <a:p>
            <a:pPr lvl="1"/>
            <a:r>
              <a:rPr lang="en-US" sz="3200" dirty="0"/>
              <a:t>bridge between logic and computer science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47900"/>
            <a:ext cx="1758700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chemeClr val="tx2"/>
                </a:solidFill>
              </a:rPr>
              <a:t>Software Foundations</a:t>
            </a:r>
            <a:r>
              <a:rPr lang="en-US" sz="3000" dirty="0" smtClean="0"/>
              <a:t> and </a:t>
            </a:r>
            <a:r>
              <a:rPr lang="en-US" sz="3000" b="1" dirty="0" smtClean="0">
                <a:solidFill>
                  <a:schemeClr val="tx2"/>
                </a:solidFill>
              </a:rPr>
              <a:t>other Coq books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More about </a:t>
            </a:r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chemeClr val="tx2"/>
                </a:solidFill>
              </a:rPr>
              <a:t>Curry-Howard correspondence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More about </a:t>
            </a:r>
            <a:r>
              <a:rPr lang="en-US" sz="3000" b="1" dirty="0">
                <a:solidFill>
                  <a:schemeClr val="tx2"/>
                </a:solidFill>
              </a:rPr>
              <a:t>functional </a:t>
            </a:r>
            <a:r>
              <a:rPr lang="en-US" sz="3000" b="1" dirty="0" smtClean="0">
                <a:solidFill>
                  <a:schemeClr val="tx2"/>
                </a:solidFill>
              </a:rPr>
              <a:t>programming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/>
                </a:solidFill>
              </a:rPr>
              <a:t>Verifying programs with </a:t>
            </a:r>
            <a:r>
              <a:rPr lang="en-US" sz="3200" b="1" dirty="0" smtClean="0">
                <a:solidFill>
                  <a:schemeClr val="tx2"/>
                </a:solidFill>
              </a:rPr>
              <a:t>side-effects in F*</a:t>
            </a:r>
            <a:endParaRPr lang="en-US" sz="30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Foundations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2766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Volume 1: Logical Foundations</a:t>
            </a:r>
          </a:p>
          <a:p>
            <a:pPr lvl="1"/>
            <a:r>
              <a:rPr lang="en-US" b="1" dirty="0" smtClean="0"/>
              <a:t>More exercises: </a:t>
            </a:r>
            <a:r>
              <a:rPr lang="en-US" dirty="0" smtClean="0"/>
              <a:t>advanced, optional</a:t>
            </a:r>
          </a:p>
          <a:p>
            <a:pPr lvl="1"/>
            <a:r>
              <a:rPr lang="en-US" b="1" dirty="0" smtClean="0"/>
              <a:t>More chapters:</a:t>
            </a:r>
            <a:r>
              <a:rPr lang="en-US" dirty="0" smtClean="0"/>
              <a:t> Regular expressions, While programs, </a:t>
            </a:r>
            <a:r>
              <a:rPr lang="en-US" dirty="0" err="1" smtClean="0"/>
              <a:t>Lexing</a:t>
            </a:r>
            <a:r>
              <a:rPr lang="en-US" dirty="0" smtClean="0"/>
              <a:t> and Parsing, More automation, Extracting ML from Coq</a:t>
            </a:r>
            <a:r>
              <a:rPr lang="en-US" b="1" dirty="0" smtClean="0"/>
              <a:t> </a:t>
            </a:r>
          </a:p>
          <a:p>
            <a:r>
              <a:rPr lang="en-US" b="1" dirty="0">
                <a:solidFill>
                  <a:schemeClr val="tx2"/>
                </a:solidFill>
              </a:rPr>
              <a:t>Volume </a:t>
            </a:r>
            <a:r>
              <a:rPr lang="en-US" b="1" dirty="0" smtClean="0">
                <a:solidFill>
                  <a:schemeClr val="tx2"/>
                </a:solidFill>
              </a:rPr>
              <a:t>2: Programming Language Foundations</a:t>
            </a:r>
          </a:p>
          <a:p>
            <a:r>
              <a:rPr lang="en-US" b="1" dirty="0">
                <a:solidFill>
                  <a:schemeClr val="tx2"/>
                </a:solidFill>
              </a:rPr>
              <a:t>Volume </a:t>
            </a:r>
            <a:r>
              <a:rPr lang="en-US" b="1" dirty="0" smtClean="0">
                <a:solidFill>
                  <a:schemeClr val="tx2"/>
                </a:solidFill>
              </a:rPr>
              <a:t>3: Verified </a:t>
            </a:r>
            <a:r>
              <a:rPr lang="en-US" b="1" dirty="0">
                <a:solidFill>
                  <a:schemeClr val="tx2"/>
                </a:solidFill>
              </a:rPr>
              <a:t>Functional </a:t>
            </a:r>
            <a:r>
              <a:rPr lang="en-US" b="1" dirty="0" smtClean="0">
                <a:solidFill>
                  <a:schemeClr val="tx2"/>
                </a:solidFill>
              </a:rPr>
              <a:t>Algorithms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Volume 4: </a:t>
            </a:r>
            <a:r>
              <a:rPr lang="en-US" b="1" dirty="0" err="1" smtClean="0">
                <a:solidFill>
                  <a:schemeClr val="tx2"/>
                </a:solidFill>
              </a:rPr>
              <a:t>QuickChick</a:t>
            </a:r>
            <a:r>
              <a:rPr lang="en-US" b="1" dirty="0">
                <a:solidFill>
                  <a:schemeClr val="tx2"/>
                </a:solidFill>
              </a:rPr>
              <a:t>: Property-Based Testing in </a:t>
            </a:r>
            <a:r>
              <a:rPr lang="en-US" b="1" dirty="0" smtClean="0">
                <a:solidFill>
                  <a:schemeClr val="tx2"/>
                </a:solidFill>
              </a:rPr>
              <a:t>Coq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0052" y="4681835"/>
            <a:ext cx="5731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softwarefoundations.cis.upenn.edu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33" y="342900"/>
            <a:ext cx="994767" cy="1201228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66" y="492900"/>
            <a:ext cx="994767" cy="1201228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63286"/>
            <a:ext cx="994767" cy="1201228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894272"/>
            <a:ext cx="994767" cy="1201228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Coq </a:t>
            </a:r>
            <a:r>
              <a:rPr lang="en-US" b="1" dirty="0" smtClean="0"/>
              <a:t>books, more advanced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Adam </a:t>
            </a:r>
            <a:r>
              <a:rPr lang="en-US" b="1" dirty="0" err="1" smtClean="0"/>
              <a:t>Chlipala</a:t>
            </a:r>
            <a:r>
              <a:rPr lang="en-US" b="1" dirty="0" smtClean="0"/>
              <a:t> (MIT):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hlinkClick r:id="rId3"/>
              </a:rPr>
              <a:t>Certified </a:t>
            </a:r>
            <a:r>
              <a:rPr lang="en-US" b="1" dirty="0">
                <a:solidFill>
                  <a:schemeClr val="tx2"/>
                </a:solidFill>
                <a:hlinkClick r:id="rId3"/>
              </a:rPr>
              <a:t>Programming with Dependent </a:t>
            </a:r>
            <a:r>
              <a:rPr lang="en-US" b="1" dirty="0" smtClean="0">
                <a:solidFill>
                  <a:schemeClr val="tx2"/>
                </a:solidFill>
                <a:hlinkClick r:id="rId3"/>
              </a:rPr>
              <a:t>Types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b="1" dirty="0" smtClean="0">
                <a:hlinkClick r:id="rId4"/>
              </a:rPr>
              <a:t>Formal </a:t>
            </a:r>
            <a:r>
              <a:rPr lang="en-US" b="1" dirty="0">
                <a:hlinkClick r:id="rId4"/>
              </a:rPr>
              <a:t>Reasoning About </a:t>
            </a:r>
            <a:r>
              <a:rPr lang="en-US" b="1" dirty="0" smtClean="0">
                <a:hlinkClick r:id="rId4"/>
              </a:rPr>
              <a:t>Programs</a:t>
            </a:r>
            <a:endParaRPr lang="en-US" b="1" dirty="0"/>
          </a:p>
          <a:p>
            <a:r>
              <a:rPr lang="en-US" b="1" dirty="0" smtClean="0"/>
              <a:t>Ilya </a:t>
            </a:r>
            <a:r>
              <a:rPr lang="en-US" b="1" dirty="0"/>
              <a:t>Sergey (Yale-NUS College):</a:t>
            </a:r>
            <a:endParaRPr lang="en-US" b="1" dirty="0" smtClean="0"/>
          </a:p>
          <a:p>
            <a:pPr lvl="1"/>
            <a:r>
              <a:rPr lang="en-US" b="1" dirty="0" smtClean="0">
                <a:hlinkClick r:id="rId5"/>
              </a:rPr>
              <a:t>Programs </a:t>
            </a:r>
            <a:r>
              <a:rPr lang="en-US" b="1" dirty="0">
                <a:hlinkClick r:id="rId5"/>
              </a:rPr>
              <a:t>and </a:t>
            </a:r>
            <a:r>
              <a:rPr lang="en-US" b="1" dirty="0" smtClean="0">
                <a:hlinkClick r:id="rId5"/>
              </a:rPr>
              <a:t>Proofs -- Mechanizing</a:t>
            </a:r>
            <a:br>
              <a:rPr lang="en-US" b="1" dirty="0" smtClean="0">
                <a:hlinkClick r:id="rId5"/>
              </a:rPr>
            </a:br>
            <a:r>
              <a:rPr lang="en-US" b="1" dirty="0" smtClean="0">
                <a:hlinkClick r:id="rId5"/>
              </a:rPr>
              <a:t>Mathematics </a:t>
            </a:r>
            <a:r>
              <a:rPr lang="en-US" b="1" dirty="0">
                <a:hlinkClick r:id="rId5"/>
              </a:rPr>
              <a:t>with Dependent </a:t>
            </a:r>
            <a:r>
              <a:rPr lang="en-US" b="1" dirty="0" smtClean="0">
                <a:hlinkClick r:id="rId5"/>
              </a:rPr>
              <a:t>Types</a:t>
            </a:r>
            <a:endParaRPr lang="en-US" b="1" dirty="0" smtClean="0"/>
          </a:p>
          <a:p>
            <a:r>
              <a:rPr lang="en-US" b="1" dirty="0" err="1" smtClean="0"/>
              <a:t>Assia</a:t>
            </a:r>
            <a:r>
              <a:rPr lang="en-US" b="1" dirty="0" smtClean="0"/>
              <a:t> </a:t>
            </a:r>
            <a:r>
              <a:rPr lang="en-US" b="1" dirty="0" err="1"/>
              <a:t>Mahboubi</a:t>
            </a:r>
            <a:r>
              <a:rPr lang="en-US" b="1" dirty="0"/>
              <a:t> and </a:t>
            </a:r>
            <a:r>
              <a:rPr lang="en-US" b="1" dirty="0" smtClean="0"/>
              <a:t>Enrico </a:t>
            </a:r>
            <a:r>
              <a:rPr lang="en-US" b="1" dirty="0" err="1" smtClean="0"/>
              <a:t>Tassi</a:t>
            </a:r>
            <a:r>
              <a:rPr lang="en-US" b="1" dirty="0" smtClean="0"/>
              <a:t> (Inria)</a:t>
            </a:r>
          </a:p>
          <a:p>
            <a:pPr lvl="1"/>
            <a:r>
              <a:rPr lang="en-US" b="1" dirty="0">
                <a:hlinkClick r:id="rId6"/>
              </a:rPr>
              <a:t>Mathematical Components</a:t>
            </a:r>
            <a:r>
              <a:rPr lang="en-US" b="1" dirty="0"/>
              <a:t> </a:t>
            </a:r>
            <a:r>
              <a:rPr lang="en-US" b="1" dirty="0" smtClean="0"/>
              <a:t>book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62131"/>
            <a:ext cx="1758248" cy="20433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55" y="2132276"/>
            <a:ext cx="1793745" cy="1989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5114"/>
            <a:ext cx="1117681" cy="1452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50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More about </a:t>
            </a:r>
            <a:r>
              <a:rPr lang="en-US" sz="3200" b="1" dirty="0" smtClean="0"/>
              <a:t>the Curry-Howard </a:t>
            </a:r>
            <a:r>
              <a:rPr lang="en-US" sz="3200" b="1" dirty="0" smtClean="0"/>
              <a:t>correspondence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 </a:t>
            </a:r>
            <a:r>
              <a:rPr lang="en-US" dirty="0" err="1" smtClean="0"/>
              <a:t>Wadler's</a:t>
            </a:r>
            <a:r>
              <a:rPr lang="en-US" dirty="0" smtClean="0"/>
              <a:t> </a:t>
            </a:r>
            <a:r>
              <a:rPr lang="en-US" b="1" dirty="0" smtClean="0">
                <a:hlinkClick r:id="rId2"/>
              </a:rPr>
              <a:t>Propositions </a:t>
            </a:r>
            <a:r>
              <a:rPr lang="en-US" b="1" dirty="0">
                <a:hlinkClick r:id="rId2"/>
              </a:rPr>
              <a:t>as </a:t>
            </a:r>
            <a:r>
              <a:rPr lang="en-US" b="1" dirty="0" smtClean="0">
                <a:hlinkClick r:id="rId2"/>
              </a:rPr>
              <a:t>Types</a:t>
            </a:r>
            <a:r>
              <a:rPr lang="en-US" dirty="0" smtClean="0"/>
              <a:t> paper</a:t>
            </a:r>
          </a:p>
          <a:p>
            <a:pPr lvl="1"/>
            <a:r>
              <a:rPr lang="en-US" b="1" dirty="0" smtClean="0">
                <a:hlinkClick r:id="rId3"/>
              </a:rPr>
              <a:t>various</a:t>
            </a:r>
            <a:r>
              <a:rPr lang="en-US" b="1" dirty="0" smtClean="0"/>
              <a:t> </a:t>
            </a:r>
            <a:r>
              <a:rPr lang="en-US" b="1" dirty="0" smtClean="0">
                <a:hlinkClick r:id="rId4"/>
              </a:rPr>
              <a:t>talks</a:t>
            </a:r>
            <a:r>
              <a:rPr lang="en-US" dirty="0" smtClean="0"/>
              <a:t> available online </a:t>
            </a:r>
            <a:r>
              <a:rPr lang="en-US" dirty="0" smtClean="0"/>
              <a:t>too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Xavier </a:t>
            </a:r>
            <a:r>
              <a:rPr lang="en-US" dirty="0" smtClean="0"/>
              <a:t>Leroy's College de </a:t>
            </a:r>
            <a:r>
              <a:rPr lang="en-US" dirty="0" smtClean="0"/>
              <a:t>France course</a:t>
            </a:r>
          </a:p>
          <a:p>
            <a:pPr lvl="1"/>
            <a:r>
              <a:rPr lang="fr-FR" b="1" dirty="0" smtClean="0">
                <a:hlinkClick r:id="rId5"/>
              </a:rPr>
              <a:t>Programmer = démontrer ?</a:t>
            </a:r>
            <a:br>
              <a:rPr lang="fr-FR" b="1" dirty="0" smtClean="0">
                <a:hlinkClick r:id="rId5"/>
              </a:rPr>
            </a:br>
            <a:r>
              <a:rPr lang="fr-FR" sz="2400" b="1" dirty="0" smtClean="0">
                <a:hlinkClick r:id="rId5"/>
              </a:rPr>
              <a:t>La correspondance de</a:t>
            </a:r>
            <a:br>
              <a:rPr lang="fr-FR" sz="2400" b="1" dirty="0" smtClean="0">
                <a:hlinkClick r:id="rId5"/>
              </a:rPr>
            </a:br>
            <a:r>
              <a:rPr lang="fr-FR" sz="2400" b="1" dirty="0" smtClean="0">
                <a:hlinkClick r:id="rId5"/>
              </a:rPr>
              <a:t>Curry-Howard aujourd'hui</a:t>
            </a:r>
            <a:endParaRPr lang="fr-FR" sz="2400" b="1" dirty="0" smtClean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104900"/>
            <a:ext cx="2006110" cy="300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3594100"/>
            <a:ext cx="2552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functional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hlinkClick r:id="rId2"/>
              </a:rPr>
              <a:t>OCaml</a:t>
            </a:r>
            <a:r>
              <a:rPr lang="en-US" b="1" dirty="0" smtClean="0">
                <a:hlinkClick r:id="rId2"/>
              </a:rPr>
              <a:t> MOOC</a:t>
            </a:r>
            <a:r>
              <a:rPr lang="en-US" dirty="0" smtClean="0"/>
              <a:t> -- </a:t>
            </a:r>
            <a:r>
              <a:rPr lang="en-US" b="1" dirty="0" smtClean="0">
                <a:solidFill>
                  <a:srgbClr val="C00000"/>
                </a:solidFill>
              </a:rPr>
              <a:t>Classes </a:t>
            </a:r>
            <a:r>
              <a:rPr lang="en-US" b="1" dirty="0">
                <a:solidFill>
                  <a:srgbClr val="C00000"/>
                </a:solidFill>
              </a:rPr>
              <a:t>Start: 22 September 2019</a:t>
            </a:r>
          </a:p>
          <a:p>
            <a:endParaRPr lang="en-US" b="1" dirty="0" smtClean="0"/>
          </a:p>
          <a:p>
            <a:r>
              <a:rPr lang="en-US" b="1" dirty="0" smtClean="0"/>
              <a:t>Book</a:t>
            </a:r>
            <a:r>
              <a:rPr lang="en-US" b="1" dirty="0" smtClean="0"/>
              <a:t>: </a:t>
            </a:r>
            <a:r>
              <a:rPr lang="en-US" b="1" dirty="0" smtClean="0">
                <a:hlinkClick r:id="rId3"/>
              </a:rPr>
              <a:t>Real </a:t>
            </a:r>
            <a:r>
              <a:rPr lang="en-US" b="1" dirty="0">
                <a:hlinkClick r:id="rId3"/>
              </a:rPr>
              <a:t>World </a:t>
            </a:r>
            <a:r>
              <a:rPr lang="en-US" b="1" dirty="0" err="1" smtClean="0">
                <a:hlinkClick r:id="rId3"/>
              </a:rPr>
              <a:t>OCaml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Functional Programming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Masses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10" y="2514600"/>
            <a:ext cx="2409590" cy="31623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9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erifying programs with side-effects in F*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Functional </a:t>
            </a:r>
            <a:r>
              <a:rPr lang="en-US" sz="2800" b="1" dirty="0">
                <a:solidFill>
                  <a:schemeClr val="tx2"/>
                </a:solidFill>
              </a:rPr>
              <a:t>programming language </a:t>
            </a:r>
            <a:r>
              <a:rPr lang="en-US" sz="2800" b="1" dirty="0">
                <a:solidFill>
                  <a:srgbClr val="C00000"/>
                </a:solidFill>
              </a:rPr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effects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like </a:t>
            </a:r>
            <a:r>
              <a:rPr lang="en-US" sz="2400" dirty="0" err="1" smtClean="0"/>
              <a:t>OCaml</a:t>
            </a:r>
            <a:r>
              <a:rPr lang="en-US" sz="2400" dirty="0" smtClean="0"/>
              <a:t>, Haskell, F#, ...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tx2"/>
                </a:solidFill>
              </a:rPr>
              <a:t>Semi-automated verification system </a:t>
            </a:r>
            <a:r>
              <a:rPr lang="en-US" sz="2800" b="1" dirty="0">
                <a:solidFill>
                  <a:srgbClr val="C00000"/>
                </a:solidFill>
              </a:rPr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SMT</a:t>
            </a:r>
          </a:p>
          <a:p>
            <a:pPr lvl="1">
              <a:lnSpc>
                <a:spcPct val="130000"/>
              </a:lnSpc>
            </a:pPr>
            <a:r>
              <a:rPr lang="en-US" sz="2466" dirty="0" smtClean="0"/>
              <a:t>like </a:t>
            </a:r>
            <a:r>
              <a:rPr lang="en-US" sz="2466" dirty="0" err="1"/>
              <a:t>Dafny</a:t>
            </a:r>
            <a:r>
              <a:rPr lang="en-US" sz="2466" dirty="0"/>
              <a:t>, </a:t>
            </a:r>
            <a:r>
              <a:rPr lang="en-US" sz="2466" dirty="0" err="1"/>
              <a:t>FramaC</a:t>
            </a:r>
            <a:r>
              <a:rPr lang="en-US" sz="2466" dirty="0"/>
              <a:t>, </a:t>
            </a:r>
            <a:r>
              <a:rPr lang="en-US" sz="2466" dirty="0" smtClean="0"/>
              <a:t>Why3, </a:t>
            </a:r>
            <a:r>
              <a:rPr lang="en-US" sz="2466" dirty="0"/>
              <a:t>…</a:t>
            </a:r>
          </a:p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tx2"/>
                </a:solidFill>
              </a:rPr>
              <a:t>Expressive core based on dependent type </a:t>
            </a:r>
            <a:r>
              <a:rPr lang="en-US" sz="2800" b="1" dirty="0" smtClean="0">
                <a:solidFill>
                  <a:schemeClr val="tx2"/>
                </a:solidFill>
              </a:rPr>
              <a:t>theory</a:t>
            </a:r>
          </a:p>
          <a:p>
            <a:pPr lvl="1">
              <a:lnSpc>
                <a:spcPct val="130000"/>
              </a:lnSpc>
            </a:pPr>
            <a:r>
              <a:rPr lang="en-US" sz="2466" b="1" dirty="0" smtClean="0"/>
              <a:t>like </a:t>
            </a:r>
            <a:r>
              <a:rPr lang="en-US" sz="2466" b="1" dirty="0"/>
              <a:t>Coq</a:t>
            </a:r>
            <a:r>
              <a:rPr lang="en-US" sz="2466" dirty="0"/>
              <a:t>, </a:t>
            </a:r>
            <a:r>
              <a:rPr lang="en-US" sz="2466" dirty="0" err="1"/>
              <a:t>Agda</a:t>
            </a:r>
            <a:r>
              <a:rPr lang="en-US" sz="2466" dirty="0"/>
              <a:t>, Lean, </a:t>
            </a:r>
            <a:r>
              <a:rPr lang="en-US" sz="2466" dirty="0" smtClean="0"/>
              <a:t>…</a:t>
            </a:r>
            <a:endParaRPr lang="en-US" sz="246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3118012" y="5105136"/>
            <a:ext cx="290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fstar-lang.org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01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44068</TotalTime>
  <Words>249</Words>
  <Application>Microsoft Office PowerPoint</Application>
  <PresentationFormat>On-screen Show (16:10)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This course</vt:lpstr>
      <vt:lpstr>Next steps</vt:lpstr>
      <vt:lpstr>Software Foundations</vt:lpstr>
      <vt:lpstr>Other Coq books, more advanced</vt:lpstr>
      <vt:lpstr>More about the Curry-Howard correspondence</vt:lpstr>
      <vt:lpstr>More about functional programming</vt:lpstr>
      <vt:lpstr>Verifying programs with side-effects in F*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2005</cp:revision>
  <dcterms:created xsi:type="dcterms:W3CDTF">2016-12-13T09:19:39Z</dcterms:created>
  <dcterms:modified xsi:type="dcterms:W3CDTF">2019-08-30T12:43:59Z</dcterms:modified>
</cp:coreProperties>
</file>