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Open Sans" panose="020B0604020202020204" charset="0"/>
      <p:regular r:id="rId19"/>
      <p:bold r:id="rId20"/>
      <p:italic r:id="rId21"/>
      <p:boldItalic r:id="rId22"/>
    </p:embeddedFont>
    <p:embeddedFont>
      <p:font typeface="Open Sans Light" panose="020B0604020202020204" charset="0"/>
      <p:regular r:id="rId23"/>
      <p:bold r:id="rId24"/>
      <p:italic r:id="rId25"/>
      <p:boldItalic r:id="rId26"/>
    </p:embeddedFont>
    <p:embeddedFont>
      <p:font typeface="PT Sans Narrow" panose="020B0604020202020204" charset="0"/>
      <p:regular r:id="rId27"/>
      <p:bold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56E1F-ADB6-4C3C-AAD4-0E8D59300D73}" v="5" dt="2019-04-06T23:42:58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alina Niebles" userId="4c21941e4fc00878" providerId="Windows Live" clId="Web-{07D877E2-F4FD-49AC-A270-B72D5733D837}"/>
    <pc:docChg chg="modSld">
      <pc:chgData name="Catalina Niebles" userId="4c21941e4fc00878" providerId="Windows Live" clId="Web-{07D877E2-F4FD-49AC-A270-B72D5733D837}" dt="2019-04-05T02:21:47.025" v="56" actId="20577"/>
      <pc:docMkLst>
        <pc:docMk/>
      </pc:docMkLst>
      <pc:sldChg chg="modSp">
        <pc:chgData name="Catalina Niebles" userId="4c21941e4fc00878" providerId="Windows Live" clId="Web-{07D877E2-F4FD-49AC-A270-B72D5733D837}" dt="2019-04-05T02:17:41.070" v="32" actId="14100"/>
        <pc:sldMkLst>
          <pc:docMk/>
          <pc:sldMk cId="0" sldId="260"/>
        </pc:sldMkLst>
        <pc:spChg chg="mod">
          <ac:chgData name="Catalina Niebles" userId="4c21941e4fc00878" providerId="Windows Live" clId="Web-{07D877E2-F4FD-49AC-A270-B72D5733D837}" dt="2019-04-05T02:17:41.070" v="32" actId="14100"/>
          <ac:spMkLst>
            <pc:docMk/>
            <pc:sldMk cId="0" sldId="260"/>
            <ac:spMk id="114" creationId="{00000000-0000-0000-0000-000000000000}"/>
          </ac:spMkLst>
        </pc:spChg>
      </pc:sldChg>
      <pc:sldChg chg="modSp">
        <pc:chgData name="Catalina Niebles" userId="4c21941e4fc00878" providerId="Windows Live" clId="Web-{07D877E2-F4FD-49AC-A270-B72D5733D837}" dt="2019-04-05T02:21:47.025" v="56" actId="20577"/>
        <pc:sldMkLst>
          <pc:docMk/>
          <pc:sldMk cId="0" sldId="261"/>
        </pc:sldMkLst>
        <pc:spChg chg="mod">
          <ac:chgData name="Catalina Niebles" userId="4c21941e4fc00878" providerId="Windows Live" clId="Web-{07D877E2-F4FD-49AC-A270-B72D5733D837}" dt="2019-04-05T02:21:47.025" v="56" actId="20577"/>
          <ac:spMkLst>
            <pc:docMk/>
            <pc:sldMk cId="0" sldId="261"/>
            <ac:spMk id="121" creationId="{00000000-0000-0000-0000-000000000000}"/>
          </ac:spMkLst>
        </pc:spChg>
      </pc:sldChg>
      <pc:sldChg chg="modSp">
        <pc:chgData name="Catalina Niebles" userId="4c21941e4fc00878" providerId="Windows Live" clId="Web-{07D877E2-F4FD-49AC-A270-B72D5733D837}" dt="2019-04-05T02:21:42.697" v="55" actId="20577"/>
        <pc:sldMkLst>
          <pc:docMk/>
          <pc:sldMk cId="0" sldId="262"/>
        </pc:sldMkLst>
        <pc:spChg chg="mod">
          <ac:chgData name="Catalina Niebles" userId="4c21941e4fc00878" providerId="Windows Live" clId="Web-{07D877E2-F4FD-49AC-A270-B72D5733D837}" dt="2019-04-05T02:21:42.697" v="55" actId="20577"/>
          <ac:spMkLst>
            <pc:docMk/>
            <pc:sldMk cId="0" sldId="262"/>
            <ac:spMk id="128" creationId="{00000000-0000-0000-0000-000000000000}"/>
          </ac:spMkLst>
        </pc:spChg>
      </pc:sldChg>
    </pc:docChg>
  </pc:docChgLst>
  <pc:docChgLst>
    <pc:chgData name="Catalina Niebles" userId="4c21941e4fc00878" providerId="Windows Live" clId="Web-{34EFBA82-776E-43BD-BD19-DA584D4B79DA}"/>
    <pc:docChg chg="addSld modSld">
      <pc:chgData name="Catalina Niebles" userId="4c21941e4fc00878" providerId="Windows Live" clId="Web-{34EFBA82-776E-43BD-BD19-DA584D4B79DA}" dt="2019-04-07T21:45:13.163" v="11"/>
      <pc:docMkLst>
        <pc:docMk/>
      </pc:docMkLst>
      <pc:sldChg chg="modSp">
        <pc:chgData name="Catalina Niebles" userId="4c21941e4fc00878" providerId="Windows Live" clId="Web-{34EFBA82-776E-43BD-BD19-DA584D4B79DA}" dt="2019-04-07T21:16:32.471" v="1" actId="20577"/>
        <pc:sldMkLst>
          <pc:docMk/>
          <pc:sldMk cId="0" sldId="262"/>
        </pc:sldMkLst>
        <pc:spChg chg="mod">
          <ac:chgData name="Catalina Niebles" userId="4c21941e4fc00878" providerId="Windows Live" clId="Web-{34EFBA82-776E-43BD-BD19-DA584D4B79DA}" dt="2019-04-07T21:16:32.471" v="1" actId="20577"/>
          <ac:spMkLst>
            <pc:docMk/>
            <pc:sldMk cId="0" sldId="262"/>
            <ac:spMk id="128" creationId="{00000000-0000-0000-0000-000000000000}"/>
          </ac:spMkLst>
        </pc:spChg>
      </pc:sldChg>
      <pc:sldChg chg="addSp delSp modSp new">
        <pc:chgData name="Catalina Niebles" userId="4c21941e4fc00878" providerId="Windows Live" clId="Web-{34EFBA82-776E-43BD-BD19-DA584D4B79DA}" dt="2019-04-07T21:45:13.163" v="11"/>
        <pc:sldMkLst>
          <pc:docMk/>
          <pc:sldMk cId="2980608975" sldId="271"/>
        </pc:sldMkLst>
        <pc:spChg chg="del">
          <ac:chgData name="Catalina Niebles" userId="4c21941e4fc00878" providerId="Windows Live" clId="Web-{34EFBA82-776E-43BD-BD19-DA584D4B79DA}" dt="2019-04-07T21:42:08.453" v="3"/>
          <ac:spMkLst>
            <pc:docMk/>
            <pc:sldMk cId="2980608975" sldId="271"/>
            <ac:spMk id="3" creationId="{F61BE126-E13C-44FC-9AF7-A68C8AB5C091}"/>
          </ac:spMkLst>
        </pc:spChg>
        <pc:spChg chg="add del mod">
          <ac:chgData name="Catalina Niebles" userId="4c21941e4fc00878" providerId="Windows Live" clId="Web-{34EFBA82-776E-43BD-BD19-DA584D4B79DA}" dt="2019-04-07T21:45:13.163" v="11"/>
          <ac:spMkLst>
            <pc:docMk/>
            <pc:sldMk cId="2980608975" sldId="271"/>
            <ac:spMk id="8" creationId="{FF7F0F03-0D89-4C12-B35E-F4FD5834CD7C}"/>
          </ac:spMkLst>
        </pc:spChg>
        <pc:picChg chg="add del mod">
          <ac:chgData name="Catalina Niebles" userId="4c21941e4fc00878" providerId="Windows Live" clId="Web-{34EFBA82-776E-43BD-BD19-DA584D4B79DA}" dt="2019-04-07T21:43:03.455" v="5"/>
          <ac:picMkLst>
            <pc:docMk/>
            <pc:sldMk cId="2980608975" sldId="271"/>
            <ac:picMk id="4" creationId="{4AC4BF84-FB62-46D5-933B-43BE00560047}"/>
          </ac:picMkLst>
        </pc:picChg>
        <pc:picChg chg="add del mod">
          <ac:chgData name="Catalina Niebles" userId="4c21941e4fc00878" providerId="Windows Live" clId="Web-{34EFBA82-776E-43BD-BD19-DA584D4B79DA}" dt="2019-04-07T21:45:09.491" v="10"/>
          <ac:picMkLst>
            <pc:docMk/>
            <pc:sldMk cId="2980608975" sldId="271"/>
            <ac:picMk id="6" creationId="{C18F13F0-947C-4052-9B54-BDDBBE110026}"/>
          </ac:picMkLst>
        </pc:picChg>
      </pc:sldChg>
    </pc:docChg>
  </pc:docChgLst>
  <pc:docChgLst>
    <pc:chgData name="Catalina Niebles" userId="4c21941e4fc00878" providerId="Windows Live" clId="Web-{F3B56E1F-ADB6-4C3C-AAD4-0E8D59300D73}"/>
    <pc:docChg chg="addSld modSld">
      <pc:chgData name="Catalina Niebles" userId="4c21941e4fc00878" providerId="Windows Live" clId="Web-{F3B56E1F-ADB6-4C3C-AAD4-0E8D59300D73}" dt="2019-04-07T00:07:46.385" v="103" actId="1076"/>
      <pc:docMkLst>
        <pc:docMk/>
      </pc:docMkLst>
      <pc:sldChg chg="addSp delSp modSp">
        <pc:chgData name="Catalina Niebles" userId="4c21941e4fc00878" providerId="Windows Live" clId="Web-{F3B56E1F-ADB6-4C3C-AAD4-0E8D59300D73}" dt="2019-04-06T23:44:22.747" v="38" actId="14100"/>
        <pc:sldMkLst>
          <pc:docMk/>
          <pc:sldMk cId="0" sldId="269"/>
        </pc:sldMkLst>
        <pc:spChg chg="mod">
          <ac:chgData name="Catalina Niebles" userId="4c21941e4fc00878" providerId="Windows Live" clId="Web-{F3B56E1F-ADB6-4C3C-AAD4-0E8D59300D73}" dt="2019-04-06T23:43:07.980" v="33" actId="1076"/>
          <ac:spMkLst>
            <pc:docMk/>
            <pc:sldMk cId="0" sldId="269"/>
            <ac:spMk id="182" creationId="{00000000-0000-0000-0000-000000000000}"/>
          </ac:spMkLst>
        </pc:spChg>
        <pc:spChg chg="del">
          <ac:chgData name="Catalina Niebles" userId="4c21941e4fc00878" providerId="Windows Live" clId="Web-{F3B56E1F-ADB6-4C3C-AAD4-0E8D59300D73}" dt="2019-04-06T23:03:02.534" v="0"/>
          <ac:spMkLst>
            <pc:docMk/>
            <pc:sldMk cId="0" sldId="269"/>
            <ac:spMk id="183" creationId="{00000000-0000-0000-0000-000000000000}"/>
          </ac:spMkLst>
        </pc:spChg>
        <pc:picChg chg="add mod">
          <ac:chgData name="Catalina Niebles" userId="4c21941e4fc00878" providerId="Windows Live" clId="Web-{F3B56E1F-ADB6-4C3C-AAD4-0E8D59300D73}" dt="2019-04-06T23:43:26.840" v="36" actId="14100"/>
          <ac:picMkLst>
            <pc:docMk/>
            <pc:sldMk cId="0" sldId="269"/>
            <ac:picMk id="2" creationId="{140CB128-E9F6-4DA8-BBC2-E4A563717B0C}"/>
          </ac:picMkLst>
        </pc:picChg>
        <pc:picChg chg="add mod">
          <ac:chgData name="Catalina Niebles" userId="4c21941e4fc00878" providerId="Windows Live" clId="Web-{F3B56E1F-ADB6-4C3C-AAD4-0E8D59300D73}" dt="2019-04-06T23:44:22.747" v="38" actId="14100"/>
          <ac:picMkLst>
            <pc:docMk/>
            <pc:sldMk cId="0" sldId="269"/>
            <ac:picMk id="3" creationId="{FBC7D4D2-605A-4C05-A83D-B12DBA8C5EDE}"/>
          </ac:picMkLst>
        </pc:picChg>
      </pc:sldChg>
      <pc:sldChg chg="addSp delSp modSp new">
        <pc:chgData name="Catalina Niebles" userId="4c21941e4fc00878" providerId="Windows Live" clId="Web-{F3B56E1F-ADB6-4C3C-AAD4-0E8D59300D73}" dt="2019-04-07T00:07:46.385" v="103" actId="1076"/>
        <pc:sldMkLst>
          <pc:docMk/>
          <pc:sldMk cId="1126122467" sldId="270"/>
        </pc:sldMkLst>
        <pc:spChg chg="del">
          <ac:chgData name="Catalina Niebles" userId="4c21941e4fc00878" providerId="Windows Live" clId="Web-{F3B56E1F-ADB6-4C3C-AAD4-0E8D59300D73}" dt="2019-04-06T23:57:56.458" v="42"/>
          <ac:spMkLst>
            <pc:docMk/>
            <pc:sldMk cId="1126122467" sldId="270"/>
            <ac:spMk id="2" creationId="{3737D1AA-2B4E-4C1F-B94F-36C12353B3EC}"/>
          </ac:spMkLst>
        </pc:spChg>
        <pc:spChg chg="mod">
          <ac:chgData name="Catalina Niebles" userId="4c21941e4fc00878" providerId="Windows Live" clId="Web-{F3B56E1F-ADB6-4C3C-AAD4-0E8D59300D73}" dt="2019-04-07T00:03:04.227" v="101" actId="20577"/>
          <ac:spMkLst>
            <pc:docMk/>
            <pc:sldMk cId="1126122467" sldId="270"/>
            <ac:spMk id="3" creationId="{0A6DCDA3-95E5-4776-AA6A-33F7D4C837AC}"/>
          </ac:spMkLst>
        </pc:spChg>
        <pc:spChg chg="add mod">
          <ac:chgData name="Catalina Niebles" userId="4c21941e4fc00878" providerId="Windows Live" clId="Web-{F3B56E1F-ADB6-4C3C-AAD4-0E8D59300D73}" dt="2019-04-06T23:58:21.771" v="51" actId="20577"/>
          <ac:spMkLst>
            <pc:docMk/>
            <pc:sldMk cId="1126122467" sldId="270"/>
            <ac:spMk id="5" creationId="{B3CC1B1B-F182-4D72-B9A0-7F576A88B5C2}"/>
          </ac:spMkLst>
        </pc:spChg>
        <pc:picChg chg="add mod">
          <ac:chgData name="Catalina Niebles" userId="4c21941e4fc00878" providerId="Windows Live" clId="Web-{F3B56E1F-ADB6-4C3C-AAD4-0E8D59300D73}" dt="2019-04-07T00:07:46.385" v="103" actId="1076"/>
          <ac:picMkLst>
            <pc:docMk/>
            <pc:sldMk cId="1126122467" sldId="270"/>
            <ac:picMk id="6" creationId="{319DFB88-F156-4D05-8461-5BB2723F69F5}"/>
          </ac:picMkLst>
        </pc:picChg>
      </pc:sldChg>
    </pc:docChg>
  </pc:docChgLst>
  <pc:docChgLst>
    <pc:chgData name="Catalina Niebles" userId="4c21941e4fc00878" providerId="Windows Live" clId="Web-{80C84B60-1AD0-4839-B205-084A93942921}"/>
    <pc:docChg chg="modSld">
      <pc:chgData name="Catalina Niebles" userId="4c21941e4fc00878" providerId="Windows Live" clId="Web-{80C84B60-1AD0-4839-B205-084A93942921}" dt="2019-04-08T19:52:40.683" v="5"/>
      <pc:docMkLst>
        <pc:docMk/>
      </pc:docMkLst>
      <pc:sldChg chg="addAnim modAnim">
        <pc:chgData name="Catalina Niebles" userId="4c21941e4fc00878" providerId="Windows Live" clId="Web-{80C84B60-1AD0-4839-B205-084A93942921}" dt="2019-04-08T19:52:40.683" v="5"/>
        <pc:sldMkLst>
          <pc:docMk/>
          <pc:sldMk cId="0" sldId="257"/>
        </pc:sldMkLst>
      </pc:sldChg>
    </pc:docChg>
  </pc:docChgLst>
  <pc:docChgLst>
    <pc:chgData name="Nixon Duvan Piñeros" userId="faa243e2d4eb3987" providerId="Windows Live" clId="Web-{4FBD619D-B7B1-49CA-84DE-504C89849D63}"/>
    <pc:docChg chg="modSld">
      <pc:chgData name="Nixon Duvan Piñeros" userId="faa243e2d4eb3987" providerId="Windows Live" clId="Web-{4FBD619D-B7B1-49CA-84DE-504C89849D63}" dt="2019-05-06T22:09:34.540" v="29" actId="20577"/>
      <pc:docMkLst>
        <pc:docMk/>
      </pc:docMkLst>
      <pc:sldChg chg="modSp">
        <pc:chgData name="Nixon Duvan Piñeros" userId="faa243e2d4eb3987" providerId="Windows Live" clId="Web-{4FBD619D-B7B1-49CA-84DE-504C89849D63}" dt="2019-05-06T22:09:34.540" v="29" actId="20577"/>
        <pc:sldMkLst>
          <pc:docMk/>
          <pc:sldMk cId="0" sldId="261"/>
        </pc:sldMkLst>
        <pc:spChg chg="mod">
          <ac:chgData name="Nixon Duvan Piñeros" userId="faa243e2d4eb3987" providerId="Windows Live" clId="Web-{4FBD619D-B7B1-49CA-84DE-504C89849D63}" dt="2019-05-06T22:09:34.540" v="29" actId="20577"/>
          <ac:spMkLst>
            <pc:docMk/>
            <pc:sldMk cId="0" sldId="261"/>
            <ac:spMk id="12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79733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373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5873ba550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5873ba550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221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5873ba550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5873ba550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308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5873ba550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5873ba550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966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5873ba550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5873ba550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739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5873ba550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5873ba550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128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13b12e54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13b12e54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07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5873ba550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5873ba550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6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5873ba550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5873ba550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APRENDE A IDENTIFICAR LAS SEÑALES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1729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5873ba550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5873ba550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11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873ba550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873ba550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824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873ba550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873ba550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274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873ba550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873ba550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4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5873ba55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5873ba55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20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3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64;p13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5" name="Google Shape;65;p13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66" name="Google Shape;66;p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67;p13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8" name="Google Shape;68;p13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9" name="Google Shape;69;p13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70;p13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1" name="Google Shape;71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www.teprotejo.org/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hyperlink" Target="http://www.fiscalia.gov.co/" TargetMode="External"/><Relationship Id="rId4" Type="http://schemas.openxmlformats.org/officeDocument/2006/relationships/hyperlink" Target="http://www.ccp.gov.co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1jLR5SHMB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GROOMING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2136750" y="2774175"/>
            <a:ext cx="4870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Catalina Niebles Parra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Nixon Piñeros Montenegro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 PROTEJO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750874" cy="49911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474875" y="4629150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Fuente: Te Prot</a:t>
            </a:r>
            <a:r>
              <a:rPr lang="es">
                <a:latin typeface="Open Sans Light"/>
                <a:ea typeface="Open Sans Light"/>
                <a:cs typeface="Open Sans Light"/>
                <a:sym typeface="Open Sans Light"/>
              </a:rPr>
              <a:t>ejo/http://www.teprotejo.org/index.php/es/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DE LAS DENUNCIAS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25"/>
            <a:ext cx="8839199" cy="342629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446925" y="47311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Fuente: Te Prot</a:t>
            </a:r>
            <a:r>
              <a:rPr lang="es">
                <a:latin typeface="Open Sans Light"/>
                <a:ea typeface="Open Sans Light"/>
                <a:cs typeface="Open Sans Light"/>
                <a:sym typeface="Open Sans Light"/>
              </a:rPr>
              <a:t>ejo/http://www.teprotejo.org/index.php/es/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311700" y="3471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DICE LA LEY?</a:t>
            </a: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     k </a:t>
            </a:r>
            <a:r>
              <a:rPr lang="es" b="1" dirty="0"/>
              <a:t> Constitución política de Colombia</a:t>
            </a:r>
            <a:endParaRPr b="1" dirty="0"/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 dirty="0"/>
              <a:t>Art. 44. Los derechos de los niños prevalecen sobre los derechos de los demás.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dirty="0"/>
              <a:t>Art. 45. El adolescente tiene derecho a la protección y a la formación integral.</a:t>
            </a: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dirty="0"/>
              <a:t>         </a:t>
            </a:r>
            <a:r>
              <a:rPr lang="es" b="1" dirty="0"/>
              <a:t>Ley 679 de 2001</a:t>
            </a:r>
            <a:endParaRPr b="1" dirty="0"/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 dirty="0"/>
              <a:t>Prevenir y contrarrestar la explotación, pornografía y turismo sexual con menores</a:t>
            </a:r>
            <a:endParaRPr dirty="0"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514777" cy="4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91625"/>
            <a:ext cx="514777" cy="41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446925" y="47311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Fuente: Te Prot</a:t>
            </a:r>
            <a:r>
              <a:rPr lang="es">
                <a:latin typeface="Open Sans Light"/>
                <a:ea typeface="Open Sans Light"/>
                <a:cs typeface="Open Sans Light"/>
                <a:sym typeface="Open Sans Light"/>
              </a:rPr>
              <a:t>ejo/http://www.teprotejo.org/index.php/es/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/>
        </p:nvSpPr>
        <p:spPr>
          <a:xfrm>
            <a:off x="408900" y="864628"/>
            <a:ext cx="82563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 Ley 1098 de 2006</a:t>
            </a: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Código de infancia y adolescencia</a:t>
            </a:r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 Ley 1581 de 2012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Dicta disposiciones generales para la protección de datos personales</a:t>
            </a:r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 Ley 1620 de 2013</a:t>
            </a: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Crea el sistema Nacional de convivencia escolar</a:t>
            </a:r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00" y="975653"/>
            <a:ext cx="514777" cy="4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00" y="2136878"/>
            <a:ext cx="514777" cy="4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00" y="3498428"/>
            <a:ext cx="514777" cy="41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>
            <a:spLocks noGrp="1"/>
          </p:cNvSpPr>
          <p:nvPr>
            <p:ph type="title" idx="4294967295"/>
          </p:nvPr>
        </p:nvSpPr>
        <p:spPr>
          <a:xfrm>
            <a:off x="276750" y="199396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¿QUÉ DICE LA LEY?</a:t>
            </a:r>
            <a:endParaRPr dirty="0"/>
          </a:p>
        </p:txBody>
      </p:sp>
      <p:sp>
        <p:nvSpPr>
          <p:cNvPr id="177" name="Google Shape;177;p26"/>
          <p:cNvSpPr txBox="1"/>
          <p:nvPr/>
        </p:nvSpPr>
        <p:spPr>
          <a:xfrm>
            <a:off x="446925" y="47311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Open Sans"/>
                <a:ea typeface="Open Sans"/>
                <a:cs typeface="Open Sans"/>
                <a:sym typeface="Open Sans"/>
              </a:rPr>
              <a:t>Fuente: Te Prot</a:t>
            </a:r>
            <a:r>
              <a:rPr lang="es" dirty="0">
                <a:latin typeface="Open Sans Light"/>
                <a:ea typeface="Open Sans Light"/>
                <a:cs typeface="Open Sans Light"/>
                <a:sym typeface="Open Sans Light"/>
              </a:rPr>
              <a:t>ejo/http://www.teprotejo.org/index.php/es/</a:t>
            </a:r>
            <a:endParaRPr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236219" y="132317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NOTICIAS ACTUALES</a:t>
            </a: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40CB128-E9F6-4DA8-BBC2-E4A563717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0" y="927556"/>
            <a:ext cx="4123426" cy="3708927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FBC7D4D2-605A-4C05-A83D-B12DBA8C5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363" y="259557"/>
            <a:ext cx="4263605" cy="4246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DCDA3-95E5-4776-AA6A-33F7D4C83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30808"/>
            <a:ext cx="7638792" cy="3179400"/>
          </a:xfrm>
        </p:spPr>
        <p:txBody>
          <a:bodyPr/>
          <a:lstStyle/>
          <a:p>
            <a:pPr marL="1524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https://noticias.canalrcn.com/nacional-unidad-investigativa/unidad-investigativa-menor-fue-manipulada-adultos-compartir-contenido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pPr marL="152400" indent="0"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1524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https://canal1.com.co/noticias/nacional/grooming-la-nueva-modalidad-de-abuso-sexual-a-traves-de-internet/</a:t>
            </a:r>
          </a:p>
          <a:p>
            <a:pPr marL="152400" indent="0"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152400" indent="0">
              <a:lnSpc>
                <a:spcPct val="114999"/>
              </a:lnSpc>
              <a:buNone/>
            </a:pPr>
            <a:r>
              <a:rPr lang="es" dirty="0">
                <a:solidFill>
                  <a:schemeClr val="bg2">
                    <a:lumMod val="50000"/>
                  </a:schemeClr>
                </a:solidFill>
              </a:rPr>
              <a:t>http://www.teprotejo.org/index.php/es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152400" indent="0">
              <a:lnSpc>
                <a:spcPct val="114999"/>
              </a:lnSpc>
              <a:buNone/>
            </a:pPr>
            <a:endParaRPr lang="es" dirty="0">
              <a:solidFill>
                <a:schemeClr val="bg2">
                  <a:lumMod val="50000"/>
                </a:schemeClr>
              </a:solidFill>
            </a:endParaRPr>
          </a:p>
          <a:p>
            <a:pPr marL="152400" indent="0">
              <a:lnSpc>
                <a:spcPct val="114999"/>
              </a:lnSpc>
              <a:buNone/>
            </a:pPr>
            <a:r>
              <a:rPr lang="es" dirty="0">
                <a:solidFill>
                  <a:schemeClr val="bg2">
                    <a:lumMod val="50000"/>
                  </a:schemeClr>
                </a:solidFill>
              </a:rPr>
              <a:t>https://www.enticconfio.gov.co/Como-evitar-ser-victima-de-grooming</a:t>
            </a:r>
            <a:endParaRPr lang="es">
              <a:solidFill>
                <a:schemeClr val="bg2">
                  <a:lumMod val="50000"/>
                </a:schemeClr>
              </a:solidFill>
            </a:endParaRPr>
          </a:p>
          <a:p>
            <a:pPr marL="152400" indent="0">
              <a:lnSpc>
                <a:spcPct val="114999"/>
              </a:lnSpc>
              <a:buNone/>
            </a:pPr>
            <a:endParaRPr lang="es" dirty="0">
              <a:solidFill>
                <a:schemeClr val="bg2">
                  <a:lumMod val="50000"/>
                </a:schemeClr>
              </a:solidFill>
            </a:endParaRPr>
          </a:p>
          <a:p>
            <a:pPr marL="152400" indent="0">
              <a:lnSpc>
                <a:spcPct val="114999"/>
              </a:lnSpc>
              <a:buNone/>
            </a:pPr>
            <a:r>
              <a:rPr lang="es" dirty="0">
                <a:solidFill>
                  <a:schemeClr val="bg2">
                    <a:lumMod val="50000"/>
                  </a:schemeClr>
                </a:solidFill>
              </a:rPr>
              <a:t>https://www.youtube.com/watch?v=OdixH25nCHk</a:t>
            </a:r>
          </a:p>
          <a:p>
            <a:pPr marL="152400" indent="0">
              <a:lnSpc>
                <a:spcPct val="114999"/>
              </a:lnSpc>
              <a:buNone/>
            </a:pPr>
            <a:endParaRPr lang="es" dirty="0">
              <a:solidFill>
                <a:schemeClr val="bg2">
                  <a:lumMod val="50000"/>
                </a:schemeClr>
              </a:solidFill>
            </a:endParaRPr>
          </a:p>
          <a:p>
            <a:pPr marL="152400" indent="0">
              <a:lnSpc>
                <a:spcPct val="114999"/>
              </a:lnSpc>
              <a:buNone/>
            </a:pPr>
            <a:r>
              <a:rPr lang="es" dirty="0">
                <a:solidFill>
                  <a:schemeClr val="bg2">
                    <a:lumMod val="50000"/>
                  </a:schemeClr>
                </a:solidFill>
              </a:rPr>
              <a:t>https://definicion.de/grooming/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pPr marL="152400" indent="0">
              <a:lnSpc>
                <a:spcPct val="114999"/>
              </a:lnSpc>
              <a:buNone/>
            </a:pPr>
            <a:endParaRPr lang="es" dirty="0">
              <a:solidFill>
                <a:schemeClr val="bg2">
                  <a:lumMod val="50000"/>
                </a:schemeClr>
              </a:solidFill>
            </a:endParaRPr>
          </a:p>
          <a:p>
            <a:pPr marL="152400" indent="0">
              <a:lnSpc>
                <a:spcPct val="114999"/>
              </a:lnSpc>
              <a:buNone/>
            </a:pPr>
            <a:r>
              <a:rPr lang="es" dirty="0">
                <a:solidFill>
                  <a:schemeClr val="bg2">
                    <a:lumMod val="50000"/>
                  </a:schemeClr>
                </a:solidFill>
              </a:rPr>
              <a:t>https://www.educarchile.cl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pPr marL="152400" indent="0">
              <a:lnSpc>
                <a:spcPct val="114999"/>
              </a:lnSpc>
              <a:buNone/>
            </a:pPr>
            <a:endParaRPr lang="es" dirty="0">
              <a:solidFill>
                <a:srgbClr val="666666"/>
              </a:solidFill>
            </a:endParaRPr>
          </a:p>
          <a:p>
            <a:pPr marL="152400" indent="0">
              <a:lnSpc>
                <a:spcPct val="114999"/>
              </a:lnSpc>
              <a:buNone/>
            </a:pPr>
            <a:endParaRPr lang="es" dirty="0">
              <a:solidFill>
                <a:srgbClr val="666666"/>
              </a:solidFill>
            </a:endParaRPr>
          </a:p>
          <a:p>
            <a:pPr marL="152400" indent="0">
              <a:lnSpc>
                <a:spcPct val="114999"/>
              </a:lnSpc>
              <a:buNone/>
            </a:pPr>
            <a:endParaRPr lang="es" dirty="0"/>
          </a:p>
          <a:p>
            <a:pPr marL="152400" indent="0">
              <a:lnSpc>
                <a:spcPct val="114999"/>
              </a:lnSpc>
              <a:buNone/>
            </a:pPr>
            <a:endParaRPr lang="es" dirty="0"/>
          </a:p>
          <a:p>
            <a:pPr marL="152400" indent="0">
              <a:lnSpc>
                <a:spcPct val="114999"/>
              </a:lnSpc>
              <a:buNone/>
            </a:pPr>
            <a:endParaRPr lang="es" dirty="0"/>
          </a:p>
          <a:p>
            <a:pPr marL="152400" indent="0">
              <a:lnSpc>
                <a:spcPct val="114999"/>
              </a:lnSpc>
              <a:buNone/>
            </a:pPr>
            <a:endParaRPr lang="en-US" dirty="0"/>
          </a:p>
          <a:p>
            <a:pPr marL="152400" indent="0">
              <a:lnSpc>
                <a:spcPct val="114999"/>
              </a:lnSpc>
              <a:buNone/>
            </a:pPr>
            <a:endParaRPr lang="en-US" dirty="0"/>
          </a:p>
        </p:txBody>
      </p:sp>
      <p:sp>
        <p:nvSpPr>
          <p:cNvPr id="5" name="Google Shape;182;p27">
            <a:extLst>
              <a:ext uri="{FF2B5EF4-FFF2-40B4-BE49-F238E27FC236}">
                <a16:creationId xmlns:a16="http://schemas.microsoft.com/office/drawing/2014/main" id="{B3CC1B1B-F182-4D72-B9A0-7F576A88B5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26411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REFERENCIAS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19DFB88-F156-4D05-8461-5BB2723F6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806" y="2539401"/>
            <a:ext cx="2743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22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490" y="622347"/>
            <a:ext cx="4965530" cy="391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0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¿QUÉ ES EL GROOMING?</a:t>
            </a:r>
            <a:endParaRPr sz="3000"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311700" y="1400925"/>
            <a:ext cx="3999900" cy="26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 dirty="0">
                <a:solidFill>
                  <a:srgbClr val="404040"/>
                </a:solidFill>
                <a:highlight>
                  <a:srgbClr val="FFFFFF"/>
                </a:highlight>
              </a:rPr>
              <a:t>“Se llama grooming al acoso sexual virtual que se realiza a un menor de edad. Se trata de acciones intencionales desarrolladas por un adulto para establecer un vínculo con un menor con una intención sexual.”</a:t>
            </a:r>
            <a:endParaRPr sz="1800" dirty="0"/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19328"/>
          <a:stretch/>
        </p:blipFill>
        <p:spPr>
          <a:xfrm>
            <a:off x="4673700" y="445025"/>
            <a:ext cx="3528776" cy="21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531125" y="4542500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Fuente: Definición https://definicion.de/grooming/ - 2018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              EducarChile www.educarchile.cl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4">
            <a:alphaModFix/>
          </a:blip>
          <a:srcRect l="13671" r="13759"/>
          <a:stretch/>
        </p:blipFill>
        <p:spPr>
          <a:xfrm>
            <a:off x="5462375" y="2793775"/>
            <a:ext cx="1951424" cy="20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body" idx="2"/>
          </p:nvPr>
        </p:nvSpPr>
        <p:spPr>
          <a:xfrm>
            <a:off x="4755750" y="1740175"/>
            <a:ext cx="4204500" cy="26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Engaño: 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Disfraza de otra persona</a:t>
            </a:r>
            <a:endParaRPr/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Chantaje: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Intenta conseguir cualquier tipo de información para amenazar a la victima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00" y="1817150"/>
            <a:ext cx="1624807" cy="187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0706" y="1989660"/>
            <a:ext cx="1285819" cy="169856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837000" cy="9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¿QUÉ BUSCA EL GROOMER?</a:t>
            </a:r>
            <a:endParaRPr sz="3000"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4939500" y="445025"/>
            <a:ext cx="3837000" cy="7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TÁCTICAS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311700" y="168600"/>
            <a:ext cx="8096400" cy="11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UN PERFIL FALSO TAMBIÉN ESTÁ LLENO DE SEÑALES QUE LO DELATAN</a:t>
            </a:r>
            <a:endParaRPr sz="3000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75" y="1103850"/>
            <a:ext cx="2378750" cy="1871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1813" y="1680800"/>
            <a:ext cx="20288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0863" y="2871152"/>
            <a:ext cx="2190750" cy="12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675" y="2966775"/>
            <a:ext cx="2378750" cy="15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5050" y="1556437"/>
            <a:ext cx="3811975" cy="203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398675" y="4773550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Fuente:Magic Markers (https://www.youtube.com/watch?v=OdixH25nCHk) - 2017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080925" y="445025"/>
            <a:ext cx="47514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TIPOS DE PELIGROS EN LA RED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l="55184" t="27695" r="11094" b="12160"/>
          <a:stretch/>
        </p:blipFill>
        <p:spPr>
          <a:xfrm>
            <a:off x="0" y="473600"/>
            <a:ext cx="4080925" cy="40923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4582274" y="259872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 Abuso infantil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904234" y="2041543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 </a:t>
            </a:r>
            <a:r>
              <a:rPr lang="es-CO" sz="18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Sexting</a:t>
            </a:r>
            <a:endParaRPr lang="es-CO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904234" y="3155897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 </a:t>
            </a:r>
            <a:r>
              <a:rPr lang="es-CO" sz="18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Sextorción</a:t>
            </a:r>
            <a:endParaRPr lang="es-CO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582274" y="204154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 </a:t>
            </a:r>
            <a:r>
              <a:rPr lang="es-CO" sz="18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Grooming</a:t>
            </a:r>
            <a:endParaRPr lang="es-CO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582274" y="3155897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 </a:t>
            </a:r>
            <a:r>
              <a:rPr lang="es-CO" sz="18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Phishing</a:t>
            </a:r>
            <a:endParaRPr lang="es-CO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04234" y="259872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 </a:t>
            </a:r>
            <a:r>
              <a:rPr lang="es-CO" sz="18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Ciberbullying</a:t>
            </a:r>
            <a:endParaRPr lang="es-CO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" sz="3000"/>
              <a:t>¿CÓMO CUIDARSE DE  SER VÍCTIMA DE LOS PELIGROS EN LA </a:t>
            </a:r>
            <a:r>
              <a:rPr lang="es" sz="3000" dirty="0"/>
              <a:t>RED?</a:t>
            </a:r>
            <a:endParaRPr sz="3000"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311700" y="1379400"/>
            <a:ext cx="8520600" cy="23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222222"/>
              </a:solidFill>
            </a:endParaRPr>
          </a:p>
          <a:p>
            <a:pPr marL="0" indent="0" algn="just">
              <a:buNone/>
            </a:pPr>
            <a:r>
              <a:rPr lang="es" dirty="0">
                <a:solidFill>
                  <a:srgbClr val="22222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 Evita usar tu nombre y tu año de nacimiento en los correos o usuarios de las redes sociales, como: ‘jorge2004@mail.com’ o ‘@estrella2006’. </a:t>
            </a:r>
            <a:endParaRPr dirty="0">
              <a:solidFill>
                <a:srgbClr val="22222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indent="0" algn="just">
              <a:buNone/>
            </a:pPr>
            <a:endParaRPr lang="es" dirty="0">
              <a:solidFill>
                <a:srgbClr val="22222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22222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 Bloquea a los contactos de redes sociales que no conozcas personalmente, que le realicen propuestas indecentes o comiencen conversaciones inapropiadas. </a:t>
            </a:r>
            <a:endParaRPr dirty="0">
              <a:solidFill>
                <a:srgbClr val="22222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indent="0" algn="just">
              <a:buNone/>
            </a:pPr>
            <a:endParaRPr dirty="0">
              <a:solidFill>
                <a:srgbClr val="22222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indent="0" algn="just">
              <a:buNone/>
            </a:pPr>
            <a:r>
              <a:rPr lang="es" dirty="0">
                <a:solidFill>
                  <a:srgbClr val="22222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 Nunca envíes foto o videos en que estés sin ropa o que se preste a malentendidos. Estos archivos pueden ser usados en chantajes.   </a:t>
            </a:r>
            <a:endParaRPr dirty="0">
              <a:solidFill>
                <a:srgbClr val="22222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indent="0">
              <a:buNone/>
            </a:pPr>
            <a:endParaRPr sz="1150" dirty="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19"/>
          <p:cNvSpPr txBox="1"/>
          <p:nvPr/>
        </p:nvSpPr>
        <p:spPr>
          <a:xfrm>
            <a:off x="311700" y="4682925"/>
            <a:ext cx="8675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Fuente: En TIC confio (https://www.enticconfio.gov.co/Como-evitar-ser-victima-de-grooming) - 2018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 RECOMENDACIONES...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Char char="-"/>
            </a:pPr>
            <a:r>
              <a:rPr lang="es" dirty="0"/>
              <a:t>No acudir sin compañía y </a:t>
            </a:r>
            <a:r>
              <a:rPr lang="es-CO" dirty="0"/>
              <a:t>a lugares cerrado a citas con gente que conociste por internet.</a:t>
            </a:r>
            <a:endParaRPr lang="es" dirty="0"/>
          </a:p>
          <a:p>
            <a:pPr>
              <a:lnSpc>
                <a:spcPct val="114999"/>
              </a:lnSpc>
              <a:buChar char="-"/>
            </a:pPr>
            <a:endParaRPr lang="es-CO" dirty="0"/>
          </a:p>
          <a:p>
            <a:pPr>
              <a:buChar char="-"/>
            </a:pPr>
            <a:r>
              <a:rPr lang="es" dirty="0"/>
              <a:t>¡No darle poder! No darle información sensible como: secretos, información tuya o de familiares.</a:t>
            </a:r>
            <a:br>
              <a:rPr lang="es" dirty="0"/>
            </a:br>
            <a:endParaRPr dirty="0">
              <a:solidFill>
                <a:srgbClr val="22222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dirty="0">
                <a:solidFill>
                  <a:srgbClr val="222222"/>
                </a:solidFill>
                <a:ea typeface="Open Sans Light"/>
                <a:cs typeface="Open Sans Light"/>
                <a:sym typeface="Open Sans Light"/>
              </a:rPr>
              <a:t>Guarde cualquier tipo de información que sirva como evidencia para hacer una denuncia: pantallazos, mensajes de WhatsApp o correos enviados, entre otros.</a:t>
            </a:r>
            <a:endParaRPr dirty="0"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311700" y="4682925"/>
            <a:ext cx="8675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Fuente: En TIC confio (https://www.enticconfio.gov.co/Como-evitar-ser-victima-de-grooming) - 2018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0" y="447800"/>
            <a:ext cx="9144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¿QUÉ HACER SI ERES VÍCTIMA DE LOS PELIGROS EN LA RED?</a:t>
            </a:r>
            <a:endParaRPr sz="3000"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227800" y="1588326"/>
            <a:ext cx="4377175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Open Sans Light"/>
              <a:buChar char="-"/>
            </a:pPr>
            <a:r>
              <a:rPr lang="es" sz="2000" dirty="0">
                <a:solidFill>
                  <a:srgbClr val="22222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 Protejo</a:t>
            </a:r>
            <a:endParaRPr sz="2000" u="sng" dirty="0">
              <a:solidFill>
                <a:srgbClr val="008CBA"/>
              </a:solidFill>
              <a:latin typeface="Open Sans Light"/>
              <a:ea typeface="Open Sans Light"/>
              <a:cs typeface="Open Sans Light"/>
              <a:sym typeface="Open Sans Light"/>
              <a:hlinkClick r:id="rId3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22222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Open Sans Light"/>
              <a:buChar char="-"/>
            </a:pPr>
            <a:r>
              <a:rPr lang="es" sz="2000" dirty="0">
                <a:solidFill>
                  <a:srgbClr val="22222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Centro Cibernético Policial </a:t>
            </a:r>
            <a:endParaRPr sz="2000" u="sng" dirty="0">
              <a:solidFill>
                <a:srgbClr val="008CBA"/>
              </a:solidFill>
              <a:latin typeface="Open Sans Light"/>
              <a:ea typeface="Open Sans Light"/>
              <a:cs typeface="Open Sans Light"/>
              <a:sym typeface="Open Sans Light"/>
              <a:hlinkClick r:id="rId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22222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Open Sans Light"/>
              <a:buChar char="-"/>
            </a:pPr>
            <a:r>
              <a:rPr lang="es" sz="2000" dirty="0">
                <a:solidFill>
                  <a:srgbClr val="22222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Fiscalía general de la nación </a:t>
            </a:r>
            <a:endParaRPr sz="2000" u="sng" dirty="0">
              <a:solidFill>
                <a:srgbClr val="008CBA"/>
              </a:solidFill>
              <a:latin typeface="Open Sans Light"/>
              <a:ea typeface="Open Sans Light"/>
              <a:cs typeface="Open Sans Light"/>
              <a:sym typeface="Open Sans Light"/>
              <a:hlinkClick r:id="rId5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4300" y="1479100"/>
            <a:ext cx="2159850" cy="16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88875" y="3255450"/>
            <a:ext cx="3426652" cy="131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61950" y="1640075"/>
            <a:ext cx="2745050" cy="14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 descr="El  desarrollo de la tecnología trae consigo importantes avances, pero también nuevos riesgos para la niñez y la adolescencia.&#10;&#10;El abuso sexual o el acoso a menores de 18 años, está hoy también en los entornos digitales.&#10;&#10;Pero la tecnología también está a nuestro servicio,  y en Colombia contamos con “Te protejo” un canal de denuncia virtual  para reportar situaciones que puedan afectar o poner en riesgo a niños y niñas en la red.&#10;A partir de ahora, cada vez que conozcas una situación que pueda afectar a un menor de 18 años repórtala diligenciando el formulario virtual.   Con esta información Te Protejo activa la ruta de atención con la Policía Nacional y hace seguimiento a los casos reportados, logrando la efectiva protección de los niños, el restablecimiento de sus derechos y la judicialización de quienes infringen la Ley.&#10;&#10;Informando y denunciando haremos de Internet un lugar más seguro, y generaremos unos espacios de barrio, escuela y familia protectores y amorosos para los niños, niñas y adolescentes. &#10;&#10;Infórmanos… Protégelos&#10;&#10;&#10;Créditos: &#10;&#10;Una Producción de En TIC Confío&#10;Realización: Leonardo Romero&#10;Dirección: Vanessa Arroyave&#10;Voz en Off: Dahiana Rodríguez - Señal Radiónica" title="Denuncia la Pornografía Infantil en www.teprotejo.or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75" y="514363"/>
            <a:ext cx="8194250" cy="41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474875" y="4629150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Fuente: Te Prot</a:t>
            </a:r>
            <a:r>
              <a:rPr lang="es" sz="12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ejo/http://www.teprotejo.org/index.php/es/</a:t>
            </a:r>
            <a:endParaRPr sz="12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405</Words>
  <Application>Microsoft Office PowerPoint</Application>
  <PresentationFormat>On-screen Show (16:9)</PresentationFormat>
  <Paragraphs>91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Tropic</vt:lpstr>
      <vt:lpstr>GROOMING</vt:lpstr>
      <vt:lpstr>¿QUÉ ES EL GROOMING?</vt:lpstr>
      <vt:lpstr>¿QUÉ BUSCA EL GROOMER?</vt:lpstr>
      <vt:lpstr>UN PERFIL FALSO TAMBIÉN ESTÁ LLENO DE SEÑALES QUE LO DELATAN</vt:lpstr>
      <vt:lpstr>TIPOS DE PELIGROS EN LA RED </vt:lpstr>
      <vt:lpstr>¿CÓMO CUIDARSE DE  SER VÍCTIMA DE LOS PELIGROS EN LA RED?</vt:lpstr>
      <vt:lpstr>MÁS RECOMENDACIONES...</vt:lpstr>
      <vt:lpstr>¿QUÉ HACER SI ERES VÍCTIMA DE LOS PELIGROS EN LA RED?</vt:lpstr>
      <vt:lpstr>PowerPoint Presentation</vt:lpstr>
      <vt:lpstr>TE PROTEJO</vt:lpstr>
      <vt:lpstr>RESULTADOS DE LAS DENUNCIAS</vt:lpstr>
      <vt:lpstr>¿QUÉ DICE LA LEY?</vt:lpstr>
      <vt:lpstr>¿QUÉ DICE LA LEY?</vt:lpstr>
      <vt:lpstr>NOTICIAS ACTUALES</vt:lpstr>
      <vt:lpstr>REFERENCIAS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GROOMING</dc:title>
  <cp:lastModifiedBy>Catalina Niebles</cp:lastModifiedBy>
  <cp:revision>126</cp:revision>
  <dcterms:modified xsi:type="dcterms:W3CDTF">2019-05-06T22:11:29Z</dcterms:modified>
</cp:coreProperties>
</file>