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118"/>
  </p:notesMasterIdLst>
  <p:sldIdLst>
    <p:sldId id="256" r:id="rId5"/>
    <p:sldId id="312" r:id="rId6"/>
    <p:sldId id="289" r:id="rId7"/>
    <p:sldId id="274" r:id="rId8"/>
    <p:sldId id="535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  <p:sldId id="573" r:id="rId45"/>
    <p:sldId id="574" r:id="rId46"/>
    <p:sldId id="575" r:id="rId47"/>
    <p:sldId id="576" r:id="rId48"/>
    <p:sldId id="577" r:id="rId49"/>
    <p:sldId id="606" r:id="rId50"/>
    <p:sldId id="605" r:id="rId51"/>
    <p:sldId id="578" r:id="rId52"/>
    <p:sldId id="579" r:id="rId53"/>
    <p:sldId id="580" r:id="rId54"/>
    <p:sldId id="581" r:id="rId55"/>
    <p:sldId id="582" r:id="rId56"/>
    <p:sldId id="583" r:id="rId57"/>
    <p:sldId id="584" r:id="rId58"/>
    <p:sldId id="585" r:id="rId59"/>
    <p:sldId id="586" r:id="rId60"/>
    <p:sldId id="587" r:id="rId61"/>
    <p:sldId id="588" r:id="rId62"/>
    <p:sldId id="589" r:id="rId63"/>
    <p:sldId id="590" r:id="rId64"/>
    <p:sldId id="591" r:id="rId65"/>
    <p:sldId id="592" r:id="rId66"/>
    <p:sldId id="593" r:id="rId67"/>
    <p:sldId id="594" r:id="rId68"/>
    <p:sldId id="595" r:id="rId69"/>
    <p:sldId id="596" r:id="rId70"/>
    <p:sldId id="597" r:id="rId71"/>
    <p:sldId id="598" r:id="rId72"/>
    <p:sldId id="599" r:id="rId73"/>
    <p:sldId id="600" r:id="rId74"/>
    <p:sldId id="602" r:id="rId75"/>
    <p:sldId id="603" r:id="rId76"/>
    <p:sldId id="604" r:id="rId77"/>
    <p:sldId id="610" r:id="rId78"/>
    <p:sldId id="611" r:id="rId79"/>
    <p:sldId id="612" r:id="rId80"/>
    <p:sldId id="613" r:id="rId81"/>
    <p:sldId id="614" r:id="rId82"/>
    <p:sldId id="615" r:id="rId83"/>
    <p:sldId id="616" r:id="rId84"/>
    <p:sldId id="617" r:id="rId85"/>
    <p:sldId id="618" r:id="rId86"/>
    <p:sldId id="619" r:id="rId87"/>
    <p:sldId id="620" r:id="rId88"/>
    <p:sldId id="621" r:id="rId89"/>
    <p:sldId id="622" r:id="rId90"/>
    <p:sldId id="623" r:id="rId91"/>
    <p:sldId id="624" r:id="rId92"/>
    <p:sldId id="625" r:id="rId93"/>
    <p:sldId id="626" r:id="rId94"/>
    <p:sldId id="627" r:id="rId95"/>
    <p:sldId id="628" r:id="rId96"/>
    <p:sldId id="629" r:id="rId97"/>
    <p:sldId id="630" r:id="rId98"/>
    <p:sldId id="637" r:id="rId99"/>
    <p:sldId id="638" r:id="rId100"/>
    <p:sldId id="639" r:id="rId101"/>
    <p:sldId id="640" r:id="rId102"/>
    <p:sldId id="641" r:id="rId103"/>
    <p:sldId id="642" r:id="rId104"/>
    <p:sldId id="643" r:id="rId105"/>
    <p:sldId id="644" r:id="rId106"/>
    <p:sldId id="645" r:id="rId107"/>
    <p:sldId id="646" r:id="rId108"/>
    <p:sldId id="647" r:id="rId109"/>
    <p:sldId id="648" r:id="rId110"/>
    <p:sldId id="649" r:id="rId111"/>
    <p:sldId id="650" r:id="rId112"/>
    <p:sldId id="651" r:id="rId113"/>
    <p:sldId id="652" r:id="rId114"/>
    <p:sldId id="653" r:id="rId115"/>
    <p:sldId id="654" r:id="rId116"/>
    <p:sldId id="333" r:id="rId1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D5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presProps" Target="presProp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507E282-1106-42E7-A992-93A6B1954968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6996BD6-0E76-4B75-B375-A507C6820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75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7CCA45-D42F-47F2-9E63-4C0B77FAA9BD}" type="slidenum">
              <a:rPr 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1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7CCA45-D42F-47F2-9E63-4C0B77FAA9BD}" type="slidenum">
              <a:rPr 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0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7CCA45-D42F-47F2-9E63-4C0B77FAA9BD}" type="slidenum">
              <a:rPr 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9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7CCA45-D42F-47F2-9E63-4C0B77FAA9BD}" type="slidenum">
              <a:rPr 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5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= </a:t>
            </a:r>
            <a:r>
              <a:rPr lang="en-US" dirty="0" err="1"/>
              <a:t>imbricat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96BD6-0E76-4B75-B375-A507C6820DE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4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= </a:t>
            </a:r>
            <a:r>
              <a:rPr lang="en-US" dirty="0" err="1"/>
              <a:t>imbricat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96BD6-0E76-4B75-B375-A507C6820DE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= </a:t>
            </a:r>
            <a:r>
              <a:rPr lang="en-US" dirty="0" err="1"/>
              <a:t>imbricat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traducere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“scope”? Am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scop</a:t>
            </a:r>
            <a:r>
              <a:rPr lang="en-US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96BD6-0E76-4B75-B375-A507C6820DE1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1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range()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for i in range(10):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ro-RO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    print(i,end=" ")</a:t>
            </a:r>
          </a:p>
          <a:p>
            <a:r>
              <a:rPr lang="ro-RO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0 1 2 3 4 5 6 7 8 9</a:t>
            </a:r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for i in range(5,10):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ro-RO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    print(i,end=" ")</a:t>
            </a:r>
          </a:p>
          <a:p>
            <a:r>
              <a:rPr lang="ro-RO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5 6 7 8 9</a:t>
            </a:r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for i in range(5,10,2):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ro-RO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    print(i,end=" ")</a:t>
            </a:r>
          </a:p>
          <a:p>
            <a:r>
              <a:rPr lang="ro-RO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5 7 9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v = ["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a","b","c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(v)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for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range(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(v)):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...     print(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i,v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a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b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c</a:t>
            </a:r>
          </a:p>
          <a:p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enumerate()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for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i,val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enumerate(['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a','b','c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']):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...     print(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a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b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c</a:t>
            </a:r>
          </a:p>
          <a:p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zip()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 a = (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a','b','c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‘)</a:t>
            </a:r>
            <a:endParaRPr lang="ro-RO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 b = (1,2,3)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for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zip(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a,b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...     print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1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2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3</a:t>
            </a:r>
          </a:p>
          <a:p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reversed()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for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reversed(a)):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...     print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</a:p>
          <a:p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sorted()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basket = ['apple', 'orange', 'apple', 'pear', 'orange', 'banana']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 for f in sorted(set(basket)):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...     print(f)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apple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banana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orange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pear</a:t>
            </a:r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96BD6-0E76-4B75-B375-A507C6820DE1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9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preferat</a:t>
            </a:r>
            <a:r>
              <a:rPr lang="en-US" dirty="0"/>
              <a:t> data </a:t>
            </a:r>
            <a:r>
              <a:rPr lang="en-US" dirty="0" err="1"/>
              <a:t>membră</a:t>
            </a:r>
            <a:r>
              <a:rPr lang="en-US" dirty="0"/>
              <a:t> </a:t>
            </a:r>
            <a:r>
              <a:rPr lang="en-US" dirty="0" err="1"/>
              <a:t>traducerii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de date…</a:t>
            </a:r>
            <a:r>
              <a:rPr lang="en-US" dirty="0" err="1"/>
              <a:t>suna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996BD6-0E76-4B75-B375-A507C6820DE1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3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8" descr="logo ETTI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8" y="112713"/>
            <a:ext cx="825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logo UP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725"/>
            <a:ext cx="64311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016000" y="106363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defRPr/>
            </a:pPr>
            <a:r>
              <a:rPr lang="en-US" altLang="ro-RO" sz="1200" dirty="0" err="1"/>
              <a:t>Universitatea</a:t>
            </a:r>
            <a:r>
              <a:rPr lang="en-US" altLang="ro-RO" sz="1200" dirty="0"/>
              <a:t> POLITEHNICA din </a:t>
            </a:r>
            <a:r>
              <a:rPr lang="en-US" altLang="ro-RO" sz="1200" dirty="0" err="1"/>
              <a:t>Bucure</a:t>
            </a:r>
            <a:r>
              <a:rPr lang="ro-RO" altLang="ro-RO" sz="1200" dirty="0"/>
              <a:t>ș</a:t>
            </a:r>
            <a:r>
              <a:rPr lang="en-US" altLang="ro-RO" sz="1200" dirty="0" err="1"/>
              <a:t>ti</a:t>
            </a:r>
            <a:endParaRPr lang="en-US" altLang="ro-RO" sz="1200" dirty="0"/>
          </a:p>
          <a:p>
            <a:pPr algn="ctr">
              <a:defRPr/>
            </a:pPr>
            <a:r>
              <a:rPr lang="en-US" altLang="ro-RO" sz="1200" dirty="0" err="1"/>
              <a:t>Facultatea</a:t>
            </a:r>
            <a:r>
              <a:rPr lang="en-US" altLang="ro-RO" sz="1200" dirty="0"/>
              <a:t> de Electronic</a:t>
            </a:r>
            <a:r>
              <a:rPr lang="ro-RO" altLang="ro-RO" sz="1200" dirty="0"/>
              <a:t>ă, Telecomunicaţii şi Tehnologia Informaţiei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ro-RO" noProof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5200"/>
            <a:ext cx="10363200" cy="2362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pPr lvl="0"/>
            <a:r>
              <a:rPr lang="en-US" altLang="ro-RO" noProof="0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248400"/>
            <a:ext cx="11176000" cy="533400"/>
          </a:xfr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4" y="26133"/>
            <a:ext cx="1728486" cy="6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8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CF3B-3A8E-43A4-BDE5-83F560204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0800" y="228600"/>
            <a:ext cx="2844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33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D8D22-123C-4B9B-B541-3120867A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7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7CB7F-EA46-499E-80DB-EEE33B3AA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F8794-F528-47B6-B4DB-634DA5900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EEED5-F4E8-44F0-B3C3-3D1EE9597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F4C78-95C2-41D6-921D-DA64D90F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1F41E-0F01-4154-ACB0-0234BA19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107E5-746A-4F24-A8AA-20EE5E84A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6C4E-8881-4FE0-9990-3AC312D80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6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7F0B7-8B5D-4728-A2EA-25344E1DC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1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1137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0"/>
            <a:ext cx="11379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06400" y="957263"/>
            <a:ext cx="113792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30" y="0"/>
                </a:lnTo>
                <a:lnTo>
                  <a:pt x="130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406400" y="6400800"/>
            <a:ext cx="113792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400" y="6477000"/>
            <a:ext cx="1066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77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F91025A-2C20-4687-AE14-B2EF72113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fif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cope-resolution-in-python-legb-rule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844162" y="3290827"/>
            <a:ext cx="10663626" cy="1583584"/>
          </a:xfrm>
        </p:spPr>
        <p:txBody>
          <a:bodyPr/>
          <a:lstStyle/>
          <a:p>
            <a:pPr algn="l" eaLnBrk="1" hangingPunct="1"/>
            <a:r>
              <a:rPr lang="en-US" sz="3600" b="1" dirty="0"/>
              <a:t>Curs </a:t>
            </a:r>
            <a:r>
              <a:rPr lang="en-US" sz="3600" b="1" dirty="0" err="1"/>
              <a:t>aplicativ</a:t>
            </a:r>
            <a:r>
              <a:rPr lang="en-US" sz="3600" b="1" dirty="0"/>
              <a:t> Python</a:t>
            </a:r>
            <a:br>
              <a:rPr lang="en-US" sz="3600" b="1" dirty="0"/>
            </a:br>
            <a:br>
              <a:rPr lang="en-US" sz="3600" dirty="0"/>
            </a:br>
            <a:r>
              <a:rPr lang="en-US" sz="2400" dirty="0"/>
              <a:t>An 3, </a:t>
            </a:r>
            <a:r>
              <a:rPr lang="en-US" sz="2400" dirty="0" err="1"/>
              <a:t>semestrul</a:t>
            </a:r>
            <a:r>
              <a:rPr lang="en-US" sz="2400" dirty="0"/>
              <a:t> 2</a:t>
            </a:r>
            <a:br>
              <a:rPr lang="en-US" sz="2400" b="1" dirty="0"/>
            </a:br>
            <a:r>
              <a:rPr lang="en-US" sz="2400" dirty="0"/>
              <a:t>Curs </a:t>
            </a:r>
            <a:r>
              <a:rPr lang="en-US" sz="2400" dirty="0" err="1"/>
              <a:t>ținut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colaborare</a:t>
            </a:r>
            <a:r>
              <a:rPr lang="en-US" sz="2400" dirty="0"/>
              <a:t> cu firma </a:t>
            </a:r>
            <a:r>
              <a:rPr lang="en-US" sz="2400" i="1" dirty="0"/>
              <a:t>DXC-Luxoft</a:t>
            </a:r>
            <a:endParaRPr lang="en-US" sz="2000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144588" y="5649844"/>
            <a:ext cx="10363200" cy="1149485"/>
          </a:xfrm>
        </p:spPr>
        <p:txBody>
          <a:bodyPr/>
          <a:lstStyle/>
          <a:p>
            <a:pPr algn="r" eaLnBrk="1" hangingPunct="1">
              <a:buFont typeface="Wingdings 3" panose="05040102010807070707" pitchFamily="18" charset="2"/>
              <a:buNone/>
            </a:pPr>
            <a:r>
              <a:rPr lang="en-US" sz="2400" dirty="0" err="1"/>
              <a:t>Ș.l.dr.ing</a:t>
            </a:r>
            <a:r>
              <a:rPr lang="en-US" sz="2400" dirty="0"/>
              <a:t>. Valentin Voiculescu</a:t>
            </a:r>
          </a:p>
          <a:p>
            <a:pPr algn="r" eaLnBrk="1" hangingPunct="1">
              <a:buFont typeface="Wingdings 3" panose="05040102010807070707" pitchFamily="18" charset="2"/>
              <a:buNone/>
            </a:pPr>
            <a:r>
              <a:rPr lang="en-US" sz="2400" dirty="0"/>
              <a:t>valentin.voiculescu@upb.ro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00F43871-A896-4E4D-A69A-008A4E7FB594}" type="slidenum">
              <a:rPr lang="en-US" smtClean="0">
                <a:solidFill>
                  <a:schemeClr val="accent1"/>
                </a:solidFill>
              </a:rPr>
              <a:pPr/>
              <a:t>1</a:t>
            </a:fld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Introducere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Guido van Rossum – </a:t>
            </a:r>
            <a:r>
              <a:rPr lang="en-US" sz="2400" dirty="0" err="1"/>
              <a:t>matematician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programator</a:t>
            </a:r>
            <a:r>
              <a:rPr lang="en-US" sz="2400" dirty="0"/>
              <a:t> </a:t>
            </a:r>
            <a:r>
              <a:rPr lang="en-US" sz="2400" dirty="0" err="1"/>
              <a:t>olandez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A </a:t>
            </a:r>
            <a:r>
              <a:rPr lang="en-US" sz="2400" dirty="0" err="1"/>
              <a:t>început</a:t>
            </a:r>
            <a:r>
              <a:rPr lang="en-US" sz="2400" dirty="0"/>
              <a:t> in 1989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hlinkClick r:id="rId2"/>
              </a:rPr>
              <a:t>http://python.org</a:t>
            </a:r>
            <a:r>
              <a:rPr lang="en-US" sz="2400" dirty="0"/>
              <a:t> –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folosit</a:t>
            </a:r>
            <a:r>
              <a:rPr lang="en-US" sz="2400" dirty="0"/>
              <a:t> gratis, </a:t>
            </a:r>
            <a:r>
              <a:rPr lang="en-US" sz="2400" dirty="0" err="1"/>
              <a:t>chiar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produse</a:t>
            </a:r>
            <a:r>
              <a:rPr lang="en-US" sz="2400" dirty="0"/>
              <a:t> </a:t>
            </a:r>
            <a:r>
              <a:rPr lang="en-US" sz="2400" dirty="0" err="1"/>
              <a:t>comerciale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Limbaj</a:t>
            </a:r>
            <a:r>
              <a:rPr lang="en-US" sz="2400" dirty="0"/>
              <a:t> de </a:t>
            </a:r>
            <a:r>
              <a:rPr lang="en-US" sz="2400" dirty="0" err="1"/>
              <a:t>nivel</a:t>
            </a:r>
            <a:r>
              <a:rPr lang="en-US" sz="2400" dirty="0"/>
              <a:t> </a:t>
            </a:r>
            <a:r>
              <a:rPr lang="en-US" sz="2400" dirty="0" err="1"/>
              <a:t>înalt</a:t>
            </a:r>
            <a:r>
              <a:rPr lang="en-US" sz="2400" dirty="0"/>
              <a:t>, </a:t>
            </a:r>
            <a:r>
              <a:rPr lang="en-US" sz="2400" dirty="0" err="1"/>
              <a:t>interpretat</a:t>
            </a:r>
            <a:r>
              <a:rPr lang="en-US" sz="2400" dirty="0"/>
              <a:t>, </a:t>
            </a:r>
            <a:r>
              <a:rPr lang="en-US" sz="2400" dirty="0" err="1"/>
              <a:t>interactiv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Limbaj</a:t>
            </a:r>
            <a:r>
              <a:rPr lang="en-US" sz="2400" dirty="0"/>
              <a:t> </a:t>
            </a:r>
            <a:r>
              <a:rPr lang="en-US" sz="2400" dirty="0" err="1"/>
              <a:t>orientat</a:t>
            </a:r>
            <a:r>
              <a:rPr lang="en-US" sz="2400" dirty="0"/>
              <a:t> </a:t>
            </a:r>
            <a:r>
              <a:rPr lang="en-US" sz="2400" dirty="0" err="1"/>
              <a:t>obiect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566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Blocul</a:t>
            </a:r>
            <a:r>
              <a:rPr lang="en-US" b="1" dirty="0"/>
              <a:t> try …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 err="1"/>
              <a:t>Sintaxă</a:t>
            </a:r>
            <a:r>
              <a:rPr lang="en-US" sz="2400" dirty="0"/>
              <a:t>:</a:t>
            </a:r>
            <a:endParaRPr lang="ro-RO" sz="2400" dirty="0"/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try:</a:t>
            </a: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Aici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efectuăm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instrucțiunile</a:t>
            </a:r>
            <a:r>
              <a:rPr lang="en-US" i="1" dirty="0">
                <a:solidFill>
                  <a:srgbClr val="FF0000"/>
                </a:solidFill>
              </a:rPr>
              <a:t> care pot produce </a:t>
            </a:r>
            <a:r>
              <a:rPr lang="en-US" i="1" dirty="0" err="1">
                <a:solidFill>
                  <a:srgbClr val="FF0000"/>
                </a:solidFill>
              </a:rPr>
              <a:t>excepții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Dacă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apare</a:t>
            </a:r>
            <a:r>
              <a:rPr lang="en-US" i="1" dirty="0">
                <a:solidFill>
                  <a:srgbClr val="FF0000"/>
                </a:solidFill>
              </a:rPr>
              <a:t> o </a:t>
            </a:r>
            <a:r>
              <a:rPr lang="en-US" i="1" dirty="0" err="1">
                <a:solidFill>
                  <a:srgbClr val="FF0000"/>
                </a:solidFill>
              </a:rPr>
              <a:t>excepție</a:t>
            </a:r>
            <a:r>
              <a:rPr lang="en-US" i="1" dirty="0">
                <a:solidFill>
                  <a:srgbClr val="FF0000"/>
                </a:solidFill>
              </a:rPr>
              <a:t> la </a:t>
            </a:r>
            <a:r>
              <a:rPr lang="en-US" i="1" dirty="0" err="1">
                <a:solidFill>
                  <a:srgbClr val="FF0000"/>
                </a:solidFill>
              </a:rPr>
              <a:t>această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porțiune</a:t>
            </a:r>
            <a:r>
              <a:rPr lang="en-US" i="1" dirty="0">
                <a:solidFill>
                  <a:srgbClr val="FF0000"/>
                </a:solidFill>
              </a:rPr>
              <a:t> de cod </a:t>
            </a:r>
            <a:r>
              <a:rPr lang="en-US" i="1" dirty="0" err="1">
                <a:solidFill>
                  <a:srgbClr val="FF0000"/>
                </a:solidFill>
              </a:rPr>
              <a:t>poate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să</a:t>
            </a:r>
            <a:r>
              <a:rPr lang="en-US" i="1" dirty="0">
                <a:solidFill>
                  <a:srgbClr val="FF0000"/>
                </a:solidFill>
              </a:rPr>
              <a:t> nu se </a:t>
            </a:r>
            <a:r>
              <a:rPr lang="en-US" i="1" dirty="0" err="1">
                <a:solidFill>
                  <a:srgbClr val="FF0000"/>
                </a:solidFill>
              </a:rPr>
              <a:t>ajungă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finally:</a:t>
            </a: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Întotdeauna</a:t>
            </a:r>
            <a:r>
              <a:rPr lang="en-US" i="1" dirty="0">
                <a:solidFill>
                  <a:srgbClr val="FF0000"/>
                </a:solidFill>
              </a:rPr>
              <a:t> se </a:t>
            </a:r>
            <a:r>
              <a:rPr lang="en-US" i="1" dirty="0" err="1">
                <a:solidFill>
                  <a:srgbClr val="FF0000"/>
                </a:solidFill>
              </a:rPr>
              <a:t>execută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acest</a:t>
            </a:r>
            <a:r>
              <a:rPr lang="en-US" i="1" dirty="0">
                <a:solidFill>
                  <a:srgbClr val="FF0000"/>
                </a:solidFill>
              </a:rPr>
              <a:t> bloc</a:t>
            </a:r>
          </a:p>
          <a:p>
            <a:r>
              <a:rPr lang="en-US" sz="2400" dirty="0" err="1"/>
              <a:t>Când</a:t>
            </a:r>
            <a:r>
              <a:rPr lang="en-US" sz="2400" dirty="0"/>
              <a:t> o </a:t>
            </a:r>
            <a:r>
              <a:rPr lang="en-US" sz="2400" dirty="0" err="1"/>
              <a:t>excepție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ridicată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blocul</a:t>
            </a:r>
            <a:r>
              <a:rPr lang="en-US" sz="2400" dirty="0"/>
              <a:t> </a:t>
            </a:r>
            <a:r>
              <a:rPr lang="en-US" sz="2400" b="1" i="1" dirty="0"/>
              <a:t>try</a:t>
            </a:r>
            <a:r>
              <a:rPr lang="en-US" sz="2400" i="1" dirty="0"/>
              <a:t>, </a:t>
            </a:r>
            <a:r>
              <a:rPr lang="en-US" sz="2400" dirty="0" err="1"/>
              <a:t>execuția</a:t>
            </a:r>
            <a:r>
              <a:rPr lang="en-US" sz="2400" dirty="0"/>
              <a:t> </a:t>
            </a:r>
            <a:r>
              <a:rPr lang="en-US" sz="2400" dirty="0" err="1"/>
              <a:t>intră</a:t>
            </a:r>
            <a:r>
              <a:rPr lang="en-US" sz="2400" dirty="0"/>
              <a:t> automat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ramura</a:t>
            </a:r>
            <a:r>
              <a:rPr lang="en-US" sz="2400" dirty="0"/>
              <a:t> </a:t>
            </a:r>
            <a:r>
              <a:rPr lang="en-US" sz="2400" b="1" i="1" dirty="0"/>
              <a:t>finally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Blocul</a:t>
            </a:r>
            <a:r>
              <a:rPr lang="en-US" sz="2400" dirty="0"/>
              <a:t> </a:t>
            </a:r>
            <a:r>
              <a:rPr lang="en-US" sz="2400" b="1" i="1" dirty="0"/>
              <a:t>finally</a:t>
            </a:r>
            <a:r>
              <a:rPr lang="en-US" sz="2400" dirty="0"/>
              <a:t> </a:t>
            </a:r>
            <a:r>
              <a:rPr lang="en-US" sz="2400" dirty="0" err="1"/>
              <a:t>conține</a:t>
            </a:r>
            <a:r>
              <a:rPr lang="en-US" sz="2400" dirty="0"/>
              <a:t> </a:t>
            </a:r>
            <a:r>
              <a:rPr lang="en-US" sz="2400" dirty="0" err="1"/>
              <a:t>instrucțiuni</a:t>
            </a:r>
            <a:r>
              <a:rPr lang="en-US" sz="2400" dirty="0"/>
              <a:t> care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executate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orice</a:t>
            </a:r>
            <a:r>
              <a:rPr lang="en-US" sz="2400" dirty="0"/>
              <a:t> </a:t>
            </a:r>
            <a:r>
              <a:rPr lang="en-US" sz="2400" dirty="0" err="1"/>
              <a:t>situație</a:t>
            </a:r>
            <a:r>
              <a:rPr lang="en-US" sz="2400" dirty="0"/>
              <a:t>, </a:t>
            </a:r>
            <a:r>
              <a:rPr lang="en-US" sz="2400" dirty="0" err="1"/>
              <a:t>indiferent</a:t>
            </a:r>
            <a:r>
              <a:rPr lang="en-US" sz="2400" dirty="0"/>
              <a:t> de </a:t>
            </a:r>
            <a:r>
              <a:rPr lang="en-US" sz="2400" dirty="0" err="1"/>
              <a:t>apariția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nu a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excepții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ramura</a:t>
            </a:r>
            <a:r>
              <a:rPr lang="en-US" sz="2400" dirty="0"/>
              <a:t> </a:t>
            </a:r>
            <a:r>
              <a:rPr lang="en-US" sz="2400" b="1" i="1" dirty="0"/>
              <a:t>try</a:t>
            </a:r>
          </a:p>
          <a:p>
            <a:r>
              <a:rPr lang="en-US" sz="2400" dirty="0" err="1"/>
              <a:t>Blocul</a:t>
            </a:r>
            <a:r>
              <a:rPr lang="en-US" sz="2400" dirty="0"/>
              <a:t> </a:t>
            </a:r>
            <a:r>
              <a:rPr lang="en-US" sz="2400" b="1" i="1" dirty="0"/>
              <a:t>finally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apărea</a:t>
            </a:r>
            <a:r>
              <a:rPr lang="en-US" sz="2400" dirty="0"/>
              <a:t> </a:t>
            </a:r>
            <a:r>
              <a:rPr lang="en-US" sz="2400" dirty="0" err="1"/>
              <a:t>alături</a:t>
            </a:r>
            <a:r>
              <a:rPr lang="en-US" sz="2400" dirty="0"/>
              <a:t> de </a:t>
            </a:r>
            <a:r>
              <a:rPr lang="en-US" sz="2400" dirty="0" err="1"/>
              <a:t>blocuri</a:t>
            </a:r>
            <a:r>
              <a:rPr lang="en-US" sz="2400" dirty="0"/>
              <a:t> </a:t>
            </a:r>
            <a:r>
              <a:rPr lang="en-US" sz="2400" b="1" i="1" dirty="0"/>
              <a:t>except-else</a:t>
            </a:r>
            <a:r>
              <a:rPr lang="en-US" sz="2400" dirty="0"/>
              <a:t>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332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Instrucțiunea</a:t>
            </a:r>
            <a:r>
              <a:rPr lang="en-US" b="1" dirty="0"/>
              <a:t>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dirty="0"/>
              <a:t>Se pot </a:t>
            </a:r>
            <a:r>
              <a:rPr lang="en-US" dirty="0" err="1"/>
              <a:t>ridica</a:t>
            </a:r>
            <a:r>
              <a:rPr lang="en-US" dirty="0"/>
              <a:t> </a:t>
            </a:r>
            <a:r>
              <a:rPr lang="en-US" dirty="0" err="1"/>
              <a:t>excepții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feluri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instrucșiunea</a:t>
            </a:r>
            <a:r>
              <a:rPr lang="en-US" dirty="0"/>
              <a:t> raise</a:t>
            </a:r>
          </a:p>
          <a:p>
            <a:r>
              <a:rPr lang="en-US" dirty="0" err="1"/>
              <a:t>Sintaxa</a:t>
            </a:r>
            <a:r>
              <a:rPr lang="en-US" dirty="0"/>
              <a:t> </a:t>
            </a:r>
            <a:r>
              <a:rPr lang="en-US" dirty="0" err="1"/>
              <a:t>generală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raise </a:t>
            </a:r>
            <a:r>
              <a:rPr lang="en-US" dirty="0" err="1"/>
              <a:t>este</a:t>
            </a:r>
            <a:r>
              <a:rPr lang="en-US" dirty="0"/>
              <a:t>:</a:t>
            </a:r>
            <a:endParaRPr lang="ro-RO" dirty="0"/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raise [Exception[,</a:t>
            </a:r>
            <a:r>
              <a:rPr lang="en-US" i="1" dirty="0" err="1">
                <a:solidFill>
                  <a:srgbClr val="FF0000"/>
                </a:solidFill>
              </a:rPr>
              <a:t>args</a:t>
            </a:r>
            <a:r>
              <a:rPr lang="en-US" i="1" dirty="0">
                <a:solidFill>
                  <a:srgbClr val="FF0000"/>
                </a:solidFill>
              </a:rPr>
              <a:t> [,</a:t>
            </a:r>
            <a:r>
              <a:rPr lang="en-US" i="1" dirty="0" err="1">
                <a:solidFill>
                  <a:srgbClr val="FF0000"/>
                </a:solidFill>
              </a:rPr>
              <a:t>traceback</a:t>
            </a:r>
            <a:r>
              <a:rPr lang="en-US" i="1" dirty="0">
                <a:solidFill>
                  <a:srgbClr val="FF0000"/>
                </a:solidFill>
              </a:rPr>
              <a:t>]]]</a:t>
            </a: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Aici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efectuăm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instrucțiunile</a:t>
            </a:r>
            <a:r>
              <a:rPr lang="en-US" i="1" dirty="0">
                <a:solidFill>
                  <a:srgbClr val="FF0000"/>
                </a:solidFill>
              </a:rPr>
              <a:t> care pot produce </a:t>
            </a:r>
            <a:r>
              <a:rPr lang="en-US" i="1" dirty="0" err="1">
                <a:solidFill>
                  <a:srgbClr val="FF0000"/>
                </a:solidFill>
              </a:rPr>
              <a:t>excepții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Dacă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apare</a:t>
            </a:r>
            <a:r>
              <a:rPr lang="en-US" i="1" dirty="0">
                <a:solidFill>
                  <a:srgbClr val="FF0000"/>
                </a:solidFill>
              </a:rPr>
              <a:t> o </a:t>
            </a:r>
            <a:r>
              <a:rPr lang="en-US" i="1" dirty="0" err="1">
                <a:solidFill>
                  <a:srgbClr val="FF0000"/>
                </a:solidFill>
              </a:rPr>
              <a:t>excepție</a:t>
            </a:r>
            <a:r>
              <a:rPr lang="en-US" i="1" dirty="0">
                <a:solidFill>
                  <a:srgbClr val="FF0000"/>
                </a:solidFill>
              </a:rPr>
              <a:t> la </a:t>
            </a:r>
            <a:r>
              <a:rPr lang="en-US" i="1" dirty="0" err="1">
                <a:solidFill>
                  <a:srgbClr val="FF0000"/>
                </a:solidFill>
              </a:rPr>
              <a:t>această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porțiune</a:t>
            </a:r>
            <a:r>
              <a:rPr lang="en-US" i="1" dirty="0">
                <a:solidFill>
                  <a:srgbClr val="FF0000"/>
                </a:solidFill>
              </a:rPr>
              <a:t> de cod </a:t>
            </a:r>
            <a:r>
              <a:rPr lang="en-US" i="1" dirty="0" err="1">
                <a:solidFill>
                  <a:srgbClr val="FF0000"/>
                </a:solidFill>
              </a:rPr>
              <a:t>poate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să</a:t>
            </a:r>
            <a:r>
              <a:rPr lang="en-US" i="1" dirty="0">
                <a:solidFill>
                  <a:srgbClr val="FF0000"/>
                </a:solidFill>
              </a:rPr>
              <a:t> nu se </a:t>
            </a:r>
            <a:r>
              <a:rPr lang="en-US" i="1" dirty="0" err="1">
                <a:solidFill>
                  <a:srgbClr val="FF0000"/>
                </a:solidFill>
              </a:rPr>
              <a:t>ajungă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finally:</a:t>
            </a: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Întotdeauna</a:t>
            </a:r>
            <a:r>
              <a:rPr lang="en-US" i="1" dirty="0">
                <a:solidFill>
                  <a:srgbClr val="FF0000"/>
                </a:solidFill>
              </a:rPr>
              <a:t> se </a:t>
            </a:r>
            <a:r>
              <a:rPr lang="en-US" i="1" dirty="0" err="1">
                <a:solidFill>
                  <a:srgbClr val="FF0000"/>
                </a:solidFill>
              </a:rPr>
              <a:t>execută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acest</a:t>
            </a:r>
            <a:r>
              <a:rPr lang="en-US" i="1" dirty="0">
                <a:solidFill>
                  <a:srgbClr val="FF0000"/>
                </a:solidFill>
              </a:rPr>
              <a:t> bloc</a:t>
            </a:r>
          </a:p>
          <a:p>
            <a:r>
              <a:rPr lang="en-US" b="1" i="1" dirty="0"/>
              <a:t>Exception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excepției</a:t>
            </a:r>
            <a:r>
              <a:rPr lang="en-US" dirty="0"/>
              <a:t> (ex: </a:t>
            </a:r>
            <a:r>
              <a:rPr lang="en-US" dirty="0" err="1"/>
              <a:t>NameError</a:t>
            </a:r>
            <a:r>
              <a:rPr lang="en-US" dirty="0"/>
              <a:t>, </a:t>
            </a:r>
            <a:r>
              <a:rPr lang="en-US" dirty="0" err="1"/>
              <a:t>IOError</a:t>
            </a:r>
            <a:r>
              <a:rPr lang="en-US" dirty="0"/>
              <a:t>, </a:t>
            </a:r>
            <a:r>
              <a:rPr lang="en-US" dirty="0" err="1"/>
              <a:t>ValueError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pPr lvl="1"/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instanța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excepție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derivate din </a:t>
            </a:r>
            <a:r>
              <a:rPr lang="en-US" dirty="0" err="1"/>
              <a:t>clasa</a:t>
            </a:r>
            <a:r>
              <a:rPr lang="en-US" dirty="0"/>
              <a:t> Exception)</a:t>
            </a:r>
          </a:p>
          <a:p>
            <a:r>
              <a:rPr lang="en-US" b="1" i="1" dirty="0" err="1"/>
              <a:t>args</a:t>
            </a:r>
            <a:r>
              <a:rPr lang="en-US" dirty="0"/>
              <a:t> –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a </a:t>
            </a:r>
            <a:r>
              <a:rPr lang="en-US" dirty="0" err="1"/>
              <a:t>argumentului</a:t>
            </a:r>
            <a:r>
              <a:rPr lang="en-US" dirty="0"/>
              <a:t> </a:t>
            </a:r>
            <a:r>
              <a:rPr lang="en-US" dirty="0" err="1"/>
              <a:t>excepției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Este </a:t>
            </a:r>
            <a:r>
              <a:rPr lang="en-US" dirty="0" err="1"/>
              <a:t>opțional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oferit</a:t>
            </a:r>
            <a:r>
              <a:rPr lang="en-US" dirty="0"/>
              <a:t> implicit </a:t>
            </a:r>
            <a:r>
              <a:rPr lang="en-US" dirty="0" err="1"/>
              <a:t>este</a:t>
            </a:r>
            <a:r>
              <a:rPr lang="en-US" dirty="0"/>
              <a:t> None</a:t>
            </a:r>
          </a:p>
          <a:p>
            <a:r>
              <a:rPr lang="en-US" b="1" i="1" dirty="0" err="1"/>
              <a:t>traceback</a:t>
            </a:r>
            <a:r>
              <a:rPr lang="en-US" dirty="0"/>
              <a:t> – </a:t>
            </a:r>
            <a:r>
              <a:rPr lang="en-US" dirty="0" err="1"/>
              <a:t>opțional</a:t>
            </a:r>
            <a:r>
              <a:rPr lang="en-US" dirty="0"/>
              <a:t>,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arareori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practică</a:t>
            </a:r>
            <a:r>
              <a:rPr lang="en-US" dirty="0"/>
              <a:t>, specific </a:t>
            </a:r>
            <a:r>
              <a:rPr lang="en-US" dirty="0" err="1"/>
              <a:t>obiectul</a:t>
            </a:r>
            <a:r>
              <a:rPr lang="en-US" dirty="0"/>
              <a:t> de </a:t>
            </a:r>
            <a:r>
              <a:rPr lang="en-US" dirty="0" err="1"/>
              <a:t>traceback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de </a:t>
            </a:r>
            <a:r>
              <a:rPr lang="en-US" dirty="0" err="1"/>
              <a:t>excepție</a:t>
            </a:r>
            <a:endParaRPr lang="en-US" dirty="0"/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ridicăm</a:t>
            </a:r>
            <a:r>
              <a:rPr lang="en-US" dirty="0"/>
              <a:t> o </a:t>
            </a:r>
            <a:r>
              <a:rPr lang="en-US" dirty="0" err="1"/>
              <a:t>excepție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sursă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urmează</a:t>
            </a:r>
            <a:r>
              <a:rPr lang="en-US" dirty="0"/>
              <a:t> </a:t>
            </a:r>
            <a:r>
              <a:rPr lang="en-US" dirty="0" err="1"/>
              <a:t>instrucțiunii</a:t>
            </a:r>
            <a:r>
              <a:rPr lang="en-US" dirty="0"/>
              <a:t> raise nu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executat</a:t>
            </a:r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10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1194029"/>
            <a:ext cx="11517376" cy="518696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Studiu</a:t>
            </a:r>
            <a:r>
              <a:rPr lang="en-US" b="1" dirty="0"/>
              <a:t> de </a:t>
            </a:r>
            <a:r>
              <a:rPr lang="en-US" b="1" dirty="0" err="1"/>
              <a:t>caz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try…except…else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4029"/>
            <a:ext cx="11517376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Exemplu</a:t>
            </a:r>
            <a:r>
              <a:rPr lang="en-US" sz="2400" dirty="0"/>
              <a:t> – </a:t>
            </a:r>
            <a:r>
              <a:rPr lang="en-US" sz="2400" dirty="0" err="1"/>
              <a:t>deschiderea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citire</a:t>
            </a:r>
            <a:r>
              <a:rPr lang="en-US" sz="2400" dirty="0"/>
              <a:t> a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fișier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eșueze</a:t>
            </a:r>
            <a:r>
              <a:rPr lang="en-US" sz="2400" dirty="0"/>
              <a:t>: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800" dirty="0"/>
          </a:p>
          <a:p>
            <a:pPr lvl="1">
              <a:defRPr/>
            </a:pPr>
            <a:r>
              <a:rPr lang="en-US" sz="2200" dirty="0" err="1"/>
              <a:t>Dacă</a:t>
            </a:r>
            <a:r>
              <a:rPr lang="en-US" sz="2200" dirty="0"/>
              <a:t> “</a:t>
            </a:r>
            <a:r>
              <a:rPr lang="en-US" sz="2200" dirty="0" err="1"/>
              <a:t>fisier</a:t>
            </a:r>
            <a:r>
              <a:rPr lang="en-US" sz="2200" dirty="0"/>
              <a:t>” nu </a:t>
            </a:r>
            <a:r>
              <a:rPr lang="en-US" sz="2200" dirty="0" err="1"/>
              <a:t>există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directorul</a:t>
            </a:r>
            <a:r>
              <a:rPr lang="en-US" sz="2200" dirty="0"/>
              <a:t> </a:t>
            </a:r>
            <a:r>
              <a:rPr lang="en-US" sz="2200" dirty="0" err="1"/>
              <a:t>curent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se </a:t>
            </a:r>
            <a:r>
              <a:rPr lang="en-US" sz="2200" dirty="0" err="1"/>
              <a:t>afișează</a:t>
            </a:r>
            <a:r>
              <a:rPr lang="en-US" sz="2200" dirty="0"/>
              <a:t>?</a:t>
            </a:r>
          </a:p>
          <a:p>
            <a:pPr lvl="1">
              <a:defRPr/>
            </a:pPr>
            <a:r>
              <a:rPr lang="en-US" sz="2200" dirty="0"/>
              <a:t>Dar </a:t>
            </a:r>
            <a:r>
              <a:rPr lang="en-US" sz="2200" dirty="0" err="1"/>
              <a:t>dacă</a:t>
            </a:r>
            <a:r>
              <a:rPr lang="en-US" sz="2200" dirty="0"/>
              <a:t> </a:t>
            </a:r>
            <a:r>
              <a:rPr lang="en-US" sz="2200" dirty="0" err="1"/>
              <a:t>deschidem</a:t>
            </a:r>
            <a:r>
              <a:rPr lang="en-US" sz="2200" dirty="0"/>
              <a:t> un </a:t>
            </a:r>
            <a:r>
              <a:rPr lang="en-US" sz="2200" dirty="0" err="1"/>
              <a:t>fișier</a:t>
            </a:r>
            <a:r>
              <a:rPr lang="en-US" sz="2200" dirty="0"/>
              <a:t> existent?</a:t>
            </a:r>
          </a:p>
          <a:p>
            <a:pPr>
              <a:defRPr/>
            </a:pP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tratez</a:t>
            </a:r>
            <a:r>
              <a:rPr lang="en-US" sz="2400" dirty="0"/>
              <a:t> o </a:t>
            </a:r>
            <a:r>
              <a:rPr lang="en-US" sz="2400" dirty="0" err="1"/>
              <a:t>singură</a:t>
            </a:r>
            <a:r>
              <a:rPr lang="en-US" sz="2400" dirty="0"/>
              <a:t> </a:t>
            </a:r>
            <a:r>
              <a:rPr lang="en-US" sz="2400" dirty="0" err="1"/>
              <a:t>excepție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ramură</a:t>
            </a:r>
            <a:r>
              <a:rPr lang="en-US" sz="2400" dirty="0"/>
              <a:t> pot </a:t>
            </a:r>
            <a:r>
              <a:rPr lang="en-US" sz="2400" dirty="0" err="1"/>
              <a:t>folosi</a:t>
            </a:r>
            <a:r>
              <a:rPr lang="en-US" sz="2400" dirty="0"/>
              <a:t> </a:t>
            </a:r>
            <a:r>
              <a:rPr lang="en-US" sz="2400" dirty="0" err="1"/>
              <a:t>sintaxa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care </a:t>
            </a:r>
            <a:r>
              <a:rPr lang="en-US" sz="2400" dirty="0" err="1"/>
              <a:t>variabila</a:t>
            </a:r>
            <a:r>
              <a:rPr lang="en-US" sz="2400" dirty="0"/>
              <a:t> </a:t>
            </a:r>
            <a:r>
              <a:rPr lang="en-US" sz="2400" dirty="0" err="1"/>
              <a:t>urmează</a:t>
            </a:r>
            <a:r>
              <a:rPr lang="en-US" sz="2400" dirty="0"/>
              <a:t> </a:t>
            </a:r>
            <a:r>
              <a:rPr lang="en-US" sz="2400" dirty="0" err="1"/>
              <a:t>numelui</a:t>
            </a:r>
            <a:r>
              <a:rPr lang="en-US" sz="2400" dirty="0"/>
              <a:t> </a:t>
            </a:r>
            <a:r>
              <a:rPr lang="en-US" sz="2400" dirty="0" err="1"/>
              <a:t>excepției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instrucțiunea</a:t>
            </a:r>
            <a:r>
              <a:rPr lang="en-US" sz="2400" dirty="0"/>
              <a:t> </a:t>
            </a:r>
            <a:r>
              <a:rPr lang="en-US" sz="2400" i="1" dirty="0"/>
              <a:t>except</a:t>
            </a:r>
            <a:r>
              <a:rPr lang="en-US" sz="2400" dirty="0"/>
              <a:t>:</a:t>
            </a:r>
          </a:p>
          <a:p>
            <a:pPr lvl="1">
              <a:defRPr/>
            </a:pPr>
            <a:endParaRPr lang="en-US" sz="22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102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73" y="1628394"/>
            <a:ext cx="6609147" cy="142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673" y="4618482"/>
            <a:ext cx="6408992" cy="15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251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1194029"/>
            <a:ext cx="11517376" cy="518696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Studiu</a:t>
            </a:r>
            <a:r>
              <a:rPr lang="en-US" b="1" dirty="0"/>
              <a:t> de </a:t>
            </a:r>
            <a:r>
              <a:rPr lang="en-US" b="1" dirty="0" err="1"/>
              <a:t>caz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try…except…else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4029"/>
            <a:ext cx="11517376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Exemplu</a:t>
            </a:r>
            <a:r>
              <a:rPr lang="en-US" sz="2400" dirty="0"/>
              <a:t> – </a:t>
            </a:r>
            <a:r>
              <a:rPr lang="en-US" sz="2200" dirty="0"/>
              <a:t>Similar, </a:t>
            </a:r>
            <a:r>
              <a:rPr lang="en-US" sz="2200" dirty="0" err="1"/>
              <a:t>deschiderea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scriere</a:t>
            </a:r>
            <a:r>
              <a:rPr lang="en-US" sz="2200" dirty="0"/>
              <a:t> </a:t>
            </a:r>
            <a:r>
              <a:rPr lang="en-US" sz="2200" dirty="0" err="1"/>
              <a:t>într</a:t>
            </a:r>
            <a:r>
              <a:rPr lang="en-US" sz="2200" dirty="0"/>
              <a:t>-un </a:t>
            </a:r>
            <a:r>
              <a:rPr lang="en-US" sz="2200" dirty="0" err="1"/>
              <a:t>fișier</a:t>
            </a:r>
            <a:r>
              <a:rPr lang="en-US" sz="2200" dirty="0"/>
              <a:t> </a:t>
            </a:r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eșueze</a:t>
            </a:r>
            <a:r>
              <a:rPr lang="en-US" sz="2200" dirty="0"/>
              <a:t>:</a:t>
            </a:r>
          </a:p>
          <a:p>
            <a:pPr lvl="1">
              <a:defRPr/>
            </a:pPr>
            <a:r>
              <a:rPr lang="en-US" sz="2200" dirty="0"/>
              <a:t>Cu o </a:t>
            </a:r>
            <a:r>
              <a:rPr lang="en-US" sz="2200" dirty="0" err="1"/>
              <a:t>ramură</a:t>
            </a:r>
            <a:r>
              <a:rPr lang="en-US" sz="2200" dirty="0"/>
              <a:t> </a:t>
            </a:r>
            <a:r>
              <a:rPr lang="en-US" sz="2200" dirty="0" err="1"/>
              <a:t>generică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tratarea</a:t>
            </a:r>
            <a:r>
              <a:rPr lang="en-US" sz="2200" dirty="0"/>
              <a:t> </a:t>
            </a:r>
            <a:r>
              <a:rPr lang="en-US" sz="2200" dirty="0" err="1"/>
              <a:t>oricăror</a:t>
            </a:r>
            <a:r>
              <a:rPr lang="en-US" sz="2200" dirty="0"/>
              <a:t> </a:t>
            </a:r>
            <a:r>
              <a:rPr lang="en-US" sz="2200" dirty="0" err="1"/>
              <a:t>excepțiilor</a:t>
            </a:r>
            <a:r>
              <a:rPr lang="en-US" sz="2200" dirty="0"/>
              <a:t> (</a:t>
            </a:r>
            <a:r>
              <a:rPr lang="en-US" sz="2200" dirty="0" err="1"/>
              <a:t>nerecomandat</a:t>
            </a:r>
            <a:r>
              <a:rPr lang="en-US" sz="2200" dirty="0"/>
              <a:t>)</a:t>
            </a:r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r>
              <a:rPr lang="en-US" sz="2200" dirty="0" err="1"/>
              <a:t>Preferabil</a:t>
            </a:r>
            <a:r>
              <a:rPr lang="en-US" sz="2200" dirty="0"/>
              <a:t> – </a:t>
            </a:r>
            <a:r>
              <a:rPr lang="en-US" sz="2200" dirty="0" err="1"/>
              <a:t>precizare</a:t>
            </a:r>
            <a:r>
              <a:rPr lang="en-US" sz="2200" dirty="0"/>
              <a:t> </a:t>
            </a:r>
            <a:r>
              <a:rPr lang="en-US" sz="2200" dirty="0" err="1"/>
              <a:t>explicită</a:t>
            </a:r>
            <a:r>
              <a:rPr lang="en-US" sz="2200" dirty="0"/>
              <a:t> a </a:t>
            </a:r>
            <a:r>
              <a:rPr lang="en-US" sz="2200" dirty="0" err="1"/>
              <a:t>excepției</a:t>
            </a:r>
            <a:r>
              <a:rPr lang="en-US" sz="2200" dirty="0"/>
              <a:t> (</a:t>
            </a:r>
            <a:r>
              <a:rPr lang="en-US" sz="2200" dirty="0" err="1"/>
              <a:t>excepțiilor</a:t>
            </a:r>
            <a:r>
              <a:rPr lang="en-US" sz="2200" dirty="0"/>
              <a:t>) </a:t>
            </a:r>
            <a:r>
              <a:rPr lang="en-US" sz="2200" dirty="0" err="1"/>
              <a:t>tratate</a:t>
            </a:r>
            <a:r>
              <a:rPr lang="en-US" sz="2200" dirty="0"/>
              <a:t> </a:t>
            </a:r>
            <a:r>
              <a:rPr lang="en-US" sz="2200" dirty="0" err="1"/>
              <a:t>pe</a:t>
            </a:r>
            <a:r>
              <a:rPr lang="en-US" sz="2200" dirty="0"/>
              <a:t> </a:t>
            </a:r>
            <a:r>
              <a:rPr lang="en-US" sz="2200" dirty="0" err="1"/>
              <a:t>ramură</a:t>
            </a:r>
            <a:endParaRPr lang="en-US" sz="22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103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03" y="2373630"/>
            <a:ext cx="7334250" cy="156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03" y="4556366"/>
            <a:ext cx="6286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95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1194029"/>
            <a:ext cx="11517376" cy="518696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Studiu</a:t>
            </a:r>
            <a:r>
              <a:rPr lang="en-US" b="1" dirty="0"/>
              <a:t> de </a:t>
            </a:r>
            <a:r>
              <a:rPr lang="en-US" b="1" dirty="0" err="1"/>
              <a:t>caz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4029"/>
            <a:ext cx="11517376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Exemplu</a:t>
            </a:r>
            <a:r>
              <a:rPr lang="en-US" sz="2400" dirty="0"/>
              <a:t> – </a:t>
            </a:r>
            <a:r>
              <a:rPr lang="en-US" sz="2400" dirty="0" err="1"/>
              <a:t>pentru</a:t>
            </a:r>
            <a:r>
              <a:rPr lang="en-US" sz="2400" dirty="0"/>
              <a:t> try - finally.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Exemplu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raise</a:t>
            </a:r>
            <a:endParaRPr lang="en-US" sz="22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104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15" y="1719643"/>
            <a:ext cx="9664068" cy="1791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15" y="4440745"/>
            <a:ext cx="4932691" cy="11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994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61589" y="1982724"/>
            <a:ext cx="7235395" cy="43540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Studiu</a:t>
            </a:r>
            <a:r>
              <a:rPr lang="en-US" b="1" dirty="0"/>
              <a:t> de </a:t>
            </a:r>
            <a:r>
              <a:rPr lang="en-US" b="1" dirty="0" err="1"/>
              <a:t>caz</a:t>
            </a:r>
            <a:r>
              <a:rPr lang="en-US" b="1" dirty="0"/>
              <a:t> – </a:t>
            </a:r>
            <a:r>
              <a:rPr lang="en-US" b="1" dirty="0" err="1"/>
              <a:t>implementarea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excepții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0613"/>
            <a:ext cx="11379200" cy="5105400"/>
          </a:xfrm>
        </p:spPr>
        <p:txBody>
          <a:bodyPr/>
          <a:lstStyle/>
          <a:p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excepții</a:t>
            </a:r>
            <a:r>
              <a:rPr lang="en-US" sz="2400" dirty="0"/>
              <a:t> </a:t>
            </a:r>
            <a:r>
              <a:rPr lang="en-US" sz="2400" dirty="0" err="1"/>
              <a:t>denumite</a:t>
            </a:r>
            <a:r>
              <a:rPr lang="en-US" sz="2400" dirty="0"/>
              <a:t> </a:t>
            </a:r>
            <a:r>
              <a:rPr lang="en-US" sz="2400" dirty="0" err="1"/>
              <a:t>myError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derivarea</a:t>
            </a:r>
            <a:r>
              <a:rPr lang="en-US" sz="2400" dirty="0"/>
              <a:t> din </a:t>
            </a:r>
            <a:r>
              <a:rPr lang="en-US" sz="2400" dirty="0" err="1"/>
              <a:t>clasa</a:t>
            </a:r>
            <a:r>
              <a:rPr lang="en-US" sz="2400" dirty="0"/>
              <a:t> Exception.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105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46" y="1982724"/>
            <a:ext cx="5305953" cy="14005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89" y="3328416"/>
            <a:ext cx="7235395" cy="1821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589" y="5036602"/>
            <a:ext cx="5940001" cy="133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067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EXERCIȚII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34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rgbClr val="A1D5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Exerciții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 err="1"/>
              <a:t>Folosind</a:t>
            </a:r>
            <a:r>
              <a:rPr lang="en-US" sz="2400" dirty="0"/>
              <a:t> try/except, </a:t>
            </a:r>
            <a:r>
              <a:rPr lang="en-US" sz="2400" dirty="0" err="1"/>
              <a:t>deschideți</a:t>
            </a:r>
            <a:r>
              <a:rPr lang="en-US" sz="2400" dirty="0"/>
              <a:t> un </a:t>
            </a:r>
            <a:r>
              <a:rPr lang="en-US" sz="2400" dirty="0" err="1"/>
              <a:t>fișier</a:t>
            </a:r>
            <a:r>
              <a:rPr lang="en-US" sz="2400" dirty="0"/>
              <a:t> care </a:t>
            </a:r>
            <a:r>
              <a:rPr lang="en-US" sz="2400" dirty="0" err="1"/>
              <a:t>deja</a:t>
            </a:r>
            <a:r>
              <a:rPr lang="en-US" sz="2400" dirty="0"/>
              <a:t> </a:t>
            </a:r>
            <a:r>
              <a:rPr lang="en-US" sz="2400" dirty="0" err="1"/>
              <a:t>există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Folosind</a:t>
            </a:r>
            <a:r>
              <a:rPr lang="en-US" sz="2400" dirty="0"/>
              <a:t> try/except, </a:t>
            </a:r>
            <a:r>
              <a:rPr lang="en-US" sz="2400" dirty="0" err="1"/>
              <a:t>deschideți</a:t>
            </a:r>
            <a:r>
              <a:rPr lang="en-US" sz="2400" dirty="0"/>
              <a:t> un </a:t>
            </a:r>
            <a:r>
              <a:rPr lang="en-US" sz="2400" dirty="0" err="1"/>
              <a:t>fișier</a:t>
            </a:r>
            <a:r>
              <a:rPr lang="en-US" sz="2400" dirty="0"/>
              <a:t> care nu </a:t>
            </a:r>
            <a:r>
              <a:rPr lang="en-US" sz="2400" dirty="0" err="1"/>
              <a:t>există</a:t>
            </a:r>
            <a:r>
              <a:rPr lang="en-US" sz="2400" dirty="0"/>
              <a:t>,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citire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Folosind</a:t>
            </a:r>
            <a:r>
              <a:rPr lang="en-US" sz="2400" dirty="0"/>
              <a:t> try/except, </a:t>
            </a:r>
            <a:r>
              <a:rPr lang="en-US" sz="2400" dirty="0" err="1"/>
              <a:t>deschideți</a:t>
            </a:r>
            <a:r>
              <a:rPr lang="en-US" sz="2400" dirty="0"/>
              <a:t> un </a:t>
            </a:r>
            <a:r>
              <a:rPr lang="en-US" sz="2400" dirty="0" err="1"/>
              <a:t>fișier</a:t>
            </a:r>
            <a:r>
              <a:rPr lang="en-US" sz="2400" dirty="0"/>
              <a:t>, </a:t>
            </a:r>
            <a:r>
              <a:rPr lang="en-US" sz="2400" dirty="0" err="1"/>
              <a:t>citiți-i</a:t>
            </a:r>
            <a:r>
              <a:rPr lang="en-US" sz="2400" dirty="0"/>
              <a:t> </a:t>
            </a:r>
            <a:r>
              <a:rPr lang="en-US" sz="2400" dirty="0" err="1"/>
              <a:t>conținutul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:</a:t>
            </a:r>
          </a:p>
          <a:p>
            <a:pPr lvl="1"/>
            <a:r>
              <a:rPr lang="en-US" sz="2200" dirty="0" err="1"/>
              <a:t>tratați</a:t>
            </a:r>
            <a:r>
              <a:rPr lang="en-US" sz="2200" dirty="0"/>
              <a:t> </a:t>
            </a:r>
            <a:r>
              <a:rPr lang="en-US" sz="2200" dirty="0" err="1"/>
              <a:t>cât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multe</a:t>
            </a:r>
            <a:r>
              <a:rPr lang="en-US" sz="2200" dirty="0"/>
              <a:t> </a:t>
            </a:r>
            <a:r>
              <a:rPr lang="en-US" sz="2200" dirty="0" err="1"/>
              <a:t>excepții</a:t>
            </a:r>
            <a:r>
              <a:rPr lang="en-US" sz="2200" dirty="0"/>
              <a:t> </a:t>
            </a:r>
            <a:r>
              <a:rPr lang="en-US" sz="2200" dirty="0" err="1"/>
              <a:t>posibil</a:t>
            </a:r>
            <a:r>
              <a:rPr lang="en-US" sz="2200" dirty="0"/>
              <a:t>.</a:t>
            </a:r>
          </a:p>
          <a:p>
            <a:endParaRPr lang="en-US" sz="1600" dirty="0"/>
          </a:p>
          <a:p>
            <a:pPr lvl="2"/>
            <a:endParaRPr lang="en-US" sz="10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22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817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Setul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785600" cy="5105400"/>
          </a:xfrm>
        </p:spPr>
        <p:txBody>
          <a:bodyPr/>
          <a:lstStyle/>
          <a:p>
            <a:r>
              <a:rPr lang="en-US" sz="2400" dirty="0" err="1"/>
              <a:t>Crearea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set </a:t>
            </a:r>
          </a:p>
          <a:p>
            <a:pPr lvl="1"/>
            <a:r>
              <a:rPr lang="en-US" sz="2200" dirty="0" err="1"/>
              <a:t>Prin</a:t>
            </a:r>
            <a:r>
              <a:rPr lang="en-US" sz="2200" dirty="0"/>
              <a:t> </a:t>
            </a:r>
            <a:r>
              <a:rPr lang="en-US" sz="2200" dirty="0" err="1"/>
              <a:t>utilizarea</a:t>
            </a:r>
            <a:r>
              <a:rPr lang="en-US" sz="2200" dirty="0"/>
              <a:t> set() – </a:t>
            </a:r>
            <a:r>
              <a:rPr lang="en-US" sz="2200" dirty="0" err="1"/>
              <a:t>modalitatea</a:t>
            </a:r>
            <a:r>
              <a:rPr lang="en-US" sz="2200" dirty="0"/>
              <a:t> </a:t>
            </a:r>
            <a:r>
              <a:rPr lang="en-US" sz="2200" dirty="0" err="1"/>
              <a:t>recomandată</a:t>
            </a:r>
            <a:endParaRPr lang="en-US" sz="2200" dirty="0"/>
          </a:p>
          <a:p>
            <a:pPr marL="0" indent="0">
              <a:buNone/>
            </a:pPr>
            <a:r>
              <a:rPr lang="en-US" sz="2400" i="1" dirty="0"/>
              <a:t>        &gt;&gt;&gt; s1 = set([ '</a:t>
            </a:r>
            <a:r>
              <a:rPr lang="en-US" sz="2400" i="1" dirty="0" err="1"/>
              <a:t>abcd</a:t>
            </a:r>
            <a:r>
              <a:rPr lang="en-US" sz="2400" i="1" dirty="0"/>
              <a:t>', 786 , 2.23, 'john', 70.2 ])</a:t>
            </a:r>
          </a:p>
          <a:p>
            <a:pPr lvl="1"/>
            <a:r>
              <a:rPr lang="en-US" sz="2200" dirty="0" err="1"/>
              <a:t>valori</a:t>
            </a:r>
            <a:r>
              <a:rPr lang="en-US" sz="2200" dirty="0"/>
              <a:t> separate </a:t>
            </a:r>
            <a:r>
              <a:rPr lang="en-US" sz="2200" dirty="0" err="1"/>
              <a:t>prin</a:t>
            </a:r>
            <a:r>
              <a:rPr lang="en-US" sz="2200" dirty="0"/>
              <a:t> virgule, </a:t>
            </a:r>
            <a:r>
              <a:rPr lang="en-US" sz="2200" dirty="0" err="1"/>
              <a:t>între</a:t>
            </a:r>
            <a:r>
              <a:rPr lang="en-US" sz="2200" dirty="0"/>
              <a:t> {}, </a:t>
            </a:r>
            <a:r>
              <a:rPr lang="en-US" sz="2200" dirty="0" err="1"/>
              <a:t>doar</a:t>
            </a:r>
            <a:r>
              <a:rPr lang="en-US" sz="2200" dirty="0"/>
              <a:t> </a:t>
            </a:r>
            <a:r>
              <a:rPr lang="en-US" sz="2200" dirty="0" err="1"/>
              <a:t>dacă</a:t>
            </a:r>
            <a:r>
              <a:rPr lang="en-US" sz="2200" dirty="0"/>
              <a:t> </a:t>
            </a:r>
            <a:r>
              <a:rPr lang="en-US" sz="2200" dirty="0" err="1"/>
              <a:t>precizez</a:t>
            </a:r>
            <a:r>
              <a:rPr lang="en-US" sz="2200" dirty="0"/>
              <a:t> </a:t>
            </a:r>
            <a:r>
              <a:rPr lang="en-US" sz="2200" dirty="0" err="1"/>
              <a:t>cel</a:t>
            </a:r>
            <a:r>
              <a:rPr lang="en-US" sz="2200" dirty="0"/>
              <a:t> </a:t>
            </a:r>
            <a:r>
              <a:rPr lang="en-US" sz="2200" dirty="0" err="1"/>
              <a:t>puțin</a:t>
            </a:r>
            <a:r>
              <a:rPr lang="en-US" sz="2200" dirty="0"/>
              <a:t> 1 </a:t>
            </a:r>
            <a:r>
              <a:rPr lang="en-US" sz="2200" dirty="0" err="1"/>
              <a:t>valoare</a:t>
            </a:r>
            <a:endParaRPr lang="en-US" sz="2200" dirty="0"/>
          </a:p>
          <a:p>
            <a:pPr marL="0" indent="0">
              <a:buNone/>
            </a:pPr>
            <a:r>
              <a:rPr lang="en-US" sz="2400" i="1" dirty="0"/>
              <a:t>	&gt;&gt;&gt; s2 = { '</a:t>
            </a:r>
            <a:r>
              <a:rPr lang="en-US" sz="2400" i="1" dirty="0" err="1"/>
              <a:t>abcd</a:t>
            </a:r>
            <a:r>
              <a:rPr lang="en-US" sz="2400" i="1" dirty="0"/>
              <a:t>', 786 , 2.23, 'john', 70.2 }</a:t>
            </a:r>
          </a:p>
          <a:p>
            <a:pPr lvl="2"/>
            <a:r>
              <a:rPr lang="en-US" sz="2000" dirty="0"/>
              <a:t>OBS: </a:t>
            </a:r>
            <a:r>
              <a:rPr lang="en-US" sz="2000" dirty="0" err="1"/>
              <a:t>dicționarul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inițializat</a:t>
            </a:r>
            <a:r>
              <a:rPr lang="en-US" sz="2000" dirty="0"/>
              <a:t> cu </a:t>
            </a:r>
            <a:r>
              <a:rPr lang="en-US" sz="2000" dirty="0" err="1"/>
              <a:t>acolade</a:t>
            </a:r>
            <a:r>
              <a:rPr lang="en-US" sz="2000" dirty="0"/>
              <a:t> </a:t>
            </a:r>
            <a:r>
              <a:rPr lang="en-US" sz="2000" dirty="0" err="1"/>
              <a:t>goale</a:t>
            </a:r>
            <a:r>
              <a:rPr lang="en-US" sz="2000" dirty="0"/>
              <a:t> </a:t>
            </a:r>
            <a:r>
              <a:rPr lang="en-US" sz="2000" b="1" i="1" dirty="0"/>
              <a:t>d1 = {} </a:t>
            </a:r>
            <a:r>
              <a:rPr lang="en-US" sz="2000" dirty="0"/>
              <a:t>!!!</a:t>
            </a:r>
          </a:p>
          <a:p>
            <a:r>
              <a:rPr lang="en-US" sz="2400" dirty="0" err="1"/>
              <a:t>Setul</a:t>
            </a:r>
            <a:r>
              <a:rPr lang="en-US" sz="2400" dirty="0"/>
              <a:t> </a:t>
            </a:r>
            <a:r>
              <a:rPr lang="en-US" sz="2400" dirty="0" err="1"/>
              <a:t>stochează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endParaRPr lang="en-US" sz="2400" dirty="0"/>
          </a:p>
          <a:p>
            <a:pPr lvl="1"/>
            <a:r>
              <a:rPr lang="en-US" sz="2200" dirty="0" err="1"/>
              <a:t>Fără</a:t>
            </a:r>
            <a:r>
              <a:rPr lang="en-US" sz="2200" dirty="0"/>
              <a:t> a </a:t>
            </a:r>
            <a:r>
              <a:rPr lang="en-US" sz="2200" dirty="0" err="1"/>
              <a:t>avea</a:t>
            </a:r>
            <a:r>
              <a:rPr lang="en-US" sz="2200" dirty="0"/>
              <a:t> </a:t>
            </a:r>
            <a:r>
              <a:rPr lang="en-US" sz="2200" dirty="0" err="1"/>
              <a:t>aceeași</a:t>
            </a:r>
            <a:r>
              <a:rPr lang="en-US" sz="2200" dirty="0"/>
              <a:t> </a:t>
            </a:r>
            <a:r>
              <a:rPr lang="en-US" sz="2200" dirty="0" err="1"/>
              <a:t>valoare</a:t>
            </a:r>
            <a:r>
              <a:rPr lang="en-US" sz="2200" dirty="0"/>
              <a:t> de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multe</a:t>
            </a:r>
            <a:r>
              <a:rPr lang="en-US" sz="2200" dirty="0"/>
              <a:t> </a:t>
            </a:r>
            <a:r>
              <a:rPr lang="en-US" sz="2200" dirty="0" err="1"/>
              <a:t>ori</a:t>
            </a:r>
            <a:r>
              <a:rPr lang="en-US" sz="2200" dirty="0"/>
              <a:t> </a:t>
            </a:r>
          </a:p>
          <a:p>
            <a:pPr lvl="1"/>
            <a:r>
              <a:rPr lang="en-US" sz="2200" dirty="0" err="1"/>
              <a:t>Ordinea</a:t>
            </a:r>
            <a:r>
              <a:rPr lang="en-US" sz="2200" dirty="0"/>
              <a:t> de la </a:t>
            </a:r>
            <a:r>
              <a:rPr lang="en-US" sz="2200" dirty="0" err="1"/>
              <a:t>inițializare</a:t>
            </a:r>
            <a:r>
              <a:rPr lang="en-US" sz="2200" dirty="0"/>
              <a:t> </a:t>
            </a:r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difere</a:t>
            </a:r>
            <a:r>
              <a:rPr lang="en-US" sz="2200" dirty="0"/>
              <a:t> de </a:t>
            </a:r>
            <a:r>
              <a:rPr lang="en-US" sz="2200" dirty="0" err="1"/>
              <a:t>ordinea</a:t>
            </a:r>
            <a:r>
              <a:rPr lang="en-US" sz="2200" dirty="0"/>
              <a:t> de la </a:t>
            </a:r>
            <a:r>
              <a:rPr lang="en-US" sz="2200" dirty="0" err="1"/>
              <a:t>afișare</a:t>
            </a:r>
            <a:endParaRPr lang="en-US" sz="2200" dirty="0"/>
          </a:p>
          <a:p>
            <a:endParaRPr lang="en-US" sz="2400" dirty="0"/>
          </a:p>
          <a:p>
            <a:r>
              <a:rPr lang="en-US" sz="2400" dirty="0" err="1"/>
              <a:t>Seturile</a:t>
            </a:r>
            <a:r>
              <a:rPr lang="en-US" sz="2400" dirty="0"/>
              <a:t> </a:t>
            </a:r>
            <a:r>
              <a:rPr lang="en-US" sz="2400" dirty="0" err="1"/>
              <a:t>reprezintă</a:t>
            </a:r>
            <a:r>
              <a:rPr lang="en-US" sz="2400" dirty="0"/>
              <a:t> o </a:t>
            </a:r>
            <a:r>
              <a:rPr lang="en-US" sz="2400" dirty="0" err="1"/>
              <a:t>colecție</a:t>
            </a:r>
            <a:r>
              <a:rPr lang="en-US" sz="2400" dirty="0"/>
              <a:t> de </a:t>
            </a:r>
            <a:r>
              <a:rPr lang="en-US" sz="2400" dirty="0" err="1"/>
              <a:t>valori</a:t>
            </a:r>
            <a:r>
              <a:rPr lang="en-US" sz="2400" dirty="0"/>
              <a:t> </a:t>
            </a:r>
            <a:r>
              <a:rPr lang="en-US" sz="2400" b="1" dirty="0" err="1"/>
              <a:t>distincte</a:t>
            </a:r>
            <a:r>
              <a:rPr lang="en-US" sz="2400" dirty="0"/>
              <a:t> (</a:t>
            </a:r>
            <a:r>
              <a:rPr lang="en-US" sz="2400" dirty="0" err="1"/>
              <a:t>unice</a:t>
            </a:r>
            <a:r>
              <a:rPr lang="en-US" sz="2400" dirty="0"/>
              <a:t>) </a:t>
            </a:r>
            <a:r>
              <a:rPr lang="en-US" sz="2400" b="1" dirty="0" err="1"/>
              <a:t>imutabile</a:t>
            </a:r>
            <a:r>
              <a:rPr lang="en-US" sz="2400" dirty="0"/>
              <a:t> care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b="1" dirty="0" err="1"/>
              <a:t>neordonate</a:t>
            </a:r>
            <a:endParaRPr lang="ro-RO" sz="2400" b="1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6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viața</a:t>
            </a:r>
            <a:r>
              <a:rPr lang="en-US" b="1" dirty="0"/>
              <a:t> </a:t>
            </a:r>
            <a:r>
              <a:rPr lang="en-US" b="1" dirty="0" err="1"/>
              <a:t>reală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Canvas 2"/>
          <p:cNvGrpSpPr/>
          <p:nvPr/>
        </p:nvGrpSpPr>
        <p:grpSpPr>
          <a:xfrm>
            <a:off x="2245386" y="1445808"/>
            <a:ext cx="7331265" cy="3927475"/>
            <a:chOff x="0" y="0"/>
            <a:chExt cx="7493635" cy="444881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493635" cy="4448810"/>
            </a:xfrm>
            <a:prstGeom prst="rect">
              <a:avLst/>
            </a:prstGeom>
          </p:spPr>
        </p:sp>
        <p:sp>
          <p:nvSpPr>
            <p:cNvPr id="7" name="Rounded Rectangle 6"/>
            <p:cNvSpPr/>
            <p:nvPr/>
          </p:nvSpPr>
          <p:spPr>
            <a:xfrm>
              <a:off x="298210" y="1784189"/>
              <a:ext cx="6940550" cy="476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a typeface="Calibri" panose="020F0502020204030204" pitchFamily="34" charset="0"/>
                  <a:cs typeface="Times New Roman" panose="02020603050405020304" pitchFamily="18" charset="0"/>
                </a:rPr>
                <a:t>COMPANIES USING PYTHON</a:t>
              </a:r>
              <a:endParaRPr lang="en-US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10" y="948189"/>
              <a:ext cx="1574800" cy="71374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494" y="937549"/>
              <a:ext cx="781899" cy="732651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32" y="2541235"/>
              <a:ext cx="1339850" cy="749935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999" y="839756"/>
              <a:ext cx="1381125" cy="857250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3307" y="922789"/>
              <a:ext cx="1320800" cy="73914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3874" y="2503006"/>
              <a:ext cx="711251" cy="828675"/>
            </a:xfrm>
            <a:prstGeom prst="rect">
              <a:avLst/>
            </a:prstGeom>
          </p:spPr>
        </p:pic>
        <p:pic>
          <p:nvPicPr>
            <p:cNvPr id="14" name="Picture 13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217" y="2413914"/>
              <a:ext cx="1689100" cy="844550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515" y="2436139"/>
              <a:ext cx="822325" cy="822325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370391" y="156849"/>
              <a:ext cx="1377387" cy="68290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err="1">
                  <a:solidFill>
                    <a:srgbClr val="1F4E79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Sistemul</a:t>
              </a:r>
              <a:r>
                <a:rPr lang="en-US" sz="1100" dirty="0">
                  <a:solidFill>
                    <a:srgbClr val="1F4E79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de </a:t>
              </a:r>
              <a:r>
                <a:rPr lang="en-US" sz="1100" dirty="0" err="1">
                  <a:solidFill>
                    <a:srgbClr val="1F4E79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cautare</a:t>
              </a:r>
              <a:r>
                <a:rPr lang="en-US" sz="1100" dirty="0">
                  <a:solidFill>
                    <a:srgbClr val="1F4E79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Web</a:t>
              </a:r>
              <a:endParaRPr lang="en-US" sz="11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76634" y="156849"/>
              <a:ext cx="1377315" cy="682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endParaRPr lang="en-US" sz="1100" dirty="0">
                <a:solidFill>
                  <a:srgbClr val="1F4E79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100% </a:t>
              </a: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scris</a:t>
              </a:r>
              <a:r>
                <a:rPr lang="en-US" sz="1100" dirty="0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in </a:t>
              </a: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Py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Peste</a:t>
              </a:r>
              <a:r>
                <a:rPr lang="en-US" sz="1100" dirty="0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400mil </a:t>
              </a: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useri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988073" y="145276"/>
              <a:ext cx="1377315" cy="682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Infrastructură</a:t>
              </a:r>
              <a:endParaRPr lang="en-US" sz="1100" dirty="0">
                <a:solidFill>
                  <a:srgbClr val="1F4E79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Software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62809" y="152247"/>
              <a:ext cx="1377315" cy="682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Sistem</a:t>
              </a:r>
              <a:r>
                <a:rPr lang="en-US" sz="1100" dirty="0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de </a:t>
              </a: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distribuire</a:t>
              </a:r>
              <a:r>
                <a:rPr lang="en-US" sz="1100" dirty="0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video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99920" y="3548233"/>
              <a:ext cx="1377315" cy="682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endParaRPr lang="en-US" sz="1100" dirty="0">
                <a:solidFill>
                  <a:srgbClr val="1F4E79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Sistem</a:t>
              </a:r>
              <a:r>
                <a:rPr lang="en-US" sz="1100" dirty="0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de </a:t>
              </a: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stocare</a:t>
              </a:r>
              <a:r>
                <a:rPr lang="en-US" sz="1100" dirty="0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Server/Client</a:t>
              </a: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228720" y="3554020"/>
              <a:ext cx="1377315" cy="682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Limbaj</a:t>
              </a:r>
              <a:r>
                <a:rPr lang="en-US" sz="1100" dirty="0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oficial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970710" y="3559807"/>
              <a:ext cx="1377315" cy="682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Programare</a:t>
              </a:r>
              <a:r>
                <a:rPr lang="en-US" sz="1100" dirty="0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taskuri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741636" y="3553542"/>
              <a:ext cx="1434669" cy="682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Criptografie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Inteligență</a:t>
              </a:r>
              <a:r>
                <a:rPr lang="en-US" sz="1100" dirty="0">
                  <a:solidFill>
                    <a:srgbClr val="1F4E7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1F4E7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Artificială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78120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Adăugare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 err="1"/>
              <a:t>Adăugarea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 la un set se face cu add</a:t>
            </a:r>
          </a:p>
          <a:p>
            <a:pPr marL="0" indent="0">
              <a:buNone/>
            </a:pPr>
            <a:r>
              <a:rPr lang="en-US" sz="2400" i="1" dirty="0"/>
              <a:t>&gt;&gt;&gt; s1.add('</a:t>
            </a:r>
            <a:r>
              <a:rPr lang="en-US" sz="2400" i="1" dirty="0" err="1"/>
              <a:t>efgh</a:t>
            </a:r>
            <a:r>
              <a:rPr lang="en-US" sz="2400" i="1" dirty="0"/>
              <a:t>') </a:t>
            </a:r>
          </a:p>
          <a:p>
            <a:pPr marL="0" indent="0">
              <a:buNone/>
            </a:pPr>
            <a:r>
              <a:rPr lang="en-US" sz="2400" i="1" dirty="0"/>
              <a:t>&gt;&gt;&gt; s1</a:t>
            </a:r>
          </a:p>
          <a:p>
            <a:pPr marL="0" indent="0">
              <a:buNone/>
            </a:pPr>
            <a:r>
              <a:rPr lang="en-US" sz="2400" i="1" dirty="0"/>
              <a:t>{2.23, 70.2, '</a:t>
            </a:r>
            <a:r>
              <a:rPr lang="en-US" sz="2400" i="1" dirty="0" err="1"/>
              <a:t>abcd</a:t>
            </a:r>
            <a:r>
              <a:rPr lang="en-US" sz="2400" i="1" dirty="0"/>
              <a:t>', '</a:t>
            </a:r>
            <a:r>
              <a:rPr lang="en-US" sz="2400" i="1" dirty="0" err="1"/>
              <a:t>efgh</a:t>
            </a:r>
            <a:r>
              <a:rPr lang="en-US" sz="2400" i="1" dirty="0"/>
              <a:t>', 786, 'john'}</a:t>
            </a:r>
          </a:p>
          <a:p>
            <a:r>
              <a:rPr lang="en-US" sz="2400" dirty="0"/>
              <a:t>Pot </a:t>
            </a:r>
            <a:r>
              <a:rPr lang="en-US" sz="2400" dirty="0" err="1"/>
              <a:t>adăuga</a:t>
            </a:r>
            <a:r>
              <a:rPr lang="en-US" sz="2400" dirty="0"/>
              <a:t> </a:t>
            </a:r>
            <a:r>
              <a:rPr lang="en-US" sz="2400" dirty="0" err="1"/>
              <a:t>doar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 </a:t>
            </a:r>
            <a:r>
              <a:rPr lang="en-US" sz="2400" dirty="0" err="1"/>
              <a:t>imutabile</a:t>
            </a:r>
            <a:r>
              <a:rPr lang="en-US" sz="2400" dirty="0"/>
              <a:t> (</a:t>
            </a:r>
            <a:r>
              <a:rPr lang="en-US" sz="2400" dirty="0" err="1"/>
              <a:t>precum</a:t>
            </a:r>
            <a:r>
              <a:rPr lang="en-US" sz="2400" dirty="0"/>
              <a:t> un string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tuplu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Voi</a:t>
            </a:r>
            <a:r>
              <a:rPr lang="en-US" sz="2400" dirty="0"/>
              <a:t> </a:t>
            </a:r>
            <a:r>
              <a:rPr lang="en-US" sz="2400" dirty="0" err="1"/>
              <a:t>eșua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încerc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adaug</a:t>
            </a:r>
            <a:r>
              <a:rPr lang="en-US" sz="2400" dirty="0"/>
              <a:t> o </a:t>
            </a:r>
            <a:r>
              <a:rPr lang="en-US" sz="2400" dirty="0" err="1"/>
              <a:t>listă</a:t>
            </a:r>
            <a:endParaRPr lang="en-US" sz="2600" dirty="0"/>
          </a:p>
          <a:p>
            <a:pPr marL="0" indent="0">
              <a:buNone/>
              <a:defRPr/>
            </a:pPr>
            <a:r>
              <a:rPr lang="en-US" sz="2400" i="1" dirty="0"/>
              <a:t>&gt;&gt;&gt; s1.add(['</a:t>
            </a:r>
            <a:r>
              <a:rPr lang="en-US" sz="2400" i="1" dirty="0" err="1"/>
              <a:t>efgh</a:t>
            </a:r>
            <a:r>
              <a:rPr lang="en-US" sz="2400" i="1" dirty="0"/>
              <a:t>'])</a:t>
            </a:r>
          </a:p>
          <a:p>
            <a:pPr marL="0" indent="0"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Traceback</a:t>
            </a:r>
            <a:r>
              <a:rPr lang="en-US" sz="2400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  File "&lt;pyshell#5&gt;", line 1, in &lt;module&gt;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    s1.add(['</a:t>
            </a:r>
            <a:r>
              <a:rPr lang="en-US" sz="2400" dirty="0" err="1">
                <a:solidFill>
                  <a:srgbClr val="FF0000"/>
                </a:solidFill>
              </a:rPr>
              <a:t>efgh</a:t>
            </a:r>
            <a:r>
              <a:rPr lang="en-US" sz="2400" dirty="0">
                <a:solidFill>
                  <a:srgbClr val="FF0000"/>
                </a:solidFill>
              </a:rPr>
              <a:t>'])</a:t>
            </a:r>
          </a:p>
          <a:p>
            <a:pPr marL="0" indent="0"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TypeError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err="1">
                <a:solidFill>
                  <a:srgbClr val="FF0000"/>
                </a:solidFill>
              </a:rPr>
              <a:t>unhashable</a:t>
            </a:r>
            <a:r>
              <a:rPr lang="en-US" sz="2400" dirty="0">
                <a:solidFill>
                  <a:srgbClr val="FF0000"/>
                </a:solidFill>
              </a:rPr>
              <a:t> type: 'list'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53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Ștergere</a:t>
            </a:r>
            <a:r>
              <a:rPr lang="en-US" b="1" dirty="0"/>
              <a:t> din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 err="1"/>
              <a:t>Ștergerea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 cu </a:t>
            </a:r>
            <a:r>
              <a:rPr lang="en-US" sz="2400" b="1" dirty="0"/>
              <a:t>remove</a:t>
            </a:r>
          </a:p>
          <a:p>
            <a:pPr marL="0" indent="0">
              <a:buNone/>
            </a:pPr>
            <a:r>
              <a:rPr lang="en-US" sz="2400" i="1" dirty="0"/>
              <a:t>&gt;&gt;&gt; s1.remove('</a:t>
            </a:r>
            <a:r>
              <a:rPr lang="en-US" sz="2400" i="1" dirty="0" err="1"/>
              <a:t>abcd</a:t>
            </a:r>
            <a:r>
              <a:rPr lang="en-US" sz="2400" i="1" dirty="0"/>
              <a:t>') </a:t>
            </a:r>
          </a:p>
          <a:p>
            <a:pPr marL="0" indent="0">
              <a:buNone/>
            </a:pPr>
            <a:r>
              <a:rPr lang="en-US" sz="2400" i="1" dirty="0"/>
              <a:t>&gt;&gt;&gt; s1</a:t>
            </a:r>
          </a:p>
          <a:p>
            <a:pPr marL="0" indent="0">
              <a:buNone/>
            </a:pPr>
            <a:r>
              <a:rPr lang="en-US" sz="2400" i="1" dirty="0"/>
              <a:t>{2.23, 70.2, '</a:t>
            </a:r>
            <a:r>
              <a:rPr lang="en-US" sz="2400" i="1" dirty="0" err="1"/>
              <a:t>efgh</a:t>
            </a:r>
            <a:r>
              <a:rPr lang="en-US" sz="2400" i="1" dirty="0"/>
              <a:t>', 786, 'john'}</a:t>
            </a:r>
          </a:p>
          <a:p>
            <a:r>
              <a:rPr lang="en-US" sz="2400" dirty="0" err="1"/>
              <a:t>Ștergere</a:t>
            </a:r>
            <a:r>
              <a:rPr lang="en-US" sz="2400" dirty="0"/>
              <a:t> cu </a:t>
            </a:r>
            <a:r>
              <a:rPr lang="en-US" sz="2400" b="1" dirty="0"/>
              <a:t>discard</a:t>
            </a:r>
          </a:p>
          <a:p>
            <a:pPr marL="0" indent="0">
              <a:buNone/>
              <a:defRPr/>
            </a:pPr>
            <a:r>
              <a:rPr lang="en-US" sz="2400" i="1" dirty="0"/>
              <a:t>&gt;&gt;&gt; s1.discard ('</a:t>
            </a:r>
            <a:r>
              <a:rPr lang="en-US" sz="2400" i="1" dirty="0" err="1"/>
              <a:t>efgh</a:t>
            </a:r>
            <a:r>
              <a:rPr lang="en-US" sz="2400" i="1" dirty="0"/>
              <a:t>')</a:t>
            </a:r>
          </a:p>
          <a:p>
            <a:pPr marL="0" indent="0">
              <a:buNone/>
              <a:defRPr/>
            </a:pPr>
            <a:r>
              <a:rPr lang="en-US" sz="2400" dirty="0"/>
              <a:t>&gt;&gt;&gt; s1</a:t>
            </a:r>
          </a:p>
          <a:p>
            <a:pPr marL="0" indent="0">
              <a:buNone/>
              <a:defRPr/>
            </a:pPr>
            <a:r>
              <a:rPr lang="en-US" sz="2400" dirty="0"/>
              <a:t>{2.23, 70.2, 786, 'john'}</a:t>
            </a:r>
          </a:p>
          <a:p>
            <a:pPr>
              <a:defRPr/>
            </a:pPr>
            <a:r>
              <a:rPr lang="en-US" sz="2400" dirty="0" err="1"/>
              <a:t>Ștergere</a:t>
            </a:r>
            <a:r>
              <a:rPr lang="en-US" sz="2400" dirty="0"/>
              <a:t> cu </a:t>
            </a:r>
            <a:r>
              <a:rPr lang="en-US" sz="2400" b="1" dirty="0"/>
              <a:t>pop</a:t>
            </a:r>
            <a:r>
              <a:rPr lang="en-US" sz="2400" dirty="0"/>
              <a:t> -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șterge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elementul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arbitrar</a:t>
            </a:r>
            <a:r>
              <a:rPr lang="en-US" sz="2400" dirty="0">
                <a:solidFill>
                  <a:srgbClr val="FF0000"/>
                </a:solidFill>
              </a:rPr>
              <a:t> din set </a:t>
            </a:r>
            <a:r>
              <a:rPr lang="en-US" sz="2400" dirty="0" err="1">
                <a:solidFill>
                  <a:srgbClr val="FF0000"/>
                </a:solidFill>
              </a:rPr>
              <a:t>și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îl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și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returnează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sz="2400" dirty="0"/>
              <a:t>&gt;&gt;&gt; s1.pop()</a:t>
            </a:r>
          </a:p>
          <a:p>
            <a:pPr marL="0" indent="0">
              <a:buNone/>
              <a:defRPr/>
            </a:pPr>
            <a:r>
              <a:rPr lang="en-US" sz="2400" dirty="0"/>
              <a:t>2.23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61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Ștergere</a:t>
            </a:r>
            <a:r>
              <a:rPr lang="en-US" b="1" dirty="0"/>
              <a:t> din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 err="1"/>
              <a:t>Ștergerea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 cu </a:t>
            </a:r>
            <a:r>
              <a:rPr lang="en-US" sz="2400" b="1" dirty="0"/>
              <a:t>remove</a:t>
            </a:r>
          </a:p>
          <a:p>
            <a:pPr marL="0" indent="0">
              <a:buNone/>
            </a:pPr>
            <a:r>
              <a:rPr lang="en-US" sz="2400" i="1" dirty="0"/>
              <a:t>&gt;&gt;&gt; s1.remove('</a:t>
            </a:r>
            <a:r>
              <a:rPr lang="en-US" sz="2400" i="1" dirty="0" err="1"/>
              <a:t>abcd</a:t>
            </a:r>
            <a:r>
              <a:rPr lang="en-US" sz="2400" i="1" dirty="0"/>
              <a:t>') </a:t>
            </a:r>
          </a:p>
          <a:p>
            <a:pPr marL="0" indent="0">
              <a:buNone/>
            </a:pPr>
            <a:r>
              <a:rPr lang="en-US" sz="2400" i="1" dirty="0"/>
              <a:t>&gt;&gt;&gt; s1</a:t>
            </a:r>
          </a:p>
          <a:p>
            <a:pPr marL="0" indent="0">
              <a:buNone/>
            </a:pPr>
            <a:r>
              <a:rPr lang="en-US" sz="2400" i="1" dirty="0"/>
              <a:t>{2.23, 70.2, '</a:t>
            </a:r>
            <a:r>
              <a:rPr lang="en-US" sz="2400" i="1" dirty="0" err="1"/>
              <a:t>efgh</a:t>
            </a:r>
            <a:r>
              <a:rPr lang="en-US" sz="2400" i="1" dirty="0"/>
              <a:t>', 786, 'john'}</a:t>
            </a:r>
          </a:p>
          <a:p>
            <a:r>
              <a:rPr lang="en-US" sz="2400" dirty="0" err="1"/>
              <a:t>Ștergere</a:t>
            </a:r>
            <a:r>
              <a:rPr lang="en-US" sz="2400" dirty="0"/>
              <a:t> cu </a:t>
            </a:r>
            <a:r>
              <a:rPr lang="en-US" sz="2400" b="1" dirty="0"/>
              <a:t>discard</a:t>
            </a:r>
          </a:p>
          <a:p>
            <a:pPr marL="0" indent="0">
              <a:buNone/>
              <a:defRPr/>
            </a:pPr>
            <a:r>
              <a:rPr lang="en-US" sz="2400" i="1" dirty="0"/>
              <a:t>&gt;&gt;&gt; s1.discard ('</a:t>
            </a:r>
            <a:r>
              <a:rPr lang="en-US" sz="2400" i="1" dirty="0" err="1"/>
              <a:t>efgh</a:t>
            </a:r>
            <a:r>
              <a:rPr lang="en-US" sz="2400" i="1" dirty="0"/>
              <a:t>')</a:t>
            </a:r>
          </a:p>
          <a:p>
            <a:pPr marL="0" indent="0">
              <a:buNone/>
              <a:defRPr/>
            </a:pPr>
            <a:r>
              <a:rPr lang="en-US" sz="2400" dirty="0"/>
              <a:t>&gt;&gt;&gt; s1</a:t>
            </a:r>
          </a:p>
          <a:p>
            <a:pPr marL="0" indent="0">
              <a:buNone/>
              <a:defRPr/>
            </a:pPr>
            <a:r>
              <a:rPr lang="en-US" sz="2400" dirty="0"/>
              <a:t>{2.23, 70.2, 786, 'john'}</a:t>
            </a:r>
          </a:p>
          <a:p>
            <a:pPr>
              <a:defRPr/>
            </a:pPr>
            <a:r>
              <a:rPr lang="en-US" sz="2400" dirty="0" err="1"/>
              <a:t>Ștergere</a:t>
            </a:r>
            <a:r>
              <a:rPr lang="en-US" sz="2400" dirty="0"/>
              <a:t> cu </a:t>
            </a:r>
            <a:r>
              <a:rPr lang="en-US" sz="2400" b="1" dirty="0"/>
              <a:t>pop</a:t>
            </a:r>
            <a:r>
              <a:rPr lang="en-US" sz="2400" dirty="0"/>
              <a:t> -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șterge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elementul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arbitrar</a:t>
            </a:r>
            <a:r>
              <a:rPr lang="en-US" sz="2400" dirty="0">
                <a:solidFill>
                  <a:srgbClr val="FF0000"/>
                </a:solidFill>
              </a:rPr>
              <a:t> din set </a:t>
            </a:r>
            <a:r>
              <a:rPr lang="en-US" sz="2400" dirty="0" err="1">
                <a:solidFill>
                  <a:srgbClr val="FF0000"/>
                </a:solidFill>
              </a:rPr>
              <a:t>și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îl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și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returnează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sz="2400" dirty="0"/>
              <a:t>&gt;&gt;&gt; s1.pop()</a:t>
            </a:r>
          </a:p>
          <a:p>
            <a:pPr marL="0" indent="0">
              <a:buNone/>
              <a:defRPr/>
            </a:pPr>
            <a:r>
              <a:rPr lang="en-US" sz="2400" dirty="0"/>
              <a:t>2.23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5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796"/>
            <a:ext cx="2769222" cy="296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9270" y="3072813"/>
            <a:ext cx="10363200" cy="1362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VĂ </a:t>
            </a:r>
            <a:r>
              <a:rPr lang="en-US" dirty="0" err="1"/>
              <a:t>mulȚumesc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atenȚie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Întrebări</a:t>
            </a:r>
            <a:r>
              <a:rPr lang="en-US" dirty="0"/>
              <a:t>?)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B922D612-63FC-4786-A2D6-767E9C1759B6}" type="slidenum">
              <a:rPr lang="en-US" smtClean="0">
                <a:solidFill>
                  <a:schemeClr val="accent1"/>
                </a:solidFill>
              </a:rPr>
              <a:pPr/>
              <a:t>113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4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 </a:t>
            </a:r>
            <a:r>
              <a:rPr lang="en-US" b="1" dirty="0" err="1"/>
              <a:t>ce</a:t>
            </a:r>
            <a:r>
              <a:rPr lang="en-US" b="1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Foarte</a:t>
            </a:r>
            <a:r>
              <a:rPr lang="en-US" sz="2400" dirty="0"/>
              <a:t> popular, </a:t>
            </a:r>
            <a:r>
              <a:rPr lang="en-US" sz="2400" dirty="0" err="1"/>
              <a:t>în</a:t>
            </a:r>
            <a:r>
              <a:rPr lang="en-US" sz="2400" dirty="0"/>
              <a:t> top 2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limbaje</a:t>
            </a:r>
            <a:r>
              <a:rPr lang="en-US" sz="2400" dirty="0"/>
              <a:t> de </a:t>
            </a:r>
            <a:r>
              <a:rPr lang="en-US" sz="2400" dirty="0" err="1"/>
              <a:t>programare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~ 2 </a:t>
            </a:r>
            <a:r>
              <a:rPr lang="en-US" sz="2400" dirty="0" err="1"/>
              <a:t>milioane</a:t>
            </a:r>
            <a:r>
              <a:rPr lang="en-US" sz="2400" dirty="0"/>
              <a:t> de </a:t>
            </a:r>
            <a:r>
              <a:rPr lang="en-US" sz="2400" dirty="0" err="1"/>
              <a:t>întrebări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stackoverflow.com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sz="2400" dirty="0" err="1"/>
              <a:t>Ușor</a:t>
            </a:r>
            <a:r>
              <a:rPr lang="en-US" sz="2400" dirty="0"/>
              <a:t> de </a:t>
            </a:r>
            <a:r>
              <a:rPr lang="en-US" sz="2400" dirty="0" err="1"/>
              <a:t>citit</a:t>
            </a:r>
            <a:r>
              <a:rPr lang="en-US" sz="2400" dirty="0"/>
              <a:t>, </a:t>
            </a:r>
            <a:r>
              <a:rPr lang="en-US" sz="2400" dirty="0" err="1"/>
              <a:t>concis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clar</a:t>
            </a:r>
            <a:endParaRPr lang="en-US" sz="2400" dirty="0"/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sz="2400" dirty="0" err="1"/>
              <a:t>Foarte</a:t>
            </a:r>
            <a:r>
              <a:rPr lang="en-US" sz="2400" dirty="0"/>
              <a:t> </a:t>
            </a:r>
            <a:r>
              <a:rPr lang="en-US" sz="2400" dirty="0" err="1"/>
              <a:t>multă</a:t>
            </a:r>
            <a:r>
              <a:rPr lang="en-US" sz="2400" dirty="0"/>
              <a:t> </a:t>
            </a:r>
            <a:r>
              <a:rPr lang="en-US" sz="2400" dirty="0" err="1"/>
              <a:t>funcționalitate</a:t>
            </a:r>
            <a:r>
              <a:rPr lang="en-US" sz="2400" dirty="0"/>
              <a:t> </a:t>
            </a:r>
            <a:r>
              <a:rPr lang="en-US" sz="2400" dirty="0" err="1"/>
              <a:t>inclusă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biblioteci</a:t>
            </a:r>
            <a:r>
              <a:rPr lang="en-US" sz="2400" dirty="0"/>
              <a:t>/module care vin </a:t>
            </a:r>
            <a:r>
              <a:rPr lang="en-US" sz="2400" dirty="0" err="1"/>
              <a:t>preinstalate</a:t>
            </a:r>
            <a:endParaRPr lang="en-US" sz="2400" dirty="0"/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sz="2400" dirty="0" err="1"/>
              <a:t>Limbaj</a:t>
            </a:r>
            <a:r>
              <a:rPr lang="en-US" sz="2400" dirty="0"/>
              <a:t> </a:t>
            </a:r>
            <a:r>
              <a:rPr lang="en-US" sz="2400" dirty="0" err="1"/>
              <a:t>dinamic</a:t>
            </a:r>
            <a:r>
              <a:rPr lang="en-US" sz="2400" dirty="0"/>
              <a:t>, </a:t>
            </a:r>
            <a:r>
              <a:rPr lang="en-US" sz="2400" dirty="0" err="1"/>
              <a:t>nivel</a:t>
            </a:r>
            <a:r>
              <a:rPr lang="en-US" sz="2400" dirty="0"/>
              <a:t> </a:t>
            </a:r>
            <a:r>
              <a:rPr lang="en-US" sz="2400" dirty="0" err="1"/>
              <a:t>înalt</a:t>
            </a:r>
            <a:r>
              <a:rPr lang="en-US" sz="2400" dirty="0"/>
              <a:t>, cu mod </a:t>
            </a:r>
            <a:r>
              <a:rPr lang="en-US" sz="2400" dirty="0" err="1"/>
              <a:t>interactiv</a:t>
            </a:r>
            <a:r>
              <a:rPr lang="en-US" sz="2400" dirty="0"/>
              <a:t> </a:t>
            </a:r>
            <a:r>
              <a:rPr lang="en-US" sz="2400" dirty="0" err="1"/>
              <a:t>inclus</a:t>
            </a:r>
            <a:endParaRPr lang="en-US" sz="2400" dirty="0"/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sz="2400" dirty="0" err="1"/>
              <a:t>Portabil</a:t>
            </a:r>
            <a:r>
              <a:rPr lang="en-US" sz="2400" dirty="0"/>
              <a:t>: Windows, Linux, Mac, Android, IOS, browser 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34"/>
          <a:stretch/>
        </p:blipFill>
        <p:spPr>
          <a:xfrm>
            <a:off x="5560133" y="1759391"/>
            <a:ext cx="6394123" cy="13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Versiuni</a:t>
            </a:r>
            <a:r>
              <a:rPr lang="en-US" b="1" dirty="0"/>
              <a:t>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Pe</a:t>
            </a:r>
            <a:r>
              <a:rPr lang="en-US" sz="2400" dirty="0"/>
              <a:t> Linux</a:t>
            </a:r>
          </a:p>
          <a:p>
            <a:pPr lvl="1">
              <a:defRPr/>
            </a:pPr>
            <a:r>
              <a:rPr lang="en-US" sz="2400" dirty="0" err="1"/>
              <a:t>Versiuni</a:t>
            </a:r>
            <a:r>
              <a:rPr lang="en-US" sz="2400" dirty="0"/>
              <a:t> </a:t>
            </a:r>
            <a:r>
              <a:rPr lang="en-US" sz="2400" dirty="0" err="1"/>
              <a:t>diferite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2400" dirty="0"/>
              <a:t>Python 2.x (</a:t>
            </a:r>
            <a:r>
              <a:rPr lang="en-US" sz="2400" dirty="0" err="1"/>
              <a:t>executabil</a:t>
            </a:r>
            <a:r>
              <a:rPr lang="en-US" sz="2400" dirty="0"/>
              <a:t> python2; manager </a:t>
            </a:r>
            <a:r>
              <a:rPr lang="en-US" sz="2400" dirty="0" err="1"/>
              <a:t>pachete</a:t>
            </a:r>
            <a:r>
              <a:rPr lang="en-US" sz="2400" dirty="0"/>
              <a:t> pip)</a:t>
            </a:r>
          </a:p>
          <a:p>
            <a:pPr lvl="1">
              <a:defRPr/>
            </a:pPr>
            <a:r>
              <a:rPr lang="en-US" sz="2400" dirty="0"/>
              <a:t>Python 3.x (</a:t>
            </a:r>
            <a:r>
              <a:rPr lang="en-US" sz="2400" dirty="0" err="1"/>
              <a:t>executabil</a:t>
            </a:r>
            <a:r>
              <a:rPr lang="en-US" sz="2400" dirty="0"/>
              <a:t> python3; manager </a:t>
            </a:r>
            <a:r>
              <a:rPr lang="en-US" sz="2400" dirty="0" err="1"/>
              <a:t>pachete</a:t>
            </a:r>
            <a:r>
              <a:rPr lang="en-US" sz="2400" dirty="0"/>
              <a:t> pip3)</a:t>
            </a:r>
          </a:p>
          <a:p>
            <a:pPr lvl="1">
              <a:defRPr/>
            </a:pPr>
            <a:r>
              <a:rPr lang="en-US" sz="2400" dirty="0" err="1"/>
              <a:t>Aflați</a:t>
            </a:r>
            <a:r>
              <a:rPr lang="en-US" sz="2400" dirty="0"/>
              <a:t> care e </a:t>
            </a:r>
            <a:r>
              <a:rPr lang="en-US" sz="2400" dirty="0" err="1"/>
              <a:t>versiunea</a:t>
            </a:r>
            <a:r>
              <a:rPr lang="en-US" sz="2400" dirty="0"/>
              <a:t> </a:t>
            </a:r>
            <a:r>
              <a:rPr lang="en-US" sz="2400" dirty="0" err="1"/>
              <a:t>implicită</a:t>
            </a:r>
            <a:r>
              <a:rPr lang="en-US" sz="2400" dirty="0"/>
              <a:t> &amp; </a:t>
            </a:r>
            <a:r>
              <a:rPr lang="en-US" sz="2400" dirty="0" err="1"/>
              <a:t>calea</a:t>
            </a:r>
            <a:r>
              <a:rPr lang="en-US" sz="2400" dirty="0"/>
              <a:t> de </a:t>
            </a:r>
            <a:r>
              <a:rPr lang="en-US" sz="2400" dirty="0" err="1"/>
              <a:t>instalare</a:t>
            </a:r>
            <a:r>
              <a:rPr lang="en-US" sz="2400" dirty="0"/>
              <a:t> cu </a:t>
            </a:r>
            <a:r>
              <a:rPr lang="en-US" sz="2400" dirty="0" err="1"/>
              <a:t>comanda</a:t>
            </a:r>
            <a:r>
              <a:rPr lang="en-US" sz="2400" dirty="0"/>
              <a:t> Linux </a:t>
            </a:r>
            <a:r>
              <a:rPr lang="en-US" sz="2400" dirty="0" err="1"/>
              <a:t>ls</a:t>
            </a:r>
            <a:r>
              <a:rPr lang="en-US" sz="2400" dirty="0"/>
              <a:t> &amp; which (ex: </a:t>
            </a:r>
            <a:r>
              <a:rPr lang="en-US" sz="2400" dirty="0" err="1"/>
              <a:t>ls</a:t>
            </a:r>
            <a:r>
              <a:rPr lang="en-US" sz="2400" dirty="0"/>
              <a:t> –la `which python`)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2400" dirty="0" err="1"/>
              <a:t>Pe</a:t>
            </a:r>
            <a:r>
              <a:rPr lang="en-US" sz="2400" dirty="0"/>
              <a:t> Windows</a:t>
            </a:r>
          </a:p>
          <a:p>
            <a:pPr lvl="1">
              <a:defRPr/>
            </a:pPr>
            <a:r>
              <a:rPr lang="en-US" sz="2200" dirty="0"/>
              <a:t>C:\Python37</a:t>
            </a:r>
          </a:p>
          <a:p>
            <a:pPr lvl="1">
              <a:defRPr/>
            </a:pPr>
            <a:r>
              <a:rPr lang="en-US" sz="2200" dirty="0" err="1"/>
              <a:t>Uneori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%</a:t>
            </a:r>
            <a:r>
              <a:rPr lang="en-US" sz="2200" dirty="0" err="1"/>
              <a:t>AppData</a:t>
            </a:r>
            <a:r>
              <a:rPr lang="en-US" sz="2200" dirty="0"/>
              <a:t>%\Local Programs\Python37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alte</a:t>
            </a:r>
            <a:r>
              <a:rPr lang="en-US" sz="2400" dirty="0"/>
              <a:t> </a:t>
            </a:r>
            <a:r>
              <a:rPr lang="en-US" sz="2400" dirty="0" err="1"/>
              <a:t>versiuni</a:t>
            </a:r>
            <a:r>
              <a:rPr lang="en-US" sz="2400" dirty="0"/>
              <a:t> de Python care </a:t>
            </a:r>
            <a:r>
              <a:rPr lang="en-US" sz="2400" dirty="0" err="1"/>
              <a:t>rulează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.NET(</a:t>
            </a:r>
            <a:r>
              <a:rPr lang="en-US" sz="2400" dirty="0" err="1"/>
              <a:t>IronPython</a:t>
            </a:r>
            <a:r>
              <a:rPr lang="en-US" sz="2400" dirty="0"/>
              <a:t>) </a:t>
            </a:r>
            <a:r>
              <a:rPr lang="en-US" sz="2400" dirty="0" err="1"/>
              <a:t>și</a:t>
            </a:r>
            <a:r>
              <a:rPr lang="en-US" sz="2400" dirty="0"/>
              <a:t> Java Virtual Machine(</a:t>
            </a:r>
            <a:r>
              <a:rPr lang="en-US" sz="2400" dirty="0" err="1"/>
              <a:t>Jython</a:t>
            </a:r>
            <a:r>
              <a:rPr lang="en-US" sz="2400" dirty="0"/>
              <a:t>)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Utilizarea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</a:t>
            </a:r>
            <a:r>
              <a:rPr lang="en-US" b="1" dirty="0" err="1"/>
              <a:t>interpretor</a:t>
            </a:r>
            <a:r>
              <a:rPr lang="en-US" b="1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Rulare</a:t>
            </a:r>
            <a:r>
              <a:rPr lang="en-US" sz="2400" dirty="0"/>
              <a:t> program Python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fișier</a:t>
            </a:r>
            <a:endParaRPr lang="en-US" sz="2400" dirty="0"/>
          </a:p>
          <a:p>
            <a:pPr lvl="1">
              <a:defRPr/>
            </a:pPr>
            <a:r>
              <a:rPr lang="en-US" sz="2400" i="1" dirty="0"/>
              <a:t>Windows: din prompt CMD</a:t>
            </a:r>
          </a:p>
          <a:p>
            <a:pPr lvl="1">
              <a:defRPr/>
            </a:pPr>
            <a:r>
              <a:rPr lang="en-US" sz="2400" i="1" dirty="0"/>
              <a:t>Linux/Unix/MAC</a:t>
            </a:r>
          </a:p>
          <a:p>
            <a:pPr marL="471487" lvl="1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Rulare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python </a:t>
            </a:r>
          </a:p>
          <a:p>
            <a:pPr lvl="1">
              <a:defRPr/>
            </a:pPr>
            <a:r>
              <a:rPr lang="en-US" sz="2200" dirty="0"/>
              <a:t>python file.py</a:t>
            </a:r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400" dirty="0" err="1"/>
              <a:t>Rulare</a:t>
            </a:r>
            <a:r>
              <a:rPr lang="en-US" sz="2400" dirty="0"/>
              <a:t> direct (</a:t>
            </a:r>
            <a:r>
              <a:rPr lang="en-US" sz="2400" dirty="0" err="1"/>
              <a:t>necesită</a:t>
            </a:r>
            <a:r>
              <a:rPr lang="en-US" sz="2400" dirty="0"/>
              <a:t> </a:t>
            </a:r>
            <a:r>
              <a:rPr lang="en-US" sz="2400" dirty="0" err="1"/>
              <a:t>permisiuni</a:t>
            </a:r>
            <a:r>
              <a:rPr lang="en-US" sz="2400" dirty="0"/>
              <a:t> de</a:t>
            </a:r>
          </a:p>
          <a:p>
            <a:pPr marL="0" indent="0">
              <a:buNone/>
              <a:defRPr/>
            </a:pPr>
            <a:r>
              <a:rPr lang="en-US" sz="2400" dirty="0"/>
              <a:t>    </a:t>
            </a:r>
            <a:r>
              <a:rPr lang="en-US" sz="2400" dirty="0" err="1"/>
              <a:t>execuție</a:t>
            </a:r>
            <a:r>
              <a:rPr lang="en-US" sz="2400" dirty="0"/>
              <a:t>)</a:t>
            </a:r>
          </a:p>
          <a:p>
            <a:pPr lvl="1">
              <a:defRPr/>
            </a:pPr>
            <a:r>
              <a:rPr lang="en-US" sz="2200" dirty="0"/>
              <a:t>./file.py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Rulare</a:t>
            </a:r>
            <a:r>
              <a:rPr lang="en-US" sz="2400" dirty="0"/>
              <a:t> din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interactiv</a:t>
            </a:r>
            <a:endParaRPr lang="en-US" sz="2400" dirty="0"/>
          </a:p>
          <a:p>
            <a:pPr marL="471487" lvl="1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DFA769-5424-4EDF-9BB4-CCA7F4001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892" y="2251012"/>
            <a:ext cx="4429060" cy="40757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Windows: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C:\Python27\python.exe C:\Scripts\script1.py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Linux/Unix: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chmod</a:t>
            </a: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 +x scripts/script1.py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ython  scripts/script1.py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./scripts/script1.py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Windows: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C:\Users&gt;python.exe</a:t>
            </a:r>
          </a:p>
          <a:p>
            <a:r>
              <a:rPr lang="ro-RO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3.6.6 (v3.6.6:4cf1f54eb7, Jun 27 2018, 03:37:03) [MSC v.1900 64 bit (AMD64)] on win32</a:t>
            </a:r>
          </a:p>
          <a:p>
            <a:r>
              <a:rPr lang="ro-RO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"help", "copyright", "credits" or "license" for more information.</a:t>
            </a:r>
          </a:p>
          <a:p>
            <a:r>
              <a:rPr lang="ro-RO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Linux: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user@hostname</a:t>
            </a: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:~ python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Python 3.6.0 (default, Jun 26 2018, 15:51:22)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[GCC 4.6.3] on </a:t>
            </a:r>
            <a:r>
              <a:rPr lang="en-US" altLang="en-US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linux</a:t>
            </a: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Type "help", "copyright", "credits" or "license" for more information.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&gt;&gt;&gt;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&gt;&gt;&gt;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5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Sintaxa</a:t>
            </a:r>
            <a:r>
              <a:rPr lang="en-US" dirty="0"/>
              <a:t> de </a:t>
            </a:r>
            <a:r>
              <a:rPr lang="en-US" dirty="0" err="1"/>
              <a:t>bazĂ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Numele</a:t>
            </a:r>
            <a:r>
              <a:rPr lang="en-US" b="1" dirty="0"/>
              <a:t> </a:t>
            </a:r>
            <a:r>
              <a:rPr lang="en-US" b="1" dirty="0" err="1"/>
              <a:t>entităților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Numele</a:t>
            </a:r>
            <a:r>
              <a:rPr lang="en-US" sz="2400" dirty="0"/>
              <a:t> </a:t>
            </a:r>
            <a:r>
              <a:rPr lang="en-US" sz="2400" dirty="0" err="1"/>
              <a:t>entităților</a:t>
            </a:r>
            <a:r>
              <a:rPr lang="en-US" sz="2400" dirty="0"/>
              <a:t>:</a:t>
            </a:r>
          </a:p>
          <a:p>
            <a:pPr lvl="1">
              <a:defRPr/>
            </a:pPr>
            <a:r>
              <a:rPr lang="en-US" sz="2400" i="1" dirty="0"/>
              <a:t>Pot fi </a:t>
            </a:r>
            <a:r>
              <a:rPr lang="en-US" sz="2400" i="1" dirty="0" err="1"/>
              <a:t>formate</a:t>
            </a:r>
            <a:r>
              <a:rPr lang="en-US" sz="2400" i="1" dirty="0"/>
              <a:t> din </a:t>
            </a:r>
            <a:r>
              <a:rPr lang="en-US" sz="2400" i="1" dirty="0" err="1"/>
              <a:t>litere</a:t>
            </a:r>
            <a:r>
              <a:rPr lang="en-US" sz="2400" i="1" dirty="0"/>
              <a:t>(A-Z, a-z), </a:t>
            </a:r>
            <a:r>
              <a:rPr lang="en-US" sz="2400" i="1" dirty="0" err="1"/>
              <a:t>cifre</a:t>
            </a:r>
            <a:r>
              <a:rPr lang="en-US" sz="2400" i="1" dirty="0"/>
              <a:t>(0-9) </a:t>
            </a:r>
            <a:r>
              <a:rPr lang="en-US" sz="2400" i="1" dirty="0" err="1"/>
              <a:t>și</a:t>
            </a:r>
            <a:r>
              <a:rPr lang="en-US" sz="2400" i="1" dirty="0"/>
              <a:t> underscore(_)</a:t>
            </a:r>
          </a:p>
          <a:p>
            <a:pPr lvl="1">
              <a:defRPr/>
            </a:pPr>
            <a:r>
              <a:rPr lang="en-US" sz="2400" i="1" dirty="0"/>
              <a:t>Pot </a:t>
            </a:r>
            <a:r>
              <a:rPr lang="en-US" sz="2400" i="1" dirty="0" err="1"/>
              <a:t>să</a:t>
            </a:r>
            <a:r>
              <a:rPr lang="en-US" sz="2400" i="1" dirty="0"/>
              <a:t> </a:t>
            </a:r>
            <a:r>
              <a:rPr lang="en-US" sz="2400" i="1" dirty="0" err="1"/>
              <a:t>înceapă</a:t>
            </a:r>
            <a:r>
              <a:rPr lang="en-US" sz="2400" i="1" dirty="0"/>
              <a:t> </a:t>
            </a:r>
            <a:r>
              <a:rPr lang="en-US" sz="2400" i="1" dirty="0" err="1"/>
              <a:t>doar</a:t>
            </a:r>
            <a:r>
              <a:rPr lang="en-US" sz="2400" i="1" dirty="0"/>
              <a:t> cu </a:t>
            </a:r>
            <a:r>
              <a:rPr lang="en-US" sz="2400" i="1" dirty="0" err="1"/>
              <a:t>litere</a:t>
            </a:r>
            <a:r>
              <a:rPr lang="en-US" sz="2400" i="1" dirty="0"/>
              <a:t>(A-Z, a-z) </a:t>
            </a:r>
            <a:r>
              <a:rPr lang="en-US" sz="2400" i="1" dirty="0" err="1"/>
              <a:t>și</a:t>
            </a:r>
            <a:r>
              <a:rPr lang="en-US" sz="2400" i="1" dirty="0"/>
              <a:t> underscore(_)</a:t>
            </a:r>
            <a:endParaRPr lang="en-US" sz="2400" dirty="0"/>
          </a:p>
          <a:p>
            <a:pPr>
              <a:defRPr/>
            </a:pPr>
            <a:r>
              <a:rPr lang="en-US" sz="2400" dirty="0" err="1"/>
              <a:t>Numele</a:t>
            </a:r>
            <a:r>
              <a:rPr lang="en-US" sz="2400" dirty="0"/>
              <a:t> </a:t>
            </a:r>
            <a:r>
              <a:rPr lang="en-US" sz="2400" dirty="0" err="1"/>
              <a:t>entităților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case sensitive</a:t>
            </a:r>
          </a:p>
          <a:p>
            <a:pPr lvl="1">
              <a:defRPr/>
            </a:pPr>
            <a:r>
              <a:rPr lang="en-US" sz="2200" dirty="0" err="1"/>
              <a:t>Variabila</a:t>
            </a:r>
            <a:r>
              <a:rPr lang="en-US" sz="2200" dirty="0"/>
              <a:t> </a:t>
            </a:r>
            <a:r>
              <a:rPr lang="en-US" sz="2200" b="1" dirty="0"/>
              <a:t>Test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diferită</a:t>
            </a:r>
            <a:r>
              <a:rPr lang="en-US" sz="2200" dirty="0"/>
              <a:t> de </a:t>
            </a:r>
            <a:r>
              <a:rPr lang="en-US" sz="2200" dirty="0" err="1"/>
              <a:t>variabila</a:t>
            </a:r>
            <a:r>
              <a:rPr lang="en-US" sz="2200" dirty="0"/>
              <a:t> </a:t>
            </a:r>
            <a:r>
              <a:rPr lang="en-US" sz="2200" b="1" dirty="0"/>
              <a:t>test</a:t>
            </a:r>
          </a:p>
          <a:p>
            <a:pPr lvl="1">
              <a:defRPr/>
            </a:pPr>
            <a:endParaRPr lang="en-US" sz="2200" b="1" dirty="0"/>
          </a:p>
          <a:p>
            <a:pPr>
              <a:defRPr/>
            </a:pPr>
            <a:r>
              <a:rPr lang="en-US" sz="2400" dirty="0" err="1"/>
              <a:t>Convenții</a:t>
            </a:r>
            <a:r>
              <a:rPr lang="en-US" sz="2400" dirty="0"/>
              <a:t> de </a:t>
            </a:r>
            <a:r>
              <a:rPr lang="en-US" sz="2400" dirty="0" err="1"/>
              <a:t>denumire</a:t>
            </a:r>
            <a:endParaRPr lang="en-US" sz="2400" dirty="0"/>
          </a:p>
          <a:p>
            <a:pPr lvl="1"/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claselor</a:t>
            </a:r>
            <a:r>
              <a:rPr lang="en-US" dirty="0"/>
              <a:t>:  </a:t>
            </a:r>
            <a:r>
              <a:rPr lang="en-US" dirty="0" err="1"/>
              <a:t>încep</a:t>
            </a:r>
            <a:r>
              <a:rPr lang="en-US" dirty="0"/>
              <a:t> cu </a:t>
            </a:r>
            <a:r>
              <a:rPr lang="en-US" dirty="0" err="1"/>
              <a:t>literă</a:t>
            </a:r>
            <a:r>
              <a:rPr lang="en-US" dirty="0"/>
              <a:t> mare. ex. class Test</a:t>
            </a:r>
          </a:p>
          <a:p>
            <a:pPr lvl="1"/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: </a:t>
            </a:r>
            <a:r>
              <a:rPr lang="en-US" dirty="0" err="1"/>
              <a:t>încep</a:t>
            </a:r>
            <a:r>
              <a:rPr lang="en-US" dirty="0"/>
              <a:t> cu </a:t>
            </a:r>
            <a:r>
              <a:rPr lang="en-US" dirty="0" err="1"/>
              <a:t>literă</a:t>
            </a:r>
            <a:r>
              <a:rPr lang="en-US" dirty="0"/>
              <a:t> mica. </a:t>
            </a:r>
            <a:r>
              <a:rPr lang="en-US" dirty="0" err="1"/>
              <a:t>eg</a:t>
            </a:r>
            <a:r>
              <a:rPr lang="en-US" dirty="0"/>
              <a:t>.  </a:t>
            </a:r>
            <a:r>
              <a:rPr lang="en-US" dirty="0" err="1"/>
              <a:t>var</a:t>
            </a:r>
            <a:r>
              <a:rPr lang="en-US" dirty="0"/>
              <a:t> = 5</a:t>
            </a:r>
            <a:endParaRPr lang="ro-RO" dirty="0"/>
          </a:p>
          <a:p>
            <a:pPr lvl="1"/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protejate</a:t>
            </a:r>
            <a:r>
              <a:rPr lang="en-US" dirty="0"/>
              <a:t>: </a:t>
            </a:r>
            <a:r>
              <a:rPr lang="en-US" dirty="0" err="1"/>
              <a:t>încep</a:t>
            </a:r>
            <a:r>
              <a:rPr lang="en-US" dirty="0"/>
              <a:t> cu un underscore. </a:t>
            </a:r>
            <a:r>
              <a:rPr lang="en-US" dirty="0" err="1"/>
              <a:t>eg</a:t>
            </a:r>
            <a:r>
              <a:rPr lang="en-US" dirty="0"/>
              <a:t> _</a:t>
            </a:r>
            <a:r>
              <a:rPr lang="en-US" dirty="0" err="1"/>
              <a:t>protected_var</a:t>
            </a:r>
            <a:r>
              <a:rPr lang="en-US" dirty="0"/>
              <a:t> = 5</a:t>
            </a:r>
            <a:endParaRPr lang="ro-RO" dirty="0"/>
          </a:p>
          <a:p>
            <a:pPr lvl="1"/>
            <a:r>
              <a:rPr lang="en-US" dirty="0" err="1"/>
              <a:t>Variabile</a:t>
            </a:r>
            <a:r>
              <a:rPr lang="en-US" dirty="0"/>
              <a:t> private: </a:t>
            </a:r>
            <a:r>
              <a:rPr lang="en-US" dirty="0" err="1"/>
              <a:t>încep</a:t>
            </a:r>
            <a:r>
              <a:rPr lang="en-US" dirty="0"/>
              <a:t> cu 2 underscore-</a:t>
            </a:r>
            <a:r>
              <a:rPr lang="en-US" dirty="0" err="1"/>
              <a:t>uri</a:t>
            </a:r>
            <a:r>
              <a:rPr lang="en-US" dirty="0"/>
              <a:t>. </a:t>
            </a:r>
            <a:r>
              <a:rPr lang="en-US" dirty="0" err="1"/>
              <a:t>eg</a:t>
            </a:r>
            <a:r>
              <a:rPr lang="en-US" dirty="0"/>
              <a:t>. __</a:t>
            </a:r>
            <a:r>
              <a:rPr lang="en-US" dirty="0" err="1"/>
              <a:t>private_var</a:t>
            </a:r>
            <a:r>
              <a:rPr lang="en-US" dirty="0"/>
              <a:t> = 5</a:t>
            </a:r>
            <a:endParaRPr lang="ro-RO" dirty="0"/>
          </a:p>
          <a:p>
            <a:pPr lvl="1"/>
            <a:r>
              <a:rPr lang="en-US" dirty="0"/>
              <a:t>Built-in: </a:t>
            </a:r>
            <a:r>
              <a:rPr lang="en-US" dirty="0" err="1"/>
              <a:t>încep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termină</a:t>
            </a:r>
            <a:r>
              <a:rPr lang="en-US" dirty="0"/>
              <a:t> cu 2 underscore-</a:t>
            </a:r>
            <a:r>
              <a:rPr lang="en-US" dirty="0" err="1"/>
              <a:t>uri</a:t>
            </a:r>
            <a:r>
              <a:rPr lang="en-US" dirty="0"/>
              <a:t>. </a:t>
            </a:r>
            <a:r>
              <a:rPr lang="en-US" dirty="0" err="1"/>
              <a:t>eg</a:t>
            </a:r>
            <a:r>
              <a:rPr lang="en-US" dirty="0"/>
              <a:t>.  __</a:t>
            </a:r>
            <a:r>
              <a:rPr lang="en-US" dirty="0" err="1"/>
              <a:t>builtin</a:t>
            </a:r>
            <a:r>
              <a:rPr lang="en-US" dirty="0"/>
              <a:t>__ </a:t>
            </a:r>
            <a:endParaRPr lang="ro-RO"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Cuvinte</a:t>
            </a:r>
            <a:r>
              <a:rPr lang="en-US" b="1" dirty="0"/>
              <a:t> </a:t>
            </a:r>
            <a:r>
              <a:rPr lang="en-US" b="1" dirty="0" err="1"/>
              <a:t>rezervate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Aceste</a:t>
            </a:r>
            <a:r>
              <a:rPr lang="en-US" sz="2400" dirty="0"/>
              <a:t> </a:t>
            </a:r>
            <a:r>
              <a:rPr lang="en-US" sz="2400" dirty="0" err="1"/>
              <a:t>cuvinte</a:t>
            </a:r>
            <a:r>
              <a:rPr lang="en-US" sz="2400" dirty="0"/>
              <a:t> nu pot fi </a:t>
            </a:r>
            <a:r>
              <a:rPr lang="en-US" sz="2400" dirty="0" err="1"/>
              <a:t>folosite</a:t>
            </a:r>
            <a:r>
              <a:rPr lang="en-US" sz="2400" dirty="0"/>
              <a:t>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nume</a:t>
            </a:r>
            <a:r>
              <a:rPr lang="en-US" sz="2400" dirty="0"/>
              <a:t> de </a:t>
            </a:r>
            <a:r>
              <a:rPr lang="en-US" sz="2400" dirty="0" err="1"/>
              <a:t>variabile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alt tip de </a:t>
            </a:r>
            <a:r>
              <a:rPr lang="en-US" sz="2400" dirty="0" err="1"/>
              <a:t>obiecte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Orice</a:t>
            </a:r>
            <a:r>
              <a:rPr lang="en-US" sz="2400" dirty="0"/>
              <a:t> alt </a:t>
            </a:r>
            <a:r>
              <a:rPr lang="en-US" sz="2400" dirty="0" err="1"/>
              <a:t>nume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entități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suprascris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Cuvintele</a:t>
            </a:r>
            <a:r>
              <a:rPr lang="en-US" sz="2400" dirty="0"/>
              <a:t> </a:t>
            </a:r>
            <a:r>
              <a:rPr lang="en-US" sz="2400" dirty="0" err="1"/>
              <a:t>rezervate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Python </a:t>
            </a:r>
            <a:r>
              <a:rPr lang="en-US" sz="2400" dirty="0" err="1"/>
              <a:t>conțin</a:t>
            </a:r>
            <a:r>
              <a:rPr lang="en-US" sz="2400" dirty="0"/>
              <a:t> </a:t>
            </a:r>
            <a:r>
              <a:rPr lang="en-US" sz="2400" dirty="0" err="1"/>
              <a:t>doar</a:t>
            </a:r>
            <a:r>
              <a:rPr lang="en-US" sz="2400" dirty="0"/>
              <a:t> </a:t>
            </a:r>
            <a:r>
              <a:rPr lang="en-US" sz="2400" dirty="0" err="1"/>
              <a:t>litere</a:t>
            </a:r>
            <a:r>
              <a:rPr lang="en-US" sz="2400" dirty="0"/>
              <a:t> </a:t>
            </a:r>
            <a:r>
              <a:rPr lang="en-US" sz="2400" dirty="0" err="1"/>
              <a:t>mici</a:t>
            </a: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3057" y="3924981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9332719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5225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94757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8182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52602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73120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0440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kern="50" baseline="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ohit Devanagari"/>
                        </a:rPr>
                        <a:t>and</a:t>
                      </a:r>
                      <a:endParaRPr lang="ro-RO" sz="1200" b="0" kern="50" baseline="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kern="50" baseline="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ohit Devanagari"/>
                        </a:rPr>
                        <a:t>as</a:t>
                      </a:r>
                      <a:endParaRPr lang="ro-RO" sz="1200" b="0" kern="50" baseline="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kern="50" baseline="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ohit Devanagari"/>
                        </a:rPr>
                        <a:t>assert</a:t>
                      </a:r>
                      <a:endParaRPr lang="ro-RO" sz="1200" b="0" kern="50" baseline="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kern="50" baseline="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ohit Devanagari"/>
                        </a:rPr>
                        <a:t>break</a:t>
                      </a:r>
                      <a:endParaRPr lang="ro-RO" sz="1200" b="0" kern="50" baseline="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kern="50" baseline="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ohit Devanagari"/>
                        </a:rPr>
                        <a:t>class</a:t>
                      </a:r>
                      <a:endParaRPr lang="ro-RO" sz="1200" b="0" kern="50" baseline="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kern="50" baseline="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ohit Devanagari"/>
                        </a:rPr>
                        <a:t>continue</a:t>
                      </a:r>
                      <a:endParaRPr lang="ro-RO" sz="1200" b="0" kern="50" baseline="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kern="50" baseline="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ohit Devanagari"/>
                        </a:rPr>
                        <a:t>def</a:t>
                      </a:r>
                      <a:endParaRPr lang="ro-RO" sz="1200" b="0" kern="50" baseline="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25194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del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elif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else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exec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except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finally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>
                          <a:latin typeface="+mn-lt"/>
                          <a:ea typeface="WenQuanYi Zen Hei"/>
                          <a:cs typeface="Lohit Devanagari"/>
                        </a:rPr>
                        <a:t>for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856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from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>
                          <a:latin typeface="+mn-lt"/>
                          <a:ea typeface="WenQuanYi Zen Hei"/>
                          <a:cs typeface="Lohit Devanagari"/>
                        </a:rPr>
                        <a:t>global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if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import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in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>
                          <a:latin typeface="+mn-lt"/>
                          <a:ea typeface="WenQuanYi Zen Hei"/>
                          <a:cs typeface="Lohit Devanagari"/>
                        </a:rPr>
                        <a:t>is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>
                          <a:latin typeface="+mn-lt"/>
                          <a:ea typeface="WenQuanYi Zen Hei"/>
                          <a:cs typeface="Lohit Devanagari"/>
                        </a:rPr>
                        <a:t>lambda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26455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>
                          <a:latin typeface="+mn-lt"/>
                          <a:ea typeface="WenQuanYi Zen Hei"/>
                          <a:cs typeface="Lohit Devanagari"/>
                        </a:rPr>
                        <a:t>not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or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pass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>
                          <a:latin typeface="+mn-lt"/>
                          <a:ea typeface="WenQuanYi Zen Hei"/>
                          <a:cs typeface="Lohit Devanagari"/>
                        </a:rPr>
                        <a:t>print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raise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return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>
                          <a:latin typeface="+mn-lt"/>
                          <a:ea typeface="WenQuanYi Zen Hei"/>
                          <a:cs typeface="Lohit Devanagari"/>
                        </a:rPr>
                        <a:t>try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9562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>
                          <a:latin typeface="+mn-lt"/>
                          <a:ea typeface="WenQuanYi Zen Hei"/>
                          <a:cs typeface="Lohit Devanagari"/>
                        </a:rPr>
                        <a:t>with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>
                          <a:latin typeface="+mn-lt"/>
                          <a:ea typeface="WenQuanYi Zen Hei"/>
                          <a:cs typeface="Lohit Devanagari"/>
                        </a:rPr>
                        <a:t>while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>
                          <a:latin typeface="+mn-lt"/>
                          <a:ea typeface="WenQuanYi Zen Hei"/>
                          <a:cs typeface="Lohit Devanagari"/>
                        </a:rPr>
                        <a:t>yield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894080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9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Indentare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Indentare</a:t>
            </a:r>
            <a:r>
              <a:rPr lang="en-US" sz="2400" dirty="0"/>
              <a:t> = </a:t>
            </a:r>
            <a:r>
              <a:rPr lang="en-US" sz="2400" dirty="0" err="1"/>
              <a:t>număr</a:t>
            </a:r>
            <a:r>
              <a:rPr lang="en-US" sz="2400" dirty="0"/>
              <a:t> de </a:t>
            </a:r>
            <a:r>
              <a:rPr lang="en-US" sz="2400" dirty="0" err="1"/>
              <a:t>spații</a:t>
            </a:r>
            <a:r>
              <a:rPr lang="en-US" sz="2400" dirty="0"/>
              <a:t> la </a:t>
            </a:r>
            <a:r>
              <a:rPr lang="en-US" sz="2400" dirty="0" err="1"/>
              <a:t>început</a:t>
            </a:r>
            <a:r>
              <a:rPr lang="en-US" sz="2400" dirty="0"/>
              <a:t> de </a:t>
            </a:r>
            <a:r>
              <a:rPr lang="en-US" sz="2400" dirty="0" err="1"/>
              <a:t>rând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liniile</a:t>
            </a:r>
            <a:r>
              <a:rPr lang="en-US" sz="2400" dirty="0"/>
              <a:t> </a:t>
            </a:r>
            <a:r>
              <a:rPr lang="en-US" sz="2400" dirty="0" err="1"/>
              <a:t>indentate</a:t>
            </a:r>
            <a:r>
              <a:rPr lang="en-US" sz="2400" dirty="0"/>
              <a:t> cu </a:t>
            </a:r>
            <a:r>
              <a:rPr lang="en-US" sz="2400" dirty="0" err="1"/>
              <a:t>același</a:t>
            </a:r>
            <a:r>
              <a:rPr lang="en-US" sz="2400" dirty="0"/>
              <a:t> </a:t>
            </a:r>
            <a:r>
              <a:rPr lang="en-US" sz="2400" dirty="0" err="1"/>
              <a:t>număr</a:t>
            </a:r>
            <a:r>
              <a:rPr lang="en-US" sz="2400" dirty="0"/>
              <a:t> de </a:t>
            </a:r>
            <a:r>
              <a:rPr lang="en-US" sz="2400" dirty="0" err="1"/>
              <a:t>spații</a:t>
            </a:r>
            <a:r>
              <a:rPr lang="en-US" sz="2400" dirty="0"/>
              <a:t> </a:t>
            </a:r>
            <a:r>
              <a:rPr lang="en-US" sz="2400" dirty="0" err="1"/>
              <a:t>formează</a:t>
            </a:r>
            <a:r>
              <a:rPr lang="en-US" sz="2400" dirty="0"/>
              <a:t> un bloc de cod</a:t>
            </a:r>
          </a:p>
          <a:p>
            <a:pPr lvl="1">
              <a:defRPr/>
            </a:pPr>
            <a:r>
              <a:rPr lang="en-US" sz="2200" dirty="0"/>
              <a:t>Analog cu </a:t>
            </a:r>
            <a:r>
              <a:rPr lang="en-US" sz="2200" dirty="0" err="1"/>
              <a:t>blocul</a:t>
            </a:r>
            <a:r>
              <a:rPr lang="en-US" sz="2200" dirty="0"/>
              <a:t> </a:t>
            </a:r>
            <a:r>
              <a:rPr lang="en-US" sz="2200" dirty="0" err="1"/>
              <a:t>delimitat</a:t>
            </a:r>
            <a:r>
              <a:rPr lang="en-US" sz="2200" dirty="0"/>
              <a:t> de “{“”}” </a:t>
            </a:r>
            <a:r>
              <a:rPr lang="en-US" sz="2200" dirty="0" err="1"/>
              <a:t>în</a:t>
            </a:r>
            <a:r>
              <a:rPr lang="en-US" sz="2200" dirty="0"/>
              <a:t> C/C++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Numărul</a:t>
            </a:r>
            <a:r>
              <a:rPr lang="en-US" sz="2400" dirty="0"/>
              <a:t> de </a:t>
            </a:r>
            <a:r>
              <a:rPr lang="en-US" sz="2400" dirty="0" err="1"/>
              <a:t>spații</a:t>
            </a:r>
            <a:r>
              <a:rPr lang="en-US" sz="2400" dirty="0"/>
              <a:t> </a:t>
            </a:r>
            <a:r>
              <a:rPr lang="en-US" sz="2400" dirty="0" err="1"/>
              <a:t>folosit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variabil</a:t>
            </a:r>
            <a:endParaRPr lang="en-US" sz="2400" dirty="0"/>
          </a:p>
          <a:p>
            <a:pPr lvl="1">
              <a:defRPr/>
            </a:pPr>
            <a:r>
              <a:rPr lang="en-US" sz="2200" dirty="0" err="1"/>
              <a:t>Recomandarea</a:t>
            </a:r>
            <a:r>
              <a:rPr lang="en-US" sz="2200" dirty="0"/>
              <a:t> PEP8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fie </a:t>
            </a:r>
            <a:r>
              <a:rPr lang="en-US" sz="2200" dirty="0" err="1"/>
              <a:t>folosite</a:t>
            </a:r>
            <a:r>
              <a:rPr lang="en-US" sz="2200" dirty="0"/>
              <a:t> 4 </a:t>
            </a:r>
            <a:r>
              <a:rPr lang="en-US" sz="2200" dirty="0" err="1"/>
              <a:t>spații</a:t>
            </a: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liniile</a:t>
            </a:r>
            <a:r>
              <a:rPr lang="en-US" sz="2400" dirty="0"/>
              <a:t> care </a:t>
            </a:r>
            <a:r>
              <a:rPr lang="en-US" sz="2400" dirty="0" err="1"/>
              <a:t>apartin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bloc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fie </a:t>
            </a:r>
            <a:r>
              <a:rPr lang="en-US" sz="2400" dirty="0" err="1"/>
              <a:t>indentate</a:t>
            </a:r>
            <a:r>
              <a:rPr lang="en-US" sz="2400" dirty="0"/>
              <a:t> cu </a:t>
            </a:r>
            <a:r>
              <a:rPr lang="en-US" sz="2400" dirty="0" err="1"/>
              <a:t>același</a:t>
            </a:r>
            <a:r>
              <a:rPr lang="en-US" sz="2400" dirty="0"/>
              <a:t> </a:t>
            </a:r>
            <a:r>
              <a:rPr lang="en-US" sz="2400" dirty="0" err="1"/>
              <a:t>număr</a:t>
            </a:r>
            <a:r>
              <a:rPr lang="en-US" sz="2400" dirty="0"/>
              <a:t> de </a:t>
            </a:r>
            <a:r>
              <a:rPr lang="en-US" sz="2400" dirty="0" err="1"/>
              <a:t>spații</a:t>
            </a: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Afișare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ecran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F3BC2C-4B67-4AA9-A575-5188E5F62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84" y="1143487"/>
            <a:ext cx="8705881" cy="52035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-270000" algn="l" defTabSz="685800" rtl="0" eaLnBrk="1" fontAlgn="base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Font typeface="Wingdings" panose="05000000000000000000" pitchFamily="2" charset="2"/>
              <a:buChar char="w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70000" algn="l" defTabSz="685800" rtl="0" eaLnBrk="1" fontAlgn="base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Font typeface="Arial" panose="020B0604020202020204" pitchFamily="34" charset="0"/>
              <a:buChar char="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70000" algn="l" defTabSz="685800" rtl="0" eaLnBrk="1" fontAlgn="base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445469"/>
              </a:buClr>
              <a:buFont typeface="Wingdings" panose="05000000000000000000" pitchFamily="2" charset="2"/>
              <a:buChar char="w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70000" algn="l" defTabSz="685800" rtl="0" eaLnBrk="1" fontAlgn="base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445469"/>
              </a:buClr>
              <a:buFont typeface="Arial" panose="020B0604020202020204" pitchFamily="34" charset="0"/>
              <a:buChar char="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70000" algn="l" defTabSz="685800" rtl="0" eaLnBrk="1" fontAlgn="base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445469"/>
              </a:buClr>
              <a:buFont typeface="Wingdings" panose="05000000000000000000" pitchFamily="2" charset="2"/>
              <a:buChar char="w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BDE2D"/>
                </a:solidFill>
              </a:rPr>
              <a:t>var</a:t>
            </a:r>
            <a:r>
              <a:rPr lang="en-US" sz="1200" dirty="0">
                <a:solidFill>
                  <a:srgbClr val="FBDE2D"/>
                </a:solidFill>
              </a:rPr>
              <a:t> = 'Test</a:t>
            </a:r>
            <a:r>
              <a:rPr lang="en-US" sz="1200" dirty="0">
                <a:solidFill>
                  <a:srgbClr val="FFFF00"/>
                </a:solidFill>
              </a:rPr>
              <a:t>'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200" dirty="0">
              <a:solidFill>
                <a:srgbClr val="FBDE2D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BDE2D"/>
                </a:solidFill>
              </a:rPr>
              <a:t>print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rgbClr val="61CE3C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rgbClr val="61CE3C"/>
                </a:solidFill>
              </a:rPr>
              <a:t>                                                </a:t>
            </a:r>
            <a:r>
              <a:rPr lang="en-US" sz="1200" dirty="0">
                <a:solidFill>
                  <a:schemeClr val="bg2"/>
                </a:solidFill>
              </a:rPr>
              <a:t># prints: Test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200" dirty="0">
              <a:solidFill>
                <a:schemeClr val="bg2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FFF00"/>
                </a:solidFill>
              </a:rPr>
              <a:t>print</a:t>
            </a:r>
            <a:r>
              <a:rPr lang="en-US" sz="1200" dirty="0">
                <a:solidFill>
                  <a:schemeClr val="bg2"/>
                </a:solidFill>
              </a:rPr>
              <a:t>(</a:t>
            </a:r>
            <a:r>
              <a:rPr lang="en-US" sz="1200" dirty="0">
                <a:solidFill>
                  <a:srgbClr val="92D050"/>
                </a:solidFill>
              </a:rPr>
              <a:t>"Variable value is: ",</a:t>
            </a:r>
            <a:r>
              <a:rPr lang="en-US" sz="1200" dirty="0" err="1">
                <a:solidFill>
                  <a:srgbClr val="92D050"/>
                </a:solidFill>
              </a:rPr>
              <a:t>var</a:t>
            </a:r>
            <a:r>
              <a:rPr lang="en-US" sz="1200" dirty="0">
                <a:solidFill>
                  <a:schemeClr val="bg2"/>
                </a:solidFill>
              </a:rPr>
              <a:t>)                  # prints: Variable value is:  Test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FFF00"/>
                </a:solidFill>
              </a:rPr>
              <a:t># 3.6 print</a:t>
            </a:r>
            <a:r>
              <a:rPr lang="en-US" sz="1200" dirty="0">
                <a:solidFill>
                  <a:schemeClr val="bg2"/>
                </a:solidFill>
              </a:rPr>
              <a:t>(</a:t>
            </a:r>
            <a:r>
              <a:rPr lang="en-US" sz="1200" dirty="0" err="1">
                <a:solidFill>
                  <a:schemeClr val="bg2"/>
                </a:solidFill>
              </a:rPr>
              <a:t>f</a:t>
            </a:r>
            <a:r>
              <a:rPr lang="en-US" sz="1200" dirty="0" err="1">
                <a:solidFill>
                  <a:srgbClr val="92D050"/>
                </a:solidFill>
              </a:rPr>
              <a:t>"Variable</a:t>
            </a:r>
            <a:r>
              <a:rPr lang="en-US" sz="1200" dirty="0">
                <a:solidFill>
                  <a:srgbClr val="92D050"/>
                </a:solidFill>
              </a:rPr>
              <a:t> value is: {</a:t>
            </a:r>
            <a:r>
              <a:rPr lang="en-US" sz="1200" dirty="0" err="1">
                <a:solidFill>
                  <a:srgbClr val="92D050"/>
                </a:solidFill>
              </a:rPr>
              <a:t>var</a:t>
            </a:r>
            <a:r>
              <a:rPr lang="en-US" sz="1200" dirty="0">
                <a:solidFill>
                  <a:srgbClr val="92D050"/>
                </a:solidFill>
              </a:rPr>
              <a:t>}"</a:t>
            </a:r>
            <a:r>
              <a:rPr lang="en-US" sz="1200" dirty="0">
                <a:solidFill>
                  <a:schemeClr val="bg2"/>
                </a:solidFill>
              </a:rPr>
              <a:t>)              # prints: Variable value is:  Test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200" dirty="0">
              <a:solidFill>
                <a:schemeClr val="bg2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print</a:t>
            </a:r>
            <a:r>
              <a:rPr lang="en-US" sz="1200" dirty="0">
                <a:solidFill>
                  <a:schemeClr val="bg2"/>
                </a:solidFill>
              </a:rPr>
              <a:t>(</a:t>
            </a:r>
            <a:r>
              <a:rPr lang="en-US" sz="1200" dirty="0">
                <a:solidFill>
                  <a:srgbClr val="92D050"/>
                </a:solidFill>
              </a:rPr>
              <a:t>"Variable value is: "</a:t>
            </a:r>
            <a:r>
              <a:rPr lang="en-US" sz="1200" dirty="0">
                <a:solidFill>
                  <a:srgbClr val="61CE3C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 + </a:t>
            </a:r>
            <a:r>
              <a:rPr lang="en-US" sz="1200" dirty="0" err="1">
                <a:solidFill>
                  <a:srgbClr val="92D050"/>
                </a:solidFill>
              </a:rPr>
              <a:t>str</a:t>
            </a:r>
            <a:r>
              <a:rPr lang="en-US" sz="1200" dirty="0">
                <a:solidFill>
                  <a:srgbClr val="92D050"/>
                </a:solidFill>
              </a:rPr>
              <a:t>(</a:t>
            </a:r>
            <a:r>
              <a:rPr lang="en-US" sz="1200" dirty="0" err="1">
                <a:solidFill>
                  <a:srgbClr val="92D050"/>
                </a:solidFill>
              </a:rPr>
              <a:t>var</a:t>
            </a:r>
            <a:r>
              <a:rPr lang="en-US" sz="1200" dirty="0">
                <a:solidFill>
                  <a:srgbClr val="92D050"/>
                </a:solidFill>
              </a:rPr>
              <a:t>)</a:t>
            </a:r>
            <a:r>
              <a:rPr lang="en-US" sz="1200" dirty="0">
                <a:solidFill>
                  <a:schemeClr val="bg2"/>
                </a:solidFill>
              </a:rPr>
              <a:t>)        # prints: Variable value is:  Test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print</a:t>
            </a:r>
            <a:r>
              <a:rPr lang="en-US" sz="1200" dirty="0">
                <a:solidFill>
                  <a:schemeClr val="bg2"/>
                </a:solidFill>
              </a:rPr>
              <a:t>(</a:t>
            </a:r>
            <a:r>
              <a:rPr lang="en-US" sz="1200" dirty="0">
                <a:solidFill>
                  <a:srgbClr val="92D050"/>
                </a:solidFill>
              </a:rPr>
              <a:t>"Variable value is: {}</a:t>
            </a:r>
            <a:r>
              <a:rPr lang="en-US" sz="1200" dirty="0">
                <a:solidFill>
                  <a:srgbClr val="61CE3C"/>
                </a:solidFill>
              </a:rPr>
              <a:t> "</a:t>
            </a:r>
            <a:r>
              <a:rPr lang="en-US" sz="1200" dirty="0">
                <a:solidFill>
                  <a:srgbClr val="92D050"/>
                </a:solidFill>
              </a:rPr>
              <a:t>.format(</a:t>
            </a:r>
            <a:r>
              <a:rPr lang="en-US" sz="1200" dirty="0" err="1">
                <a:solidFill>
                  <a:srgbClr val="92D050"/>
                </a:solidFill>
              </a:rPr>
              <a:t>var</a:t>
            </a:r>
            <a:r>
              <a:rPr lang="en-US" sz="1200" dirty="0">
                <a:solidFill>
                  <a:srgbClr val="92D050"/>
                </a:solidFill>
              </a:rPr>
              <a:t>)</a:t>
            </a:r>
            <a:r>
              <a:rPr lang="en-US" sz="1200" dirty="0">
                <a:solidFill>
                  <a:schemeClr val="bg2"/>
                </a:solidFill>
              </a:rPr>
              <a:t>)  # prints: Variable value is:  Test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200" dirty="0">
              <a:solidFill>
                <a:schemeClr val="bg2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BDE2D"/>
                </a:solidFill>
              </a:rPr>
              <a:t>print</a:t>
            </a:r>
            <a:r>
              <a:rPr lang="en-US" sz="1200" dirty="0">
                <a:solidFill>
                  <a:srgbClr val="F8F8F8"/>
                </a:solidFill>
              </a:rPr>
              <a:t>(</a:t>
            </a:r>
            <a:r>
              <a:rPr lang="en-US" sz="1200" dirty="0">
                <a:solidFill>
                  <a:srgbClr val="61CE3C"/>
                </a:solidFill>
              </a:rPr>
              <a:t>'Formatting with positional and named arguments'</a:t>
            </a:r>
            <a:r>
              <a:rPr lang="en-US" sz="1200" dirty="0">
                <a:solidFill>
                  <a:srgbClr val="F8F8F8"/>
                </a:solidFill>
              </a:rPr>
              <a:t> 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BDE2D"/>
                </a:solidFill>
              </a:rPr>
              <a:t>print(</a:t>
            </a:r>
            <a:r>
              <a:rPr lang="en-US" sz="1200" dirty="0">
                <a:solidFill>
                  <a:srgbClr val="61CE3C"/>
                </a:solidFill>
              </a:rPr>
              <a:t>'{} {}'</a:t>
            </a:r>
            <a:r>
              <a:rPr lang="en-US" sz="1200" dirty="0">
                <a:solidFill>
                  <a:srgbClr val="FBDE2D"/>
                </a:solidFill>
              </a:rPr>
              <a:t>.</a:t>
            </a:r>
            <a:r>
              <a:rPr lang="en-US" sz="1200" dirty="0">
                <a:solidFill>
                  <a:srgbClr val="8DA6CE"/>
                </a:solidFill>
              </a:rPr>
              <a:t>format</a:t>
            </a:r>
            <a:r>
              <a:rPr lang="en-US" sz="1200" dirty="0">
                <a:solidFill>
                  <a:srgbClr val="FBDE2D"/>
                </a:solidFill>
              </a:rPr>
              <a:t>(</a:t>
            </a:r>
            <a:r>
              <a:rPr lang="en-US" sz="1200" dirty="0">
                <a:solidFill>
                  <a:srgbClr val="61CE3C"/>
                </a:solidFill>
              </a:rPr>
              <a:t>'one'</a:t>
            </a:r>
            <a:r>
              <a:rPr lang="en-US" sz="1200" dirty="0">
                <a:solidFill>
                  <a:srgbClr val="FBDE2D"/>
                </a:solidFill>
              </a:rPr>
              <a:t>,</a:t>
            </a:r>
            <a:r>
              <a:rPr lang="en-US" sz="1200" dirty="0">
                <a:solidFill>
                  <a:srgbClr val="F8F8F8"/>
                </a:solidFill>
              </a:rPr>
              <a:t> </a:t>
            </a:r>
            <a:r>
              <a:rPr lang="en-US" sz="1200" dirty="0">
                <a:solidFill>
                  <a:srgbClr val="61CE3C"/>
                </a:solidFill>
              </a:rPr>
              <a:t>'two'</a:t>
            </a:r>
            <a:r>
              <a:rPr lang="en-US" sz="1200" dirty="0">
                <a:solidFill>
                  <a:srgbClr val="FBDE2D"/>
                </a:solidFill>
              </a:rPr>
              <a:t>)</a:t>
            </a:r>
            <a:r>
              <a:rPr lang="en-US" sz="1200" dirty="0">
                <a:solidFill>
                  <a:srgbClr val="F8F8F8"/>
                </a:solidFill>
              </a:rPr>
              <a:t>)               # prints:  one two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BDE2D"/>
                </a:solidFill>
              </a:rPr>
              <a:t>print(</a:t>
            </a:r>
            <a:r>
              <a:rPr lang="en-US" sz="1200" dirty="0">
                <a:solidFill>
                  <a:srgbClr val="61CE3C"/>
                </a:solidFill>
              </a:rPr>
              <a:t>'{1} {0}'</a:t>
            </a:r>
            <a:r>
              <a:rPr lang="en-US" sz="1200" dirty="0">
                <a:solidFill>
                  <a:srgbClr val="FBDE2D"/>
                </a:solidFill>
              </a:rPr>
              <a:t>.</a:t>
            </a:r>
            <a:r>
              <a:rPr lang="en-US" sz="1200" dirty="0">
                <a:solidFill>
                  <a:srgbClr val="8DA6CE"/>
                </a:solidFill>
              </a:rPr>
              <a:t>format</a:t>
            </a:r>
            <a:r>
              <a:rPr lang="en-US" sz="1200" dirty="0">
                <a:solidFill>
                  <a:srgbClr val="FBDE2D"/>
                </a:solidFill>
              </a:rPr>
              <a:t>(</a:t>
            </a:r>
            <a:r>
              <a:rPr lang="en-US" sz="1200" dirty="0">
                <a:solidFill>
                  <a:srgbClr val="61CE3C"/>
                </a:solidFill>
              </a:rPr>
              <a:t>'one'</a:t>
            </a:r>
            <a:r>
              <a:rPr lang="en-US" sz="1200" dirty="0">
                <a:solidFill>
                  <a:srgbClr val="FBDE2D"/>
                </a:solidFill>
              </a:rPr>
              <a:t>,</a:t>
            </a:r>
            <a:r>
              <a:rPr lang="en-US" sz="1200" dirty="0">
                <a:solidFill>
                  <a:srgbClr val="F8F8F8"/>
                </a:solidFill>
              </a:rPr>
              <a:t> </a:t>
            </a:r>
            <a:r>
              <a:rPr lang="en-US" sz="1200" dirty="0">
                <a:solidFill>
                  <a:srgbClr val="61CE3C"/>
                </a:solidFill>
              </a:rPr>
              <a:t>'two'</a:t>
            </a:r>
            <a:r>
              <a:rPr lang="en-US" sz="1200" dirty="0">
                <a:solidFill>
                  <a:srgbClr val="FBDE2D"/>
                </a:solidFill>
              </a:rPr>
              <a:t>)</a:t>
            </a:r>
            <a:r>
              <a:rPr lang="en-US" sz="1200" dirty="0">
                <a:solidFill>
                  <a:srgbClr val="F8F8F8"/>
                </a:solidFill>
              </a:rPr>
              <a:t>)            # prints:  two one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200" dirty="0">
              <a:solidFill>
                <a:srgbClr val="F8F8F8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BDE2D"/>
                </a:solidFill>
              </a:rPr>
              <a:t>print</a:t>
            </a:r>
            <a:r>
              <a:rPr lang="en-US" sz="1200" dirty="0">
                <a:solidFill>
                  <a:srgbClr val="F8F8F8"/>
                </a:solidFill>
              </a:rPr>
              <a:t>(</a:t>
            </a:r>
            <a:r>
              <a:rPr lang="en-US" sz="1200" dirty="0">
                <a:solidFill>
                  <a:srgbClr val="61CE3C"/>
                </a:solidFill>
              </a:rPr>
              <a:t>'Print with different line separator'</a:t>
            </a:r>
            <a:r>
              <a:rPr lang="en-US" sz="1200" dirty="0">
                <a:solidFill>
                  <a:srgbClr val="F8F8F8"/>
                </a:solidFill>
              </a:rPr>
              <a:t>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BDE2D"/>
                </a:solidFill>
              </a:rPr>
              <a:t>print</a:t>
            </a:r>
            <a:r>
              <a:rPr lang="en-US" sz="1200" dirty="0">
                <a:solidFill>
                  <a:srgbClr val="F8F8F8"/>
                </a:solidFill>
              </a:rPr>
              <a:t>(</a:t>
            </a:r>
            <a:r>
              <a:rPr lang="en-US" sz="1200" dirty="0">
                <a:solidFill>
                  <a:srgbClr val="61CE3C"/>
                </a:solidFill>
              </a:rPr>
              <a:t>'Text1'</a:t>
            </a:r>
            <a:r>
              <a:rPr lang="en-US" sz="1200" dirty="0">
                <a:solidFill>
                  <a:srgbClr val="F8F8F8"/>
                </a:solidFill>
              </a:rPr>
              <a:t>) ; </a:t>
            </a:r>
            <a:r>
              <a:rPr lang="en-US" sz="1200" dirty="0">
                <a:solidFill>
                  <a:srgbClr val="FBDE2D"/>
                </a:solidFill>
              </a:rPr>
              <a:t>print</a:t>
            </a:r>
            <a:r>
              <a:rPr lang="en-US" sz="1200" dirty="0">
                <a:solidFill>
                  <a:srgbClr val="F8F8F8"/>
                </a:solidFill>
              </a:rPr>
              <a:t>(</a:t>
            </a:r>
            <a:r>
              <a:rPr lang="en-US" sz="1200" dirty="0">
                <a:solidFill>
                  <a:srgbClr val="61CE3C"/>
                </a:solidFill>
              </a:rPr>
              <a:t>'Text2'</a:t>
            </a:r>
            <a:r>
              <a:rPr lang="en-US" sz="1200" dirty="0">
                <a:solidFill>
                  <a:srgbClr val="F8F8F8"/>
                </a:solidFill>
              </a:rPr>
              <a:t>)                     # prints:  Text1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8F8F8"/>
                </a:solidFill>
              </a:rPr>
              <a:t>                                                             #            Text2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BDE2D"/>
                </a:solidFill>
              </a:rPr>
              <a:t>print</a:t>
            </a:r>
            <a:r>
              <a:rPr lang="en-US" sz="1200" dirty="0">
                <a:solidFill>
                  <a:srgbClr val="F8F8F8"/>
                </a:solidFill>
              </a:rPr>
              <a:t>(</a:t>
            </a:r>
            <a:r>
              <a:rPr lang="en-US" sz="1200" dirty="0">
                <a:solidFill>
                  <a:srgbClr val="61CE3C"/>
                </a:solidFill>
              </a:rPr>
              <a:t>'Text1', end=''</a:t>
            </a:r>
            <a:r>
              <a:rPr lang="en-US" sz="1200" dirty="0">
                <a:solidFill>
                  <a:srgbClr val="F8F8F8"/>
                </a:solidFill>
              </a:rPr>
              <a:t>) ; </a:t>
            </a:r>
            <a:r>
              <a:rPr lang="en-US" sz="1200" dirty="0">
                <a:solidFill>
                  <a:srgbClr val="FBDE2D"/>
                </a:solidFill>
              </a:rPr>
              <a:t>print</a:t>
            </a:r>
            <a:r>
              <a:rPr lang="en-US" sz="1200" dirty="0">
                <a:solidFill>
                  <a:srgbClr val="F8F8F8"/>
                </a:solidFill>
              </a:rPr>
              <a:t>(</a:t>
            </a:r>
            <a:r>
              <a:rPr lang="en-US" sz="1200" dirty="0">
                <a:solidFill>
                  <a:srgbClr val="61CE3C"/>
                </a:solidFill>
              </a:rPr>
              <a:t>'Text2'</a:t>
            </a:r>
            <a:r>
              <a:rPr lang="en-US" sz="1200" dirty="0">
                <a:solidFill>
                  <a:srgbClr val="F8F8F8"/>
                </a:solidFill>
              </a:rPr>
              <a:t>)        # prints:   Text1Text2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BDE2D"/>
                </a:solidFill>
              </a:rPr>
              <a:t>print</a:t>
            </a:r>
            <a:r>
              <a:rPr lang="en-US" sz="1200" dirty="0">
                <a:solidFill>
                  <a:srgbClr val="F8F8F8"/>
                </a:solidFill>
              </a:rPr>
              <a:t>(</a:t>
            </a:r>
            <a:r>
              <a:rPr lang="en-US" sz="1200" dirty="0">
                <a:solidFill>
                  <a:srgbClr val="61CE3C"/>
                </a:solidFill>
              </a:rPr>
              <a:t>'Text1', 'Text2'</a:t>
            </a:r>
            <a:r>
              <a:rPr lang="en-US" sz="1200" dirty="0">
                <a:solidFill>
                  <a:srgbClr val="F8F8F8"/>
                </a:solidFill>
              </a:rPr>
              <a:t>)                              # prints:   Text1 Text2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BDE2D"/>
                </a:solidFill>
              </a:rPr>
              <a:t>print</a:t>
            </a:r>
            <a:r>
              <a:rPr lang="en-US" sz="1200" dirty="0">
                <a:solidFill>
                  <a:srgbClr val="F8F8F8"/>
                </a:solidFill>
              </a:rPr>
              <a:t>(</a:t>
            </a:r>
            <a:r>
              <a:rPr lang="en-US" sz="1200" dirty="0">
                <a:solidFill>
                  <a:srgbClr val="61CE3C"/>
                </a:solidFill>
              </a:rPr>
              <a:t>'Text1', 'Text2', </a:t>
            </a:r>
            <a:r>
              <a:rPr lang="en-US" sz="1200" dirty="0" err="1">
                <a:solidFill>
                  <a:srgbClr val="61CE3C"/>
                </a:solidFill>
              </a:rPr>
              <a:t>sep</a:t>
            </a:r>
            <a:r>
              <a:rPr lang="en-US" sz="1200" dirty="0">
                <a:solidFill>
                  <a:srgbClr val="61CE3C"/>
                </a:solidFill>
              </a:rPr>
              <a:t>=';'</a:t>
            </a:r>
            <a:r>
              <a:rPr lang="en-US" sz="1200" dirty="0">
                <a:solidFill>
                  <a:srgbClr val="F8F8F8"/>
                </a:solidFill>
              </a:rPr>
              <a:t>)                  # prints:   Text1;Text2</a:t>
            </a:r>
            <a:endParaRPr lang="en-US" sz="1000" dirty="0">
              <a:solidFill>
                <a:srgbClr val="F8F8F8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000" dirty="0">
                <a:solidFill>
                  <a:srgbClr val="F8F8F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564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04900"/>
            <a:ext cx="11471656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versiunea</a:t>
            </a:r>
            <a:r>
              <a:rPr lang="en-US" sz="2400" dirty="0"/>
              <a:t> 3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aplicații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Puteți</a:t>
            </a:r>
            <a:r>
              <a:rPr lang="en-US" sz="2400" dirty="0"/>
              <a:t> </a:t>
            </a:r>
            <a:r>
              <a:rPr lang="en-US" sz="2400" dirty="0" err="1"/>
              <a:t>rula</a:t>
            </a:r>
            <a:r>
              <a:rPr lang="en-US" sz="2400" dirty="0"/>
              <a:t> Python direct din Linux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printr</a:t>
            </a:r>
            <a:r>
              <a:rPr lang="en-US" sz="2400" dirty="0"/>
              <a:t>-un IDE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sistemul</a:t>
            </a:r>
            <a:r>
              <a:rPr lang="en-US" sz="2400" dirty="0"/>
              <a:t> </a:t>
            </a:r>
            <a:r>
              <a:rPr lang="en-US" sz="2400" dirty="0" err="1"/>
              <a:t>vostru</a:t>
            </a:r>
            <a:r>
              <a:rPr lang="en-US" sz="2400" dirty="0"/>
              <a:t>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Recomandarea</a:t>
            </a:r>
            <a:r>
              <a:rPr lang="en-US" sz="2400" dirty="0"/>
              <a:t> 1 </a:t>
            </a:r>
            <a:r>
              <a:rPr lang="en-US" sz="2400" dirty="0" err="1"/>
              <a:t>pt</a:t>
            </a:r>
            <a:r>
              <a:rPr lang="en-US" sz="2400" dirty="0"/>
              <a:t> Python sub windows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IDLE de </a:t>
            </a:r>
            <a:r>
              <a:rPr lang="en-US" sz="2400" dirty="0" err="1"/>
              <a:t>pe</a:t>
            </a:r>
            <a:r>
              <a:rPr lang="en-US" sz="2400" dirty="0"/>
              <a:t> Python.org, </a:t>
            </a:r>
            <a:r>
              <a:rPr lang="en-US" sz="2400" dirty="0" err="1"/>
              <a:t>versiunea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3.7.5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Există</a:t>
            </a:r>
            <a:r>
              <a:rPr lang="en-US" sz="2400" dirty="0"/>
              <a:t> alternative</a:t>
            </a:r>
            <a:endParaRPr lang="en-US"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528" y="2544925"/>
            <a:ext cx="2788269" cy="34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4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Organizarea</a:t>
            </a:r>
            <a:r>
              <a:rPr lang="en-US" b="1" dirty="0"/>
              <a:t> </a:t>
            </a:r>
            <a:r>
              <a:rPr lang="en-US" b="1" dirty="0" err="1"/>
              <a:t>codului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b="1" dirty="0" err="1"/>
              <a:t>Comentarii</a:t>
            </a:r>
            <a:r>
              <a:rPr lang="en-US" b="1" dirty="0"/>
              <a:t>: #</a:t>
            </a:r>
          </a:p>
          <a:p>
            <a:pPr marL="288000" lvl="1" indent="0">
              <a:buNone/>
            </a:pPr>
            <a:r>
              <a:rPr lang="en-US" sz="1600" i="1" dirty="0" err="1"/>
              <a:t>var</a:t>
            </a:r>
            <a:r>
              <a:rPr lang="en-US" sz="1600" i="1" dirty="0"/>
              <a:t> = 5   </a:t>
            </a:r>
            <a:r>
              <a:rPr lang="en-US" sz="1600" b="1" i="1" dirty="0"/>
              <a:t>#</a:t>
            </a:r>
            <a:r>
              <a:rPr lang="en-US" sz="1600" i="1" dirty="0"/>
              <a:t> create a new variable </a:t>
            </a:r>
            <a:r>
              <a:rPr lang="en-US" sz="1600" i="1" dirty="0" err="1"/>
              <a:t>var</a:t>
            </a:r>
            <a:endParaRPr lang="en-US" sz="1600" i="1" dirty="0"/>
          </a:p>
          <a:p>
            <a:pPr marL="288000" lvl="1" indent="0">
              <a:buNone/>
            </a:pPr>
            <a:r>
              <a:rPr lang="en-US" sz="1600" i="1" dirty="0"/>
              <a:t># create a new variable</a:t>
            </a:r>
          </a:p>
          <a:p>
            <a:pPr marL="288000" lvl="1" indent="0">
              <a:buNone/>
            </a:pPr>
            <a:r>
              <a:rPr lang="en-US" sz="1600" i="1" dirty="0" err="1"/>
              <a:t>var</a:t>
            </a:r>
            <a:r>
              <a:rPr lang="en-US" sz="1600" i="1" dirty="0"/>
              <a:t> = 10</a:t>
            </a:r>
            <a:endParaRPr lang="ro-RO" sz="1600" i="1" dirty="0"/>
          </a:p>
          <a:p>
            <a:r>
              <a:rPr lang="en-US" b="1" dirty="0" err="1"/>
              <a:t>Folosirea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apostrof</a:t>
            </a:r>
            <a:r>
              <a:rPr lang="en-US" dirty="0"/>
              <a:t> ('), </a:t>
            </a:r>
            <a:r>
              <a:rPr lang="en-US" dirty="0" err="1"/>
              <a:t>ghilimele</a:t>
            </a:r>
            <a:r>
              <a:rPr lang="en-US" dirty="0"/>
              <a:t> (")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varianta</a:t>
            </a:r>
            <a:r>
              <a:rPr lang="en-US" dirty="0"/>
              <a:t> </a:t>
            </a:r>
            <a:r>
              <a:rPr lang="en-US" dirty="0" err="1"/>
              <a:t>triplă</a:t>
            </a:r>
            <a:r>
              <a:rPr lang="en-US" dirty="0"/>
              <a:t> ('''  </a:t>
            </a:r>
            <a:r>
              <a:rPr lang="en-US" dirty="0" err="1"/>
              <a:t>sau</a:t>
            </a:r>
            <a:r>
              <a:rPr lang="en-US" dirty="0"/>
              <a:t> """) </a:t>
            </a:r>
          </a:p>
          <a:p>
            <a:pPr lvl="1"/>
            <a:r>
              <a:rPr lang="en-US" dirty="0" err="1"/>
              <a:t>Variantele</a:t>
            </a:r>
            <a:r>
              <a:rPr lang="en-US" dirty="0"/>
              <a:t> triple se pot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scrie</a:t>
            </a:r>
            <a:r>
              <a:rPr lang="en-US" dirty="0"/>
              <a:t> text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linii</a:t>
            </a:r>
            <a:endParaRPr lang="en-US" dirty="0"/>
          </a:p>
          <a:p>
            <a:pPr marL="288000" lvl="1" indent="0">
              <a:buNone/>
            </a:pPr>
            <a:r>
              <a:rPr lang="en-US" sz="1600" i="1" dirty="0" err="1"/>
              <a:t>var</a:t>
            </a:r>
            <a:r>
              <a:rPr lang="en-US" sz="1600" i="1" dirty="0"/>
              <a:t> = </a:t>
            </a:r>
            <a:r>
              <a:rPr lang="en-US" sz="1600" dirty="0"/>
              <a:t>'</a:t>
            </a:r>
            <a:r>
              <a:rPr lang="en-US" sz="1600" i="1" dirty="0"/>
              <a:t>a</a:t>
            </a:r>
            <a:r>
              <a:rPr lang="en-US" sz="1600" dirty="0"/>
              <a:t>'</a:t>
            </a:r>
            <a:endParaRPr lang="en-US" sz="1600" i="1" dirty="0"/>
          </a:p>
          <a:p>
            <a:pPr marL="288000" lvl="1" indent="0">
              <a:buNone/>
            </a:pPr>
            <a:r>
              <a:rPr lang="en-US" sz="1600" i="1" dirty="0" err="1"/>
              <a:t>var</a:t>
            </a:r>
            <a:r>
              <a:rPr lang="en-US" sz="1600" i="1" dirty="0"/>
              <a:t> = </a:t>
            </a:r>
            <a:r>
              <a:rPr lang="en-US" sz="1600" dirty="0"/>
              <a:t>'''</a:t>
            </a:r>
            <a:r>
              <a:rPr lang="en-US" sz="1600" i="1" dirty="0"/>
              <a:t>a</a:t>
            </a:r>
          </a:p>
          <a:p>
            <a:pPr marL="288000" lvl="1" indent="0">
              <a:buNone/>
            </a:pPr>
            <a:r>
              <a:rPr lang="en-US" sz="1600" i="1" dirty="0"/>
              <a:t>             b</a:t>
            </a:r>
            <a:r>
              <a:rPr lang="en-US" sz="1600" dirty="0"/>
              <a:t>'''</a:t>
            </a:r>
            <a:r>
              <a:rPr lang="en-US" sz="1600" i="1" dirty="0"/>
              <a:t> </a:t>
            </a:r>
          </a:p>
          <a:p>
            <a:pPr marL="288000" lvl="1" indent="0">
              <a:buNone/>
            </a:pPr>
            <a:r>
              <a:rPr lang="en-US" sz="1600" i="1" dirty="0" err="1"/>
              <a:t>var</a:t>
            </a:r>
            <a:r>
              <a:rPr lang="en-US" sz="1600" i="1" dirty="0"/>
              <a:t> = </a:t>
            </a:r>
            <a:r>
              <a:rPr lang="en-US" sz="1600" dirty="0"/>
              <a:t>''</a:t>
            </a:r>
            <a:r>
              <a:rPr lang="en-US" sz="1600" i="1" dirty="0"/>
              <a:t>a\</a:t>
            </a:r>
            <a:r>
              <a:rPr lang="en-US" sz="1600" i="1" dirty="0" err="1"/>
              <a:t>nb</a:t>
            </a:r>
            <a:r>
              <a:rPr lang="en-US" sz="1600" dirty="0"/>
              <a:t>''</a:t>
            </a:r>
            <a:endParaRPr lang="en-US" sz="1600" i="1" dirty="0"/>
          </a:p>
          <a:p>
            <a:r>
              <a:rPr lang="en-US" b="1" dirty="0" err="1"/>
              <a:t>Instrucțiuni</a:t>
            </a:r>
            <a:r>
              <a:rPr lang="en-US" dirty="0"/>
              <a:t> :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permisă</a:t>
            </a:r>
            <a:r>
              <a:rPr lang="en-US" dirty="0"/>
              <a:t>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instrucțiune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linie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Caracterul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continuarea</a:t>
            </a:r>
            <a:r>
              <a:rPr lang="en-US" dirty="0"/>
              <a:t> </a:t>
            </a:r>
            <a:r>
              <a:rPr lang="en-US" dirty="0" err="1"/>
              <a:t>liniei</a:t>
            </a:r>
            <a:r>
              <a:rPr lang="en-US" dirty="0"/>
              <a:t> (\) </a:t>
            </a:r>
          </a:p>
          <a:p>
            <a:pPr lvl="2"/>
            <a:r>
              <a:rPr lang="en-US" dirty="0" err="1"/>
              <a:t>Instrucțiunile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[], {}, </a:t>
            </a:r>
            <a:r>
              <a:rPr lang="en-US" dirty="0" err="1"/>
              <a:t>sau</a:t>
            </a:r>
            <a:r>
              <a:rPr lang="en-US" dirty="0"/>
              <a:t> () nu au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folosească</a:t>
            </a:r>
            <a:r>
              <a:rPr lang="en-US" dirty="0"/>
              <a:t> </a:t>
            </a:r>
            <a:r>
              <a:rPr lang="en-US" dirty="0" err="1"/>
              <a:t>caracterul</a:t>
            </a:r>
            <a:r>
              <a:rPr lang="en-US" dirty="0"/>
              <a:t> de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. </a:t>
            </a:r>
          </a:p>
          <a:p>
            <a:pPr lvl="1"/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ca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instrucțiuni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scrise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linie</a:t>
            </a:r>
            <a:endParaRPr lang="ro-RO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8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4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Tipuri</a:t>
            </a:r>
            <a:r>
              <a:rPr lang="en-US" b="1" dirty="0"/>
              <a:t> de </a:t>
            </a:r>
            <a:r>
              <a:rPr lang="en-US" b="1" dirty="0" err="1"/>
              <a:t>variabile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2400" dirty="0"/>
          </a:p>
          <a:p>
            <a:r>
              <a:rPr lang="en-US" sz="2400" dirty="0" err="1"/>
              <a:t>Declararea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variabile</a:t>
            </a:r>
            <a:r>
              <a:rPr lang="en-US" sz="2400" dirty="0"/>
              <a:t> se </a:t>
            </a:r>
            <a:r>
              <a:rPr lang="en-US" sz="2400" dirty="0" err="1"/>
              <a:t>realizează</a:t>
            </a:r>
            <a:r>
              <a:rPr lang="en-US" sz="2400" dirty="0"/>
              <a:t> automat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timpul</a:t>
            </a:r>
            <a:r>
              <a:rPr lang="en-US" sz="2400" dirty="0"/>
              <a:t> </a:t>
            </a:r>
            <a:r>
              <a:rPr lang="en-US" sz="2400" dirty="0" err="1"/>
              <a:t>alocării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De </a:t>
            </a:r>
            <a:r>
              <a:rPr lang="en-US" sz="2400" dirty="0" err="1"/>
              <a:t>exemplu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i="1" dirty="0"/>
              <a:t>&gt;&gt;&gt; </a:t>
            </a:r>
            <a:r>
              <a:rPr lang="en-US" sz="2400" i="1" dirty="0" err="1"/>
              <a:t>nr</a:t>
            </a:r>
            <a:r>
              <a:rPr lang="en-US" sz="2400" i="1" dirty="0"/>
              <a:t> = 100                    # Un integer</a:t>
            </a:r>
            <a:endParaRPr lang="ro-RO" sz="2400" dirty="0"/>
          </a:p>
          <a:p>
            <a:pPr>
              <a:buNone/>
            </a:pPr>
            <a:r>
              <a:rPr lang="en-US" sz="2400" i="1" dirty="0"/>
              <a:t>&gt;&gt;&gt;</a:t>
            </a:r>
            <a:r>
              <a:rPr lang="en-US" sz="2400" i="1" dirty="0" err="1"/>
              <a:t>float_nr</a:t>
            </a:r>
            <a:r>
              <a:rPr lang="en-US" sz="2400" i="1" dirty="0"/>
              <a:t>   = 1000.0     #  Un float</a:t>
            </a:r>
          </a:p>
          <a:p>
            <a:pPr>
              <a:buNone/>
            </a:pPr>
            <a:r>
              <a:rPr lang="en-US" sz="2400" i="1" dirty="0"/>
              <a:t>&gt;&gt;&gt;name    = "John"       #  Un string</a:t>
            </a:r>
            <a:endParaRPr lang="en-US" sz="2400" dirty="0"/>
          </a:p>
          <a:p>
            <a:r>
              <a:rPr lang="en-US" sz="2400" dirty="0"/>
              <a:t>Se pot face </a:t>
            </a:r>
            <a:r>
              <a:rPr lang="en-US" sz="2400" dirty="0" err="1"/>
              <a:t>asignări</a:t>
            </a:r>
            <a:r>
              <a:rPr lang="en-US" sz="2400" dirty="0"/>
              <a:t> multiple.</a:t>
            </a:r>
          </a:p>
          <a:p>
            <a:pPr>
              <a:buNone/>
            </a:pPr>
            <a:r>
              <a:rPr lang="en-US" sz="2400" i="1" dirty="0"/>
              <a:t>&gt;&gt;&gt;a=b=c=d=1</a:t>
            </a:r>
            <a:r>
              <a:rPr lang="en-US" sz="2400" dirty="0"/>
              <a:t> </a:t>
            </a:r>
            <a:endParaRPr lang="ro-RO" sz="2400" dirty="0"/>
          </a:p>
          <a:p>
            <a:pPr>
              <a:buNone/>
            </a:pPr>
            <a:r>
              <a:rPr lang="en-US" sz="2400" i="1" dirty="0"/>
              <a:t>&gt;&gt;&gt;</a:t>
            </a:r>
            <a:r>
              <a:rPr lang="en-US" sz="2400" i="1" dirty="0" err="1"/>
              <a:t>a,b,c</a:t>
            </a:r>
            <a:r>
              <a:rPr lang="en-US" sz="2400" i="1" dirty="0"/>
              <a:t>=1,2, "Test"</a:t>
            </a:r>
            <a:endParaRPr lang="ro-RO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Numere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 err="1"/>
              <a:t>Tipul</a:t>
            </a:r>
            <a:r>
              <a:rPr lang="en-US" sz="2400" dirty="0"/>
              <a:t> de date numeric </a:t>
            </a:r>
            <a:r>
              <a:rPr lang="en-US" sz="2400" dirty="0" err="1"/>
              <a:t>stochează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 </a:t>
            </a:r>
            <a:r>
              <a:rPr lang="en-US" sz="2400" dirty="0" err="1"/>
              <a:t>numerice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Tipuri</a:t>
            </a:r>
            <a:r>
              <a:rPr lang="en-US" sz="2400" dirty="0"/>
              <a:t> de date </a:t>
            </a:r>
            <a:r>
              <a:rPr lang="en-US" sz="2400" dirty="0" err="1"/>
              <a:t>numerice</a:t>
            </a:r>
            <a:r>
              <a:rPr lang="en-US" sz="2400" dirty="0"/>
              <a:t>:</a:t>
            </a:r>
            <a:endParaRPr lang="ro-RO" sz="2400" dirty="0"/>
          </a:p>
          <a:p>
            <a:pPr lvl="1"/>
            <a:r>
              <a:rPr lang="en-US" sz="2400" dirty="0" err="1"/>
              <a:t>int</a:t>
            </a:r>
            <a:r>
              <a:rPr lang="en-US" sz="2400" dirty="0"/>
              <a:t> (signed integers)</a:t>
            </a:r>
            <a:endParaRPr lang="ro-RO" sz="2400" dirty="0"/>
          </a:p>
          <a:p>
            <a:pPr lvl="1"/>
            <a:r>
              <a:rPr lang="en-US" sz="2400" dirty="0"/>
              <a:t>float (</a:t>
            </a:r>
            <a:r>
              <a:rPr lang="en-US" sz="2400" dirty="0" err="1"/>
              <a:t>valori</a:t>
            </a:r>
            <a:r>
              <a:rPr lang="en-US" sz="2400" dirty="0"/>
              <a:t> floating point)</a:t>
            </a:r>
            <a:endParaRPr lang="ro-RO" sz="2400" dirty="0"/>
          </a:p>
          <a:p>
            <a:pPr lvl="1"/>
            <a:r>
              <a:rPr lang="en-US" sz="2400" dirty="0"/>
              <a:t>complex (</a:t>
            </a:r>
            <a:r>
              <a:rPr lang="en-US" sz="2400" dirty="0" err="1"/>
              <a:t>numere</a:t>
            </a:r>
            <a:r>
              <a:rPr lang="en-US" sz="2400" dirty="0"/>
              <a:t> complex)</a:t>
            </a:r>
          </a:p>
          <a:p>
            <a:endParaRPr lang="en-US" sz="2400" dirty="0"/>
          </a:p>
          <a:p>
            <a:r>
              <a:rPr lang="en-US" sz="2400" dirty="0" err="1"/>
              <a:t>Operațiuni</a:t>
            </a:r>
            <a:r>
              <a:rPr lang="en-US" sz="2400" dirty="0"/>
              <a:t> </a:t>
            </a:r>
            <a:r>
              <a:rPr lang="en-US" sz="2400" dirty="0" err="1"/>
              <a:t>numerice</a:t>
            </a:r>
            <a:r>
              <a:rPr lang="en-US" sz="2400" dirty="0"/>
              <a:t>: +, - , /, //, *, %</a:t>
            </a:r>
          </a:p>
          <a:p>
            <a:endParaRPr lang="en-US" sz="2400" dirty="0"/>
          </a:p>
          <a:p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interactiv</a:t>
            </a:r>
            <a:r>
              <a:rPr lang="en-US" sz="2400" dirty="0"/>
              <a:t>, ultima </a:t>
            </a:r>
            <a:r>
              <a:rPr lang="en-US" sz="2400" dirty="0" err="1"/>
              <a:t>valoare</a:t>
            </a:r>
            <a:r>
              <a:rPr lang="en-US" sz="2400" dirty="0"/>
              <a:t> </a:t>
            </a:r>
            <a:r>
              <a:rPr lang="en-US" sz="2400" dirty="0" err="1"/>
              <a:t>interpretată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asignată</a:t>
            </a:r>
            <a:r>
              <a:rPr lang="en-US" sz="2400" dirty="0"/>
              <a:t> </a:t>
            </a:r>
            <a:r>
              <a:rPr lang="en-US" sz="2400" dirty="0" err="1"/>
              <a:t>variabilei</a:t>
            </a:r>
            <a:r>
              <a:rPr lang="en-US" sz="2400" dirty="0"/>
              <a:t> _  (underscore)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 err="1"/>
              <a:t>Creare</a:t>
            </a:r>
            <a:r>
              <a:rPr lang="en-US" sz="2400" dirty="0"/>
              <a:t> </a:t>
            </a:r>
            <a:r>
              <a:rPr lang="en-US" sz="2400" dirty="0" err="1"/>
              <a:t>stringuri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i="1" dirty="0"/>
              <a:t>&gt;&gt;&gt;str1 = 'String 1'</a:t>
            </a:r>
            <a:endParaRPr lang="ro-RO" dirty="0"/>
          </a:p>
          <a:p>
            <a:pPr>
              <a:buNone/>
            </a:pPr>
            <a:r>
              <a:rPr lang="en-US" i="1" dirty="0"/>
              <a:t>&gt;&gt;&gt;str2 = "String's reloaded"</a:t>
            </a:r>
            <a:endParaRPr lang="en-US" sz="2400" dirty="0"/>
          </a:p>
          <a:p>
            <a:r>
              <a:rPr lang="en-US" sz="2400" dirty="0" err="1"/>
              <a:t>Stringuri</a:t>
            </a:r>
            <a:r>
              <a:rPr lang="en-US" sz="2400" dirty="0"/>
              <a:t> “raw” – </a:t>
            </a:r>
            <a:r>
              <a:rPr lang="en-US" sz="2400" dirty="0" err="1"/>
              <a:t>păstrează</a:t>
            </a:r>
            <a:r>
              <a:rPr lang="en-US" sz="2400" dirty="0"/>
              <a:t> </a:t>
            </a:r>
            <a:r>
              <a:rPr lang="en-US" sz="2400" dirty="0" err="1"/>
              <a:t>caracterele</a:t>
            </a:r>
            <a:r>
              <a:rPr lang="en-US" sz="2400" dirty="0"/>
              <a:t> ca </a:t>
            </a:r>
            <a:r>
              <a:rPr lang="en-US" sz="2400" dirty="0" err="1"/>
              <a:t>atare</a:t>
            </a:r>
            <a:r>
              <a:rPr lang="en-US" sz="2400" dirty="0"/>
              <a:t> ex. \n nu se </a:t>
            </a:r>
            <a:r>
              <a:rPr lang="en-US" sz="2400" dirty="0" err="1"/>
              <a:t>transformă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linie</a:t>
            </a:r>
            <a:r>
              <a:rPr lang="en-US" sz="2400" dirty="0"/>
              <a:t> </a:t>
            </a:r>
            <a:r>
              <a:rPr lang="en-US" sz="2400" dirty="0" err="1"/>
              <a:t>nouă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 err="1"/>
              <a:t>Stringurile</a:t>
            </a:r>
            <a:r>
              <a:rPr lang="en-US" sz="2400" dirty="0"/>
              <a:t> pot fi concatenate </a:t>
            </a:r>
            <a:r>
              <a:rPr lang="en-US" sz="2400" dirty="0" err="1"/>
              <a:t>folosing</a:t>
            </a:r>
            <a:r>
              <a:rPr lang="en-US" sz="2400" dirty="0"/>
              <a:t> </a:t>
            </a:r>
            <a:r>
              <a:rPr lang="en-US" sz="2400" dirty="0" err="1"/>
              <a:t>operatorul</a:t>
            </a:r>
            <a:r>
              <a:rPr lang="en-US" sz="2400" dirty="0"/>
              <a:t> +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repetate</a:t>
            </a:r>
            <a:r>
              <a:rPr lang="en-US" sz="2400" dirty="0"/>
              <a:t> cu * </a:t>
            </a:r>
          </a:p>
          <a:p>
            <a:endParaRPr lang="en-US" sz="2400" dirty="0"/>
          </a:p>
          <a:p>
            <a:r>
              <a:rPr lang="en-US" sz="2400" dirty="0" err="1"/>
              <a:t>Folosing</a:t>
            </a:r>
            <a:r>
              <a:rPr lang="en-US" sz="2400" dirty="0"/>
              <a:t> </a:t>
            </a:r>
            <a:r>
              <a:rPr lang="en-US" sz="2400" dirty="0" err="1"/>
              <a:t>operatorul</a:t>
            </a:r>
            <a:r>
              <a:rPr lang="en-US" sz="2400" dirty="0"/>
              <a:t> slice se pot </a:t>
            </a:r>
            <a:r>
              <a:rPr lang="en-US" sz="2400" dirty="0" err="1"/>
              <a:t>extrage</a:t>
            </a:r>
            <a:r>
              <a:rPr lang="en-US" sz="2400" dirty="0"/>
              <a:t> </a:t>
            </a:r>
            <a:r>
              <a:rPr lang="en-US" sz="2400" dirty="0" err="1"/>
              <a:t>subseturi</a:t>
            </a:r>
            <a:r>
              <a:rPr lang="en-US" sz="2400" dirty="0"/>
              <a:t> </a:t>
            </a:r>
            <a:r>
              <a:rPr lang="en-US" sz="2400" dirty="0" err="1"/>
              <a:t>dintr</a:t>
            </a:r>
            <a:r>
              <a:rPr lang="en-US" sz="2400" dirty="0"/>
              <a:t>-un string       ( [ ] </a:t>
            </a:r>
            <a:r>
              <a:rPr lang="en-US" sz="2400" dirty="0" err="1"/>
              <a:t>și</a:t>
            </a:r>
            <a:r>
              <a:rPr lang="en-US" sz="2400" dirty="0"/>
              <a:t> [ : ] ). </a:t>
            </a:r>
            <a:r>
              <a:rPr lang="en-US" sz="2400" dirty="0" err="1"/>
              <a:t>Indexarea</a:t>
            </a:r>
            <a:r>
              <a:rPr lang="en-US" sz="2400" dirty="0"/>
              <a:t> </a:t>
            </a:r>
            <a:r>
              <a:rPr lang="en-US" sz="2400" dirty="0" err="1"/>
              <a:t>începe</a:t>
            </a:r>
            <a:r>
              <a:rPr lang="en-US" sz="2400" dirty="0"/>
              <a:t> de la 0 </a:t>
            </a:r>
            <a:r>
              <a:rPr lang="en-US" sz="2400" dirty="0" err="1"/>
              <a:t>și</a:t>
            </a:r>
            <a:r>
              <a:rPr lang="en-US" sz="2400" dirty="0"/>
              <a:t> se </a:t>
            </a:r>
            <a:r>
              <a:rPr lang="en-US" sz="2400" dirty="0" err="1"/>
              <a:t>termină</a:t>
            </a:r>
            <a:r>
              <a:rPr lang="en-US" sz="2400" dirty="0"/>
              <a:t> cu -1</a:t>
            </a:r>
          </a:p>
          <a:p>
            <a:endParaRPr lang="en-US" sz="2400" dirty="0"/>
          </a:p>
          <a:p>
            <a:r>
              <a:rPr lang="en-US" sz="2400" dirty="0" err="1"/>
              <a:t>Stringurile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b="1" dirty="0" err="1"/>
              <a:t>imutabile</a:t>
            </a:r>
            <a:endParaRPr lang="ro-RO" sz="2400" b="1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Temă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Deschideți</a:t>
            </a:r>
            <a:r>
              <a:rPr lang="en-US" sz="2400" dirty="0"/>
              <a:t> python.exe – IDLE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interactiv</a:t>
            </a:r>
            <a:endParaRPr lang="en-US" sz="2400" dirty="0"/>
          </a:p>
          <a:p>
            <a:pPr>
              <a:defRPr/>
            </a:pPr>
            <a:r>
              <a:rPr lang="en-US" sz="2400" dirty="0" err="1"/>
              <a:t>Scrieți</a:t>
            </a:r>
            <a:r>
              <a:rPr lang="en-US" sz="2400" dirty="0"/>
              <a:t> </a:t>
            </a:r>
            <a:r>
              <a:rPr lang="en-US" sz="2400" dirty="0" err="1"/>
              <a:t>programul</a:t>
            </a:r>
            <a:r>
              <a:rPr lang="en-US" sz="2400" dirty="0"/>
              <a:t> ‘Hello_world.py’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rulați</a:t>
            </a:r>
            <a:r>
              <a:rPr lang="en-US" sz="2400" dirty="0"/>
              <a:t>-l.</a:t>
            </a:r>
          </a:p>
          <a:p>
            <a:pPr>
              <a:defRPr/>
            </a:pPr>
            <a:r>
              <a:rPr lang="en-US" sz="2400" dirty="0" err="1"/>
              <a:t>Asignați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‘5’ </a:t>
            </a:r>
            <a:r>
              <a:rPr lang="en-US" sz="2400" dirty="0" err="1"/>
              <a:t>variabilei</a:t>
            </a:r>
            <a:r>
              <a:rPr lang="en-US" sz="2400" dirty="0"/>
              <a:t> cu </a:t>
            </a:r>
            <a:r>
              <a:rPr lang="en-US" sz="2400" dirty="0" err="1"/>
              <a:t>numele</a:t>
            </a:r>
            <a:r>
              <a:rPr lang="en-US" sz="2400" dirty="0"/>
              <a:t> ‘try’. </a:t>
            </a:r>
            <a:r>
              <a:rPr lang="en-US" sz="2400" dirty="0" err="1"/>
              <a:t>Afișați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acestei</a:t>
            </a:r>
            <a:r>
              <a:rPr lang="en-US" sz="2400" dirty="0"/>
              <a:t> </a:t>
            </a:r>
            <a:r>
              <a:rPr lang="en-US" sz="2400" dirty="0" err="1"/>
              <a:t>variabile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 err="1"/>
              <a:t>Asignați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‘5’ </a:t>
            </a:r>
            <a:r>
              <a:rPr lang="en-US" sz="2400" dirty="0" err="1"/>
              <a:t>variabilei</a:t>
            </a:r>
            <a:r>
              <a:rPr lang="en-US" sz="2400" dirty="0"/>
              <a:t> cu </a:t>
            </a:r>
            <a:r>
              <a:rPr lang="en-US" sz="2400" dirty="0" err="1"/>
              <a:t>numele</a:t>
            </a:r>
            <a:r>
              <a:rPr lang="en-US" sz="2400" dirty="0"/>
              <a:t> ‘@try’. </a:t>
            </a:r>
            <a:r>
              <a:rPr lang="en-US" sz="2400" dirty="0" err="1"/>
              <a:t>Afișați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acestei</a:t>
            </a:r>
            <a:r>
              <a:rPr lang="en-US" sz="2400" dirty="0"/>
              <a:t> </a:t>
            </a:r>
            <a:r>
              <a:rPr lang="en-US" sz="2400" dirty="0" err="1"/>
              <a:t>variabile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 err="1"/>
              <a:t>Creați</a:t>
            </a:r>
            <a:r>
              <a:rPr lang="en-US" sz="2400" dirty="0"/>
              <a:t> </a:t>
            </a:r>
            <a:r>
              <a:rPr lang="en-US" sz="2400" dirty="0" err="1"/>
              <a:t>variabile</a:t>
            </a:r>
            <a:r>
              <a:rPr lang="en-US" sz="2400" dirty="0"/>
              <a:t> cu </a:t>
            </a:r>
            <a:r>
              <a:rPr lang="en-US" sz="2400" dirty="0" err="1"/>
              <a:t>următoarele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"- </a:t>
            </a:r>
            <a:r>
              <a:rPr lang="en-US" dirty="0" err="1"/>
              <a:t>Imi</a:t>
            </a:r>
            <a:r>
              <a:rPr lang="en-US" dirty="0"/>
              <a:t> place Python! Tie?</a:t>
            </a:r>
          </a:p>
          <a:p>
            <a:pPr marL="288000" lvl="1" indent="0">
              <a:buNone/>
            </a:pPr>
            <a:r>
              <a:rPr lang="en-US" dirty="0"/>
              <a:t>      - Da,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."</a:t>
            </a:r>
          </a:p>
          <a:p>
            <a:pPr lvl="1"/>
            <a:r>
              <a:rPr lang="en-US" dirty="0"/>
              <a:t>"I don't want to go home."</a:t>
            </a:r>
          </a:p>
          <a:p>
            <a:pPr lvl="1"/>
            <a:r>
              <a:rPr lang="en-US" dirty="0"/>
              <a:t>"He said: "No, I don't know." "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Poti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#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comenta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"</a:t>
            </a:r>
          </a:p>
          <a:p>
            <a:pPr>
              <a:defRPr/>
            </a:pPr>
            <a:r>
              <a:rPr lang="en-US" sz="2400" dirty="0" err="1"/>
              <a:t>Afișați</a:t>
            </a:r>
            <a:r>
              <a:rPr lang="en-US" sz="2400" dirty="0"/>
              <a:t> </a:t>
            </a:r>
            <a:r>
              <a:rPr lang="en-US" sz="2400" dirty="0" err="1"/>
              <a:t>variabilele</a:t>
            </a:r>
            <a:r>
              <a:rPr lang="en-US" sz="2400" dirty="0"/>
              <a:t> de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sus</a:t>
            </a:r>
            <a:r>
              <a:rPr lang="en-US" sz="2400" dirty="0"/>
              <a:t>, </a:t>
            </a:r>
            <a:r>
              <a:rPr lang="en-US" sz="2400" dirty="0" err="1"/>
              <a:t>comentând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reprezintă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4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844162" y="3290827"/>
            <a:ext cx="10663626" cy="1583584"/>
          </a:xfrm>
        </p:spPr>
        <p:txBody>
          <a:bodyPr/>
          <a:lstStyle/>
          <a:p>
            <a:pPr algn="l" eaLnBrk="1" hangingPunct="1"/>
            <a:r>
              <a:rPr lang="en-US" sz="3600" b="1" dirty="0"/>
              <a:t>Curs </a:t>
            </a:r>
            <a:r>
              <a:rPr lang="en-US" sz="3600" b="1" dirty="0" err="1"/>
              <a:t>aplicativ</a:t>
            </a:r>
            <a:r>
              <a:rPr lang="en-US" sz="3600" b="1" dirty="0"/>
              <a:t> de Python </a:t>
            </a:r>
            <a:r>
              <a:rPr lang="en-US" sz="3600" b="1" dirty="0" err="1"/>
              <a:t>și</a:t>
            </a:r>
            <a:r>
              <a:rPr lang="en-US" sz="3600" b="1" dirty="0"/>
              <a:t> Linux</a:t>
            </a:r>
            <a:br>
              <a:rPr lang="en-US" sz="3600" b="1" dirty="0"/>
            </a:br>
            <a:br>
              <a:rPr lang="en-US" sz="3600" dirty="0"/>
            </a:br>
            <a:r>
              <a:rPr lang="en-US" sz="2400" dirty="0"/>
              <a:t>Python – </a:t>
            </a:r>
            <a:r>
              <a:rPr lang="en-US" sz="2400" dirty="0" err="1"/>
              <a:t>Sesiunea</a:t>
            </a:r>
            <a:r>
              <a:rPr lang="en-US" sz="2400" dirty="0"/>
              <a:t> 2</a:t>
            </a:r>
            <a:endParaRPr lang="en-US" sz="20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00F43871-A896-4E4D-A69A-008A4E7FB594}" type="slidenum">
              <a:rPr lang="en-US" smtClean="0">
                <a:solidFill>
                  <a:schemeClr val="accent1"/>
                </a:solidFill>
              </a:rPr>
              <a:pPr/>
              <a:t>27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8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ORGANIZATORICE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Probleme</a:t>
            </a:r>
            <a:r>
              <a:rPr lang="en-US" b="1" dirty="0"/>
              <a:t> la </a:t>
            </a:r>
            <a:r>
              <a:rPr lang="en-US" b="1" dirty="0" err="1"/>
              <a:t>tema</a:t>
            </a:r>
            <a:r>
              <a:rPr lang="en-US" b="1" dirty="0"/>
              <a:t> </a:t>
            </a:r>
            <a:r>
              <a:rPr lang="en-US" b="1" dirty="0" err="1"/>
              <a:t>anterioară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Deschideți</a:t>
            </a:r>
            <a:r>
              <a:rPr lang="en-US" sz="2400" dirty="0"/>
              <a:t> python.exe – IDLE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interactiv</a:t>
            </a:r>
            <a:endParaRPr lang="en-US" sz="2400" dirty="0"/>
          </a:p>
          <a:p>
            <a:pPr>
              <a:defRPr/>
            </a:pPr>
            <a:r>
              <a:rPr lang="en-US" sz="2400" dirty="0" err="1"/>
              <a:t>Scrieți</a:t>
            </a:r>
            <a:r>
              <a:rPr lang="en-US" sz="2400" dirty="0"/>
              <a:t> </a:t>
            </a:r>
            <a:r>
              <a:rPr lang="en-US" sz="2400" dirty="0" err="1"/>
              <a:t>programul</a:t>
            </a:r>
            <a:r>
              <a:rPr lang="en-US" sz="2400" dirty="0"/>
              <a:t> ‘Hello_world.py’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rulați</a:t>
            </a:r>
            <a:r>
              <a:rPr lang="en-US" sz="2400" dirty="0"/>
              <a:t>-l.</a:t>
            </a:r>
          </a:p>
          <a:p>
            <a:pPr>
              <a:defRPr/>
            </a:pPr>
            <a:r>
              <a:rPr lang="en-US" sz="2400" dirty="0" err="1"/>
              <a:t>Asignați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‘5’ </a:t>
            </a:r>
            <a:r>
              <a:rPr lang="en-US" sz="2400" dirty="0" err="1"/>
              <a:t>variabilei</a:t>
            </a:r>
            <a:r>
              <a:rPr lang="en-US" sz="2400" dirty="0"/>
              <a:t> cu </a:t>
            </a:r>
            <a:r>
              <a:rPr lang="en-US" sz="2400" dirty="0" err="1"/>
              <a:t>numele</a:t>
            </a:r>
            <a:r>
              <a:rPr lang="en-US" sz="2400" dirty="0"/>
              <a:t> ‘try’. </a:t>
            </a:r>
            <a:r>
              <a:rPr lang="en-US" sz="2400" dirty="0" err="1"/>
              <a:t>Afișați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acestei</a:t>
            </a:r>
            <a:r>
              <a:rPr lang="en-US" sz="2400" dirty="0"/>
              <a:t> </a:t>
            </a:r>
            <a:r>
              <a:rPr lang="en-US" sz="2400" dirty="0" err="1"/>
              <a:t>variabile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 err="1"/>
              <a:t>Asignați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‘5’ </a:t>
            </a:r>
            <a:r>
              <a:rPr lang="en-US" sz="2400" dirty="0" err="1"/>
              <a:t>variabilei</a:t>
            </a:r>
            <a:r>
              <a:rPr lang="en-US" sz="2400" dirty="0"/>
              <a:t> cu </a:t>
            </a:r>
            <a:r>
              <a:rPr lang="en-US" sz="2400" dirty="0" err="1"/>
              <a:t>numele</a:t>
            </a:r>
            <a:r>
              <a:rPr lang="en-US" sz="2400" dirty="0"/>
              <a:t> ‘@try’. </a:t>
            </a:r>
            <a:r>
              <a:rPr lang="en-US" sz="2400" dirty="0" err="1"/>
              <a:t>Afișați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acestei</a:t>
            </a:r>
            <a:r>
              <a:rPr lang="en-US" sz="2400" dirty="0"/>
              <a:t> </a:t>
            </a:r>
            <a:r>
              <a:rPr lang="en-US" sz="2400" dirty="0" err="1"/>
              <a:t>variabile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 err="1"/>
              <a:t>Creați</a:t>
            </a:r>
            <a:r>
              <a:rPr lang="en-US" sz="2400" dirty="0"/>
              <a:t> </a:t>
            </a:r>
            <a:r>
              <a:rPr lang="en-US" sz="2400" dirty="0" err="1"/>
              <a:t>variabile</a:t>
            </a:r>
            <a:r>
              <a:rPr lang="en-US" sz="2400" dirty="0"/>
              <a:t> cu </a:t>
            </a:r>
            <a:r>
              <a:rPr lang="en-US" sz="2400" dirty="0" err="1"/>
              <a:t>următoarele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"- </a:t>
            </a:r>
            <a:r>
              <a:rPr lang="en-US" dirty="0" err="1"/>
              <a:t>Imi</a:t>
            </a:r>
            <a:r>
              <a:rPr lang="en-US" dirty="0"/>
              <a:t> place Python! Tie?</a:t>
            </a:r>
          </a:p>
          <a:p>
            <a:pPr marL="288000" lvl="1" indent="0">
              <a:buNone/>
            </a:pPr>
            <a:r>
              <a:rPr lang="en-US" dirty="0"/>
              <a:t>      - Da,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."</a:t>
            </a:r>
          </a:p>
          <a:p>
            <a:pPr lvl="1"/>
            <a:r>
              <a:rPr lang="en-US" dirty="0"/>
              <a:t>"I don't want to go home."</a:t>
            </a:r>
          </a:p>
          <a:p>
            <a:pPr lvl="1"/>
            <a:r>
              <a:rPr lang="en-US" dirty="0"/>
              <a:t>"He said: "No, I don't know." "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Poti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#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comenta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"</a:t>
            </a:r>
          </a:p>
          <a:p>
            <a:pPr>
              <a:defRPr/>
            </a:pPr>
            <a:r>
              <a:rPr lang="en-US" sz="2400" dirty="0" err="1"/>
              <a:t>Afișați</a:t>
            </a:r>
            <a:r>
              <a:rPr lang="en-US" sz="2400" dirty="0"/>
              <a:t> </a:t>
            </a:r>
            <a:r>
              <a:rPr lang="en-US" sz="2400" dirty="0" err="1"/>
              <a:t>variabilele</a:t>
            </a:r>
            <a:r>
              <a:rPr lang="en-US" sz="2400" dirty="0"/>
              <a:t> de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sus</a:t>
            </a:r>
            <a:r>
              <a:rPr lang="en-US" sz="2400" dirty="0"/>
              <a:t>, </a:t>
            </a:r>
            <a:r>
              <a:rPr lang="en-US" sz="2400" dirty="0" err="1"/>
              <a:t>comentând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reprezintă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 environment Python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774952" y="1951038"/>
            <a:ext cx="192232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06400" y="1238250"/>
            <a:ext cx="531149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Python </a:t>
            </a:r>
            <a:r>
              <a:rPr lang="en-US" kern="0" dirty="0" err="1"/>
              <a:t>în</a:t>
            </a:r>
            <a:r>
              <a:rPr lang="en-US" kern="0" dirty="0"/>
              <a:t> Linux / Windows</a:t>
            </a:r>
          </a:p>
          <a:p>
            <a:pPr lvl="1">
              <a:defRPr/>
            </a:pPr>
            <a:r>
              <a:rPr lang="en-US" kern="0" dirty="0" err="1"/>
              <a:t>Noi</a:t>
            </a:r>
            <a:r>
              <a:rPr lang="en-US" kern="0" dirty="0"/>
              <a:t> </a:t>
            </a:r>
            <a:r>
              <a:rPr lang="en-US" kern="0" dirty="0" err="1"/>
              <a:t>vom</a:t>
            </a:r>
            <a:r>
              <a:rPr lang="en-US" kern="0" dirty="0"/>
              <a:t> </a:t>
            </a:r>
            <a:r>
              <a:rPr lang="en-US" kern="0" dirty="0" err="1"/>
              <a:t>utiliza</a:t>
            </a:r>
            <a:r>
              <a:rPr lang="en-US" kern="0" dirty="0"/>
              <a:t> Python IDLE</a:t>
            </a:r>
          </a:p>
          <a:p>
            <a:pPr lvl="1">
              <a:defRPr/>
            </a:pPr>
            <a:r>
              <a:rPr lang="en-US" kern="0" dirty="0" err="1"/>
              <a:t>Puteți</a:t>
            </a:r>
            <a:r>
              <a:rPr lang="en-US" kern="0" dirty="0"/>
              <a:t> </a:t>
            </a:r>
            <a:r>
              <a:rPr lang="en-US" kern="0" dirty="0" err="1"/>
              <a:t>folosi</a:t>
            </a:r>
            <a:r>
              <a:rPr lang="en-US" kern="0" dirty="0"/>
              <a:t> </a:t>
            </a:r>
            <a:r>
              <a:rPr lang="en-US" kern="0" dirty="0" err="1"/>
              <a:t>ce</a:t>
            </a:r>
            <a:r>
              <a:rPr lang="en-US" kern="0" dirty="0"/>
              <a:t> editor / SO </a:t>
            </a:r>
            <a:r>
              <a:rPr lang="en-US" kern="0" dirty="0" err="1"/>
              <a:t>doriți</a:t>
            </a:r>
            <a:endParaRPr lang="en-US" kern="0" dirty="0"/>
          </a:p>
          <a:p>
            <a:pPr>
              <a:defRPr/>
            </a:pPr>
            <a:endParaRPr lang="en-US" sz="1400" kern="0" dirty="0"/>
          </a:p>
          <a:p>
            <a:pPr>
              <a:defRPr/>
            </a:pPr>
            <a:r>
              <a:rPr lang="en-US" kern="0" dirty="0" err="1"/>
              <a:t>Variante</a:t>
            </a:r>
            <a:r>
              <a:rPr lang="en-US" kern="0" dirty="0"/>
              <a:t> de backup, </a:t>
            </a:r>
            <a:r>
              <a:rPr lang="en-US" kern="0" dirty="0" err="1"/>
              <a:t>efemere</a:t>
            </a: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Python </a:t>
            </a:r>
            <a:r>
              <a:rPr lang="en-US" kern="0" dirty="0" err="1"/>
              <a:t>în</a:t>
            </a:r>
            <a:r>
              <a:rPr lang="en-US" kern="0" dirty="0"/>
              <a:t> Browser </a:t>
            </a:r>
          </a:p>
          <a:p>
            <a:pPr lvl="1">
              <a:defRPr/>
            </a:pPr>
            <a:r>
              <a:rPr lang="en-US" kern="0" dirty="0"/>
              <a:t>Python anywhere</a:t>
            </a:r>
          </a:p>
          <a:p>
            <a:pPr lvl="1">
              <a:defRPr/>
            </a:pPr>
            <a:r>
              <a:rPr lang="en-US" kern="0" dirty="0"/>
              <a:t>W3schools – </a:t>
            </a:r>
            <a:r>
              <a:rPr lang="en-US" kern="0" dirty="0" err="1"/>
              <a:t>pagini</a:t>
            </a:r>
            <a:r>
              <a:rPr lang="en-US" kern="0" dirty="0"/>
              <a:t> tip </a:t>
            </a:r>
            <a:r>
              <a:rPr lang="en-US" kern="0" dirty="0" err="1"/>
              <a:t>trypython</a:t>
            </a: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Python CLI </a:t>
            </a:r>
            <a:r>
              <a:rPr lang="en-US" kern="0" dirty="0" err="1"/>
              <a:t>în</a:t>
            </a:r>
            <a:r>
              <a:rPr lang="en-US" kern="0" dirty="0"/>
              <a:t> Moodle</a:t>
            </a:r>
          </a:p>
          <a:p>
            <a:pPr lvl="1">
              <a:defRPr/>
            </a:pPr>
            <a:r>
              <a:rPr lang="en-US" kern="0" dirty="0" err="1"/>
              <a:t>Pentru</a:t>
            </a:r>
            <a:r>
              <a:rPr lang="en-US" kern="0" dirty="0"/>
              <a:t> </a:t>
            </a:r>
            <a:r>
              <a:rPr lang="en-US" kern="0" dirty="0" err="1"/>
              <a:t>validarea</a:t>
            </a:r>
            <a:r>
              <a:rPr lang="en-US" kern="0" dirty="0"/>
              <a:t> </a:t>
            </a:r>
            <a:r>
              <a:rPr lang="en-US" kern="0" dirty="0" err="1"/>
              <a:t>rezolvărilor</a:t>
            </a:r>
            <a:r>
              <a:rPr lang="en-US" kern="0" dirty="0"/>
              <a:t> la </a:t>
            </a:r>
            <a:r>
              <a:rPr lang="en-US" kern="0" dirty="0" err="1"/>
              <a:t>teme</a:t>
            </a:r>
            <a:endParaRPr lang="en-US" kern="0" dirty="0"/>
          </a:p>
          <a:p>
            <a:pPr lvl="1"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App IDE Python </a:t>
            </a:r>
            <a:r>
              <a:rPr lang="en-US" kern="0" dirty="0" err="1"/>
              <a:t>în</a:t>
            </a:r>
            <a:r>
              <a:rPr lang="en-US" kern="0" dirty="0"/>
              <a:t> Android</a:t>
            </a:r>
          </a:p>
          <a:p>
            <a:pPr lvl="1">
              <a:defRPr/>
            </a:pPr>
            <a:r>
              <a:rPr lang="en-US" kern="0" dirty="0" err="1"/>
              <a:t>PyDroid</a:t>
            </a:r>
            <a:r>
              <a:rPr lang="en-US" kern="0" dirty="0"/>
              <a:t> 3, </a:t>
            </a:r>
            <a:r>
              <a:rPr lang="en-US" kern="0" dirty="0" err="1"/>
              <a:t>QPython</a:t>
            </a:r>
            <a:r>
              <a:rPr lang="en-US" kern="0" dirty="0"/>
              <a:t> 3L</a:t>
            </a:r>
          </a:p>
          <a:p>
            <a:pPr>
              <a:defRPr/>
            </a:pPr>
            <a:endParaRPr lang="en-US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185" y="2637104"/>
            <a:ext cx="5063815" cy="2531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94" y="4149992"/>
            <a:ext cx="2913034" cy="2593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188" y="5329042"/>
            <a:ext cx="2362200" cy="1228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823" y="1650346"/>
            <a:ext cx="4424343" cy="7540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370140" y="2567913"/>
            <a:ext cx="5311494" cy="3824385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46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EXERCIȚII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7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rgbClr val="A1D5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Exerciții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 err="1"/>
              <a:t>Creați</a:t>
            </a:r>
            <a:r>
              <a:rPr lang="en-US" sz="2400" dirty="0"/>
              <a:t> </a:t>
            </a:r>
            <a:r>
              <a:rPr lang="en-US" sz="2400" dirty="0" err="1"/>
              <a:t>programul</a:t>
            </a:r>
            <a:r>
              <a:rPr lang="en-US" sz="2400" dirty="0"/>
              <a:t> </a:t>
            </a:r>
            <a:r>
              <a:rPr lang="en-US" sz="2400" i="1" dirty="0"/>
              <a:t>calculate_tax.py</a:t>
            </a:r>
            <a:r>
              <a:rPr lang="en-US" sz="2400" dirty="0"/>
              <a:t> care </a:t>
            </a:r>
            <a:r>
              <a:rPr lang="en-US" sz="2400" dirty="0" err="1"/>
              <a:t>calculează</a:t>
            </a:r>
            <a:r>
              <a:rPr lang="en-US" sz="2400" dirty="0"/>
              <a:t> </a:t>
            </a:r>
            <a:r>
              <a:rPr lang="en-US" sz="2400" dirty="0" err="1"/>
              <a:t>prețul</a:t>
            </a:r>
            <a:r>
              <a:rPr lang="en-US" sz="2400" dirty="0"/>
              <a:t> net al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produs</a:t>
            </a:r>
            <a:r>
              <a:rPr lang="en-US" sz="2400" dirty="0"/>
              <a:t>, </a:t>
            </a:r>
            <a:r>
              <a:rPr lang="en-US" sz="2400" dirty="0" err="1"/>
              <a:t>după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aplicate</a:t>
            </a:r>
            <a:r>
              <a:rPr lang="en-US" sz="2400" dirty="0"/>
              <a:t> </a:t>
            </a:r>
            <a:r>
              <a:rPr lang="en-US" sz="2400" dirty="0" err="1"/>
              <a:t>taxele</a:t>
            </a:r>
            <a:endParaRPr lang="en-US" sz="2400" dirty="0"/>
          </a:p>
          <a:p>
            <a:r>
              <a:rPr lang="en-US" sz="2400" dirty="0" err="1"/>
              <a:t>Creați</a:t>
            </a:r>
            <a:r>
              <a:rPr lang="en-US" sz="2400" dirty="0"/>
              <a:t> </a:t>
            </a:r>
            <a:r>
              <a:rPr lang="en-US" sz="2400" dirty="0" err="1"/>
              <a:t>variabile</a:t>
            </a:r>
            <a:r>
              <a:rPr lang="en-US" sz="2400" dirty="0"/>
              <a:t> cu </a:t>
            </a:r>
            <a:r>
              <a:rPr lang="en-US" sz="2400" dirty="0" err="1"/>
              <a:t>următoarele</a:t>
            </a:r>
            <a:r>
              <a:rPr lang="en-US" sz="2400" dirty="0"/>
              <a:t> </a:t>
            </a:r>
            <a:r>
              <a:rPr lang="en-US" sz="2400" dirty="0" err="1"/>
              <a:t>valori</a:t>
            </a:r>
            <a:r>
              <a:rPr lang="en-US" sz="2400" dirty="0"/>
              <a:t>: a(3), b(3.2), c(</a:t>
            </a:r>
            <a:r>
              <a:rPr lang="en-US" sz="2400" dirty="0" err="1"/>
              <a:t>Ionut</a:t>
            </a:r>
            <a:r>
              <a:rPr lang="en-US" sz="2400" dirty="0"/>
              <a:t> </a:t>
            </a:r>
            <a:r>
              <a:rPr lang="en-US" sz="2400" dirty="0" err="1"/>
              <a:t>Popescu</a:t>
            </a:r>
            <a:r>
              <a:rPr lang="en-US" sz="2400" dirty="0"/>
              <a:t>),  d(Learn)</a:t>
            </a:r>
          </a:p>
          <a:p>
            <a:r>
              <a:rPr lang="en-US" sz="2400" dirty="0"/>
              <a:t>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rezultatul</a:t>
            </a:r>
            <a:r>
              <a:rPr lang="en-US" sz="2400" dirty="0"/>
              <a:t> </a:t>
            </a:r>
            <a:r>
              <a:rPr lang="en-US" sz="2400" dirty="0" err="1"/>
              <a:t>operației</a:t>
            </a:r>
            <a:r>
              <a:rPr lang="en-US" sz="2400" dirty="0"/>
              <a:t> </a:t>
            </a:r>
            <a:r>
              <a:rPr lang="en-US" sz="2400" dirty="0" err="1"/>
              <a:t>a+b</a:t>
            </a:r>
            <a:r>
              <a:rPr lang="en-US" sz="2400" dirty="0"/>
              <a:t>? Dar </a:t>
            </a:r>
            <a:r>
              <a:rPr lang="en-US" sz="2400" dirty="0" err="1"/>
              <a:t>a+c</a:t>
            </a:r>
            <a:r>
              <a:rPr lang="en-US" sz="2400" dirty="0"/>
              <a:t>? </a:t>
            </a:r>
            <a:r>
              <a:rPr lang="en-US" sz="2400" dirty="0" err="1"/>
              <a:t>c+d</a:t>
            </a:r>
            <a:r>
              <a:rPr lang="en-US" sz="2400" dirty="0"/>
              <a:t>? </a:t>
            </a:r>
          </a:p>
          <a:p>
            <a:r>
              <a:rPr lang="en-US" sz="2400" dirty="0"/>
              <a:t>Cum </a:t>
            </a:r>
            <a:r>
              <a:rPr lang="en-US" sz="2400" dirty="0" err="1"/>
              <a:t>putem</a:t>
            </a:r>
            <a:r>
              <a:rPr lang="en-US" sz="2400" dirty="0"/>
              <a:t> </a:t>
            </a:r>
            <a:r>
              <a:rPr lang="en-US" sz="2400" dirty="0" err="1"/>
              <a:t>efectua</a:t>
            </a:r>
            <a:r>
              <a:rPr lang="en-US" sz="2400" dirty="0"/>
              <a:t> cu </a:t>
            </a:r>
            <a:r>
              <a:rPr lang="en-US" sz="2400" dirty="0" err="1"/>
              <a:t>succes</a:t>
            </a:r>
            <a:r>
              <a:rPr lang="en-US" sz="2400" dirty="0"/>
              <a:t> </a:t>
            </a:r>
            <a:r>
              <a:rPr lang="en-US" sz="2400" dirty="0" err="1"/>
              <a:t>operația</a:t>
            </a:r>
            <a:r>
              <a:rPr lang="en-US" sz="2400" dirty="0"/>
              <a:t> </a:t>
            </a:r>
            <a:r>
              <a:rPr lang="en-US" sz="2400" dirty="0" err="1"/>
              <a:t>b+c</a:t>
            </a:r>
            <a:r>
              <a:rPr lang="en-US" sz="2400" dirty="0"/>
              <a:t>? </a:t>
            </a:r>
            <a:r>
              <a:rPr lang="en-US" sz="2400" dirty="0" err="1"/>
              <a:t>Afișați</a:t>
            </a:r>
            <a:r>
              <a:rPr lang="en-US" sz="2400" dirty="0"/>
              <a:t> </a:t>
            </a:r>
            <a:r>
              <a:rPr lang="en-US" sz="2400" dirty="0" err="1"/>
              <a:t>primele</a:t>
            </a:r>
            <a:r>
              <a:rPr lang="en-US" sz="2400" dirty="0"/>
              <a:t> 4 </a:t>
            </a:r>
            <a:r>
              <a:rPr lang="en-US" sz="2400" dirty="0" err="1"/>
              <a:t>caractere</a:t>
            </a:r>
            <a:r>
              <a:rPr lang="en-US" sz="2400" dirty="0"/>
              <a:t> ale </a:t>
            </a:r>
            <a:r>
              <a:rPr lang="en-US" sz="2400" dirty="0" err="1"/>
              <a:t>rezultatului</a:t>
            </a:r>
            <a:r>
              <a:rPr lang="en-US" sz="2400" dirty="0"/>
              <a:t> </a:t>
            </a:r>
            <a:r>
              <a:rPr lang="en-US" sz="2400" dirty="0" err="1"/>
              <a:t>operației</a:t>
            </a:r>
            <a:r>
              <a:rPr lang="en-US" sz="2400" dirty="0"/>
              <a:t> </a:t>
            </a:r>
            <a:r>
              <a:rPr lang="en-US" sz="2400" dirty="0" err="1"/>
              <a:t>b+c</a:t>
            </a:r>
            <a:endParaRPr lang="en-US" sz="2400" dirty="0"/>
          </a:p>
          <a:p>
            <a:r>
              <a:rPr lang="en-US" sz="2400" dirty="0"/>
              <a:t>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rezultatul</a:t>
            </a:r>
            <a:r>
              <a:rPr lang="en-US" sz="2400" dirty="0"/>
              <a:t> </a:t>
            </a:r>
            <a:r>
              <a:rPr lang="en-US" sz="2400" dirty="0" err="1"/>
              <a:t>operației</a:t>
            </a:r>
            <a:r>
              <a:rPr lang="en-US" sz="2400" dirty="0"/>
              <a:t> a*3? Dar d*3?</a:t>
            </a:r>
          </a:p>
          <a:p>
            <a:r>
              <a:rPr lang="en-US" sz="2400" dirty="0" err="1"/>
              <a:t>Ștergeți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b (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comanda</a:t>
            </a:r>
            <a:r>
              <a:rPr lang="en-US" sz="2400" dirty="0"/>
              <a:t> del). Ce se </a:t>
            </a:r>
            <a:r>
              <a:rPr lang="en-US" sz="2400" dirty="0" err="1"/>
              <a:t>întâmplă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vreți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afișați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b, </a:t>
            </a:r>
            <a:r>
              <a:rPr lang="en-US" sz="2400" dirty="0" err="1"/>
              <a:t>după</a:t>
            </a:r>
            <a:r>
              <a:rPr lang="en-US" sz="2400" dirty="0"/>
              <a:t> </a:t>
            </a:r>
            <a:r>
              <a:rPr lang="en-US" sz="2400" dirty="0" err="1"/>
              <a:t>operația</a:t>
            </a:r>
            <a:r>
              <a:rPr lang="en-US" sz="2400" dirty="0"/>
              <a:t> de </a:t>
            </a:r>
            <a:r>
              <a:rPr lang="en-US" sz="2400" dirty="0" err="1"/>
              <a:t>ștergere</a:t>
            </a:r>
            <a:r>
              <a:rPr lang="en-US" sz="2400" dirty="0"/>
              <a:t>?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5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Structuri</a:t>
            </a:r>
            <a:r>
              <a:rPr lang="en-US" dirty="0"/>
              <a:t> de 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21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 err="1"/>
              <a:t>Crearea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– </a:t>
            </a:r>
            <a:r>
              <a:rPr lang="en-US" sz="2400" dirty="0" err="1"/>
              <a:t>valori</a:t>
            </a:r>
            <a:r>
              <a:rPr lang="en-US" sz="2400" dirty="0"/>
              <a:t> separate </a:t>
            </a:r>
            <a:r>
              <a:rPr lang="en-US" sz="2400" dirty="0" err="1"/>
              <a:t>prin</a:t>
            </a:r>
            <a:r>
              <a:rPr lang="en-US" sz="2400" dirty="0"/>
              <a:t> virgule, </a:t>
            </a:r>
            <a:r>
              <a:rPr lang="en-US" sz="2400" dirty="0" err="1"/>
              <a:t>între</a:t>
            </a:r>
            <a:r>
              <a:rPr lang="en-US" sz="2400" dirty="0"/>
              <a:t> []</a:t>
            </a:r>
          </a:p>
          <a:p>
            <a:pPr marL="0" indent="0">
              <a:buNone/>
            </a:pPr>
            <a:r>
              <a:rPr lang="en-US" sz="2400" i="1" dirty="0"/>
              <a:t>	&gt;&gt;&gt; l1 = [ '</a:t>
            </a:r>
            <a:r>
              <a:rPr lang="en-US" sz="2400" i="1" dirty="0" err="1"/>
              <a:t>abcd</a:t>
            </a:r>
            <a:r>
              <a:rPr lang="en-US" sz="2400" i="1" dirty="0"/>
              <a:t>', 786 , 2.23, 'john', 70.2 ]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Listele</a:t>
            </a:r>
            <a:r>
              <a:rPr lang="en-US" sz="2400" dirty="0"/>
              <a:t> pot </a:t>
            </a:r>
            <a:r>
              <a:rPr lang="en-US" sz="2400" dirty="0" err="1"/>
              <a:t>conține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cu </a:t>
            </a:r>
            <a:r>
              <a:rPr lang="en-US" sz="2400" dirty="0" err="1"/>
              <a:t>tipuri</a:t>
            </a:r>
            <a:r>
              <a:rPr lang="en-US" sz="2400" dirty="0"/>
              <a:t> </a:t>
            </a:r>
            <a:r>
              <a:rPr lang="en-US" sz="2400" dirty="0" err="1"/>
              <a:t>diferite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Indexarea</a:t>
            </a:r>
            <a:r>
              <a:rPr lang="en-US" sz="2400" dirty="0"/>
              <a:t> </a:t>
            </a:r>
            <a:r>
              <a:rPr lang="en-US" sz="2400" dirty="0" err="1"/>
              <a:t>începe</a:t>
            </a:r>
            <a:r>
              <a:rPr lang="en-US" sz="2400" dirty="0"/>
              <a:t> cu 0 </a:t>
            </a:r>
            <a:r>
              <a:rPr lang="en-US" sz="2400" dirty="0" err="1"/>
              <a:t>și</a:t>
            </a:r>
            <a:r>
              <a:rPr lang="en-US" sz="2400" dirty="0"/>
              <a:t> se </a:t>
            </a:r>
            <a:r>
              <a:rPr lang="en-US" sz="2400" dirty="0" err="1"/>
              <a:t>termină</a:t>
            </a:r>
            <a:r>
              <a:rPr lang="en-US" sz="2400" dirty="0"/>
              <a:t> la -1.</a:t>
            </a:r>
          </a:p>
          <a:p>
            <a:endParaRPr lang="en-US" sz="2400" dirty="0"/>
          </a:p>
          <a:p>
            <a:r>
              <a:rPr lang="en-US" sz="2400" dirty="0" err="1"/>
              <a:t>Operatorul</a:t>
            </a:r>
            <a:r>
              <a:rPr lang="en-US" sz="2400" dirty="0"/>
              <a:t> slice ( [ ] </a:t>
            </a:r>
            <a:r>
              <a:rPr lang="en-US" sz="2400" dirty="0" err="1"/>
              <a:t>sau</a:t>
            </a:r>
            <a:r>
              <a:rPr lang="en-US" sz="2400" dirty="0"/>
              <a:t> [ : ] )  -  </a:t>
            </a:r>
            <a:r>
              <a:rPr lang="en-US" sz="2400" dirty="0" err="1"/>
              <a:t>asignare</a:t>
            </a:r>
            <a:r>
              <a:rPr lang="en-US" sz="2400" dirty="0"/>
              <a:t>, </a:t>
            </a:r>
            <a:r>
              <a:rPr lang="en-US" sz="2400" dirty="0" err="1"/>
              <a:t>accesare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modificare</a:t>
            </a:r>
            <a:r>
              <a:rPr lang="en-US" sz="2400" dirty="0"/>
              <a:t> a </a:t>
            </a:r>
            <a:r>
              <a:rPr lang="en-US" sz="2400" dirty="0" err="1"/>
              <a:t>elementelor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endParaRPr lang="en-US" sz="2400" dirty="0"/>
          </a:p>
          <a:p>
            <a:r>
              <a:rPr lang="en-US" sz="2400" dirty="0" err="1"/>
              <a:t>Listele</a:t>
            </a:r>
            <a:r>
              <a:rPr lang="en-US" sz="2400" dirty="0"/>
              <a:t> pot fi concatenate cu +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repetate</a:t>
            </a:r>
            <a:r>
              <a:rPr lang="en-US" sz="2400" dirty="0"/>
              <a:t> cu *</a:t>
            </a:r>
          </a:p>
          <a:p>
            <a:endParaRPr lang="en-US" sz="2400" dirty="0"/>
          </a:p>
          <a:p>
            <a:r>
              <a:rPr lang="en-US" sz="2400" dirty="0" err="1"/>
              <a:t>Listele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b="1" dirty="0" err="1"/>
              <a:t>mutabile</a:t>
            </a:r>
            <a:endParaRPr lang="ro-RO" sz="2400" b="1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5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Metodele</a:t>
            </a:r>
            <a:r>
              <a:rPr lang="en-US" b="1" dirty="0"/>
              <a:t> </a:t>
            </a:r>
            <a:r>
              <a:rPr lang="en-US" b="1" dirty="0" err="1"/>
              <a:t>specifice</a:t>
            </a:r>
            <a:r>
              <a:rPr lang="en-US" b="1" dirty="0"/>
              <a:t> </a:t>
            </a:r>
            <a:r>
              <a:rPr lang="en-US" b="1" dirty="0" err="1"/>
              <a:t>listelor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6400" y="1241626"/>
          <a:ext cx="113792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832">
                  <a:extLst>
                    <a:ext uri="{9D8B030D-6E8A-4147-A177-3AD203B41FA5}">
                      <a16:colId xmlns:a16="http://schemas.microsoft.com/office/drawing/2014/main" val="43089040"/>
                    </a:ext>
                  </a:extLst>
                </a:gridCol>
                <a:gridCol w="7813368">
                  <a:extLst>
                    <a:ext uri="{9D8B030D-6E8A-4147-A177-3AD203B41FA5}">
                      <a16:colId xmlns:a16="http://schemas.microsoft.com/office/drawing/2014/main" val="360135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ohit Devanagari"/>
                        </a:rPr>
                        <a:t>Metoda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iberation Serif"/>
                        </a:rPr>
                        <a:t>Descriere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3399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iberation Serif"/>
                        </a:rPr>
                        <a:t>list.append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iberation Serif"/>
                        </a:rPr>
                        <a:t>(</a:t>
                      </a:r>
                      <a:r>
                        <a:rPr lang="en-US" sz="1200" b="1" i="1" kern="50" dirty="0">
                          <a:latin typeface="+mn-lt"/>
                          <a:ea typeface="WenQuanYi Zen Hei"/>
                          <a:cs typeface="Liberation Serif"/>
                        </a:rPr>
                        <a:t>x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iberation Serif"/>
                        </a:rPr>
                        <a:t>)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Adăugarea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unui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element la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sfârșitul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listei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;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echivalent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cu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a[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len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(a):] = [x]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0417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>
                          <a:latin typeface="+mn-lt"/>
                          <a:ea typeface="WenQuanYi Zen Hei"/>
                          <a:cs typeface="Liberation Serif"/>
                        </a:rPr>
                        <a:t>list.extend(</a:t>
                      </a:r>
                      <a:r>
                        <a:rPr lang="en-US" sz="1200" b="1" i="1" kern="50">
                          <a:latin typeface="+mn-lt"/>
                          <a:ea typeface="WenQuanYi Zen Hei"/>
                          <a:cs typeface="Liberation Serif"/>
                        </a:rPr>
                        <a:t>L</a:t>
                      </a:r>
                      <a:r>
                        <a:rPr lang="en-US" sz="1200" b="1" kern="50">
                          <a:latin typeface="+mn-lt"/>
                          <a:ea typeface="WenQuanYi Zen Hei"/>
                          <a:cs typeface="Liberation Serif"/>
                        </a:rPr>
                        <a:t>)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Extinderea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unei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liste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prin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apendarea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elementelor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listei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L la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lista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dată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;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echivalent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cu a[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len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(a):] = L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95570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>
                          <a:latin typeface="+mn-lt"/>
                          <a:ea typeface="WenQuanYi Zen Hei"/>
                          <a:cs typeface="Liberation Serif"/>
                        </a:rPr>
                        <a:t>list.insert(</a:t>
                      </a:r>
                      <a:r>
                        <a:rPr lang="en-US" sz="1200" b="1" i="1" kern="50">
                          <a:latin typeface="+mn-lt"/>
                          <a:ea typeface="WenQuanYi Zen Hei"/>
                          <a:cs typeface="Liberation Serif"/>
                        </a:rPr>
                        <a:t>i</a:t>
                      </a:r>
                      <a:r>
                        <a:rPr lang="en-US" sz="1200" b="1" kern="50">
                          <a:latin typeface="+mn-lt"/>
                          <a:ea typeface="WenQuanYi Zen Hei"/>
                          <a:cs typeface="Liberation Serif"/>
                        </a:rPr>
                        <a:t>, </a:t>
                      </a:r>
                      <a:r>
                        <a:rPr lang="en-US" sz="1200" b="1" i="1" kern="50">
                          <a:latin typeface="+mn-lt"/>
                          <a:ea typeface="WenQuanYi Zen Hei"/>
                          <a:cs typeface="Liberation Serif"/>
                        </a:rPr>
                        <a:t>x</a:t>
                      </a:r>
                      <a:r>
                        <a:rPr lang="en-US" sz="1200" b="1" kern="50">
                          <a:latin typeface="+mn-lt"/>
                          <a:ea typeface="WenQuanYi Zen Hei"/>
                          <a:cs typeface="Liberation Serif"/>
                        </a:rPr>
                        <a:t>)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Inserarea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unui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element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pe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o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anumită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poziție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.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Primul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argument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reprezintă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indexul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în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fața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căruia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se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insera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elementul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cu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valoarea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x.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Pentru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a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insera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la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începutul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listei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,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folosiți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a.insert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(0, x)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a.insert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(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len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(a), x)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este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echivalent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cu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a.append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(x)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3344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>
                          <a:latin typeface="+mn-lt"/>
                          <a:ea typeface="WenQuanYi Zen Hei"/>
                          <a:cs typeface="Liberation Serif"/>
                        </a:rPr>
                        <a:t>list.remove(</a:t>
                      </a:r>
                      <a:r>
                        <a:rPr lang="en-US" sz="1200" b="1" i="1" kern="50">
                          <a:latin typeface="+mn-lt"/>
                          <a:ea typeface="WenQuanYi Zen Hei"/>
                          <a:cs typeface="Liberation Serif"/>
                        </a:rPr>
                        <a:t>x</a:t>
                      </a:r>
                      <a:r>
                        <a:rPr lang="en-US" sz="1200" b="1" kern="50">
                          <a:latin typeface="+mn-lt"/>
                          <a:ea typeface="WenQuanYi Zen Hei"/>
                          <a:cs typeface="Liberation Serif"/>
                        </a:rPr>
                        <a:t>)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Șterge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primul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element din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lista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a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cărui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valoare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este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x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.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Dacă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valoarea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x nu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există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,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operațiunea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eroare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21799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>
                          <a:latin typeface="+mn-lt"/>
                          <a:ea typeface="WenQuanYi Zen Hei"/>
                          <a:cs typeface="Liberation Serif"/>
                        </a:rPr>
                        <a:t>list.pop([</a:t>
                      </a:r>
                      <a:r>
                        <a:rPr lang="en-US" sz="1200" b="1" i="1" kern="50">
                          <a:latin typeface="+mn-lt"/>
                          <a:ea typeface="WenQuanYi Zen Hei"/>
                          <a:cs typeface="Liberation Serif"/>
                        </a:rPr>
                        <a:t>i</a:t>
                      </a:r>
                      <a:r>
                        <a:rPr lang="en-US" sz="1200" b="1" kern="50">
                          <a:latin typeface="+mn-lt"/>
                          <a:ea typeface="WenQuanYi Zen Hei"/>
                          <a:cs typeface="Liberation Serif"/>
                        </a:rPr>
                        <a:t>])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Șterge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un element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din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listă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de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pe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o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poziție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anume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și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valoarea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lui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.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Dacă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nu se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specifică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niciun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index,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a.pop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()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elimina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ultimul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element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și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afișa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valoarea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lui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.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70974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>
                          <a:latin typeface="+mn-lt"/>
                          <a:ea typeface="WenQuanYi Zen Hei"/>
                          <a:cs typeface="Liberation Serif"/>
                        </a:rPr>
                        <a:t>list.index(</a:t>
                      </a:r>
                      <a:r>
                        <a:rPr lang="en-US" sz="1200" b="1" i="1" kern="50">
                          <a:latin typeface="+mn-lt"/>
                          <a:ea typeface="WenQuanYi Zen Hei"/>
                          <a:cs typeface="Liberation Serif"/>
                        </a:rPr>
                        <a:t>x</a:t>
                      </a:r>
                      <a:r>
                        <a:rPr lang="en-US" sz="1200" b="1" kern="50">
                          <a:latin typeface="+mn-lt"/>
                          <a:ea typeface="WenQuanYi Zen Hei"/>
                          <a:cs typeface="Liberation Serif"/>
                        </a:rPr>
                        <a:t>)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indexul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primului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element cu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valoarea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x.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eroare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dacă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valoarea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x nu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există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.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6868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iberation Serif"/>
                        </a:rPr>
                        <a:t>list.count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iberation Serif"/>
                        </a:rPr>
                        <a:t>(</a:t>
                      </a:r>
                      <a:r>
                        <a:rPr lang="en-US" sz="1200" b="1" i="1" kern="50" dirty="0">
                          <a:latin typeface="+mn-lt"/>
                          <a:ea typeface="WenQuanYi Zen Hei"/>
                          <a:cs typeface="Liberation Serif"/>
                        </a:rPr>
                        <a:t>x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iberation Serif"/>
                        </a:rPr>
                        <a:t>)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numărul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de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apariții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ale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valorii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x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în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listă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.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3625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iberation Serif"/>
                        </a:rPr>
                        <a:t>list.sort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iberation Serif"/>
                        </a:rPr>
                        <a:t>(key=None, reverse=False)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Sortează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elementele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listei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,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fără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să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construiască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o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listă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nouă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.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Funcționează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doar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dacă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elementele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listei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au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același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tip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. 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587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iberation Serif"/>
                        </a:rPr>
                        <a:t>list.copy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iberation Serif"/>
                        </a:rPr>
                        <a:t>()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o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copie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a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listei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(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fără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păstrarea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referințelor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)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55909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893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Folosirea</a:t>
            </a:r>
            <a:r>
              <a:rPr lang="en-US" b="1" dirty="0"/>
              <a:t> </a:t>
            </a:r>
            <a:r>
              <a:rPr lang="en-US" b="1" dirty="0" err="1"/>
              <a:t>operatorului</a:t>
            </a:r>
            <a:r>
              <a:rPr lang="en-US" b="1" dirty="0"/>
              <a:t>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10A73D-5C36-4011-8AA8-D4A1C4837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241626"/>
            <a:ext cx="8593931" cy="48456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Font typeface="Wingdings" panose="05000000000000000000" pitchFamily="2" charset="2"/>
              <a:buChar char="w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Font typeface="Arial" panose="020B0604020202020204" pitchFamily="34" charset="0"/>
              <a:buChar char="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445469"/>
              </a:buClr>
              <a:buFont typeface="Wingdings" panose="05000000000000000000" pitchFamily="2" charset="2"/>
              <a:buChar char="w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445469"/>
              </a:buClr>
              <a:buFont typeface="Arial" panose="020B0604020202020204" pitchFamily="34" charset="0"/>
              <a:buChar char="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445469"/>
              </a:buClr>
              <a:buFont typeface="Wingdings" panose="05000000000000000000" pitchFamily="2" charset="2"/>
              <a:buChar char="w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FBDE2D"/>
                </a:solidFill>
              </a:rPr>
              <a:t>=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FBDE2D"/>
                </a:solidFill>
              </a:rPr>
              <a:t>[</a:t>
            </a:r>
            <a:r>
              <a:rPr lang="en-US" sz="1100" dirty="0">
                <a:solidFill>
                  <a:srgbClr val="61CE3C"/>
                </a:solidFill>
              </a:rPr>
              <a:t>'</a:t>
            </a:r>
            <a:r>
              <a:rPr lang="en-US" sz="1100" dirty="0" err="1">
                <a:solidFill>
                  <a:srgbClr val="61CE3C"/>
                </a:solidFill>
              </a:rPr>
              <a:t>abcd</a:t>
            </a:r>
            <a:r>
              <a:rPr lang="en-US" sz="1100" dirty="0">
                <a:solidFill>
                  <a:srgbClr val="61CE3C"/>
                </a:solidFill>
              </a:rPr>
              <a:t>'</a:t>
            </a:r>
            <a:r>
              <a:rPr lang="en-US" sz="1100" dirty="0">
                <a:solidFill>
                  <a:srgbClr val="FBDE2D"/>
                </a:solidFill>
              </a:rPr>
              <a:t>,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D8FA3C"/>
                </a:solidFill>
              </a:rPr>
              <a:t>786</a:t>
            </a:r>
            <a:r>
              <a:rPr lang="en-US" sz="1100" dirty="0">
                <a:solidFill>
                  <a:srgbClr val="FBDE2D"/>
                </a:solidFill>
              </a:rPr>
              <a:t>,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D8FA3C"/>
                </a:solidFill>
              </a:rPr>
              <a:t>2.23</a:t>
            </a:r>
            <a:r>
              <a:rPr lang="en-US" sz="1100" dirty="0">
                <a:solidFill>
                  <a:srgbClr val="FBDE2D"/>
                </a:solidFill>
              </a:rPr>
              <a:t>,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61CE3C"/>
                </a:solidFill>
              </a:rPr>
              <a:t>'john'</a:t>
            </a:r>
            <a:r>
              <a:rPr lang="en-US" sz="1100" dirty="0">
                <a:solidFill>
                  <a:srgbClr val="FBDE2D"/>
                </a:solidFill>
              </a:rPr>
              <a:t>,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D8FA3C"/>
                </a:solidFill>
              </a:rPr>
              <a:t>70.2</a:t>
            </a:r>
            <a:r>
              <a:rPr lang="en-US" sz="1100" dirty="0">
                <a:solidFill>
                  <a:srgbClr val="FBDE2D"/>
                </a:solidFill>
              </a:rPr>
              <a:t>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8F8F8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BDE2D"/>
                </a:solidFill>
              </a:rPr>
              <a:t>print(</a:t>
            </a: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[</a:t>
            </a:r>
            <a:r>
              <a:rPr lang="en-US" sz="1100" dirty="0">
                <a:solidFill>
                  <a:srgbClr val="D8FA3C"/>
                </a:solidFill>
              </a:rPr>
              <a:t>0</a:t>
            </a:r>
            <a:r>
              <a:rPr lang="en-US" sz="1100" dirty="0">
                <a:solidFill>
                  <a:srgbClr val="FBDE2D"/>
                </a:solidFill>
              </a:rPr>
              <a:t>])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Prints first element of the list -&gt; </a:t>
            </a:r>
            <a:r>
              <a:rPr lang="en-US" sz="1100" dirty="0" err="1">
                <a:solidFill>
                  <a:srgbClr val="AEAEAE"/>
                </a:solidFill>
              </a:rPr>
              <a:t>abcd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BDE2D"/>
                </a:solidFill>
              </a:rPr>
              <a:t>print</a:t>
            </a:r>
            <a:r>
              <a:rPr lang="en-US" sz="1100" dirty="0">
                <a:solidFill>
                  <a:srgbClr val="F8F8F8"/>
                </a:solidFill>
              </a:rPr>
              <a:t>(</a:t>
            </a: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[</a:t>
            </a:r>
            <a:r>
              <a:rPr lang="en-US" sz="1100" dirty="0">
                <a:solidFill>
                  <a:srgbClr val="D8FA3C"/>
                </a:solidFill>
              </a:rPr>
              <a:t>1</a:t>
            </a:r>
            <a:r>
              <a:rPr lang="en-US" sz="1100" dirty="0">
                <a:solidFill>
                  <a:srgbClr val="FBDE2D"/>
                </a:solidFill>
              </a:rPr>
              <a:t>:</a:t>
            </a:r>
            <a:r>
              <a:rPr lang="en-US" sz="1100" dirty="0">
                <a:solidFill>
                  <a:srgbClr val="D8FA3C"/>
                </a:solidFill>
              </a:rPr>
              <a:t>3</a:t>
            </a:r>
            <a:r>
              <a:rPr lang="en-US" sz="1100" dirty="0">
                <a:solidFill>
                  <a:srgbClr val="FBDE2D"/>
                </a:solidFill>
              </a:rPr>
              <a:t>])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Prints elements starting from 2nd till 3rd -&gt; [786, 2.23]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BDE2D"/>
                </a:solidFill>
              </a:rPr>
              <a:t>print</a:t>
            </a:r>
            <a:r>
              <a:rPr lang="en-US" sz="1100" dirty="0">
                <a:solidFill>
                  <a:srgbClr val="F8F8F8"/>
                </a:solidFill>
              </a:rPr>
              <a:t>(</a:t>
            </a: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[</a:t>
            </a:r>
            <a:r>
              <a:rPr lang="en-US" sz="1100" dirty="0">
                <a:solidFill>
                  <a:srgbClr val="D8FA3C"/>
                </a:solidFill>
              </a:rPr>
              <a:t>2</a:t>
            </a:r>
            <a:r>
              <a:rPr lang="en-US" sz="1100" dirty="0">
                <a:solidFill>
                  <a:srgbClr val="FBDE2D"/>
                </a:solidFill>
              </a:rPr>
              <a:t>:]</a:t>
            </a:r>
            <a:r>
              <a:rPr lang="en-US" sz="1100" dirty="0">
                <a:solidFill>
                  <a:srgbClr val="F8F8F8"/>
                </a:solidFill>
              </a:rPr>
              <a:t>)</a:t>
            </a:r>
            <a:r>
              <a:rPr lang="en-US" sz="1100" dirty="0">
                <a:solidFill>
                  <a:srgbClr val="AEAEAE"/>
                </a:solidFill>
              </a:rPr>
              <a:t># Prints elements starting from 3rd element -&gt; [2.23, 'john', 70.2]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BDE2D"/>
                </a:solidFill>
              </a:rPr>
              <a:t>print</a:t>
            </a:r>
            <a:r>
              <a:rPr lang="en-US" sz="1100" dirty="0">
                <a:solidFill>
                  <a:srgbClr val="F8F8F8"/>
                </a:solidFill>
              </a:rPr>
              <a:t>(</a:t>
            </a: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[</a:t>
            </a:r>
            <a:r>
              <a:rPr lang="en-US" sz="1100" dirty="0">
                <a:solidFill>
                  <a:srgbClr val="D8FA3C"/>
                </a:solidFill>
              </a:rPr>
              <a:t>:</a:t>
            </a:r>
            <a:r>
              <a:rPr lang="en-US" sz="1100" dirty="0">
                <a:solidFill>
                  <a:srgbClr val="FBDE2D"/>
                </a:solidFill>
              </a:rPr>
              <a:t>:-</a:t>
            </a:r>
            <a:r>
              <a:rPr lang="en-US" sz="1100" dirty="0">
                <a:solidFill>
                  <a:srgbClr val="D8FA3C"/>
                </a:solidFill>
              </a:rPr>
              <a:t>1</a:t>
            </a:r>
            <a:r>
              <a:rPr lang="en-US" sz="1100" dirty="0">
                <a:solidFill>
                  <a:srgbClr val="FBDE2D"/>
                </a:solidFill>
              </a:rPr>
              <a:t>])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Reverses the list</a:t>
            </a:r>
            <a:endParaRPr lang="en-US" sz="1100" dirty="0">
              <a:solidFill>
                <a:srgbClr val="F8F8F8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AEAEAE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AEAEAE"/>
                </a:solidFill>
              </a:rPr>
              <a:t>#Example of slice assignment: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[</a:t>
            </a:r>
            <a:r>
              <a:rPr lang="en-US" sz="1100" dirty="0">
                <a:solidFill>
                  <a:srgbClr val="D8FA3C"/>
                </a:solidFill>
              </a:rPr>
              <a:t>0</a:t>
            </a:r>
            <a:r>
              <a:rPr lang="en-US" sz="1100" dirty="0">
                <a:solidFill>
                  <a:srgbClr val="FBDE2D"/>
                </a:solidFill>
              </a:rPr>
              <a:t>:</a:t>
            </a:r>
            <a:r>
              <a:rPr lang="en-US" sz="1100" dirty="0">
                <a:solidFill>
                  <a:srgbClr val="D8FA3C"/>
                </a:solidFill>
              </a:rPr>
              <a:t>2</a:t>
            </a:r>
            <a:r>
              <a:rPr lang="en-US" sz="1100" dirty="0">
                <a:solidFill>
                  <a:srgbClr val="FBDE2D"/>
                </a:solidFill>
              </a:rPr>
              <a:t>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FBDE2D"/>
                </a:solidFill>
              </a:rPr>
              <a:t>=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FBDE2D"/>
                </a:solidFill>
              </a:rPr>
              <a:t>[</a:t>
            </a:r>
            <a:r>
              <a:rPr lang="en-US" sz="1100" dirty="0">
                <a:solidFill>
                  <a:srgbClr val="D8FA3C"/>
                </a:solidFill>
              </a:rPr>
              <a:t>1</a:t>
            </a:r>
            <a:r>
              <a:rPr lang="en-US" sz="1100" dirty="0">
                <a:solidFill>
                  <a:srgbClr val="FBDE2D"/>
                </a:solidFill>
              </a:rPr>
              <a:t>,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D8FA3C"/>
                </a:solidFill>
              </a:rPr>
              <a:t>2</a:t>
            </a:r>
            <a:r>
              <a:rPr lang="en-US" sz="1100" dirty="0">
                <a:solidFill>
                  <a:srgbClr val="FBDE2D"/>
                </a:solidFill>
              </a:rPr>
              <a:t>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Replace some items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BDE2D"/>
                </a:solidFill>
              </a:rPr>
              <a:t>print(</a:t>
            </a: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)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Prints [1, 2, 2.23, 'john', 70.2]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8DA6CE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[</a:t>
            </a:r>
            <a:r>
              <a:rPr lang="en-US" sz="1100" dirty="0">
                <a:solidFill>
                  <a:srgbClr val="D8FA3C"/>
                </a:solidFill>
              </a:rPr>
              <a:t>0</a:t>
            </a:r>
            <a:r>
              <a:rPr lang="en-US" sz="1100" dirty="0">
                <a:solidFill>
                  <a:srgbClr val="FBDE2D"/>
                </a:solidFill>
              </a:rPr>
              <a:t>:</a:t>
            </a:r>
            <a:r>
              <a:rPr lang="en-US" sz="1100" dirty="0">
                <a:solidFill>
                  <a:srgbClr val="D8FA3C"/>
                </a:solidFill>
              </a:rPr>
              <a:t>2</a:t>
            </a:r>
            <a:r>
              <a:rPr lang="en-US" sz="1100" dirty="0">
                <a:solidFill>
                  <a:srgbClr val="FBDE2D"/>
                </a:solidFill>
              </a:rPr>
              <a:t>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FBDE2D"/>
                </a:solidFill>
              </a:rPr>
              <a:t>=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FBDE2D"/>
                </a:solidFill>
              </a:rPr>
              <a:t>[]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Remove some items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BDE2D"/>
                </a:solidFill>
              </a:rPr>
              <a:t>print(</a:t>
            </a: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)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Prints [2.23, 'john', 70.2]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8DA6CE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[</a:t>
            </a:r>
            <a:r>
              <a:rPr lang="en-US" sz="1100" dirty="0">
                <a:solidFill>
                  <a:srgbClr val="D8FA3C"/>
                </a:solidFill>
              </a:rPr>
              <a:t>1</a:t>
            </a:r>
            <a:r>
              <a:rPr lang="en-US" sz="1100" dirty="0">
                <a:solidFill>
                  <a:srgbClr val="FBDE2D"/>
                </a:solidFill>
              </a:rPr>
              <a:t>:</a:t>
            </a:r>
            <a:r>
              <a:rPr lang="en-US" sz="1100" dirty="0">
                <a:solidFill>
                  <a:srgbClr val="D8FA3C"/>
                </a:solidFill>
              </a:rPr>
              <a:t>1</a:t>
            </a:r>
            <a:r>
              <a:rPr lang="en-US" sz="1100" dirty="0">
                <a:solidFill>
                  <a:srgbClr val="FBDE2D"/>
                </a:solidFill>
              </a:rPr>
              <a:t>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FBDE2D"/>
                </a:solidFill>
              </a:rPr>
              <a:t>=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FBDE2D"/>
                </a:solidFill>
              </a:rPr>
              <a:t>[</a:t>
            </a:r>
            <a:r>
              <a:rPr lang="en-US" sz="1100" dirty="0">
                <a:solidFill>
                  <a:srgbClr val="61CE3C"/>
                </a:solidFill>
              </a:rPr>
              <a:t>'insert1'</a:t>
            </a:r>
            <a:r>
              <a:rPr lang="en-US" sz="1100" dirty="0">
                <a:solidFill>
                  <a:srgbClr val="FBDE2D"/>
                </a:solidFill>
              </a:rPr>
              <a:t>,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61CE3C"/>
                </a:solidFill>
              </a:rPr>
              <a:t>'insert2'</a:t>
            </a:r>
            <a:r>
              <a:rPr lang="en-US" sz="1100" dirty="0">
                <a:solidFill>
                  <a:srgbClr val="FBDE2D"/>
                </a:solidFill>
              </a:rPr>
              <a:t>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Insert some items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BDE2D"/>
                </a:solidFill>
              </a:rPr>
              <a:t>print(</a:t>
            </a: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)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Prints [2.23, 'insert1', 'insert2', 'john', 70.2]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8DA6CE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[:</a:t>
            </a:r>
            <a:r>
              <a:rPr lang="en-US" sz="1100" dirty="0">
                <a:solidFill>
                  <a:srgbClr val="D8FA3C"/>
                </a:solidFill>
              </a:rPr>
              <a:t>0</a:t>
            </a:r>
            <a:r>
              <a:rPr lang="en-US" sz="1100" dirty="0">
                <a:solidFill>
                  <a:srgbClr val="FBDE2D"/>
                </a:solidFill>
              </a:rPr>
              <a:t>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FBDE2D"/>
                </a:solidFill>
              </a:rPr>
              <a:t>=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Insert a copy of itself at the beginning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BDE2D"/>
                </a:solidFill>
              </a:rPr>
              <a:t>print(</a:t>
            </a: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)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Prints [2.23, 'insert1', 'insert2', 'john', 70.2, 2.23, 'insert1', 'insert2', 'john', 70.2]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8DA6CE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[:]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FBDE2D"/>
                </a:solidFill>
              </a:rPr>
              <a:t>=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FBDE2D"/>
                </a:solidFill>
              </a:rPr>
              <a:t>[]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Clear the list</a:t>
            </a:r>
            <a:endParaRPr lang="en-US" sz="1100" dirty="0">
              <a:solidFill>
                <a:srgbClr val="F8F8F8"/>
              </a:solidFill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BDE2D"/>
                </a:solidFill>
              </a:rPr>
              <a:t>print(</a:t>
            </a:r>
            <a:r>
              <a:rPr lang="en-US" sz="1100" dirty="0">
                <a:solidFill>
                  <a:srgbClr val="8DA6CE"/>
                </a:solidFill>
              </a:rPr>
              <a:t>l1</a:t>
            </a:r>
            <a:r>
              <a:rPr lang="en-US" sz="1100" dirty="0">
                <a:solidFill>
                  <a:srgbClr val="FBDE2D"/>
                </a:solidFill>
              </a:rPr>
              <a:t>)</a:t>
            </a:r>
            <a:r>
              <a:rPr lang="en-US" sz="1100" dirty="0">
                <a:solidFill>
                  <a:srgbClr val="F8F8F8"/>
                </a:solidFill>
              </a:rPr>
              <a:t> </a:t>
            </a:r>
            <a:r>
              <a:rPr lang="en-US" sz="1100" dirty="0">
                <a:solidFill>
                  <a:srgbClr val="AEAEAE"/>
                </a:solidFill>
              </a:rPr>
              <a:t># Prints []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2936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Tupluri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Crearea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tuplu</a:t>
            </a:r>
            <a:r>
              <a:rPr lang="en-US" sz="2400" dirty="0"/>
              <a:t> – </a:t>
            </a:r>
            <a:r>
              <a:rPr lang="en-US" sz="2400" dirty="0" err="1"/>
              <a:t>valori</a:t>
            </a:r>
            <a:r>
              <a:rPr lang="en-US" sz="2400" dirty="0"/>
              <a:t> separate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virgulă</a:t>
            </a:r>
            <a:r>
              <a:rPr lang="en-US" sz="2400" dirty="0"/>
              <a:t>, </a:t>
            </a:r>
            <a:r>
              <a:rPr lang="en-US" sz="2400" dirty="0" err="1"/>
              <a:t>între</a:t>
            </a:r>
            <a:r>
              <a:rPr lang="en-US" sz="2400" dirty="0"/>
              <a:t> ()</a:t>
            </a:r>
          </a:p>
          <a:p>
            <a:pPr marL="471487" lvl="1" indent="0">
              <a:buNone/>
              <a:defRPr/>
            </a:pPr>
            <a:r>
              <a:rPr lang="en-US" sz="2400" i="1" dirty="0"/>
              <a:t>&gt;&gt;&gt;</a:t>
            </a:r>
            <a:r>
              <a:rPr lang="en-US" sz="2400" i="1" dirty="0" err="1"/>
              <a:t>tpl</a:t>
            </a:r>
            <a:r>
              <a:rPr lang="en-US" sz="2400" i="1" dirty="0"/>
              <a:t> = ( '</a:t>
            </a:r>
            <a:r>
              <a:rPr lang="en-US" sz="2400" i="1" dirty="0" err="1"/>
              <a:t>abcd</a:t>
            </a:r>
            <a:r>
              <a:rPr lang="en-US" sz="2400" i="1" dirty="0"/>
              <a:t>', 786 , 2.23, 'john', 70.2  )</a:t>
            </a:r>
            <a:endParaRPr lang="ro-RO" sz="2400" dirty="0"/>
          </a:p>
          <a:p>
            <a:pPr marL="471487" lvl="1" indent="0">
              <a:buNone/>
              <a:defRPr/>
            </a:pPr>
            <a:endParaRPr lang="en-US" sz="22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Tuplul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listă</a:t>
            </a:r>
            <a:r>
              <a:rPr lang="en-US" sz="2400" dirty="0"/>
              <a:t> read-only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Folosit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general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operațiuni</a:t>
            </a:r>
            <a:r>
              <a:rPr lang="en-US" sz="2400" dirty="0"/>
              <a:t> interne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14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Dicționare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dirty="0" err="1"/>
              <a:t>Structură</a:t>
            </a:r>
            <a:r>
              <a:rPr lang="en-US" dirty="0"/>
              <a:t> de date </a:t>
            </a:r>
            <a:r>
              <a:rPr lang="en-US" dirty="0" err="1"/>
              <a:t>formată</a:t>
            </a:r>
            <a:r>
              <a:rPr lang="en-US" dirty="0"/>
              <a:t> din </a:t>
            </a:r>
            <a:r>
              <a:rPr lang="en-US" dirty="0" err="1"/>
              <a:t>perechi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- </a:t>
            </a:r>
            <a:r>
              <a:rPr lang="en-US" dirty="0" err="1"/>
              <a:t>valoare</a:t>
            </a:r>
            <a:endParaRPr lang="en-US" dirty="0"/>
          </a:p>
          <a:p>
            <a:r>
              <a:rPr lang="en-US" dirty="0" err="1"/>
              <a:t>Creare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Cheie</a:t>
            </a:r>
            <a:r>
              <a:rPr lang="en-US" dirty="0"/>
              <a:t> cu </a:t>
            </a:r>
            <a:r>
              <a:rPr lang="en-US" dirty="0" err="1"/>
              <a:t>cheie</a:t>
            </a:r>
            <a:r>
              <a:rPr lang="en-US" dirty="0"/>
              <a:t>:                          </a:t>
            </a:r>
            <a:r>
              <a:rPr lang="en-US" i="1" dirty="0"/>
              <a:t>d = {}; d[key] = value   </a:t>
            </a:r>
          </a:p>
          <a:p>
            <a:pPr lvl="1"/>
            <a:r>
              <a:rPr lang="en-US" dirty="0"/>
              <a:t>Compact :                                 </a:t>
            </a:r>
            <a:r>
              <a:rPr lang="en-US" i="1" dirty="0"/>
              <a:t>d = { </a:t>
            </a:r>
            <a:r>
              <a:rPr lang="en-US" i="1" dirty="0" err="1"/>
              <a:t>key:value</a:t>
            </a:r>
            <a:r>
              <a:rPr lang="en-US" i="1" dirty="0"/>
              <a:t>, key1:value1}</a:t>
            </a:r>
          </a:p>
          <a:p>
            <a:pPr lvl="1"/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 keyword:     </a:t>
            </a:r>
            <a:r>
              <a:rPr lang="en-US" i="1" dirty="0"/>
              <a:t>d = </a:t>
            </a:r>
            <a:r>
              <a:rPr lang="en-US" i="1" dirty="0" err="1"/>
              <a:t>dict</a:t>
            </a:r>
            <a:r>
              <a:rPr lang="en-US" i="1" dirty="0"/>
              <a:t>(key=value,key1=value1)</a:t>
            </a:r>
          </a:p>
          <a:p>
            <a:r>
              <a:rPr lang="en-US" dirty="0" err="1"/>
              <a:t>Ștergere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cheie</a:t>
            </a:r>
            <a:r>
              <a:rPr lang="en-US" dirty="0"/>
              <a:t>:                      </a:t>
            </a:r>
            <a:r>
              <a:rPr lang="en-US" i="1" dirty="0"/>
              <a:t>del d[key]  </a:t>
            </a: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d.pop</a:t>
            </a:r>
            <a:r>
              <a:rPr lang="en-US" i="1" dirty="0"/>
              <a:t>(key)</a:t>
            </a:r>
          </a:p>
          <a:p>
            <a:endParaRPr lang="en-US" dirty="0"/>
          </a:p>
          <a:p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dicționar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b="1" dirty="0" err="1"/>
              <a:t>imutabil</a:t>
            </a:r>
            <a:r>
              <a:rPr lang="en-US" b="1" dirty="0"/>
              <a:t> </a:t>
            </a:r>
            <a:r>
              <a:rPr lang="en-US" dirty="0"/>
              <a:t>Python: </a:t>
            </a:r>
            <a:r>
              <a:rPr lang="en-US" dirty="0" err="1"/>
              <a:t>număr</a:t>
            </a:r>
            <a:r>
              <a:rPr lang="en-US" dirty="0"/>
              <a:t>, string, </a:t>
            </a:r>
            <a:r>
              <a:rPr lang="en-US" dirty="0" err="1"/>
              <a:t>tuplu</a:t>
            </a:r>
            <a:endParaRPr lang="en-US" dirty="0"/>
          </a:p>
          <a:p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Python.</a:t>
            </a:r>
          </a:p>
          <a:p>
            <a:endParaRPr lang="en-US" dirty="0"/>
          </a:p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unică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dicționarului</a:t>
            </a:r>
            <a:endParaRPr lang="en-US" dirty="0"/>
          </a:p>
          <a:p>
            <a:pPr lvl="1"/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atribuim</a:t>
            </a:r>
            <a:r>
              <a:rPr lang="en-US" dirty="0"/>
              <a:t> o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,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veche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suprascrisă</a:t>
            </a:r>
            <a:endParaRPr lang="en-US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46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specifice</a:t>
            </a:r>
            <a:r>
              <a:rPr lang="en-US" b="1" dirty="0"/>
              <a:t> </a:t>
            </a:r>
            <a:r>
              <a:rPr lang="en-US" b="1" dirty="0" err="1"/>
              <a:t>dicționarelor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6398" y="1337459"/>
          <a:ext cx="11136672" cy="382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692">
                  <a:extLst>
                    <a:ext uri="{9D8B030D-6E8A-4147-A177-3AD203B41FA5}">
                      <a16:colId xmlns:a16="http://schemas.microsoft.com/office/drawing/2014/main" val="3066762626"/>
                    </a:ext>
                  </a:extLst>
                </a:gridCol>
                <a:gridCol w="7796980">
                  <a:extLst>
                    <a:ext uri="{9D8B030D-6E8A-4147-A177-3AD203B41FA5}">
                      <a16:colId xmlns:a16="http://schemas.microsoft.com/office/drawing/2014/main" val="1126188469"/>
                    </a:ext>
                  </a:extLst>
                </a:gridCol>
              </a:tblGrid>
              <a:tr h="2553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none" kern="50" dirty="0" err="1">
                          <a:latin typeface="+mn-lt"/>
                          <a:ea typeface="WenQuanYi Zen Hei"/>
                          <a:cs typeface="Liberation Serif"/>
                        </a:rPr>
                        <a:t>Metoda</a:t>
                      </a:r>
                      <a:endParaRPr lang="ro-RO" sz="1200" u="none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iberation Serif"/>
                        </a:rPr>
                        <a:t>Descriere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338452133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b="1" u="none" kern="5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iberation Serif"/>
                        </a:rPr>
                        <a:t>dict.clear()</a:t>
                      </a:r>
                      <a:endParaRPr lang="ro-RO" sz="1200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Șterge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toate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elementele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dicționarului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dirty="0" err="1">
                          <a:latin typeface="+mn-lt"/>
                          <a:ea typeface="WenQuanYi Zen Hei"/>
                          <a:cs typeface="Liberation Serif"/>
                        </a:rPr>
                        <a:t>dict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2129168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b="1" u="none" kern="5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iberation Serif"/>
                        </a:rPr>
                        <a:t>dict.copy()</a:t>
                      </a:r>
                      <a:endParaRPr lang="ro-RO" sz="1200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o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copie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a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dicționarului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dirty="0" err="1">
                          <a:latin typeface="+mn-lt"/>
                          <a:ea typeface="WenQuanYi Zen Hei"/>
                          <a:cs typeface="Liberation Serif"/>
                        </a:rPr>
                        <a:t>dict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4766696"/>
                  </a:ext>
                </a:extLst>
              </a:tr>
              <a:tr h="44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none" kern="5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iberation Serif"/>
                        </a:rPr>
                        <a:t>dict.fromkeys(seq[, value])</a:t>
                      </a:r>
                      <a:endParaRPr lang="ro-RO" sz="1200" u="none" kern="5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Crează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un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nou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dicționar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pe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baza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cheilor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din </a:t>
                      </a:r>
                      <a:r>
                        <a:rPr lang="en-US" sz="1200" i="1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seq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și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atribuie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valoarea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baseline="0" dirty="0">
                          <a:latin typeface="+mn-lt"/>
                          <a:ea typeface="WenQuanYi Zen Hei"/>
                          <a:cs typeface="Liberation Serif"/>
                        </a:rPr>
                        <a:t>value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tuturor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elementelor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.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2085560"/>
                  </a:ext>
                </a:extLst>
              </a:tr>
              <a:tr h="44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b="1" u="none" kern="5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iberation Serif"/>
                        </a:rPr>
                        <a:t>dict.get(key,</a:t>
                      </a:r>
                      <a:r>
                        <a:rPr lang="en-US" sz="1200" b="0" u="none" kern="50" baseline="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ro-RO" sz="1200" b="1" u="none" kern="5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iberation Serif"/>
                        </a:rPr>
                        <a:t>default=None)</a:t>
                      </a:r>
                      <a:endParaRPr lang="ro-RO" sz="1200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valoarea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cheii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dirty="0">
                          <a:latin typeface="+mn-lt"/>
                          <a:ea typeface="WenQuanYi Zen Hei"/>
                          <a:cs typeface="Liberation Serif"/>
                        </a:rPr>
                        <a:t>key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.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Dacă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această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cheie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nu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există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,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valoarea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default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217390377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b="1" u="none" kern="5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iberation Serif"/>
                        </a:rPr>
                        <a:t>dict.items()</a:t>
                      </a:r>
                      <a:endParaRPr lang="ro-RO" sz="1200" u="none" kern="5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un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obiect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dict_items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care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conține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tupluri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cu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perechile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baseline="0" dirty="0">
                          <a:latin typeface="+mn-lt"/>
                          <a:ea typeface="WenQuanYi Zen Hei"/>
                          <a:cs typeface="Liberation Serif"/>
                        </a:rPr>
                        <a:t>(</a:t>
                      </a:r>
                      <a:r>
                        <a:rPr lang="en-US" sz="1200" i="1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cheie</a:t>
                      </a:r>
                      <a:r>
                        <a:rPr lang="en-US" sz="1200" i="1" kern="50" baseline="0" dirty="0">
                          <a:latin typeface="+mn-lt"/>
                          <a:ea typeface="WenQuanYi Zen Hei"/>
                          <a:cs typeface="Liberation Serif"/>
                        </a:rPr>
                        <a:t>, </a:t>
                      </a:r>
                      <a:r>
                        <a:rPr lang="en-US" sz="1200" i="1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valoare</a:t>
                      </a:r>
                      <a:r>
                        <a:rPr lang="en-US" sz="1200" i="1" kern="50" baseline="0" dirty="0">
                          <a:latin typeface="+mn-lt"/>
                          <a:ea typeface="WenQuanYi Zen Hei"/>
                          <a:cs typeface="Liberation Serif"/>
                        </a:rPr>
                        <a:t>)</a:t>
                      </a:r>
                      <a:endParaRPr lang="ro-RO" sz="1200" i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64248199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b="1" u="none" kern="5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iberation Serif"/>
                        </a:rPr>
                        <a:t>dict.keys()</a:t>
                      </a:r>
                      <a:endParaRPr lang="ro-RO" sz="1200" u="none" kern="5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un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obiect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dict_keys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care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conține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cheile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dicționarului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463814823"/>
                  </a:ext>
                </a:extLst>
              </a:tr>
              <a:tr h="44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b="1" u="none" kern="5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iberation Serif"/>
                        </a:rPr>
                        <a:t>dict.setdefault(key, default=None)</a:t>
                      </a:r>
                      <a:endParaRPr lang="ro-RO" sz="1200" u="none" kern="5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Similar cu get(),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dar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setează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dirty="0" err="1">
                          <a:latin typeface="+mn-lt"/>
                          <a:ea typeface="WenQuanYi Zen Hei"/>
                          <a:cs typeface="Liberation Serif"/>
                        </a:rPr>
                        <a:t>dict</a:t>
                      </a:r>
                      <a:r>
                        <a:rPr lang="en-US" sz="1200" i="1" kern="50" dirty="0">
                          <a:latin typeface="+mn-lt"/>
                          <a:ea typeface="WenQuanYi Zen Hei"/>
                          <a:cs typeface="Liberation Serif"/>
                        </a:rPr>
                        <a:t>[key]=default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doar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dacă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cheia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nu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există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în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dirty="0" err="1">
                          <a:latin typeface="+mn-lt"/>
                          <a:ea typeface="WenQuanYi Zen Hei"/>
                          <a:cs typeface="Liberation Serif"/>
                        </a:rPr>
                        <a:t>dict</a:t>
                      </a:r>
                      <a:endParaRPr lang="ro-RO" sz="1200" i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75383272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b="1" u="none" kern="5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iberation Serif"/>
                        </a:rPr>
                        <a:t>dict.update(dict2)</a:t>
                      </a:r>
                      <a:endParaRPr lang="ro-RO" sz="1200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Adaugă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perechile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dicționarului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baseline="0" dirty="0">
                          <a:latin typeface="+mn-lt"/>
                          <a:ea typeface="WenQuanYi Zen Hei"/>
                          <a:cs typeface="Liberation Serif"/>
                        </a:rPr>
                        <a:t>dict2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la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dicționarul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dict</a:t>
                      </a:r>
                      <a:endParaRPr lang="ro-RO" sz="1200" i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714253933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200" b="1" u="none" kern="5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iberation Serif"/>
                        </a:rPr>
                        <a:t>dict.values()</a:t>
                      </a:r>
                      <a:endParaRPr lang="ro-RO" sz="1200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un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obiect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dict_values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care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conține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valorile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dicționarului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0632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060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Funcții</a:t>
            </a:r>
            <a:r>
              <a:rPr lang="en-US" b="1" dirty="0"/>
              <a:t> </a:t>
            </a:r>
            <a:r>
              <a:rPr lang="en-US" b="1" dirty="0" err="1"/>
              <a:t>generale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6400" y="1303078"/>
          <a:ext cx="1086136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948">
                  <a:extLst>
                    <a:ext uri="{9D8B030D-6E8A-4147-A177-3AD203B41FA5}">
                      <a16:colId xmlns:a16="http://schemas.microsoft.com/office/drawing/2014/main" val="1277783197"/>
                    </a:ext>
                  </a:extLst>
                </a:gridCol>
                <a:gridCol w="8357420">
                  <a:extLst>
                    <a:ext uri="{9D8B030D-6E8A-4147-A177-3AD203B41FA5}">
                      <a16:colId xmlns:a16="http://schemas.microsoft.com/office/drawing/2014/main" val="3425896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ohit Devanagari"/>
                        </a:rPr>
                        <a:t>Metoda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iberation Serif"/>
                        </a:rPr>
                        <a:t>Descriere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22464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>
                          <a:latin typeface="+mn-lt"/>
                          <a:ea typeface="WenQuanYi Zen Hei"/>
                          <a:cs typeface="Lohit Devanagari"/>
                        </a:rPr>
                        <a:t>type(object)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Returnează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tipul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obiectului</a:t>
                      </a:r>
                      <a:r>
                        <a:rPr lang="en-US" sz="1200" i="1" kern="50" baseline="0" dirty="0">
                          <a:latin typeface="+mn-lt"/>
                          <a:ea typeface="WenQuanYi Zen Hei"/>
                          <a:cs typeface="Lohit Devanagari"/>
                        </a:rPr>
                        <a:t> object</a:t>
                      </a:r>
                      <a:endParaRPr lang="ro-RO" sz="1200" i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451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ohit Devanagari"/>
                        </a:rPr>
                        <a:t>len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ohit Devanagari"/>
                        </a:rPr>
                        <a:t>(object)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lungimea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obiectului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baseline="0" dirty="0">
                          <a:latin typeface="+mn-lt"/>
                          <a:ea typeface="WenQuanYi Zen Hei"/>
                          <a:cs typeface="Liberation Serif"/>
                        </a:rPr>
                        <a:t>object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. 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0199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>
                          <a:latin typeface="+mn-lt"/>
                          <a:ea typeface="WenQuanYi Zen Hei"/>
                          <a:cs typeface="Lohit Devanagari"/>
                        </a:rPr>
                        <a:t>max(object)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elementul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cu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mai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mare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valoare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.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‘</a:t>
                      </a:r>
                      <a:r>
                        <a:rPr lang="en-US" sz="1200" i="1" kern="50" dirty="0">
                          <a:latin typeface="+mn-lt"/>
                          <a:ea typeface="WenQuanYi Zen Hei"/>
                          <a:cs typeface="Liberation Serif"/>
                        </a:rPr>
                        <a:t>object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’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trebuie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să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fie </a:t>
                      </a: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iberation Serif"/>
                        </a:rPr>
                        <a:t>iterabil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și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să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conțină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același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tip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8814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>
                          <a:latin typeface="+mn-lt"/>
                          <a:ea typeface="WenQuanYi Zen Hei"/>
                          <a:cs typeface="Lohit Devanagari"/>
                        </a:rPr>
                        <a:t>min(object)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Returnează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elementul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cu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mai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mică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valoare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.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i="1" kern="50" dirty="0">
                          <a:latin typeface="+mn-lt"/>
                          <a:ea typeface="WenQuanYi Zen Hei"/>
                          <a:cs typeface="Liberation Serif"/>
                        </a:rPr>
                        <a:t>‘object’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trebuie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să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iberation Serif"/>
                        </a:rPr>
                        <a:t> fie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iberation Serif"/>
                        </a:rPr>
                        <a:t>iterabil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și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să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conțină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iberation Serif"/>
                        </a:rPr>
                        <a:t>același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iberation Serif"/>
                        </a:rPr>
                        <a:t> tip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797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ohit Devanagari"/>
                        </a:rPr>
                        <a:t>int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ohit Devanagari"/>
                        </a:rPr>
                        <a:t>(value, base=10)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Convertește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o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valoare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la un integer,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dacă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această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valoare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este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formată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din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cifre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. 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61814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>
                          <a:latin typeface="+mn-lt"/>
                          <a:ea typeface="WenQuanYi Zen Hei"/>
                          <a:cs typeface="Lohit Devanagari"/>
                        </a:rPr>
                        <a:t>float(value)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Convertește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o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valoare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la un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număr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real(float),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dacă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este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o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valoare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formată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din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cifre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și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un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punct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. 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7751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ohit Devanagari"/>
                        </a:rPr>
                        <a:t>str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ohit Devanagari"/>
                        </a:rPr>
                        <a:t>(value)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Convertește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o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valoare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la string. 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29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>
                          <a:latin typeface="+mn-lt"/>
                          <a:ea typeface="WenQuanYi Zen Hei"/>
                          <a:cs typeface="Lohit Devanagari"/>
                        </a:rPr>
                        <a:t>list(sequence)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Convertește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o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secvență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într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-un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obiect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de tip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listă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. list()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creează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o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listă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goală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7268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>
                          <a:latin typeface="+mn-lt"/>
                          <a:ea typeface="WenQuanYi Zen Hei"/>
                          <a:cs typeface="Lohit Devanagari"/>
                        </a:rPr>
                        <a:t>tuple(sequence)</a:t>
                      </a:r>
                      <a:endParaRPr lang="ro-RO" sz="1200" kern="5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Convertește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o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secvență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într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-un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obiect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de tip tuple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. tuple()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creează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un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tuplu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gol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182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ohit Devanagari"/>
                        </a:rPr>
                        <a:t>dict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ohit Devanagari"/>
                        </a:rPr>
                        <a:t>(mapping)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Creează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un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obiect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i="1" kern="50" baseline="0" dirty="0">
                          <a:latin typeface="+mn-lt"/>
                          <a:ea typeface="WenQuanYi Zen Hei"/>
                          <a:cs typeface="Lohit Devanagari"/>
                        </a:rPr>
                        <a:t>dictionary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pe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baza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mapărilor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din mapping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99341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>
                          <a:latin typeface="+mn-lt"/>
                          <a:ea typeface="WenQuanYi Zen Hei"/>
                          <a:cs typeface="Lohit Devanagari"/>
                        </a:rPr>
                        <a:t>dir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ohit Devanagari"/>
                        </a:rPr>
                        <a:t>(object)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Returnează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lista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atributelor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obiectului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object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845234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0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Structură</a:t>
            </a:r>
            <a:r>
              <a:rPr lang="en-US" b="1" dirty="0"/>
              <a:t> </a:t>
            </a:r>
            <a:r>
              <a:rPr lang="en-US" b="1" dirty="0" err="1"/>
              <a:t>detaliată</a:t>
            </a:r>
            <a:r>
              <a:rPr lang="en-US" b="1" dirty="0"/>
              <a:t> a </a:t>
            </a:r>
            <a:r>
              <a:rPr lang="en-US" b="1" dirty="0" err="1"/>
              <a:t>cursului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04900"/>
            <a:ext cx="11379200" cy="5105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 dirty="0" err="1"/>
              <a:t>Programa</a:t>
            </a:r>
            <a:r>
              <a:rPr lang="en-US" dirty="0"/>
              <a:t> </a:t>
            </a:r>
            <a:r>
              <a:rPr lang="en-US" b="1" dirty="0"/>
              <a:t>Python  – </a:t>
            </a:r>
            <a:r>
              <a:rPr lang="en-US" b="1" dirty="0" err="1"/>
              <a:t>vom</a:t>
            </a:r>
            <a:r>
              <a:rPr lang="en-US" b="1" dirty="0"/>
              <a:t> </a:t>
            </a:r>
            <a:r>
              <a:rPr lang="en-US" b="1" dirty="0" err="1"/>
              <a:t>utiliza</a:t>
            </a:r>
            <a:r>
              <a:rPr lang="en-US" b="1" dirty="0"/>
              <a:t> IDLE care vine cu </a:t>
            </a:r>
            <a:r>
              <a:rPr lang="en-US" b="1" dirty="0" err="1"/>
              <a:t>suita</a:t>
            </a:r>
            <a:r>
              <a:rPr lang="en-US" b="1" dirty="0"/>
              <a:t> de </a:t>
            </a:r>
            <a:r>
              <a:rPr lang="en-US" b="1" dirty="0" err="1"/>
              <a:t>pe</a:t>
            </a:r>
            <a:r>
              <a:rPr lang="en-US" b="1" dirty="0"/>
              <a:t> Python.org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59184"/>
              </p:ext>
            </p:extLst>
          </p:nvPr>
        </p:nvGraphicFramePr>
        <p:xfrm>
          <a:off x="567156" y="1950720"/>
          <a:ext cx="11343192" cy="3053080"/>
        </p:xfrm>
        <a:graphic>
          <a:graphicData uri="http://schemas.openxmlformats.org/drawingml/2006/table">
            <a:tbl>
              <a:tblPr/>
              <a:tblGrid>
                <a:gridCol w="567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Noțiuni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introductive.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Instalarea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Python pe Windows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și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sau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Linux.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Utilizarea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unui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interpretor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Python.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Execuția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fișiere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cu cod Python.</a:t>
                      </a:r>
                      <a:endParaRPr lang="en-US" sz="2800" dirty="0">
                        <a:effectLst/>
                        <a:latin typeface="Arial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Tipuri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 date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fundamentale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Mutabil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imutabil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Denumirea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variabilelor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Case sensitive.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Afișare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Exerciții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Structuri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de date.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Liste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Tupluri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Dicționare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 Operatorul slice.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Exerciții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en-US" sz="2800" dirty="0">
                        <a:effectLst/>
                        <a:latin typeface="Arial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Instrucțiuni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 control flux de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execuție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Expresii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booleene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Exerciții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Funcții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Module.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Exerciții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2800" dirty="0"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Noțiuni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programare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obiect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orientată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în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Python.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Atribute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Metode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Moștenire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Exerciții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en-US" sz="2800" dirty="0">
                        <a:effectLst/>
                        <a:latin typeface="Arial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Programare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obiect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orientată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Exerciții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Alte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exerciții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stil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ECCPR,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sau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tip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interviu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tehnic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entry level junior.</a:t>
                      </a:r>
                      <a:endParaRPr lang="en-US" sz="2800" dirty="0">
                        <a:effectLst/>
                        <a:latin typeface="Arial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2800" dirty="0">
                          <a:effectLst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Majoritatea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temelor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casă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vor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putea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fi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rezolvate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platforma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Moodle, sub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formă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itemi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VPL.</a:t>
                      </a:r>
                      <a:endParaRPr lang="en-US" sz="2800" dirty="0"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774952" y="1951038"/>
            <a:ext cx="192232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EXERCIȚII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0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rgbClr val="A1D5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Exerciții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1600" dirty="0" err="1"/>
              <a:t>Creați</a:t>
            </a:r>
            <a:r>
              <a:rPr lang="en-US" sz="1600" dirty="0"/>
              <a:t> </a:t>
            </a:r>
            <a:r>
              <a:rPr lang="en-US" sz="1600" dirty="0" err="1"/>
              <a:t>lista</a:t>
            </a:r>
            <a:r>
              <a:rPr lang="en-US" sz="1600" dirty="0"/>
              <a:t> l1, care </a:t>
            </a:r>
            <a:r>
              <a:rPr lang="en-US" sz="1600" dirty="0" err="1"/>
              <a:t>conține</a:t>
            </a:r>
            <a:r>
              <a:rPr lang="en-US" sz="1600" dirty="0"/>
              <a:t> </a:t>
            </a:r>
            <a:r>
              <a:rPr lang="en-US" sz="1600" dirty="0" err="1"/>
              <a:t>elementele</a:t>
            </a:r>
            <a:r>
              <a:rPr lang="en-US" sz="1600" dirty="0"/>
              <a:t>: </a:t>
            </a:r>
            <a:r>
              <a:rPr lang="en-US" sz="1600" i="1" dirty="0"/>
              <a:t>'</a:t>
            </a:r>
            <a:r>
              <a:rPr lang="en-US" sz="1600" i="1" dirty="0" err="1"/>
              <a:t>abcd</a:t>
            </a:r>
            <a:r>
              <a:rPr lang="en-US" sz="1600" i="1" dirty="0"/>
              <a:t>', 786 , 2.23, ‘ion', 70.2 </a:t>
            </a:r>
          </a:p>
          <a:p>
            <a:pPr lvl="1"/>
            <a:r>
              <a:rPr lang="en-US" sz="1600" dirty="0" err="1"/>
              <a:t>Afișați</a:t>
            </a:r>
            <a:r>
              <a:rPr lang="en-US" sz="1600" dirty="0"/>
              <a:t> </a:t>
            </a:r>
            <a:r>
              <a:rPr lang="en-US" sz="1600" dirty="0" err="1"/>
              <a:t>lista</a:t>
            </a:r>
            <a:r>
              <a:rPr lang="en-US" sz="1600" dirty="0"/>
              <a:t> l1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primul</a:t>
            </a:r>
            <a:r>
              <a:rPr lang="en-US" sz="1600" dirty="0"/>
              <a:t> element al </a:t>
            </a:r>
            <a:r>
              <a:rPr lang="en-US" sz="1600" dirty="0" err="1"/>
              <a:t>listei</a:t>
            </a:r>
            <a:r>
              <a:rPr lang="en-US" sz="1600" dirty="0"/>
              <a:t>, </a:t>
            </a:r>
            <a:r>
              <a:rPr lang="en-US" sz="1600" dirty="0" err="1"/>
              <a:t>folosind</a:t>
            </a:r>
            <a:r>
              <a:rPr lang="en-US" sz="1600" dirty="0"/>
              <a:t> </a:t>
            </a:r>
            <a:r>
              <a:rPr lang="en-US" sz="1600" dirty="0" err="1"/>
              <a:t>aceeași</a:t>
            </a:r>
            <a:r>
              <a:rPr lang="en-US" sz="1600" dirty="0"/>
              <a:t> </a:t>
            </a:r>
            <a:r>
              <a:rPr lang="en-US" sz="1600" dirty="0" err="1"/>
              <a:t>comandă</a:t>
            </a:r>
            <a:r>
              <a:rPr lang="en-US" sz="1600" dirty="0"/>
              <a:t> print</a:t>
            </a:r>
          </a:p>
          <a:p>
            <a:pPr lvl="1"/>
            <a:r>
              <a:rPr lang="en-US" sz="1600" dirty="0" err="1"/>
              <a:t>Afișați</a:t>
            </a:r>
            <a:r>
              <a:rPr lang="en-US" sz="1600" dirty="0"/>
              <a:t> </a:t>
            </a:r>
            <a:r>
              <a:rPr lang="en-US" sz="1600" dirty="0" err="1"/>
              <a:t>elementele</a:t>
            </a:r>
            <a:r>
              <a:rPr lang="en-US" sz="1600" dirty="0"/>
              <a:t> </a:t>
            </a:r>
            <a:r>
              <a:rPr lang="en-US" sz="1600" dirty="0" err="1"/>
              <a:t>începând</a:t>
            </a:r>
            <a:r>
              <a:rPr lang="en-US" sz="1600" dirty="0"/>
              <a:t> cu </a:t>
            </a:r>
            <a:r>
              <a:rPr lang="en-US" sz="1600" dirty="0" err="1"/>
              <a:t>cel</a:t>
            </a:r>
            <a:r>
              <a:rPr lang="en-US" sz="1600" dirty="0"/>
              <a:t> de-al 3-lea element</a:t>
            </a:r>
          </a:p>
          <a:p>
            <a:pPr lvl="1"/>
            <a:r>
              <a:rPr lang="en-US" sz="1600" dirty="0" err="1"/>
              <a:t>Duplicați</a:t>
            </a:r>
            <a:r>
              <a:rPr lang="en-US" sz="1600" dirty="0"/>
              <a:t> </a:t>
            </a:r>
            <a:r>
              <a:rPr lang="en-US" sz="1600" dirty="0" err="1"/>
              <a:t>elementele</a:t>
            </a:r>
            <a:r>
              <a:rPr lang="en-US" sz="1600" dirty="0"/>
              <a:t> </a:t>
            </a:r>
            <a:r>
              <a:rPr lang="en-US" sz="1600" dirty="0" err="1"/>
              <a:t>listei</a:t>
            </a:r>
            <a:r>
              <a:rPr lang="en-US" sz="1600" dirty="0"/>
              <a:t>=&gt; </a:t>
            </a:r>
            <a:r>
              <a:rPr lang="en-US" sz="1600" i="1" dirty="0"/>
              <a:t>'</a:t>
            </a:r>
            <a:r>
              <a:rPr lang="en-US" sz="1600" i="1" dirty="0" err="1"/>
              <a:t>abcd</a:t>
            </a:r>
            <a:r>
              <a:rPr lang="en-US" sz="1600" i="1" dirty="0"/>
              <a:t>', 786 , 2.23, ‘ion', 70.2 , '</a:t>
            </a:r>
            <a:r>
              <a:rPr lang="en-US" sz="1600" i="1" dirty="0" err="1"/>
              <a:t>abcd</a:t>
            </a:r>
            <a:r>
              <a:rPr lang="en-US" sz="1600" i="1" dirty="0"/>
              <a:t>', 786 , 2.23, ‘ion', 70.2 </a:t>
            </a:r>
            <a:endParaRPr lang="en-US" sz="1600" dirty="0"/>
          </a:p>
          <a:p>
            <a:r>
              <a:rPr lang="en-US" sz="1600" dirty="0" err="1"/>
              <a:t>Creați</a:t>
            </a:r>
            <a:r>
              <a:rPr lang="en-US" sz="1600" dirty="0"/>
              <a:t> </a:t>
            </a:r>
            <a:r>
              <a:rPr lang="en-US" sz="1600" dirty="0" err="1"/>
              <a:t>lista</a:t>
            </a:r>
            <a:r>
              <a:rPr lang="en-US" sz="1600" dirty="0"/>
              <a:t> l2, care </a:t>
            </a:r>
            <a:r>
              <a:rPr lang="en-US" sz="1600" dirty="0" err="1"/>
              <a:t>conține</a:t>
            </a:r>
            <a:r>
              <a:rPr lang="en-US" sz="1600" dirty="0"/>
              <a:t> </a:t>
            </a:r>
            <a:r>
              <a:rPr lang="en-US" sz="1600" dirty="0" err="1"/>
              <a:t>elementele</a:t>
            </a:r>
            <a:r>
              <a:rPr lang="en-US" sz="1600" dirty="0"/>
              <a:t>: 123, 14</a:t>
            </a:r>
          </a:p>
          <a:p>
            <a:r>
              <a:rPr lang="en-US" sz="1600" dirty="0" err="1"/>
              <a:t>Creați</a:t>
            </a:r>
            <a:r>
              <a:rPr lang="en-US" sz="1600" dirty="0"/>
              <a:t> </a:t>
            </a:r>
            <a:r>
              <a:rPr lang="en-US" sz="1600" dirty="0" err="1"/>
              <a:t>lista</a:t>
            </a:r>
            <a:r>
              <a:rPr lang="en-US" sz="1600" dirty="0"/>
              <a:t> l3, care </a:t>
            </a:r>
            <a:r>
              <a:rPr lang="en-US" sz="1600" dirty="0" err="1"/>
              <a:t>conține</a:t>
            </a:r>
            <a:r>
              <a:rPr lang="en-US" sz="1600" dirty="0"/>
              <a:t> </a:t>
            </a:r>
            <a:r>
              <a:rPr lang="en-US" sz="1600" dirty="0" err="1"/>
              <a:t>elementele</a:t>
            </a:r>
            <a:r>
              <a:rPr lang="en-US" sz="1600" dirty="0"/>
              <a:t> </a:t>
            </a:r>
            <a:r>
              <a:rPr lang="en-US" sz="1600" dirty="0" err="1"/>
              <a:t>listelor</a:t>
            </a:r>
            <a:r>
              <a:rPr lang="en-US" sz="1600" dirty="0"/>
              <a:t> l1 </a:t>
            </a:r>
            <a:r>
              <a:rPr lang="en-US" sz="1600" dirty="0" err="1"/>
              <a:t>și</a:t>
            </a:r>
            <a:r>
              <a:rPr lang="en-US" sz="1600" dirty="0"/>
              <a:t> l2. </a:t>
            </a:r>
            <a:r>
              <a:rPr lang="en-US" sz="1600" dirty="0" err="1"/>
              <a:t>Modificați</a:t>
            </a:r>
            <a:r>
              <a:rPr lang="en-US" sz="1600" dirty="0"/>
              <a:t> </a:t>
            </a:r>
            <a:r>
              <a:rPr lang="en-US" sz="1600" dirty="0" err="1"/>
              <a:t>valoarea</a:t>
            </a:r>
            <a:r>
              <a:rPr lang="en-US" sz="1600" dirty="0"/>
              <a:t> </a:t>
            </a:r>
            <a:r>
              <a:rPr lang="en-US" sz="1600" dirty="0" err="1"/>
              <a:t>lui</a:t>
            </a:r>
            <a:r>
              <a:rPr lang="en-US" sz="1600" dirty="0"/>
              <a:t> l1[1]. </a:t>
            </a:r>
            <a:r>
              <a:rPr lang="en-US" sz="1600" dirty="0" err="1"/>
              <a:t>Afișați</a:t>
            </a:r>
            <a:r>
              <a:rPr lang="en-US" sz="1600" dirty="0"/>
              <a:t> </a:t>
            </a:r>
            <a:r>
              <a:rPr lang="en-US" sz="1600" dirty="0" err="1"/>
              <a:t>valorile</a:t>
            </a:r>
            <a:r>
              <a:rPr lang="en-US" sz="1600" dirty="0"/>
              <a:t> </a:t>
            </a:r>
            <a:r>
              <a:rPr lang="en-US" sz="1600" dirty="0" err="1"/>
              <a:t>lui</a:t>
            </a:r>
            <a:r>
              <a:rPr lang="en-US" sz="1600" dirty="0"/>
              <a:t> l3</a:t>
            </a:r>
          </a:p>
          <a:p>
            <a:r>
              <a:rPr lang="en-US" sz="1600" dirty="0" err="1"/>
              <a:t>Creați</a:t>
            </a:r>
            <a:r>
              <a:rPr lang="en-US" sz="1600" dirty="0"/>
              <a:t> </a:t>
            </a:r>
            <a:r>
              <a:rPr lang="en-US" sz="1600" dirty="0" err="1"/>
              <a:t>lista</a:t>
            </a:r>
            <a:r>
              <a:rPr lang="en-US" sz="1600" dirty="0"/>
              <a:t> l4, care </a:t>
            </a:r>
            <a:r>
              <a:rPr lang="en-US" sz="1600" dirty="0" err="1"/>
              <a:t>conține</a:t>
            </a:r>
            <a:r>
              <a:rPr lang="en-US" sz="1600" dirty="0"/>
              <a:t> </a:t>
            </a:r>
            <a:r>
              <a:rPr lang="en-US" sz="1600" dirty="0" err="1"/>
              <a:t>aceleași</a:t>
            </a:r>
            <a:r>
              <a:rPr lang="en-US" sz="1600" dirty="0"/>
              <a:t> </a:t>
            </a:r>
            <a:r>
              <a:rPr lang="en-US" sz="1600" dirty="0" err="1"/>
              <a:t>elemente</a:t>
            </a:r>
            <a:r>
              <a:rPr lang="en-US" sz="1600" dirty="0"/>
              <a:t> </a:t>
            </a:r>
            <a:r>
              <a:rPr lang="en-US" sz="1600" dirty="0" err="1"/>
              <a:t>ca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l2. </a:t>
            </a:r>
            <a:r>
              <a:rPr lang="en-US" sz="1600" dirty="0" err="1"/>
              <a:t>Modificați</a:t>
            </a:r>
            <a:r>
              <a:rPr lang="en-US" sz="1600" dirty="0"/>
              <a:t> </a:t>
            </a:r>
            <a:r>
              <a:rPr lang="en-US" sz="1600" dirty="0" err="1"/>
              <a:t>valoarea</a:t>
            </a:r>
            <a:r>
              <a:rPr lang="en-US" sz="1600" dirty="0"/>
              <a:t> l2[0]. </a:t>
            </a:r>
            <a:r>
              <a:rPr lang="en-US" sz="1600" dirty="0" err="1"/>
              <a:t>Afișați</a:t>
            </a:r>
            <a:r>
              <a:rPr lang="en-US" sz="1600" dirty="0"/>
              <a:t> </a:t>
            </a:r>
            <a:r>
              <a:rPr lang="en-US" sz="1600" dirty="0" err="1"/>
              <a:t>valorile</a:t>
            </a:r>
            <a:r>
              <a:rPr lang="en-US" sz="1600" dirty="0"/>
              <a:t> </a:t>
            </a:r>
            <a:r>
              <a:rPr lang="en-US" sz="1600" dirty="0" err="1"/>
              <a:t>lui</a:t>
            </a:r>
            <a:r>
              <a:rPr lang="en-US" sz="1600" dirty="0"/>
              <a:t> l4. </a:t>
            </a:r>
          </a:p>
          <a:p>
            <a:r>
              <a:rPr lang="en-US" sz="1600" dirty="0" err="1"/>
              <a:t>Creati</a:t>
            </a:r>
            <a:r>
              <a:rPr lang="en-US" sz="1600" dirty="0"/>
              <a:t> </a:t>
            </a:r>
            <a:r>
              <a:rPr lang="en-US" sz="1600" dirty="0" err="1"/>
              <a:t>lista</a:t>
            </a:r>
            <a:r>
              <a:rPr lang="en-US" sz="1600" dirty="0"/>
              <a:t> l5 cu 4 </a:t>
            </a:r>
            <a:r>
              <a:rPr lang="en-US" sz="1600" dirty="0" err="1"/>
              <a:t>elemente</a:t>
            </a:r>
            <a:r>
              <a:rPr lang="en-US" sz="1600" dirty="0"/>
              <a:t>. </a:t>
            </a:r>
          </a:p>
          <a:p>
            <a:pPr lvl="1"/>
            <a:r>
              <a:rPr lang="en-US" sz="1600" dirty="0" err="1"/>
              <a:t>Folosind</a:t>
            </a:r>
            <a:r>
              <a:rPr lang="en-US" sz="1600" dirty="0"/>
              <a:t> </a:t>
            </a:r>
            <a:r>
              <a:rPr lang="en-US" sz="1600" dirty="0" err="1"/>
              <a:t>operatorul</a:t>
            </a:r>
            <a:r>
              <a:rPr lang="en-US" sz="1600" dirty="0"/>
              <a:t> slice, </a:t>
            </a:r>
            <a:r>
              <a:rPr lang="en-US" sz="1600" dirty="0" err="1"/>
              <a:t>modificați</a:t>
            </a:r>
            <a:r>
              <a:rPr lang="en-US" sz="1600" dirty="0"/>
              <a:t> </a:t>
            </a:r>
            <a:r>
              <a:rPr lang="en-US" sz="1600" dirty="0" err="1"/>
              <a:t>primele</a:t>
            </a:r>
            <a:r>
              <a:rPr lang="en-US" sz="1600" dirty="0"/>
              <a:t> 2 </a:t>
            </a:r>
            <a:r>
              <a:rPr lang="en-US" sz="1600" dirty="0" err="1"/>
              <a:t>elemente</a:t>
            </a:r>
            <a:r>
              <a:rPr lang="en-US" sz="1600" dirty="0"/>
              <a:t> ale </a:t>
            </a:r>
            <a:r>
              <a:rPr lang="en-US" sz="1600" dirty="0" err="1"/>
              <a:t>listei</a:t>
            </a:r>
            <a:r>
              <a:rPr lang="en-US" sz="1600" dirty="0"/>
              <a:t> </a:t>
            </a:r>
            <a:r>
              <a:rPr lang="en-US" sz="1600" dirty="0" err="1"/>
              <a:t>a.î</a:t>
            </a:r>
            <a:r>
              <a:rPr lang="en-US" sz="1600" dirty="0"/>
              <a:t>.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aibă</a:t>
            </a:r>
            <a:r>
              <a:rPr lang="en-US" sz="1600" dirty="0"/>
              <a:t> </a:t>
            </a:r>
            <a:r>
              <a:rPr lang="en-US" sz="1600" dirty="0" err="1"/>
              <a:t>valorile</a:t>
            </a:r>
            <a:r>
              <a:rPr lang="en-US" sz="1600" dirty="0"/>
              <a:t> ‘1’ </a:t>
            </a:r>
            <a:r>
              <a:rPr lang="en-US" sz="1600" dirty="0" err="1"/>
              <a:t>și</a:t>
            </a:r>
            <a:r>
              <a:rPr lang="en-US" sz="1600" dirty="0"/>
              <a:t> ‘2’. </a:t>
            </a:r>
          </a:p>
          <a:p>
            <a:pPr lvl="1"/>
            <a:r>
              <a:rPr lang="en-US" sz="1600" dirty="0" err="1"/>
              <a:t>Inserați</a:t>
            </a:r>
            <a:r>
              <a:rPr lang="en-US" sz="1600" dirty="0"/>
              <a:t> </a:t>
            </a:r>
            <a:r>
              <a:rPr lang="en-US" sz="1600" dirty="0" err="1"/>
              <a:t>lista</a:t>
            </a:r>
            <a:r>
              <a:rPr lang="en-US" sz="1600" dirty="0"/>
              <a:t> [7,7,7,7,7,7] </a:t>
            </a:r>
            <a:r>
              <a:rPr lang="en-US" sz="1600" dirty="0" err="1"/>
              <a:t>după</a:t>
            </a:r>
            <a:r>
              <a:rPr lang="en-US" sz="1600" dirty="0"/>
              <a:t> </a:t>
            </a:r>
            <a:r>
              <a:rPr lang="en-US" sz="1600" dirty="0" err="1"/>
              <a:t>valoarea</a:t>
            </a:r>
            <a:r>
              <a:rPr lang="en-US" sz="1600" dirty="0"/>
              <a:t> ‘1’</a:t>
            </a:r>
          </a:p>
          <a:p>
            <a:pPr lvl="1"/>
            <a:r>
              <a:rPr lang="en-US" sz="1600" dirty="0" err="1"/>
              <a:t>Inserați</a:t>
            </a:r>
            <a:r>
              <a:rPr lang="en-US" sz="1600" dirty="0"/>
              <a:t> o </a:t>
            </a:r>
            <a:r>
              <a:rPr lang="en-US" sz="1600" dirty="0" err="1"/>
              <a:t>copie</a:t>
            </a:r>
            <a:r>
              <a:rPr lang="en-US" sz="1600" dirty="0"/>
              <a:t> a </a:t>
            </a:r>
            <a:r>
              <a:rPr lang="en-US" sz="1600" dirty="0" err="1"/>
              <a:t>listei</a:t>
            </a:r>
            <a:r>
              <a:rPr lang="en-US" sz="1600" dirty="0"/>
              <a:t> la </a:t>
            </a:r>
            <a:r>
              <a:rPr lang="en-US" sz="1600" dirty="0" err="1"/>
              <a:t>începutul</a:t>
            </a:r>
            <a:r>
              <a:rPr lang="en-US" sz="1600" dirty="0"/>
              <a:t> </a:t>
            </a:r>
            <a:r>
              <a:rPr lang="en-US" sz="1600" dirty="0" err="1"/>
              <a:t>ei</a:t>
            </a:r>
            <a:r>
              <a:rPr lang="en-US" sz="1600" dirty="0"/>
              <a:t>. </a:t>
            </a:r>
          </a:p>
          <a:p>
            <a:pPr lvl="1"/>
            <a:r>
              <a:rPr lang="en-US" sz="1600" dirty="0" err="1"/>
              <a:t>Ștergeți</a:t>
            </a:r>
            <a:r>
              <a:rPr lang="en-US" sz="1600" dirty="0"/>
              <a:t> </a:t>
            </a:r>
            <a:r>
              <a:rPr lang="en-US" sz="1600" dirty="0" err="1"/>
              <a:t>elementele</a:t>
            </a:r>
            <a:r>
              <a:rPr lang="en-US" sz="1600" dirty="0"/>
              <a:t> </a:t>
            </a:r>
            <a:r>
              <a:rPr lang="en-US" sz="1600" dirty="0" err="1"/>
              <a:t>listei</a:t>
            </a:r>
            <a:endParaRPr lang="en-US" sz="1600" dirty="0"/>
          </a:p>
          <a:p>
            <a:r>
              <a:rPr lang="en-US" sz="1600" dirty="0" err="1"/>
              <a:t>Creați</a:t>
            </a:r>
            <a:r>
              <a:rPr lang="en-US" sz="1600" dirty="0"/>
              <a:t> </a:t>
            </a:r>
            <a:r>
              <a:rPr lang="en-US" sz="1600" dirty="0" err="1"/>
              <a:t>lista</a:t>
            </a:r>
            <a:r>
              <a:rPr lang="en-US" sz="1600" dirty="0"/>
              <a:t> l6 care </a:t>
            </a:r>
            <a:r>
              <a:rPr lang="en-US" sz="1600" dirty="0" err="1"/>
              <a:t>conține</a:t>
            </a:r>
            <a:r>
              <a:rPr lang="en-US" sz="1600" dirty="0"/>
              <a:t> 3 </a:t>
            </a:r>
            <a:r>
              <a:rPr lang="en-US" sz="1600" dirty="0" err="1"/>
              <a:t>elemente</a:t>
            </a:r>
            <a:r>
              <a:rPr lang="en-US" sz="1600" dirty="0"/>
              <a:t> - l1, l2, l5.  (</a:t>
            </a:r>
            <a:r>
              <a:rPr lang="en-US" sz="1600" dirty="0" err="1"/>
              <a:t>listă</a:t>
            </a:r>
            <a:r>
              <a:rPr lang="en-US" sz="1600" dirty="0"/>
              <a:t> de </a:t>
            </a:r>
            <a:r>
              <a:rPr lang="en-US" sz="1600" dirty="0" err="1"/>
              <a:t>liste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Modificați</a:t>
            </a:r>
            <a:r>
              <a:rPr lang="en-US" sz="1600" dirty="0"/>
              <a:t> </a:t>
            </a:r>
            <a:r>
              <a:rPr lang="en-US" sz="1600" dirty="0" err="1"/>
              <a:t>primul</a:t>
            </a:r>
            <a:r>
              <a:rPr lang="en-US" sz="1600" dirty="0"/>
              <a:t> element al </a:t>
            </a:r>
            <a:r>
              <a:rPr lang="en-US" sz="1600" dirty="0" err="1"/>
              <a:t>listei</a:t>
            </a:r>
            <a:r>
              <a:rPr lang="en-US" sz="1600" dirty="0"/>
              <a:t> l1. </a:t>
            </a:r>
            <a:r>
              <a:rPr lang="en-US" sz="1600" dirty="0" err="1"/>
              <a:t>Afișați</a:t>
            </a:r>
            <a:r>
              <a:rPr lang="en-US" sz="1600" dirty="0"/>
              <a:t> </a:t>
            </a:r>
            <a:r>
              <a:rPr lang="en-US" sz="1600" dirty="0" err="1"/>
              <a:t>valoarea</a:t>
            </a:r>
            <a:r>
              <a:rPr lang="en-US" sz="1600" dirty="0"/>
              <a:t> </a:t>
            </a:r>
            <a:r>
              <a:rPr lang="en-US" sz="1600" dirty="0" err="1"/>
              <a:t>listei</a:t>
            </a:r>
            <a:r>
              <a:rPr lang="en-US" sz="1600" dirty="0"/>
              <a:t> l6.</a:t>
            </a:r>
          </a:p>
          <a:p>
            <a:r>
              <a:rPr lang="en-US" sz="1600" dirty="0" err="1"/>
              <a:t>Sortați</a:t>
            </a:r>
            <a:r>
              <a:rPr lang="en-US" sz="1600" dirty="0"/>
              <a:t> </a:t>
            </a:r>
            <a:r>
              <a:rPr lang="en-US" sz="1600" dirty="0" err="1"/>
              <a:t>listele</a:t>
            </a:r>
            <a:r>
              <a:rPr lang="en-US" sz="1600" dirty="0"/>
              <a:t> l1 </a:t>
            </a:r>
            <a:r>
              <a:rPr lang="en-US" sz="1600" dirty="0" err="1"/>
              <a:t>și</a:t>
            </a:r>
            <a:r>
              <a:rPr lang="en-US" sz="1600" dirty="0"/>
              <a:t> l2. </a:t>
            </a:r>
            <a:r>
              <a:rPr lang="en-US" sz="1600" dirty="0" err="1"/>
              <a:t>Afișați</a:t>
            </a:r>
            <a:r>
              <a:rPr lang="en-US" sz="1600" dirty="0"/>
              <a:t> </a:t>
            </a:r>
            <a:r>
              <a:rPr lang="en-US" sz="1600" dirty="0" err="1"/>
              <a:t>câte</a:t>
            </a:r>
            <a:r>
              <a:rPr lang="en-US" sz="1600" dirty="0"/>
              <a:t> </a:t>
            </a:r>
            <a:r>
              <a:rPr lang="en-US" sz="1600" dirty="0" err="1"/>
              <a:t>elemente</a:t>
            </a:r>
            <a:r>
              <a:rPr lang="en-US" sz="1600" dirty="0"/>
              <a:t> au </a:t>
            </a:r>
            <a:r>
              <a:rPr lang="en-US" sz="1600" dirty="0" err="1"/>
              <a:t>cele</a:t>
            </a:r>
            <a:r>
              <a:rPr lang="en-US" sz="1600" dirty="0"/>
              <a:t> 2 </a:t>
            </a:r>
            <a:r>
              <a:rPr lang="en-US" sz="1600" dirty="0" err="1"/>
              <a:t>liste</a:t>
            </a:r>
            <a:r>
              <a:rPr lang="en-US" sz="1600" dirty="0"/>
              <a:t>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5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rgbClr val="A1D5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Exerciții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 err="1"/>
              <a:t>Creați</a:t>
            </a:r>
            <a:r>
              <a:rPr lang="en-US" sz="2400" dirty="0"/>
              <a:t> </a:t>
            </a:r>
            <a:r>
              <a:rPr lang="en-US" sz="2400" dirty="0" err="1"/>
              <a:t>tuplul</a:t>
            </a:r>
            <a:r>
              <a:rPr lang="en-US" sz="2400" dirty="0"/>
              <a:t> t1 care </a:t>
            </a:r>
            <a:r>
              <a:rPr lang="en-US" sz="2400" dirty="0" err="1"/>
              <a:t>conține</a:t>
            </a:r>
            <a:r>
              <a:rPr lang="en-US" sz="2400" dirty="0"/>
              <a:t> </a:t>
            </a:r>
            <a:r>
              <a:rPr lang="en-US" sz="2400" dirty="0" err="1"/>
              <a:t>elementele</a:t>
            </a:r>
            <a:r>
              <a:rPr lang="en-US" sz="2400" dirty="0"/>
              <a:t>: </a:t>
            </a:r>
            <a:r>
              <a:rPr lang="en-US" sz="2400" i="1" dirty="0"/>
              <a:t>'</a:t>
            </a:r>
            <a:r>
              <a:rPr lang="en-US" sz="2400" i="1" dirty="0" err="1"/>
              <a:t>abcd</a:t>
            </a:r>
            <a:r>
              <a:rPr lang="en-US" sz="2400" i="1" dirty="0"/>
              <a:t>', 786 , 2.23, ‘ion', 70.2</a:t>
            </a:r>
          </a:p>
          <a:p>
            <a:r>
              <a:rPr lang="en-US" sz="2400" dirty="0" err="1"/>
              <a:t>Modificați</a:t>
            </a:r>
            <a:r>
              <a:rPr lang="en-US" sz="2400" dirty="0"/>
              <a:t> </a:t>
            </a:r>
            <a:r>
              <a:rPr lang="en-US" sz="2400" dirty="0" err="1"/>
              <a:t>primul</a:t>
            </a:r>
            <a:r>
              <a:rPr lang="en-US" sz="2400" dirty="0"/>
              <a:t> element al </a:t>
            </a:r>
            <a:r>
              <a:rPr lang="en-US" sz="2400" dirty="0" err="1"/>
              <a:t>tuplului</a:t>
            </a:r>
            <a:endParaRPr lang="en-US" sz="2400" dirty="0"/>
          </a:p>
          <a:p>
            <a:r>
              <a:rPr lang="en-US" sz="2400" dirty="0" err="1"/>
              <a:t>Câte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tuplul</a:t>
            </a:r>
            <a:r>
              <a:rPr lang="en-US" sz="2400" dirty="0"/>
              <a:t> t1? </a:t>
            </a:r>
          </a:p>
          <a:p>
            <a:r>
              <a:rPr lang="en-US" sz="2400" dirty="0" err="1"/>
              <a:t>Creați</a:t>
            </a:r>
            <a:r>
              <a:rPr lang="en-US" sz="2400" dirty="0"/>
              <a:t> </a:t>
            </a:r>
            <a:r>
              <a:rPr lang="en-US" sz="2400" dirty="0" err="1"/>
              <a:t>tuplul</a:t>
            </a:r>
            <a:r>
              <a:rPr lang="en-US" sz="2400" dirty="0"/>
              <a:t> t2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elementelor</a:t>
            </a:r>
            <a:r>
              <a:rPr lang="en-US" sz="2400" dirty="0"/>
              <a:t> din </a:t>
            </a:r>
            <a:r>
              <a:rPr lang="en-US" sz="2400" dirty="0" err="1"/>
              <a:t>lista</a:t>
            </a:r>
            <a:r>
              <a:rPr lang="en-US" sz="2400" dirty="0"/>
              <a:t> l2. </a:t>
            </a:r>
          </a:p>
          <a:p>
            <a:r>
              <a:rPr lang="en-US" sz="2400" dirty="0"/>
              <a:t>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minimă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tuplul</a:t>
            </a:r>
            <a:r>
              <a:rPr lang="en-US" sz="2400" dirty="0"/>
              <a:t> t1? Dar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tuplul</a:t>
            </a:r>
            <a:r>
              <a:rPr lang="en-US" sz="2400" dirty="0"/>
              <a:t> t2?</a:t>
            </a:r>
          </a:p>
          <a:p>
            <a:r>
              <a:rPr lang="en-US" sz="2400" dirty="0" err="1"/>
              <a:t>Tuplul</a:t>
            </a:r>
            <a:r>
              <a:rPr lang="en-US" sz="2400" dirty="0"/>
              <a:t> se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sorta</a:t>
            </a:r>
            <a:r>
              <a:rPr lang="en-US" sz="2400" dirty="0"/>
              <a:t>?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14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rgbClr val="A1D5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Exerciții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2452550"/>
          </a:xfrm>
        </p:spPr>
        <p:txBody>
          <a:bodyPr/>
          <a:lstStyle/>
          <a:p>
            <a:r>
              <a:rPr lang="en-US" dirty="0" err="1"/>
              <a:t>Creați</a:t>
            </a:r>
            <a:r>
              <a:rPr lang="en-US" dirty="0"/>
              <a:t> un </a:t>
            </a:r>
            <a:r>
              <a:rPr lang="en-US" dirty="0" err="1"/>
              <a:t>dicționar</a:t>
            </a:r>
            <a:r>
              <a:rPr lang="en-US" dirty="0"/>
              <a:t> </a:t>
            </a:r>
            <a:r>
              <a:rPr lang="en-US" dirty="0" err="1"/>
              <a:t>Român</a:t>
            </a:r>
            <a:r>
              <a:rPr lang="en-US" dirty="0"/>
              <a:t> – </a:t>
            </a:r>
            <a:r>
              <a:rPr lang="en-US" dirty="0" err="1"/>
              <a:t>Englez</a:t>
            </a:r>
            <a:r>
              <a:rPr lang="en-US" dirty="0"/>
              <a:t>, cu 3 </a:t>
            </a:r>
            <a:r>
              <a:rPr lang="en-US" dirty="0" err="1"/>
              <a:t>cuvinte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E.x</a:t>
            </a:r>
            <a:r>
              <a:rPr lang="en-US" dirty="0"/>
              <a:t> ‘carte’: ‘book’, ‘</a:t>
            </a:r>
            <a:r>
              <a:rPr lang="en-US" dirty="0" err="1"/>
              <a:t>mar’:’apple</a:t>
            </a:r>
            <a:r>
              <a:rPr lang="en-US" dirty="0"/>
              <a:t>’, ‘</a:t>
            </a:r>
            <a:r>
              <a:rPr lang="en-US" dirty="0" err="1"/>
              <a:t>masa’:’table</a:t>
            </a:r>
            <a:r>
              <a:rPr lang="en-US" dirty="0"/>
              <a:t>’</a:t>
            </a:r>
          </a:p>
          <a:p>
            <a:pPr lvl="1"/>
            <a:r>
              <a:rPr lang="en-US" kern="1200" dirty="0" err="1"/>
              <a:t>Afișați</a:t>
            </a:r>
            <a:r>
              <a:rPr lang="en-US" kern="1200" dirty="0"/>
              <a:t> </a:t>
            </a:r>
            <a:r>
              <a:rPr lang="en-US" kern="1200" dirty="0" err="1"/>
              <a:t>cuvintele</a:t>
            </a:r>
            <a:r>
              <a:rPr lang="en-US" kern="1200" dirty="0"/>
              <a:t> </a:t>
            </a:r>
            <a:r>
              <a:rPr lang="en-US" kern="1200" dirty="0" err="1"/>
              <a:t>în</a:t>
            </a:r>
            <a:r>
              <a:rPr lang="en-US" kern="1200" dirty="0"/>
              <a:t> </a:t>
            </a:r>
            <a:r>
              <a:rPr lang="en-US" kern="1200" dirty="0" err="1"/>
              <a:t>Română</a:t>
            </a:r>
            <a:r>
              <a:rPr lang="en-US" kern="1200" dirty="0"/>
              <a:t> (dictionary keys). </a:t>
            </a:r>
            <a:r>
              <a:rPr lang="en-US" kern="1200" dirty="0" err="1"/>
              <a:t>Afișați</a:t>
            </a:r>
            <a:r>
              <a:rPr lang="en-US" kern="1200" dirty="0"/>
              <a:t> </a:t>
            </a:r>
            <a:r>
              <a:rPr lang="en-US" kern="1200" dirty="0" err="1"/>
              <a:t>cuvintele</a:t>
            </a:r>
            <a:r>
              <a:rPr lang="en-US" kern="1200" dirty="0"/>
              <a:t> </a:t>
            </a:r>
            <a:r>
              <a:rPr lang="en-US" kern="1200" dirty="0" err="1"/>
              <a:t>în</a:t>
            </a:r>
            <a:r>
              <a:rPr lang="en-US" kern="1200" dirty="0"/>
              <a:t> </a:t>
            </a:r>
            <a:r>
              <a:rPr lang="en-US" kern="1200" dirty="0" err="1"/>
              <a:t>Engleză</a:t>
            </a:r>
            <a:r>
              <a:rPr lang="en-US" kern="1200" dirty="0"/>
              <a:t> (dictionary values).</a:t>
            </a:r>
          </a:p>
          <a:p>
            <a:pPr lvl="1"/>
            <a:r>
              <a:rPr lang="en-US" kern="1200" dirty="0"/>
              <a:t>Care </a:t>
            </a:r>
            <a:r>
              <a:rPr lang="en-US" kern="1200" dirty="0" err="1"/>
              <a:t>este</a:t>
            </a:r>
            <a:r>
              <a:rPr lang="en-US" kern="1200" dirty="0"/>
              <a:t> </a:t>
            </a:r>
            <a:r>
              <a:rPr lang="en-US" kern="1200" dirty="0" err="1"/>
              <a:t>primul</a:t>
            </a:r>
            <a:r>
              <a:rPr lang="en-US" kern="1200" dirty="0"/>
              <a:t> </a:t>
            </a:r>
            <a:r>
              <a:rPr lang="en-US" kern="1200" dirty="0" err="1"/>
              <a:t>cuvânt</a:t>
            </a:r>
            <a:r>
              <a:rPr lang="en-US" kern="1200" dirty="0"/>
              <a:t> din </a:t>
            </a:r>
            <a:r>
              <a:rPr lang="en-US" kern="1200" dirty="0" err="1"/>
              <a:t>dicționar</a:t>
            </a:r>
            <a:r>
              <a:rPr lang="en-US" kern="1200" dirty="0"/>
              <a:t>?</a:t>
            </a:r>
          </a:p>
          <a:p>
            <a:pPr lvl="1"/>
            <a:r>
              <a:rPr lang="en-US" kern="1200" dirty="0" err="1"/>
              <a:t>Afișați</a:t>
            </a:r>
            <a:r>
              <a:rPr lang="en-US" kern="1200" dirty="0"/>
              <a:t> </a:t>
            </a:r>
            <a:r>
              <a:rPr lang="en-US" kern="1200" dirty="0" err="1"/>
              <a:t>traducerea</a:t>
            </a:r>
            <a:r>
              <a:rPr lang="en-US" kern="1200" dirty="0"/>
              <a:t> </a:t>
            </a:r>
            <a:r>
              <a:rPr lang="en-US" kern="1200" dirty="0" err="1"/>
              <a:t>cuvântului</a:t>
            </a:r>
            <a:r>
              <a:rPr lang="en-US" kern="1200" dirty="0"/>
              <a:t> ‘carte’. </a:t>
            </a:r>
          </a:p>
          <a:p>
            <a:pPr lvl="1"/>
            <a:r>
              <a:rPr lang="en-US" kern="1200" dirty="0" err="1"/>
              <a:t>Afișați</a:t>
            </a:r>
            <a:r>
              <a:rPr lang="en-US" kern="1200" dirty="0"/>
              <a:t> </a:t>
            </a:r>
            <a:r>
              <a:rPr lang="en-US" kern="1200" dirty="0" err="1"/>
              <a:t>traducerea</a:t>
            </a:r>
            <a:r>
              <a:rPr lang="en-US" kern="1200" dirty="0"/>
              <a:t> </a:t>
            </a:r>
            <a:r>
              <a:rPr lang="en-US" kern="1200" dirty="0" err="1"/>
              <a:t>cuvântului</a:t>
            </a:r>
            <a:r>
              <a:rPr lang="en-US" kern="1200" dirty="0"/>
              <a:t> ‘</a:t>
            </a:r>
            <a:r>
              <a:rPr lang="en-US" kern="1200" dirty="0" err="1"/>
              <a:t>doi</a:t>
            </a:r>
            <a:r>
              <a:rPr lang="en-US" kern="1200" dirty="0"/>
              <a:t>’.</a:t>
            </a:r>
          </a:p>
          <a:p>
            <a:endParaRPr lang="en-US" kern="1200"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27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Temă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kern="1200" dirty="0" err="1"/>
              <a:t>Creați</a:t>
            </a:r>
            <a:r>
              <a:rPr lang="en-US" kern="1200" dirty="0"/>
              <a:t> un </a:t>
            </a:r>
            <a:r>
              <a:rPr lang="en-US" kern="1200" dirty="0" err="1"/>
              <a:t>dicționar</a:t>
            </a:r>
            <a:r>
              <a:rPr lang="en-US" kern="1200" dirty="0"/>
              <a:t> </a:t>
            </a:r>
            <a:r>
              <a:rPr lang="en-US" kern="1200" dirty="0" err="1"/>
              <a:t>Moldovenesc</a:t>
            </a:r>
            <a:r>
              <a:rPr lang="en-US" kern="1200" dirty="0"/>
              <a:t> – </a:t>
            </a:r>
            <a:r>
              <a:rPr lang="en-US" kern="1200" dirty="0" err="1"/>
              <a:t>Englez</a:t>
            </a:r>
            <a:r>
              <a:rPr lang="en-US" kern="1200" dirty="0"/>
              <a:t>, </a:t>
            </a:r>
            <a:r>
              <a:rPr lang="en-US" kern="1200" dirty="0" err="1"/>
              <a:t>bazat</a:t>
            </a:r>
            <a:r>
              <a:rPr lang="en-US" kern="1200" dirty="0"/>
              <a:t> </a:t>
            </a:r>
            <a:r>
              <a:rPr lang="en-US" kern="1200" dirty="0" err="1"/>
              <a:t>pe</a:t>
            </a:r>
            <a:r>
              <a:rPr lang="en-US" kern="1200" dirty="0"/>
              <a:t> </a:t>
            </a:r>
            <a:r>
              <a:rPr lang="en-US" kern="1200" dirty="0" err="1"/>
              <a:t>cel</a:t>
            </a:r>
            <a:r>
              <a:rPr lang="en-US" kern="1200" dirty="0"/>
              <a:t> </a:t>
            </a:r>
            <a:r>
              <a:rPr lang="en-US" kern="1200" dirty="0" err="1"/>
              <a:t>Român</a:t>
            </a:r>
            <a:r>
              <a:rPr lang="en-US" kern="1200" dirty="0"/>
              <a:t> – </a:t>
            </a:r>
            <a:r>
              <a:rPr lang="en-US" kern="1200" dirty="0" err="1"/>
              <a:t>Englez</a:t>
            </a:r>
            <a:r>
              <a:rPr lang="en-US" kern="1200" dirty="0"/>
              <a:t>. </a:t>
            </a:r>
            <a:r>
              <a:rPr lang="en-US" kern="1200" dirty="0" err="1"/>
              <a:t>Acest</a:t>
            </a:r>
            <a:r>
              <a:rPr lang="en-US" kern="1200" dirty="0"/>
              <a:t> </a:t>
            </a:r>
            <a:r>
              <a:rPr lang="en-US" kern="1200" dirty="0" err="1"/>
              <a:t>dicționar</a:t>
            </a:r>
            <a:r>
              <a:rPr lang="en-US" kern="1200" dirty="0"/>
              <a:t> nu </a:t>
            </a:r>
            <a:r>
              <a:rPr lang="en-US" kern="1200" dirty="0" err="1"/>
              <a:t>va</a:t>
            </a:r>
            <a:r>
              <a:rPr lang="en-US" kern="1200" dirty="0"/>
              <a:t> </a:t>
            </a:r>
            <a:r>
              <a:rPr lang="en-US" kern="1200" dirty="0" err="1"/>
              <a:t>conține</a:t>
            </a:r>
            <a:r>
              <a:rPr lang="en-US" kern="1200" dirty="0"/>
              <a:t> </a:t>
            </a:r>
            <a:r>
              <a:rPr lang="en-US" kern="1200" dirty="0" err="1"/>
              <a:t>cuvântul</a:t>
            </a:r>
            <a:r>
              <a:rPr lang="en-US" kern="1200" dirty="0"/>
              <a:t> ‘carte’, </a:t>
            </a:r>
            <a:r>
              <a:rPr lang="en-US" kern="1200" dirty="0" err="1"/>
              <a:t>dar</a:t>
            </a:r>
            <a:r>
              <a:rPr lang="en-US" kern="1200" dirty="0"/>
              <a:t> </a:t>
            </a:r>
            <a:r>
              <a:rPr lang="en-US" kern="1200" dirty="0" err="1"/>
              <a:t>îl</a:t>
            </a:r>
            <a:r>
              <a:rPr lang="en-US" kern="1200" dirty="0"/>
              <a:t> </a:t>
            </a:r>
            <a:r>
              <a:rPr lang="en-US" kern="1200" dirty="0" err="1"/>
              <a:t>va</a:t>
            </a:r>
            <a:r>
              <a:rPr lang="en-US" kern="1200" dirty="0"/>
              <a:t> </a:t>
            </a:r>
            <a:r>
              <a:rPr lang="en-US" kern="1200" dirty="0" err="1"/>
              <a:t>avea</a:t>
            </a:r>
            <a:r>
              <a:rPr lang="en-US" kern="1200" dirty="0"/>
              <a:t> </a:t>
            </a:r>
            <a:r>
              <a:rPr lang="en-US" kern="1200" dirty="0" err="1"/>
              <a:t>pe</a:t>
            </a:r>
            <a:r>
              <a:rPr lang="en-US" kern="1200" dirty="0"/>
              <a:t> ‘</a:t>
            </a:r>
            <a:r>
              <a:rPr lang="en-US" kern="1200" dirty="0" err="1"/>
              <a:t>doi</a:t>
            </a:r>
            <a:r>
              <a:rPr lang="en-US" kern="1200" dirty="0"/>
              <a:t>’</a:t>
            </a:r>
          </a:p>
          <a:p>
            <a:pPr lvl="2"/>
            <a:r>
              <a:rPr lang="en-US" kern="1200" dirty="0"/>
              <a:t>E.g. </a:t>
            </a:r>
            <a:r>
              <a:rPr lang="en-US" kern="1200" dirty="0" err="1"/>
              <a:t>Dicționarul</a:t>
            </a:r>
            <a:r>
              <a:rPr lang="en-US" kern="1200" dirty="0"/>
              <a:t> </a:t>
            </a:r>
            <a:r>
              <a:rPr lang="en-US" kern="1200" dirty="0" err="1"/>
              <a:t>Moldovenesc</a:t>
            </a:r>
            <a:r>
              <a:rPr lang="en-US" kern="1200" dirty="0"/>
              <a:t> – </a:t>
            </a:r>
            <a:r>
              <a:rPr lang="en-US" kern="1200" dirty="0" err="1"/>
              <a:t>Englez</a:t>
            </a:r>
            <a:r>
              <a:rPr lang="en-US" kern="1200" dirty="0"/>
              <a:t> </a:t>
            </a:r>
            <a:r>
              <a:rPr lang="en-US" kern="1200" dirty="0" err="1"/>
              <a:t>va</a:t>
            </a:r>
            <a:r>
              <a:rPr lang="en-US" kern="1200" dirty="0"/>
              <a:t> </a:t>
            </a:r>
            <a:r>
              <a:rPr lang="en-US" kern="1200" dirty="0" err="1"/>
              <a:t>arăta</a:t>
            </a:r>
            <a:r>
              <a:rPr lang="en-US" kern="1200" dirty="0"/>
              <a:t> </a:t>
            </a:r>
            <a:r>
              <a:rPr lang="en-US" kern="1200" dirty="0" err="1"/>
              <a:t>așa</a:t>
            </a:r>
            <a:r>
              <a:rPr lang="en-US" kern="1200" dirty="0"/>
              <a:t>:</a:t>
            </a:r>
          </a:p>
          <a:p>
            <a:pPr lvl="2"/>
            <a:r>
              <a:rPr lang="en-US" dirty="0"/>
              <a:t>‘</a:t>
            </a:r>
            <a:r>
              <a:rPr lang="en-US" dirty="0" err="1"/>
              <a:t>mar’:’apple</a:t>
            </a:r>
            <a:r>
              <a:rPr lang="en-US" dirty="0"/>
              <a:t>’, ‘</a:t>
            </a:r>
            <a:r>
              <a:rPr lang="en-US" dirty="0" err="1"/>
              <a:t>masa’:’table</a:t>
            </a:r>
            <a:r>
              <a:rPr lang="en-US" dirty="0"/>
              <a:t>’, ‘</a:t>
            </a:r>
            <a:r>
              <a:rPr lang="en-US" dirty="0" err="1"/>
              <a:t>doi</a:t>
            </a:r>
            <a:r>
              <a:rPr lang="en-US" dirty="0"/>
              <a:t>’:’two’</a:t>
            </a:r>
          </a:p>
          <a:p>
            <a:pPr lvl="1"/>
            <a:r>
              <a:rPr lang="en-US" kern="1200" dirty="0" err="1"/>
              <a:t>Actualizați</a:t>
            </a:r>
            <a:r>
              <a:rPr lang="en-US" kern="1200" dirty="0"/>
              <a:t> </a:t>
            </a:r>
            <a:r>
              <a:rPr lang="en-US" dirty="0" err="1"/>
              <a:t>dicționarul</a:t>
            </a:r>
            <a:r>
              <a:rPr lang="en-US" dirty="0"/>
              <a:t> </a:t>
            </a:r>
            <a:r>
              <a:rPr lang="en-US" dirty="0" err="1"/>
              <a:t>Român</a:t>
            </a:r>
            <a:r>
              <a:rPr lang="en-US" dirty="0"/>
              <a:t> – </a:t>
            </a:r>
            <a:r>
              <a:rPr lang="en-US" dirty="0" err="1"/>
              <a:t>Englez</a:t>
            </a:r>
            <a:r>
              <a:rPr lang="en-US" kern="1200" dirty="0"/>
              <a:t> cu </a:t>
            </a:r>
            <a:r>
              <a:rPr lang="en-US" kern="1200" dirty="0" err="1"/>
              <a:t>cheia</a:t>
            </a:r>
            <a:r>
              <a:rPr lang="en-US" kern="1200" dirty="0"/>
              <a:t> ‘</a:t>
            </a:r>
            <a:r>
              <a:rPr lang="en-US" kern="1200" dirty="0" err="1"/>
              <a:t>doi</a:t>
            </a:r>
            <a:r>
              <a:rPr lang="en-US" kern="1200" dirty="0"/>
              <a:t>’.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2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844162" y="3290827"/>
            <a:ext cx="10663626" cy="1583584"/>
          </a:xfrm>
        </p:spPr>
        <p:txBody>
          <a:bodyPr/>
          <a:lstStyle/>
          <a:p>
            <a:pPr algn="l" eaLnBrk="1" hangingPunct="1"/>
            <a:r>
              <a:rPr lang="en-US" sz="3600" b="1" dirty="0"/>
              <a:t>Curs </a:t>
            </a:r>
            <a:r>
              <a:rPr lang="en-US" sz="3600" b="1" dirty="0" err="1"/>
              <a:t>aplicativ</a:t>
            </a:r>
            <a:r>
              <a:rPr lang="en-US" sz="3600" b="1" dirty="0"/>
              <a:t> de Python </a:t>
            </a:r>
            <a:r>
              <a:rPr lang="en-US" sz="3600" b="1" dirty="0" err="1"/>
              <a:t>și</a:t>
            </a:r>
            <a:r>
              <a:rPr lang="en-US" sz="3600" b="1" dirty="0"/>
              <a:t> Linux</a:t>
            </a:r>
            <a:br>
              <a:rPr lang="en-US" sz="3600" b="1" dirty="0"/>
            </a:br>
            <a:br>
              <a:rPr lang="en-US" sz="3600" dirty="0"/>
            </a:br>
            <a:r>
              <a:rPr lang="en-US" sz="2400" dirty="0"/>
              <a:t>Python – </a:t>
            </a:r>
            <a:r>
              <a:rPr lang="en-US" sz="2400" dirty="0" err="1"/>
              <a:t>Sesiunea</a:t>
            </a:r>
            <a:r>
              <a:rPr lang="en-US" sz="2400" dirty="0"/>
              <a:t> 3</a:t>
            </a:r>
            <a:endParaRPr lang="en-US" sz="20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00F43871-A896-4E4D-A69A-008A4E7FB594}" type="slidenum">
              <a:rPr lang="en-US" smtClean="0">
                <a:solidFill>
                  <a:schemeClr val="accent1"/>
                </a:solidFill>
              </a:rPr>
              <a:pPr/>
              <a:t>46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52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ORGANIZATORICE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0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Probleme</a:t>
            </a:r>
            <a:r>
              <a:rPr lang="en-US" b="1" dirty="0"/>
              <a:t> la </a:t>
            </a:r>
            <a:r>
              <a:rPr lang="en-US" b="1" dirty="0" err="1"/>
              <a:t>temă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kern="1200" dirty="0" err="1"/>
              <a:t>Creați</a:t>
            </a:r>
            <a:r>
              <a:rPr lang="en-US" kern="1200" dirty="0"/>
              <a:t> un </a:t>
            </a:r>
            <a:r>
              <a:rPr lang="en-US" kern="1200" dirty="0" err="1"/>
              <a:t>dicționar</a:t>
            </a:r>
            <a:r>
              <a:rPr lang="en-US" kern="1200" dirty="0"/>
              <a:t> </a:t>
            </a:r>
            <a:r>
              <a:rPr lang="en-US" kern="1200" dirty="0" err="1"/>
              <a:t>Moldovenesc</a:t>
            </a:r>
            <a:r>
              <a:rPr lang="en-US" kern="1200" dirty="0"/>
              <a:t> – </a:t>
            </a:r>
            <a:r>
              <a:rPr lang="en-US" kern="1200" dirty="0" err="1"/>
              <a:t>Englez</a:t>
            </a:r>
            <a:r>
              <a:rPr lang="en-US" kern="1200" dirty="0"/>
              <a:t>, </a:t>
            </a:r>
            <a:r>
              <a:rPr lang="en-US" kern="1200" dirty="0" err="1"/>
              <a:t>bazat</a:t>
            </a:r>
            <a:r>
              <a:rPr lang="en-US" kern="1200" dirty="0"/>
              <a:t> </a:t>
            </a:r>
            <a:r>
              <a:rPr lang="en-US" kern="1200" dirty="0" err="1"/>
              <a:t>pe</a:t>
            </a:r>
            <a:r>
              <a:rPr lang="en-US" kern="1200" dirty="0"/>
              <a:t> </a:t>
            </a:r>
            <a:r>
              <a:rPr lang="en-US" kern="1200" dirty="0" err="1"/>
              <a:t>cel</a:t>
            </a:r>
            <a:r>
              <a:rPr lang="en-US" kern="1200" dirty="0"/>
              <a:t> </a:t>
            </a:r>
            <a:r>
              <a:rPr lang="en-US" kern="1200" dirty="0" err="1"/>
              <a:t>Român</a:t>
            </a:r>
            <a:r>
              <a:rPr lang="en-US" kern="1200" dirty="0"/>
              <a:t> – </a:t>
            </a:r>
            <a:r>
              <a:rPr lang="en-US" kern="1200" dirty="0" err="1"/>
              <a:t>Englez</a:t>
            </a:r>
            <a:r>
              <a:rPr lang="en-US" kern="1200" dirty="0"/>
              <a:t>. </a:t>
            </a:r>
            <a:r>
              <a:rPr lang="en-US" kern="1200" dirty="0" err="1"/>
              <a:t>Acest</a:t>
            </a:r>
            <a:r>
              <a:rPr lang="en-US" kern="1200" dirty="0"/>
              <a:t> </a:t>
            </a:r>
            <a:r>
              <a:rPr lang="en-US" kern="1200" dirty="0" err="1"/>
              <a:t>dicționar</a:t>
            </a:r>
            <a:r>
              <a:rPr lang="en-US" kern="1200" dirty="0"/>
              <a:t> nu </a:t>
            </a:r>
            <a:r>
              <a:rPr lang="en-US" kern="1200" dirty="0" err="1"/>
              <a:t>va</a:t>
            </a:r>
            <a:r>
              <a:rPr lang="en-US" kern="1200" dirty="0"/>
              <a:t> </a:t>
            </a:r>
            <a:r>
              <a:rPr lang="en-US" kern="1200" dirty="0" err="1"/>
              <a:t>conține</a:t>
            </a:r>
            <a:r>
              <a:rPr lang="en-US" kern="1200" dirty="0"/>
              <a:t> </a:t>
            </a:r>
            <a:r>
              <a:rPr lang="en-US" kern="1200" dirty="0" err="1"/>
              <a:t>cuvântul</a:t>
            </a:r>
            <a:r>
              <a:rPr lang="en-US" kern="1200" dirty="0"/>
              <a:t> ‘carte’, </a:t>
            </a:r>
            <a:r>
              <a:rPr lang="en-US" kern="1200" dirty="0" err="1"/>
              <a:t>dar</a:t>
            </a:r>
            <a:r>
              <a:rPr lang="en-US" kern="1200" dirty="0"/>
              <a:t> </a:t>
            </a:r>
            <a:r>
              <a:rPr lang="en-US" kern="1200" dirty="0" err="1"/>
              <a:t>îl</a:t>
            </a:r>
            <a:r>
              <a:rPr lang="en-US" kern="1200" dirty="0"/>
              <a:t> </a:t>
            </a:r>
            <a:r>
              <a:rPr lang="en-US" kern="1200" dirty="0" err="1"/>
              <a:t>va</a:t>
            </a:r>
            <a:r>
              <a:rPr lang="en-US" kern="1200" dirty="0"/>
              <a:t> </a:t>
            </a:r>
            <a:r>
              <a:rPr lang="en-US" kern="1200" dirty="0" err="1"/>
              <a:t>avea</a:t>
            </a:r>
            <a:r>
              <a:rPr lang="en-US" kern="1200" dirty="0"/>
              <a:t> </a:t>
            </a:r>
            <a:r>
              <a:rPr lang="en-US" kern="1200" dirty="0" err="1"/>
              <a:t>pe</a:t>
            </a:r>
            <a:r>
              <a:rPr lang="en-US" kern="1200" dirty="0"/>
              <a:t> ‘</a:t>
            </a:r>
            <a:r>
              <a:rPr lang="en-US" kern="1200" dirty="0" err="1"/>
              <a:t>doi</a:t>
            </a:r>
            <a:r>
              <a:rPr lang="en-US" kern="1200" dirty="0"/>
              <a:t>’</a:t>
            </a:r>
          </a:p>
          <a:p>
            <a:pPr lvl="2"/>
            <a:r>
              <a:rPr lang="en-US" kern="1200" dirty="0"/>
              <a:t>E.g. </a:t>
            </a:r>
            <a:r>
              <a:rPr lang="en-US" kern="1200" dirty="0" err="1"/>
              <a:t>Dicționarul</a:t>
            </a:r>
            <a:r>
              <a:rPr lang="en-US" kern="1200" dirty="0"/>
              <a:t> </a:t>
            </a:r>
            <a:r>
              <a:rPr lang="en-US" kern="1200" dirty="0" err="1"/>
              <a:t>Moldovenesc</a:t>
            </a:r>
            <a:r>
              <a:rPr lang="en-US" kern="1200" dirty="0"/>
              <a:t> – </a:t>
            </a:r>
            <a:r>
              <a:rPr lang="en-US" kern="1200" dirty="0" err="1"/>
              <a:t>Englez</a:t>
            </a:r>
            <a:r>
              <a:rPr lang="en-US" kern="1200" dirty="0"/>
              <a:t> </a:t>
            </a:r>
            <a:r>
              <a:rPr lang="en-US" kern="1200" dirty="0" err="1"/>
              <a:t>va</a:t>
            </a:r>
            <a:r>
              <a:rPr lang="en-US" kern="1200" dirty="0"/>
              <a:t> </a:t>
            </a:r>
            <a:r>
              <a:rPr lang="en-US" kern="1200" dirty="0" err="1"/>
              <a:t>arăta</a:t>
            </a:r>
            <a:r>
              <a:rPr lang="en-US" kern="1200" dirty="0"/>
              <a:t> </a:t>
            </a:r>
            <a:r>
              <a:rPr lang="en-US" kern="1200" dirty="0" err="1"/>
              <a:t>așa</a:t>
            </a:r>
            <a:r>
              <a:rPr lang="en-US" kern="1200" dirty="0"/>
              <a:t>:</a:t>
            </a:r>
          </a:p>
          <a:p>
            <a:pPr lvl="2"/>
            <a:r>
              <a:rPr lang="en-US" dirty="0"/>
              <a:t>‘</a:t>
            </a:r>
            <a:r>
              <a:rPr lang="en-US" dirty="0" err="1"/>
              <a:t>mar’:’apple</a:t>
            </a:r>
            <a:r>
              <a:rPr lang="en-US" dirty="0"/>
              <a:t>’, ‘</a:t>
            </a:r>
            <a:r>
              <a:rPr lang="en-US" dirty="0" err="1"/>
              <a:t>masa’:’table</a:t>
            </a:r>
            <a:r>
              <a:rPr lang="en-US" dirty="0"/>
              <a:t>’, ‘</a:t>
            </a:r>
            <a:r>
              <a:rPr lang="en-US" dirty="0" err="1"/>
              <a:t>doi</a:t>
            </a:r>
            <a:r>
              <a:rPr lang="en-US" dirty="0"/>
              <a:t>’:’two’</a:t>
            </a:r>
          </a:p>
          <a:p>
            <a:pPr lvl="1"/>
            <a:r>
              <a:rPr lang="en-US" kern="1200" dirty="0" err="1"/>
              <a:t>Actualizați</a:t>
            </a:r>
            <a:r>
              <a:rPr lang="en-US" kern="1200" dirty="0"/>
              <a:t> </a:t>
            </a:r>
            <a:r>
              <a:rPr lang="en-US" dirty="0" err="1"/>
              <a:t>dicționarul</a:t>
            </a:r>
            <a:r>
              <a:rPr lang="en-US" dirty="0"/>
              <a:t> </a:t>
            </a:r>
            <a:r>
              <a:rPr lang="en-US" dirty="0" err="1"/>
              <a:t>Român</a:t>
            </a:r>
            <a:r>
              <a:rPr lang="en-US" dirty="0"/>
              <a:t> – </a:t>
            </a:r>
            <a:r>
              <a:rPr lang="en-US" dirty="0" err="1"/>
              <a:t>Englez</a:t>
            </a:r>
            <a:r>
              <a:rPr lang="en-US" kern="1200" dirty="0"/>
              <a:t> cu </a:t>
            </a:r>
            <a:r>
              <a:rPr lang="en-US" kern="1200" dirty="0" err="1"/>
              <a:t>cheia</a:t>
            </a:r>
            <a:r>
              <a:rPr lang="en-US" kern="1200" dirty="0"/>
              <a:t> ‘</a:t>
            </a:r>
            <a:r>
              <a:rPr lang="en-US" kern="1200" dirty="0" err="1"/>
              <a:t>doi</a:t>
            </a:r>
            <a:r>
              <a:rPr lang="en-US" kern="1200" dirty="0"/>
              <a:t>’.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9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844162" y="3290827"/>
            <a:ext cx="10663626" cy="1583584"/>
          </a:xfrm>
        </p:spPr>
        <p:txBody>
          <a:bodyPr/>
          <a:lstStyle/>
          <a:p>
            <a:pPr algn="l" eaLnBrk="1" hangingPunct="1"/>
            <a:r>
              <a:rPr lang="en-US" sz="3600" b="1" dirty="0"/>
              <a:t>Curs </a:t>
            </a:r>
            <a:r>
              <a:rPr lang="en-US" sz="3600" b="1" dirty="0" err="1"/>
              <a:t>aplicativ</a:t>
            </a:r>
            <a:r>
              <a:rPr lang="en-US" sz="3600" b="1" dirty="0"/>
              <a:t> de Python</a:t>
            </a:r>
            <a:br>
              <a:rPr lang="en-US" sz="3600" b="1" dirty="0"/>
            </a:br>
            <a:br>
              <a:rPr lang="en-US" sz="3600" dirty="0"/>
            </a:br>
            <a:r>
              <a:rPr lang="en-US" sz="2400" dirty="0"/>
              <a:t>Python – </a:t>
            </a:r>
            <a:r>
              <a:rPr lang="en-US" sz="2400" dirty="0" err="1"/>
              <a:t>Sesiunea</a:t>
            </a:r>
            <a:r>
              <a:rPr lang="en-US" sz="2400" dirty="0"/>
              <a:t> 1</a:t>
            </a:r>
            <a:endParaRPr lang="en-US" sz="20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00F43871-A896-4E4D-A69A-008A4E7FB594}" type="slidenum">
              <a:rPr lang="en-US" smtClean="0">
                <a:solidFill>
                  <a:schemeClr val="accent1"/>
                </a:solidFill>
              </a:rPr>
              <a:pPr/>
              <a:t>5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2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 </a:t>
            </a:r>
            <a:r>
              <a:rPr lang="en-US"/>
              <a:t>de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8800" y="1394026"/>
            <a:ext cx="11379200" cy="95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err="1"/>
              <a:t>Valorile</a:t>
            </a:r>
            <a:r>
              <a:rPr lang="en-US" sz="2400" kern="0" dirty="0"/>
              <a:t> – </a:t>
            </a:r>
            <a:r>
              <a:rPr lang="en-US" sz="2400" kern="0" dirty="0" err="1"/>
              <a:t>adevărat</a:t>
            </a:r>
            <a:r>
              <a:rPr lang="en-US" sz="2400" kern="0" dirty="0"/>
              <a:t> / </a:t>
            </a:r>
            <a:r>
              <a:rPr lang="en-US" sz="2400" kern="0" dirty="0" err="1"/>
              <a:t>fals</a:t>
            </a:r>
            <a:r>
              <a:rPr lang="en-US" sz="2400" kern="0" dirty="0"/>
              <a:t> </a:t>
            </a:r>
            <a:r>
              <a:rPr lang="en-US" sz="2400" kern="0" dirty="0" err="1"/>
              <a:t>în</a:t>
            </a:r>
            <a:r>
              <a:rPr lang="en-US" sz="2400" kern="0" dirty="0"/>
              <a:t> Python</a:t>
            </a:r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r>
              <a:rPr lang="en-US" sz="2400" kern="0" dirty="0" err="1"/>
              <a:t>bool</a:t>
            </a:r>
            <a:r>
              <a:rPr lang="en-US" sz="2400" kern="0" dirty="0"/>
              <a:t> (x)</a:t>
            </a:r>
          </a:p>
          <a:p>
            <a:r>
              <a:rPr lang="en-US" sz="2400" kern="0" dirty="0"/>
              <a:t>Se </a:t>
            </a:r>
            <a:r>
              <a:rPr lang="en-US" sz="2400" kern="0" dirty="0" err="1"/>
              <a:t>folosește</a:t>
            </a:r>
            <a:r>
              <a:rPr lang="en-US" sz="2400" kern="0" dirty="0"/>
              <a:t> ‘short circuiting’ </a:t>
            </a:r>
            <a:r>
              <a:rPr lang="en-US" sz="2400" kern="0" dirty="0" err="1"/>
              <a:t>pentru</a:t>
            </a:r>
            <a:r>
              <a:rPr lang="en-US" sz="2400" kern="0" dirty="0"/>
              <a:t> </a:t>
            </a:r>
            <a:r>
              <a:rPr lang="en-US" sz="2400" kern="0" dirty="0" err="1"/>
              <a:t>evaluarea</a:t>
            </a:r>
            <a:r>
              <a:rPr lang="en-US" sz="2400" kern="0" dirty="0"/>
              <a:t> </a:t>
            </a:r>
            <a:r>
              <a:rPr lang="en-US" sz="2400" kern="0" dirty="0" err="1"/>
              <a:t>expresiilor</a:t>
            </a:r>
            <a:r>
              <a:rPr lang="en-US" sz="2400" kern="0" dirty="0"/>
              <a:t> </a:t>
            </a:r>
            <a:r>
              <a:rPr lang="en-US" sz="2400" kern="0" dirty="0" err="1"/>
              <a:t>boolene</a:t>
            </a:r>
            <a:endParaRPr lang="en-US" sz="2400" kern="0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Expresii</a:t>
            </a:r>
            <a:r>
              <a:rPr lang="en-US" b="1" dirty="0"/>
              <a:t> </a:t>
            </a:r>
            <a:r>
              <a:rPr lang="en-US" b="1" dirty="0" err="1"/>
              <a:t>booleene</a:t>
            </a:r>
            <a:endParaRPr lang="en-US" b="1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4472" y="2078123"/>
          <a:ext cx="8408712" cy="2634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2200">
                  <a:extLst>
                    <a:ext uri="{9D8B030D-6E8A-4147-A177-3AD203B41FA5}">
                      <a16:colId xmlns:a16="http://schemas.microsoft.com/office/drawing/2014/main" val="3066762626"/>
                    </a:ext>
                  </a:extLst>
                </a:gridCol>
                <a:gridCol w="4096512">
                  <a:extLst>
                    <a:ext uri="{9D8B030D-6E8A-4147-A177-3AD203B41FA5}">
                      <a16:colId xmlns:a16="http://schemas.microsoft.com/office/drawing/2014/main" val="1126188469"/>
                    </a:ext>
                  </a:extLst>
                </a:gridCol>
              </a:tblGrid>
              <a:tr h="2553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none" kern="50" dirty="0" err="1"/>
                        <a:t>Adevărat</a:t>
                      </a:r>
                      <a:r>
                        <a:rPr lang="en-US" sz="1200" u="none" kern="50" dirty="0"/>
                        <a:t> (</a:t>
                      </a:r>
                      <a:r>
                        <a:rPr lang="en-US" sz="1200" u="none" kern="50" dirty="0" err="1"/>
                        <a:t>engl.</a:t>
                      </a:r>
                      <a:r>
                        <a:rPr lang="en-US" sz="1200" u="none" kern="50" dirty="0"/>
                        <a:t> True)</a:t>
                      </a:r>
                      <a:endParaRPr lang="ro-RO" sz="1200" u="none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Fals</a:t>
                      </a:r>
                      <a:r>
                        <a:rPr lang="en-US" sz="1200" kern="50" dirty="0"/>
                        <a:t> (</a:t>
                      </a:r>
                      <a:r>
                        <a:rPr lang="en-US" sz="1200" kern="50" dirty="0" err="1"/>
                        <a:t>engl.</a:t>
                      </a:r>
                      <a:r>
                        <a:rPr lang="en-US" sz="1200" kern="50" dirty="0"/>
                        <a:t> False)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338452133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none" kern="50" dirty="0"/>
                        <a:t>True</a:t>
                      </a:r>
                      <a:endParaRPr lang="ro-RO" sz="1200" b="0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/>
                        <a:t>False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2129168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none" kern="50" dirty="0"/>
                        <a:t>1</a:t>
                      </a:r>
                      <a:endParaRPr lang="ro-RO" sz="1200" b="0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/>
                        <a:t>0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4766696"/>
                  </a:ext>
                </a:extLst>
              </a:tr>
              <a:tr h="44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none" kern="50" dirty="0" err="1"/>
                        <a:t>Numere</a:t>
                      </a:r>
                      <a:r>
                        <a:rPr lang="en-US" sz="1200" u="none" kern="50" dirty="0"/>
                        <a:t> </a:t>
                      </a:r>
                      <a:r>
                        <a:rPr lang="en-US" sz="1200" u="none" kern="50" dirty="0" err="1"/>
                        <a:t>nenule</a:t>
                      </a:r>
                      <a:endParaRPr lang="ro-RO" sz="1200" b="0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Stringul</a:t>
                      </a:r>
                      <a:r>
                        <a:rPr lang="en-US" sz="1200" kern="50" dirty="0"/>
                        <a:t> 'None'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2085560"/>
                  </a:ext>
                </a:extLst>
              </a:tr>
              <a:tr h="44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none" kern="50" dirty="0" err="1"/>
                        <a:t>Stringuri</a:t>
                      </a:r>
                      <a:r>
                        <a:rPr lang="en-US" sz="1200" u="none" kern="50" dirty="0"/>
                        <a:t> care nu </a:t>
                      </a:r>
                      <a:r>
                        <a:rPr lang="en-US" sz="1200" u="none" kern="50" dirty="0" err="1"/>
                        <a:t>sunt</a:t>
                      </a:r>
                      <a:r>
                        <a:rPr lang="en-US" sz="1200" u="none" kern="50" dirty="0"/>
                        <a:t> </a:t>
                      </a:r>
                      <a:r>
                        <a:rPr lang="en-US" sz="1200" u="none" kern="50" dirty="0" err="1"/>
                        <a:t>goale</a:t>
                      </a:r>
                      <a:r>
                        <a:rPr lang="en-US" sz="1200" u="none" kern="50" dirty="0"/>
                        <a:t> (</a:t>
                      </a:r>
                      <a:r>
                        <a:rPr lang="en-US" sz="1200" u="none" kern="50" dirty="0" err="1"/>
                        <a:t>engl.</a:t>
                      </a:r>
                      <a:r>
                        <a:rPr lang="en-US" sz="1200" u="none" kern="50" dirty="0"/>
                        <a:t> non empty strings)</a:t>
                      </a:r>
                      <a:endParaRPr lang="ro-RO" sz="1200" b="0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Stringuri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goale</a:t>
                      </a:r>
                      <a:r>
                        <a:rPr lang="en-US" sz="1200" kern="50" dirty="0"/>
                        <a:t> (</a:t>
                      </a:r>
                      <a:r>
                        <a:rPr lang="en-US" sz="1200" kern="50" dirty="0" err="1"/>
                        <a:t>engl.</a:t>
                      </a:r>
                      <a:r>
                        <a:rPr lang="en-US" sz="1200" kern="50" dirty="0"/>
                        <a:t> empty strings)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217390377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none" kern="50" dirty="0" err="1"/>
                        <a:t>Liste</a:t>
                      </a:r>
                      <a:r>
                        <a:rPr lang="en-US" sz="1200" u="none" kern="50" dirty="0"/>
                        <a:t> care nu </a:t>
                      </a:r>
                      <a:r>
                        <a:rPr lang="en-US" sz="1200" u="none" kern="50" dirty="0" err="1"/>
                        <a:t>sunt</a:t>
                      </a:r>
                      <a:r>
                        <a:rPr lang="en-US" sz="1200" u="none" kern="50" dirty="0"/>
                        <a:t> </a:t>
                      </a:r>
                      <a:r>
                        <a:rPr lang="en-US" sz="1200" u="none" kern="50" dirty="0" err="1"/>
                        <a:t>goale</a:t>
                      </a:r>
                      <a:endParaRPr lang="ro-RO" sz="1200" b="0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Liste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goale</a:t>
                      </a:r>
                      <a:endParaRPr lang="ro-RO" sz="1200" i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64248199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none" kern="50" dirty="0" err="1"/>
                        <a:t>Dicționare</a:t>
                      </a:r>
                      <a:r>
                        <a:rPr lang="en-US" sz="1200" u="none" kern="50" baseline="0" dirty="0"/>
                        <a:t> / </a:t>
                      </a:r>
                      <a:r>
                        <a:rPr lang="en-US" sz="1200" u="none" kern="50" baseline="0" dirty="0" err="1"/>
                        <a:t>tupluri</a:t>
                      </a:r>
                      <a:r>
                        <a:rPr lang="en-US" sz="1200" u="none" kern="50" baseline="0" dirty="0"/>
                        <a:t> / </a:t>
                      </a:r>
                      <a:r>
                        <a:rPr lang="en-US" sz="1200" u="none" kern="50" baseline="0" dirty="0" err="1"/>
                        <a:t>seturi</a:t>
                      </a:r>
                      <a:r>
                        <a:rPr lang="en-US" sz="1200" u="none" kern="50" baseline="0" dirty="0"/>
                        <a:t> care nu </a:t>
                      </a:r>
                      <a:r>
                        <a:rPr lang="en-US" sz="1200" u="none" kern="50" baseline="0" dirty="0" err="1"/>
                        <a:t>sunt</a:t>
                      </a:r>
                      <a:r>
                        <a:rPr lang="en-US" sz="1200" u="none" kern="50" baseline="0" dirty="0"/>
                        <a:t> </a:t>
                      </a:r>
                      <a:r>
                        <a:rPr lang="en-US" sz="1200" u="none" kern="50" baseline="0" dirty="0" err="1"/>
                        <a:t>goale</a:t>
                      </a:r>
                      <a:endParaRPr lang="ro-RO" sz="1200" b="0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Dicționare</a:t>
                      </a:r>
                      <a:r>
                        <a:rPr lang="en-US" sz="1200" kern="50" dirty="0"/>
                        <a:t>/ </a:t>
                      </a:r>
                      <a:r>
                        <a:rPr lang="en-US" sz="1200" kern="50" dirty="0" err="1"/>
                        <a:t>tupluri</a:t>
                      </a:r>
                      <a:r>
                        <a:rPr lang="en-US" sz="1200" kern="50" dirty="0"/>
                        <a:t> / </a:t>
                      </a:r>
                      <a:r>
                        <a:rPr lang="en-US" sz="1200" kern="50" dirty="0" err="1"/>
                        <a:t>seturi</a:t>
                      </a:r>
                      <a:r>
                        <a:rPr lang="en-US" sz="1200" kern="50" baseline="0" dirty="0"/>
                        <a:t> care </a:t>
                      </a:r>
                      <a:r>
                        <a:rPr lang="en-US" sz="1200" kern="50" baseline="0" dirty="0" err="1"/>
                        <a:t>sunt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goale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46381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024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8800" y="1394026"/>
            <a:ext cx="11379200" cy="95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Valorile</a:t>
            </a:r>
            <a:r>
              <a:rPr lang="en-US" kern="0" dirty="0"/>
              <a:t> – </a:t>
            </a:r>
            <a:r>
              <a:rPr lang="en-US" kern="0" dirty="0" err="1"/>
              <a:t>adevărat</a:t>
            </a:r>
            <a:r>
              <a:rPr lang="en-US" kern="0" dirty="0"/>
              <a:t> / </a:t>
            </a:r>
            <a:r>
              <a:rPr lang="en-US" kern="0" dirty="0" err="1"/>
              <a:t>fals</a:t>
            </a:r>
            <a:r>
              <a:rPr lang="en-US" kern="0" dirty="0"/>
              <a:t> </a:t>
            </a:r>
            <a:r>
              <a:rPr lang="en-US" kern="0" dirty="0" err="1"/>
              <a:t>în</a:t>
            </a:r>
            <a:r>
              <a:rPr lang="en-US" kern="0" dirty="0"/>
              <a:t> Python</a:t>
            </a:r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Expresii</a:t>
            </a:r>
            <a:r>
              <a:rPr lang="en-US" b="1" dirty="0"/>
              <a:t> </a:t>
            </a:r>
            <a:r>
              <a:rPr lang="en-US" b="1" dirty="0" err="1"/>
              <a:t>condiționale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55328" y="1886099"/>
          <a:ext cx="8408712" cy="21154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2200">
                  <a:extLst>
                    <a:ext uri="{9D8B030D-6E8A-4147-A177-3AD203B41FA5}">
                      <a16:colId xmlns:a16="http://schemas.microsoft.com/office/drawing/2014/main" val="3066762626"/>
                    </a:ext>
                  </a:extLst>
                </a:gridCol>
                <a:gridCol w="4096512">
                  <a:extLst>
                    <a:ext uri="{9D8B030D-6E8A-4147-A177-3AD203B41FA5}">
                      <a16:colId xmlns:a16="http://schemas.microsoft.com/office/drawing/2014/main" val="1126188469"/>
                    </a:ext>
                  </a:extLst>
                </a:gridCol>
              </a:tblGrid>
              <a:tr h="2553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none" kern="50" dirty="0" err="1"/>
                        <a:t>Instrucțiune</a:t>
                      </a:r>
                      <a:endParaRPr lang="ro-RO" sz="1200" u="none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Descriere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338452133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none" kern="50" dirty="0"/>
                        <a:t>if</a:t>
                      </a:r>
                      <a:endParaRPr lang="ro-RO" sz="1200" b="1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/>
                        <a:t>O </a:t>
                      </a:r>
                      <a:r>
                        <a:rPr lang="en-US" sz="1200" b="1" kern="50" dirty="0" err="1"/>
                        <a:t>instrucțiune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b="1" kern="50" dirty="0"/>
                        <a:t>if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constă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într</a:t>
                      </a:r>
                      <a:r>
                        <a:rPr lang="en-US" sz="1200" kern="50" dirty="0"/>
                        <a:t>-o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expresie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booleană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urmată</a:t>
                      </a:r>
                      <a:r>
                        <a:rPr lang="en-US" sz="1200" kern="50" baseline="0" dirty="0"/>
                        <a:t> de un bloc de </a:t>
                      </a:r>
                      <a:r>
                        <a:rPr lang="en-US" sz="1200" kern="50" baseline="0" dirty="0" err="1"/>
                        <a:t>una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sau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mai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multe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instrucțiuni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indentate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suplimentar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2129168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none" kern="50" dirty="0"/>
                        <a:t>if...else</a:t>
                      </a:r>
                      <a:endParaRPr lang="ro-RO" sz="1200" b="1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200" kern="50" baseline="0" dirty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50" baseline="0" dirty="0" err="1">
                          <a:latin typeface="+mn-lt"/>
                          <a:ea typeface="+mn-ea"/>
                          <a:cs typeface="+mn-cs"/>
                        </a:rPr>
                        <a:t>instrucțiune</a:t>
                      </a:r>
                      <a:r>
                        <a:rPr lang="en-US" sz="1200" b="1" kern="50" baseline="0" dirty="0">
                          <a:latin typeface="+mn-lt"/>
                          <a:ea typeface="+mn-ea"/>
                          <a:cs typeface="+mn-cs"/>
                        </a:rPr>
                        <a:t> if </a:t>
                      </a:r>
                      <a:r>
                        <a:rPr lang="en-US" sz="1200" kern="50" baseline="0" dirty="0" err="1">
                          <a:latin typeface="+mn-lt"/>
                          <a:ea typeface="+mn-ea"/>
                          <a:cs typeface="+mn-cs"/>
                        </a:rPr>
                        <a:t>poate</a:t>
                      </a:r>
                      <a:r>
                        <a:rPr lang="en-US" sz="1200" kern="50" baseline="0" dirty="0">
                          <a:latin typeface="+mn-lt"/>
                          <a:ea typeface="+mn-ea"/>
                          <a:cs typeface="+mn-cs"/>
                        </a:rPr>
                        <a:t> fi </a:t>
                      </a:r>
                      <a:r>
                        <a:rPr lang="en-US" sz="1200" kern="50" baseline="0" dirty="0" err="1">
                          <a:latin typeface="+mn-lt"/>
                          <a:ea typeface="+mn-ea"/>
                          <a:cs typeface="+mn-cs"/>
                        </a:rPr>
                        <a:t>urmată</a:t>
                      </a:r>
                      <a:r>
                        <a:rPr lang="en-US" sz="1200" kern="50" baseline="0" dirty="0">
                          <a:latin typeface="+mn-lt"/>
                          <a:ea typeface="+mn-ea"/>
                          <a:cs typeface="+mn-cs"/>
                        </a:rPr>
                        <a:t> de o </a:t>
                      </a:r>
                      <a:r>
                        <a:rPr lang="en-US" sz="1200" b="1" kern="50" baseline="0" dirty="0" err="1">
                          <a:latin typeface="+mn-lt"/>
                          <a:ea typeface="+mn-ea"/>
                          <a:cs typeface="+mn-cs"/>
                        </a:rPr>
                        <a:t>instrucțiune</a:t>
                      </a:r>
                      <a:r>
                        <a:rPr lang="en-US" sz="1200" b="1" kern="50" baseline="0" dirty="0">
                          <a:latin typeface="+mn-lt"/>
                          <a:ea typeface="+mn-ea"/>
                          <a:cs typeface="+mn-cs"/>
                        </a:rPr>
                        <a:t> else</a:t>
                      </a:r>
                      <a:r>
                        <a:rPr lang="en-US" sz="1200" kern="50" baseline="0" dirty="0"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50" baseline="0" dirty="0" err="1">
                          <a:latin typeface="+mn-lt"/>
                          <a:ea typeface="+mn-ea"/>
                          <a:cs typeface="+mn-cs"/>
                        </a:rPr>
                        <a:t>blocul</a:t>
                      </a:r>
                      <a:r>
                        <a:rPr lang="en-US" sz="1200" kern="50" baseline="0" dirty="0"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50" baseline="0" dirty="0" err="1">
                          <a:latin typeface="+mn-lt"/>
                          <a:ea typeface="+mn-ea"/>
                          <a:cs typeface="+mn-cs"/>
                        </a:rPr>
                        <a:t>instrucțiuni</a:t>
                      </a:r>
                      <a:r>
                        <a:rPr lang="en-US" sz="1200" kern="50" baseline="0" dirty="0">
                          <a:latin typeface="+mn-lt"/>
                          <a:ea typeface="+mn-ea"/>
                          <a:cs typeface="+mn-cs"/>
                        </a:rPr>
                        <a:t> din </a:t>
                      </a:r>
                      <a:r>
                        <a:rPr lang="en-US" sz="1200" kern="50" baseline="0" dirty="0" err="1">
                          <a:latin typeface="+mn-lt"/>
                          <a:ea typeface="+mn-ea"/>
                          <a:cs typeface="+mn-cs"/>
                        </a:rPr>
                        <a:t>ramura</a:t>
                      </a:r>
                      <a:r>
                        <a:rPr lang="en-US" sz="1200" kern="50" baseline="0" dirty="0">
                          <a:latin typeface="+mn-lt"/>
                          <a:ea typeface="+mn-ea"/>
                          <a:cs typeface="+mn-cs"/>
                        </a:rPr>
                        <a:t> else </a:t>
                      </a:r>
                      <a:r>
                        <a:rPr lang="en-US" sz="1200" kern="50" baseline="0" dirty="0" err="1">
                          <a:latin typeface="+mn-lt"/>
                          <a:ea typeface="+mn-ea"/>
                          <a:cs typeface="+mn-cs"/>
                        </a:rPr>
                        <a:t>executndu</a:t>
                      </a:r>
                      <a:r>
                        <a:rPr lang="en-US" sz="1200" kern="50" baseline="0" dirty="0">
                          <a:latin typeface="+mn-lt"/>
                          <a:ea typeface="+mn-ea"/>
                          <a:cs typeface="+mn-cs"/>
                        </a:rPr>
                        <a:t>-se </a:t>
                      </a:r>
                      <a:r>
                        <a:rPr lang="en-US" sz="1200" kern="50" baseline="0" dirty="0" err="1">
                          <a:latin typeface="+mn-lt"/>
                          <a:ea typeface="+mn-ea"/>
                          <a:cs typeface="+mn-cs"/>
                        </a:rPr>
                        <a:t>când</a:t>
                      </a:r>
                      <a:r>
                        <a:rPr lang="en-US" sz="1200" kern="50" baseline="0" dirty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+mn-ea"/>
                          <a:cs typeface="+mn-cs"/>
                        </a:rPr>
                        <a:t>expresia</a:t>
                      </a:r>
                      <a:r>
                        <a:rPr lang="en-US" sz="1200" kern="50" baseline="0" dirty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+mn-ea"/>
                          <a:cs typeface="+mn-cs"/>
                        </a:rPr>
                        <a:t>booleană</a:t>
                      </a:r>
                      <a:r>
                        <a:rPr lang="en-US" sz="1200" kern="50" baseline="0" dirty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en-US" sz="1200" kern="50" baseline="0" dirty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+mn-ea"/>
                          <a:cs typeface="+mn-cs"/>
                        </a:rPr>
                        <a:t>falsă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4766696"/>
                  </a:ext>
                </a:extLst>
              </a:tr>
              <a:tr h="44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none" kern="50" dirty="0"/>
                        <a:t>nested if</a:t>
                      </a:r>
                      <a:endParaRPr lang="ro-RO" sz="1200" b="1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Putem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folosi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instrucțiunea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b="1" kern="50" baseline="0" dirty="0"/>
                        <a:t>if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sau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b="1" kern="50" baseline="0" dirty="0" err="1"/>
                        <a:t>elif</a:t>
                      </a:r>
                      <a:r>
                        <a:rPr lang="en-US" sz="1200" kern="50" baseline="0" dirty="0"/>
                        <a:t>  </a:t>
                      </a:r>
                      <a:r>
                        <a:rPr lang="en-US" sz="1200" kern="50" baseline="0" dirty="0" err="1"/>
                        <a:t>în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interiorul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altei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instrucțiuni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b="1" kern="50" baseline="0" dirty="0"/>
                        <a:t>if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sau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b="1" kern="50" baseline="0" dirty="0" err="1"/>
                        <a:t>elif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2085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595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8800" y="1394026"/>
            <a:ext cx="11379200" cy="95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kern="0" dirty="0">
                <a:solidFill>
                  <a:srgbClr val="FF0000"/>
                </a:solidFill>
              </a:rPr>
              <a:t>if</a:t>
            </a:r>
            <a:r>
              <a:rPr lang="en-US" sz="2400" kern="0" dirty="0"/>
              <a:t> are </a:t>
            </a:r>
            <a:r>
              <a:rPr lang="en-US" sz="2400" kern="0" dirty="0" err="1"/>
              <a:t>următoarea</a:t>
            </a:r>
            <a:r>
              <a:rPr lang="en-US" sz="2400" kern="0" dirty="0"/>
              <a:t> </a:t>
            </a:r>
            <a:r>
              <a:rPr lang="en-US" sz="2400" kern="0" dirty="0" err="1"/>
              <a:t>sintaxă</a:t>
            </a:r>
            <a:r>
              <a:rPr lang="en-US" sz="2400" kern="0" dirty="0"/>
              <a:t>:</a:t>
            </a:r>
          </a:p>
          <a:p>
            <a:endParaRPr lang="en-US" sz="2400" kern="0" dirty="0"/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if (</a:t>
            </a:r>
            <a:r>
              <a:rPr lang="en-US" sz="2400" i="1" kern="0" dirty="0" err="1">
                <a:solidFill>
                  <a:srgbClr val="FF0000"/>
                </a:solidFill>
              </a:rPr>
              <a:t>condiții</a:t>
            </a:r>
            <a:r>
              <a:rPr lang="en-US" sz="2400" i="1" kern="0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    instrucțiune1</a:t>
            </a:r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    instrucțiune2</a:t>
            </a:r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instrucțiune3</a:t>
            </a:r>
          </a:p>
          <a:p>
            <a:endParaRPr lang="en-US" sz="2400" kern="0" dirty="0"/>
          </a:p>
          <a:p>
            <a:r>
              <a:rPr lang="en-US" sz="2400" kern="0" dirty="0" err="1"/>
              <a:t>Doar</a:t>
            </a:r>
            <a:r>
              <a:rPr lang="en-US" sz="2400" kern="0" dirty="0"/>
              <a:t> </a:t>
            </a:r>
            <a:r>
              <a:rPr lang="en-US" sz="2400" kern="0" dirty="0" err="1"/>
              <a:t>prezența</a:t>
            </a:r>
            <a:r>
              <a:rPr lang="en-US" sz="2400" kern="0" dirty="0"/>
              <a:t> </a:t>
            </a:r>
            <a:r>
              <a:rPr lang="en-US" sz="2400" i="1" kern="0" dirty="0"/>
              <a:t>instrucțiune1</a:t>
            </a:r>
            <a:r>
              <a:rPr lang="en-US" sz="2400" kern="0" dirty="0"/>
              <a:t> </a:t>
            </a:r>
            <a:r>
              <a:rPr lang="en-US" sz="2400" kern="0" dirty="0" err="1"/>
              <a:t>este</a:t>
            </a:r>
            <a:r>
              <a:rPr lang="en-US" sz="2400" kern="0" dirty="0"/>
              <a:t> </a:t>
            </a:r>
            <a:r>
              <a:rPr lang="en-US" sz="2400" kern="0" dirty="0" err="1"/>
              <a:t>obligatorie</a:t>
            </a:r>
            <a:r>
              <a:rPr lang="en-US" sz="2400" kern="0" dirty="0"/>
              <a:t> </a:t>
            </a:r>
            <a:r>
              <a:rPr lang="en-US" sz="2400" kern="0" dirty="0" err="1"/>
              <a:t>într</a:t>
            </a:r>
            <a:r>
              <a:rPr lang="en-US" sz="2400" kern="0" dirty="0"/>
              <a:t>-o </a:t>
            </a:r>
            <a:r>
              <a:rPr lang="en-US" sz="2400" kern="0" dirty="0" err="1"/>
              <a:t>expresie</a:t>
            </a:r>
            <a:r>
              <a:rPr lang="en-US" sz="2400" kern="0" dirty="0"/>
              <a:t> </a:t>
            </a:r>
            <a:r>
              <a:rPr lang="en-US" sz="2400" b="1" kern="0" dirty="0">
                <a:solidFill>
                  <a:srgbClr val="FF0000"/>
                </a:solidFill>
              </a:rPr>
              <a:t>if</a:t>
            </a:r>
            <a:r>
              <a:rPr lang="en-US" sz="2400" kern="0" dirty="0"/>
              <a:t>. </a:t>
            </a:r>
          </a:p>
          <a:p>
            <a:pPr lvl="1"/>
            <a:r>
              <a:rPr lang="en-US" sz="2200" kern="0" dirty="0" err="1"/>
              <a:t>Restul</a:t>
            </a:r>
            <a:r>
              <a:rPr lang="en-US" sz="2200" kern="0" dirty="0"/>
              <a:t> </a:t>
            </a:r>
            <a:r>
              <a:rPr lang="en-US" sz="2200" kern="0" dirty="0" err="1"/>
              <a:t>sunt</a:t>
            </a:r>
            <a:r>
              <a:rPr lang="en-US" sz="2200" kern="0" dirty="0"/>
              <a:t> </a:t>
            </a:r>
            <a:r>
              <a:rPr lang="en-US" sz="2200" kern="0" dirty="0" err="1"/>
              <a:t>opționale</a:t>
            </a:r>
            <a:endParaRPr lang="en-US" sz="2200" kern="0" dirty="0"/>
          </a:p>
          <a:p>
            <a:r>
              <a:rPr lang="en-US" sz="2400" i="1" kern="0" dirty="0"/>
              <a:t>instrucțiune3</a:t>
            </a:r>
            <a:r>
              <a:rPr lang="en-US" sz="2400" kern="0" dirty="0"/>
              <a:t> se </a:t>
            </a:r>
            <a:r>
              <a:rPr lang="en-US" sz="2400" kern="0" dirty="0" err="1"/>
              <a:t>va</a:t>
            </a:r>
            <a:r>
              <a:rPr lang="en-US" sz="2400" kern="0" dirty="0"/>
              <a:t> </a:t>
            </a:r>
            <a:r>
              <a:rPr lang="en-US" sz="2400" kern="0" dirty="0" err="1"/>
              <a:t>executa</a:t>
            </a:r>
            <a:r>
              <a:rPr lang="en-US" sz="2400" kern="0" dirty="0"/>
              <a:t> </a:t>
            </a:r>
            <a:r>
              <a:rPr lang="en-US" sz="2400" kern="0" dirty="0" err="1"/>
              <a:t>indiferent</a:t>
            </a:r>
            <a:r>
              <a:rPr lang="en-US" sz="2400" kern="0" dirty="0"/>
              <a:t> de </a:t>
            </a:r>
            <a:r>
              <a:rPr lang="en-US" sz="2400" kern="0" dirty="0" err="1"/>
              <a:t>rezultatul</a:t>
            </a:r>
            <a:r>
              <a:rPr lang="en-US" sz="2400" kern="0" dirty="0"/>
              <a:t> </a:t>
            </a:r>
            <a:r>
              <a:rPr lang="en-US" sz="2400" kern="0" dirty="0" err="1"/>
              <a:t>evaluării</a:t>
            </a:r>
            <a:r>
              <a:rPr lang="en-US" sz="2400" kern="0" dirty="0"/>
              <a:t> </a:t>
            </a:r>
            <a:r>
              <a:rPr lang="en-US" sz="2400" kern="0" dirty="0" err="1"/>
              <a:t>expresiei</a:t>
            </a:r>
            <a:r>
              <a:rPr lang="en-US" sz="2400" kern="0" dirty="0"/>
              <a:t> </a:t>
            </a:r>
            <a:r>
              <a:rPr lang="en-US" sz="2400" i="1" kern="0" dirty="0" err="1"/>
              <a:t>condiții</a:t>
            </a:r>
            <a:r>
              <a:rPr lang="en-US" sz="2400" kern="0" dirty="0"/>
              <a:t> </a:t>
            </a:r>
            <a:r>
              <a:rPr lang="en-US" sz="2400" kern="0" dirty="0" err="1"/>
              <a:t>pentru</a:t>
            </a:r>
            <a:r>
              <a:rPr lang="en-US" sz="2400" kern="0" dirty="0"/>
              <a:t> </a:t>
            </a:r>
            <a:r>
              <a:rPr lang="en-US" sz="2400" kern="0" dirty="0" err="1"/>
              <a:t>că</a:t>
            </a:r>
            <a:r>
              <a:rPr lang="en-US" sz="2400" kern="0" dirty="0"/>
              <a:t> nu </a:t>
            </a:r>
            <a:r>
              <a:rPr lang="en-US" sz="2400" kern="0" dirty="0" err="1"/>
              <a:t>este</a:t>
            </a:r>
            <a:r>
              <a:rPr lang="en-US" sz="2400" kern="0" dirty="0"/>
              <a:t> </a:t>
            </a:r>
            <a:r>
              <a:rPr lang="en-US" sz="2400" kern="0" dirty="0" err="1"/>
              <a:t>indentată</a:t>
            </a:r>
            <a:r>
              <a:rPr lang="en-US" sz="2400" kern="0" dirty="0"/>
              <a:t> </a:t>
            </a:r>
            <a:r>
              <a:rPr lang="en-US" sz="2400" kern="0" dirty="0" err="1"/>
              <a:t>și</a:t>
            </a:r>
            <a:r>
              <a:rPr lang="en-US" sz="2400" kern="0" dirty="0"/>
              <a:t> nu </a:t>
            </a:r>
            <a:r>
              <a:rPr lang="en-US" sz="2400" kern="0" dirty="0" err="1"/>
              <a:t>este</a:t>
            </a:r>
            <a:r>
              <a:rPr lang="en-US" sz="2400" kern="0" dirty="0"/>
              <a:t> </a:t>
            </a:r>
            <a:r>
              <a:rPr lang="en-US" sz="2400" kern="0" dirty="0" err="1"/>
              <a:t>inclusă</a:t>
            </a:r>
            <a:r>
              <a:rPr lang="en-US" sz="2400" kern="0" dirty="0"/>
              <a:t> </a:t>
            </a:r>
            <a:r>
              <a:rPr lang="en-US" sz="2400" kern="0" dirty="0" err="1"/>
              <a:t>în</a:t>
            </a:r>
            <a:r>
              <a:rPr lang="en-US" sz="2400" kern="0" dirty="0"/>
              <a:t> </a:t>
            </a:r>
            <a:r>
              <a:rPr lang="en-US" sz="2400" kern="0" dirty="0" err="1"/>
              <a:t>blocul</a:t>
            </a:r>
            <a:r>
              <a:rPr lang="en-US" sz="2400" kern="0" dirty="0"/>
              <a:t> de </a:t>
            </a:r>
            <a:r>
              <a:rPr lang="en-US" sz="2400" kern="0" dirty="0" err="1"/>
              <a:t>instrucțiuni</a:t>
            </a:r>
            <a:r>
              <a:rPr lang="en-US" sz="2400" kern="0" dirty="0"/>
              <a:t> din </a:t>
            </a:r>
            <a:r>
              <a:rPr lang="en-US" sz="2400" kern="0" dirty="0" err="1"/>
              <a:t>expresia</a:t>
            </a:r>
            <a:r>
              <a:rPr lang="en-US" sz="2400" kern="0" dirty="0"/>
              <a:t> if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Instrucțiunea</a:t>
            </a:r>
            <a:r>
              <a:rPr lang="en-US" b="1" dirty="0"/>
              <a:t> if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51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8800" y="1394026"/>
            <a:ext cx="11379200" cy="95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err="1"/>
              <a:t>Sintaxa</a:t>
            </a:r>
            <a:r>
              <a:rPr lang="en-US" sz="2400" kern="0" dirty="0"/>
              <a:t> </a:t>
            </a:r>
            <a:r>
              <a:rPr lang="en-US" sz="2400" kern="0" dirty="0" err="1"/>
              <a:t>pentru</a:t>
            </a:r>
            <a:r>
              <a:rPr lang="en-US" sz="2400" kern="0" dirty="0"/>
              <a:t> </a:t>
            </a:r>
            <a:r>
              <a:rPr lang="en-US" sz="2400" b="1" kern="0" dirty="0">
                <a:solidFill>
                  <a:srgbClr val="FF0000"/>
                </a:solidFill>
              </a:rPr>
              <a:t>if … else</a:t>
            </a:r>
            <a:r>
              <a:rPr lang="en-US" sz="2400" kern="0" dirty="0"/>
              <a:t> </a:t>
            </a:r>
            <a:r>
              <a:rPr lang="en-US" sz="2400" kern="0" dirty="0" err="1"/>
              <a:t>este</a:t>
            </a:r>
            <a:r>
              <a:rPr lang="en-US" sz="2400" kern="0" dirty="0"/>
              <a:t>:</a:t>
            </a:r>
          </a:p>
          <a:p>
            <a:endParaRPr lang="en-US" sz="2400" kern="0" dirty="0"/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if (</a:t>
            </a:r>
            <a:r>
              <a:rPr lang="en-US" sz="2400" i="1" kern="0" dirty="0" err="1">
                <a:solidFill>
                  <a:srgbClr val="FF0000"/>
                </a:solidFill>
              </a:rPr>
              <a:t>condiții</a:t>
            </a:r>
            <a:r>
              <a:rPr lang="en-US" sz="2400" i="1" kern="0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    instrucțiune1</a:t>
            </a:r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    instrucțiune2</a:t>
            </a:r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    instrucțiune3</a:t>
            </a:r>
          </a:p>
          <a:p>
            <a:endParaRPr lang="en-US" sz="2400" kern="0" dirty="0"/>
          </a:p>
          <a:p>
            <a:r>
              <a:rPr lang="en-US" sz="2400" i="1" kern="0" dirty="0"/>
              <a:t>instrucțiune3</a:t>
            </a:r>
            <a:r>
              <a:rPr lang="en-US" sz="2400" kern="0" dirty="0"/>
              <a:t> se </a:t>
            </a:r>
            <a:r>
              <a:rPr lang="en-US" sz="2400" kern="0" dirty="0" err="1"/>
              <a:t>va</a:t>
            </a:r>
            <a:r>
              <a:rPr lang="en-US" sz="2400" kern="0" dirty="0"/>
              <a:t> </a:t>
            </a:r>
            <a:r>
              <a:rPr lang="en-US" sz="2400" kern="0" dirty="0" err="1"/>
              <a:t>executa</a:t>
            </a:r>
            <a:r>
              <a:rPr lang="en-US" sz="2400" kern="0" dirty="0"/>
              <a:t> </a:t>
            </a:r>
            <a:r>
              <a:rPr lang="en-US" sz="2400" kern="0" dirty="0" err="1"/>
              <a:t>doar</a:t>
            </a:r>
            <a:r>
              <a:rPr lang="en-US" sz="2400" kern="0" dirty="0"/>
              <a:t> </a:t>
            </a:r>
            <a:r>
              <a:rPr lang="en-US" sz="2400" kern="0" dirty="0" err="1"/>
              <a:t>dacă</a:t>
            </a:r>
            <a:r>
              <a:rPr lang="en-US" sz="2400" kern="0" dirty="0"/>
              <a:t> </a:t>
            </a:r>
            <a:r>
              <a:rPr lang="en-US" sz="2400" kern="0" dirty="0" err="1"/>
              <a:t>rezultatul</a:t>
            </a:r>
            <a:r>
              <a:rPr lang="en-US" sz="2400" kern="0" dirty="0"/>
              <a:t> </a:t>
            </a:r>
            <a:r>
              <a:rPr lang="en-US" sz="2400" kern="0" dirty="0" err="1"/>
              <a:t>evaluării</a:t>
            </a:r>
            <a:r>
              <a:rPr lang="en-US" sz="2400" kern="0" dirty="0"/>
              <a:t> </a:t>
            </a:r>
            <a:r>
              <a:rPr lang="en-US" sz="2400" kern="0" dirty="0" err="1"/>
              <a:t>expresiei</a:t>
            </a:r>
            <a:r>
              <a:rPr lang="en-US" sz="2400" kern="0" dirty="0"/>
              <a:t> </a:t>
            </a:r>
            <a:r>
              <a:rPr lang="en-US" sz="2400" i="1" kern="0" dirty="0" err="1"/>
              <a:t>condiții</a:t>
            </a:r>
            <a:r>
              <a:rPr lang="en-US" sz="2400" kern="0" dirty="0"/>
              <a:t> </a:t>
            </a:r>
            <a:r>
              <a:rPr lang="en-US" sz="2400" kern="0" dirty="0" err="1"/>
              <a:t>este</a:t>
            </a:r>
            <a:r>
              <a:rPr lang="en-US" sz="2400" kern="0" dirty="0"/>
              <a:t> </a:t>
            </a:r>
            <a:r>
              <a:rPr lang="en-US" sz="2400" kern="0" dirty="0" err="1"/>
              <a:t>fals</a:t>
            </a:r>
            <a:endParaRPr lang="en-US" sz="2400" kern="0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Instrucțiunea</a:t>
            </a:r>
            <a:r>
              <a:rPr lang="en-US" b="1" dirty="0"/>
              <a:t> if … else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48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9656" y="1119706"/>
            <a:ext cx="11379200" cy="95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err="1"/>
              <a:t>Sintaxa</a:t>
            </a:r>
            <a:r>
              <a:rPr lang="en-US" sz="2400" kern="0" dirty="0"/>
              <a:t> </a:t>
            </a:r>
            <a:r>
              <a:rPr lang="en-US" sz="2400" kern="0" dirty="0" err="1"/>
              <a:t>pentru</a:t>
            </a:r>
            <a:r>
              <a:rPr lang="en-US" sz="2400" kern="0" dirty="0"/>
              <a:t> </a:t>
            </a:r>
            <a:r>
              <a:rPr lang="en-US" sz="2400" b="1" kern="0" dirty="0">
                <a:solidFill>
                  <a:srgbClr val="FF0000"/>
                </a:solidFill>
              </a:rPr>
              <a:t>if … </a:t>
            </a:r>
            <a:r>
              <a:rPr lang="en-US" sz="2400" b="1" kern="0" dirty="0" err="1">
                <a:solidFill>
                  <a:srgbClr val="FF0000"/>
                </a:solidFill>
              </a:rPr>
              <a:t>elif</a:t>
            </a:r>
            <a:r>
              <a:rPr lang="en-US" sz="2400" b="1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/>
              <a:t>este</a:t>
            </a:r>
            <a:r>
              <a:rPr lang="en-US" sz="2400" kern="0" dirty="0"/>
              <a:t>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if (condiție1):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    instrucțiune1</a:t>
            </a:r>
          </a:p>
          <a:p>
            <a:pPr marL="0" indent="0">
              <a:buNone/>
            </a:pPr>
            <a:r>
              <a:rPr lang="en-US" i="1" kern="0" dirty="0" err="1">
                <a:solidFill>
                  <a:srgbClr val="FF0000"/>
                </a:solidFill>
              </a:rPr>
              <a:t>elif</a:t>
            </a:r>
            <a:r>
              <a:rPr lang="en-US" i="1" kern="0" dirty="0">
                <a:solidFill>
                  <a:srgbClr val="FF0000"/>
                </a:solidFill>
              </a:rPr>
              <a:t> (condiție2):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    instrucțiune2</a:t>
            </a:r>
          </a:p>
          <a:p>
            <a:pPr marL="0" indent="0">
              <a:buNone/>
            </a:pPr>
            <a:r>
              <a:rPr lang="en-US" i="1" kern="0" dirty="0" err="1">
                <a:solidFill>
                  <a:srgbClr val="FF0000"/>
                </a:solidFill>
              </a:rPr>
              <a:t>elif</a:t>
            </a:r>
            <a:r>
              <a:rPr lang="en-US" i="1" kern="0" dirty="0">
                <a:solidFill>
                  <a:srgbClr val="FF0000"/>
                </a:solidFill>
              </a:rPr>
              <a:t> (condiție3):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    instrucțiune3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    instrucțiune4</a:t>
            </a:r>
          </a:p>
          <a:p>
            <a:r>
              <a:rPr lang="en-US" sz="2400" kern="0" dirty="0" err="1"/>
              <a:t>Doar</a:t>
            </a:r>
            <a:r>
              <a:rPr lang="en-US" sz="2400" kern="0" dirty="0"/>
              <a:t> un </a:t>
            </a:r>
            <a:r>
              <a:rPr lang="en-US" sz="2400" b="1" i="1" kern="0" dirty="0">
                <a:solidFill>
                  <a:srgbClr val="FF0000"/>
                </a:solidFill>
              </a:rPr>
              <a:t>else</a:t>
            </a:r>
            <a:r>
              <a:rPr lang="en-US" sz="2400" i="1" kern="0" dirty="0"/>
              <a:t>, </a:t>
            </a:r>
            <a:r>
              <a:rPr lang="en-US" sz="2400" kern="0" dirty="0" err="1"/>
              <a:t>număr</a:t>
            </a:r>
            <a:r>
              <a:rPr lang="en-US" sz="2400" kern="0" dirty="0"/>
              <a:t> </a:t>
            </a:r>
            <a:r>
              <a:rPr lang="en-US" sz="2400" kern="0" dirty="0" err="1"/>
              <a:t>arbitrar</a:t>
            </a:r>
            <a:r>
              <a:rPr lang="en-US" sz="2400" kern="0" dirty="0"/>
              <a:t> de </a:t>
            </a:r>
            <a:r>
              <a:rPr lang="en-US" sz="2400" b="1" i="1" kern="0" dirty="0" err="1">
                <a:solidFill>
                  <a:srgbClr val="FF0000"/>
                </a:solidFill>
              </a:rPr>
              <a:t>elif</a:t>
            </a:r>
            <a:r>
              <a:rPr lang="en-US" sz="2400" kern="0" dirty="0" err="1"/>
              <a:t>-uri</a:t>
            </a:r>
            <a:endParaRPr lang="en-US" sz="2400" kern="0" dirty="0"/>
          </a:p>
          <a:p>
            <a:r>
              <a:rPr lang="en-US" sz="2400" kern="0" dirty="0" err="1"/>
              <a:t>Prezența</a:t>
            </a:r>
            <a:r>
              <a:rPr lang="en-US" sz="2400" i="1" kern="0" dirty="0"/>
              <a:t> </a:t>
            </a:r>
            <a:r>
              <a:rPr lang="en-US" sz="2400" b="1" i="1" kern="0" dirty="0">
                <a:solidFill>
                  <a:srgbClr val="FF0000"/>
                </a:solidFill>
              </a:rPr>
              <a:t>else, </a:t>
            </a:r>
            <a:r>
              <a:rPr lang="en-US" sz="2400" b="1" i="1" kern="0" dirty="0" err="1">
                <a:solidFill>
                  <a:srgbClr val="FF0000"/>
                </a:solidFill>
              </a:rPr>
              <a:t>elif</a:t>
            </a:r>
            <a:r>
              <a:rPr lang="en-US" sz="2400" b="1" i="1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/>
              <a:t>este</a:t>
            </a:r>
            <a:r>
              <a:rPr lang="en-US" sz="2400" kern="0" dirty="0"/>
              <a:t> </a:t>
            </a:r>
            <a:r>
              <a:rPr lang="en-US" sz="2400" kern="0" dirty="0" err="1"/>
              <a:t>opțională</a:t>
            </a:r>
            <a:endParaRPr lang="en-US" sz="2400" kern="0" dirty="0"/>
          </a:p>
          <a:p>
            <a:r>
              <a:rPr lang="en-US" sz="2400" kern="0" dirty="0" err="1"/>
              <a:t>Expresia</a:t>
            </a:r>
            <a:r>
              <a:rPr lang="en-US" sz="2400" kern="0" dirty="0"/>
              <a:t> </a:t>
            </a:r>
            <a:r>
              <a:rPr lang="en-US" sz="2400" kern="0" dirty="0" err="1"/>
              <a:t>pe</a:t>
            </a:r>
            <a:r>
              <a:rPr lang="en-US" sz="2400" kern="0" dirty="0"/>
              <a:t> 1 </a:t>
            </a:r>
            <a:r>
              <a:rPr lang="en-US" sz="2400" kern="0" dirty="0" err="1"/>
              <a:t>linie</a:t>
            </a:r>
            <a:r>
              <a:rPr lang="en-US" sz="2400" kern="0" dirty="0"/>
              <a:t> </a:t>
            </a:r>
            <a:r>
              <a:rPr lang="en-US" sz="2400" kern="0" dirty="0" err="1"/>
              <a:t>pentru</a:t>
            </a:r>
            <a:r>
              <a:rPr lang="en-US" sz="2400" kern="0" dirty="0"/>
              <a:t> </a:t>
            </a:r>
            <a:r>
              <a:rPr lang="en-US" sz="2400" b="1" i="1" kern="0" dirty="0">
                <a:solidFill>
                  <a:srgbClr val="FF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if (</a:t>
            </a:r>
            <a:r>
              <a:rPr lang="en-US" i="1" kern="0" dirty="0" err="1">
                <a:solidFill>
                  <a:srgbClr val="FF0000"/>
                </a:solidFill>
              </a:rPr>
              <a:t>condiție</a:t>
            </a:r>
            <a:r>
              <a:rPr lang="en-US" i="1" kern="0" dirty="0">
                <a:solidFill>
                  <a:srgbClr val="FF0000"/>
                </a:solidFill>
              </a:rPr>
              <a:t>):  </a:t>
            </a:r>
            <a:r>
              <a:rPr lang="en-US" i="1" kern="0" dirty="0" err="1">
                <a:solidFill>
                  <a:srgbClr val="FF0000"/>
                </a:solidFill>
              </a:rPr>
              <a:t>instrucțiune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Instrucțiuni</a:t>
            </a:r>
            <a:r>
              <a:rPr lang="en-US" b="1" dirty="0"/>
              <a:t> nested if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8800" y="1394026"/>
            <a:ext cx="11379200" cy="95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err="1"/>
              <a:t>Tipuri</a:t>
            </a:r>
            <a:r>
              <a:rPr lang="en-US" sz="2400" kern="0" dirty="0"/>
              <a:t> de </a:t>
            </a:r>
            <a:r>
              <a:rPr lang="en-US" sz="2400" kern="0" dirty="0" err="1"/>
              <a:t>bucle</a:t>
            </a:r>
            <a:r>
              <a:rPr lang="en-US" sz="2400" kern="0" dirty="0"/>
              <a:t> </a:t>
            </a:r>
            <a:r>
              <a:rPr lang="en-US" sz="2400" kern="0" dirty="0" err="1"/>
              <a:t>în</a:t>
            </a:r>
            <a:r>
              <a:rPr lang="en-US" sz="2400" kern="0" dirty="0"/>
              <a:t> Python</a:t>
            </a:r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Bucle</a:t>
            </a:r>
            <a:endParaRPr lang="en-US" b="1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14280" y="2004971"/>
          <a:ext cx="8408712" cy="230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2200">
                  <a:extLst>
                    <a:ext uri="{9D8B030D-6E8A-4147-A177-3AD203B41FA5}">
                      <a16:colId xmlns:a16="http://schemas.microsoft.com/office/drawing/2014/main" val="3066762626"/>
                    </a:ext>
                  </a:extLst>
                </a:gridCol>
                <a:gridCol w="4096512">
                  <a:extLst>
                    <a:ext uri="{9D8B030D-6E8A-4147-A177-3AD203B41FA5}">
                      <a16:colId xmlns:a16="http://schemas.microsoft.com/office/drawing/2014/main" val="1126188469"/>
                    </a:ext>
                  </a:extLst>
                </a:gridCol>
              </a:tblGrid>
              <a:tr h="2553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none" kern="50" dirty="0"/>
                        <a:t>Tip de </a:t>
                      </a:r>
                      <a:r>
                        <a:rPr lang="en-US" sz="1200" u="none" kern="50" dirty="0" err="1"/>
                        <a:t>buclă</a:t>
                      </a:r>
                      <a:endParaRPr lang="ro-RO" sz="1200" u="none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Descriere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338452133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none" kern="50" dirty="0"/>
                        <a:t>while</a:t>
                      </a:r>
                      <a:endParaRPr lang="ro-RO" sz="1200" b="1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Repetă</a:t>
                      </a:r>
                      <a:r>
                        <a:rPr lang="en-US" sz="1200" kern="50" baseline="0" dirty="0"/>
                        <a:t> o </a:t>
                      </a:r>
                      <a:r>
                        <a:rPr lang="en-US" sz="1200" kern="50" baseline="0" dirty="0" err="1"/>
                        <a:t>instrucțiune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sau</a:t>
                      </a:r>
                      <a:r>
                        <a:rPr lang="en-US" sz="1200" kern="50" baseline="0" dirty="0"/>
                        <a:t> un bloc de </a:t>
                      </a:r>
                      <a:r>
                        <a:rPr lang="en-US" sz="1200" kern="50" baseline="0" dirty="0" err="1"/>
                        <a:t>instrucțiuni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până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când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condiția</a:t>
                      </a:r>
                      <a:r>
                        <a:rPr lang="en-US" sz="1200" kern="50" baseline="0" dirty="0"/>
                        <a:t> data </a:t>
                      </a:r>
                      <a:r>
                        <a:rPr lang="en-US" sz="1200" kern="50" baseline="0" dirty="0" err="1"/>
                        <a:t>este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adevărată</a:t>
                      </a:r>
                      <a:r>
                        <a:rPr lang="en-US" sz="1200" kern="50" baseline="0" dirty="0"/>
                        <a:t>. </a:t>
                      </a:r>
                      <a:r>
                        <a:rPr lang="en-US" sz="1200" kern="50" baseline="0" dirty="0" err="1"/>
                        <a:t>Condiția</a:t>
                      </a:r>
                      <a:r>
                        <a:rPr lang="en-US" sz="1200" kern="50" baseline="0" dirty="0"/>
                        <a:t> se </a:t>
                      </a:r>
                      <a:r>
                        <a:rPr lang="en-US" sz="1200" kern="50" baseline="0" dirty="0" err="1"/>
                        <a:t>testează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b="1" kern="50" baseline="0" dirty="0" err="1"/>
                        <a:t>înaintea</a:t>
                      </a:r>
                      <a:r>
                        <a:rPr lang="en-US" sz="1200" b="1" kern="50" baseline="0" dirty="0"/>
                        <a:t> </a:t>
                      </a:r>
                      <a:r>
                        <a:rPr lang="en-US" sz="1200" b="1" kern="50" baseline="0" dirty="0" err="1"/>
                        <a:t>intrării</a:t>
                      </a:r>
                      <a:r>
                        <a:rPr lang="en-US" sz="1200" b="1" kern="50" baseline="0" dirty="0"/>
                        <a:t> </a:t>
                      </a:r>
                      <a:r>
                        <a:rPr lang="en-US" sz="1200" kern="50" baseline="0" dirty="0" err="1"/>
                        <a:t>în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corpul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buclei</a:t>
                      </a:r>
                      <a:r>
                        <a:rPr lang="en-US" sz="1200" kern="50" baseline="0" dirty="0"/>
                        <a:t>.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2129168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none" kern="50" dirty="0" err="1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ohit Devanagari"/>
                        </a:rPr>
                        <a:t>do..while</a:t>
                      </a:r>
                      <a:endParaRPr lang="ro-RO" sz="1200" b="1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50" dirty="0" err="1"/>
                        <a:t>Repetă</a:t>
                      </a:r>
                      <a:r>
                        <a:rPr lang="en-US" sz="1200" kern="50" baseline="0" dirty="0"/>
                        <a:t> o </a:t>
                      </a:r>
                      <a:r>
                        <a:rPr lang="en-US" sz="1200" kern="50" baseline="0" dirty="0" err="1"/>
                        <a:t>instrucțiune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sau</a:t>
                      </a:r>
                      <a:r>
                        <a:rPr lang="en-US" sz="1200" kern="50" baseline="0" dirty="0"/>
                        <a:t> un bloc de </a:t>
                      </a:r>
                      <a:r>
                        <a:rPr lang="en-US" sz="1200" kern="50" baseline="0" dirty="0" err="1"/>
                        <a:t>instrucțiuni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până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când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condiția</a:t>
                      </a:r>
                      <a:r>
                        <a:rPr lang="en-US" sz="1200" kern="50" baseline="0" dirty="0"/>
                        <a:t> data </a:t>
                      </a:r>
                      <a:r>
                        <a:rPr lang="en-US" sz="1200" kern="50" baseline="0" dirty="0" err="1"/>
                        <a:t>este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adevărată</a:t>
                      </a:r>
                      <a:r>
                        <a:rPr lang="en-US" sz="1200" kern="50" baseline="0" dirty="0"/>
                        <a:t>. </a:t>
                      </a:r>
                      <a:r>
                        <a:rPr lang="en-US" sz="1200" kern="50" baseline="0" dirty="0" err="1"/>
                        <a:t>Condiția</a:t>
                      </a:r>
                      <a:r>
                        <a:rPr lang="en-US" sz="1200" kern="50" baseline="0" dirty="0"/>
                        <a:t> se </a:t>
                      </a:r>
                      <a:r>
                        <a:rPr lang="en-US" sz="1200" kern="50" baseline="0" dirty="0" err="1"/>
                        <a:t>testează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b="1" kern="50" baseline="0" dirty="0" err="1"/>
                        <a:t>după</a:t>
                      </a:r>
                      <a:r>
                        <a:rPr lang="en-US" sz="1200" b="1" kern="50" baseline="0" dirty="0"/>
                        <a:t> </a:t>
                      </a:r>
                      <a:r>
                        <a:rPr lang="en-US" sz="1200" b="1" kern="50" baseline="0" dirty="0" err="1"/>
                        <a:t>intrarea</a:t>
                      </a:r>
                      <a:r>
                        <a:rPr lang="en-US" sz="1200" b="1" kern="50" baseline="0" dirty="0"/>
                        <a:t> </a:t>
                      </a:r>
                      <a:r>
                        <a:rPr lang="en-US" sz="1200" kern="50" baseline="0" dirty="0" err="1"/>
                        <a:t>în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corpul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buclei</a:t>
                      </a:r>
                      <a:r>
                        <a:rPr lang="en-US" sz="1200" kern="50" baseline="0" dirty="0"/>
                        <a:t>.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none" kern="5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endParaRPr lang="ro-RO" sz="1200" b="1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Execută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o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secvență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de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instrucțiuni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de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mai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multe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ori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4766696"/>
                  </a:ext>
                </a:extLst>
              </a:tr>
              <a:tr h="440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none" kern="50" dirty="0"/>
                        <a:t>nested loops</a:t>
                      </a:r>
                      <a:endParaRPr lang="ro-RO" sz="1200" b="1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kern="50" dirty="0" err="1">
                          <a:latin typeface="+mn-lt"/>
                          <a:ea typeface="WenQuanYi Zen Hei"/>
                          <a:cs typeface="Lohit Devanagari"/>
                        </a:rPr>
                        <a:t>Putem</a:t>
                      </a:r>
                      <a:r>
                        <a:rPr lang="en-US" sz="1200" b="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0" kern="50" dirty="0" err="1">
                          <a:latin typeface="+mn-lt"/>
                          <a:ea typeface="WenQuanYi Zen Hei"/>
                          <a:cs typeface="Lohit Devanagari"/>
                        </a:rPr>
                        <a:t>folosi</a:t>
                      </a:r>
                      <a:r>
                        <a:rPr lang="en-US" sz="1200" b="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0" kern="50" dirty="0" err="1">
                          <a:latin typeface="+mn-lt"/>
                          <a:ea typeface="WenQuanYi Zen Hei"/>
                          <a:cs typeface="Lohit Devanagari"/>
                        </a:rPr>
                        <a:t>una</a:t>
                      </a:r>
                      <a:r>
                        <a:rPr lang="en-US" sz="1200" b="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0" kern="50" dirty="0" err="1">
                          <a:latin typeface="+mn-lt"/>
                          <a:ea typeface="WenQuanYi Zen Hei"/>
                          <a:cs typeface="Lohit Devanagari"/>
                        </a:rPr>
                        <a:t>sau</a:t>
                      </a:r>
                      <a:r>
                        <a:rPr lang="en-US" sz="1200" b="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0" kern="50" dirty="0" err="1">
                          <a:latin typeface="+mn-lt"/>
                          <a:ea typeface="WenQuanYi Zen Hei"/>
                          <a:cs typeface="Lohit Devanagari"/>
                        </a:rPr>
                        <a:t>mai</a:t>
                      </a:r>
                      <a:r>
                        <a:rPr lang="en-US" sz="1200" b="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0" kern="50" dirty="0" err="1">
                          <a:latin typeface="+mn-lt"/>
                          <a:ea typeface="WenQuanYi Zen Hei"/>
                          <a:cs typeface="Lohit Devanagari"/>
                        </a:rPr>
                        <a:t>multe</a:t>
                      </a:r>
                      <a:r>
                        <a:rPr lang="en-US" sz="1200" b="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0" kern="50" dirty="0" err="1">
                          <a:latin typeface="+mn-lt"/>
                          <a:ea typeface="WenQuanYi Zen Hei"/>
                          <a:cs typeface="Lohit Devanagari"/>
                        </a:rPr>
                        <a:t>bucle</a:t>
                      </a:r>
                      <a:r>
                        <a:rPr lang="en-US" sz="1200" b="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0" kern="50" dirty="0" err="1">
                          <a:latin typeface="+mn-lt"/>
                          <a:ea typeface="WenQuanYi Zen Hei"/>
                          <a:cs typeface="Lohit Devanagari"/>
                        </a:rPr>
                        <a:t>în</a:t>
                      </a:r>
                      <a:r>
                        <a:rPr lang="en-US" sz="1200" b="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0" kern="50" dirty="0" err="1">
                          <a:latin typeface="+mn-lt"/>
                          <a:ea typeface="WenQuanYi Zen Hei"/>
                          <a:cs typeface="Lohit Devanagari"/>
                        </a:rPr>
                        <a:t>interiorul</a:t>
                      </a:r>
                      <a:r>
                        <a:rPr lang="en-US" sz="1200" b="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0" kern="50" dirty="0" err="1">
                          <a:latin typeface="+mn-lt"/>
                          <a:ea typeface="WenQuanYi Zen Hei"/>
                          <a:cs typeface="Lohit Devanagari"/>
                        </a:rPr>
                        <a:t>oricărei</a:t>
                      </a:r>
                      <a:r>
                        <a:rPr lang="en-US" sz="1200" b="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0" kern="50" dirty="0" err="1">
                          <a:latin typeface="+mn-lt"/>
                          <a:ea typeface="WenQuanYi Zen Hei"/>
                          <a:cs typeface="Lohit Devanagari"/>
                        </a:rPr>
                        <a:t>alte</a:t>
                      </a:r>
                      <a:r>
                        <a:rPr lang="en-US" sz="1200" b="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0" kern="50" dirty="0" err="1">
                          <a:latin typeface="+mn-lt"/>
                          <a:ea typeface="WenQuanYi Zen Hei"/>
                          <a:cs typeface="Lohit Devanagari"/>
                        </a:rPr>
                        <a:t>bucle</a:t>
                      </a:r>
                      <a:r>
                        <a:rPr lang="en-US" sz="1200" b="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ohit Devanagari"/>
                        </a:rPr>
                        <a:t>while,</a:t>
                      </a:r>
                      <a:r>
                        <a:rPr lang="en-US" sz="1200" b="1" kern="50" baseline="0" dirty="0">
                          <a:latin typeface="+mn-lt"/>
                          <a:ea typeface="WenQuanYi Zen Hei"/>
                          <a:cs typeface="Lohit Devanagari"/>
                        </a:rPr>
                        <a:t> for , do…while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2085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602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8800" y="1394026"/>
            <a:ext cx="11379200" cy="95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kern="0" dirty="0">
                <a:solidFill>
                  <a:srgbClr val="FF0000"/>
                </a:solidFill>
              </a:rPr>
              <a:t>while</a:t>
            </a:r>
            <a:r>
              <a:rPr lang="en-US" sz="2400" kern="0" dirty="0"/>
              <a:t> are </a:t>
            </a:r>
            <a:r>
              <a:rPr lang="en-US" sz="2400" kern="0" dirty="0" err="1"/>
              <a:t>următoarea</a:t>
            </a:r>
            <a:r>
              <a:rPr lang="en-US" sz="2400" kern="0" dirty="0"/>
              <a:t> </a:t>
            </a:r>
            <a:r>
              <a:rPr lang="en-US" sz="2400" kern="0" dirty="0" err="1"/>
              <a:t>sintaxă</a:t>
            </a:r>
            <a:r>
              <a:rPr lang="en-US" sz="2400" kern="0" dirty="0"/>
              <a:t>:</a:t>
            </a:r>
          </a:p>
          <a:p>
            <a:endParaRPr lang="en-US" sz="2400" kern="0" dirty="0"/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while (</a:t>
            </a:r>
            <a:r>
              <a:rPr lang="en-US" sz="2400" i="1" kern="0" dirty="0" err="1">
                <a:solidFill>
                  <a:srgbClr val="FF0000"/>
                </a:solidFill>
              </a:rPr>
              <a:t>condiții</a:t>
            </a:r>
            <a:r>
              <a:rPr lang="en-US" sz="2400" i="1" kern="0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    instrucțiune1</a:t>
            </a:r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    instrucțiune2</a:t>
            </a:r>
          </a:p>
          <a:p>
            <a:endParaRPr lang="en-US" sz="2400" kern="0" dirty="0"/>
          </a:p>
          <a:p>
            <a:r>
              <a:rPr lang="en-US" sz="2400" kern="0" dirty="0" err="1"/>
              <a:t>Doar</a:t>
            </a:r>
            <a:r>
              <a:rPr lang="en-US" sz="2400" kern="0" dirty="0"/>
              <a:t> </a:t>
            </a:r>
            <a:r>
              <a:rPr lang="en-US" sz="2400" kern="0" dirty="0" err="1"/>
              <a:t>prezența</a:t>
            </a:r>
            <a:r>
              <a:rPr lang="en-US" sz="2400" kern="0" dirty="0"/>
              <a:t> </a:t>
            </a:r>
            <a:r>
              <a:rPr lang="en-US" sz="2400" i="1" kern="0" dirty="0"/>
              <a:t>instrucțiune1</a:t>
            </a:r>
            <a:r>
              <a:rPr lang="en-US" sz="2400" kern="0" dirty="0"/>
              <a:t> </a:t>
            </a:r>
            <a:r>
              <a:rPr lang="en-US" sz="2400" kern="0" dirty="0" err="1"/>
              <a:t>este</a:t>
            </a:r>
            <a:r>
              <a:rPr lang="en-US" sz="2400" kern="0" dirty="0"/>
              <a:t> </a:t>
            </a:r>
            <a:r>
              <a:rPr lang="en-US" sz="2400" kern="0" dirty="0" err="1"/>
              <a:t>obligatorie</a:t>
            </a:r>
            <a:r>
              <a:rPr lang="en-US" sz="2400" kern="0" dirty="0"/>
              <a:t> </a:t>
            </a:r>
            <a:r>
              <a:rPr lang="en-US" sz="2400" kern="0" dirty="0" err="1"/>
              <a:t>într</a:t>
            </a:r>
            <a:r>
              <a:rPr lang="en-US" sz="2400" kern="0" dirty="0"/>
              <a:t>-o </a:t>
            </a:r>
            <a:r>
              <a:rPr lang="en-US" sz="2400" kern="0" dirty="0" err="1"/>
              <a:t>expresie</a:t>
            </a:r>
            <a:r>
              <a:rPr lang="en-US" sz="2400" kern="0" dirty="0"/>
              <a:t> </a:t>
            </a:r>
            <a:r>
              <a:rPr lang="en-US" sz="2400" b="1" kern="0" dirty="0">
                <a:solidFill>
                  <a:srgbClr val="FF0000"/>
                </a:solidFill>
              </a:rPr>
              <a:t>while</a:t>
            </a:r>
            <a:r>
              <a:rPr lang="en-US" sz="2400" kern="0" dirty="0"/>
              <a:t>.</a:t>
            </a:r>
          </a:p>
          <a:p>
            <a:endParaRPr lang="en-US" sz="2400" kern="0" dirty="0"/>
          </a:p>
          <a:p>
            <a:r>
              <a:rPr lang="en-US" sz="2400" kern="0" dirty="0" err="1"/>
              <a:t>Expresia</a:t>
            </a:r>
            <a:r>
              <a:rPr lang="en-US" sz="2400" kern="0" dirty="0"/>
              <a:t> </a:t>
            </a:r>
            <a:r>
              <a:rPr lang="en-US" sz="2400" kern="0" dirty="0" err="1"/>
              <a:t>pe</a:t>
            </a:r>
            <a:r>
              <a:rPr lang="en-US" sz="2400" kern="0" dirty="0"/>
              <a:t> 1 </a:t>
            </a:r>
            <a:r>
              <a:rPr lang="en-US" sz="2400" kern="0" dirty="0" err="1"/>
              <a:t>linie</a:t>
            </a:r>
            <a:r>
              <a:rPr lang="en-US" sz="2400" kern="0" dirty="0"/>
              <a:t> </a:t>
            </a:r>
            <a:r>
              <a:rPr lang="en-US" sz="2400" kern="0" dirty="0" err="1"/>
              <a:t>pentru</a:t>
            </a:r>
            <a:r>
              <a:rPr lang="en-US" sz="2400" kern="0" dirty="0"/>
              <a:t> </a:t>
            </a:r>
            <a:r>
              <a:rPr lang="en-US" sz="2400" b="1" i="1" kern="0" dirty="0">
                <a:solidFill>
                  <a:srgbClr val="FF0000"/>
                </a:solidFill>
              </a:rPr>
              <a:t>while</a:t>
            </a:r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while (</a:t>
            </a:r>
            <a:r>
              <a:rPr lang="en-US" sz="2400" i="1" kern="0" dirty="0" err="1">
                <a:solidFill>
                  <a:srgbClr val="FF0000"/>
                </a:solidFill>
              </a:rPr>
              <a:t>condiție</a:t>
            </a:r>
            <a:r>
              <a:rPr lang="en-US" sz="2400" i="1" kern="0" dirty="0">
                <a:solidFill>
                  <a:srgbClr val="FF0000"/>
                </a:solidFill>
              </a:rPr>
              <a:t>):  </a:t>
            </a:r>
            <a:r>
              <a:rPr lang="en-US" sz="2400" i="1" kern="0" dirty="0" err="1">
                <a:solidFill>
                  <a:srgbClr val="FF0000"/>
                </a:solidFill>
              </a:rPr>
              <a:t>instrucțiune</a:t>
            </a:r>
            <a:endParaRPr lang="en-US" sz="2400" kern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kern="0" dirty="0"/>
              <a:t> 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Bucla</a:t>
            </a:r>
            <a:r>
              <a:rPr lang="en-US" b="1" dirty="0"/>
              <a:t> while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3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8800" y="1394026"/>
            <a:ext cx="11379200" cy="95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err="1"/>
              <a:t>Bucla</a:t>
            </a:r>
            <a:r>
              <a:rPr lang="en-US" sz="2400" b="1" kern="0" dirty="0">
                <a:solidFill>
                  <a:srgbClr val="FF0000"/>
                </a:solidFill>
              </a:rPr>
              <a:t> for </a:t>
            </a:r>
            <a:r>
              <a:rPr lang="en-US" sz="2400" kern="0" dirty="0" err="1"/>
              <a:t>poate</a:t>
            </a:r>
            <a:r>
              <a:rPr lang="en-US" sz="2400" kern="0" dirty="0"/>
              <a:t> </a:t>
            </a:r>
            <a:r>
              <a:rPr lang="en-US" sz="2400" kern="0" dirty="0" err="1"/>
              <a:t>itera</a:t>
            </a:r>
            <a:r>
              <a:rPr lang="en-US" sz="2400" kern="0" dirty="0"/>
              <a:t> </a:t>
            </a:r>
            <a:r>
              <a:rPr lang="en-US" sz="2400" kern="0" dirty="0" err="1"/>
              <a:t>peste</a:t>
            </a:r>
            <a:r>
              <a:rPr lang="en-US" sz="2400" kern="0" dirty="0"/>
              <a:t> </a:t>
            </a:r>
            <a:r>
              <a:rPr lang="en-US" sz="2400" kern="0" dirty="0" err="1"/>
              <a:t>itemii</a:t>
            </a:r>
            <a:r>
              <a:rPr lang="en-US" sz="2400" kern="0" dirty="0"/>
              <a:t> </a:t>
            </a:r>
            <a:r>
              <a:rPr lang="en-US" sz="2400" kern="0" dirty="0" err="1"/>
              <a:t>oricărei</a:t>
            </a:r>
            <a:r>
              <a:rPr lang="en-US" sz="2400" kern="0" dirty="0"/>
              <a:t> </a:t>
            </a:r>
            <a:r>
              <a:rPr lang="en-US" sz="2400" kern="0" dirty="0" err="1"/>
              <a:t>secvențe</a:t>
            </a:r>
            <a:r>
              <a:rPr lang="en-US" sz="2400" kern="0" dirty="0"/>
              <a:t> (</a:t>
            </a:r>
            <a:r>
              <a:rPr lang="en-US" sz="2400" kern="0" dirty="0" err="1"/>
              <a:t>precum</a:t>
            </a:r>
            <a:r>
              <a:rPr lang="en-US" sz="2400" kern="0" dirty="0"/>
              <a:t> </a:t>
            </a:r>
            <a:r>
              <a:rPr lang="en-US" sz="2400" kern="0" dirty="0" err="1"/>
              <a:t>și</a:t>
            </a:r>
            <a:r>
              <a:rPr lang="en-US" sz="2400" kern="0" dirty="0"/>
              <a:t> string-</a:t>
            </a:r>
            <a:r>
              <a:rPr lang="en-US" sz="2400" kern="0" dirty="0" err="1"/>
              <a:t>uri</a:t>
            </a:r>
            <a:r>
              <a:rPr lang="en-US" sz="2400" kern="0" dirty="0"/>
              <a:t> </a:t>
            </a:r>
            <a:r>
              <a:rPr lang="en-US" sz="2400" kern="0" dirty="0" err="1"/>
              <a:t>sau</a:t>
            </a:r>
            <a:r>
              <a:rPr lang="en-US" sz="2400" kern="0" dirty="0"/>
              <a:t> </a:t>
            </a:r>
            <a:r>
              <a:rPr lang="en-US" sz="2400" kern="0" dirty="0" err="1"/>
              <a:t>liste</a:t>
            </a:r>
            <a:r>
              <a:rPr lang="en-US" sz="2400" kern="0" dirty="0"/>
              <a:t>)</a:t>
            </a:r>
          </a:p>
          <a:p>
            <a:r>
              <a:rPr lang="en-US" sz="2400" kern="0" dirty="0" err="1"/>
              <a:t>Sintaxa</a:t>
            </a:r>
            <a:r>
              <a:rPr lang="en-US" sz="2400" kern="0" dirty="0"/>
              <a:t> </a:t>
            </a:r>
            <a:r>
              <a:rPr lang="en-US" sz="2400" kern="0" dirty="0" err="1"/>
              <a:t>buclei</a:t>
            </a:r>
            <a:r>
              <a:rPr lang="en-US" sz="2400" kern="0" dirty="0"/>
              <a:t> </a:t>
            </a:r>
            <a:r>
              <a:rPr lang="en-US" sz="2400" b="1" kern="0" dirty="0">
                <a:solidFill>
                  <a:srgbClr val="FF0000"/>
                </a:solidFill>
              </a:rPr>
              <a:t>for</a:t>
            </a:r>
            <a:r>
              <a:rPr lang="en-US" sz="2400" kern="0" dirty="0"/>
              <a:t> </a:t>
            </a:r>
            <a:r>
              <a:rPr lang="en-US" sz="2400" kern="0" dirty="0" err="1"/>
              <a:t>este</a:t>
            </a:r>
            <a:r>
              <a:rPr lang="en-US" sz="2400" kern="0" dirty="0"/>
              <a:t>:</a:t>
            </a:r>
          </a:p>
          <a:p>
            <a:endParaRPr lang="en-US" sz="2400" kern="0" dirty="0"/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for </a:t>
            </a:r>
            <a:r>
              <a:rPr lang="en-US" sz="2400" i="1" kern="0" dirty="0" err="1">
                <a:solidFill>
                  <a:srgbClr val="FF0000"/>
                </a:solidFill>
              </a:rPr>
              <a:t>variabila_de_iteratie</a:t>
            </a:r>
            <a:r>
              <a:rPr lang="en-US" sz="2400" i="1" kern="0" dirty="0">
                <a:solidFill>
                  <a:srgbClr val="FF0000"/>
                </a:solidFill>
              </a:rPr>
              <a:t> in </a:t>
            </a:r>
            <a:r>
              <a:rPr lang="en-US" sz="2400" i="1" kern="0" dirty="0" err="1">
                <a:solidFill>
                  <a:srgbClr val="FF0000"/>
                </a:solidFill>
              </a:rPr>
              <a:t>secventa</a:t>
            </a:r>
            <a:r>
              <a:rPr lang="en-US" sz="2400" i="1" kern="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    instrucțiune1</a:t>
            </a:r>
          </a:p>
          <a:p>
            <a:pPr marL="0" indent="0">
              <a:buNone/>
            </a:pPr>
            <a:r>
              <a:rPr lang="en-US" sz="2400" i="1" kern="0" dirty="0">
                <a:solidFill>
                  <a:srgbClr val="FF0000"/>
                </a:solidFill>
              </a:rPr>
              <a:t>    instrucțiune2</a:t>
            </a:r>
          </a:p>
          <a:p>
            <a:endParaRPr lang="en-US" sz="2400" kern="0" dirty="0"/>
          </a:p>
          <a:p>
            <a:r>
              <a:rPr lang="en-US" sz="2400" kern="0" dirty="0" err="1"/>
              <a:t>Doar</a:t>
            </a:r>
            <a:r>
              <a:rPr lang="en-US" sz="2400" kern="0" dirty="0"/>
              <a:t> </a:t>
            </a:r>
            <a:r>
              <a:rPr lang="en-US" sz="2400" kern="0" dirty="0" err="1"/>
              <a:t>prezența</a:t>
            </a:r>
            <a:r>
              <a:rPr lang="en-US" sz="2400" kern="0" dirty="0"/>
              <a:t> </a:t>
            </a:r>
            <a:r>
              <a:rPr lang="en-US" sz="2400" i="1" kern="0" dirty="0"/>
              <a:t>instrucțiune1</a:t>
            </a:r>
            <a:r>
              <a:rPr lang="en-US" sz="2400" kern="0" dirty="0"/>
              <a:t> </a:t>
            </a:r>
            <a:r>
              <a:rPr lang="en-US" sz="2400" kern="0" dirty="0" err="1"/>
              <a:t>este</a:t>
            </a:r>
            <a:r>
              <a:rPr lang="en-US" sz="2400" kern="0" dirty="0"/>
              <a:t> </a:t>
            </a:r>
            <a:r>
              <a:rPr lang="en-US" sz="2400" kern="0" dirty="0" err="1"/>
              <a:t>obligatorie</a:t>
            </a:r>
            <a:r>
              <a:rPr lang="en-US" sz="2400" kern="0" dirty="0"/>
              <a:t> </a:t>
            </a:r>
            <a:r>
              <a:rPr lang="en-US" sz="2400" kern="0" dirty="0" err="1"/>
              <a:t>într</a:t>
            </a:r>
            <a:r>
              <a:rPr lang="en-US" sz="2400" kern="0" dirty="0"/>
              <a:t>-o </a:t>
            </a:r>
            <a:r>
              <a:rPr lang="en-US" sz="2400" kern="0" dirty="0" err="1"/>
              <a:t>expresie</a:t>
            </a:r>
            <a:r>
              <a:rPr lang="en-US" sz="2400" kern="0" dirty="0"/>
              <a:t> </a:t>
            </a:r>
            <a:r>
              <a:rPr lang="en-US" sz="2400" b="1" kern="0" dirty="0">
                <a:solidFill>
                  <a:srgbClr val="FF0000"/>
                </a:solidFill>
              </a:rPr>
              <a:t>for</a:t>
            </a:r>
            <a:r>
              <a:rPr lang="en-US" sz="2400" kern="0" dirty="0"/>
              <a:t>.</a:t>
            </a:r>
          </a:p>
          <a:p>
            <a:endParaRPr lang="en-US" kern="0" dirty="0"/>
          </a:p>
          <a:p>
            <a:r>
              <a:rPr lang="en-US" sz="2400" kern="0" dirty="0" err="1"/>
              <a:t>Eventualele</a:t>
            </a:r>
            <a:r>
              <a:rPr lang="en-US" sz="2400" kern="0" dirty="0"/>
              <a:t> </a:t>
            </a:r>
            <a:r>
              <a:rPr lang="en-US" sz="2400" kern="0" dirty="0" err="1"/>
              <a:t>expresii</a:t>
            </a:r>
            <a:r>
              <a:rPr lang="en-US" sz="2400" kern="0" dirty="0"/>
              <a:t> din </a:t>
            </a:r>
            <a:r>
              <a:rPr lang="en-US" sz="2400" kern="0" dirty="0" err="1"/>
              <a:t>secvență</a:t>
            </a:r>
            <a:r>
              <a:rPr lang="en-US" sz="2400" kern="0" dirty="0"/>
              <a:t> </a:t>
            </a:r>
            <a:r>
              <a:rPr lang="en-US" sz="2400" kern="0" dirty="0" err="1"/>
              <a:t>sunt</a:t>
            </a:r>
            <a:r>
              <a:rPr lang="en-US" sz="2400" kern="0" dirty="0"/>
              <a:t> evaluate </a:t>
            </a:r>
            <a:r>
              <a:rPr lang="en-US" sz="2400" kern="0" dirty="0" err="1"/>
              <a:t>înainte</a:t>
            </a:r>
            <a:r>
              <a:rPr lang="en-US" sz="2400" kern="0" dirty="0"/>
              <a:t> de a </a:t>
            </a:r>
            <a:r>
              <a:rPr lang="en-US" sz="2400" kern="0" dirty="0" err="1"/>
              <a:t>itera</a:t>
            </a:r>
            <a:r>
              <a:rPr lang="en-US" sz="2400" kern="0" dirty="0"/>
              <a:t> </a:t>
            </a:r>
            <a:r>
              <a:rPr lang="en-US" sz="2400" kern="0" dirty="0" err="1"/>
              <a:t>prin</a:t>
            </a:r>
            <a:r>
              <a:rPr lang="en-US" sz="2400" kern="0" dirty="0"/>
              <a:t> </a:t>
            </a:r>
            <a:r>
              <a:rPr lang="en-US" sz="2400" kern="0" dirty="0" err="1"/>
              <a:t>ele</a:t>
            </a:r>
            <a:endParaRPr lang="en-US" sz="2400" kern="0" dirty="0"/>
          </a:p>
          <a:p>
            <a:pPr marL="0" indent="0">
              <a:buNone/>
            </a:pPr>
            <a:endParaRPr lang="en-US" sz="2400" kern="0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Bucla</a:t>
            </a:r>
            <a:r>
              <a:rPr lang="en-US" b="1" dirty="0"/>
              <a:t> for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7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8800" y="1394026"/>
            <a:ext cx="11379200" cy="95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Python </a:t>
            </a:r>
            <a:r>
              <a:rPr lang="en-US" sz="2400" kern="0" dirty="0" err="1"/>
              <a:t>permite</a:t>
            </a:r>
            <a:r>
              <a:rPr lang="en-US" sz="2400" kern="0" dirty="0"/>
              <a:t> </a:t>
            </a:r>
            <a:r>
              <a:rPr lang="en-US" sz="2400" kern="0" dirty="0" err="1"/>
              <a:t>utilizarea</a:t>
            </a:r>
            <a:r>
              <a:rPr lang="en-US" sz="2400" kern="0" dirty="0"/>
              <a:t> </a:t>
            </a:r>
            <a:r>
              <a:rPr lang="en-US" sz="2400" kern="0" dirty="0" err="1"/>
              <a:t>unei</a:t>
            </a:r>
            <a:r>
              <a:rPr lang="en-US" sz="2400" kern="0" dirty="0"/>
              <a:t> </a:t>
            </a:r>
            <a:r>
              <a:rPr lang="en-US" sz="2400" kern="0" dirty="0" err="1"/>
              <a:t>expresii</a:t>
            </a:r>
            <a:r>
              <a:rPr lang="en-US" sz="2400" kern="0" dirty="0"/>
              <a:t> </a:t>
            </a:r>
            <a:r>
              <a:rPr lang="en-US" sz="2400" b="1" kern="0" dirty="0">
                <a:solidFill>
                  <a:srgbClr val="FF0000"/>
                </a:solidFill>
              </a:rPr>
              <a:t>else</a:t>
            </a:r>
            <a:r>
              <a:rPr lang="en-US" sz="2400" kern="0" dirty="0"/>
              <a:t> </a:t>
            </a:r>
            <a:r>
              <a:rPr lang="en-US" sz="2400" kern="0" dirty="0" err="1"/>
              <a:t>într</a:t>
            </a:r>
            <a:r>
              <a:rPr lang="en-US" sz="2400" kern="0" dirty="0"/>
              <a:t>-o </a:t>
            </a:r>
            <a:r>
              <a:rPr lang="en-US" sz="2400" kern="0" dirty="0" err="1"/>
              <a:t>buclă</a:t>
            </a:r>
            <a:endParaRPr lang="en-US" sz="2400" kern="0" dirty="0"/>
          </a:p>
          <a:p>
            <a:endParaRPr lang="en-US" sz="2400" kern="0" dirty="0"/>
          </a:p>
          <a:p>
            <a:r>
              <a:rPr lang="en-US" sz="2400" kern="0" dirty="0" err="1"/>
              <a:t>Dacă</a:t>
            </a:r>
            <a:r>
              <a:rPr lang="en-US" sz="2400" kern="0" dirty="0"/>
              <a:t> </a:t>
            </a:r>
            <a:r>
              <a:rPr lang="en-US" sz="2400" b="1" kern="0" dirty="0">
                <a:solidFill>
                  <a:srgbClr val="FF0000"/>
                </a:solidFill>
              </a:rPr>
              <a:t>else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/>
              <a:t>este</a:t>
            </a:r>
            <a:r>
              <a:rPr lang="en-US" sz="2400" kern="0" dirty="0"/>
              <a:t> </a:t>
            </a:r>
            <a:r>
              <a:rPr lang="en-US" sz="2400" kern="0" dirty="0" err="1"/>
              <a:t>prezent</a:t>
            </a:r>
            <a:r>
              <a:rPr lang="en-US" sz="2400" kern="0" dirty="0"/>
              <a:t> </a:t>
            </a:r>
            <a:r>
              <a:rPr lang="en-US" sz="2400" kern="0" dirty="0" err="1"/>
              <a:t>într</a:t>
            </a:r>
            <a:r>
              <a:rPr lang="en-US" sz="2400" kern="0" dirty="0"/>
              <a:t>-o </a:t>
            </a:r>
            <a:r>
              <a:rPr lang="en-US" sz="2400" kern="0" dirty="0" err="1"/>
              <a:t>buclă</a:t>
            </a:r>
            <a:r>
              <a:rPr lang="en-US" sz="2400" kern="0" dirty="0"/>
              <a:t> </a:t>
            </a:r>
            <a:r>
              <a:rPr lang="en-US" sz="2400" b="1" kern="0" dirty="0">
                <a:solidFill>
                  <a:srgbClr val="FF0000"/>
                </a:solidFill>
              </a:rPr>
              <a:t>for,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/>
              <a:t>blocul</a:t>
            </a:r>
            <a:r>
              <a:rPr lang="en-US" sz="2400" kern="0" dirty="0"/>
              <a:t> </a:t>
            </a:r>
            <a:r>
              <a:rPr lang="en-US" sz="2400" kern="0" dirty="0" err="1"/>
              <a:t>lui</a:t>
            </a:r>
            <a:r>
              <a:rPr lang="en-US" sz="2400" kern="0" dirty="0"/>
              <a:t> else de </a:t>
            </a:r>
            <a:r>
              <a:rPr lang="en-US" sz="2400" kern="0" dirty="0" err="1"/>
              <a:t>instrucțiuni</a:t>
            </a:r>
            <a:r>
              <a:rPr lang="en-US" sz="2400" kern="0" dirty="0"/>
              <a:t> se execute </a:t>
            </a:r>
            <a:r>
              <a:rPr lang="en-US" sz="2400" kern="0" dirty="0" err="1"/>
              <a:t>când</a:t>
            </a:r>
            <a:r>
              <a:rPr lang="en-US" sz="2400" kern="0" dirty="0"/>
              <a:t> s-au </a:t>
            </a:r>
            <a:r>
              <a:rPr lang="en-US" sz="2400" kern="0" dirty="0" err="1"/>
              <a:t>terminat</a:t>
            </a:r>
            <a:r>
              <a:rPr lang="en-US" sz="2400" kern="0" dirty="0"/>
              <a:t> </a:t>
            </a:r>
            <a:r>
              <a:rPr lang="en-US" sz="2400" kern="0" dirty="0" err="1"/>
              <a:t>iterările</a:t>
            </a:r>
            <a:r>
              <a:rPr lang="en-US" sz="2400" kern="0" dirty="0"/>
              <a:t> </a:t>
            </a:r>
            <a:r>
              <a:rPr lang="en-US" sz="2400" kern="0" dirty="0" err="1"/>
              <a:t>prin</a:t>
            </a:r>
            <a:r>
              <a:rPr lang="en-US" sz="2400" kern="0" dirty="0"/>
              <a:t> </a:t>
            </a:r>
            <a:r>
              <a:rPr lang="en-US" sz="2400" kern="0" dirty="0" err="1"/>
              <a:t>buclă</a:t>
            </a:r>
            <a:endParaRPr lang="en-US" sz="2400" kern="0" dirty="0"/>
          </a:p>
          <a:p>
            <a:endParaRPr lang="en-US" sz="2400" kern="0" dirty="0"/>
          </a:p>
          <a:p>
            <a:r>
              <a:rPr lang="en-US" sz="2400" kern="0" dirty="0" err="1"/>
              <a:t>Dacă</a:t>
            </a:r>
            <a:r>
              <a:rPr lang="en-US" sz="2400" kern="0" dirty="0"/>
              <a:t> </a:t>
            </a:r>
            <a:r>
              <a:rPr lang="en-US" sz="2400" b="1" kern="0" dirty="0">
                <a:solidFill>
                  <a:srgbClr val="FF0000"/>
                </a:solidFill>
              </a:rPr>
              <a:t>else</a:t>
            </a:r>
            <a:r>
              <a:rPr lang="en-US" sz="2400" kern="0" dirty="0">
                <a:solidFill>
                  <a:srgbClr val="FF0000"/>
                </a:solidFill>
              </a:rPr>
              <a:t> </a:t>
            </a:r>
            <a:r>
              <a:rPr lang="en-US" sz="2400" kern="0" dirty="0" err="1"/>
              <a:t>este</a:t>
            </a:r>
            <a:r>
              <a:rPr lang="en-US" sz="2400" kern="0" dirty="0"/>
              <a:t> </a:t>
            </a:r>
            <a:r>
              <a:rPr lang="en-US" sz="2400" kern="0" dirty="0" err="1"/>
              <a:t>prezent</a:t>
            </a:r>
            <a:r>
              <a:rPr lang="en-US" sz="2400" kern="0" dirty="0"/>
              <a:t> </a:t>
            </a:r>
            <a:r>
              <a:rPr lang="en-US" sz="2400" kern="0" dirty="0" err="1"/>
              <a:t>într</a:t>
            </a:r>
            <a:r>
              <a:rPr lang="en-US" sz="2400" kern="0" dirty="0"/>
              <a:t>-o </a:t>
            </a:r>
            <a:r>
              <a:rPr lang="en-US" sz="2400" kern="0" dirty="0" err="1"/>
              <a:t>buclă</a:t>
            </a:r>
            <a:r>
              <a:rPr lang="en-US" sz="2400" kern="0" dirty="0"/>
              <a:t> while,  </a:t>
            </a:r>
            <a:r>
              <a:rPr lang="en-US" sz="2400" kern="0" dirty="0" err="1"/>
              <a:t>blocul</a:t>
            </a:r>
            <a:r>
              <a:rPr lang="en-US" sz="2400" kern="0" dirty="0"/>
              <a:t> de </a:t>
            </a:r>
            <a:r>
              <a:rPr lang="en-US" sz="2400" kern="0" dirty="0" err="1"/>
              <a:t>instrucțiuni</a:t>
            </a:r>
            <a:r>
              <a:rPr lang="en-US" sz="2400" kern="0" dirty="0"/>
              <a:t> al </a:t>
            </a:r>
            <a:r>
              <a:rPr lang="en-US" sz="2400" kern="0" dirty="0" err="1"/>
              <a:t>lui</a:t>
            </a:r>
            <a:r>
              <a:rPr lang="en-US" sz="2400" kern="0" dirty="0"/>
              <a:t> else se </a:t>
            </a:r>
            <a:r>
              <a:rPr lang="en-US" sz="2400" kern="0" dirty="0" err="1"/>
              <a:t>execută</a:t>
            </a:r>
            <a:r>
              <a:rPr lang="en-US" sz="2400" kern="0" dirty="0"/>
              <a:t> </a:t>
            </a:r>
            <a:r>
              <a:rPr lang="en-US" sz="2400" kern="0" dirty="0" err="1"/>
              <a:t>când</a:t>
            </a:r>
            <a:r>
              <a:rPr lang="en-US" sz="2400" kern="0" dirty="0"/>
              <a:t> </a:t>
            </a:r>
            <a:r>
              <a:rPr lang="en-US" sz="2400" kern="0" dirty="0" err="1"/>
              <a:t>condiția</a:t>
            </a:r>
            <a:r>
              <a:rPr lang="en-US" sz="2400" kern="0" dirty="0"/>
              <a:t> din while </a:t>
            </a:r>
            <a:r>
              <a:rPr lang="en-US" sz="2400" kern="0" dirty="0" err="1"/>
              <a:t>devine</a:t>
            </a:r>
            <a:r>
              <a:rPr lang="en-US" sz="2400" kern="0" dirty="0"/>
              <a:t> </a:t>
            </a:r>
            <a:r>
              <a:rPr lang="en-US" sz="2400" kern="0" dirty="0" err="1"/>
              <a:t>falsă</a:t>
            </a:r>
            <a:r>
              <a:rPr lang="en-US" sz="2400" kern="0" dirty="0"/>
              <a:t> 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Folosirea</a:t>
            </a:r>
            <a:r>
              <a:rPr lang="en-US" b="1" dirty="0"/>
              <a:t> </a:t>
            </a:r>
            <a:r>
              <a:rPr lang="en-US" b="1" dirty="0" err="1"/>
              <a:t>expresiei</a:t>
            </a:r>
            <a:r>
              <a:rPr lang="en-US" b="1" dirty="0"/>
              <a:t> </a:t>
            </a:r>
            <a:r>
              <a:rPr lang="en-US" b="1" i="1" dirty="0"/>
              <a:t>else </a:t>
            </a:r>
            <a:r>
              <a:rPr lang="en-US" b="1" dirty="0"/>
              <a:t>cu </a:t>
            </a:r>
            <a:r>
              <a:rPr lang="en-US" b="1" dirty="0" err="1"/>
              <a:t>bucle</a:t>
            </a:r>
            <a:endParaRPr lang="en-US" b="1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 t="29599" r="935" b="1194"/>
          <a:stretch/>
        </p:blipFill>
        <p:spPr bwMode="auto">
          <a:xfrm>
            <a:off x="4654296" y="3832098"/>
            <a:ext cx="5654167" cy="2441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Legat</a:t>
            </a:r>
            <a:r>
              <a:rPr lang="en-US" b="1" dirty="0"/>
              <a:t> de </a:t>
            </a:r>
            <a:r>
              <a:rPr lang="en-US" b="1" dirty="0" err="1"/>
              <a:t>environmentul</a:t>
            </a:r>
            <a:r>
              <a:rPr lang="en-US" b="1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04900"/>
            <a:ext cx="11471656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Noi</a:t>
            </a:r>
            <a:r>
              <a:rPr lang="en-US" sz="2400" dirty="0"/>
              <a:t>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clasă</a:t>
            </a:r>
            <a:r>
              <a:rPr lang="en-US" sz="2400" dirty="0"/>
              <a:t> Python IDLE </a:t>
            </a:r>
            <a:r>
              <a:rPr lang="en-US" sz="2400" dirty="0" err="1"/>
              <a:t>în</a:t>
            </a:r>
            <a:r>
              <a:rPr lang="en-US" sz="2400" dirty="0"/>
              <a:t> Windows</a:t>
            </a:r>
          </a:p>
          <a:p>
            <a:pPr lvl="1">
              <a:defRPr/>
            </a:pP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err="1"/>
              <a:t>utiliza</a:t>
            </a:r>
            <a:r>
              <a:rPr lang="en-US" sz="2000" dirty="0"/>
              <a:t> </a:t>
            </a:r>
            <a:r>
              <a:rPr lang="en-US" sz="2000" dirty="0" err="1"/>
              <a:t>versiunea</a:t>
            </a:r>
            <a:r>
              <a:rPr lang="en-US" sz="2000" dirty="0"/>
              <a:t> 3.7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aplicații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IDLE = Mod </a:t>
            </a:r>
            <a:r>
              <a:rPr lang="en-US" sz="2000" dirty="0" err="1"/>
              <a:t>interactiv</a:t>
            </a:r>
            <a:r>
              <a:rPr lang="en-US" sz="2000" dirty="0"/>
              <a:t> + </a:t>
            </a:r>
            <a:r>
              <a:rPr lang="en-US" sz="2000" dirty="0" err="1"/>
              <a:t>scriere</a:t>
            </a:r>
            <a:r>
              <a:rPr lang="en-US" sz="2000" dirty="0"/>
              <a:t> de </a:t>
            </a:r>
            <a:r>
              <a:rPr lang="en-US" sz="2000" dirty="0" err="1"/>
              <a:t>fișiere</a:t>
            </a:r>
            <a:endParaRPr lang="en-US" sz="2000" dirty="0"/>
          </a:p>
          <a:p>
            <a:pPr marL="469900" lvl="1" indent="-469900">
              <a:buFont typeface="Wingdings" panose="05000000000000000000" pitchFamily="2" charset="2"/>
              <a:buChar char="o"/>
              <a:defRPr/>
            </a:pPr>
            <a:endParaRPr lang="en-US" sz="2000" dirty="0"/>
          </a:p>
          <a:p>
            <a:pPr marL="469900" lvl="1" indent="-469900">
              <a:buFont typeface="Wingdings" panose="05000000000000000000" pitchFamily="2" charset="2"/>
              <a:buChar char="o"/>
              <a:defRPr/>
            </a:pPr>
            <a:endParaRPr lang="en-US" sz="2000" dirty="0"/>
          </a:p>
          <a:p>
            <a:pPr marL="469900" lvl="1" indent="-469900">
              <a:buFont typeface="Wingdings" panose="05000000000000000000" pitchFamily="2" charset="2"/>
              <a:buChar char="o"/>
              <a:defRPr/>
            </a:pPr>
            <a:endParaRPr lang="en-US" sz="2000" dirty="0"/>
          </a:p>
          <a:p>
            <a:pPr marL="469900" lvl="1" indent="-469900">
              <a:buFont typeface="Wingdings" panose="05000000000000000000" pitchFamily="2" charset="2"/>
              <a:buChar char="o"/>
              <a:defRPr/>
            </a:pPr>
            <a:r>
              <a:rPr lang="en-US" sz="2400" dirty="0"/>
              <a:t>La </a:t>
            </a:r>
            <a:r>
              <a:rPr lang="en-US" sz="2400" dirty="0" err="1"/>
              <a:t>instalare</a:t>
            </a:r>
            <a:r>
              <a:rPr lang="en-US" sz="2400" dirty="0"/>
              <a:t> nu </a:t>
            </a:r>
            <a:r>
              <a:rPr lang="en-US" sz="2400" dirty="0" err="1"/>
              <a:t>uitați</a:t>
            </a:r>
            <a:r>
              <a:rPr lang="en-US" sz="2400" dirty="0"/>
              <a:t> </a:t>
            </a:r>
          </a:p>
          <a:p>
            <a:pPr marL="866775" lvl="2" indent="-469900">
              <a:defRPr/>
            </a:pP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bifați</a:t>
            </a:r>
            <a:r>
              <a:rPr lang="en-US" sz="2000" dirty="0"/>
              <a:t> </a:t>
            </a:r>
            <a:r>
              <a:rPr lang="en-US" sz="2000" dirty="0" err="1"/>
              <a:t>opțiunea</a:t>
            </a:r>
            <a:r>
              <a:rPr lang="en-US" sz="2000" dirty="0"/>
              <a:t> de a </a:t>
            </a:r>
          </a:p>
          <a:p>
            <a:pPr marL="396875" lvl="2" indent="0">
              <a:buNone/>
              <a:defRPr/>
            </a:pPr>
            <a:r>
              <a:rPr lang="en-US" sz="2000" dirty="0" err="1"/>
              <a:t>adăuga</a:t>
            </a:r>
            <a:r>
              <a:rPr lang="en-US" sz="2000" dirty="0"/>
              <a:t> Python la PATH</a:t>
            </a:r>
          </a:p>
          <a:p>
            <a:pPr marL="866775" lvl="2" indent="-469900">
              <a:defRPr/>
            </a:pPr>
            <a:r>
              <a:rPr lang="en-US" sz="2000" dirty="0" err="1"/>
              <a:t>în</a:t>
            </a:r>
            <a:r>
              <a:rPr lang="en-US" sz="2000" dirty="0"/>
              <a:t> prima </a:t>
            </a:r>
            <a:r>
              <a:rPr lang="en-US" sz="2000" dirty="0" err="1"/>
              <a:t>fereastră</a:t>
            </a:r>
            <a:r>
              <a:rPr lang="en-US" sz="2000" dirty="0"/>
              <a:t> a </a:t>
            </a:r>
          </a:p>
          <a:p>
            <a:pPr marL="396875" lvl="2" indent="0">
              <a:buNone/>
              <a:defRPr/>
            </a:pPr>
            <a:r>
              <a:rPr lang="en-US" sz="2000" dirty="0"/>
              <a:t>wizard-</a:t>
            </a:r>
            <a:r>
              <a:rPr lang="en-US" sz="2000" dirty="0" err="1"/>
              <a:t>ului</a:t>
            </a:r>
            <a:r>
              <a:rPr lang="en-US" sz="2000" dirty="0"/>
              <a:t> de </a:t>
            </a:r>
            <a:r>
              <a:rPr lang="en-US" sz="2000" dirty="0" err="1"/>
              <a:t>instalare</a:t>
            </a:r>
            <a:endParaRPr lang="en-US" sz="2000" dirty="0"/>
          </a:p>
          <a:p>
            <a:pPr marL="0" lvl="1" indent="0">
              <a:buNone/>
              <a:defRPr/>
            </a:pPr>
            <a:endParaRPr lang="en-US" sz="20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672" y="1104900"/>
            <a:ext cx="2788269" cy="34597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5989320" y="5949315"/>
            <a:ext cx="1810512" cy="29260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123176" y="6035040"/>
            <a:ext cx="82296" cy="457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58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8800" y="1394026"/>
            <a:ext cx="11379200" cy="95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Python </a:t>
            </a:r>
            <a:r>
              <a:rPr lang="en-US" sz="2400" kern="0" dirty="0" err="1"/>
              <a:t>permite</a:t>
            </a:r>
            <a:r>
              <a:rPr lang="en-US" sz="2400" kern="0" dirty="0"/>
              <a:t> </a:t>
            </a:r>
            <a:r>
              <a:rPr lang="en-US" sz="2400" kern="0" dirty="0" err="1"/>
              <a:t>utilizarea</a:t>
            </a:r>
            <a:r>
              <a:rPr lang="en-US" sz="2400" kern="0" dirty="0"/>
              <a:t> </a:t>
            </a:r>
            <a:r>
              <a:rPr lang="en-US" sz="2400" kern="0" dirty="0" err="1"/>
              <a:t>unei</a:t>
            </a:r>
            <a:r>
              <a:rPr lang="en-US" sz="2400" kern="0" dirty="0"/>
              <a:t> </a:t>
            </a:r>
            <a:r>
              <a:rPr lang="en-US" sz="2400" kern="0" dirty="0" err="1"/>
              <a:t>bucle</a:t>
            </a:r>
            <a:r>
              <a:rPr lang="en-US" sz="2400" kern="0" dirty="0"/>
              <a:t> </a:t>
            </a:r>
            <a:r>
              <a:rPr lang="en-US" sz="2400" kern="0" dirty="0" err="1"/>
              <a:t>în</a:t>
            </a:r>
            <a:r>
              <a:rPr lang="en-US" sz="2400" kern="0" dirty="0"/>
              <a:t> </a:t>
            </a:r>
            <a:r>
              <a:rPr lang="en-US" sz="2400" kern="0" dirty="0" err="1"/>
              <a:t>interiorul</a:t>
            </a:r>
            <a:r>
              <a:rPr lang="en-US" sz="2400" kern="0" dirty="0"/>
              <a:t> </a:t>
            </a:r>
            <a:r>
              <a:rPr lang="en-US" sz="2400" kern="0" dirty="0" err="1"/>
              <a:t>altei</a:t>
            </a:r>
            <a:r>
              <a:rPr lang="en-US" sz="2400" kern="0" dirty="0"/>
              <a:t> </a:t>
            </a:r>
            <a:r>
              <a:rPr lang="en-US" sz="2400" kern="0" dirty="0" err="1"/>
              <a:t>bucle</a:t>
            </a:r>
            <a:r>
              <a:rPr lang="en-US" sz="2400" kern="0" dirty="0"/>
              <a:t> </a:t>
            </a:r>
          </a:p>
          <a:p>
            <a:r>
              <a:rPr lang="en-US" sz="2400" kern="0" dirty="0" err="1"/>
              <a:t>Sintaxa</a:t>
            </a:r>
            <a:r>
              <a:rPr lang="en-US" sz="2400" kern="0" dirty="0"/>
              <a:t> </a:t>
            </a:r>
            <a:r>
              <a:rPr lang="en-US" sz="2400" kern="0" dirty="0" err="1"/>
              <a:t>unei</a:t>
            </a:r>
            <a:r>
              <a:rPr lang="en-US" sz="2400" kern="0" dirty="0"/>
              <a:t> </a:t>
            </a:r>
            <a:r>
              <a:rPr lang="en-US" sz="2400" kern="0" dirty="0" err="1"/>
              <a:t>bucle</a:t>
            </a:r>
            <a:r>
              <a:rPr lang="en-US" sz="2400" kern="0" dirty="0"/>
              <a:t> </a:t>
            </a:r>
            <a:r>
              <a:rPr lang="en-US" sz="2400" b="1" kern="0" dirty="0">
                <a:solidFill>
                  <a:srgbClr val="FF0000"/>
                </a:solidFill>
              </a:rPr>
              <a:t>nested for </a:t>
            </a:r>
            <a:r>
              <a:rPr lang="en-US" sz="2400" kern="0" dirty="0" err="1"/>
              <a:t>în</a:t>
            </a:r>
            <a:r>
              <a:rPr lang="en-US" sz="2400" kern="0" dirty="0"/>
              <a:t> Python </a:t>
            </a:r>
            <a:r>
              <a:rPr lang="en-US" sz="2400" kern="0" dirty="0" err="1"/>
              <a:t>este</a:t>
            </a:r>
            <a:r>
              <a:rPr lang="en-US" sz="2400" kern="0" dirty="0"/>
              <a:t>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for variabila_de_iteratie1 in secventa1: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    for variabila_de_iteratie2 in secventa2: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        instrucțiune2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    instrucțiune1</a:t>
            </a:r>
          </a:p>
          <a:p>
            <a:r>
              <a:rPr lang="en-US" sz="2400" kern="0" dirty="0" err="1"/>
              <a:t>Sintaxa</a:t>
            </a:r>
            <a:r>
              <a:rPr lang="en-US" sz="2400" kern="0" dirty="0"/>
              <a:t> </a:t>
            </a:r>
            <a:r>
              <a:rPr lang="en-US" sz="2400" kern="0" dirty="0" err="1"/>
              <a:t>unei</a:t>
            </a:r>
            <a:r>
              <a:rPr lang="en-US" sz="2400" kern="0" dirty="0"/>
              <a:t> </a:t>
            </a:r>
            <a:r>
              <a:rPr lang="en-US" sz="2400" kern="0" dirty="0" err="1"/>
              <a:t>bucle</a:t>
            </a:r>
            <a:r>
              <a:rPr lang="en-US" sz="2400" kern="0" dirty="0"/>
              <a:t> </a:t>
            </a:r>
            <a:r>
              <a:rPr lang="en-US" sz="2400" b="1" kern="0" dirty="0">
                <a:solidFill>
                  <a:srgbClr val="FF0000"/>
                </a:solidFill>
              </a:rPr>
              <a:t>nested while </a:t>
            </a:r>
            <a:r>
              <a:rPr lang="en-US" sz="2400" kern="0" dirty="0" err="1"/>
              <a:t>în</a:t>
            </a:r>
            <a:r>
              <a:rPr lang="en-US" sz="2400" kern="0" dirty="0"/>
              <a:t> Python </a:t>
            </a:r>
            <a:r>
              <a:rPr lang="en-US" sz="2400" kern="0" dirty="0" err="1"/>
              <a:t>este</a:t>
            </a:r>
            <a:r>
              <a:rPr lang="en-US" sz="2400" kern="0" dirty="0"/>
              <a:t>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while condiție1: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    while condiție2: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        instrucțiune2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    instrucțiune1</a:t>
            </a:r>
            <a:endParaRPr lang="en-US" kern="0" dirty="0"/>
          </a:p>
          <a:p>
            <a:r>
              <a:rPr lang="en-US" sz="2400" kern="0" dirty="0" err="1"/>
              <a:t>Putem</a:t>
            </a:r>
            <a:r>
              <a:rPr lang="en-US" sz="2400" kern="0" dirty="0"/>
              <a:t> </a:t>
            </a:r>
            <a:r>
              <a:rPr lang="en-US" sz="2400" kern="0" dirty="0" err="1"/>
              <a:t>pune</a:t>
            </a:r>
            <a:r>
              <a:rPr lang="en-US" sz="2400" kern="0" dirty="0"/>
              <a:t> </a:t>
            </a:r>
            <a:r>
              <a:rPr lang="en-US" sz="2400" kern="0" dirty="0" err="1"/>
              <a:t>orice</a:t>
            </a:r>
            <a:r>
              <a:rPr lang="en-US" sz="2400" kern="0" dirty="0"/>
              <a:t> </a:t>
            </a:r>
            <a:r>
              <a:rPr lang="en-US" sz="2400" kern="0" dirty="0" err="1"/>
              <a:t>fel</a:t>
            </a:r>
            <a:r>
              <a:rPr lang="en-US" sz="2400" kern="0" dirty="0"/>
              <a:t> de </a:t>
            </a:r>
            <a:r>
              <a:rPr lang="en-US" sz="2400" kern="0" dirty="0" err="1"/>
              <a:t>buclă</a:t>
            </a:r>
            <a:r>
              <a:rPr lang="en-US" sz="2400" kern="0" dirty="0"/>
              <a:t> </a:t>
            </a:r>
            <a:r>
              <a:rPr lang="en-US" sz="2400" kern="0" dirty="0" err="1"/>
              <a:t>în</a:t>
            </a:r>
            <a:r>
              <a:rPr lang="en-US" sz="2400" kern="0" dirty="0"/>
              <a:t> </a:t>
            </a:r>
            <a:r>
              <a:rPr lang="en-US" sz="2400" kern="0" dirty="0" err="1"/>
              <a:t>interiorul</a:t>
            </a:r>
            <a:r>
              <a:rPr lang="en-US" sz="2400" kern="0" dirty="0"/>
              <a:t> </a:t>
            </a:r>
            <a:r>
              <a:rPr lang="en-US" sz="2400" kern="0" dirty="0" err="1"/>
              <a:t>oricărui</a:t>
            </a:r>
            <a:r>
              <a:rPr lang="en-US" sz="2400" kern="0" dirty="0"/>
              <a:t> alt tip de </a:t>
            </a:r>
            <a:r>
              <a:rPr lang="en-US" sz="2400" kern="0" dirty="0" err="1"/>
              <a:t>buclă</a:t>
            </a:r>
            <a:r>
              <a:rPr lang="en-US" sz="2400" kern="0" dirty="0"/>
              <a:t> (de </a:t>
            </a:r>
            <a:r>
              <a:rPr lang="en-US" sz="2400" kern="0" dirty="0" err="1"/>
              <a:t>exemplu</a:t>
            </a:r>
            <a:r>
              <a:rPr lang="en-US" sz="2400" kern="0" dirty="0"/>
              <a:t> o </a:t>
            </a:r>
            <a:r>
              <a:rPr lang="en-US" sz="2400" kern="0" dirty="0" err="1"/>
              <a:t>buclă</a:t>
            </a:r>
            <a:r>
              <a:rPr lang="en-US" sz="2400" kern="0" dirty="0"/>
              <a:t> while </a:t>
            </a:r>
            <a:r>
              <a:rPr lang="en-US" sz="2400" kern="0" dirty="0" err="1"/>
              <a:t>în</a:t>
            </a:r>
            <a:r>
              <a:rPr lang="en-US" sz="2400" kern="0" dirty="0"/>
              <a:t> </a:t>
            </a:r>
            <a:r>
              <a:rPr lang="en-US" sz="2400" kern="0" dirty="0" err="1"/>
              <a:t>interiorul</a:t>
            </a:r>
            <a:r>
              <a:rPr lang="en-US" sz="2400" kern="0" dirty="0"/>
              <a:t> </a:t>
            </a:r>
            <a:r>
              <a:rPr lang="en-US" sz="2400" kern="0" dirty="0" err="1"/>
              <a:t>unei</a:t>
            </a:r>
            <a:r>
              <a:rPr lang="en-US" sz="2400" kern="0" dirty="0"/>
              <a:t> </a:t>
            </a:r>
            <a:r>
              <a:rPr lang="en-US" sz="2400" kern="0" dirty="0" err="1"/>
              <a:t>bucle</a:t>
            </a:r>
            <a:r>
              <a:rPr lang="en-US" sz="2400" kern="0" dirty="0"/>
              <a:t> for)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Bucle</a:t>
            </a:r>
            <a:r>
              <a:rPr lang="en-US" b="1" dirty="0"/>
              <a:t> nested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5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8800" y="1394026"/>
            <a:ext cx="11379200" cy="95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err="1"/>
              <a:t>Instruciuni</a:t>
            </a:r>
            <a:r>
              <a:rPr lang="en-US" sz="2400" kern="0" dirty="0"/>
              <a:t> de control al </a:t>
            </a:r>
            <a:r>
              <a:rPr lang="en-US" sz="2400" kern="0" dirty="0" err="1"/>
              <a:t>buclelor</a:t>
            </a:r>
            <a:r>
              <a:rPr lang="en-US" sz="2400" kern="0" dirty="0"/>
              <a:t> </a:t>
            </a:r>
            <a:r>
              <a:rPr lang="en-US" sz="2400" kern="0" dirty="0" err="1"/>
              <a:t>schimbă</a:t>
            </a:r>
            <a:r>
              <a:rPr lang="en-US" sz="2400" kern="0" dirty="0"/>
              <a:t> </a:t>
            </a:r>
            <a:r>
              <a:rPr lang="en-US" sz="2400" kern="0" dirty="0" err="1"/>
              <a:t>execuția</a:t>
            </a:r>
            <a:r>
              <a:rPr lang="en-US" sz="2400" kern="0" dirty="0"/>
              <a:t> normal a </a:t>
            </a:r>
            <a:r>
              <a:rPr lang="en-US" sz="2400" kern="0" dirty="0" err="1"/>
              <a:t>secvenței</a:t>
            </a:r>
            <a:endParaRPr lang="en-US" sz="2400" kern="0" dirty="0"/>
          </a:p>
          <a:p>
            <a:r>
              <a:rPr lang="en-US" sz="2400" kern="0" dirty="0" err="1"/>
              <a:t>Când</a:t>
            </a:r>
            <a:r>
              <a:rPr lang="en-US" sz="2400" kern="0" dirty="0"/>
              <a:t> </a:t>
            </a:r>
            <a:r>
              <a:rPr lang="en-US" sz="2400" kern="0" dirty="0" err="1"/>
              <a:t>execuția</a:t>
            </a:r>
            <a:r>
              <a:rPr lang="en-US" sz="2400" kern="0" dirty="0"/>
              <a:t> </a:t>
            </a:r>
            <a:r>
              <a:rPr lang="en-US" sz="2400" kern="0" dirty="0" err="1"/>
              <a:t>iese</a:t>
            </a:r>
            <a:r>
              <a:rPr lang="en-US" sz="2400" kern="0" dirty="0"/>
              <a:t> </a:t>
            </a:r>
            <a:r>
              <a:rPr lang="en-US" sz="2400" kern="0" dirty="0" err="1"/>
              <a:t>dintr</a:t>
            </a:r>
            <a:r>
              <a:rPr lang="en-US" sz="2400" kern="0" dirty="0"/>
              <a:t>-un </a:t>
            </a:r>
            <a:r>
              <a:rPr lang="en-US" sz="2400" i="1" kern="0" dirty="0" err="1"/>
              <a:t>scop</a:t>
            </a:r>
            <a:r>
              <a:rPr lang="en-US" sz="2400" i="1" kern="0" dirty="0"/>
              <a:t> (</a:t>
            </a:r>
            <a:r>
              <a:rPr lang="en-US" sz="2400" i="1" kern="0" dirty="0" err="1"/>
              <a:t>engl.</a:t>
            </a:r>
            <a:r>
              <a:rPr lang="en-US" sz="2400" i="1" kern="0" dirty="0"/>
              <a:t> scope)</a:t>
            </a:r>
            <a:r>
              <a:rPr lang="en-US" sz="2400" kern="0" dirty="0"/>
              <a:t>, </a:t>
            </a:r>
            <a:r>
              <a:rPr lang="en-US" sz="2400" kern="0" dirty="0" err="1"/>
              <a:t>toate</a:t>
            </a:r>
            <a:r>
              <a:rPr lang="en-US" sz="2400" kern="0" dirty="0"/>
              <a:t> </a:t>
            </a:r>
            <a:r>
              <a:rPr lang="en-US" sz="2400" kern="0" dirty="0" err="1"/>
              <a:t>obiectele</a:t>
            </a:r>
            <a:r>
              <a:rPr lang="en-US" sz="2400" kern="0" dirty="0"/>
              <a:t> automate create </a:t>
            </a:r>
            <a:r>
              <a:rPr lang="en-US" sz="2400" kern="0" dirty="0" err="1"/>
              <a:t>în</a:t>
            </a:r>
            <a:r>
              <a:rPr lang="en-US" sz="2400" kern="0" dirty="0"/>
              <a:t> </a:t>
            </a:r>
            <a:r>
              <a:rPr lang="en-US" sz="2400" kern="0" dirty="0" err="1"/>
              <a:t>acel</a:t>
            </a:r>
            <a:r>
              <a:rPr lang="en-US" sz="2400" kern="0" dirty="0"/>
              <a:t> </a:t>
            </a:r>
            <a:r>
              <a:rPr lang="en-US" sz="2400" i="1" kern="0" dirty="0" err="1"/>
              <a:t>scop</a:t>
            </a:r>
            <a:r>
              <a:rPr lang="en-US" sz="2400" kern="0" dirty="0"/>
              <a:t> </a:t>
            </a:r>
            <a:r>
              <a:rPr lang="en-US" sz="2400" kern="0" dirty="0" err="1"/>
              <a:t>sunt</a:t>
            </a:r>
            <a:r>
              <a:rPr lang="en-US" sz="2400" kern="0" dirty="0"/>
              <a:t> </a:t>
            </a:r>
            <a:r>
              <a:rPr lang="en-US" sz="2400" kern="0" dirty="0" err="1"/>
              <a:t>distruse</a:t>
            </a:r>
            <a:endParaRPr lang="en-US" sz="2400" kern="0" dirty="0"/>
          </a:p>
          <a:p>
            <a:r>
              <a:rPr lang="en-US" sz="2400" kern="0" dirty="0" err="1"/>
              <a:t>Următoarele</a:t>
            </a:r>
            <a:r>
              <a:rPr lang="en-US" sz="2400" kern="0" dirty="0"/>
              <a:t> </a:t>
            </a:r>
            <a:r>
              <a:rPr lang="en-US" sz="2400" kern="0" dirty="0" err="1"/>
              <a:t>tipuri</a:t>
            </a:r>
            <a:r>
              <a:rPr lang="en-US" sz="2400" kern="0" dirty="0"/>
              <a:t> de </a:t>
            </a:r>
            <a:r>
              <a:rPr lang="en-US" sz="2400" kern="0" dirty="0" err="1"/>
              <a:t>instrucțiuni</a:t>
            </a:r>
            <a:r>
              <a:rPr lang="en-US" sz="2400" kern="0" dirty="0"/>
              <a:t> de control </a:t>
            </a:r>
            <a:r>
              <a:rPr lang="en-US" sz="2400" kern="0" dirty="0" err="1"/>
              <a:t>sunt</a:t>
            </a:r>
            <a:r>
              <a:rPr lang="en-US" sz="2400" kern="0" dirty="0"/>
              <a:t> </a:t>
            </a:r>
            <a:r>
              <a:rPr lang="en-US" sz="2400" kern="0" dirty="0" err="1"/>
              <a:t>permise</a:t>
            </a:r>
            <a:r>
              <a:rPr lang="en-US" sz="2400" kern="0" dirty="0"/>
              <a:t> </a:t>
            </a:r>
            <a:r>
              <a:rPr lang="en-US" sz="2400" kern="0" dirty="0" err="1"/>
              <a:t>în</a:t>
            </a:r>
            <a:r>
              <a:rPr lang="en-US" sz="2400" kern="0" dirty="0"/>
              <a:t> Python</a:t>
            </a:r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  <a:p>
            <a:endParaRPr lang="en-US" sz="2400" kern="0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Instrucțiuni</a:t>
            </a:r>
            <a:r>
              <a:rPr lang="en-US" b="1" dirty="0"/>
              <a:t> de control al </a:t>
            </a:r>
            <a:r>
              <a:rPr lang="en-US" b="1" dirty="0" err="1"/>
              <a:t>buclelor</a:t>
            </a:r>
            <a:endParaRPr lang="en-US" b="1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24592" y="4034939"/>
          <a:ext cx="8408712" cy="1927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2200">
                  <a:extLst>
                    <a:ext uri="{9D8B030D-6E8A-4147-A177-3AD203B41FA5}">
                      <a16:colId xmlns:a16="http://schemas.microsoft.com/office/drawing/2014/main" val="3066762626"/>
                    </a:ext>
                  </a:extLst>
                </a:gridCol>
                <a:gridCol w="4096512">
                  <a:extLst>
                    <a:ext uri="{9D8B030D-6E8A-4147-A177-3AD203B41FA5}">
                      <a16:colId xmlns:a16="http://schemas.microsoft.com/office/drawing/2014/main" val="1126188469"/>
                    </a:ext>
                  </a:extLst>
                </a:gridCol>
              </a:tblGrid>
              <a:tr h="2553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none" kern="50" dirty="0" err="1"/>
                        <a:t>Instrucțiune</a:t>
                      </a:r>
                      <a:r>
                        <a:rPr lang="en-US" sz="1200" u="none" kern="50" dirty="0"/>
                        <a:t> de control</a:t>
                      </a:r>
                      <a:endParaRPr lang="ro-RO" sz="1200" u="none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Descriere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338452133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none" kern="50" dirty="0"/>
                        <a:t>break</a:t>
                      </a:r>
                      <a:endParaRPr lang="ro-RO" sz="1200" b="1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Termină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bucla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și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transferă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execuția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instrucțiunii</a:t>
                      </a:r>
                      <a:r>
                        <a:rPr lang="en-US" sz="1200" kern="50" dirty="0"/>
                        <a:t> de </a:t>
                      </a:r>
                      <a:r>
                        <a:rPr lang="en-US" sz="1200" kern="50" dirty="0" err="1"/>
                        <a:t>după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buclă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2129168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none" kern="50" dirty="0">
                          <a:solidFill>
                            <a:schemeClr val="tx1"/>
                          </a:solidFill>
                          <a:latin typeface="+mn-lt"/>
                          <a:ea typeface="WenQuanYi Zen Hei"/>
                          <a:cs typeface="Lohit Devanagari"/>
                        </a:rPr>
                        <a:t>continue</a:t>
                      </a:r>
                      <a:endParaRPr lang="ro-RO" sz="1200" b="1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50" dirty="0" err="1"/>
                        <a:t>Cauzează</a:t>
                      </a:r>
                      <a:r>
                        <a:rPr lang="en-US" sz="1200" kern="50" dirty="0"/>
                        <a:t> </a:t>
                      </a:r>
                      <a:r>
                        <a:rPr lang="en-US" sz="1200" kern="50" dirty="0" err="1"/>
                        <a:t>ocolirea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restului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blocului</a:t>
                      </a:r>
                      <a:r>
                        <a:rPr lang="en-US" sz="1200" kern="50" baseline="0" dirty="0"/>
                        <a:t> de </a:t>
                      </a:r>
                      <a:r>
                        <a:rPr lang="en-US" sz="1200" kern="50" baseline="0" dirty="0" err="1"/>
                        <a:t>instrucțiuni</a:t>
                      </a:r>
                      <a:r>
                        <a:rPr lang="en-US" sz="1200" kern="50" baseline="0" dirty="0"/>
                        <a:t> din </a:t>
                      </a:r>
                      <a:r>
                        <a:rPr lang="en-US" sz="1200" kern="50" baseline="0" dirty="0" err="1"/>
                        <a:t>buclă</a:t>
                      </a:r>
                      <a:r>
                        <a:rPr lang="en-US" sz="1200" kern="50" baseline="0" dirty="0"/>
                        <a:t>, </a:t>
                      </a:r>
                      <a:r>
                        <a:rPr lang="en-US" sz="1200" kern="50" baseline="0" dirty="0" err="1"/>
                        <a:t>și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reevaluarea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condiției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antecedente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iterării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none" kern="5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ro-RO" sz="1200" b="1" u="none" kern="50" dirty="0">
                        <a:solidFill>
                          <a:schemeClr val="tx1"/>
                        </a:solidFill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Expresia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b="1" kern="50" dirty="0">
                          <a:latin typeface="+mn-lt"/>
                          <a:ea typeface="WenQuanYi Zen Hei"/>
                          <a:cs typeface="Lohit Devanagari"/>
                        </a:rPr>
                        <a:t>pass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se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folosește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în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Python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când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sintactic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este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cerută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o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instrucțiune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dar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nu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doriți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să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folosiți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una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explicită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în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codul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sursă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4766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096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Funcții</a:t>
            </a:r>
            <a:r>
              <a:rPr lang="en-US" b="1" dirty="0"/>
              <a:t> </a:t>
            </a:r>
            <a:r>
              <a:rPr lang="en-US" b="1" dirty="0" err="1"/>
              <a:t>builtin</a:t>
            </a:r>
            <a:r>
              <a:rPr lang="en-US" b="1" dirty="0"/>
              <a:t> </a:t>
            </a:r>
            <a:r>
              <a:rPr lang="en-US" b="1" dirty="0" err="1"/>
              <a:t>folosite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bucle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detalii</a:t>
            </a:r>
            <a:r>
              <a:rPr lang="en-US" sz="2400" dirty="0"/>
              <a:t>: </a:t>
            </a:r>
          </a:p>
          <a:p>
            <a:pPr marL="438150" lvl="1" indent="0">
              <a:buNone/>
              <a:defRPr/>
            </a:pPr>
            <a:r>
              <a:rPr lang="en-US" sz="2200" dirty="0">
                <a:hlinkClick r:id="rId3"/>
              </a:rPr>
              <a:t>https://docs.python.org/3/library/functions.html</a:t>
            </a:r>
            <a:r>
              <a:rPr lang="en-US" sz="2200" dirty="0"/>
              <a:t> 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25272" y="2196666"/>
          <a:ext cx="11379200" cy="27901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5832">
                  <a:extLst>
                    <a:ext uri="{9D8B030D-6E8A-4147-A177-3AD203B41FA5}">
                      <a16:colId xmlns:a16="http://schemas.microsoft.com/office/drawing/2014/main" val="43089040"/>
                    </a:ext>
                  </a:extLst>
                </a:gridCol>
                <a:gridCol w="7813368">
                  <a:extLst>
                    <a:ext uri="{9D8B030D-6E8A-4147-A177-3AD203B41FA5}">
                      <a16:colId xmlns:a16="http://schemas.microsoft.com/office/drawing/2014/main" val="360135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Metoda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Descriere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3399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/>
                        <a:t>range()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Genrează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o,listă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de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progresii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artimetice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.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Folosită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pentru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iterarea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peste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o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secvență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de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numere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.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0417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/>
                        <a:t>len</a:t>
                      </a:r>
                      <a:r>
                        <a:rPr lang="en-US" sz="1200" b="1" kern="50" dirty="0"/>
                        <a:t>()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Returnează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lungimea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oricărei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secvențe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(string/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listă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/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dicționar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/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tuplu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).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Folosit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pentru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a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itera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indicia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secvenței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respective.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95570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 err="1"/>
                        <a:t>ennumerate</a:t>
                      </a:r>
                      <a:r>
                        <a:rPr lang="en-US" sz="1200" b="1" kern="50" dirty="0"/>
                        <a:t>()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La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ciclarea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printr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-o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secvență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,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indexul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de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poziție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și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valoarea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corespunzătoare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pot fi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obținute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simultan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(similar cu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combinarea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range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si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len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)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3344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>
                          <a:latin typeface="+mn-lt"/>
                          <a:ea typeface="+mn-ea"/>
                          <a:cs typeface="+mn-cs"/>
                        </a:rPr>
                        <a:t>zip()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Returneazăă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o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listă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de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tupluri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în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care al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-lea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tuplu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conine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al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i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-lea element din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fiecare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secvență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argument.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Folosit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la 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îmbinarea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 a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două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sau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mai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multe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expresii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și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ciclarea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peste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baseline="0" dirty="0" err="1">
                          <a:latin typeface="+mn-lt"/>
                          <a:ea typeface="WenQuanYi Zen Hei"/>
                          <a:cs typeface="Lohit Devanagari"/>
                        </a:rPr>
                        <a:t>acestea</a:t>
                      </a:r>
                      <a:r>
                        <a:rPr lang="en-US" sz="1200" kern="50" baseline="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21799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/>
                        <a:t>reversed()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Iterează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peste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secvență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în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ordine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inversă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70974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/>
                        <a:t>sorted()</a:t>
                      </a:r>
                      <a:endParaRPr lang="ro-RO" sz="1200" b="1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Iterează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peste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secvență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în</a:t>
                      </a:r>
                      <a:r>
                        <a:rPr lang="en-US" sz="1200" kern="50" dirty="0">
                          <a:latin typeface="+mn-lt"/>
                          <a:ea typeface="WenQuanYi Zen Hei"/>
                          <a:cs typeface="Lohit Devanagari"/>
                        </a:rPr>
                        <a:t> mod </a:t>
                      </a:r>
                      <a:r>
                        <a:rPr lang="en-US" sz="1200" kern="50" dirty="0" err="1">
                          <a:latin typeface="+mn-lt"/>
                          <a:ea typeface="WenQuanYi Zen Hei"/>
                          <a:cs typeface="Lohit Devanagari"/>
                        </a:rPr>
                        <a:t>ordonat</a:t>
                      </a:r>
                      <a:endParaRPr lang="ro-RO" sz="1200" kern="50" dirty="0">
                        <a:latin typeface="+mn-lt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6868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558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EXERCIȚII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17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95553"/>
            <a:ext cx="11517376" cy="5186960"/>
          </a:xfrm>
          <a:prstGeom prst="rect">
            <a:avLst/>
          </a:prstGeom>
          <a:solidFill>
            <a:srgbClr val="A1D5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Exerciții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68474"/>
            <a:ext cx="11379200" cy="5105400"/>
          </a:xfrm>
        </p:spPr>
        <p:txBody>
          <a:bodyPr/>
          <a:lstStyle/>
          <a:p>
            <a:r>
              <a:rPr lang="ro-RO" sz="1600" dirty="0"/>
              <a:t>Având variabilele a, b, c, d, e, f  cu valorile a(3), b('test'), c([1,2,3]), d('none'), e(None), f(0) , ce valoare returnează următoarele operații?</a:t>
            </a:r>
          </a:p>
          <a:p>
            <a:pPr lvl="1"/>
            <a:r>
              <a:rPr lang="ro-RO" sz="1400" dirty="0"/>
              <a:t>a or b; a and b; a and c; a and d; b or d; a and e; a and f</a:t>
            </a:r>
          </a:p>
          <a:p>
            <a:r>
              <a:rPr lang="ro-RO" sz="1600" dirty="0"/>
              <a:t>Creați un program care setează o valoare unei variabile. Ar trebui să afișeze următoarele:</a:t>
            </a:r>
          </a:p>
          <a:p>
            <a:pPr lvl="1"/>
            <a:r>
              <a:rPr lang="ro-RO" sz="1400" dirty="0"/>
              <a:t>"Numar mai mare decat 5" dacă variabila este număr și este mai mare decât 5</a:t>
            </a:r>
          </a:p>
          <a:p>
            <a:pPr lvl="1"/>
            <a:r>
              <a:rPr lang="ro-RO" sz="1400" dirty="0"/>
              <a:t>"String" dacă variabila este string</a:t>
            </a:r>
          </a:p>
          <a:p>
            <a:pPr lvl="1"/>
            <a:r>
              <a:rPr lang="ro-RO" sz="1400" dirty="0"/>
              <a:t>"Numar mai mic decat 5" dacă variabila este număr și este mai mic decât 5</a:t>
            </a:r>
          </a:p>
          <a:p>
            <a:pPr lvl="1"/>
            <a:r>
              <a:rPr lang="ro-RO" sz="1400" dirty="0"/>
              <a:t>"Altceva" dacă variabila nu este nici string, nici număr</a:t>
            </a:r>
          </a:p>
          <a:p>
            <a:pPr lvl="1"/>
            <a:r>
              <a:rPr lang="ro-RO" sz="1400" b="1" dirty="0"/>
              <a:t>Indicație!</a:t>
            </a:r>
            <a:r>
              <a:rPr lang="ro-RO" sz="1400" dirty="0"/>
              <a:t> Folosiți</a:t>
            </a:r>
            <a:r>
              <a:rPr lang="ro-RO" sz="1400" i="1" dirty="0"/>
              <a:t> type(var) is int</a:t>
            </a:r>
          </a:p>
          <a:p>
            <a:r>
              <a:rPr lang="ro-RO" sz="1600" dirty="0"/>
              <a:t>Folosind lista l1 definită anterior, afișați toate elementele listei pe o linie. Folosiți range și enumerate.</a:t>
            </a:r>
          </a:p>
          <a:p>
            <a:r>
              <a:rPr lang="ro-RO" sz="1600" dirty="0"/>
              <a:t>Folosing while, afișați numerele pare din intervalul 5 și 47.</a:t>
            </a:r>
          </a:p>
          <a:p>
            <a:pPr lvl="1"/>
            <a:r>
              <a:rPr lang="ro-RO" sz="1400" dirty="0"/>
              <a:t>Modificați programul ca să nu mai afișeze numerele 20, 24 și 36</a:t>
            </a:r>
          </a:p>
          <a:p>
            <a:r>
              <a:rPr lang="ro-RO" sz="1600" dirty="0"/>
              <a:t>Țineți evidența unui aprozar, folosind 2 liste – o listă cu fructe și o listă cu prețuri. Afișați stocul curent.</a:t>
            </a:r>
          </a:p>
          <a:p>
            <a:pPr lvl="1"/>
            <a:r>
              <a:rPr lang="ro-RO" sz="1400" dirty="0"/>
              <a:t>E.g l_fructe = ['mere', 'pere', 'nuci'] l_pret = [10, 14, 15]. Va afișa următoarele:</a:t>
            </a:r>
          </a:p>
          <a:p>
            <a:pPr lvl="2"/>
            <a:r>
              <a:rPr lang="ro-RO" sz="1200" dirty="0"/>
              <a:t>Mere: 10 lei/kg</a:t>
            </a:r>
          </a:p>
          <a:p>
            <a:pPr lvl="2"/>
            <a:r>
              <a:rPr lang="ro-RO" sz="1200" dirty="0"/>
              <a:t>Pere:  14 lei/kg</a:t>
            </a:r>
          </a:p>
          <a:p>
            <a:pPr lvl="2"/>
            <a:r>
              <a:rPr lang="ro-RO" sz="1200" dirty="0"/>
              <a:t>Nuci:  15 lei/kg</a:t>
            </a:r>
          </a:p>
          <a:p>
            <a:pPr lvl="1"/>
            <a:r>
              <a:rPr lang="ro-RO" sz="1400" dirty="0"/>
              <a:t>Modificați programul a.î. să afișați doar fructele care costă sub 14 lei kilogramul.</a:t>
            </a:r>
          </a:p>
          <a:p>
            <a:pPr lvl="1"/>
            <a:r>
              <a:rPr lang="ro-RO" sz="1400" b="1" dirty="0"/>
              <a:t>Notă!</a:t>
            </a:r>
            <a:r>
              <a:rPr lang="ro-RO" sz="1400" dirty="0"/>
              <a:t> Numele fructelor vor fi salvate în listă folosind litere mici, dar vor fi afișate începând cu literă mare</a:t>
            </a:r>
          </a:p>
          <a:p>
            <a:pPr lvl="1"/>
            <a:r>
              <a:rPr lang="ro-RO" sz="1400" b="1" dirty="0"/>
              <a:t>Indicație!</a:t>
            </a:r>
            <a:r>
              <a:rPr lang="ro-RO" sz="1400" dirty="0"/>
              <a:t> Folosiți funcția zip() </a:t>
            </a:r>
          </a:p>
          <a:p>
            <a:pPr marL="471487" lvl="1" indent="0">
              <a:buNone/>
            </a:pPr>
            <a:endParaRPr lang="ro-RO" sz="1400" dirty="0"/>
          </a:p>
          <a:p>
            <a:pPr>
              <a:defRPr/>
            </a:pPr>
            <a:endParaRPr lang="ro-RO" sz="2400" dirty="0"/>
          </a:p>
          <a:p>
            <a:pPr>
              <a:defRPr/>
            </a:pPr>
            <a:endParaRPr lang="ro-RO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o-RO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ro-RO" smtClean="0"/>
              <a:pPr/>
              <a:t>64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992535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FUncȚii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5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Sintaxa</a:t>
            </a:r>
            <a:r>
              <a:rPr lang="en-US" b="1" dirty="0"/>
              <a:t> </a:t>
            </a:r>
            <a:r>
              <a:rPr lang="en-US" b="1" dirty="0" err="1"/>
              <a:t>funcției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kern="1200" dirty="0" err="1"/>
              <a:t>Sintaxa</a:t>
            </a:r>
            <a:r>
              <a:rPr lang="en-US" kern="1200" dirty="0"/>
              <a:t> </a:t>
            </a:r>
            <a:r>
              <a:rPr lang="en-US" kern="1200" dirty="0" err="1"/>
              <a:t>funcției</a:t>
            </a:r>
            <a:r>
              <a:rPr lang="en-US" kern="1200" dirty="0"/>
              <a:t> </a:t>
            </a:r>
            <a:r>
              <a:rPr lang="en-US" kern="1200" dirty="0" err="1"/>
              <a:t>este</a:t>
            </a:r>
            <a:r>
              <a:rPr lang="en-US" kern="1200" dirty="0"/>
              <a:t>:</a:t>
            </a:r>
            <a:endParaRPr lang="ro-RO" kern="1200" dirty="0"/>
          </a:p>
          <a:p>
            <a:pPr lvl="2">
              <a:buNone/>
            </a:pPr>
            <a:r>
              <a:rPr lang="en-US" sz="1800" i="1" kern="1200" dirty="0" err="1">
                <a:solidFill>
                  <a:srgbClr val="FF0000"/>
                </a:solidFill>
              </a:rPr>
              <a:t>def</a:t>
            </a:r>
            <a:r>
              <a:rPr lang="en-US" sz="1800" i="1" kern="1200" dirty="0">
                <a:solidFill>
                  <a:srgbClr val="FF0000"/>
                </a:solidFill>
              </a:rPr>
              <a:t> </a:t>
            </a:r>
            <a:r>
              <a:rPr lang="en-US" sz="1800" i="1" kern="1200" dirty="0" err="1">
                <a:solidFill>
                  <a:srgbClr val="FF0000"/>
                </a:solidFill>
              </a:rPr>
              <a:t>functionname</a:t>
            </a:r>
            <a:r>
              <a:rPr lang="en-US" sz="1800" i="1" kern="1200" dirty="0">
                <a:solidFill>
                  <a:srgbClr val="FF0000"/>
                </a:solidFill>
              </a:rPr>
              <a:t>( parameters ):</a:t>
            </a:r>
            <a:endParaRPr lang="ro-RO" sz="1800" kern="1200" dirty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1800" i="1" kern="1200" dirty="0">
                <a:solidFill>
                  <a:srgbClr val="FF0000"/>
                </a:solidFill>
              </a:rPr>
              <a:t>   "</a:t>
            </a:r>
            <a:r>
              <a:rPr lang="en-US" sz="1800" i="1" kern="1200" dirty="0" err="1">
                <a:solidFill>
                  <a:srgbClr val="FF0000"/>
                </a:solidFill>
              </a:rPr>
              <a:t>function_docstring</a:t>
            </a:r>
            <a:r>
              <a:rPr lang="en-US" sz="1800" i="1" kern="1200" dirty="0">
                <a:solidFill>
                  <a:srgbClr val="FF0000"/>
                </a:solidFill>
              </a:rPr>
              <a:t>"</a:t>
            </a:r>
            <a:endParaRPr lang="ro-RO" sz="1800" kern="1200" dirty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1800" i="1" kern="1200" dirty="0">
                <a:solidFill>
                  <a:srgbClr val="FF0000"/>
                </a:solidFill>
              </a:rPr>
              <a:t>   </a:t>
            </a:r>
            <a:r>
              <a:rPr lang="en-US" sz="1800" i="1" kern="1200" dirty="0" err="1">
                <a:solidFill>
                  <a:srgbClr val="FF0000"/>
                </a:solidFill>
              </a:rPr>
              <a:t>function_suite</a:t>
            </a:r>
            <a:endParaRPr lang="ro-RO" sz="1800" kern="1200" dirty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1800" i="1" kern="1200" dirty="0">
                <a:solidFill>
                  <a:srgbClr val="FF0000"/>
                </a:solidFill>
              </a:rPr>
              <a:t>   return [expression]</a:t>
            </a:r>
          </a:p>
          <a:p>
            <a:pPr lvl="2">
              <a:buNone/>
            </a:pPr>
            <a:endParaRPr lang="en-US" i="1" kern="1200" dirty="0"/>
          </a:p>
          <a:p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dirty="0" err="1"/>
              <a:t>apelare</a:t>
            </a:r>
            <a:r>
              <a:rPr lang="en-US" dirty="0"/>
              <a:t> a </a:t>
            </a:r>
            <a:r>
              <a:rPr lang="en-US" dirty="0" err="1"/>
              <a:t>funcției</a:t>
            </a:r>
            <a:r>
              <a:rPr lang="en-US" dirty="0"/>
              <a:t> add():</a:t>
            </a:r>
            <a:endParaRPr lang="ro-RO" dirty="0"/>
          </a:p>
          <a:p>
            <a:pPr lvl="1">
              <a:buNone/>
            </a:pPr>
            <a:r>
              <a:rPr lang="en-US" sz="1600" i="1" dirty="0"/>
              <a:t>&gt;&gt;&gt; add(4,6)</a:t>
            </a:r>
            <a:endParaRPr lang="ro-RO" sz="1600" dirty="0"/>
          </a:p>
          <a:p>
            <a:pPr lvl="1">
              <a:buNone/>
            </a:pPr>
            <a:r>
              <a:rPr lang="en-US" sz="1600" i="1" dirty="0"/>
              <a:t>10</a:t>
            </a:r>
            <a:endParaRPr lang="ro-RO" sz="1600" dirty="0"/>
          </a:p>
          <a:p>
            <a:pPr lvl="1">
              <a:buNone/>
            </a:pPr>
            <a:r>
              <a:rPr lang="en-US" sz="1600" i="1" dirty="0"/>
              <a:t>&gt;&gt;&gt; </a:t>
            </a:r>
            <a:endParaRPr lang="ro-RO" sz="16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73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Tipuri</a:t>
            </a:r>
            <a:r>
              <a:rPr lang="en-US" b="1" dirty="0"/>
              <a:t> de </a:t>
            </a:r>
            <a:r>
              <a:rPr lang="en-US" b="1" dirty="0" err="1"/>
              <a:t>argumente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Argumente</a:t>
            </a:r>
            <a:r>
              <a:rPr lang="en-US" sz="2400" dirty="0"/>
              <a:t> </a:t>
            </a:r>
            <a:r>
              <a:rPr lang="en-US" sz="2400" dirty="0" err="1"/>
              <a:t>obligatorii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Argumente</a:t>
            </a:r>
            <a:r>
              <a:rPr lang="en-US" sz="2400" dirty="0"/>
              <a:t> </a:t>
            </a:r>
            <a:r>
              <a:rPr lang="en-US" sz="2400" dirty="0" err="1"/>
              <a:t>opționale</a:t>
            </a:r>
            <a:endParaRPr lang="en-US" sz="2400" dirty="0"/>
          </a:p>
          <a:p>
            <a:pPr>
              <a:defRPr/>
            </a:pPr>
            <a:r>
              <a:rPr lang="en-US" sz="2400" dirty="0" err="1"/>
              <a:t>Argumente</a:t>
            </a:r>
            <a:r>
              <a:rPr lang="en-US" sz="2400" dirty="0"/>
              <a:t> de tip ‘keyword’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Argumente</a:t>
            </a:r>
            <a:r>
              <a:rPr lang="en-US" sz="2400" dirty="0"/>
              <a:t> de </a:t>
            </a:r>
            <a:r>
              <a:rPr lang="en-US" sz="2400" dirty="0" err="1"/>
              <a:t>dimensiune</a:t>
            </a:r>
            <a:r>
              <a:rPr lang="en-US" sz="2400" dirty="0"/>
              <a:t> </a:t>
            </a:r>
            <a:r>
              <a:rPr lang="en-US" sz="2400" dirty="0" err="1"/>
              <a:t>variabilă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647430-BBFE-4804-A5E2-447FD650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770" y="1681923"/>
            <a:ext cx="412903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add(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add(4,6)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will print 10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add(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add(4,6)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will print 10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add(4)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will print 4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add(a=4,b=6)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will print 10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add(b=6, a=4)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will print 10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add(a=4)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will print 4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add(b=6)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will raise Exception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add(*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vartuple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vartuple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+=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print(sum)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add(4,6)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add(1,2,3,4,5,6)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300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Scopul</a:t>
            </a:r>
            <a:r>
              <a:rPr lang="en-US" b="1" dirty="0"/>
              <a:t> </a:t>
            </a:r>
            <a:r>
              <a:rPr lang="en-US" b="1" dirty="0" err="1"/>
              <a:t>variabilelor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determină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program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accesat</a:t>
            </a:r>
            <a:r>
              <a:rPr lang="en-US" dirty="0"/>
              <a:t> un </a:t>
            </a:r>
            <a:r>
              <a:rPr lang="en-US" dirty="0" err="1"/>
              <a:t>anume</a:t>
            </a:r>
            <a:r>
              <a:rPr lang="en-US" dirty="0"/>
              <a:t> </a:t>
            </a:r>
            <a:r>
              <a:rPr lang="en-US" dirty="0" err="1"/>
              <a:t>identificator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regula</a:t>
            </a:r>
            <a:r>
              <a:rPr lang="en-US" dirty="0"/>
              <a:t> LEGB (*)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căuta</a:t>
            </a:r>
            <a:r>
              <a:rPr lang="en-US" dirty="0"/>
              <a:t> </a:t>
            </a:r>
            <a:r>
              <a:rPr lang="en-US" dirty="0" err="1"/>
              <a:t>variabilele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globale</a:t>
            </a:r>
            <a:endParaRPr lang="en-US" dirty="0"/>
          </a:p>
          <a:p>
            <a:pPr lvl="1"/>
            <a:r>
              <a:rPr lang="en-US" dirty="0" err="1"/>
              <a:t>Variabile</a:t>
            </a:r>
            <a:r>
              <a:rPr lang="en-US" dirty="0"/>
              <a:t> definite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afara</a:t>
            </a:r>
            <a:r>
              <a:rPr lang="en-US" dirty="0"/>
              <a:t> </a:t>
            </a:r>
            <a:r>
              <a:rPr lang="en-US" dirty="0" err="1"/>
              <a:t>funcțiilor</a:t>
            </a:r>
            <a:endParaRPr lang="en-US" dirty="0"/>
          </a:p>
          <a:p>
            <a:pPr lvl="1"/>
            <a:r>
              <a:rPr lang="en-US" dirty="0"/>
              <a:t>Pot fi </a:t>
            </a:r>
            <a:r>
              <a:rPr lang="en-US" dirty="0" err="1"/>
              <a:t>accesate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funcțiilor</a:t>
            </a:r>
            <a:endParaRPr lang="en-US" dirty="0"/>
          </a:p>
          <a:p>
            <a:pPr lvl="1"/>
            <a:r>
              <a:rPr lang="en-US" b="1" dirty="0"/>
              <a:t>global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 se </a:t>
            </a:r>
            <a:r>
              <a:rPr lang="en-US" dirty="0" err="1"/>
              <a:t>găsesc</a:t>
            </a:r>
            <a:r>
              <a:rPr lang="en-US" dirty="0"/>
              <a:t> definite </a:t>
            </a:r>
            <a:r>
              <a:rPr lang="en-US" dirty="0" err="1"/>
              <a:t>aici</a:t>
            </a:r>
            <a:r>
              <a:rPr lang="en-US" dirty="0"/>
              <a:t>: </a:t>
            </a:r>
            <a:r>
              <a:rPr lang="en-US" b="1" dirty="0" err="1"/>
              <a:t>globals</a:t>
            </a:r>
            <a:r>
              <a:rPr lang="en-US" b="1" dirty="0"/>
              <a:t>()</a:t>
            </a:r>
          </a:p>
          <a:p>
            <a:pPr marL="288000" lvl="1" indent="0">
              <a:buNone/>
            </a:pPr>
            <a:endParaRPr lang="en-US" sz="1100" dirty="0"/>
          </a:p>
          <a:p>
            <a:r>
              <a:rPr lang="en-US" dirty="0" err="1"/>
              <a:t>Variabile</a:t>
            </a:r>
            <a:r>
              <a:rPr lang="en-US" dirty="0"/>
              <a:t> locale</a:t>
            </a:r>
          </a:p>
          <a:p>
            <a:pPr lvl="1"/>
            <a:r>
              <a:rPr lang="en-US" dirty="0" err="1"/>
              <a:t>Variabile</a:t>
            </a:r>
            <a:r>
              <a:rPr lang="en-US" dirty="0"/>
              <a:t> definite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funcțiilor</a:t>
            </a:r>
            <a:endParaRPr lang="en-US" dirty="0"/>
          </a:p>
          <a:p>
            <a:pPr lvl="1"/>
            <a:r>
              <a:rPr lang="en-US" dirty="0"/>
              <a:t>Pot fi </a:t>
            </a:r>
            <a:r>
              <a:rPr lang="en-US" dirty="0" err="1"/>
              <a:t>accesate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funcțiilor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au </a:t>
            </a:r>
            <a:r>
              <a:rPr lang="en-US" dirty="0" err="1"/>
              <a:t>fost</a:t>
            </a:r>
            <a:r>
              <a:rPr lang="en-US" dirty="0"/>
              <a:t> definite</a:t>
            </a:r>
          </a:p>
          <a:p>
            <a:pPr lvl="1"/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locale se </a:t>
            </a:r>
            <a:r>
              <a:rPr lang="en-US" dirty="0" err="1"/>
              <a:t>găsesc</a:t>
            </a:r>
            <a:r>
              <a:rPr lang="en-US" dirty="0"/>
              <a:t> definite </a:t>
            </a:r>
            <a:r>
              <a:rPr lang="en-US" dirty="0" err="1"/>
              <a:t>aici</a:t>
            </a:r>
            <a:r>
              <a:rPr lang="en-US" dirty="0"/>
              <a:t>: </a:t>
            </a:r>
            <a:r>
              <a:rPr lang="en-US" b="1" dirty="0"/>
              <a:t>locals()</a:t>
            </a:r>
          </a:p>
          <a:p>
            <a:pPr lvl="1"/>
            <a:endParaRPr lang="en-US" sz="1200" b="1" dirty="0"/>
          </a:p>
          <a:p>
            <a:pPr marL="33337" indent="0">
              <a:buNone/>
            </a:pPr>
            <a:r>
              <a:rPr lang="en-US" dirty="0"/>
              <a:t>(*) </a:t>
            </a:r>
            <a:r>
              <a:rPr lang="en-US" dirty="0">
                <a:hlinkClick r:id="rId2"/>
              </a:rPr>
              <a:t>https://www.geeksforgeeks.org/scope-resolution-in-python-legb-rule/</a:t>
            </a:r>
            <a:r>
              <a:rPr lang="en-US" dirty="0"/>
              <a:t> </a:t>
            </a:r>
            <a:endParaRPr lang="ro-RO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950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EXERCIȚII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Legat</a:t>
            </a:r>
            <a:r>
              <a:rPr lang="en-US" b="1" dirty="0"/>
              <a:t> de </a:t>
            </a:r>
            <a:r>
              <a:rPr lang="en-US" b="1" dirty="0" err="1"/>
              <a:t>environmentul</a:t>
            </a:r>
            <a:r>
              <a:rPr lang="en-US" b="1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04900"/>
            <a:ext cx="11471656" cy="5105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Puteți</a:t>
            </a:r>
            <a:r>
              <a:rPr lang="en-US" sz="2400" dirty="0"/>
              <a:t> </a:t>
            </a:r>
            <a:r>
              <a:rPr lang="en-US" sz="2400" dirty="0" err="1"/>
              <a:t>folosi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editor/</a:t>
            </a:r>
            <a:r>
              <a:rPr lang="en-US" sz="2400" dirty="0" err="1"/>
              <a:t>Sistem</a:t>
            </a:r>
            <a:r>
              <a:rPr lang="en-US" sz="2400" dirty="0"/>
              <a:t> de </a:t>
            </a:r>
            <a:r>
              <a:rPr lang="en-US" sz="2400" dirty="0" err="1"/>
              <a:t>Operare</a:t>
            </a:r>
            <a:r>
              <a:rPr lang="en-US" sz="2400" dirty="0"/>
              <a:t> </a:t>
            </a:r>
            <a:r>
              <a:rPr lang="en-US" sz="2400" dirty="0" err="1"/>
              <a:t>doriți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De </a:t>
            </a:r>
            <a:r>
              <a:rPr lang="en-US" sz="2000" dirty="0" err="1"/>
              <a:t>exemplu</a:t>
            </a:r>
            <a:r>
              <a:rPr lang="en-US" sz="2000" dirty="0"/>
              <a:t> </a:t>
            </a:r>
            <a:r>
              <a:rPr lang="en-US" sz="2000" dirty="0" err="1"/>
              <a:t>puteți</a:t>
            </a:r>
            <a:r>
              <a:rPr lang="en-US" sz="2000" dirty="0"/>
              <a:t> </a:t>
            </a:r>
            <a:r>
              <a:rPr lang="en-US" sz="2000" dirty="0" err="1"/>
              <a:t>rula</a:t>
            </a:r>
            <a:r>
              <a:rPr lang="en-US" sz="2000" dirty="0"/>
              <a:t> Python </a:t>
            </a:r>
            <a:r>
              <a:rPr lang="en-US" sz="2000" dirty="0" err="1"/>
              <a:t>în</a:t>
            </a:r>
            <a:r>
              <a:rPr lang="en-US" sz="2000" dirty="0"/>
              <a:t> Linux</a:t>
            </a:r>
          </a:p>
          <a:p>
            <a:pPr lvl="2">
              <a:defRPr/>
            </a:pPr>
            <a:r>
              <a:rPr lang="en-US" sz="2000" dirty="0"/>
              <a:t>direct din Linux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</a:p>
          <a:p>
            <a:pPr lvl="2">
              <a:defRPr/>
            </a:pPr>
            <a:r>
              <a:rPr lang="en-US" sz="2000" dirty="0" err="1"/>
              <a:t>printr</a:t>
            </a:r>
            <a:r>
              <a:rPr lang="en-US" sz="2000" dirty="0"/>
              <a:t>-un IDE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sistemul</a:t>
            </a:r>
            <a:r>
              <a:rPr lang="en-US" sz="2000" dirty="0"/>
              <a:t> </a:t>
            </a:r>
            <a:r>
              <a:rPr lang="en-US" sz="2000" dirty="0" err="1"/>
              <a:t>vostru</a:t>
            </a:r>
            <a:r>
              <a:rPr lang="en-US" sz="2000" dirty="0"/>
              <a:t> </a:t>
            </a:r>
            <a:endParaRPr lang="en-US" sz="2200" dirty="0"/>
          </a:p>
          <a:p>
            <a:pPr lvl="1">
              <a:defRPr/>
            </a:pP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aveți</a:t>
            </a:r>
            <a:r>
              <a:rPr lang="en-US" sz="2000" dirty="0"/>
              <a:t> </a:t>
            </a:r>
            <a:r>
              <a:rPr lang="en-US" sz="2000" dirty="0" err="1"/>
              <a:t>cele</a:t>
            </a:r>
            <a:r>
              <a:rPr lang="en-US" sz="2000" dirty="0"/>
              <a:t> 2 </a:t>
            </a:r>
            <a:r>
              <a:rPr lang="en-US" sz="2000" dirty="0" err="1"/>
              <a:t>moduri</a:t>
            </a:r>
            <a:r>
              <a:rPr lang="en-US" sz="2000" dirty="0"/>
              <a:t> de </a:t>
            </a:r>
            <a:r>
              <a:rPr lang="en-US" sz="2000" dirty="0" err="1"/>
              <a:t>lucru</a:t>
            </a:r>
            <a:r>
              <a:rPr lang="en-US" sz="2000" dirty="0"/>
              <a:t> </a:t>
            </a:r>
            <a:r>
              <a:rPr lang="en-US" sz="2000" dirty="0" err="1"/>
              <a:t>disponibile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IDLE</a:t>
            </a:r>
          </a:p>
          <a:p>
            <a:pPr lvl="1">
              <a:defRPr/>
            </a:pPr>
            <a:r>
              <a:rPr lang="en-US" sz="2000" dirty="0"/>
              <a:t>IDLE = Mod </a:t>
            </a:r>
            <a:r>
              <a:rPr lang="en-US" sz="2000" dirty="0" err="1"/>
              <a:t>interactiv</a:t>
            </a:r>
            <a:r>
              <a:rPr lang="en-US" sz="2000" dirty="0"/>
              <a:t> + </a:t>
            </a:r>
            <a:r>
              <a:rPr lang="en-US" sz="2000" dirty="0" err="1"/>
              <a:t>scriere</a:t>
            </a:r>
            <a:r>
              <a:rPr lang="en-US" sz="2000" dirty="0"/>
              <a:t> de </a:t>
            </a:r>
            <a:r>
              <a:rPr lang="en-US" sz="2000" dirty="0" err="1"/>
              <a:t>fișiere</a:t>
            </a:r>
            <a:endParaRPr lang="en-US" sz="20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400" dirty="0" err="1"/>
              <a:t>Puteți</a:t>
            </a:r>
            <a:r>
              <a:rPr lang="en-US" sz="2400" dirty="0"/>
              <a:t> intra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interactiv</a:t>
            </a:r>
            <a:r>
              <a:rPr lang="en-US" sz="2400" dirty="0"/>
              <a:t> </a:t>
            </a:r>
            <a:r>
              <a:rPr lang="en-US" sz="2400" dirty="0" err="1"/>
              <a:t>tastând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python3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într</a:t>
            </a:r>
            <a:r>
              <a:rPr lang="en-US" sz="2400" dirty="0"/>
              <a:t>-un terminal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fișierul</a:t>
            </a:r>
            <a:r>
              <a:rPr lang="en-US" sz="2400" dirty="0"/>
              <a:t> </a:t>
            </a:r>
            <a:r>
              <a:rPr lang="en-US" sz="2400" dirty="0" err="1"/>
              <a:t>editat</a:t>
            </a:r>
            <a:r>
              <a:rPr lang="en-US" sz="2400" dirty="0"/>
              <a:t> </a:t>
            </a:r>
            <a:r>
              <a:rPr lang="en-US" sz="2400" dirty="0" err="1"/>
              <a:t>îl</a:t>
            </a:r>
            <a:r>
              <a:rPr lang="en-US" sz="2400" dirty="0"/>
              <a:t> </a:t>
            </a:r>
            <a:r>
              <a:rPr lang="en-US" sz="2400" dirty="0" err="1"/>
              <a:t>puteți</a:t>
            </a:r>
            <a:r>
              <a:rPr lang="en-US" sz="2400" dirty="0"/>
              <a:t> </a:t>
            </a:r>
            <a:r>
              <a:rPr lang="en-US" sz="2400" dirty="0" err="1"/>
              <a:t>rula</a:t>
            </a:r>
            <a:r>
              <a:rPr lang="en-US" sz="2400" dirty="0"/>
              <a:t> cu </a:t>
            </a:r>
            <a:r>
              <a:rPr lang="en-US" sz="2400" i="1" dirty="0">
                <a:solidFill>
                  <a:srgbClr val="FF0000"/>
                </a:solidFill>
              </a:rPr>
              <a:t>python3 fisier.py </a:t>
            </a:r>
            <a:r>
              <a:rPr lang="en-US" sz="2400" dirty="0" err="1"/>
              <a:t>în</a:t>
            </a:r>
            <a:r>
              <a:rPr lang="en-US" sz="2400" dirty="0"/>
              <a:t> alt terminal</a:t>
            </a:r>
          </a:p>
          <a:p>
            <a:pPr marL="866775" lvl="2" indent="-469900">
              <a:defRPr/>
            </a:pP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după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faceți</a:t>
            </a:r>
            <a:r>
              <a:rPr lang="en-US" sz="2000" dirty="0"/>
              <a:t> </a:t>
            </a:r>
            <a:r>
              <a:rPr lang="en-US" sz="2000" dirty="0" err="1"/>
              <a:t>fișierul</a:t>
            </a:r>
            <a:r>
              <a:rPr lang="en-US" sz="2000" dirty="0"/>
              <a:t> </a:t>
            </a:r>
            <a:r>
              <a:rPr lang="en-US" sz="2000" dirty="0" err="1"/>
              <a:t>executabil</a:t>
            </a:r>
            <a:r>
              <a:rPr lang="en-US" sz="2000" dirty="0"/>
              <a:t> cu ./fisier.py</a:t>
            </a:r>
          </a:p>
          <a:p>
            <a:pPr marL="866775" lvl="2" indent="-469900">
              <a:defRPr/>
            </a:pP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editorul</a:t>
            </a:r>
            <a:r>
              <a:rPr lang="en-US" sz="2000" dirty="0"/>
              <a:t> </a:t>
            </a:r>
            <a:r>
              <a:rPr lang="en-US" sz="2000" dirty="0" err="1"/>
              <a:t>preferat</a:t>
            </a:r>
            <a:r>
              <a:rPr lang="en-US" sz="2000" dirty="0"/>
              <a:t> (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linie</a:t>
            </a:r>
            <a:r>
              <a:rPr lang="en-US" sz="2000" dirty="0"/>
              <a:t> de </a:t>
            </a:r>
            <a:r>
              <a:rPr lang="en-US" sz="2000" dirty="0" err="1"/>
              <a:t>comandă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GUI)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editare</a:t>
            </a:r>
            <a:endParaRPr lang="en-US" sz="2000" dirty="0"/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93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rgbClr val="A1D5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Exerciții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1800" dirty="0" err="1"/>
              <a:t>Creați</a:t>
            </a:r>
            <a:r>
              <a:rPr lang="en-US" sz="1800" dirty="0"/>
              <a:t> o </a:t>
            </a:r>
            <a:r>
              <a:rPr lang="en-US" sz="1800" dirty="0" err="1"/>
              <a:t>funcție</a:t>
            </a:r>
            <a:r>
              <a:rPr lang="en-US" sz="1800" dirty="0"/>
              <a:t> care </a:t>
            </a:r>
            <a:r>
              <a:rPr lang="en-US" sz="1800" dirty="0" err="1"/>
              <a:t>printează</a:t>
            </a:r>
            <a:r>
              <a:rPr lang="en-US" sz="1800" dirty="0"/>
              <a:t>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en-US" sz="1800" dirty="0" err="1"/>
              <a:t>numerele</a:t>
            </a:r>
            <a:r>
              <a:rPr lang="en-US" sz="1800" dirty="0"/>
              <a:t> pare </a:t>
            </a:r>
            <a:r>
              <a:rPr lang="en-US" sz="1800" dirty="0" err="1"/>
              <a:t>dintr</a:t>
            </a:r>
            <a:r>
              <a:rPr lang="en-US" sz="1800" dirty="0"/>
              <a:t>-un interval </a:t>
            </a:r>
            <a:r>
              <a:rPr lang="en-US" sz="1800" dirty="0" err="1"/>
              <a:t>dat</a:t>
            </a:r>
            <a:r>
              <a:rPr lang="en-US" sz="1800" dirty="0"/>
              <a:t> </a:t>
            </a:r>
          </a:p>
          <a:p>
            <a:pPr lvl="1"/>
            <a:r>
              <a:rPr lang="en-US" sz="1600" dirty="0" err="1"/>
              <a:t>Modificați</a:t>
            </a:r>
            <a:r>
              <a:rPr lang="en-US" sz="1600" dirty="0"/>
              <a:t> </a:t>
            </a:r>
            <a:r>
              <a:rPr lang="en-US" sz="1600" dirty="0" err="1"/>
              <a:t>funcția</a:t>
            </a:r>
            <a:r>
              <a:rPr lang="en-US" sz="1600" dirty="0"/>
              <a:t> de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sus</a:t>
            </a:r>
            <a:r>
              <a:rPr lang="en-US" sz="1600" dirty="0"/>
              <a:t>,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afișa</a:t>
            </a:r>
            <a:r>
              <a:rPr lang="en-US" sz="1600" dirty="0"/>
              <a:t> </a:t>
            </a:r>
            <a:r>
              <a:rPr lang="en-US" sz="1600" dirty="0" err="1"/>
              <a:t>numerele</a:t>
            </a:r>
            <a:r>
              <a:rPr lang="en-US" sz="1600" dirty="0"/>
              <a:t> pare din </a:t>
            </a:r>
            <a:r>
              <a:rPr lang="en-US" sz="1600" dirty="0" err="1"/>
              <a:t>intervalul</a:t>
            </a:r>
            <a:r>
              <a:rPr lang="en-US" sz="1600" dirty="0"/>
              <a:t> 1 – 100 </a:t>
            </a:r>
            <a:r>
              <a:rPr lang="en-US" sz="1600" dirty="0" err="1"/>
              <a:t>dacă</a:t>
            </a:r>
            <a:r>
              <a:rPr lang="en-US" sz="1600" dirty="0"/>
              <a:t> </a:t>
            </a:r>
            <a:r>
              <a:rPr lang="en-US" sz="1600" dirty="0" err="1"/>
              <a:t>niciun</a:t>
            </a:r>
            <a:r>
              <a:rPr lang="en-US" sz="1600" dirty="0"/>
              <a:t> interval nu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specificat</a:t>
            </a:r>
            <a:endParaRPr lang="en-US" sz="1600" dirty="0"/>
          </a:p>
          <a:p>
            <a:pPr lvl="2"/>
            <a:r>
              <a:rPr lang="en-US" dirty="0" err="1"/>
              <a:t>E.g</a:t>
            </a:r>
            <a:r>
              <a:rPr lang="en-US" dirty="0"/>
              <a:t> even(5,47) -&gt;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pare din </a:t>
            </a:r>
            <a:r>
              <a:rPr lang="en-US" dirty="0" err="1"/>
              <a:t>intervalul</a:t>
            </a:r>
            <a:r>
              <a:rPr lang="en-US" dirty="0"/>
              <a:t> 5, 47</a:t>
            </a:r>
          </a:p>
          <a:p>
            <a:pPr lvl="2"/>
            <a:r>
              <a:rPr lang="en-US" dirty="0"/>
              <a:t>      even()       -&gt;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pare din </a:t>
            </a:r>
            <a:r>
              <a:rPr lang="en-US" dirty="0" err="1"/>
              <a:t>intervalul</a:t>
            </a:r>
            <a:r>
              <a:rPr lang="en-US" dirty="0"/>
              <a:t> 1 – 100</a:t>
            </a:r>
          </a:p>
          <a:p>
            <a:pPr marL="909637" lvl="2" indent="0">
              <a:buNone/>
            </a:pPr>
            <a:endParaRPr lang="en-US" dirty="0"/>
          </a:p>
          <a:p>
            <a:r>
              <a:rPr lang="en-US" sz="1800" dirty="0" err="1"/>
              <a:t>Creați</a:t>
            </a:r>
            <a:r>
              <a:rPr lang="en-US" sz="1800" dirty="0"/>
              <a:t> o </a:t>
            </a:r>
            <a:r>
              <a:rPr lang="en-US" sz="1800" dirty="0" err="1"/>
              <a:t>funcție</a:t>
            </a:r>
            <a:r>
              <a:rPr lang="en-US" sz="1800" dirty="0"/>
              <a:t> care </a:t>
            </a:r>
            <a:r>
              <a:rPr lang="en-US" sz="1800" dirty="0" err="1"/>
              <a:t>returnează</a:t>
            </a:r>
            <a:r>
              <a:rPr lang="en-US" sz="1800" dirty="0"/>
              <a:t> </a:t>
            </a:r>
            <a:r>
              <a:rPr lang="en-US" sz="1800" dirty="0" err="1"/>
              <a:t>suma</a:t>
            </a:r>
            <a:r>
              <a:rPr lang="en-US" sz="1800" dirty="0"/>
              <a:t> </a:t>
            </a:r>
            <a:r>
              <a:rPr lang="en-US" sz="1800" dirty="0" err="1"/>
              <a:t>oricăror</a:t>
            </a:r>
            <a:r>
              <a:rPr lang="en-US" sz="1800" dirty="0"/>
              <a:t> </a:t>
            </a:r>
            <a:r>
              <a:rPr lang="en-US" sz="1800" dirty="0" err="1"/>
              <a:t>numere</a:t>
            </a:r>
            <a:r>
              <a:rPr lang="en-US" sz="1800" dirty="0"/>
              <a:t> </a:t>
            </a:r>
            <a:r>
              <a:rPr lang="en-US" sz="1800" dirty="0" err="1"/>
              <a:t>trimise</a:t>
            </a:r>
            <a:r>
              <a:rPr lang="en-US" sz="1800" dirty="0"/>
              <a:t> ca </a:t>
            </a:r>
            <a:r>
              <a:rPr lang="en-US" sz="1800" dirty="0" err="1"/>
              <a:t>argumente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341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69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Temă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/>
              <a:t>1. </a:t>
            </a:r>
            <a:r>
              <a:rPr lang="en-US" sz="2400" dirty="0" err="1"/>
              <a:t>Creați</a:t>
            </a:r>
            <a:r>
              <a:rPr lang="en-US" sz="2400" dirty="0"/>
              <a:t> o </a:t>
            </a:r>
            <a:r>
              <a:rPr lang="en-US" sz="2400" dirty="0" err="1"/>
              <a:t>funcție</a:t>
            </a:r>
            <a:r>
              <a:rPr lang="en-US" sz="2400" dirty="0"/>
              <a:t> care </a:t>
            </a:r>
            <a:r>
              <a:rPr lang="en-US" sz="2400" dirty="0" err="1"/>
              <a:t>calculează</a:t>
            </a:r>
            <a:r>
              <a:rPr lang="en-US" sz="2400" dirty="0"/>
              <a:t> </a:t>
            </a:r>
            <a:r>
              <a:rPr lang="en-US" sz="2400" dirty="0" err="1"/>
              <a:t>prețul</a:t>
            </a:r>
            <a:r>
              <a:rPr lang="en-US" sz="2400" dirty="0"/>
              <a:t> net al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produse</a:t>
            </a:r>
            <a:r>
              <a:rPr lang="en-US" sz="2400" dirty="0"/>
              <a:t>, </a:t>
            </a:r>
            <a:r>
              <a:rPr lang="en-US" sz="2400" dirty="0" err="1"/>
              <a:t>numită</a:t>
            </a:r>
            <a:r>
              <a:rPr lang="en-US" sz="2400" dirty="0"/>
              <a:t> ‘</a:t>
            </a:r>
            <a:r>
              <a:rPr lang="en-US" sz="2400" dirty="0" err="1"/>
              <a:t>calculare_pret</a:t>
            </a:r>
            <a:r>
              <a:rPr lang="en-US" sz="2400" dirty="0"/>
              <a:t>’. Formula de </a:t>
            </a:r>
            <a:r>
              <a:rPr lang="en-US" sz="2400" dirty="0" err="1"/>
              <a:t>calcul</a:t>
            </a:r>
            <a:r>
              <a:rPr lang="en-US" sz="2400" dirty="0"/>
              <a:t> a </a:t>
            </a:r>
            <a:r>
              <a:rPr lang="en-US" sz="2400" dirty="0" err="1"/>
              <a:t>prețului</a:t>
            </a:r>
            <a:r>
              <a:rPr lang="en-US" sz="2400" dirty="0"/>
              <a:t> net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pret_net</a:t>
            </a:r>
            <a:r>
              <a:rPr lang="en-US" sz="2400" dirty="0"/>
              <a:t> + </a:t>
            </a:r>
            <a:r>
              <a:rPr lang="en-US" sz="2400" dirty="0" err="1"/>
              <a:t>pret_net</a:t>
            </a:r>
            <a:r>
              <a:rPr lang="en-US" sz="2400" dirty="0"/>
              <a:t>*TVA. </a:t>
            </a:r>
            <a:r>
              <a:rPr lang="en-US" sz="2400" dirty="0" err="1"/>
              <a:t>Afișati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returnează</a:t>
            </a:r>
            <a:r>
              <a:rPr lang="en-US" sz="2400" dirty="0"/>
              <a:t> </a:t>
            </a:r>
            <a:r>
              <a:rPr lang="en-US" sz="2400" dirty="0" err="1"/>
              <a:t>funcția</a:t>
            </a:r>
            <a:r>
              <a:rPr lang="en-US" sz="2400" dirty="0"/>
              <a:t>,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următoarele</a:t>
            </a:r>
            <a:r>
              <a:rPr lang="en-US" sz="2400" dirty="0"/>
              <a:t> </a:t>
            </a:r>
            <a:r>
              <a:rPr lang="en-US" sz="2400" dirty="0" err="1"/>
              <a:t>situații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Variabila</a:t>
            </a:r>
            <a:r>
              <a:rPr lang="en-US" sz="2000" dirty="0"/>
              <a:t> TVA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definită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exteriorul</a:t>
            </a:r>
            <a:r>
              <a:rPr lang="en-US" sz="2000" dirty="0"/>
              <a:t> </a:t>
            </a:r>
            <a:r>
              <a:rPr lang="en-US" sz="2000" dirty="0" err="1"/>
              <a:t>funcției</a:t>
            </a:r>
            <a:r>
              <a:rPr lang="en-US" sz="2000" dirty="0"/>
              <a:t> ‘</a:t>
            </a:r>
            <a:r>
              <a:rPr lang="en-US" sz="2000" dirty="0" err="1"/>
              <a:t>calculare_pret</a:t>
            </a:r>
            <a:r>
              <a:rPr lang="en-US" sz="2000" dirty="0"/>
              <a:t>’</a:t>
            </a:r>
          </a:p>
          <a:p>
            <a:pPr lvl="1"/>
            <a:r>
              <a:rPr lang="en-US" sz="2000" dirty="0" err="1"/>
              <a:t>Variabila</a:t>
            </a:r>
            <a:r>
              <a:rPr lang="en-US" sz="2000" dirty="0"/>
              <a:t> TVA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definită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interiorul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exteriorul</a:t>
            </a:r>
            <a:r>
              <a:rPr lang="en-US" sz="2000" dirty="0"/>
              <a:t> </a:t>
            </a:r>
            <a:r>
              <a:rPr lang="en-US" sz="2000" dirty="0" err="1"/>
              <a:t>funcției</a:t>
            </a:r>
            <a:r>
              <a:rPr lang="en-US" sz="2000" dirty="0"/>
              <a:t> ‘</a:t>
            </a:r>
            <a:r>
              <a:rPr lang="en-US" sz="2000" dirty="0" err="1"/>
              <a:t>calculare_pret</a:t>
            </a:r>
            <a:r>
              <a:rPr lang="en-US" sz="2000" dirty="0"/>
              <a:t>’</a:t>
            </a:r>
          </a:p>
          <a:p>
            <a:pPr lvl="1"/>
            <a:r>
              <a:rPr lang="en-US" sz="2000" dirty="0" err="1"/>
              <a:t>Variabila</a:t>
            </a:r>
            <a:r>
              <a:rPr lang="en-US" sz="2000" dirty="0"/>
              <a:t> TVA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definită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</a:t>
            </a:r>
            <a:r>
              <a:rPr lang="en-US" sz="2000" dirty="0" err="1"/>
              <a:t>variabilă</a:t>
            </a:r>
            <a:r>
              <a:rPr lang="en-US" sz="2000" dirty="0"/>
              <a:t> </a:t>
            </a:r>
            <a:r>
              <a:rPr lang="en-US" sz="2000" dirty="0" err="1"/>
              <a:t>globală</a:t>
            </a:r>
            <a:endParaRPr lang="en-US" sz="2000" dirty="0"/>
          </a:p>
          <a:p>
            <a:pPr lvl="1"/>
            <a:r>
              <a:rPr lang="en-US" sz="2000" dirty="0"/>
              <a:t>Cum se </a:t>
            </a:r>
            <a:r>
              <a:rPr lang="en-US" sz="2000" dirty="0" err="1"/>
              <a:t>modifică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variabilei</a:t>
            </a:r>
            <a:r>
              <a:rPr lang="en-US" sz="2000" dirty="0"/>
              <a:t> TVA </a:t>
            </a:r>
            <a:r>
              <a:rPr lang="en-US" sz="2000" dirty="0" err="1"/>
              <a:t>după</a:t>
            </a:r>
            <a:r>
              <a:rPr lang="en-US" sz="2000" dirty="0"/>
              <a:t> </a:t>
            </a:r>
            <a:r>
              <a:rPr lang="en-US" sz="2000" dirty="0" err="1"/>
              <a:t>apelul</a:t>
            </a:r>
            <a:r>
              <a:rPr lang="en-US" sz="2000" dirty="0"/>
              <a:t> </a:t>
            </a:r>
            <a:r>
              <a:rPr lang="en-US" sz="2000" dirty="0" err="1"/>
              <a:t>funcției</a:t>
            </a:r>
            <a:r>
              <a:rPr lang="en-US" sz="2000" dirty="0"/>
              <a:t>,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cele</a:t>
            </a:r>
            <a:r>
              <a:rPr lang="en-US" sz="2000" dirty="0"/>
              <a:t> 3 </a:t>
            </a:r>
            <a:r>
              <a:rPr lang="en-US" sz="2000" dirty="0" err="1"/>
              <a:t>cazuri</a:t>
            </a:r>
            <a:r>
              <a:rPr lang="en-US" sz="2000" dirty="0"/>
              <a:t>?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2. </a:t>
            </a:r>
            <a:r>
              <a:rPr lang="en-US" sz="2400" dirty="0" err="1"/>
              <a:t>Rezolvați</a:t>
            </a:r>
            <a:r>
              <a:rPr lang="en-US" sz="2400" dirty="0"/>
              <a:t>, </a:t>
            </a:r>
            <a:r>
              <a:rPr lang="en-US" sz="2400" dirty="0" err="1"/>
              <a:t>în</a:t>
            </a:r>
            <a:r>
              <a:rPr lang="en-US" sz="2400" dirty="0"/>
              <a:t> Python,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i="1" dirty="0" err="1"/>
              <a:t>Campionat</a:t>
            </a:r>
            <a:r>
              <a:rPr lang="en-US" sz="2400" i="1" dirty="0"/>
              <a:t> de </a:t>
            </a:r>
            <a:r>
              <a:rPr lang="en-US" sz="2400" i="1" dirty="0" err="1"/>
              <a:t>Fotbal</a:t>
            </a:r>
            <a:r>
              <a:rPr lang="en-US" sz="2400" dirty="0"/>
              <a:t> de </a:t>
            </a:r>
            <a:r>
              <a:rPr lang="en-US" sz="2400" dirty="0" err="1"/>
              <a:t>pe</a:t>
            </a:r>
            <a:r>
              <a:rPr lang="en-US" sz="2400" dirty="0"/>
              <a:t> Moodle. </a:t>
            </a:r>
            <a:r>
              <a:rPr lang="en-US" sz="2400" b="1" dirty="0" err="1"/>
              <a:t>Indicație</a:t>
            </a:r>
            <a:r>
              <a:rPr lang="en-US" sz="2400" b="1" dirty="0"/>
              <a:t>. </a:t>
            </a:r>
            <a:r>
              <a:rPr lang="en-US" sz="2400" dirty="0" err="1"/>
              <a:t>Veți</a:t>
            </a:r>
            <a:r>
              <a:rPr lang="en-US" sz="2400" dirty="0"/>
              <a:t> </a:t>
            </a:r>
            <a:r>
              <a:rPr lang="en-US" sz="2400" dirty="0" err="1"/>
              <a:t>folosi</a:t>
            </a:r>
            <a:r>
              <a:rPr lang="en-US" sz="2400" dirty="0"/>
              <a:t> input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citire</a:t>
            </a:r>
            <a:r>
              <a:rPr lang="en-US" sz="2400" dirty="0"/>
              <a:t> de la </a:t>
            </a:r>
            <a:r>
              <a:rPr lang="en-US" sz="2400" dirty="0" err="1"/>
              <a:t>tastatură</a:t>
            </a:r>
            <a:r>
              <a:rPr lang="en-US" sz="2400" dirty="0"/>
              <a:t> (</a:t>
            </a:r>
            <a:r>
              <a:rPr lang="en-US" sz="2400" dirty="0" err="1"/>
              <a:t>informații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slide-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adițional</a:t>
            </a:r>
            <a:r>
              <a:rPr lang="en-US" sz="2400" dirty="0"/>
              <a:t>).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268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Citirea</a:t>
            </a:r>
            <a:r>
              <a:rPr lang="en-US" b="1" dirty="0"/>
              <a:t> de la </a:t>
            </a:r>
            <a:r>
              <a:rPr lang="en-US" b="1" dirty="0" err="1"/>
              <a:t>stdin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517376" cy="5105400"/>
          </a:xfrm>
        </p:spPr>
        <p:txBody>
          <a:bodyPr/>
          <a:lstStyle/>
          <a:p>
            <a:r>
              <a:rPr lang="en-US" dirty="0"/>
              <a:t>Python3 (*)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funcție</a:t>
            </a:r>
            <a:r>
              <a:rPr lang="en-US" dirty="0"/>
              <a:t> built-in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citirea</a:t>
            </a:r>
            <a:r>
              <a:rPr lang="en-US" dirty="0"/>
              <a:t> de la “standard input” (</a:t>
            </a:r>
            <a:r>
              <a:rPr lang="en-US" dirty="0" err="1"/>
              <a:t>sys.stdin</a:t>
            </a:r>
            <a:r>
              <a:rPr lang="en-US" dirty="0"/>
              <a:t>)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 de text</a:t>
            </a:r>
          </a:p>
          <a:p>
            <a:pPr lvl="1"/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text (prompt) </a:t>
            </a:r>
            <a:r>
              <a:rPr lang="en-US" dirty="0" err="1"/>
              <a:t>înainte</a:t>
            </a:r>
            <a:r>
              <a:rPr lang="en-US" dirty="0"/>
              <a:t> de </a:t>
            </a:r>
            <a:r>
              <a:rPr lang="en-US" dirty="0" err="1"/>
              <a:t>operația</a:t>
            </a:r>
            <a:r>
              <a:rPr lang="en-US" dirty="0"/>
              <a:t> de </a:t>
            </a:r>
            <a:r>
              <a:rPr lang="en-US" dirty="0" err="1"/>
              <a:t>citire</a:t>
            </a:r>
            <a:endParaRPr lang="en-US" dirty="0"/>
          </a:p>
          <a:p>
            <a:pPr lvl="1"/>
            <a:r>
              <a:rPr lang="en-US" dirty="0"/>
              <a:t>input() </a:t>
            </a:r>
            <a:r>
              <a:rPr lang="en-US" dirty="0" err="1"/>
              <a:t>returneză</a:t>
            </a:r>
            <a:r>
              <a:rPr lang="en-US" dirty="0"/>
              <a:t> string, implicit</a:t>
            </a:r>
          </a:p>
          <a:p>
            <a:r>
              <a:rPr lang="en-US" kern="1200" dirty="0" err="1"/>
              <a:t>Sintaxa</a:t>
            </a:r>
            <a:r>
              <a:rPr lang="en-US" kern="1200" dirty="0"/>
              <a:t> de </a:t>
            </a:r>
            <a:r>
              <a:rPr lang="en-US" kern="1200" dirty="0" err="1"/>
              <a:t>utilizare</a:t>
            </a:r>
            <a:r>
              <a:rPr lang="en-US" kern="1200" dirty="0"/>
              <a:t> </a:t>
            </a:r>
            <a:r>
              <a:rPr lang="en-US" kern="1200" dirty="0" err="1"/>
              <a:t>este</a:t>
            </a:r>
            <a:r>
              <a:rPr lang="en-US" kern="1200" dirty="0"/>
              <a:t>:</a:t>
            </a:r>
            <a:endParaRPr lang="ro-RO" kern="1200" dirty="0"/>
          </a:p>
          <a:p>
            <a:pPr lvl="2">
              <a:buNone/>
            </a:pPr>
            <a:r>
              <a:rPr lang="en-US" sz="1800" i="1" kern="1200" dirty="0">
                <a:solidFill>
                  <a:srgbClr val="FF0000"/>
                </a:solidFill>
              </a:rPr>
              <a:t>input ( [prompt] )</a:t>
            </a:r>
            <a:endParaRPr lang="ro-RO" sz="1800" kern="1200" dirty="0">
              <a:solidFill>
                <a:srgbClr val="FF0000"/>
              </a:solidFill>
            </a:endParaRPr>
          </a:p>
          <a:p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dirty="0" err="1"/>
              <a:t>citire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string </a:t>
            </a:r>
            <a:r>
              <a:rPr lang="en-US" dirty="0" err="1"/>
              <a:t>în</a:t>
            </a:r>
            <a:r>
              <a:rPr lang="en-US" dirty="0"/>
              <a:t> var1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var2:</a:t>
            </a:r>
            <a:endParaRPr lang="ro-RO" dirty="0"/>
          </a:p>
          <a:p>
            <a:pPr lvl="1">
              <a:buNone/>
            </a:pPr>
            <a:r>
              <a:rPr lang="en-US" sz="1600" i="1" dirty="0"/>
              <a:t>&gt;&gt;&gt; var1 = input("</a:t>
            </a:r>
            <a:r>
              <a:rPr lang="en-US" sz="1600" i="1" dirty="0" err="1"/>
              <a:t>Introduceti</a:t>
            </a:r>
            <a:r>
              <a:rPr lang="en-US" sz="1600" i="1" dirty="0"/>
              <a:t> </a:t>
            </a:r>
            <a:r>
              <a:rPr lang="en-US" sz="1600" i="1" dirty="0" err="1"/>
              <a:t>valoare</a:t>
            </a:r>
            <a:r>
              <a:rPr lang="en-US" sz="1600" i="1" dirty="0"/>
              <a:t> string </a:t>
            </a:r>
            <a:r>
              <a:rPr lang="en-US" sz="1600" i="1" dirty="0" err="1"/>
              <a:t>pentru</a:t>
            </a:r>
            <a:r>
              <a:rPr lang="en-US" sz="1600" i="1" dirty="0"/>
              <a:t> var1: ")</a:t>
            </a:r>
            <a:endParaRPr lang="ro-RO" sz="1600" dirty="0"/>
          </a:p>
          <a:p>
            <a:pPr lvl="1">
              <a:buNone/>
            </a:pPr>
            <a:r>
              <a:rPr lang="en-US" sz="1600" i="1" dirty="0" err="1">
                <a:solidFill>
                  <a:srgbClr val="0000FF"/>
                </a:solidFill>
              </a:rPr>
              <a:t>Introduceti</a:t>
            </a:r>
            <a:r>
              <a:rPr lang="en-US" sz="1600" i="1" dirty="0">
                <a:solidFill>
                  <a:srgbClr val="0000FF"/>
                </a:solidFill>
              </a:rPr>
              <a:t> </a:t>
            </a:r>
            <a:r>
              <a:rPr lang="en-US" sz="1600" i="1" dirty="0" err="1">
                <a:solidFill>
                  <a:srgbClr val="0000FF"/>
                </a:solidFill>
              </a:rPr>
              <a:t>valoare</a:t>
            </a:r>
            <a:r>
              <a:rPr lang="en-US" sz="1600" i="1" dirty="0">
                <a:solidFill>
                  <a:srgbClr val="0000FF"/>
                </a:solidFill>
              </a:rPr>
              <a:t> string </a:t>
            </a:r>
            <a:r>
              <a:rPr lang="en-US" sz="1600" i="1" dirty="0" err="1">
                <a:solidFill>
                  <a:srgbClr val="0000FF"/>
                </a:solidFill>
              </a:rPr>
              <a:t>pentru</a:t>
            </a:r>
            <a:r>
              <a:rPr lang="en-US" sz="1600" i="1" dirty="0">
                <a:solidFill>
                  <a:srgbClr val="0000FF"/>
                </a:solidFill>
              </a:rPr>
              <a:t> var1:</a:t>
            </a:r>
            <a:r>
              <a:rPr lang="en-US" sz="1600" i="1" dirty="0"/>
              <a:t>  5</a:t>
            </a:r>
          </a:p>
          <a:p>
            <a:pPr lvl="1">
              <a:buNone/>
            </a:pPr>
            <a:r>
              <a:rPr lang="en-US" sz="1600" i="1" dirty="0"/>
              <a:t>&gt;&gt;&gt; var1</a:t>
            </a:r>
          </a:p>
          <a:p>
            <a:pPr lvl="1">
              <a:buNone/>
            </a:pPr>
            <a:r>
              <a:rPr lang="en-US" sz="1600" i="1" dirty="0"/>
              <a:t>'5'</a:t>
            </a:r>
          </a:p>
          <a:p>
            <a:pPr lvl="1">
              <a:buNone/>
            </a:pPr>
            <a:r>
              <a:rPr lang="en-US" sz="1600" i="1" dirty="0"/>
              <a:t>&gt;&gt;&gt; var2 = </a:t>
            </a:r>
            <a:r>
              <a:rPr lang="en-US" sz="1600" i="1" dirty="0" err="1"/>
              <a:t>int</a:t>
            </a:r>
            <a:r>
              <a:rPr lang="en-US" sz="1600" i="1" dirty="0"/>
              <a:t>(input("</a:t>
            </a:r>
            <a:r>
              <a:rPr lang="en-US" sz="1600" i="1" dirty="0" err="1"/>
              <a:t>Introduceti</a:t>
            </a:r>
            <a:r>
              <a:rPr lang="en-US" sz="1600" i="1" dirty="0"/>
              <a:t> </a:t>
            </a:r>
            <a:r>
              <a:rPr lang="en-US" sz="1600" i="1" dirty="0" err="1"/>
              <a:t>valoare</a:t>
            </a:r>
            <a:r>
              <a:rPr lang="en-US" sz="1600" i="1" dirty="0"/>
              <a:t> </a:t>
            </a:r>
            <a:r>
              <a:rPr lang="en-US" sz="1600" i="1" dirty="0" err="1"/>
              <a:t>int</a:t>
            </a:r>
            <a:r>
              <a:rPr lang="en-US" sz="1600" i="1" dirty="0"/>
              <a:t> </a:t>
            </a:r>
            <a:r>
              <a:rPr lang="en-US" sz="1600" i="1" dirty="0" err="1"/>
              <a:t>pentru</a:t>
            </a:r>
            <a:r>
              <a:rPr lang="en-US" sz="1600" i="1" dirty="0"/>
              <a:t> var2: "))</a:t>
            </a:r>
            <a:endParaRPr lang="ro-RO" sz="1600" dirty="0"/>
          </a:p>
          <a:p>
            <a:pPr lvl="1">
              <a:buNone/>
            </a:pPr>
            <a:r>
              <a:rPr lang="en-US" sz="1600" i="1" dirty="0" err="1">
                <a:solidFill>
                  <a:srgbClr val="0000FF"/>
                </a:solidFill>
              </a:rPr>
              <a:t>Introduceti</a:t>
            </a:r>
            <a:r>
              <a:rPr lang="en-US" sz="1600" i="1" dirty="0">
                <a:solidFill>
                  <a:srgbClr val="0000FF"/>
                </a:solidFill>
              </a:rPr>
              <a:t> </a:t>
            </a:r>
            <a:r>
              <a:rPr lang="en-US" sz="1600" i="1" dirty="0" err="1">
                <a:solidFill>
                  <a:srgbClr val="0000FF"/>
                </a:solidFill>
              </a:rPr>
              <a:t>valoare</a:t>
            </a:r>
            <a:r>
              <a:rPr lang="en-US" sz="1600" i="1" dirty="0">
                <a:solidFill>
                  <a:srgbClr val="0000FF"/>
                </a:solidFill>
              </a:rPr>
              <a:t> </a:t>
            </a:r>
            <a:r>
              <a:rPr lang="en-US" sz="1600" i="1" dirty="0" err="1">
                <a:solidFill>
                  <a:srgbClr val="0000FF"/>
                </a:solidFill>
              </a:rPr>
              <a:t>int</a:t>
            </a:r>
            <a:r>
              <a:rPr lang="en-US" sz="1600" i="1" dirty="0">
                <a:solidFill>
                  <a:srgbClr val="0000FF"/>
                </a:solidFill>
              </a:rPr>
              <a:t> </a:t>
            </a:r>
            <a:r>
              <a:rPr lang="en-US" sz="1600" i="1" dirty="0" err="1">
                <a:solidFill>
                  <a:srgbClr val="0000FF"/>
                </a:solidFill>
              </a:rPr>
              <a:t>pentru</a:t>
            </a:r>
            <a:r>
              <a:rPr lang="en-US" sz="1600" i="1" dirty="0">
                <a:solidFill>
                  <a:srgbClr val="0000FF"/>
                </a:solidFill>
              </a:rPr>
              <a:t> var2:</a:t>
            </a:r>
            <a:r>
              <a:rPr lang="en-US" sz="1600" i="1" dirty="0"/>
              <a:t>  5</a:t>
            </a:r>
          </a:p>
          <a:p>
            <a:pPr lvl="1">
              <a:buNone/>
            </a:pPr>
            <a:r>
              <a:rPr lang="en-US" sz="1600" i="1" dirty="0"/>
              <a:t>&gt;&gt;&gt; var2</a:t>
            </a:r>
          </a:p>
          <a:p>
            <a:pPr lvl="1">
              <a:buNone/>
            </a:pPr>
            <a:r>
              <a:rPr lang="en-US" sz="1600" i="1" dirty="0"/>
              <a:t>5</a:t>
            </a:r>
            <a:endParaRPr lang="ro-RO" sz="1600" dirty="0"/>
          </a:p>
          <a:p>
            <a:r>
              <a:rPr lang="en-US" sz="1600" dirty="0"/>
              <a:t>(*)</a:t>
            </a:r>
            <a:r>
              <a:rPr lang="en-US" sz="1600" b="1" dirty="0" err="1"/>
              <a:t>Notă</a:t>
            </a:r>
            <a:r>
              <a:rPr lang="en-US" sz="1600" b="1" dirty="0"/>
              <a:t>:</a:t>
            </a:r>
            <a:r>
              <a:rPr lang="en-US" sz="1600" dirty="0"/>
              <a:t> Python2 </a:t>
            </a:r>
            <a:r>
              <a:rPr lang="en-US" sz="1600" dirty="0" err="1"/>
              <a:t>oferea</a:t>
            </a:r>
            <a:r>
              <a:rPr lang="en-US" sz="1600" dirty="0"/>
              <a:t> 2 </a:t>
            </a:r>
            <a:r>
              <a:rPr lang="en-US" sz="1600" dirty="0" err="1"/>
              <a:t>funcții</a:t>
            </a:r>
            <a:r>
              <a:rPr lang="en-US" sz="1600" dirty="0"/>
              <a:t> built-in </a:t>
            </a:r>
            <a:r>
              <a:rPr lang="en-US" sz="1600" dirty="0" err="1"/>
              <a:t>raw_input</a:t>
            </a:r>
            <a:r>
              <a:rPr lang="en-US" sz="1600" dirty="0"/>
              <a:t>() </a:t>
            </a:r>
            <a:r>
              <a:rPr lang="en-US" sz="1600" dirty="0" err="1"/>
              <a:t>și</a:t>
            </a:r>
            <a:r>
              <a:rPr lang="en-US" sz="1600" dirty="0"/>
              <a:t> input(). </a:t>
            </a:r>
            <a:r>
              <a:rPr lang="en-US" sz="1600" dirty="0" err="1"/>
              <a:t>raw_input</a:t>
            </a:r>
            <a:r>
              <a:rPr lang="en-US" sz="1600" dirty="0"/>
              <a:t> a </a:t>
            </a:r>
            <a:r>
              <a:rPr lang="en-US" sz="1600" dirty="0" err="1"/>
              <a:t>devenit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Python3 input().</a:t>
            </a:r>
          </a:p>
          <a:p>
            <a:endParaRPr lang="en-US" dirty="0"/>
          </a:p>
          <a:p>
            <a:endParaRPr lang="en-US" b="1" dirty="0"/>
          </a:p>
          <a:p>
            <a:endParaRPr lang="ro-RO" b="1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6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12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importa</a:t>
            </a:r>
            <a:r>
              <a:rPr lang="en-US" dirty="0"/>
              <a:t> module</a:t>
            </a:r>
          </a:p>
          <a:p>
            <a:pPr marL="0" lvl="1" indent="0">
              <a:buNone/>
            </a:pPr>
            <a:r>
              <a:rPr lang="en-US" i="1" dirty="0"/>
              <a:t>	</a:t>
            </a:r>
            <a:r>
              <a:rPr lang="ro-RO" i="1" dirty="0">
                <a:solidFill>
                  <a:srgbClr val="FF0000"/>
                </a:solidFill>
              </a:rPr>
              <a:t>import module1[, module2[,... moduleN]</a:t>
            </a:r>
            <a:endParaRPr lang="en-US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	</a:t>
            </a:r>
            <a:r>
              <a:rPr lang="ro-RO" i="1" dirty="0">
                <a:solidFill>
                  <a:srgbClr val="FF0000"/>
                </a:solidFill>
              </a:rPr>
              <a:t>from mod</a:t>
            </a:r>
            <a:r>
              <a:rPr lang="en-US" i="1" dirty="0" err="1">
                <a:solidFill>
                  <a:srgbClr val="FF0000"/>
                </a:solidFill>
              </a:rPr>
              <a:t>ule</a:t>
            </a:r>
            <a:r>
              <a:rPr lang="en-US" i="1" dirty="0">
                <a:solidFill>
                  <a:srgbClr val="FF0000"/>
                </a:solidFill>
              </a:rPr>
              <a:t>_</a:t>
            </a:r>
            <a:r>
              <a:rPr lang="ro-RO" i="1" dirty="0">
                <a:solidFill>
                  <a:srgbClr val="FF0000"/>
                </a:solidFill>
              </a:rPr>
              <a:t>name import name1[, name2[, ... nameN]]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căutat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locații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Directorul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Fiecare</a:t>
            </a:r>
            <a:r>
              <a:rPr lang="en-US" dirty="0"/>
              <a:t> director </a:t>
            </a:r>
            <a:r>
              <a:rPr lang="en-US" dirty="0" err="1"/>
              <a:t>definit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de </a:t>
            </a:r>
            <a:r>
              <a:rPr lang="en-US" dirty="0" err="1"/>
              <a:t>sistem</a:t>
            </a:r>
            <a:r>
              <a:rPr lang="en-US" dirty="0"/>
              <a:t> PYTHONPATH (</a:t>
            </a:r>
            <a:r>
              <a:rPr lang="en-US" b="1" dirty="0" err="1"/>
              <a:t>sys.path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Calea</a:t>
            </a:r>
            <a:r>
              <a:rPr lang="en-US" dirty="0"/>
              <a:t> default a Python-</a:t>
            </a:r>
            <a:r>
              <a:rPr lang="en-US" dirty="0" err="1"/>
              <a:t>ului</a:t>
            </a:r>
            <a:r>
              <a:rPr lang="en-US" dirty="0"/>
              <a:t> (dependent de OS –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Unix,uzual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/local/lib/python)</a:t>
            </a:r>
          </a:p>
          <a:p>
            <a:endParaRPr lang="en-US" dirty="0"/>
          </a:p>
          <a:p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fișier</a:t>
            </a:r>
            <a:r>
              <a:rPr lang="en-US" dirty="0"/>
              <a:t> cu </a:t>
            </a:r>
            <a:r>
              <a:rPr lang="en-US" dirty="0" err="1"/>
              <a:t>extensia</a:t>
            </a:r>
            <a:r>
              <a:rPr lang="en-US" dirty="0"/>
              <a:t> ‘.</a:t>
            </a:r>
            <a:r>
              <a:rPr lang="en-US" dirty="0" err="1"/>
              <a:t>py</a:t>
            </a:r>
            <a:r>
              <a:rPr lang="en-US" dirty="0"/>
              <a:t>’ </a:t>
            </a:r>
            <a:r>
              <a:rPr lang="en-US" dirty="0" err="1"/>
              <a:t>poate</a:t>
            </a:r>
            <a:r>
              <a:rPr lang="en-US" dirty="0"/>
              <a:t> fi un </a:t>
            </a:r>
            <a:r>
              <a:rPr lang="en-US" dirty="0" err="1"/>
              <a:t>modul</a:t>
            </a:r>
            <a:r>
              <a:rPr lang="en-US" dirty="0"/>
              <a:t> Python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19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95553"/>
            <a:ext cx="11517376" cy="518696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Studiu</a:t>
            </a:r>
            <a:r>
              <a:rPr lang="en-US" b="1" dirty="0"/>
              <a:t> de </a:t>
            </a:r>
            <a:r>
              <a:rPr lang="en-US" b="1" dirty="0" err="1"/>
              <a:t>caz</a:t>
            </a:r>
            <a:r>
              <a:rPr lang="en-US" b="1" dirty="0"/>
              <a:t> la </a:t>
            </a:r>
            <a:r>
              <a:rPr lang="en-US" b="1" dirty="0" err="1"/>
              <a:t>importarea</a:t>
            </a:r>
            <a:r>
              <a:rPr lang="en-US" b="1" dirty="0"/>
              <a:t> de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dirty="0"/>
              <a:t>Pot </a:t>
            </a:r>
            <a:r>
              <a:rPr lang="en-US" dirty="0" err="1"/>
              <a:t>importa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un </a:t>
            </a:r>
            <a:r>
              <a:rPr lang="en-US" dirty="0" err="1"/>
              <a:t>fișier</a:t>
            </a:r>
            <a:r>
              <a:rPr lang="en-US" dirty="0"/>
              <a:t> python din PYTHONPATH </a:t>
            </a:r>
          </a:p>
          <a:p>
            <a:pPr lvl="1"/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b="1" dirty="0" err="1"/>
              <a:t>numele</a:t>
            </a:r>
            <a:r>
              <a:rPr lang="en-US" b="1" dirty="0"/>
              <a:t> </a:t>
            </a:r>
            <a:r>
              <a:rPr lang="en-US" b="1" dirty="0" err="1"/>
              <a:t>fișierului</a:t>
            </a:r>
            <a:r>
              <a:rPr lang="en-US" b="1" dirty="0"/>
              <a:t> (</a:t>
            </a:r>
            <a:r>
              <a:rPr lang="en-US" b="1" dirty="0" err="1"/>
              <a:t>fără</a:t>
            </a:r>
            <a:r>
              <a:rPr lang="en-US" b="1" dirty="0"/>
              <a:t> </a:t>
            </a:r>
            <a:r>
              <a:rPr lang="en-US" b="1" dirty="0" err="1"/>
              <a:t>extensie</a:t>
            </a:r>
            <a:r>
              <a:rPr lang="en-US" b="1" dirty="0"/>
              <a:t>) </a:t>
            </a:r>
            <a:r>
              <a:rPr lang="en-US" dirty="0" err="1"/>
              <a:t>pe</a:t>
            </a:r>
            <a:r>
              <a:rPr lang="en-US" dirty="0"/>
              <a:t> post de </a:t>
            </a:r>
            <a:r>
              <a:rPr lang="en-US" dirty="0" err="1"/>
              <a:t>nume</a:t>
            </a:r>
            <a:r>
              <a:rPr lang="en-US" dirty="0"/>
              <a:t> de </a:t>
            </a:r>
            <a:r>
              <a:rPr lang="en-US" dirty="0" err="1"/>
              <a:t>modul</a:t>
            </a:r>
            <a:endParaRPr lang="en-US" dirty="0"/>
          </a:p>
          <a:p>
            <a:pPr lvl="1"/>
            <a:r>
              <a:rPr lang="en-US" dirty="0" err="1"/>
              <a:t>în</a:t>
            </a:r>
            <a:r>
              <a:rPr lang="en-US" dirty="0"/>
              <a:t> particular, </a:t>
            </a:r>
            <a:r>
              <a:rPr lang="en-US" dirty="0" err="1"/>
              <a:t>fișierul</a:t>
            </a:r>
            <a:r>
              <a:rPr lang="en-US" dirty="0"/>
              <a:t> din are “</a:t>
            </a:r>
            <a:r>
              <a:rPr lang="en-US" dirty="0" err="1"/>
              <a:t>importez</a:t>
            </a:r>
            <a:r>
              <a:rPr lang="en-US" dirty="0"/>
              <a:t>”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directorul</a:t>
            </a:r>
            <a:r>
              <a:rPr lang="en-US" dirty="0"/>
              <a:t> </a:t>
            </a:r>
            <a:r>
              <a:rPr lang="en-US" dirty="0" err="1"/>
              <a:t>curent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Presupunem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am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director: </a:t>
            </a:r>
          </a:p>
          <a:p>
            <a:pPr lvl="1"/>
            <a:r>
              <a:rPr lang="en-US" dirty="0"/>
              <a:t>ex_clasa.py - </a:t>
            </a:r>
            <a:r>
              <a:rPr lang="en-US" dirty="0" err="1"/>
              <a:t>conține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Employee, cod </a:t>
            </a:r>
            <a:r>
              <a:rPr lang="en-US" dirty="0" err="1"/>
              <a:t>util</a:t>
            </a:r>
            <a:r>
              <a:rPr lang="en-US" dirty="0"/>
              <a:t>, de </a:t>
            </a:r>
            <a:r>
              <a:rPr lang="en-US" dirty="0" err="1"/>
              <a:t>importat</a:t>
            </a:r>
            <a:endParaRPr lang="en-US" dirty="0"/>
          </a:p>
          <a:p>
            <a:pPr lvl="1"/>
            <a:r>
              <a:rPr lang="en-US" dirty="0"/>
              <a:t>ex_clasa2.py – </a:t>
            </a:r>
            <a:r>
              <a:rPr lang="en-US" dirty="0" err="1"/>
              <a:t>fișier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vreau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din ex_clasa.py</a:t>
            </a:r>
          </a:p>
          <a:p>
            <a:pPr lvl="1"/>
            <a:endParaRPr lang="en-US" dirty="0"/>
          </a:p>
          <a:p>
            <a:r>
              <a:rPr lang="en-US" dirty="0" err="1"/>
              <a:t>Eu</a:t>
            </a:r>
            <a:r>
              <a:rPr lang="en-US" dirty="0"/>
              <a:t> pot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i="1" dirty="0"/>
              <a:t>ex_clasa2.py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instrucțiunea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FF0000"/>
                </a:solidFill>
              </a:rPr>
              <a:t> from </a:t>
            </a:r>
            <a:r>
              <a:rPr lang="en-US" i="1" dirty="0" err="1">
                <a:solidFill>
                  <a:srgbClr val="FF0000"/>
                </a:solidFill>
              </a:rPr>
              <a:t>ex_clasa</a:t>
            </a:r>
            <a:r>
              <a:rPr lang="en-US" i="1" dirty="0">
                <a:solidFill>
                  <a:srgbClr val="FF0000"/>
                </a:solidFill>
              </a:rPr>
              <a:t> import Employee</a:t>
            </a:r>
          </a:p>
          <a:p>
            <a:pPr lvl="1"/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noul</a:t>
            </a:r>
            <a:r>
              <a:rPr lang="en-US" dirty="0"/>
              <a:t> </a:t>
            </a:r>
            <a:r>
              <a:rPr lang="en-US" dirty="0" err="1"/>
              <a:t>fișier</a:t>
            </a:r>
            <a:r>
              <a:rPr lang="en-US" dirty="0"/>
              <a:t> pot </a:t>
            </a:r>
            <a:r>
              <a:rPr lang="en-US" dirty="0" err="1"/>
              <a:t>utiliza</a:t>
            </a:r>
            <a:r>
              <a:rPr lang="en-US" dirty="0"/>
              <a:t> direct </a:t>
            </a:r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Employee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471487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/>
              <a:t>(care, </a:t>
            </a:r>
            <a:r>
              <a:rPr lang="en-US" dirty="0" err="1"/>
              <a:t>în</a:t>
            </a:r>
            <a:r>
              <a:rPr lang="en-US" dirty="0"/>
              <a:t> particular,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)</a:t>
            </a:r>
          </a:p>
          <a:p>
            <a:r>
              <a:rPr lang="en-US" dirty="0" err="1"/>
              <a:t>Sau</a:t>
            </a:r>
            <a:r>
              <a:rPr lang="en-US" dirty="0"/>
              <a:t> pot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ex_clasa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import tot </a:t>
            </a:r>
            <a:r>
              <a:rPr lang="en-US" dirty="0" err="1"/>
              <a:t>conținutul</a:t>
            </a:r>
            <a:r>
              <a:rPr lang="en-US" dirty="0"/>
              <a:t> </a:t>
            </a:r>
            <a:r>
              <a:rPr lang="en-US" dirty="0" err="1"/>
              <a:t>acelui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/</a:t>
            </a:r>
            <a:r>
              <a:rPr lang="en-US" dirty="0" err="1"/>
              <a:t>fișier</a:t>
            </a:r>
            <a:r>
              <a:rPr lang="en-US" dirty="0"/>
              <a:t> Python</a:t>
            </a:r>
          </a:p>
          <a:p>
            <a:pPr lvl="1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noul</a:t>
            </a:r>
            <a:r>
              <a:rPr lang="en-US" dirty="0"/>
              <a:t> </a:t>
            </a:r>
            <a:r>
              <a:rPr lang="en-US" dirty="0" err="1"/>
              <a:t>fișier</a:t>
            </a:r>
            <a:r>
              <a:rPr lang="en-US" dirty="0"/>
              <a:t> pot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ex_clasa.Employee</a:t>
            </a:r>
            <a:endParaRPr lang="en-US" i="1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16" y="3643694"/>
            <a:ext cx="4049840" cy="27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609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Studiu</a:t>
            </a:r>
            <a:r>
              <a:rPr lang="en-US" b="1" dirty="0"/>
              <a:t> de </a:t>
            </a:r>
            <a:r>
              <a:rPr lang="en-US" b="1" dirty="0" err="1"/>
              <a:t>caz</a:t>
            </a:r>
            <a:r>
              <a:rPr lang="en-US" b="1" dirty="0"/>
              <a:t> la </a:t>
            </a:r>
            <a:r>
              <a:rPr lang="en-US" b="1" dirty="0" err="1"/>
              <a:t>importarea</a:t>
            </a:r>
            <a:r>
              <a:rPr lang="en-US" b="1" dirty="0"/>
              <a:t> de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zicem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aflu</a:t>
            </a:r>
            <a:r>
              <a:rPr lang="en-US" dirty="0"/>
              <a:t> </a:t>
            </a:r>
            <a:r>
              <a:rPr lang="en-US" dirty="0" err="1"/>
              <a:t>calea</a:t>
            </a:r>
            <a:r>
              <a:rPr lang="en-US" dirty="0"/>
              <a:t> </a:t>
            </a:r>
            <a:r>
              <a:rPr lang="en-US" dirty="0" err="1"/>
              <a:t>curentă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mă</a:t>
            </a:r>
            <a:r>
              <a:rPr lang="en-US" dirty="0"/>
              <a:t> </a:t>
            </a:r>
            <a:r>
              <a:rPr lang="en-US" dirty="0" err="1"/>
              <a:t>aflu</a:t>
            </a:r>
            <a:r>
              <a:rPr lang="en-US" dirty="0"/>
              <a:t> (</a:t>
            </a:r>
            <a:r>
              <a:rPr lang="en-US" dirty="0">
                <a:sym typeface="Wingdings" panose="05000000000000000000" pitchFamily="2" charset="2"/>
              </a:rPr>
              <a:t></a:t>
            </a:r>
            <a:r>
              <a:rPr lang="en-US" dirty="0"/>
              <a:t> </a:t>
            </a:r>
            <a:r>
              <a:rPr lang="en-US" i="1" dirty="0" err="1"/>
              <a:t>pwd</a:t>
            </a:r>
            <a:r>
              <a:rPr lang="en-US" dirty="0"/>
              <a:t> din Linux)</a:t>
            </a:r>
          </a:p>
          <a:p>
            <a:pPr lvl="1"/>
            <a:r>
              <a:rPr lang="en-US" dirty="0" err="1"/>
              <a:t>Vreau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getcwd</a:t>
            </a:r>
            <a:r>
              <a:rPr lang="en-US" dirty="0"/>
              <a:t>() din </a:t>
            </a:r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os</a:t>
            </a:r>
            <a:endParaRPr lang="en-US" dirty="0"/>
          </a:p>
          <a:p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5488" y="2710762"/>
            <a:ext cx="11379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Am </a:t>
            </a:r>
            <a:r>
              <a:rPr lang="en-US" kern="0" dirty="0" err="1"/>
              <a:t>următoarele</a:t>
            </a:r>
            <a:r>
              <a:rPr lang="en-US" kern="0" dirty="0"/>
              <a:t> </a:t>
            </a:r>
            <a:r>
              <a:rPr lang="en-US" kern="0" dirty="0" err="1"/>
              <a:t>opțiuni</a:t>
            </a:r>
            <a:r>
              <a:rPr lang="en-US" kern="0" dirty="0"/>
              <a:t>:</a:t>
            </a:r>
          </a:p>
          <a:p>
            <a:pPr lvl="1"/>
            <a:r>
              <a:rPr lang="en-US" kern="0" dirty="0"/>
              <a:t>Import tot </a:t>
            </a:r>
            <a:r>
              <a:rPr lang="en-US" kern="0" dirty="0" err="1"/>
              <a:t>modulul</a:t>
            </a:r>
            <a:r>
              <a:rPr lang="en-US" kern="0" dirty="0"/>
              <a:t> </a:t>
            </a:r>
            <a:r>
              <a:rPr lang="en-US" kern="0" dirty="0" err="1"/>
              <a:t>și</a:t>
            </a:r>
            <a:r>
              <a:rPr lang="en-US" kern="0" dirty="0"/>
              <a:t> specific </a:t>
            </a:r>
          </a:p>
          <a:p>
            <a:pPr marL="471487" lvl="1" indent="0">
              <a:buNone/>
            </a:pPr>
            <a:r>
              <a:rPr lang="en-US" kern="0" dirty="0"/>
              <a:t>     </a:t>
            </a:r>
            <a:r>
              <a:rPr lang="en-US" kern="0" dirty="0" err="1"/>
              <a:t>apartenența</a:t>
            </a:r>
            <a:endParaRPr lang="en-US" kern="0" dirty="0"/>
          </a:p>
          <a:p>
            <a:pPr marL="471487" lvl="1" indent="0">
              <a:buFont typeface="Wingdings" panose="05000000000000000000" pitchFamily="2" charset="2"/>
              <a:buNone/>
            </a:pPr>
            <a:r>
              <a:rPr lang="en-US" kern="0" dirty="0"/>
              <a:t>	</a:t>
            </a:r>
            <a:r>
              <a:rPr lang="en-US" i="1" kern="0" dirty="0">
                <a:solidFill>
                  <a:srgbClr val="FF0000"/>
                </a:solidFill>
              </a:rPr>
              <a:t>import </a:t>
            </a:r>
            <a:r>
              <a:rPr lang="en-US" i="1" kern="0" dirty="0" err="1">
                <a:solidFill>
                  <a:srgbClr val="FF0000"/>
                </a:solidFill>
              </a:rPr>
              <a:t>os</a:t>
            </a:r>
            <a:endParaRPr lang="en-US" i="1" kern="0" dirty="0">
              <a:solidFill>
                <a:srgbClr val="FF0000"/>
              </a:solidFill>
            </a:endParaRPr>
          </a:p>
          <a:p>
            <a:pPr marL="471487" lvl="1" indent="0">
              <a:buNone/>
            </a:pPr>
            <a:r>
              <a:rPr lang="en-US" i="1" kern="0" dirty="0">
                <a:solidFill>
                  <a:srgbClr val="FF0000"/>
                </a:solidFill>
              </a:rPr>
              <a:t>     #</a:t>
            </a:r>
            <a:r>
              <a:rPr lang="en-US" i="1" kern="0" dirty="0" err="1">
                <a:solidFill>
                  <a:srgbClr val="FF0000"/>
                </a:solidFill>
              </a:rPr>
              <a:t>trebuie</a:t>
            </a:r>
            <a:r>
              <a:rPr lang="en-US" i="1" kern="0" dirty="0">
                <a:solidFill>
                  <a:srgbClr val="FF0000"/>
                </a:solidFill>
              </a:rPr>
              <a:t> </a:t>
            </a:r>
            <a:r>
              <a:rPr lang="en-US" i="1" kern="0" dirty="0" err="1">
                <a:solidFill>
                  <a:srgbClr val="FF0000"/>
                </a:solidFill>
              </a:rPr>
              <a:t>specificat</a:t>
            </a:r>
            <a:r>
              <a:rPr lang="en-US" i="1" kern="0" dirty="0">
                <a:solidFill>
                  <a:srgbClr val="FF0000"/>
                </a:solidFill>
              </a:rPr>
              <a:t> </a:t>
            </a:r>
            <a:r>
              <a:rPr lang="en-US" i="1" kern="0" dirty="0" err="1">
                <a:solidFill>
                  <a:srgbClr val="FF0000"/>
                </a:solidFill>
              </a:rPr>
              <a:t>ca</a:t>
            </a:r>
            <a:r>
              <a:rPr lang="en-US" i="1" kern="0" dirty="0">
                <a:solidFill>
                  <a:srgbClr val="FF0000"/>
                </a:solidFill>
              </a:rPr>
              <a:t> </a:t>
            </a:r>
            <a:r>
              <a:rPr lang="en-US" i="1" kern="0" dirty="0" err="1">
                <a:solidFill>
                  <a:srgbClr val="FF0000"/>
                </a:solidFill>
              </a:rPr>
              <a:t>apartine</a:t>
            </a:r>
            <a:r>
              <a:rPr lang="en-US" i="1" kern="0" dirty="0">
                <a:solidFill>
                  <a:srgbClr val="FF0000"/>
                </a:solidFill>
              </a:rPr>
              <a:t> </a:t>
            </a:r>
            <a:r>
              <a:rPr lang="en-US" i="1" kern="0" dirty="0" err="1">
                <a:solidFill>
                  <a:srgbClr val="FF0000"/>
                </a:solidFill>
              </a:rPr>
              <a:t>lui</a:t>
            </a:r>
            <a:r>
              <a:rPr lang="en-US" i="1" kern="0" dirty="0">
                <a:solidFill>
                  <a:srgbClr val="FF0000"/>
                </a:solidFill>
              </a:rPr>
              <a:t> </a:t>
            </a:r>
            <a:r>
              <a:rPr lang="en-US" i="1" kern="0" dirty="0" err="1">
                <a:solidFill>
                  <a:srgbClr val="FF0000"/>
                </a:solidFill>
              </a:rPr>
              <a:t>os</a:t>
            </a:r>
            <a:endParaRPr lang="en-US" i="1" kern="0" dirty="0">
              <a:solidFill>
                <a:srgbClr val="FF0000"/>
              </a:solidFill>
            </a:endParaRPr>
          </a:p>
          <a:p>
            <a:pPr marL="471487" lvl="1" indent="0">
              <a:buFont typeface="Wingdings" panose="05000000000000000000" pitchFamily="2" charset="2"/>
              <a:buNone/>
            </a:pPr>
            <a:r>
              <a:rPr lang="en-US" i="1" kern="0" dirty="0">
                <a:solidFill>
                  <a:srgbClr val="FF0000"/>
                </a:solidFill>
              </a:rPr>
              <a:t>	print(</a:t>
            </a:r>
            <a:r>
              <a:rPr lang="en-US" i="1" kern="0" dirty="0" err="1">
                <a:solidFill>
                  <a:srgbClr val="FF0000"/>
                </a:solidFill>
              </a:rPr>
              <a:t>os.getcwd</a:t>
            </a:r>
            <a:r>
              <a:rPr lang="en-US" i="1" kern="0" dirty="0">
                <a:solidFill>
                  <a:srgbClr val="FF0000"/>
                </a:solidFill>
              </a:rPr>
              <a:t>())</a:t>
            </a:r>
            <a:endParaRPr lang="en-US" kern="0" dirty="0"/>
          </a:p>
          <a:p>
            <a:pPr lvl="1"/>
            <a:endParaRPr lang="en-US" kern="0" dirty="0"/>
          </a:p>
          <a:p>
            <a:pPr lvl="1"/>
            <a:r>
              <a:rPr lang="en-US" kern="0" dirty="0"/>
              <a:t>Import tot </a:t>
            </a:r>
            <a:r>
              <a:rPr lang="en-US" kern="0" dirty="0" err="1"/>
              <a:t>conținutul</a:t>
            </a:r>
            <a:r>
              <a:rPr lang="en-US" kern="0" dirty="0"/>
              <a:t> </a:t>
            </a:r>
            <a:r>
              <a:rPr lang="en-US" kern="0" dirty="0" err="1"/>
              <a:t>modulului</a:t>
            </a:r>
            <a:r>
              <a:rPr lang="en-US" kern="0" dirty="0"/>
              <a:t> </a:t>
            </a:r>
            <a:r>
              <a:rPr lang="en-US" kern="0" dirty="0" err="1"/>
              <a:t>și</a:t>
            </a:r>
            <a:r>
              <a:rPr lang="en-US" kern="0" dirty="0"/>
              <a:t> </a:t>
            </a:r>
          </a:p>
          <a:p>
            <a:pPr marL="471487" lvl="1" indent="0">
              <a:buNone/>
            </a:pPr>
            <a:r>
              <a:rPr lang="en-US" kern="0" dirty="0"/>
              <a:t>      </a:t>
            </a:r>
            <a:r>
              <a:rPr lang="en-US" kern="0" dirty="0" err="1"/>
              <a:t>utilizez</a:t>
            </a:r>
            <a:r>
              <a:rPr lang="en-US" kern="0" dirty="0"/>
              <a:t> </a:t>
            </a:r>
            <a:r>
              <a:rPr lang="en-US" kern="0" dirty="0" err="1"/>
              <a:t>ca</a:t>
            </a:r>
            <a:r>
              <a:rPr lang="en-US" kern="0" dirty="0"/>
              <a:t> </a:t>
            </a:r>
            <a:r>
              <a:rPr lang="en-US" kern="0" dirty="0" err="1"/>
              <a:t>atare</a:t>
            </a:r>
            <a:endParaRPr lang="en-US" kern="0" dirty="0"/>
          </a:p>
          <a:p>
            <a:pPr marL="471487" lvl="1" indent="0">
              <a:buNone/>
            </a:pPr>
            <a:r>
              <a:rPr lang="en-US" kern="0" dirty="0"/>
              <a:t>	</a:t>
            </a:r>
            <a:r>
              <a:rPr lang="en-US" i="1" kern="0" dirty="0">
                <a:solidFill>
                  <a:srgbClr val="FF0000"/>
                </a:solidFill>
              </a:rPr>
              <a:t>from </a:t>
            </a:r>
            <a:r>
              <a:rPr lang="en-US" i="1" kern="0" dirty="0" err="1">
                <a:solidFill>
                  <a:srgbClr val="FF0000"/>
                </a:solidFill>
              </a:rPr>
              <a:t>os</a:t>
            </a:r>
            <a:r>
              <a:rPr lang="en-US" i="1" kern="0" dirty="0">
                <a:solidFill>
                  <a:srgbClr val="FF0000"/>
                </a:solidFill>
              </a:rPr>
              <a:t> import *</a:t>
            </a:r>
          </a:p>
          <a:p>
            <a:pPr marL="471487" lvl="1" indent="0">
              <a:buFont typeface="Wingdings" panose="05000000000000000000" pitchFamily="2" charset="2"/>
              <a:buNone/>
            </a:pPr>
            <a:r>
              <a:rPr lang="en-US" i="1" kern="0" dirty="0">
                <a:solidFill>
                  <a:srgbClr val="FF0000"/>
                </a:solidFill>
              </a:rPr>
              <a:t>	print(</a:t>
            </a:r>
            <a:r>
              <a:rPr lang="en-US" i="1" kern="0" dirty="0" err="1">
                <a:solidFill>
                  <a:srgbClr val="FF0000"/>
                </a:solidFill>
              </a:rPr>
              <a:t>getcwd</a:t>
            </a:r>
            <a:r>
              <a:rPr lang="en-US" i="1" kern="0" dirty="0">
                <a:solidFill>
                  <a:srgbClr val="FF0000"/>
                </a:solidFill>
              </a:rPr>
              <a:t>())</a:t>
            </a:r>
          </a:p>
          <a:p>
            <a:endParaRPr lang="en-US" kern="0" dirty="0"/>
          </a:p>
          <a:p>
            <a:endParaRPr lang="en-US" kern="0" dirty="0"/>
          </a:p>
          <a:p>
            <a:endParaRPr lang="en-US" sz="2400" kern="0" dirty="0"/>
          </a:p>
          <a:p>
            <a:pPr>
              <a:defRPr/>
            </a:pPr>
            <a:endParaRPr lang="en-US" sz="24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09827" y="2715646"/>
            <a:ext cx="11379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kern="0" dirty="0"/>
          </a:p>
          <a:p>
            <a:pPr lvl="1"/>
            <a:r>
              <a:rPr lang="en-US" kern="0" dirty="0"/>
              <a:t>Import </a:t>
            </a:r>
            <a:r>
              <a:rPr lang="en-US" kern="0" dirty="0" err="1"/>
              <a:t>doar</a:t>
            </a:r>
            <a:r>
              <a:rPr lang="en-US" kern="0" dirty="0"/>
              <a:t> </a:t>
            </a:r>
            <a:r>
              <a:rPr lang="en-US" kern="0" dirty="0" err="1"/>
              <a:t>ce</a:t>
            </a:r>
            <a:r>
              <a:rPr lang="en-US" kern="0" dirty="0"/>
              <a:t> </a:t>
            </a:r>
            <a:r>
              <a:rPr lang="en-US" kern="0" dirty="0" err="1"/>
              <a:t>mă</a:t>
            </a:r>
            <a:r>
              <a:rPr lang="en-US" kern="0" dirty="0"/>
              <a:t> </a:t>
            </a:r>
            <a:r>
              <a:rPr lang="en-US" kern="0" dirty="0" err="1"/>
              <a:t>interesează</a:t>
            </a:r>
            <a:r>
              <a:rPr lang="en-US" kern="0" dirty="0"/>
              <a:t> </a:t>
            </a:r>
            <a:r>
              <a:rPr lang="en-US" kern="0" dirty="0" err="1"/>
              <a:t>și</a:t>
            </a:r>
            <a:r>
              <a:rPr lang="en-US" kern="0" dirty="0"/>
              <a:t> </a:t>
            </a:r>
            <a:r>
              <a:rPr lang="en-US" kern="0" dirty="0" err="1"/>
              <a:t>utilizez</a:t>
            </a:r>
            <a:r>
              <a:rPr lang="en-US" kern="0" dirty="0"/>
              <a:t> </a:t>
            </a:r>
          </a:p>
          <a:p>
            <a:pPr marL="471487" lvl="1" indent="0">
              <a:buNone/>
            </a:pPr>
            <a:r>
              <a:rPr lang="en-US" kern="0" dirty="0"/>
              <a:t>      </a:t>
            </a:r>
            <a:r>
              <a:rPr lang="en-US" kern="0" dirty="0" err="1"/>
              <a:t>ca</a:t>
            </a:r>
            <a:r>
              <a:rPr lang="en-US" kern="0" dirty="0"/>
              <a:t> </a:t>
            </a:r>
            <a:r>
              <a:rPr lang="en-US" kern="0" dirty="0" err="1"/>
              <a:t>atare</a:t>
            </a:r>
            <a:endParaRPr lang="en-US" kern="0" dirty="0"/>
          </a:p>
          <a:p>
            <a:pPr marL="471487" lvl="1" indent="0">
              <a:buFont typeface="Wingdings" panose="05000000000000000000" pitchFamily="2" charset="2"/>
              <a:buNone/>
            </a:pPr>
            <a:r>
              <a:rPr lang="en-US" kern="0" dirty="0"/>
              <a:t>	</a:t>
            </a:r>
            <a:r>
              <a:rPr lang="en-US" i="1" kern="0" dirty="0">
                <a:solidFill>
                  <a:srgbClr val="FF0000"/>
                </a:solidFill>
              </a:rPr>
              <a:t>from </a:t>
            </a:r>
            <a:r>
              <a:rPr lang="en-US" i="1" kern="0" dirty="0" err="1">
                <a:solidFill>
                  <a:srgbClr val="FF0000"/>
                </a:solidFill>
              </a:rPr>
              <a:t>os</a:t>
            </a:r>
            <a:r>
              <a:rPr lang="en-US" i="1" kern="0" dirty="0">
                <a:solidFill>
                  <a:srgbClr val="FF0000"/>
                </a:solidFill>
              </a:rPr>
              <a:t> import </a:t>
            </a:r>
            <a:r>
              <a:rPr lang="en-US" i="1" kern="0" dirty="0" err="1">
                <a:solidFill>
                  <a:srgbClr val="FF0000"/>
                </a:solidFill>
              </a:rPr>
              <a:t>getcwd</a:t>
            </a:r>
            <a:endParaRPr lang="en-US" i="1" kern="0" dirty="0">
              <a:solidFill>
                <a:srgbClr val="FF0000"/>
              </a:solidFill>
            </a:endParaRPr>
          </a:p>
          <a:p>
            <a:pPr marL="471487" lvl="1" indent="0">
              <a:buFont typeface="Wingdings" panose="05000000000000000000" pitchFamily="2" charset="2"/>
              <a:buNone/>
            </a:pPr>
            <a:r>
              <a:rPr lang="en-US" i="1" kern="0" dirty="0">
                <a:solidFill>
                  <a:srgbClr val="FF0000"/>
                </a:solidFill>
              </a:rPr>
              <a:t>	print(</a:t>
            </a:r>
            <a:r>
              <a:rPr lang="en-US" i="1" kern="0" dirty="0" err="1">
                <a:solidFill>
                  <a:srgbClr val="FF0000"/>
                </a:solidFill>
              </a:rPr>
              <a:t>getcwd</a:t>
            </a:r>
            <a:r>
              <a:rPr lang="en-US" i="1" kern="0" dirty="0">
                <a:solidFill>
                  <a:srgbClr val="FF0000"/>
                </a:solidFill>
              </a:rPr>
              <a:t>())</a:t>
            </a:r>
          </a:p>
          <a:p>
            <a:endParaRPr lang="en-US" kern="0" dirty="0"/>
          </a:p>
          <a:p>
            <a:pPr lvl="1"/>
            <a:r>
              <a:rPr lang="en-US" kern="0" dirty="0"/>
              <a:t>Import </a:t>
            </a:r>
            <a:r>
              <a:rPr lang="en-US" kern="0" dirty="0" err="1"/>
              <a:t>doar</a:t>
            </a:r>
            <a:r>
              <a:rPr lang="en-US" kern="0" dirty="0"/>
              <a:t> </a:t>
            </a:r>
            <a:r>
              <a:rPr lang="en-US" kern="0" dirty="0" err="1"/>
              <a:t>ce</a:t>
            </a:r>
            <a:r>
              <a:rPr lang="en-US" kern="0" dirty="0"/>
              <a:t> </a:t>
            </a:r>
            <a:r>
              <a:rPr lang="en-US" kern="0" dirty="0" err="1"/>
              <a:t>mă</a:t>
            </a:r>
            <a:r>
              <a:rPr lang="en-US" kern="0" dirty="0"/>
              <a:t> </a:t>
            </a:r>
            <a:r>
              <a:rPr lang="en-US" kern="0" dirty="0" err="1"/>
              <a:t>intereseaază</a:t>
            </a:r>
            <a:r>
              <a:rPr lang="en-US" kern="0" dirty="0"/>
              <a:t> </a:t>
            </a:r>
            <a:r>
              <a:rPr lang="en-US" kern="0" dirty="0" err="1"/>
              <a:t>și</a:t>
            </a:r>
            <a:r>
              <a:rPr lang="en-US" kern="0" dirty="0"/>
              <a:t> </a:t>
            </a:r>
            <a:r>
              <a:rPr lang="en-US" kern="0" dirty="0" err="1"/>
              <a:t>utilizez</a:t>
            </a:r>
            <a:r>
              <a:rPr lang="en-US" kern="0" dirty="0"/>
              <a:t> </a:t>
            </a:r>
          </a:p>
          <a:p>
            <a:pPr marL="471487" lvl="1" indent="0">
              <a:buNone/>
            </a:pPr>
            <a:r>
              <a:rPr lang="en-US" kern="0" dirty="0"/>
              <a:t>     </a:t>
            </a:r>
            <a:r>
              <a:rPr lang="en-US" kern="0" dirty="0" err="1"/>
              <a:t>prin</a:t>
            </a:r>
            <a:r>
              <a:rPr lang="en-US" kern="0" dirty="0"/>
              <a:t> alias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kern="0" dirty="0"/>
              <a:t>	</a:t>
            </a:r>
            <a:r>
              <a:rPr lang="en-US" sz="1800" i="1" kern="0" dirty="0">
                <a:solidFill>
                  <a:srgbClr val="FF0000"/>
                </a:solidFill>
              </a:rPr>
              <a:t>from </a:t>
            </a:r>
            <a:r>
              <a:rPr lang="en-US" sz="1800" i="1" kern="0" dirty="0" err="1">
                <a:solidFill>
                  <a:srgbClr val="FF0000"/>
                </a:solidFill>
              </a:rPr>
              <a:t>os</a:t>
            </a:r>
            <a:r>
              <a:rPr lang="en-US" sz="1800" i="1" kern="0" dirty="0">
                <a:solidFill>
                  <a:srgbClr val="FF0000"/>
                </a:solidFill>
              </a:rPr>
              <a:t> import </a:t>
            </a:r>
            <a:r>
              <a:rPr lang="en-US" sz="1800" i="1" kern="0" dirty="0" err="1">
                <a:solidFill>
                  <a:srgbClr val="FF0000"/>
                </a:solidFill>
              </a:rPr>
              <a:t>getcwd</a:t>
            </a:r>
            <a:r>
              <a:rPr lang="en-US" sz="1800" i="1" kern="0" dirty="0">
                <a:solidFill>
                  <a:srgbClr val="FF0000"/>
                </a:solidFill>
              </a:rPr>
              <a:t> as PWD #alias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i="1" kern="0" dirty="0">
                <a:solidFill>
                  <a:srgbClr val="FF0000"/>
                </a:solidFill>
              </a:rPr>
              <a:t>	print(PWD())</a:t>
            </a:r>
          </a:p>
          <a:p>
            <a:endParaRPr lang="en-US" kern="0" dirty="0"/>
          </a:p>
          <a:p>
            <a:endParaRPr lang="en-US" sz="2400" kern="0" dirty="0"/>
          </a:p>
          <a:p>
            <a:pPr>
              <a:defRPr/>
            </a:pPr>
            <a:endParaRPr lang="en-US" sz="24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9761321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obiecte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9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Terminologie</a:t>
            </a:r>
            <a:r>
              <a:rPr lang="en-US" b="1" dirty="0"/>
              <a:t> POO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1800" dirty="0" err="1"/>
              <a:t>Clasă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 err="1"/>
              <a:t>Dată</a:t>
            </a:r>
            <a:r>
              <a:rPr lang="en-US" sz="1800" dirty="0"/>
              <a:t> </a:t>
            </a:r>
            <a:r>
              <a:rPr lang="en-US" sz="1800" dirty="0" err="1"/>
              <a:t>membră</a:t>
            </a:r>
            <a:endParaRPr lang="en-US" sz="1800" dirty="0"/>
          </a:p>
          <a:p>
            <a:pPr>
              <a:defRPr/>
            </a:pPr>
            <a:r>
              <a:rPr lang="en-US" sz="1800" dirty="0" err="1"/>
              <a:t>Metodă</a:t>
            </a:r>
            <a:r>
              <a:rPr lang="en-US" sz="1800" dirty="0"/>
              <a:t> (</a:t>
            </a:r>
            <a:r>
              <a:rPr lang="en-US" sz="1800" dirty="0" err="1"/>
              <a:t>Funcție</a:t>
            </a:r>
            <a:r>
              <a:rPr lang="en-US" sz="1800" dirty="0"/>
              <a:t> </a:t>
            </a:r>
            <a:r>
              <a:rPr lang="en-US" sz="1800" dirty="0" err="1"/>
              <a:t>membră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 err="1"/>
              <a:t>Variabilă</a:t>
            </a:r>
            <a:r>
              <a:rPr lang="en-US" sz="1800" dirty="0"/>
              <a:t> de </a:t>
            </a:r>
            <a:r>
              <a:rPr lang="en-US" sz="1800" dirty="0" err="1"/>
              <a:t>clasă</a:t>
            </a:r>
            <a:endParaRPr lang="en-US" sz="1800" dirty="0"/>
          </a:p>
          <a:p>
            <a:pPr>
              <a:defRPr/>
            </a:pPr>
            <a:r>
              <a:rPr lang="en-US" sz="1800" dirty="0" err="1"/>
              <a:t>Variabile</a:t>
            </a:r>
            <a:r>
              <a:rPr lang="en-US" sz="1800" dirty="0"/>
              <a:t> de </a:t>
            </a:r>
            <a:r>
              <a:rPr lang="en-US" sz="1800" dirty="0" err="1"/>
              <a:t>instanță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 err="1"/>
              <a:t>Instanță</a:t>
            </a:r>
            <a:endParaRPr lang="en-US" sz="1800" dirty="0"/>
          </a:p>
          <a:p>
            <a:pPr>
              <a:defRPr/>
            </a:pPr>
            <a:r>
              <a:rPr lang="en-US" sz="1800" dirty="0" err="1"/>
              <a:t>Instanțiere</a:t>
            </a:r>
            <a:endParaRPr lang="en-US" sz="1800" dirty="0"/>
          </a:p>
          <a:p>
            <a:pPr>
              <a:defRPr/>
            </a:pPr>
            <a:r>
              <a:rPr lang="en-US" sz="1800" dirty="0" err="1"/>
              <a:t>Obiect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 err="1"/>
              <a:t>Moștenire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 err="1"/>
              <a:t>Supraîncărcarea</a:t>
            </a:r>
            <a:r>
              <a:rPr lang="en-US" sz="1800" dirty="0"/>
              <a:t> </a:t>
            </a:r>
            <a:r>
              <a:rPr lang="en-US" sz="1800" dirty="0" err="1"/>
              <a:t>operatorilor</a:t>
            </a:r>
            <a:endParaRPr lang="en-US" sz="1800" dirty="0"/>
          </a:p>
          <a:p>
            <a:pPr>
              <a:defRPr/>
            </a:pPr>
            <a:r>
              <a:rPr lang="en-US" sz="1800" dirty="0" err="1"/>
              <a:t>Supraîncărcarea</a:t>
            </a:r>
            <a:r>
              <a:rPr lang="en-US" sz="1800" dirty="0"/>
              <a:t> </a:t>
            </a:r>
            <a:r>
              <a:rPr lang="en-US" sz="1800" dirty="0" err="1"/>
              <a:t>funcțiilor</a:t>
            </a:r>
            <a:endParaRPr lang="en-US" sz="18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 environment Python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774952" y="1951038"/>
            <a:ext cx="192232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06399" y="1238250"/>
            <a:ext cx="679683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400" dirty="0" err="1"/>
              <a:t>Există</a:t>
            </a:r>
            <a:r>
              <a:rPr lang="en-US" sz="2400" dirty="0"/>
              <a:t> alternative (</a:t>
            </a:r>
            <a:r>
              <a:rPr lang="en-US" sz="2400" dirty="0" err="1"/>
              <a:t>dacă</a:t>
            </a:r>
            <a:r>
              <a:rPr lang="en-US" sz="2400" dirty="0"/>
              <a:t> v-</a:t>
            </a:r>
            <a:r>
              <a:rPr lang="en-US" sz="2400" dirty="0" err="1"/>
              <a:t>ați</a:t>
            </a:r>
            <a:r>
              <a:rPr lang="en-US" sz="2400" dirty="0"/>
              <a:t> </a:t>
            </a:r>
            <a:r>
              <a:rPr lang="en-US" sz="2400" dirty="0" err="1"/>
              <a:t>uitat</a:t>
            </a:r>
            <a:r>
              <a:rPr lang="en-US" sz="2400" dirty="0"/>
              <a:t> </a:t>
            </a:r>
            <a:r>
              <a:rPr lang="en-US" sz="2400" dirty="0" err="1"/>
              <a:t>laptopul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dirty="0"/>
              <a:t>VPL Python </a:t>
            </a:r>
            <a:r>
              <a:rPr lang="en-US" sz="2400" dirty="0" err="1"/>
              <a:t>pe</a:t>
            </a:r>
            <a:r>
              <a:rPr lang="en-US" sz="2400" dirty="0"/>
              <a:t> Moodle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sz="2400" kern="0" dirty="0" err="1"/>
              <a:t>Alte</a:t>
            </a:r>
            <a:r>
              <a:rPr lang="en-US" sz="2400" kern="0" dirty="0"/>
              <a:t> </a:t>
            </a:r>
            <a:r>
              <a:rPr lang="en-US" sz="2400" kern="0" dirty="0" err="1"/>
              <a:t>variante</a:t>
            </a:r>
            <a:r>
              <a:rPr lang="en-US" sz="2400" kern="0" dirty="0"/>
              <a:t> </a:t>
            </a:r>
          </a:p>
          <a:p>
            <a:pPr lvl="1">
              <a:defRPr/>
            </a:pPr>
            <a:r>
              <a:rPr lang="en-US" sz="2000" kern="0" dirty="0"/>
              <a:t>de backup, </a:t>
            </a:r>
            <a:r>
              <a:rPr lang="en-US" sz="2000" kern="0" dirty="0" err="1"/>
              <a:t>efemere</a:t>
            </a:r>
            <a:endParaRPr lang="en-US" sz="2000" kern="0" dirty="0"/>
          </a:p>
          <a:p>
            <a:pPr lvl="1">
              <a:defRPr/>
            </a:pPr>
            <a:r>
              <a:rPr lang="en-US" sz="2000" kern="0" dirty="0"/>
              <a:t>Python </a:t>
            </a:r>
            <a:r>
              <a:rPr lang="en-US" sz="2000" kern="0" dirty="0" err="1"/>
              <a:t>în</a:t>
            </a:r>
            <a:r>
              <a:rPr lang="en-US" sz="2000" kern="0" dirty="0"/>
              <a:t> Browser </a:t>
            </a:r>
          </a:p>
          <a:p>
            <a:pPr lvl="2">
              <a:defRPr/>
            </a:pPr>
            <a:r>
              <a:rPr lang="en-US" sz="1800" kern="0" dirty="0"/>
              <a:t>W3schools – </a:t>
            </a:r>
            <a:r>
              <a:rPr lang="en-US" sz="1800" kern="0" dirty="0" err="1"/>
              <a:t>pagini</a:t>
            </a:r>
            <a:r>
              <a:rPr lang="en-US" sz="1800" kern="0" dirty="0"/>
              <a:t> tip </a:t>
            </a:r>
            <a:r>
              <a:rPr lang="en-US" sz="1800" kern="0" dirty="0" err="1"/>
              <a:t>trypython</a:t>
            </a:r>
            <a:endParaRPr lang="en-US" sz="1800" kern="0" dirty="0"/>
          </a:p>
          <a:p>
            <a:pPr lvl="1">
              <a:defRPr/>
            </a:pPr>
            <a:r>
              <a:rPr lang="en-US" sz="2000" kern="0" dirty="0"/>
              <a:t>Python CLI </a:t>
            </a:r>
            <a:r>
              <a:rPr lang="en-US" sz="2000" kern="0" dirty="0" err="1"/>
              <a:t>în</a:t>
            </a:r>
            <a:r>
              <a:rPr lang="en-US" sz="2000" kern="0" dirty="0"/>
              <a:t> Moodle</a:t>
            </a:r>
          </a:p>
          <a:p>
            <a:pPr lvl="2">
              <a:defRPr/>
            </a:pPr>
            <a:r>
              <a:rPr lang="en-US" sz="1800" kern="0" dirty="0"/>
              <a:t>De backup </a:t>
            </a:r>
          </a:p>
          <a:p>
            <a:pPr lvl="2">
              <a:defRPr/>
            </a:pPr>
            <a:r>
              <a:rPr lang="en-US" sz="1800" kern="0" dirty="0" err="1"/>
              <a:t>Efemer</a:t>
            </a:r>
            <a:endParaRPr lang="en-US" sz="1800" kern="0" dirty="0"/>
          </a:p>
          <a:p>
            <a:pPr lvl="2">
              <a:defRPr/>
            </a:pPr>
            <a:r>
              <a:rPr lang="en-US" sz="1800" kern="0" dirty="0" err="1"/>
              <a:t>Pentru</a:t>
            </a:r>
            <a:r>
              <a:rPr lang="en-US" sz="1800" kern="0" dirty="0"/>
              <a:t> </a:t>
            </a:r>
            <a:r>
              <a:rPr lang="en-US" sz="1800" kern="0" dirty="0" err="1"/>
              <a:t>validarea</a:t>
            </a:r>
            <a:r>
              <a:rPr lang="en-US" sz="1800" kern="0" dirty="0"/>
              <a:t> </a:t>
            </a:r>
            <a:r>
              <a:rPr lang="en-US" sz="1800" kern="0" dirty="0" err="1"/>
              <a:t>rezolvărilor</a:t>
            </a:r>
            <a:r>
              <a:rPr lang="en-US" sz="1800" kern="0" dirty="0"/>
              <a:t> la </a:t>
            </a:r>
            <a:r>
              <a:rPr lang="en-US" sz="1800" kern="0" dirty="0" err="1"/>
              <a:t>teme</a:t>
            </a:r>
            <a:endParaRPr lang="en-US" sz="1800" kern="0" dirty="0"/>
          </a:p>
          <a:p>
            <a:pPr lvl="1">
              <a:defRPr/>
            </a:pPr>
            <a:r>
              <a:rPr lang="en-US" sz="2000" kern="0" dirty="0"/>
              <a:t>App IDE Python </a:t>
            </a:r>
            <a:r>
              <a:rPr lang="en-US" sz="2000" kern="0" dirty="0" err="1"/>
              <a:t>în</a:t>
            </a:r>
            <a:r>
              <a:rPr lang="en-US" sz="2000" kern="0" dirty="0"/>
              <a:t> Android</a:t>
            </a:r>
          </a:p>
          <a:p>
            <a:pPr lvl="2">
              <a:defRPr/>
            </a:pPr>
            <a:r>
              <a:rPr lang="en-US" sz="1800" kern="0" dirty="0" err="1"/>
              <a:t>PyDroid</a:t>
            </a:r>
            <a:r>
              <a:rPr lang="en-US" sz="1800" kern="0" dirty="0"/>
              <a:t> 3, </a:t>
            </a:r>
            <a:r>
              <a:rPr lang="en-US" sz="1800" kern="0" dirty="0" err="1"/>
              <a:t>QPython</a:t>
            </a:r>
            <a:r>
              <a:rPr lang="en-US" sz="1800" kern="0" dirty="0"/>
              <a:t> 3L</a:t>
            </a:r>
          </a:p>
          <a:p>
            <a:pPr>
              <a:defRPr/>
            </a:pPr>
            <a:endParaRPr lang="en-US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185" y="2637104"/>
            <a:ext cx="5063815" cy="2531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94" y="4149992"/>
            <a:ext cx="2913034" cy="2593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188" y="5329042"/>
            <a:ext cx="2362200" cy="1228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823" y="1650346"/>
            <a:ext cx="4424343" cy="7540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415023" y="2708930"/>
            <a:ext cx="5311494" cy="3740077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642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Definirea</a:t>
            </a:r>
            <a:r>
              <a:rPr lang="en-US" b="1" dirty="0"/>
              <a:t> </a:t>
            </a:r>
            <a:r>
              <a:rPr lang="en-US" b="1" dirty="0" err="1"/>
              <a:t>claselor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sz="1800" dirty="0" err="1"/>
              <a:t>Sintaxa</a:t>
            </a:r>
            <a:endParaRPr lang="en-US" sz="1800" dirty="0"/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class </a:t>
            </a:r>
            <a:r>
              <a:rPr lang="en-US" i="1" dirty="0" err="1">
                <a:solidFill>
                  <a:srgbClr val="FF0000"/>
                </a:solidFill>
              </a:rPr>
              <a:t>ClassName</a:t>
            </a:r>
            <a:r>
              <a:rPr lang="en-US" i="1" dirty="0">
                <a:solidFill>
                  <a:srgbClr val="FF0000"/>
                </a:solidFill>
              </a:rPr>
              <a:t>:</a:t>
            </a:r>
            <a:endParaRPr lang="ro-RO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‘</a:t>
            </a:r>
            <a:r>
              <a:rPr lang="en-US" i="1" dirty="0" err="1">
                <a:solidFill>
                  <a:srgbClr val="FF0000"/>
                </a:solidFill>
              </a:rPr>
              <a:t>Documentarea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clasei</a:t>
            </a:r>
            <a:r>
              <a:rPr lang="en-US" i="1" dirty="0">
                <a:solidFill>
                  <a:srgbClr val="FF0000"/>
                </a:solidFill>
              </a:rPr>
              <a:t>'</a:t>
            </a:r>
            <a:endParaRPr lang="ro-RO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</a:t>
            </a:r>
            <a:r>
              <a:rPr lang="en-US" i="1" dirty="0" err="1">
                <a:solidFill>
                  <a:srgbClr val="FF0000"/>
                </a:solidFill>
              </a:rPr>
              <a:t>class_suite</a:t>
            </a:r>
            <a:r>
              <a:rPr lang="en-US" dirty="0"/>
              <a:t> </a:t>
            </a:r>
            <a:endParaRPr lang="ro-RO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__()</a:t>
            </a:r>
          </a:p>
          <a:p>
            <a:pPr lvl="1"/>
            <a:r>
              <a:rPr lang="en-US" kern="1200" dirty="0" err="1"/>
              <a:t>Metoda</a:t>
            </a:r>
            <a:r>
              <a:rPr lang="en-US" kern="1200" dirty="0"/>
              <a:t> </a:t>
            </a:r>
            <a:r>
              <a:rPr lang="en-US" kern="1200" dirty="0" err="1"/>
              <a:t>apelată</a:t>
            </a:r>
            <a:r>
              <a:rPr lang="en-US" kern="1200" dirty="0"/>
              <a:t> </a:t>
            </a:r>
            <a:r>
              <a:rPr lang="en-US" kern="1200" dirty="0" err="1"/>
              <a:t>în</a:t>
            </a:r>
            <a:r>
              <a:rPr lang="en-US" kern="1200" dirty="0"/>
              <a:t> </a:t>
            </a:r>
            <a:r>
              <a:rPr lang="en-US" kern="1200" dirty="0" err="1"/>
              <a:t>momentul</a:t>
            </a:r>
            <a:r>
              <a:rPr lang="en-US" kern="1200" dirty="0"/>
              <a:t> </a:t>
            </a:r>
            <a:r>
              <a:rPr lang="en-US" kern="1200" dirty="0" err="1"/>
              <a:t>creării</a:t>
            </a:r>
            <a:r>
              <a:rPr lang="en-US" kern="1200" dirty="0"/>
              <a:t> </a:t>
            </a:r>
            <a:r>
              <a:rPr lang="en-US" kern="1200" dirty="0" err="1"/>
              <a:t>unui</a:t>
            </a:r>
            <a:r>
              <a:rPr lang="en-US" kern="1200" dirty="0"/>
              <a:t> </a:t>
            </a:r>
            <a:r>
              <a:rPr lang="en-US" kern="1200" dirty="0" err="1"/>
              <a:t>obiect</a:t>
            </a:r>
            <a:r>
              <a:rPr lang="en-US" kern="1200" dirty="0"/>
              <a:t> </a:t>
            </a:r>
            <a:r>
              <a:rPr lang="en-US" kern="1200" dirty="0" err="1"/>
              <a:t>nou</a:t>
            </a:r>
            <a:endParaRPr lang="en-US" kern="1200" dirty="0"/>
          </a:p>
          <a:p>
            <a:r>
              <a:rPr lang="en-US" kern="1200" dirty="0" err="1"/>
              <a:t>Toate</a:t>
            </a:r>
            <a:r>
              <a:rPr lang="en-US" kern="1200" dirty="0"/>
              <a:t> </a:t>
            </a:r>
            <a:r>
              <a:rPr lang="en-US" kern="1200" dirty="0" err="1"/>
              <a:t>metodele</a:t>
            </a:r>
            <a:r>
              <a:rPr lang="en-US" kern="1200" dirty="0"/>
              <a:t> </a:t>
            </a:r>
            <a:r>
              <a:rPr lang="en-US" kern="1200" dirty="0" err="1"/>
              <a:t>clasei</a:t>
            </a:r>
            <a:r>
              <a:rPr lang="en-US" kern="1200" dirty="0"/>
              <a:t> au ca </a:t>
            </a:r>
            <a:r>
              <a:rPr lang="en-US" kern="1200" dirty="0" err="1"/>
              <a:t>prin</a:t>
            </a:r>
            <a:r>
              <a:rPr lang="en-US" kern="1200" dirty="0"/>
              <a:t> argument </a:t>
            </a:r>
            <a:r>
              <a:rPr lang="en-US" kern="1200" dirty="0" err="1"/>
              <a:t>obligatoriu</a:t>
            </a:r>
            <a:r>
              <a:rPr lang="en-US" kern="1200" dirty="0"/>
              <a:t>, </a:t>
            </a:r>
            <a:r>
              <a:rPr lang="en-US" kern="1200" dirty="0" err="1"/>
              <a:t>argumentul</a:t>
            </a:r>
            <a:r>
              <a:rPr lang="en-US" kern="1200" dirty="0"/>
              <a:t> </a:t>
            </a:r>
            <a:r>
              <a:rPr lang="en-US" b="1" kern="1200" dirty="0"/>
              <a:t>self</a:t>
            </a:r>
          </a:p>
          <a:p>
            <a:pPr lvl="1"/>
            <a:r>
              <a:rPr lang="en-US" kern="1200" dirty="0"/>
              <a:t>Este </a:t>
            </a:r>
            <a:r>
              <a:rPr lang="en-US" kern="1200" dirty="0" err="1"/>
              <a:t>adăugat</a:t>
            </a:r>
            <a:r>
              <a:rPr lang="en-US" kern="1200" dirty="0"/>
              <a:t> </a:t>
            </a:r>
            <a:r>
              <a:rPr lang="en-US" kern="1200" dirty="0" err="1"/>
              <a:t>doar</a:t>
            </a:r>
            <a:r>
              <a:rPr lang="en-US" kern="1200" dirty="0"/>
              <a:t> </a:t>
            </a:r>
            <a:r>
              <a:rPr lang="en-US" kern="1200" dirty="0" err="1"/>
              <a:t>în</a:t>
            </a:r>
            <a:r>
              <a:rPr lang="en-US" kern="1200" dirty="0"/>
              <a:t> </a:t>
            </a:r>
            <a:r>
              <a:rPr lang="en-US" kern="1200" dirty="0" err="1"/>
              <a:t>definiția</a:t>
            </a:r>
            <a:r>
              <a:rPr lang="en-US" kern="1200" dirty="0"/>
              <a:t> </a:t>
            </a:r>
            <a:r>
              <a:rPr lang="en-US" kern="1200" dirty="0" err="1"/>
              <a:t>funcției</a:t>
            </a:r>
            <a:r>
              <a:rPr lang="en-US" kern="1200" dirty="0"/>
              <a:t>. Nu </a:t>
            </a:r>
            <a:r>
              <a:rPr lang="en-US" kern="1200" dirty="0" err="1"/>
              <a:t>va</a:t>
            </a:r>
            <a:r>
              <a:rPr lang="en-US" kern="1200" dirty="0"/>
              <a:t> fi </a:t>
            </a:r>
            <a:r>
              <a:rPr lang="en-US" kern="1200" dirty="0" err="1"/>
              <a:t>folosit</a:t>
            </a:r>
            <a:r>
              <a:rPr lang="en-US" kern="1200" dirty="0"/>
              <a:t> </a:t>
            </a:r>
            <a:r>
              <a:rPr lang="en-US" kern="1200" dirty="0" err="1"/>
              <a:t>în</a:t>
            </a:r>
            <a:r>
              <a:rPr lang="en-US" kern="1200" dirty="0"/>
              <a:t> </a:t>
            </a:r>
            <a:r>
              <a:rPr lang="en-US" kern="1200" dirty="0" err="1"/>
              <a:t>momentul</a:t>
            </a:r>
            <a:r>
              <a:rPr lang="en-US" kern="1200" dirty="0"/>
              <a:t> </a:t>
            </a:r>
            <a:r>
              <a:rPr lang="en-US" kern="1200" dirty="0" err="1"/>
              <a:t>apelului</a:t>
            </a:r>
            <a:r>
              <a:rPr lang="en-US" kern="1200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o </a:t>
            </a:r>
            <a:r>
              <a:rPr lang="en-US" dirty="0" err="1"/>
              <a:t>instanță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:  </a:t>
            </a:r>
          </a:p>
          <a:p>
            <a:pPr lvl="1"/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pasați</a:t>
            </a:r>
            <a:r>
              <a:rPr lang="en-US" dirty="0"/>
              <a:t> </a:t>
            </a:r>
            <a:r>
              <a:rPr lang="en-US" dirty="0" err="1"/>
              <a:t>argumentele</a:t>
            </a:r>
            <a:r>
              <a:rPr lang="en-US" dirty="0"/>
              <a:t> </a:t>
            </a:r>
            <a:r>
              <a:rPr lang="en-US" dirty="0" err="1"/>
              <a:t>cerute</a:t>
            </a:r>
            <a:r>
              <a:rPr lang="en-US" dirty="0"/>
              <a:t> de </a:t>
            </a:r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endParaRPr lang="ro-RO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12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Accesarea</a:t>
            </a:r>
            <a:r>
              <a:rPr lang="en-US" b="1" dirty="0"/>
              <a:t> </a:t>
            </a:r>
            <a:r>
              <a:rPr lang="en-US" b="1" dirty="0" err="1"/>
              <a:t>atributelor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1800" b="1" dirty="0" err="1"/>
              <a:t>getattr</a:t>
            </a:r>
            <a:r>
              <a:rPr lang="en-US" sz="1800" b="1" dirty="0"/>
              <a:t>(</a:t>
            </a:r>
            <a:r>
              <a:rPr lang="en-US" sz="1800" b="1" dirty="0" err="1"/>
              <a:t>obj</a:t>
            </a:r>
            <a:r>
              <a:rPr lang="en-US" sz="1800" b="1" dirty="0"/>
              <a:t>, name[, default])</a:t>
            </a:r>
            <a:r>
              <a:rPr lang="en-US" sz="1800" dirty="0"/>
              <a:t> : </a:t>
            </a:r>
            <a:r>
              <a:rPr lang="en-US" sz="1800" dirty="0" err="1"/>
              <a:t>returnează</a:t>
            </a:r>
            <a:r>
              <a:rPr lang="en-US" sz="1800" dirty="0"/>
              <a:t> </a:t>
            </a:r>
            <a:r>
              <a:rPr lang="en-US" sz="1800" dirty="0" err="1"/>
              <a:t>valoarea</a:t>
            </a:r>
            <a:r>
              <a:rPr lang="en-US" sz="1800" dirty="0"/>
              <a:t> </a:t>
            </a:r>
            <a:r>
              <a:rPr lang="en-US" sz="1800" dirty="0" err="1"/>
              <a:t>atributului</a:t>
            </a:r>
            <a:r>
              <a:rPr lang="en-US" sz="1800" dirty="0"/>
              <a:t> ‘name’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obiectul</a:t>
            </a:r>
            <a:r>
              <a:rPr lang="en-US" sz="1800" dirty="0"/>
              <a:t> ‘</a:t>
            </a:r>
            <a:r>
              <a:rPr lang="en-US" sz="1800" dirty="0" err="1"/>
              <a:t>obj</a:t>
            </a:r>
            <a:r>
              <a:rPr lang="en-US" sz="1800" dirty="0"/>
              <a:t>’.</a:t>
            </a:r>
          </a:p>
          <a:p>
            <a:pPr marL="0" indent="0">
              <a:buNone/>
            </a:pPr>
            <a:endParaRPr lang="ro-RO" sz="1800" dirty="0"/>
          </a:p>
          <a:p>
            <a:r>
              <a:rPr lang="en-US" sz="1800" b="1" dirty="0" err="1"/>
              <a:t>hasattr</a:t>
            </a:r>
            <a:r>
              <a:rPr lang="en-US" sz="1800" b="1" dirty="0"/>
              <a:t>(</a:t>
            </a:r>
            <a:r>
              <a:rPr lang="en-US" sz="1800" b="1" dirty="0" err="1"/>
              <a:t>obj,name</a:t>
            </a:r>
            <a:r>
              <a:rPr lang="en-US" sz="1800" b="1" dirty="0"/>
              <a:t>)</a:t>
            </a:r>
            <a:r>
              <a:rPr lang="en-US" sz="1800" dirty="0"/>
              <a:t> : </a:t>
            </a:r>
            <a:r>
              <a:rPr lang="en-US" sz="1800" dirty="0" err="1"/>
              <a:t>verifică</a:t>
            </a:r>
            <a:r>
              <a:rPr lang="en-US" sz="1800" dirty="0"/>
              <a:t> </a:t>
            </a:r>
            <a:r>
              <a:rPr lang="en-US" sz="1800" dirty="0" err="1"/>
              <a:t>dacă</a:t>
            </a:r>
            <a:r>
              <a:rPr lang="en-US" sz="1800" dirty="0"/>
              <a:t> </a:t>
            </a:r>
            <a:r>
              <a:rPr lang="en-US" sz="1800" dirty="0" err="1"/>
              <a:t>obiectul</a:t>
            </a:r>
            <a:r>
              <a:rPr lang="en-US" sz="1800" dirty="0"/>
              <a:t> ‘</a:t>
            </a:r>
            <a:r>
              <a:rPr lang="en-US" sz="1800" dirty="0" err="1"/>
              <a:t>obj</a:t>
            </a:r>
            <a:r>
              <a:rPr lang="en-US" sz="1800" dirty="0"/>
              <a:t>’ are </a:t>
            </a:r>
            <a:r>
              <a:rPr lang="en-US" sz="1800" dirty="0" err="1"/>
              <a:t>atributul</a:t>
            </a:r>
            <a:r>
              <a:rPr lang="en-US" sz="1800" dirty="0"/>
              <a:t> ‘name’</a:t>
            </a:r>
          </a:p>
          <a:p>
            <a:pPr marL="0" indent="0">
              <a:buNone/>
            </a:pPr>
            <a:endParaRPr lang="ro-RO" sz="1800" dirty="0"/>
          </a:p>
          <a:p>
            <a:r>
              <a:rPr lang="en-US" sz="1800" b="1" dirty="0" err="1"/>
              <a:t>setattr</a:t>
            </a:r>
            <a:r>
              <a:rPr lang="en-US" sz="1800" b="1" dirty="0"/>
              <a:t>(</a:t>
            </a:r>
            <a:r>
              <a:rPr lang="en-US" sz="1800" b="1" dirty="0" err="1"/>
              <a:t>obj,name,value</a:t>
            </a:r>
            <a:r>
              <a:rPr lang="en-US" sz="1800" b="1" dirty="0"/>
              <a:t>)</a:t>
            </a:r>
            <a:r>
              <a:rPr lang="en-US" sz="1800" dirty="0"/>
              <a:t> : </a:t>
            </a:r>
            <a:r>
              <a:rPr lang="en-US" sz="1800" dirty="0" err="1"/>
              <a:t>setează</a:t>
            </a:r>
            <a:r>
              <a:rPr lang="en-US" sz="1800" dirty="0"/>
              <a:t> un </a:t>
            </a:r>
            <a:r>
              <a:rPr lang="en-US" sz="1800" dirty="0" err="1"/>
              <a:t>atribut</a:t>
            </a:r>
            <a:r>
              <a:rPr lang="en-US" sz="1800" dirty="0"/>
              <a:t> al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obiect</a:t>
            </a:r>
            <a:r>
              <a:rPr lang="en-US" sz="1800" dirty="0"/>
              <a:t>. </a:t>
            </a:r>
            <a:r>
              <a:rPr lang="en-US" sz="1800" dirty="0" err="1"/>
              <a:t>Daca</a:t>
            </a:r>
            <a:r>
              <a:rPr lang="en-US" sz="1800" dirty="0"/>
              <a:t> </a:t>
            </a:r>
            <a:r>
              <a:rPr lang="en-US" sz="1800" dirty="0" err="1"/>
              <a:t>atributul</a:t>
            </a:r>
            <a:r>
              <a:rPr lang="en-US" sz="1800" dirty="0"/>
              <a:t> nu </a:t>
            </a:r>
            <a:r>
              <a:rPr lang="en-US" sz="1800" dirty="0" err="1"/>
              <a:t>există</a:t>
            </a:r>
            <a:r>
              <a:rPr lang="en-US" sz="1800" dirty="0"/>
              <a:t>, </a:t>
            </a:r>
            <a:r>
              <a:rPr lang="en-US" sz="1800" dirty="0" err="1"/>
              <a:t>unul</a:t>
            </a:r>
            <a:r>
              <a:rPr lang="en-US" sz="1800" dirty="0"/>
              <a:t> </a:t>
            </a:r>
            <a:r>
              <a:rPr lang="en-US" sz="1800" dirty="0" err="1"/>
              <a:t>nou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creat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ro-RO" sz="1800" dirty="0"/>
          </a:p>
          <a:p>
            <a:r>
              <a:rPr lang="en-US" sz="1800" b="1" dirty="0" err="1"/>
              <a:t>delattr</a:t>
            </a:r>
            <a:r>
              <a:rPr lang="en-US" sz="1800" b="1" dirty="0"/>
              <a:t>(</a:t>
            </a:r>
            <a:r>
              <a:rPr lang="en-US" sz="1800" b="1" dirty="0" err="1"/>
              <a:t>obj</a:t>
            </a:r>
            <a:r>
              <a:rPr lang="en-US" sz="1800" b="1" dirty="0"/>
              <a:t>, name)</a:t>
            </a:r>
            <a:r>
              <a:rPr lang="en-US" sz="1800" dirty="0"/>
              <a:t> : </a:t>
            </a:r>
            <a:r>
              <a:rPr lang="en-US" sz="1800" dirty="0" err="1"/>
              <a:t>Șterge</a:t>
            </a:r>
            <a:r>
              <a:rPr lang="en-US" sz="1800" dirty="0"/>
              <a:t> </a:t>
            </a:r>
            <a:r>
              <a:rPr lang="en-US" sz="1800" dirty="0" err="1"/>
              <a:t>atributul</a:t>
            </a:r>
            <a:r>
              <a:rPr lang="en-US" sz="1800" dirty="0"/>
              <a:t> ‘name’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obiectul</a:t>
            </a:r>
            <a:r>
              <a:rPr lang="en-US" sz="1800" dirty="0"/>
              <a:t> ‘</a:t>
            </a:r>
            <a:r>
              <a:rPr lang="en-US" sz="1800" dirty="0" err="1"/>
              <a:t>obj</a:t>
            </a:r>
            <a:r>
              <a:rPr lang="en-US" sz="1800" dirty="0"/>
              <a:t>’</a:t>
            </a:r>
            <a:endParaRPr lang="ro-RO" sz="18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977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Atribute</a:t>
            </a:r>
            <a:r>
              <a:rPr lang="en-US" b="1" dirty="0"/>
              <a:t> </a:t>
            </a:r>
            <a:r>
              <a:rPr lang="en-US" b="1" dirty="0" err="1"/>
              <a:t>builtin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1800" b="1" dirty="0"/>
              <a:t>__</a:t>
            </a:r>
            <a:r>
              <a:rPr lang="en-US" sz="1800" b="1" dirty="0" err="1"/>
              <a:t>dict</a:t>
            </a:r>
            <a:r>
              <a:rPr lang="en-US" sz="1800" b="1" dirty="0"/>
              <a:t>__ :</a:t>
            </a:r>
            <a:r>
              <a:rPr lang="en-US" sz="1800" dirty="0"/>
              <a:t> </a:t>
            </a:r>
            <a:r>
              <a:rPr lang="en-US" sz="1800" dirty="0" err="1"/>
              <a:t>Dicționar</a:t>
            </a:r>
            <a:r>
              <a:rPr lang="en-US" sz="1800" dirty="0"/>
              <a:t> care </a:t>
            </a:r>
            <a:r>
              <a:rPr lang="en-US" sz="1800" dirty="0" err="1"/>
              <a:t>conține</a:t>
            </a:r>
            <a:r>
              <a:rPr lang="en-US" sz="1800" dirty="0"/>
              <a:t> namespace-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clasei</a:t>
            </a:r>
            <a:r>
              <a:rPr lang="en-US" sz="1800" dirty="0"/>
              <a:t>.</a:t>
            </a:r>
            <a:endParaRPr lang="ro-RO" sz="1800" dirty="0"/>
          </a:p>
          <a:p>
            <a:r>
              <a:rPr lang="en-US" sz="1800" b="1" dirty="0"/>
              <a:t>__doc__ :</a:t>
            </a:r>
            <a:r>
              <a:rPr lang="en-US" sz="1800" dirty="0"/>
              <a:t> </a:t>
            </a:r>
            <a:r>
              <a:rPr lang="en-US" sz="1800" dirty="0" err="1"/>
              <a:t>Documentarea</a:t>
            </a:r>
            <a:r>
              <a:rPr lang="en-US" sz="1800" dirty="0"/>
              <a:t> </a:t>
            </a:r>
            <a:r>
              <a:rPr lang="en-US" sz="1800" dirty="0" err="1"/>
              <a:t>clasei</a:t>
            </a:r>
            <a:r>
              <a:rPr lang="en-US" sz="1800" dirty="0"/>
              <a:t> </a:t>
            </a:r>
            <a:r>
              <a:rPr lang="en-US" sz="1800" dirty="0" err="1"/>
              <a:t>dacă</a:t>
            </a:r>
            <a:r>
              <a:rPr lang="en-US" sz="1800" dirty="0"/>
              <a:t> </a:t>
            </a:r>
            <a:r>
              <a:rPr lang="en-US" sz="1800" dirty="0" err="1"/>
              <a:t>aceasta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definită</a:t>
            </a:r>
            <a:r>
              <a:rPr lang="en-US" sz="1800" dirty="0"/>
              <a:t>, </a:t>
            </a:r>
            <a:r>
              <a:rPr lang="en-US" sz="1800" i="1" dirty="0"/>
              <a:t>None</a:t>
            </a:r>
            <a:r>
              <a:rPr lang="en-US" sz="1800" dirty="0"/>
              <a:t> </a:t>
            </a:r>
            <a:r>
              <a:rPr lang="en-US" sz="1800" dirty="0" err="1"/>
              <a:t>daca</a:t>
            </a:r>
            <a:r>
              <a:rPr lang="en-US" sz="1800" dirty="0"/>
              <a:t> nu </a:t>
            </a:r>
            <a:r>
              <a:rPr lang="en-US" sz="1800" dirty="0" err="1"/>
              <a:t>există</a:t>
            </a:r>
            <a:r>
              <a:rPr lang="en-US" sz="1800" dirty="0"/>
              <a:t> </a:t>
            </a:r>
            <a:endParaRPr lang="ro-RO" sz="1800" dirty="0"/>
          </a:p>
          <a:p>
            <a:r>
              <a:rPr lang="en-US" sz="1800" b="1" dirty="0"/>
              <a:t>__name__:</a:t>
            </a:r>
            <a:r>
              <a:rPr lang="en-US" sz="1800" dirty="0"/>
              <a:t> </a:t>
            </a:r>
            <a:r>
              <a:rPr lang="en-US" sz="1800" dirty="0" err="1"/>
              <a:t>Numele</a:t>
            </a:r>
            <a:r>
              <a:rPr lang="en-US" sz="1800" dirty="0"/>
              <a:t> </a:t>
            </a:r>
            <a:r>
              <a:rPr lang="en-US" sz="1800" dirty="0" err="1"/>
              <a:t>clasei</a:t>
            </a:r>
            <a:endParaRPr lang="ro-RO" sz="1800" dirty="0"/>
          </a:p>
          <a:p>
            <a:r>
              <a:rPr lang="en-US" sz="1800" b="1" dirty="0"/>
              <a:t>__module__:</a:t>
            </a:r>
            <a:r>
              <a:rPr lang="en-US" sz="1800" dirty="0"/>
              <a:t> </a:t>
            </a:r>
            <a:r>
              <a:rPr lang="en-US" sz="1800" dirty="0" err="1"/>
              <a:t>Numele</a:t>
            </a:r>
            <a:r>
              <a:rPr lang="en-US" sz="1800" dirty="0"/>
              <a:t> </a:t>
            </a:r>
            <a:r>
              <a:rPr lang="en-US" sz="1800" dirty="0" err="1"/>
              <a:t>modulului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care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definită</a:t>
            </a:r>
            <a:r>
              <a:rPr lang="en-US" sz="1800" dirty="0"/>
              <a:t> </a:t>
            </a:r>
            <a:r>
              <a:rPr lang="en-US" sz="1800" dirty="0" err="1"/>
              <a:t>clasa</a:t>
            </a:r>
            <a:r>
              <a:rPr lang="en-US" sz="1800" dirty="0"/>
              <a:t>.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 </a:t>
            </a:r>
            <a:r>
              <a:rPr lang="en-US" sz="1800" dirty="0" err="1"/>
              <a:t>interactiv</a:t>
            </a:r>
            <a:r>
              <a:rPr lang="en-US" sz="1800" dirty="0"/>
              <a:t>, </a:t>
            </a:r>
            <a:r>
              <a:rPr lang="en-US" sz="1800" dirty="0" err="1"/>
              <a:t>valoarea</a:t>
            </a:r>
            <a:r>
              <a:rPr lang="en-US" sz="1800" dirty="0"/>
              <a:t> </a:t>
            </a:r>
            <a:r>
              <a:rPr lang="en-US" sz="1800" dirty="0" err="1"/>
              <a:t>atributului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"__main__"</a:t>
            </a:r>
            <a:endParaRPr lang="ro-RO" sz="1800" dirty="0"/>
          </a:p>
          <a:p>
            <a:r>
              <a:rPr lang="en-US" sz="1800" b="1" dirty="0"/>
              <a:t>__bases__ :</a:t>
            </a:r>
            <a:r>
              <a:rPr lang="en-US" sz="1800" dirty="0"/>
              <a:t> Un </a:t>
            </a:r>
            <a:r>
              <a:rPr lang="en-US" sz="1800" dirty="0" err="1"/>
              <a:t>tuplu</a:t>
            </a:r>
            <a:r>
              <a:rPr lang="en-US" sz="1800" dirty="0"/>
              <a:t> care </a:t>
            </a:r>
            <a:r>
              <a:rPr lang="en-US" sz="1800" dirty="0" err="1"/>
              <a:t>conține</a:t>
            </a:r>
            <a:r>
              <a:rPr lang="en-US" sz="1800" dirty="0"/>
              <a:t> </a:t>
            </a:r>
            <a:r>
              <a:rPr lang="en-US" sz="1800" dirty="0" err="1"/>
              <a:t>clasele</a:t>
            </a:r>
            <a:r>
              <a:rPr lang="en-US" sz="1800" dirty="0"/>
              <a:t> </a:t>
            </a:r>
            <a:r>
              <a:rPr lang="en-US" sz="1800" dirty="0" err="1"/>
              <a:t>pe</a:t>
            </a:r>
            <a:r>
              <a:rPr lang="en-US" sz="1800" dirty="0"/>
              <a:t> care le </a:t>
            </a:r>
            <a:r>
              <a:rPr lang="en-US" sz="1800" dirty="0" err="1"/>
              <a:t>moștenește</a:t>
            </a:r>
            <a:r>
              <a:rPr lang="en-US" sz="1800" dirty="0"/>
              <a:t> </a:t>
            </a:r>
            <a:r>
              <a:rPr lang="en-US" sz="1800" dirty="0" err="1"/>
              <a:t>clasa</a:t>
            </a:r>
            <a:r>
              <a:rPr lang="en-US" sz="1800" dirty="0"/>
              <a:t> </a:t>
            </a:r>
            <a:r>
              <a:rPr lang="en-US" sz="1800" dirty="0" err="1"/>
              <a:t>curentă</a:t>
            </a:r>
            <a:r>
              <a:rPr lang="en-US" sz="1800" dirty="0"/>
              <a:t>. </a:t>
            </a:r>
            <a:endParaRPr lang="ro-RO" sz="1800" dirty="0"/>
          </a:p>
          <a:p>
            <a:endParaRPr lang="ro-RO" sz="18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61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Ștergerea</a:t>
            </a:r>
            <a:r>
              <a:rPr lang="en-US" b="1" dirty="0"/>
              <a:t> </a:t>
            </a:r>
            <a:r>
              <a:rPr lang="en-US" b="1" dirty="0" err="1"/>
              <a:t>obiectelor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endParaRPr lang="ro-RO" sz="1800" dirty="0"/>
          </a:p>
          <a:p>
            <a:r>
              <a:rPr lang="en-US" dirty="0" err="1"/>
              <a:t>Destructorul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__del__()</a:t>
            </a:r>
          </a:p>
          <a:p>
            <a:pPr lvl="1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apelată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urmează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șters</a:t>
            </a:r>
            <a:endParaRPr lang="en-US" dirty="0"/>
          </a:p>
          <a:p>
            <a:pPr lvl="1"/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șterge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care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gestionate</a:t>
            </a:r>
            <a:r>
              <a:rPr lang="en-US" dirty="0"/>
              <a:t> de Python(non-memory) </a:t>
            </a:r>
          </a:p>
          <a:p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curață</a:t>
            </a:r>
            <a:r>
              <a:rPr lang="en-US" dirty="0"/>
              <a:t> periodic </a:t>
            </a:r>
            <a:r>
              <a:rPr lang="en-US" dirty="0" err="1"/>
              <a:t>memoria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b="1" i="1" dirty="0">
                <a:solidFill>
                  <a:srgbClr val="FF0000"/>
                </a:solidFill>
              </a:rPr>
              <a:t>garbage collection</a:t>
            </a:r>
          </a:p>
          <a:p>
            <a:r>
              <a:rPr lang="en-US" dirty="0"/>
              <a:t>Garbage collector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chemat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referința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zero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apelată</a:t>
            </a:r>
            <a:r>
              <a:rPr lang="en-US" dirty="0"/>
              <a:t> </a:t>
            </a:r>
            <a:r>
              <a:rPr lang="en-US" dirty="0" err="1"/>
              <a:t>funcția</a:t>
            </a:r>
            <a:r>
              <a:rPr lang="en-US" dirty="0"/>
              <a:t> del. 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149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Moștenirea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endParaRPr lang="ro-RO" sz="1800" dirty="0"/>
          </a:p>
          <a:p>
            <a:r>
              <a:rPr lang="en-US" dirty="0" err="1"/>
              <a:t>Sintaxă</a:t>
            </a:r>
            <a:r>
              <a:rPr lang="en-US" dirty="0"/>
              <a:t>:</a:t>
            </a:r>
            <a:endParaRPr lang="ro-RO" dirty="0"/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class </a:t>
            </a:r>
            <a:r>
              <a:rPr lang="en-US" i="1" dirty="0" err="1">
                <a:solidFill>
                  <a:srgbClr val="FF0000"/>
                </a:solidFill>
              </a:rPr>
              <a:t>SubClassName</a:t>
            </a:r>
            <a:r>
              <a:rPr lang="en-US" i="1" dirty="0">
                <a:solidFill>
                  <a:srgbClr val="FF0000"/>
                </a:solidFill>
              </a:rPr>
              <a:t> (ParentClass1[, ParentClass2, ...]):</a:t>
            </a:r>
            <a:endParaRPr lang="ro-RO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'Optional class documentation string'</a:t>
            </a:r>
            <a:endParaRPr lang="ro-RO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</a:t>
            </a:r>
            <a:r>
              <a:rPr lang="en-US" i="1" dirty="0" err="1">
                <a:solidFill>
                  <a:srgbClr val="FF0000"/>
                </a:solidFill>
              </a:rPr>
              <a:t>class_suite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moșteneste</a:t>
            </a:r>
            <a:r>
              <a:rPr lang="en-US" dirty="0"/>
              <a:t> </a:t>
            </a: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părinte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suprascrie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părinte</a:t>
            </a:r>
            <a:endParaRPr lang="en-US" dirty="0"/>
          </a:p>
          <a:p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părinte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apelat</a:t>
            </a:r>
            <a:r>
              <a:rPr lang="en-US" dirty="0"/>
              <a:t> explicit, </a:t>
            </a:r>
            <a:r>
              <a:rPr lang="en-US" dirty="0" err="1"/>
              <a:t>dacă</a:t>
            </a:r>
            <a:r>
              <a:rPr lang="en-US" dirty="0"/>
              <a:t> se </a:t>
            </a:r>
            <a:r>
              <a:rPr lang="en-US" dirty="0" err="1"/>
              <a:t>dorește</a:t>
            </a:r>
            <a:endParaRPr lang="ro-RO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Modalități</a:t>
            </a:r>
            <a:r>
              <a:rPr lang="en-US" dirty="0"/>
              <a:t> de </a:t>
            </a:r>
            <a:r>
              <a:rPr lang="en-US" dirty="0" err="1"/>
              <a:t>apelare</a:t>
            </a:r>
            <a:r>
              <a:rPr lang="en-US" dirty="0"/>
              <a:t> a </a:t>
            </a:r>
            <a:r>
              <a:rPr lang="en-US" dirty="0" err="1"/>
              <a:t>constructorului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părinte</a:t>
            </a:r>
            <a:r>
              <a:rPr lang="en-US" dirty="0"/>
              <a:t>:</a:t>
            </a:r>
          </a:p>
          <a:p>
            <a:pPr lvl="1"/>
            <a:r>
              <a:rPr lang="ro-RO" i="1" dirty="0">
                <a:solidFill>
                  <a:srgbClr val="FF0000"/>
                </a:solidFill>
              </a:rPr>
              <a:t>super().__init__(</a:t>
            </a:r>
            <a:r>
              <a:rPr lang="en-US" i="1" dirty="0" err="1">
                <a:solidFill>
                  <a:srgbClr val="FF0000"/>
                </a:solidFill>
              </a:rPr>
              <a:t>parent_attr</a:t>
            </a:r>
            <a:r>
              <a:rPr lang="ro-RO" i="1" dirty="0">
                <a:solidFill>
                  <a:srgbClr val="FF0000"/>
                </a:solidFill>
              </a:rPr>
              <a:t>)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ParentClass1.__init__(</a:t>
            </a:r>
            <a:r>
              <a:rPr lang="en-US" i="1" dirty="0" err="1">
                <a:solidFill>
                  <a:srgbClr val="FF0000"/>
                </a:solidFill>
              </a:rPr>
              <a:t>self,parent_attr</a:t>
            </a:r>
            <a:r>
              <a:rPr lang="en-US" i="1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16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Verificarea</a:t>
            </a:r>
            <a:r>
              <a:rPr lang="en-US" b="1" dirty="0"/>
              <a:t> </a:t>
            </a:r>
            <a:r>
              <a:rPr lang="en-US" b="1" dirty="0" err="1"/>
              <a:t>moștenirii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endParaRPr lang="ro-RO" sz="1800" dirty="0"/>
          </a:p>
          <a:p>
            <a:r>
              <a:rPr lang="en-US" sz="2400" dirty="0" err="1"/>
              <a:t>Funcția</a:t>
            </a:r>
            <a:r>
              <a:rPr lang="en-US" sz="2400" dirty="0"/>
              <a:t> </a:t>
            </a:r>
            <a:r>
              <a:rPr lang="en-US" sz="2400" dirty="0" err="1"/>
              <a:t>booleană</a:t>
            </a:r>
            <a:r>
              <a:rPr lang="en-US" sz="2400" dirty="0"/>
              <a:t> </a:t>
            </a:r>
            <a:r>
              <a:rPr lang="en-US" sz="2400" b="1" dirty="0" err="1"/>
              <a:t>issubclass</a:t>
            </a:r>
            <a:r>
              <a:rPr lang="en-US" sz="2400" b="1" dirty="0"/>
              <a:t>(sub, sup)</a:t>
            </a:r>
            <a:r>
              <a:rPr lang="en-US" sz="2400" dirty="0"/>
              <a:t> </a:t>
            </a:r>
            <a:r>
              <a:rPr lang="en-US" sz="2400" dirty="0" err="1"/>
              <a:t>returnează</a:t>
            </a:r>
            <a:r>
              <a:rPr lang="en-US" sz="2400" dirty="0"/>
              <a:t> True </a:t>
            </a:r>
            <a:r>
              <a:rPr lang="en-US" sz="2400" dirty="0" err="1"/>
              <a:t>dacă</a:t>
            </a:r>
            <a:r>
              <a:rPr lang="en-US" sz="2400" dirty="0"/>
              <a:t> o </a:t>
            </a:r>
            <a:r>
              <a:rPr lang="en-US" sz="2400" dirty="0" err="1"/>
              <a:t>subclasă</a:t>
            </a:r>
            <a:r>
              <a:rPr lang="en-US" sz="2400" dirty="0"/>
              <a:t> </a:t>
            </a:r>
            <a:r>
              <a:rPr lang="en-US" sz="2400" b="1" dirty="0"/>
              <a:t>sub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copilul</a:t>
            </a:r>
            <a:r>
              <a:rPr lang="en-US" sz="2400" dirty="0"/>
              <a:t> </a:t>
            </a:r>
            <a:r>
              <a:rPr lang="en-US" sz="2400" dirty="0" err="1"/>
              <a:t>clasei</a:t>
            </a:r>
            <a:r>
              <a:rPr lang="en-US" sz="2400" dirty="0"/>
              <a:t> </a:t>
            </a:r>
            <a:r>
              <a:rPr lang="en-US" sz="2400" b="1" dirty="0"/>
              <a:t>sup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ro-RO" sz="2400" dirty="0"/>
          </a:p>
          <a:p>
            <a:r>
              <a:rPr lang="en-US" sz="2400" dirty="0" err="1"/>
              <a:t>Funcția</a:t>
            </a:r>
            <a:r>
              <a:rPr lang="en-US" sz="2400" dirty="0"/>
              <a:t> </a:t>
            </a:r>
            <a:r>
              <a:rPr lang="en-US" sz="2400" dirty="0" err="1"/>
              <a:t>booleană</a:t>
            </a:r>
            <a:r>
              <a:rPr lang="en-US" sz="2400" dirty="0"/>
              <a:t> </a:t>
            </a:r>
            <a:r>
              <a:rPr lang="en-US" sz="2400" b="1" dirty="0" err="1"/>
              <a:t>isinstance</a:t>
            </a:r>
            <a:r>
              <a:rPr lang="en-US" sz="2400" b="1" dirty="0"/>
              <a:t>(</a:t>
            </a:r>
            <a:r>
              <a:rPr lang="en-US" sz="2400" b="1" dirty="0" err="1"/>
              <a:t>obj</a:t>
            </a:r>
            <a:r>
              <a:rPr lang="en-US" sz="2400" b="1" dirty="0"/>
              <a:t>, Class)</a:t>
            </a:r>
            <a:r>
              <a:rPr lang="en-US" sz="2400" dirty="0"/>
              <a:t> </a:t>
            </a:r>
            <a:r>
              <a:rPr lang="en-US" sz="2400" dirty="0" err="1"/>
              <a:t>returnează</a:t>
            </a:r>
            <a:r>
              <a:rPr lang="en-US" sz="2400" dirty="0"/>
              <a:t> True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i="1" dirty="0" err="1"/>
              <a:t>obj</a:t>
            </a:r>
            <a:r>
              <a:rPr lang="en-US" sz="2400" i="1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instanță</a:t>
            </a:r>
            <a:r>
              <a:rPr lang="en-US" sz="2400" dirty="0"/>
              <a:t> a </a:t>
            </a:r>
            <a:r>
              <a:rPr lang="en-US" sz="2400" dirty="0" err="1"/>
              <a:t>clasei</a:t>
            </a:r>
            <a:r>
              <a:rPr lang="en-US" sz="2400" dirty="0"/>
              <a:t> </a:t>
            </a:r>
            <a:r>
              <a:rPr lang="en-US" sz="2400" i="1" dirty="0"/>
              <a:t>Class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a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subclase</a:t>
            </a:r>
            <a:r>
              <a:rPr lang="en-US" sz="2400" dirty="0"/>
              <a:t> a </a:t>
            </a:r>
            <a:r>
              <a:rPr lang="en-US" sz="2400" dirty="0" err="1"/>
              <a:t>clasei</a:t>
            </a:r>
            <a:r>
              <a:rPr lang="en-US" sz="2400" dirty="0"/>
              <a:t> </a:t>
            </a:r>
            <a:r>
              <a:rPr lang="en-US" sz="2400" i="1" dirty="0"/>
              <a:t>Class</a:t>
            </a:r>
            <a:endParaRPr lang="ro-RO" sz="2400" i="1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645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Suprascrierea</a:t>
            </a:r>
            <a:r>
              <a:rPr lang="en-US" b="1" dirty="0"/>
              <a:t> </a:t>
            </a:r>
            <a:r>
              <a:rPr lang="en-US" b="1" dirty="0" err="1"/>
              <a:t>metodelor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endParaRPr lang="ro-RO" sz="1800" dirty="0"/>
          </a:p>
          <a:p>
            <a:pPr>
              <a:defRPr/>
            </a:pPr>
            <a:r>
              <a:rPr lang="en-US" sz="2400" dirty="0"/>
              <a:t>Se pot </a:t>
            </a:r>
            <a:r>
              <a:rPr lang="en-US" sz="2400" dirty="0" err="1"/>
              <a:t>suprascrie</a:t>
            </a:r>
            <a:r>
              <a:rPr lang="en-US" sz="2400" dirty="0"/>
              <a:t> </a:t>
            </a:r>
            <a:r>
              <a:rPr lang="en-US" sz="2400" dirty="0" err="1"/>
              <a:t>metodele</a:t>
            </a:r>
            <a:r>
              <a:rPr lang="en-US" sz="2400" dirty="0"/>
              <a:t> </a:t>
            </a:r>
            <a:r>
              <a:rPr lang="en-US" sz="2400" dirty="0" err="1"/>
              <a:t>clasei</a:t>
            </a:r>
            <a:r>
              <a:rPr lang="en-US" sz="2400" dirty="0"/>
              <a:t> </a:t>
            </a:r>
            <a:r>
              <a:rPr lang="en-US" sz="2400" dirty="0" err="1"/>
              <a:t>părinte</a:t>
            </a:r>
            <a:r>
              <a:rPr lang="en-US" sz="2400" dirty="0"/>
              <a:t>, </a:t>
            </a:r>
            <a:r>
              <a:rPr lang="en-US" sz="2400" dirty="0" err="1"/>
              <a:t>functionalități</a:t>
            </a:r>
            <a:r>
              <a:rPr lang="en-US" sz="2400" dirty="0"/>
              <a:t> built-in, </a:t>
            </a:r>
            <a:r>
              <a:rPr lang="en-US" sz="2400" dirty="0" err="1"/>
              <a:t>operatori</a:t>
            </a:r>
            <a:endParaRPr lang="en-US" sz="2400" dirty="0"/>
          </a:p>
          <a:p>
            <a:pPr>
              <a:defRPr/>
            </a:pPr>
            <a:r>
              <a:rPr lang="en-US" sz="2400" dirty="0" err="1"/>
              <a:t>Câteva</a:t>
            </a:r>
            <a:r>
              <a:rPr lang="en-US" sz="2400" dirty="0"/>
              <a:t> </a:t>
            </a:r>
            <a:r>
              <a:rPr lang="en-US" sz="2400" dirty="0" err="1"/>
              <a:t>funcționalități</a:t>
            </a:r>
            <a:r>
              <a:rPr lang="en-US" sz="2400" dirty="0"/>
              <a:t> built-in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ilustrate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următorul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86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00370" y="3330485"/>
          <a:ext cx="8127999" cy="2354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290786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9960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79291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/>
                        <a:t>Method</a:t>
                      </a:r>
                      <a:endParaRPr lang="ro-RO" sz="1200" kern="50" dirty="0"/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/>
                        <a:t>Description</a:t>
                      </a:r>
                      <a:endParaRPr lang="ro-RO" sz="1200" kern="50"/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/>
                        <a:t>Example</a:t>
                      </a:r>
                      <a:endParaRPr lang="ro-RO" sz="1200" kern="50" dirty="0"/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95108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/>
                        <a:t>__</a:t>
                      </a:r>
                      <a:r>
                        <a:rPr lang="en-US" sz="1200" b="1" kern="50" dirty="0" err="1"/>
                        <a:t>init</a:t>
                      </a:r>
                      <a:r>
                        <a:rPr lang="en-US" sz="1200" b="1" kern="50" dirty="0"/>
                        <a:t>__ ( self [,</a:t>
                      </a:r>
                      <a:r>
                        <a:rPr lang="en-US" sz="1200" b="1" kern="50" dirty="0" err="1"/>
                        <a:t>args</a:t>
                      </a:r>
                      <a:r>
                        <a:rPr lang="en-US" sz="1200" b="1" kern="50" dirty="0"/>
                        <a:t>...] )</a:t>
                      </a:r>
                      <a:endParaRPr lang="ro-RO" sz="1200" b="1" kern="50"/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/>
                        <a:t>Constructor (cu </a:t>
                      </a:r>
                      <a:r>
                        <a:rPr lang="en-US" sz="1200" kern="50" dirty="0" err="1"/>
                        <a:t>argumentele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optionale</a:t>
                      </a:r>
                      <a:r>
                        <a:rPr lang="en-US" sz="1200" kern="50" dirty="0"/>
                        <a:t>)</a:t>
                      </a:r>
                      <a:endParaRPr lang="ro-RO" sz="1200" kern="50"/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kern="50" dirty="0"/>
                        <a:t>obj = </a:t>
                      </a:r>
                      <a:r>
                        <a:rPr lang="en-US" sz="1200" i="1" kern="50" dirty="0" err="1"/>
                        <a:t>className</a:t>
                      </a:r>
                      <a:r>
                        <a:rPr lang="en-US" sz="1200" i="1" kern="50" dirty="0"/>
                        <a:t>(</a:t>
                      </a:r>
                      <a:r>
                        <a:rPr lang="en-US" sz="1200" i="1" kern="50" dirty="0" err="1"/>
                        <a:t>args</a:t>
                      </a:r>
                      <a:r>
                        <a:rPr lang="en-US" sz="1200" i="1" kern="50" dirty="0"/>
                        <a:t>)</a:t>
                      </a:r>
                      <a:endParaRPr lang="ro-RO" sz="1200" i="1" kern="50"/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84151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/>
                        <a:t>__del__( self )</a:t>
                      </a:r>
                      <a:endParaRPr lang="ro-RO" sz="1200" b="1" kern="50"/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/>
                        <a:t>Destructor, </a:t>
                      </a:r>
                      <a:r>
                        <a:rPr lang="en-US" sz="1200" kern="50" dirty="0" err="1"/>
                        <a:t>sterge</a:t>
                      </a:r>
                      <a:r>
                        <a:rPr lang="en-US" sz="1200" kern="50" baseline="0" dirty="0"/>
                        <a:t> un </a:t>
                      </a:r>
                      <a:r>
                        <a:rPr lang="en-US" sz="1200" kern="50" baseline="0" dirty="0" err="1"/>
                        <a:t>obiect</a:t>
                      </a:r>
                      <a:endParaRPr lang="ro-RO" sz="1200" kern="50"/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kern="50" dirty="0"/>
                        <a:t>del obj</a:t>
                      </a:r>
                      <a:endParaRPr lang="ro-RO" sz="1200" i="1" kern="50"/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5809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/>
                        <a:t>__add__( self )</a:t>
                      </a:r>
                      <a:endParaRPr lang="ro-RO" sz="1200" b="1" kern="50"/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/>
                        <a:t>Operatorul +</a:t>
                      </a:r>
                      <a:endParaRPr lang="ro-RO" sz="1200" kern="50"/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kern="50" dirty="0"/>
                        <a:t>obj1</a:t>
                      </a:r>
                      <a:r>
                        <a:rPr lang="en-US" sz="1200" i="1" kern="50" baseline="0" dirty="0"/>
                        <a:t> + obj2</a:t>
                      </a:r>
                      <a:endParaRPr lang="ro-RO" sz="1200" i="1" kern="50"/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7665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/>
                        <a:t>__str__( self )</a:t>
                      </a:r>
                      <a:endParaRPr lang="ro-RO" sz="1200" b="1" kern="50"/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Transforma</a:t>
                      </a:r>
                      <a:r>
                        <a:rPr lang="en-US" sz="1200" kern="50" baseline="0" dirty="0"/>
                        <a:t> in string </a:t>
                      </a:r>
                      <a:r>
                        <a:rPr lang="en-US" sz="1200" kern="50" baseline="0" dirty="0" err="1"/>
                        <a:t>sau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afiseaza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descrierea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obiectului</a:t>
                      </a:r>
                      <a:endParaRPr lang="ro-RO" sz="1200" kern="50"/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kern="50" dirty="0"/>
                        <a:t>str(obj)</a:t>
                      </a:r>
                      <a:endParaRPr lang="ro-RO" sz="1200" i="1" kern="50"/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0575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50" dirty="0"/>
                        <a:t>__</a:t>
                      </a:r>
                      <a:r>
                        <a:rPr lang="en-US" sz="1200" b="1" kern="50" dirty="0" err="1"/>
                        <a:t>cmp</a:t>
                      </a:r>
                      <a:r>
                        <a:rPr lang="en-US" sz="1200" b="1" kern="50" dirty="0"/>
                        <a:t>__ ( self, x )</a:t>
                      </a:r>
                      <a:endParaRPr lang="ro-RO" sz="1200" b="1" kern="50"/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50" dirty="0" err="1"/>
                        <a:t>Compara</a:t>
                      </a:r>
                      <a:r>
                        <a:rPr lang="en-US" sz="1200" kern="50" baseline="0" dirty="0"/>
                        <a:t> </a:t>
                      </a:r>
                      <a:r>
                        <a:rPr lang="en-US" sz="1200" kern="50" baseline="0" dirty="0" err="1"/>
                        <a:t>obiectul</a:t>
                      </a:r>
                      <a:endParaRPr lang="ro-RO" sz="1200" kern="50"/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kern="50" dirty="0" err="1"/>
                        <a:t>cmp</a:t>
                      </a:r>
                      <a:r>
                        <a:rPr lang="en-US" sz="1200" i="1" kern="50" dirty="0"/>
                        <a:t>(obj, x)</a:t>
                      </a:r>
                      <a:endParaRPr lang="ro-RO" sz="1200" i="1" kern="50" dirty="0"/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8052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0674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Exemplu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endParaRPr lang="ro-RO" sz="18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7670FF6-41F0-49B5-BD12-448881739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276645"/>
            <a:ext cx="5328500" cy="46549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-288000" algn="l" defTabSz="685800" rtl="0" eaLnBrk="1" latinLnBrk="0" hangingPunct="1">
              <a:spcAft>
                <a:spcPts val="600"/>
              </a:spcAft>
              <a:buClr>
                <a:schemeClr val="accent4"/>
              </a:buClr>
              <a:buSzPct val="125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88000" algn="l" defTabSz="685800" rtl="0" eaLnBrk="1" latinLnBrk="0" hangingPunct="1">
              <a:spcAft>
                <a:spcPts val="600"/>
              </a:spcAft>
              <a:buClr>
                <a:schemeClr val="accent4"/>
              </a:buClr>
              <a:buSzPct val="125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88000" algn="l" defTabSz="685800" rtl="0" eaLnBrk="1" latinLnBrk="0" hangingPunct="1"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88000" algn="l" defTabSz="685800" rtl="0" eaLnBrk="1" latinLnBrk="0" hangingPunct="1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FBDE2D"/>
                </a:solidFill>
                <a:latin typeface="DejaVu Sans Mono"/>
              </a:rPr>
              <a:t>class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ejaVu Sans Mono"/>
              </a:rPr>
              <a:t>ItemList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: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FBDE2D"/>
                </a:solidFill>
                <a:latin typeface="DejaVu Sans Mono"/>
              </a:rPr>
              <a:t>   def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DejaVu Sans Mono"/>
              </a:rPr>
              <a:t>__</a:t>
            </a:r>
            <a:r>
              <a:rPr lang="en-US" sz="1600" dirty="0" err="1">
                <a:solidFill>
                  <a:srgbClr val="FFFFFF"/>
                </a:solidFill>
                <a:latin typeface="DejaVu Sans Mono"/>
              </a:rPr>
              <a:t>init</a:t>
            </a:r>
            <a:r>
              <a:rPr lang="en-US" sz="1600" dirty="0">
                <a:solidFill>
                  <a:srgbClr val="FFFFFF"/>
                </a:solidFill>
                <a:latin typeface="DejaVu Sans Mono"/>
              </a:rPr>
              <a:t>__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,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name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):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F8F8F8"/>
                </a:solidFill>
                <a:latin typeface="DejaVu Sans Mono"/>
              </a:rPr>
              <a:t>      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name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name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F8F8F8"/>
                </a:solidFill>
                <a:latin typeface="DejaVu Sans Mono"/>
              </a:rPr>
              <a:t>      </a:t>
            </a:r>
            <a:r>
              <a:rPr lang="en-US" sz="1600" dirty="0" err="1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sz="1600" dirty="0" err="1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sz="1600" dirty="0" err="1">
                <a:solidFill>
                  <a:srgbClr val="8DA6CE"/>
                </a:solidFill>
                <a:latin typeface="DejaVu Sans Mono"/>
              </a:rPr>
              <a:t>description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None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F8F8F8"/>
                </a:solidFill>
                <a:latin typeface="DejaVu Sans Mono"/>
              </a:rPr>
              <a:t>      </a:t>
            </a:r>
            <a:r>
              <a:rPr lang="en-US" sz="1600" dirty="0" err="1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sz="1600" dirty="0" err="1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sz="1600" dirty="0" err="1">
                <a:solidFill>
                  <a:srgbClr val="8DA6CE"/>
                </a:solidFill>
                <a:latin typeface="DejaVu Sans Mono"/>
              </a:rPr>
              <a:t>items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list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()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endParaRPr lang="en-US" sz="1600" dirty="0">
              <a:solidFill>
                <a:srgbClr val="F8F8F8"/>
              </a:solidFill>
              <a:latin typeface="DejaVu Sans Mono"/>
            </a:endParaRP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F8F8F8"/>
                </a:solidFill>
                <a:latin typeface="DejaVu Sans Mono"/>
              </a:rPr>
              <a:t>   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def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ejaVu Sans Mono"/>
              </a:rPr>
              <a:t>add_item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,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item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):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F8F8F8"/>
                </a:solidFill>
                <a:latin typeface="DejaVu Sans Mono"/>
              </a:rPr>
              <a:t>      </a:t>
            </a:r>
            <a:r>
              <a:rPr lang="en-US" sz="1600" dirty="0" err="1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sz="1600" dirty="0" err="1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sz="1600" dirty="0" err="1">
                <a:solidFill>
                  <a:srgbClr val="8DA6CE"/>
                </a:solidFill>
                <a:latin typeface="DejaVu Sans Mono"/>
              </a:rPr>
              <a:t>items</a:t>
            </a:r>
            <a:r>
              <a:rPr lang="en-US" sz="1600" dirty="0" err="1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sz="1600" dirty="0" err="1">
                <a:solidFill>
                  <a:srgbClr val="8DA6CE"/>
                </a:solidFill>
                <a:latin typeface="DejaVu Sans Mono"/>
              </a:rPr>
              <a:t>append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item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)</a:t>
            </a: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F8F8F8"/>
                </a:solidFill>
                <a:latin typeface="DejaVu Sans Mono"/>
              </a:rPr>
              <a:t>   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def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ejaVu Sans Mono"/>
              </a:rPr>
              <a:t>set_items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,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items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):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F8F8F8"/>
                </a:solidFill>
                <a:latin typeface="DejaVu Sans Mono"/>
              </a:rPr>
              <a:t>      </a:t>
            </a:r>
            <a:r>
              <a:rPr lang="en-US" sz="1600" dirty="0" err="1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sz="1600" dirty="0" err="1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sz="1600" dirty="0" err="1">
                <a:solidFill>
                  <a:srgbClr val="8DA6CE"/>
                </a:solidFill>
                <a:latin typeface="DejaVu Sans Mono"/>
              </a:rPr>
              <a:t>items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items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endParaRPr lang="en-US" sz="1600" dirty="0">
              <a:solidFill>
                <a:srgbClr val="F8F8F8"/>
              </a:solidFill>
              <a:latin typeface="DejaVu Sans Mono"/>
            </a:endParaRP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F8F8F8"/>
                </a:solidFill>
                <a:latin typeface="DejaVu Sans Mono"/>
              </a:rPr>
              <a:t>   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def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ejaVu Sans Mono"/>
              </a:rPr>
              <a:t>get_items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sz="1600" dirty="0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):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>
                <a:solidFill>
                  <a:srgbClr val="F8F8F8"/>
                </a:solidFill>
                <a:latin typeface="DejaVu Sans Mono"/>
              </a:rPr>
              <a:t>      </a:t>
            </a:r>
            <a:r>
              <a:rPr lang="en-US" sz="1600" dirty="0">
                <a:solidFill>
                  <a:srgbClr val="FBDE2D"/>
                </a:solidFill>
                <a:latin typeface="DejaVu Sans Mono"/>
              </a:rPr>
              <a:t>return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600" dirty="0" err="1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sz="1600" dirty="0" err="1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sz="1600" dirty="0" err="1">
                <a:solidFill>
                  <a:srgbClr val="8DA6CE"/>
                </a:solidFill>
                <a:latin typeface="DejaVu Sans Mono"/>
              </a:rPr>
              <a:t>items</a:t>
            </a:r>
            <a:r>
              <a:rPr lang="en-US" sz="1600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endParaRPr lang="en-US" sz="1000" dirty="0">
              <a:solidFill>
                <a:srgbClr val="F8F8F8"/>
              </a:solidFill>
              <a:latin typeface="DejaVu Sans Mono"/>
            </a:endParaRP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endParaRPr lang="en-US" sz="1000" dirty="0">
              <a:solidFill>
                <a:srgbClr val="F8F8F8"/>
              </a:solidFill>
              <a:latin typeface="DejaVu Sans Mono"/>
            </a:endParaRP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endParaRPr lang="en-US" sz="1000" dirty="0">
              <a:solidFill>
                <a:srgbClr val="F8F8F8"/>
              </a:solidFill>
              <a:latin typeface="DejaVu Sans Mono"/>
            </a:endParaRP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endParaRPr lang="en-US" sz="1000" dirty="0">
              <a:solidFill>
                <a:srgbClr val="F8F8F8"/>
              </a:solidFill>
              <a:latin typeface="DejaVu Sans Mono"/>
            </a:endParaRP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endParaRPr lang="en-US" sz="1000" dirty="0">
              <a:solidFill>
                <a:srgbClr val="F8F8F8"/>
              </a:solidFill>
              <a:latin typeface="DejaVu Sans Mono"/>
            </a:endParaRP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endParaRPr lang="en-US" sz="1000" dirty="0">
              <a:solidFill>
                <a:srgbClr val="F8F8F8"/>
              </a:solidFill>
              <a:latin typeface="DejaVu Sans Mono"/>
            </a:endParaRPr>
          </a:p>
          <a:p>
            <a:pPr indent="0">
              <a:spcAft>
                <a:spcPts val="0"/>
              </a:spcAft>
              <a:buFont typeface="Wingdings" pitchFamily="2" charset="2"/>
              <a:buNone/>
            </a:pPr>
            <a:endParaRPr lang="en-US" sz="1000" dirty="0">
              <a:solidFill>
                <a:srgbClr val="F8F8F8"/>
              </a:solidFill>
              <a:latin typeface="DejaVu Sans Mono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233973E-CF27-4B7F-8300-A1A03688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825" y="1276645"/>
            <a:ext cx="5253775" cy="46549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Font typeface="Wingdings" panose="05000000000000000000" pitchFamily="2" charset="2"/>
              <a:buChar char="w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BD392F"/>
              </a:buClr>
              <a:buFont typeface="Arial" panose="020B0604020202020204" pitchFamily="34" charset="0"/>
              <a:buChar char="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445469"/>
              </a:buClr>
              <a:buFont typeface="Wingdings" panose="05000000000000000000" pitchFamily="2" charset="2"/>
              <a:buChar char="w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445469"/>
              </a:buClr>
              <a:buFont typeface="Arial" panose="020B0604020202020204" pitchFamily="34" charset="0"/>
              <a:buChar char="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445469"/>
              </a:buClr>
              <a:buFont typeface="Wingdings" panose="05000000000000000000" pitchFamily="2" charset="2"/>
              <a:buChar char="w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BDE2D"/>
                </a:solidFill>
                <a:latin typeface="DejaVu Sans Mono"/>
              </a:rPr>
              <a:t>class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DejaVu Sans Mono"/>
              </a:rPr>
              <a:t>TodoList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 err="1">
                <a:solidFill>
                  <a:srgbClr val="8DA6CE"/>
                </a:solidFill>
                <a:latin typeface="DejaVu Sans Mono"/>
              </a:rPr>
              <a:t>ItemList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):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8F8F8"/>
                </a:solidFill>
                <a:latin typeface="DejaVu Sans Mono"/>
              </a:rPr>
              <a:t>   </a:t>
            </a:r>
            <a:r>
              <a:rPr lang="en-US" dirty="0" err="1">
                <a:solidFill>
                  <a:srgbClr val="FBDE2D"/>
                </a:solidFill>
                <a:latin typeface="DejaVu Sans Mono"/>
              </a:rPr>
              <a:t>def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FFFFF"/>
                </a:solidFill>
                <a:latin typeface="DejaVu Sans Mono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DejaVu Sans Mono"/>
              </a:rPr>
              <a:t>init</a:t>
            </a:r>
            <a:r>
              <a:rPr lang="en-US" dirty="0">
                <a:solidFill>
                  <a:srgbClr val="FFFFFF"/>
                </a:solidFill>
                <a:latin typeface="DejaVu Sans Mono"/>
              </a:rPr>
              <a:t>__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,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name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,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err="1">
                <a:solidFill>
                  <a:srgbClr val="8DA6CE"/>
                </a:solidFill>
                <a:latin typeface="DejaVu Sans Mono"/>
              </a:rPr>
              <a:t>asignee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):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AEAEAE"/>
                </a:solidFill>
                <a:latin typeface="DejaVu Sans Mono"/>
              </a:rPr>
              <a:t>      # Call Super constructor(name)</a:t>
            </a:r>
            <a:endParaRPr lang="en-US" dirty="0">
              <a:solidFill>
                <a:srgbClr val="F8F8F8"/>
              </a:solidFill>
              <a:latin typeface="DejaVu Sans Mono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8F8F8"/>
                </a:solidFill>
                <a:latin typeface="DejaVu Sans Mono"/>
              </a:rPr>
              <a:t>      </a:t>
            </a:r>
            <a:r>
              <a:rPr lang="en-US" dirty="0">
                <a:solidFill>
                  <a:srgbClr val="AEAEAE"/>
                </a:solidFill>
                <a:latin typeface="DejaVu Sans Mono"/>
              </a:rPr>
              <a:t>super().__</a:t>
            </a:r>
            <a:r>
              <a:rPr lang="en-US" dirty="0" err="1">
                <a:solidFill>
                  <a:srgbClr val="AEAEAE"/>
                </a:solidFill>
                <a:latin typeface="DejaVu Sans Mono"/>
              </a:rPr>
              <a:t>init</a:t>
            </a:r>
            <a:r>
              <a:rPr lang="en-US" dirty="0">
                <a:solidFill>
                  <a:srgbClr val="AEAEAE"/>
                </a:solidFill>
                <a:latin typeface="DejaVu Sans Mono"/>
              </a:rPr>
              <a:t>__(name)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8F8F8"/>
                </a:solidFill>
                <a:latin typeface="DejaVu Sans Mono"/>
              </a:rPr>
              <a:t>      </a:t>
            </a:r>
            <a:r>
              <a:rPr lang="en-US" dirty="0" err="1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dirty="0" err="1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dirty="0" err="1">
                <a:solidFill>
                  <a:srgbClr val="8DA6CE"/>
                </a:solidFill>
                <a:latin typeface="DejaVu Sans Mono"/>
              </a:rPr>
              <a:t>asignee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err="1">
                <a:solidFill>
                  <a:srgbClr val="8DA6CE"/>
                </a:solidFill>
                <a:latin typeface="DejaVu Sans Mono"/>
              </a:rPr>
              <a:t>asignee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8F8F8"/>
                </a:solidFill>
                <a:latin typeface="DejaVu Sans Mono"/>
              </a:rPr>
              <a:t>   </a:t>
            </a:r>
            <a:r>
              <a:rPr lang="en-US" dirty="0" err="1">
                <a:solidFill>
                  <a:srgbClr val="FBDE2D"/>
                </a:solidFill>
                <a:latin typeface="DejaVu Sans Mono"/>
              </a:rPr>
              <a:t>def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FFFFF"/>
                </a:solidFill>
                <a:latin typeface="DejaVu Sans Mono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DejaVu Sans Mono"/>
              </a:rPr>
              <a:t>str</a:t>
            </a:r>
            <a:r>
              <a:rPr lang="en-US" dirty="0">
                <a:solidFill>
                  <a:srgbClr val="FFFFFF"/>
                </a:solidFill>
                <a:latin typeface="DejaVu Sans Mono"/>
              </a:rPr>
              <a:t>__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self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):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8F8F8"/>
                </a:solidFill>
                <a:latin typeface="DejaVu Sans Mono"/>
              </a:rPr>
              <a:t>        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return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"Override '</a:t>
            </a:r>
            <a:r>
              <a:rPr lang="en-US" dirty="0" err="1">
                <a:solidFill>
                  <a:srgbClr val="61CE3C"/>
                </a:solidFill>
                <a:latin typeface="DejaVu Sans Mono"/>
              </a:rPr>
              <a:t>str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' in </a:t>
            </a:r>
            <a:r>
              <a:rPr lang="en-US" dirty="0" err="1">
                <a:solidFill>
                  <a:srgbClr val="61CE3C"/>
                </a:solidFill>
                <a:latin typeface="DejaVu Sans Mono"/>
              </a:rPr>
              <a:t>TodoList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 class"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F8F8F8"/>
              </a:solidFill>
              <a:latin typeface="DejaVu Sans Mono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8DA6CE"/>
                </a:solidFill>
                <a:latin typeface="DejaVu Sans Mono"/>
              </a:rPr>
              <a:t>it1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err="1">
                <a:solidFill>
                  <a:srgbClr val="8DA6CE"/>
                </a:solidFill>
                <a:latin typeface="DejaVu Sans Mono"/>
              </a:rPr>
              <a:t>ItemList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"Item1"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)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8DA6CE"/>
                </a:solidFill>
                <a:latin typeface="DejaVu Sans Mono"/>
              </a:rPr>
              <a:t>it1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add_item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"t1"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)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BDE2D"/>
                </a:solidFill>
                <a:latin typeface="DejaVu Sans Mono"/>
              </a:rPr>
              <a:t>print(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it1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get_items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())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8DA6CE"/>
                </a:solidFill>
                <a:latin typeface="DejaVu Sans Mono"/>
              </a:rPr>
              <a:t>td1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err="1">
                <a:solidFill>
                  <a:srgbClr val="8DA6CE"/>
                </a:solidFill>
                <a:latin typeface="DejaVu Sans Mono"/>
              </a:rPr>
              <a:t>TodoList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"ToDo1"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,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"User1"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)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BDE2D"/>
                </a:solidFill>
                <a:latin typeface="DejaVu Sans Mono"/>
              </a:rPr>
              <a:t>print(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td1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get_items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())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8DA6CE"/>
                </a:solidFill>
                <a:latin typeface="DejaVu Sans Mono"/>
              </a:rPr>
              <a:t>td1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add_item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'todo1'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) ; print(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td1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get_items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())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BDE2D"/>
                </a:solidFill>
                <a:latin typeface="DejaVu Sans Mono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(</a:t>
            </a:r>
            <a:r>
              <a:rPr lang="en-US" dirty="0" err="1">
                <a:solidFill>
                  <a:srgbClr val="8DA6CE"/>
                </a:solidFill>
                <a:latin typeface="DejaVu Sans Mono"/>
              </a:rPr>
              <a:t>str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td1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))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; 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print(</a:t>
            </a:r>
            <a:r>
              <a:rPr lang="en-US" dirty="0" err="1">
                <a:solidFill>
                  <a:srgbClr val="8DA6CE"/>
                </a:solidFill>
                <a:latin typeface="DejaVu Sans Mono"/>
              </a:rPr>
              <a:t>str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it1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))</a:t>
            </a:r>
            <a:endParaRPr lang="en-US" dirty="0"/>
          </a:p>
          <a:p>
            <a: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000" dirty="0">
              <a:solidFill>
                <a:srgbClr val="F8F8F8"/>
              </a:solidFill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8200991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Protejarea</a:t>
            </a:r>
            <a:r>
              <a:rPr lang="en-US" b="1" dirty="0"/>
              <a:t> </a:t>
            </a:r>
            <a:r>
              <a:rPr lang="en-US" b="1" dirty="0" err="1"/>
              <a:t>variabilelor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endParaRPr lang="ro-RO" sz="1800" dirty="0"/>
          </a:p>
          <a:p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: </a:t>
            </a:r>
            <a:r>
              <a:rPr lang="en-US" dirty="0" err="1"/>
              <a:t>attr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protejate</a:t>
            </a:r>
            <a:r>
              <a:rPr lang="en-US" dirty="0"/>
              <a:t>: _</a:t>
            </a:r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 err="1"/>
              <a:t>Accesibile</a:t>
            </a:r>
            <a:r>
              <a:rPr lang="en-US" dirty="0"/>
              <a:t> din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subclasele</a:t>
            </a:r>
            <a:r>
              <a:rPr lang="en-US" dirty="0"/>
              <a:t> </a:t>
            </a:r>
            <a:r>
              <a:rPr lang="en-US" dirty="0" err="1"/>
              <a:t>ei</a:t>
            </a:r>
            <a:endParaRPr lang="en-US" dirty="0"/>
          </a:p>
          <a:p>
            <a:pPr marL="288000" lvl="1" indent="0">
              <a:buNone/>
            </a:pPr>
            <a:endParaRPr lang="en-US" dirty="0"/>
          </a:p>
          <a:p>
            <a:r>
              <a:rPr lang="en-US" dirty="0" err="1"/>
              <a:t>Variabile</a:t>
            </a:r>
            <a:r>
              <a:rPr lang="en-US" dirty="0"/>
              <a:t> private: __</a:t>
            </a:r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 err="1"/>
              <a:t>Accesibile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clasei</a:t>
            </a:r>
            <a:endParaRPr lang="en-US" dirty="0"/>
          </a:p>
          <a:p>
            <a:pPr lvl="1"/>
            <a:r>
              <a:rPr lang="en-US" dirty="0"/>
              <a:t>Pot fi </a:t>
            </a:r>
            <a:r>
              <a:rPr lang="en-US" dirty="0" err="1"/>
              <a:t>accesate</a:t>
            </a:r>
            <a:r>
              <a:rPr lang="en-US" dirty="0"/>
              <a:t> din </a:t>
            </a:r>
            <a:r>
              <a:rPr lang="en-US" dirty="0" err="1"/>
              <a:t>exteriorul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un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en-US" dirty="0"/>
              <a:t>: </a:t>
            </a:r>
            <a:r>
              <a:rPr lang="en-US" dirty="0" err="1"/>
              <a:t>obj</a:t>
            </a:r>
            <a:r>
              <a:rPr lang="en-US" dirty="0"/>
              <a:t>._</a:t>
            </a:r>
            <a:r>
              <a:rPr lang="en-US" dirty="0" err="1"/>
              <a:t>className</a:t>
            </a:r>
            <a:r>
              <a:rPr lang="en-US" dirty="0"/>
              <a:t>__</a:t>
            </a:r>
            <a:r>
              <a:rPr lang="en-US" dirty="0" err="1"/>
              <a:t>attr</a:t>
            </a:r>
            <a:endParaRPr lang="en-US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67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EXERCIȚII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546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022367"/>
          </a:xfrm>
          <a:prstGeom prst="rect">
            <a:avLst/>
          </a:prstGeom>
          <a:solidFill>
            <a:srgbClr val="A1D5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Exerciții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9833"/>
            <a:ext cx="11379200" cy="5105400"/>
          </a:xfrm>
        </p:spPr>
        <p:txBody>
          <a:bodyPr/>
          <a:lstStyle/>
          <a:p>
            <a:r>
              <a:rPr lang="en-US" sz="1600" dirty="0" err="1"/>
              <a:t>Având</a:t>
            </a:r>
            <a:r>
              <a:rPr lang="en-US" sz="1600" dirty="0"/>
              <a:t> </a:t>
            </a:r>
            <a:r>
              <a:rPr lang="en-US" sz="1600" dirty="0" err="1"/>
              <a:t>clasa</a:t>
            </a:r>
            <a:r>
              <a:rPr lang="en-US" sz="1600" dirty="0"/>
              <a:t> “Employee”, </a:t>
            </a:r>
            <a:r>
              <a:rPr lang="en-US" sz="1600" dirty="0" err="1"/>
              <a:t>creați</a:t>
            </a:r>
            <a:r>
              <a:rPr lang="en-US" sz="1600" dirty="0"/>
              <a:t> </a:t>
            </a:r>
            <a:r>
              <a:rPr lang="en-US" sz="1600" dirty="0" err="1"/>
              <a:t>două</a:t>
            </a:r>
            <a:r>
              <a:rPr lang="en-US" sz="1600" dirty="0"/>
              <a:t> </a:t>
            </a:r>
            <a:r>
              <a:rPr lang="en-US" sz="1600" dirty="0" err="1"/>
              <a:t>instanțe</a:t>
            </a:r>
            <a:r>
              <a:rPr lang="en-US" sz="1600" dirty="0"/>
              <a:t> ale </a:t>
            </a:r>
            <a:r>
              <a:rPr lang="en-US" sz="1600" dirty="0" err="1"/>
              <a:t>acestei</a:t>
            </a:r>
            <a:r>
              <a:rPr lang="en-US" sz="1600" dirty="0"/>
              <a:t> </a:t>
            </a:r>
            <a:r>
              <a:rPr lang="en-US" sz="1600" dirty="0" err="1"/>
              <a:t>clase</a:t>
            </a:r>
            <a:r>
              <a:rPr lang="en-US" sz="1600" dirty="0"/>
              <a:t> (</a:t>
            </a:r>
            <a:r>
              <a:rPr lang="en-US" sz="1600" i="1" dirty="0"/>
              <a:t>emp1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i="1" dirty="0"/>
              <a:t>emp2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Afișati</a:t>
            </a:r>
            <a:r>
              <a:rPr lang="en-US" sz="1600" dirty="0"/>
              <a:t> </a:t>
            </a:r>
            <a:r>
              <a:rPr lang="en-US" sz="1600" dirty="0" err="1"/>
              <a:t>valorea</a:t>
            </a:r>
            <a:r>
              <a:rPr lang="en-US" sz="1600" dirty="0"/>
              <a:t> </a:t>
            </a:r>
            <a:r>
              <a:rPr lang="en-US" sz="1600" dirty="0" err="1"/>
              <a:t>variabilei</a:t>
            </a:r>
            <a:r>
              <a:rPr lang="en-US" sz="1600" dirty="0"/>
              <a:t> </a:t>
            </a:r>
            <a:r>
              <a:rPr lang="en-US" sz="1600" i="1" dirty="0" err="1"/>
              <a:t>emp_count</a:t>
            </a:r>
            <a:r>
              <a:rPr lang="en-US" sz="1600" dirty="0"/>
              <a:t> </a:t>
            </a:r>
            <a:r>
              <a:rPr lang="en-US" sz="1600" dirty="0" err="1"/>
              <a:t>după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creați</a:t>
            </a:r>
            <a:r>
              <a:rPr lang="en-US" sz="1600" dirty="0"/>
              <a:t>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instanță</a:t>
            </a:r>
            <a:endParaRPr lang="en-US" sz="1600" dirty="0"/>
          </a:p>
          <a:p>
            <a:r>
              <a:rPr lang="en-US" sz="1600" dirty="0" err="1"/>
              <a:t>Creați</a:t>
            </a:r>
            <a:r>
              <a:rPr lang="en-US" sz="1600" dirty="0"/>
              <a:t> o </a:t>
            </a:r>
            <a:r>
              <a:rPr lang="en-US" sz="1600" dirty="0" err="1"/>
              <a:t>metodă</a:t>
            </a:r>
            <a:r>
              <a:rPr lang="en-US" sz="1600" dirty="0"/>
              <a:t> de update al </a:t>
            </a:r>
            <a:r>
              <a:rPr lang="en-US" sz="1600" dirty="0" err="1"/>
              <a:t>salariului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Adăugați</a:t>
            </a:r>
            <a:r>
              <a:rPr lang="en-US" sz="1600" dirty="0"/>
              <a:t> </a:t>
            </a:r>
            <a:r>
              <a:rPr lang="en-US" sz="1600" dirty="0" err="1"/>
              <a:t>suport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managementul</a:t>
            </a:r>
            <a:r>
              <a:rPr lang="en-US" sz="1600" dirty="0"/>
              <a:t> </a:t>
            </a:r>
            <a:r>
              <a:rPr lang="en-US" sz="1600" dirty="0" err="1"/>
              <a:t>taskurilor</a:t>
            </a:r>
            <a:endParaRPr lang="en-US" sz="1600" dirty="0"/>
          </a:p>
          <a:p>
            <a:pPr lvl="1"/>
            <a:r>
              <a:rPr lang="en-US" sz="1600" dirty="0" err="1"/>
              <a:t>Funcție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adaugare</a:t>
            </a:r>
            <a:r>
              <a:rPr lang="en-US" sz="1600" dirty="0"/>
              <a:t>/</a:t>
            </a:r>
            <a:r>
              <a:rPr lang="en-US" sz="1600" dirty="0" err="1"/>
              <a:t>modificare</a:t>
            </a:r>
            <a:r>
              <a:rPr lang="en-US" sz="1600" dirty="0"/>
              <a:t> a </a:t>
            </a:r>
            <a:r>
              <a:rPr lang="en-US" sz="1600" dirty="0" err="1"/>
              <a:t>unui</a:t>
            </a:r>
            <a:r>
              <a:rPr lang="en-US" sz="1600" dirty="0"/>
              <a:t> task </a:t>
            </a:r>
            <a:r>
              <a:rPr lang="en-US" sz="1600" dirty="0" err="1"/>
              <a:t>atribuit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angajat</a:t>
            </a:r>
            <a:r>
              <a:rPr lang="en-US" sz="1600" dirty="0"/>
              <a:t> </a:t>
            </a:r>
          </a:p>
          <a:p>
            <a:pPr lvl="1"/>
            <a:r>
              <a:rPr lang="en-US" sz="1600" dirty="0" err="1"/>
              <a:t>Afișati</a:t>
            </a:r>
            <a:r>
              <a:rPr lang="en-US" sz="1600" dirty="0"/>
              <a:t> </a:t>
            </a:r>
            <a:r>
              <a:rPr lang="en-US" sz="1600" dirty="0" err="1"/>
              <a:t>taskurile</a:t>
            </a:r>
            <a:r>
              <a:rPr lang="en-US" sz="1600" dirty="0"/>
              <a:t> care au un </a:t>
            </a:r>
            <a:r>
              <a:rPr lang="en-US" sz="1600" dirty="0" err="1"/>
              <a:t>anumit</a:t>
            </a:r>
            <a:r>
              <a:rPr lang="en-US" sz="1600" dirty="0"/>
              <a:t> status </a:t>
            </a:r>
            <a:r>
              <a:rPr lang="en-US" sz="1600" dirty="0" err="1"/>
              <a:t>dat</a:t>
            </a:r>
            <a:r>
              <a:rPr lang="en-US" sz="1600" dirty="0"/>
              <a:t> ca argument: </a:t>
            </a:r>
            <a:r>
              <a:rPr lang="en-US" sz="1600" i="1" dirty="0" err="1"/>
              <a:t>display_task</a:t>
            </a:r>
            <a:r>
              <a:rPr lang="en-US" sz="1600" i="1" dirty="0"/>
              <a:t>(status)</a:t>
            </a:r>
          </a:p>
          <a:p>
            <a:pPr marL="288000" lvl="1" indent="0">
              <a:buNone/>
            </a:pPr>
            <a:r>
              <a:rPr lang="en-US" sz="1600" b="1" dirty="0" err="1"/>
              <a:t>Indicație</a:t>
            </a:r>
            <a:r>
              <a:rPr lang="en-US" sz="1600" dirty="0"/>
              <a:t>: </a:t>
            </a:r>
            <a:r>
              <a:rPr lang="en-US" sz="1600" dirty="0" err="1"/>
              <a:t>Folosiți</a:t>
            </a:r>
            <a:r>
              <a:rPr lang="en-US" sz="1600" dirty="0"/>
              <a:t> un </a:t>
            </a:r>
            <a:r>
              <a:rPr lang="en-US" sz="1600" dirty="0" err="1"/>
              <a:t>dicționar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salva</a:t>
            </a:r>
            <a:r>
              <a:rPr lang="en-US" sz="1600" dirty="0"/>
              <a:t> </a:t>
            </a:r>
            <a:r>
              <a:rPr lang="en-US" sz="1600" dirty="0" err="1"/>
              <a:t>asocierea</a:t>
            </a:r>
            <a:r>
              <a:rPr lang="en-US" sz="1600" dirty="0"/>
              <a:t> task – status (*). </a:t>
            </a:r>
          </a:p>
          <a:p>
            <a:pPr marL="288000" lvl="1" indent="0">
              <a:buNone/>
            </a:pPr>
            <a:endParaRPr lang="en-US" sz="2000" b="1" dirty="0"/>
          </a:p>
          <a:p>
            <a:pPr marL="288000" lvl="1" indent="0">
              <a:buNone/>
            </a:pPr>
            <a:endParaRPr lang="en-US" sz="2000" b="1" dirty="0"/>
          </a:p>
          <a:p>
            <a:pPr marL="288000" lvl="1" indent="0">
              <a:buNone/>
            </a:pPr>
            <a:endParaRPr lang="en-US" sz="2000" b="1" dirty="0"/>
          </a:p>
          <a:p>
            <a:pPr marL="288000" lvl="1" indent="0">
              <a:buNone/>
            </a:pPr>
            <a:endParaRPr lang="en-US" sz="2000" b="1" dirty="0"/>
          </a:p>
          <a:p>
            <a:pPr marL="288000" lvl="1" indent="0">
              <a:buNone/>
            </a:pPr>
            <a:endParaRPr lang="en-US" sz="2000" b="1" dirty="0"/>
          </a:p>
          <a:p>
            <a:pPr marL="288000" lvl="1" indent="0">
              <a:buNone/>
            </a:pPr>
            <a:endParaRPr lang="en-US" sz="2000" b="1" dirty="0"/>
          </a:p>
          <a:p>
            <a:pPr marL="288000" lvl="1" indent="0">
              <a:buNone/>
            </a:pPr>
            <a:endParaRPr lang="en-US" sz="2400" b="1" dirty="0"/>
          </a:p>
          <a:p>
            <a:pPr marL="288000" lvl="1" indent="0">
              <a:buNone/>
            </a:pPr>
            <a:endParaRPr lang="en-US" b="1" dirty="0"/>
          </a:p>
          <a:p>
            <a:pPr marL="288000" lvl="1" indent="0">
              <a:buNone/>
            </a:pPr>
            <a:r>
              <a:rPr lang="en-US" sz="1400" b="1" dirty="0"/>
              <a:t>(*) </a:t>
            </a:r>
            <a:r>
              <a:rPr lang="en-US" sz="1400" b="1" dirty="0" err="1"/>
              <a:t>Notă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proiecte</a:t>
            </a:r>
            <a:r>
              <a:rPr lang="en-US" sz="1400" dirty="0"/>
              <a:t> IT, </a:t>
            </a:r>
            <a:r>
              <a:rPr lang="en-US" sz="1400" dirty="0" err="1"/>
              <a:t>statusul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task </a:t>
            </a:r>
            <a:r>
              <a:rPr lang="en-US" sz="1400" dirty="0" err="1"/>
              <a:t>poate</a:t>
            </a:r>
            <a:r>
              <a:rPr lang="en-US" sz="1400" dirty="0"/>
              <a:t> fi New (a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creat</a:t>
            </a:r>
            <a:r>
              <a:rPr lang="en-US" sz="1400" dirty="0"/>
              <a:t> </a:t>
            </a:r>
            <a:r>
              <a:rPr lang="en-US" sz="1400" dirty="0" err="1"/>
              <a:t>dar</a:t>
            </a:r>
            <a:r>
              <a:rPr lang="en-US" sz="1400" dirty="0"/>
              <a:t> nu e </a:t>
            </a:r>
            <a:r>
              <a:rPr lang="en-US" sz="1400" dirty="0" err="1"/>
              <a:t>alocat</a:t>
            </a:r>
            <a:r>
              <a:rPr lang="en-US" sz="1400" dirty="0"/>
              <a:t> </a:t>
            </a:r>
            <a:r>
              <a:rPr lang="en-US" sz="1400" dirty="0" err="1"/>
              <a:t>nimănui</a:t>
            </a:r>
            <a:r>
              <a:rPr lang="en-US" sz="1400" dirty="0"/>
              <a:t>), Assigned (a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alocat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membru</a:t>
            </a:r>
            <a:r>
              <a:rPr lang="en-US" sz="1400" dirty="0"/>
              <a:t> din </a:t>
            </a:r>
            <a:r>
              <a:rPr lang="en-US" sz="1400" dirty="0" err="1"/>
              <a:t>proiect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rezolvare</a:t>
            </a:r>
            <a:r>
              <a:rPr lang="en-US" sz="1400" dirty="0"/>
              <a:t>), Resolved (a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rezolvat</a:t>
            </a:r>
            <a:r>
              <a:rPr lang="en-US" sz="1400" dirty="0"/>
              <a:t>), Deprecated (nu 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rezolvat</a:t>
            </a:r>
            <a:r>
              <a:rPr lang="en-US" sz="1400" dirty="0"/>
              <a:t> </a:t>
            </a:r>
            <a:r>
              <a:rPr lang="en-US" sz="1400" dirty="0" err="1"/>
              <a:t>dar</a:t>
            </a:r>
            <a:r>
              <a:rPr lang="en-US" sz="1400" dirty="0"/>
              <a:t> nu </a:t>
            </a:r>
            <a:r>
              <a:rPr lang="en-US" sz="1400" dirty="0" err="1"/>
              <a:t>mai</a:t>
            </a:r>
            <a:r>
              <a:rPr lang="en-US" sz="1400" dirty="0"/>
              <a:t> e </a:t>
            </a:r>
            <a:r>
              <a:rPr lang="en-US" sz="1400" dirty="0" err="1"/>
              <a:t>nici</a:t>
            </a:r>
            <a:r>
              <a:rPr lang="en-US" sz="1400" dirty="0"/>
              <a:t> de </a:t>
            </a:r>
            <a:r>
              <a:rPr lang="en-US" sz="1400" dirty="0" err="1"/>
              <a:t>actualitate</a:t>
            </a:r>
            <a:r>
              <a:rPr lang="en-US" sz="1400" dirty="0"/>
              <a:t>). </a:t>
            </a:r>
            <a:r>
              <a:rPr lang="en-US" sz="1400" dirty="0" err="1"/>
              <a:t>Există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alte</a:t>
            </a:r>
            <a:r>
              <a:rPr lang="en-US" sz="1400" dirty="0"/>
              <a:t> </a:t>
            </a:r>
            <a:r>
              <a:rPr lang="en-US" sz="1400" dirty="0" err="1"/>
              <a:t>tipuri</a:t>
            </a:r>
            <a:r>
              <a:rPr lang="en-US" sz="1400" dirty="0"/>
              <a:t> de status.</a:t>
            </a:r>
          </a:p>
          <a:p>
            <a:pPr lvl="2"/>
            <a:endParaRPr lang="en-US" sz="10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14AEDC1-CFBD-4EAD-B318-2C7CB1BD7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14" y="3235967"/>
            <a:ext cx="1071897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"""Common base class for all employees"""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emp_count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name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.salary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salary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Employee.emp_count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display_emp_count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"Displays the number of employees"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 of employee(s) is 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Employee.emp_count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display_employee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 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Salary: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.salary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124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6400" y="1149833"/>
            <a:ext cx="11517376" cy="518696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Temă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moșteni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Employee – </a:t>
            </a:r>
            <a:r>
              <a:rPr lang="en-US" dirty="0" err="1"/>
              <a:t>clasa</a:t>
            </a:r>
            <a:r>
              <a:rPr lang="en-US" dirty="0"/>
              <a:t> Manager.</a:t>
            </a:r>
          </a:p>
          <a:p>
            <a:pPr lvl="1"/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create din </a:t>
            </a:r>
            <a:r>
              <a:rPr lang="en-US" dirty="0" err="1"/>
              <a:t>clasa</a:t>
            </a:r>
            <a:r>
              <a:rPr lang="en-US" dirty="0"/>
              <a:t> Manger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păstrat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de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mgr_count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3 </a:t>
            </a:r>
            <a:r>
              <a:rPr lang="en-US" dirty="0" err="1"/>
              <a:t>argumente</a:t>
            </a:r>
            <a:r>
              <a:rPr lang="en-US" dirty="0"/>
              <a:t>: name, salary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departament</a:t>
            </a:r>
            <a:endParaRPr lang="ro-RO" dirty="0"/>
          </a:p>
          <a:p>
            <a:pPr lvl="1">
              <a:buNone/>
            </a:pPr>
            <a:r>
              <a:rPr lang="en-US" dirty="0"/>
              <a:t> 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Manager, </a:t>
            </a:r>
            <a:r>
              <a:rPr lang="en-US" dirty="0" err="1"/>
              <a:t>modificați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‘</a:t>
            </a:r>
            <a:r>
              <a:rPr lang="en-US" dirty="0" err="1"/>
              <a:t>display_employee</a:t>
            </a:r>
            <a:r>
              <a:rPr lang="en-US" dirty="0"/>
              <a:t>’ </a:t>
            </a:r>
            <a:r>
              <a:rPr lang="en-US" dirty="0" err="1"/>
              <a:t>a.î</a:t>
            </a:r>
            <a:r>
              <a:rPr lang="en-US" dirty="0"/>
              <a:t>.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afișeze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angajatului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Manager, </a:t>
            </a:r>
            <a:r>
              <a:rPr lang="en-US" dirty="0" err="1"/>
              <a:t>creați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‘</a:t>
            </a:r>
            <a:r>
              <a:rPr lang="en-US" dirty="0" err="1"/>
              <a:t>display_manager</a:t>
            </a:r>
            <a:r>
              <a:rPr lang="en-US" dirty="0"/>
              <a:t>’  care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departamentele</a:t>
            </a:r>
            <a:r>
              <a:rPr lang="en-US" dirty="0"/>
              <a:t> </a:t>
            </a:r>
            <a:r>
              <a:rPr lang="en-US" dirty="0" err="1"/>
              <a:t>căruia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asignat</a:t>
            </a:r>
            <a:endParaRPr lang="ro-RO" dirty="0"/>
          </a:p>
          <a:p>
            <a:r>
              <a:rPr lang="en-US" dirty="0" err="1"/>
              <a:t>Creați</a:t>
            </a:r>
            <a:r>
              <a:rPr lang="en-US" dirty="0"/>
              <a:t> 2 </a:t>
            </a:r>
            <a:r>
              <a:rPr lang="en-US" dirty="0" err="1"/>
              <a:t>obiecte</a:t>
            </a:r>
            <a:r>
              <a:rPr lang="en-US" dirty="0"/>
              <a:t> ale </a:t>
            </a:r>
            <a:r>
              <a:rPr lang="en-US" dirty="0" err="1"/>
              <a:t>clasei</a:t>
            </a:r>
            <a:r>
              <a:rPr lang="en-US" dirty="0"/>
              <a:t> Manager. </a:t>
            </a:r>
            <a:r>
              <a:rPr lang="en-US" dirty="0" err="1"/>
              <a:t>Apelați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‘</a:t>
            </a:r>
            <a:r>
              <a:rPr lang="en-US" dirty="0" err="1"/>
              <a:t>display_employee</a:t>
            </a:r>
            <a:r>
              <a:rPr lang="en-US" dirty="0"/>
              <a:t>’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din </a:t>
            </a:r>
            <a:r>
              <a:rPr lang="en-US" dirty="0" err="1"/>
              <a:t>clasa</a:t>
            </a:r>
            <a:r>
              <a:rPr lang="en-US" dirty="0"/>
              <a:t> Manager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 din </a:t>
            </a:r>
            <a:r>
              <a:rPr lang="en-US" dirty="0" err="1"/>
              <a:t>clasa</a:t>
            </a:r>
            <a:r>
              <a:rPr lang="en-US" dirty="0"/>
              <a:t> Employee.</a:t>
            </a:r>
            <a:endParaRPr lang="ro-RO" dirty="0"/>
          </a:p>
          <a:p>
            <a:r>
              <a:rPr lang="en-US" dirty="0" err="1"/>
              <a:t>Afișați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atributului</a:t>
            </a:r>
            <a:r>
              <a:rPr lang="en-US" dirty="0"/>
              <a:t> </a:t>
            </a:r>
            <a:r>
              <a:rPr lang="en-US" dirty="0" err="1"/>
              <a:t>emp_count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instanță</a:t>
            </a:r>
            <a:r>
              <a:rPr lang="en-US" dirty="0"/>
              <a:t> a </a:t>
            </a:r>
            <a:r>
              <a:rPr lang="en-US" dirty="0" err="1"/>
              <a:t>clasei</a:t>
            </a:r>
            <a:r>
              <a:rPr lang="en-US" dirty="0"/>
              <a:t> Employee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a </a:t>
            </a:r>
            <a:r>
              <a:rPr lang="en-US" dirty="0" err="1"/>
              <a:t>clasei</a:t>
            </a:r>
            <a:r>
              <a:rPr lang="en-US" dirty="0"/>
              <a:t> Manager. </a:t>
            </a:r>
          </a:p>
          <a:p>
            <a:pPr lvl="1"/>
            <a:r>
              <a:rPr lang="en-US" dirty="0"/>
              <a:t>Cum se </a:t>
            </a:r>
            <a:r>
              <a:rPr lang="en-US" dirty="0" err="1"/>
              <a:t>modifică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ștergem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?</a:t>
            </a:r>
          </a:p>
          <a:p>
            <a:endParaRPr lang="en-US" sz="1400" dirty="0"/>
          </a:p>
          <a:p>
            <a:r>
              <a:rPr lang="en-US" dirty="0"/>
              <a:t>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exercițiu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anunțat</a:t>
            </a:r>
            <a:r>
              <a:rPr lang="en-US" dirty="0"/>
              <a:t> </a:t>
            </a:r>
            <a:r>
              <a:rPr lang="en-US" dirty="0" err="1"/>
              <a:t>separat</a:t>
            </a:r>
            <a:endParaRPr lang="en-US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98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 SCENARII AVANSATE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45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ORGANIZATORICE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005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topic – cum </a:t>
            </a:r>
            <a:r>
              <a:rPr lang="en-US" b="1" dirty="0" err="1"/>
              <a:t>va</a:t>
            </a:r>
            <a:r>
              <a:rPr lang="en-US" b="1" dirty="0"/>
              <a:t> fi la </a:t>
            </a:r>
            <a:r>
              <a:rPr lang="en-US" b="1" dirty="0" err="1"/>
              <a:t>practică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04900"/>
            <a:ext cx="11379200" cy="5105400"/>
          </a:xfrm>
        </p:spPr>
        <p:txBody>
          <a:bodyPr/>
          <a:lstStyle/>
          <a:p>
            <a:r>
              <a:rPr lang="en-US" sz="2400" dirty="0"/>
              <a:t>O </a:t>
            </a:r>
            <a:r>
              <a:rPr lang="en-US" sz="2400" dirty="0" err="1"/>
              <a:t>trecere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revistă</a:t>
            </a:r>
            <a:r>
              <a:rPr lang="en-US" sz="2400" dirty="0"/>
              <a:t> a </a:t>
            </a:r>
            <a:r>
              <a:rPr lang="en-US" sz="2400" dirty="0" err="1"/>
              <a:t>unor</a:t>
            </a:r>
            <a:r>
              <a:rPr lang="en-US" sz="2400" dirty="0"/>
              <a:t> aspect care </a:t>
            </a:r>
            <a:r>
              <a:rPr lang="en-US" sz="2400" dirty="0" err="1"/>
              <a:t>țin</a:t>
            </a:r>
            <a:r>
              <a:rPr lang="en-US" sz="2400" dirty="0"/>
              <a:t> de </a:t>
            </a:r>
            <a:r>
              <a:rPr lang="en-US" sz="2400" dirty="0" err="1"/>
              <a:t>latura</a:t>
            </a:r>
            <a:r>
              <a:rPr lang="en-US" sz="2400" dirty="0"/>
              <a:t> </a:t>
            </a:r>
            <a:r>
              <a:rPr lang="en-US" sz="2400" dirty="0" err="1"/>
              <a:t>birocratică</a:t>
            </a:r>
            <a:endParaRPr lang="en-US" sz="2400" dirty="0"/>
          </a:p>
          <a:p>
            <a:r>
              <a:rPr lang="en-US" sz="2400" dirty="0"/>
              <a:t>La </a:t>
            </a:r>
            <a:r>
              <a:rPr lang="en-US" sz="2400" dirty="0" err="1"/>
              <a:t>început</a:t>
            </a:r>
            <a:r>
              <a:rPr lang="en-US" sz="2400" dirty="0"/>
              <a:t> (</a:t>
            </a:r>
            <a:r>
              <a:rPr lang="en-US" sz="2400" dirty="0" err="1"/>
              <a:t>înainte</a:t>
            </a:r>
            <a:r>
              <a:rPr lang="en-US" sz="2400" dirty="0"/>
              <a:t> de </a:t>
            </a:r>
            <a:r>
              <a:rPr lang="en-US" sz="2400" dirty="0" err="1"/>
              <a:t>începerea</a:t>
            </a:r>
            <a:r>
              <a:rPr lang="en-US" sz="2400" dirty="0"/>
              <a:t> </a:t>
            </a:r>
            <a:r>
              <a:rPr lang="en-US" sz="2400" dirty="0" err="1"/>
              <a:t>perioadei</a:t>
            </a:r>
            <a:r>
              <a:rPr lang="en-US" sz="2400" dirty="0"/>
              <a:t> de </a:t>
            </a:r>
            <a:r>
              <a:rPr lang="en-US" sz="2400" dirty="0" err="1"/>
              <a:t>practică</a:t>
            </a:r>
            <a:r>
              <a:rPr lang="en-US" sz="2400" dirty="0"/>
              <a:t>)</a:t>
            </a:r>
          </a:p>
          <a:p>
            <a:pPr lvl="1"/>
            <a:r>
              <a:rPr lang="en-US" sz="2200" dirty="0" err="1"/>
              <a:t>Completarea</a:t>
            </a:r>
            <a:r>
              <a:rPr lang="en-US" sz="2200" dirty="0"/>
              <a:t> </a:t>
            </a:r>
            <a:r>
              <a:rPr lang="en-US" sz="2200" dirty="0" err="1"/>
              <a:t>convenției</a:t>
            </a:r>
            <a:r>
              <a:rPr lang="en-US" sz="2200" dirty="0"/>
              <a:t> tripartite – Anexa2</a:t>
            </a:r>
          </a:p>
          <a:p>
            <a:pPr lvl="1"/>
            <a:r>
              <a:rPr lang="en-US" sz="2200" dirty="0" err="1"/>
              <a:t>Formularul</a:t>
            </a:r>
            <a:r>
              <a:rPr lang="en-US" sz="2200" dirty="0"/>
              <a:t> de </a:t>
            </a:r>
            <a:r>
              <a:rPr lang="en-US" sz="2200" dirty="0" err="1"/>
              <a:t>protecția</a:t>
            </a:r>
            <a:r>
              <a:rPr lang="en-US" sz="2200" dirty="0"/>
              <a:t> </a:t>
            </a:r>
            <a:r>
              <a:rPr lang="en-US" sz="2200" dirty="0" err="1"/>
              <a:t>muncii</a:t>
            </a:r>
            <a:endParaRPr lang="en-US" sz="2200" dirty="0"/>
          </a:p>
          <a:p>
            <a:r>
              <a:rPr lang="en-US" sz="2400" dirty="0"/>
              <a:t>La final</a:t>
            </a:r>
          </a:p>
          <a:p>
            <a:pPr lvl="1"/>
            <a:r>
              <a:rPr lang="en-US" sz="2200" dirty="0" err="1"/>
              <a:t>Caietul</a:t>
            </a:r>
            <a:r>
              <a:rPr lang="en-US" sz="2200" dirty="0"/>
              <a:t> de </a:t>
            </a:r>
            <a:r>
              <a:rPr lang="en-US" sz="2200" dirty="0" err="1"/>
              <a:t>practică</a:t>
            </a:r>
            <a:r>
              <a:rPr lang="en-US" sz="2200" dirty="0"/>
              <a:t> </a:t>
            </a:r>
          </a:p>
          <a:p>
            <a:pPr lvl="2"/>
            <a:r>
              <a:rPr lang="en-US" sz="2000" dirty="0" err="1"/>
              <a:t>secțiunea</a:t>
            </a:r>
            <a:r>
              <a:rPr lang="en-US" sz="2000" dirty="0"/>
              <a:t> </a:t>
            </a:r>
            <a:r>
              <a:rPr lang="en-US" sz="2000" dirty="0" err="1"/>
              <a:t>notițelor</a:t>
            </a:r>
            <a:r>
              <a:rPr lang="en-US" sz="2000" dirty="0"/>
              <a:t> </a:t>
            </a:r>
            <a:r>
              <a:rPr lang="en-US" sz="2000" dirty="0" err="1"/>
              <a:t>voastre</a:t>
            </a:r>
            <a:r>
              <a:rPr lang="en-US" sz="2000" dirty="0"/>
              <a:t> </a:t>
            </a:r>
            <a:r>
              <a:rPr lang="en-US" sz="2000" dirty="0" err="1"/>
              <a:t>despre</a:t>
            </a:r>
            <a:r>
              <a:rPr lang="en-US" sz="2000" dirty="0"/>
              <a:t> </a:t>
            </a:r>
            <a:r>
              <a:rPr lang="en-US" sz="2000" dirty="0" err="1"/>
              <a:t>activitatea</a:t>
            </a:r>
            <a:r>
              <a:rPr lang="en-US" sz="2000" dirty="0"/>
              <a:t> </a:t>
            </a:r>
            <a:r>
              <a:rPr lang="en-US" sz="2000" dirty="0" err="1"/>
              <a:t>efectuată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parcursul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360 de ore</a:t>
            </a:r>
          </a:p>
          <a:p>
            <a:pPr lvl="2"/>
            <a:r>
              <a:rPr lang="en-US" sz="2000" dirty="0"/>
              <a:t>Anexa2 – </a:t>
            </a:r>
            <a:r>
              <a:rPr lang="en-US" sz="2000" dirty="0" err="1"/>
              <a:t>evaluare</a:t>
            </a:r>
            <a:r>
              <a:rPr lang="en-US" sz="2000" dirty="0"/>
              <a:t> </a:t>
            </a:r>
            <a:r>
              <a:rPr lang="en-US" sz="2000" dirty="0" err="1"/>
              <a:t>orientativă</a:t>
            </a:r>
            <a:r>
              <a:rPr lang="en-US" sz="2000" dirty="0"/>
              <a:t> din </a:t>
            </a:r>
            <a:r>
              <a:rPr lang="en-US" sz="2000" dirty="0" err="1"/>
              <a:t>partea</a:t>
            </a:r>
            <a:r>
              <a:rPr lang="en-US" sz="2000" dirty="0"/>
              <a:t> </a:t>
            </a:r>
            <a:r>
              <a:rPr lang="en-US" sz="2000" dirty="0" err="1"/>
              <a:t>tutorilor</a:t>
            </a:r>
            <a:r>
              <a:rPr lang="en-US" sz="2000" dirty="0"/>
              <a:t> de la </a:t>
            </a:r>
            <a:r>
              <a:rPr lang="en-US" sz="2000" dirty="0" err="1"/>
              <a:t>firmă</a:t>
            </a:r>
            <a:endParaRPr lang="en-US" sz="2000" dirty="0"/>
          </a:p>
          <a:p>
            <a:pPr lvl="2"/>
            <a:r>
              <a:rPr lang="en-US" sz="2000" dirty="0"/>
              <a:t>Anexa3 – </a:t>
            </a:r>
            <a:r>
              <a:rPr lang="en-US" sz="2000" dirty="0" err="1"/>
              <a:t>adeverința</a:t>
            </a:r>
            <a:r>
              <a:rPr lang="en-US" sz="2000" dirty="0"/>
              <a:t> cu </a:t>
            </a:r>
            <a:r>
              <a:rPr lang="en-US" sz="2000" dirty="0" err="1"/>
              <a:t>calificativele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la </a:t>
            </a:r>
            <a:r>
              <a:rPr lang="en-US" sz="2000" dirty="0" err="1"/>
              <a:t>firmă</a:t>
            </a:r>
            <a:r>
              <a:rPr lang="en-US" sz="2000" dirty="0"/>
              <a:t> </a:t>
            </a:r>
            <a:r>
              <a:rPr lang="en-US" sz="2000" dirty="0" err="1"/>
              <a:t>către</a:t>
            </a:r>
            <a:r>
              <a:rPr lang="en-US" sz="2000" dirty="0"/>
              <a:t> </a:t>
            </a:r>
            <a:r>
              <a:rPr lang="en-US" sz="2000" dirty="0" err="1"/>
              <a:t>voi</a:t>
            </a:r>
            <a:r>
              <a:rPr lang="en-US" sz="2000" dirty="0"/>
              <a:t> care se </a:t>
            </a:r>
            <a:r>
              <a:rPr lang="en-US" sz="2000" dirty="0" err="1"/>
              <a:t>înregistrează</a:t>
            </a:r>
            <a:r>
              <a:rPr lang="en-US" sz="2000" dirty="0"/>
              <a:t>/</a:t>
            </a:r>
            <a:r>
              <a:rPr lang="en-US" sz="2000" dirty="0" err="1"/>
              <a:t>ștampilează</a:t>
            </a:r>
            <a:r>
              <a:rPr lang="en-US" sz="2000" dirty="0"/>
              <a:t> la </a:t>
            </a:r>
            <a:r>
              <a:rPr lang="en-US" sz="2000" dirty="0" err="1"/>
              <a:t>firmă</a:t>
            </a:r>
            <a:endParaRPr lang="en-US" sz="2000" dirty="0"/>
          </a:p>
          <a:p>
            <a:pPr lvl="2"/>
            <a:r>
              <a:rPr lang="en-US" sz="2000" dirty="0"/>
              <a:t>Anexa4 – cu </a:t>
            </a:r>
            <a:r>
              <a:rPr lang="en-US" sz="2000" dirty="0" err="1"/>
              <a:t>evaluarea</a:t>
            </a:r>
            <a:r>
              <a:rPr lang="en-US" sz="2000" dirty="0"/>
              <a:t> </a:t>
            </a:r>
            <a:r>
              <a:rPr lang="en-US" sz="2000" dirty="0" err="1"/>
              <a:t>voastră</a:t>
            </a:r>
            <a:r>
              <a:rPr lang="en-US" sz="2000" dirty="0"/>
              <a:t> a </a:t>
            </a:r>
            <a:r>
              <a:rPr lang="en-US" sz="2000" dirty="0" err="1"/>
              <a:t>întregului</a:t>
            </a:r>
            <a:r>
              <a:rPr lang="en-US" sz="2000" dirty="0"/>
              <a:t> </a:t>
            </a:r>
            <a:r>
              <a:rPr lang="en-US" sz="2000" dirty="0" err="1"/>
              <a:t>proces</a:t>
            </a:r>
            <a:r>
              <a:rPr lang="en-US" sz="2000" dirty="0"/>
              <a:t> de </a:t>
            </a:r>
            <a:r>
              <a:rPr lang="en-US" sz="2000" dirty="0" err="1"/>
              <a:t>practică</a:t>
            </a:r>
            <a:r>
              <a:rPr lang="en-US" sz="2000" dirty="0"/>
              <a:t>, </a:t>
            </a:r>
            <a:r>
              <a:rPr lang="en-US" sz="2000" dirty="0" err="1"/>
              <a:t>inclusiv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relația</a:t>
            </a:r>
            <a:r>
              <a:rPr lang="en-US" sz="2000" dirty="0"/>
              <a:t> cu firma</a:t>
            </a:r>
          </a:p>
          <a:p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774952" y="1951038"/>
            <a:ext cx="192232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76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EXCEPȚII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F8794-F528-47B6-B4DB-634DA5900064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28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Excepții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 err="1"/>
              <a:t>Reprezintă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care Python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trata</a:t>
            </a:r>
            <a:r>
              <a:rPr lang="en-US" sz="2400" dirty="0"/>
              <a:t> </a:t>
            </a:r>
            <a:r>
              <a:rPr lang="en-US" sz="2400" dirty="0" err="1"/>
              <a:t>erori</a:t>
            </a:r>
            <a:r>
              <a:rPr lang="en-US" sz="2400" dirty="0"/>
              <a:t> </a:t>
            </a:r>
            <a:r>
              <a:rPr lang="en-US" sz="2400" dirty="0" err="1"/>
              <a:t>neașteptate</a:t>
            </a:r>
            <a:r>
              <a:rPr lang="en-US" sz="2400" dirty="0"/>
              <a:t> din program, </a:t>
            </a:r>
            <a:r>
              <a:rPr lang="en-US" sz="2400" dirty="0" err="1"/>
              <a:t>putând</a:t>
            </a:r>
            <a:r>
              <a:rPr lang="en-US" sz="2400" dirty="0"/>
              <a:t> </a:t>
            </a:r>
            <a:r>
              <a:rPr lang="en-US" sz="2400" dirty="0" err="1"/>
              <a:t>oferi</a:t>
            </a:r>
            <a:r>
              <a:rPr lang="en-US" sz="2400" dirty="0"/>
              <a:t> </a:t>
            </a:r>
            <a:r>
              <a:rPr lang="en-US" sz="2400" dirty="0" err="1"/>
              <a:t>indicații</a:t>
            </a:r>
            <a:r>
              <a:rPr lang="en-US" sz="2400" dirty="0"/>
              <a:t> de </a:t>
            </a:r>
            <a:r>
              <a:rPr lang="en-US" sz="2400" dirty="0" err="1"/>
              <a:t>depanare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O </a:t>
            </a:r>
            <a:r>
              <a:rPr lang="en-US" sz="2400" dirty="0" err="1"/>
              <a:t>excepție</a:t>
            </a:r>
            <a:r>
              <a:rPr lang="en-US" sz="2400" dirty="0"/>
              <a:t> </a:t>
            </a:r>
            <a:r>
              <a:rPr lang="en-US" sz="2400" dirty="0" err="1"/>
              <a:t>reprezintă</a:t>
            </a:r>
            <a:r>
              <a:rPr lang="en-US" sz="2400" dirty="0"/>
              <a:t> un </a:t>
            </a:r>
            <a:r>
              <a:rPr lang="en-US" sz="2400" dirty="0" err="1"/>
              <a:t>eveniment</a:t>
            </a:r>
            <a:r>
              <a:rPr lang="en-US" sz="2400" dirty="0"/>
              <a:t> din </a:t>
            </a:r>
            <a:r>
              <a:rPr lang="en-US" sz="2400" dirty="0" err="1"/>
              <a:t>timpul</a:t>
            </a:r>
            <a:r>
              <a:rPr lang="en-US" sz="2400" dirty="0"/>
              <a:t> </a:t>
            </a:r>
            <a:r>
              <a:rPr lang="en-US" sz="2400" dirty="0" err="1"/>
              <a:t>execuției</a:t>
            </a:r>
            <a:r>
              <a:rPr lang="en-US" sz="2400" dirty="0"/>
              <a:t> </a:t>
            </a:r>
            <a:r>
              <a:rPr lang="en-US" sz="2400" dirty="0" err="1"/>
              <a:t>programului</a:t>
            </a:r>
            <a:r>
              <a:rPr lang="en-US" sz="2400" dirty="0"/>
              <a:t>, care </a:t>
            </a:r>
            <a:r>
              <a:rPr lang="en-US" sz="2400" dirty="0" err="1"/>
              <a:t>perturbă</a:t>
            </a:r>
            <a:r>
              <a:rPr lang="en-US" sz="2400" dirty="0"/>
              <a:t> </a:t>
            </a:r>
            <a:r>
              <a:rPr lang="en-US" sz="2400" dirty="0" err="1"/>
              <a:t>fluxul</a:t>
            </a:r>
            <a:r>
              <a:rPr lang="en-US" sz="2400" dirty="0"/>
              <a:t> normal de </a:t>
            </a:r>
            <a:r>
              <a:rPr lang="en-US" sz="2400" dirty="0" err="1"/>
              <a:t>execuției</a:t>
            </a:r>
            <a:r>
              <a:rPr lang="en-US" sz="2400" dirty="0"/>
              <a:t> al </a:t>
            </a:r>
            <a:r>
              <a:rPr lang="en-US" sz="2400" dirty="0" err="1"/>
              <a:t>instrucțiunilor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Când</a:t>
            </a:r>
            <a:r>
              <a:rPr lang="en-US" sz="2400" dirty="0"/>
              <a:t> un program </a:t>
            </a:r>
            <a:r>
              <a:rPr lang="en-US" sz="2400" dirty="0" err="1"/>
              <a:t>ridică</a:t>
            </a:r>
            <a:r>
              <a:rPr lang="en-US" sz="2400" dirty="0"/>
              <a:t> o </a:t>
            </a:r>
            <a:r>
              <a:rPr lang="en-US" sz="2400" dirty="0" err="1"/>
              <a:t>excepție</a:t>
            </a:r>
            <a:r>
              <a:rPr lang="en-US" sz="2400" dirty="0"/>
              <a:t>,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o </a:t>
            </a:r>
            <a:r>
              <a:rPr lang="en-US" sz="2400" dirty="0" err="1"/>
              <a:t>trateze</a:t>
            </a:r>
            <a:r>
              <a:rPr lang="en-US" sz="2400" dirty="0"/>
              <a:t> </a:t>
            </a:r>
            <a:r>
              <a:rPr lang="en-US" sz="2400" dirty="0" err="1"/>
              <a:t>imediat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programul</a:t>
            </a:r>
            <a:r>
              <a:rPr lang="en-US" sz="2400" dirty="0"/>
              <a:t>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termina</a:t>
            </a:r>
            <a:endParaRPr lang="en-US" sz="2400" dirty="0"/>
          </a:p>
          <a:p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627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Excepții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sz="2400" dirty="0" err="1"/>
              <a:t>Sunt</a:t>
            </a:r>
            <a:r>
              <a:rPr lang="en-US" sz="2400" dirty="0"/>
              <a:t> 2 </a:t>
            </a:r>
            <a:r>
              <a:rPr lang="en-US" sz="2400" dirty="0" err="1"/>
              <a:t>feluri</a:t>
            </a:r>
            <a:r>
              <a:rPr lang="en-US" sz="2400" dirty="0"/>
              <a:t> de </a:t>
            </a:r>
            <a:r>
              <a:rPr lang="en-US" sz="2400" dirty="0" err="1"/>
              <a:t>excepții</a:t>
            </a:r>
            <a:r>
              <a:rPr lang="en-US" sz="2400" dirty="0"/>
              <a:t>:</a:t>
            </a:r>
          </a:p>
          <a:p>
            <a:pPr lvl="1"/>
            <a:r>
              <a:rPr lang="en-US" sz="2200" dirty="0" err="1"/>
              <a:t>Builtin</a:t>
            </a:r>
            <a:r>
              <a:rPr lang="en-US" sz="2200" dirty="0"/>
              <a:t>  - a se </a:t>
            </a:r>
            <a:r>
              <a:rPr lang="en-US" sz="2200" dirty="0" err="1"/>
              <a:t>vedea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detalii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https://docs.python.org/3/library/exceptions.html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Create de </a:t>
            </a:r>
            <a:r>
              <a:rPr lang="en-US" sz="2200" dirty="0" err="1"/>
              <a:t>programator</a:t>
            </a:r>
            <a:r>
              <a:rPr lang="en-US" sz="2200" dirty="0"/>
              <a:t> – </a:t>
            </a:r>
            <a:r>
              <a:rPr lang="en-US" sz="2200" dirty="0" err="1"/>
              <a:t>prin</a:t>
            </a:r>
            <a:r>
              <a:rPr lang="en-US" sz="2200" dirty="0"/>
              <a:t> </a:t>
            </a:r>
            <a:r>
              <a:rPr lang="en-US" sz="2200" dirty="0" err="1"/>
              <a:t>clase</a:t>
            </a:r>
            <a:r>
              <a:rPr lang="en-US" sz="2200" dirty="0"/>
              <a:t> derivate din </a:t>
            </a:r>
            <a:r>
              <a:rPr lang="en-US" sz="2200" dirty="0" err="1"/>
              <a:t>clasele</a:t>
            </a:r>
            <a:r>
              <a:rPr lang="en-US" sz="2200" dirty="0"/>
              <a:t> </a:t>
            </a:r>
            <a:r>
              <a:rPr lang="en-US" sz="2200" dirty="0" err="1"/>
              <a:t>excepțiilor</a:t>
            </a:r>
            <a:r>
              <a:rPr lang="en-US" sz="2200" dirty="0"/>
              <a:t> </a:t>
            </a:r>
            <a:r>
              <a:rPr lang="en-US" sz="2200" dirty="0" err="1"/>
              <a:t>builtin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sz="2400" dirty="0"/>
              <a:t>O </a:t>
            </a:r>
            <a:r>
              <a:rPr lang="en-US" sz="2400" dirty="0" err="1"/>
              <a:t>excepție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un </a:t>
            </a:r>
            <a:r>
              <a:rPr lang="en-US" sz="2400" dirty="0" err="1"/>
              <a:t>obiect</a:t>
            </a:r>
            <a:r>
              <a:rPr lang="en-US" sz="2400" dirty="0"/>
              <a:t> Python care </a:t>
            </a:r>
            <a:r>
              <a:rPr lang="en-US" sz="2400" dirty="0" err="1"/>
              <a:t>reprezintă</a:t>
            </a:r>
            <a:r>
              <a:rPr lang="en-US" sz="2400" dirty="0"/>
              <a:t> o </a:t>
            </a:r>
            <a:r>
              <a:rPr lang="en-US" sz="2400" dirty="0" err="1"/>
              <a:t>eroare</a:t>
            </a:r>
            <a:endParaRPr lang="en-US" sz="2400" dirty="0"/>
          </a:p>
          <a:p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ridicarea</a:t>
            </a:r>
            <a:r>
              <a:rPr lang="en-US" sz="2400" dirty="0"/>
              <a:t> </a:t>
            </a:r>
            <a:r>
              <a:rPr lang="en-US" sz="2400" dirty="0" err="1"/>
              <a:t>excepțiilor</a:t>
            </a:r>
            <a:r>
              <a:rPr lang="en-US" sz="2400" dirty="0"/>
              <a:t> se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folosi</a:t>
            </a:r>
            <a:r>
              <a:rPr lang="en-US" sz="2400" dirty="0"/>
              <a:t> </a:t>
            </a:r>
            <a:r>
              <a:rPr lang="en-US" sz="2400" dirty="0" err="1"/>
              <a:t>instrucțiunea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raise</a:t>
            </a:r>
          </a:p>
          <a:p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tratarea</a:t>
            </a:r>
            <a:r>
              <a:rPr lang="en-US" sz="2400" dirty="0"/>
              <a:t> </a:t>
            </a:r>
            <a:r>
              <a:rPr lang="en-US" sz="2400" dirty="0" err="1"/>
              <a:t>excepțiilor</a:t>
            </a:r>
            <a:r>
              <a:rPr lang="en-US" sz="2400" dirty="0"/>
              <a:t>,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folosi</a:t>
            </a:r>
            <a:r>
              <a:rPr lang="en-US" sz="2400" dirty="0"/>
              <a:t> un block </a:t>
            </a:r>
            <a:r>
              <a:rPr lang="en-US" sz="2400" b="1" i="1" dirty="0">
                <a:solidFill>
                  <a:srgbClr val="FF0000"/>
                </a:solidFill>
              </a:rPr>
              <a:t>try</a:t>
            </a:r>
          </a:p>
          <a:p>
            <a:r>
              <a:rPr lang="en-US" sz="2400" dirty="0" err="1"/>
              <a:t>Există</a:t>
            </a:r>
            <a:r>
              <a:rPr lang="en-US" sz="2400" dirty="0"/>
              <a:t> </a:t>
            </a:r>
            <a:r>
              <a:rPr lang="en-US" sz="2400" dirty="0" err="1"/>
              <a:t>diferite</a:t>
            </a:r>
            <a:r>
              <a:rPr lang="en-US" sz="2400" dirty="0"/>
              <a:t> </a:t>
            </a:r>
            <a:r>
              <a:rPr lang="en-US" sz="2400" dirty="0" err="1"/>
              <a:t>tipuri</a:t>
            </a:r>
            <a:r>
              <a:rPr lang="en-US" sz="2400" dirty="0"/>
              <a:t> de </a:t>
            </a:r>
            <a:r>
              <a:rPr lang="en-US" sz="2400" dirty="0" err="1"/>
              <a:t>blocuri</a:t>
            </a:r>
            <a:r>
              <a:rPr lang="en-US" sz="2400" dirty="0"/>
              <a:t> try: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try…except…else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try…finally</a:t>
            </a:r>
            <a:endParaRPr lang="en-US" sz="22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93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Blocul</a:t>
            </a:r>
            <a:r>
              <a:rPr lang="en-US" b="1" dirty="0"/>
              <a:t> try … except …else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r>
              <a:rPr lang="en-US" dirty="0" err="1"/>
              <a:t>Sintaxă</a:t>
            </a:r>
            <a:r>
              <a:rPr lang="en-US" dirty="0"/>
              <a:t>:</a:t>
            </a:r>
            <a:endParaRPr lang="ro-RO" dirty="0"/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try:</a:t>
            </a: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Aici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efectuăm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instrucțiunile</a:t>
            </a:r>
            <a:r>
              <a:rPr lang="en-US" i="1" dirty="0">
                <a:solidFill>
                  <a:srgbClr val="FF0000"/>
                </a:solidFill>
              </a:rPr>
              <a:t> care pot produce </a:t>
            </a:r>
            <a:r>
              <a:rPr lang="en-US" i="1" dirty="0" err="1">
                <a:solidFill>
                  <a:srgbClr val="FF0000"/>
                </a:solidFill>
              </a:rPr>
              <a:t>excepții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except Excepție1:</a:t>
            </a: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Dacă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apare</a:t>
            </a:r>
            <a:r>
              <a:rPr lang="en-US" i="1" dirty="0">
                <a:solidFill>
                  <a:srgbClr val="FF0000"/>
                </a:solidFill>
              </a:rPr>
              <a:t> Excepție1, </a:t>
            </a:r>
            <a:r>
              <a:rPr lang="en-US" i="1" dirty="0" err="1">
                <a:solidFill>
                  <a:srgbClr val="FF0000"/>
                </a:solidFill>
              </a:rPr>
              <a:t>atunci</a:t>
            </a:r>
            <a:r>
              <a:rPr lang="en-US" i="1" dirty="0">
                <a:solidFill>
                  <a:srgbClr val="FF0000"/>
                </a:solidFill>
              </a:rPr>
              <a:t> se </a:t>
            </a:r>
            <a:r>
              <a:rPr lang="en-US" i="1" dirty="0" err="1">
                <a:solidFill>
                  <a:srgbClr val="FF0000"/>
                </a:solidFill>
              </a:rPr>
              <a:t>execută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acest</a:t>
            </a:r>
            <a:r>
              <a:rPr lang="en-US" i="1" dirty="0">
                <a:solidFill>
                  <a:srgbClr val="FF0000"/>
                </a:solidFill>
              </a:rPr>
              <a:t> bloc</a:t>
            </a: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else:</a:t>
            </a: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    </a:t>
            </a:r>
            <a:r>
              <a:rPr lang="en-US" i="1" dirty="0" err="1">
                <a:solidFill>
                  <a:srgbClr val="FF0000"/>
                </a:solidFill>
              </a:rPr>
              <a:t>Dacă</a:t>
            </a:r>
            <a:r>
              <a:rPr lang="en-US" i="1" dirty="0">
                <a:solidFill>
                  <a:srgbClr val="FF0000"/>
                </a:solidFill>
              </a:rPr>
              <a:t> nu </a:t>
            </a:r>
            <a:r>
              <a:rPr lang="en-US" i="1" dirty="0" err="1">
                <a:solidFill>
                  <a:srgbClr val="FF0000"/>
                </a:solidFill>
              </a:rPr>
              <a:t>apar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excepții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atunci</a:t>
            </a:r>
            <a:r>
              <a:rPr lang="en-US" i="1" dirty="0">
                <a:solidFill>
                  <a:srgbClr val="FF0000"/>
                </a:solidFill>
              </a:rPr>
              <a:t> se </a:t>
            </a:r>
            <a:r>
              <a:rPr lang="en-US" i="1" dirty="0" err="1">
                <a:solidFill>
                  <a:srgbClr val="FF0000"/>
                </a:solidFill>
              </a:rPr>
              <a:t>execută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acest</a:t>
            </a:r>
            <a:r>
              <a:rPr lang="en-US" i="1" dirty="0">
                <a:solidFill>
                  <a:srgbClr val="FF0000"/>
                </a:solidFill>
              </a:rPr>
              <a:t> bloc</a:t>
            </a:r>
          </a:p>
          <a:p>
            <a:r>
              <a:rPr lang="en-US" dirty="0"/>
              <a:t>try: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try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instrucțiuni</a:t>
            </a:r>
            <a:r>
              <a:rPr lang="en-US" dirty="0"/>
              <a:t> except. </a:t>
            </a:r>
          </a:p>
          <a:p>
            <a:pPr lvl="1"/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de </a:t>
            </a:r>
            <a:r>
              <a:rPr lang="en-US" dirty="0" err="1"/>
              <a:t>instrucțiuni</a:t>
            </a:r>
            <a:r>
              <a:rPr lang="en-US" dirty="0"/>
              <a:t> din </a:t>
            </a:r>
            <a:r>
              <a:rPr lang="en-US" dirty="0" err="1"/>
              <a:t>zona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try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ridica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excepții</a:t>
            </a:r>
            <a:endParaRPr lang="en-US" dirty="0"/>
          </a:p>
          <a:p>
            <a:r>
              <a:rPr lang="en-US" dirty="0"/>
              <a:t>except:</a:t>
            </a:r>
          </a:p>
          <a:p>
            <a:pPr lvl="1"/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prevedea</a:t>
            </a:r>
            <a:r>
              <a:rPr lang="en-US" dirty="0"/>
              <a:t> o </a:t>
            </a:r>
            <a:r>
              <a:rPr lang="en-US" dirty="0" err="1"/>
              <a:t>clauză</a:t>
            </a:r>
            <a:r>
              <a:rPr lang="en-US" dirty="0"/>
              <a:t> </a:t>
            </a:r>
            <a:r>
              <a:rPr lang="en-US" dirty="0" err="1"/>
              <a:t>generică</a:t>
            </a:r>
            <a:r>
              <a:rPr lang="en-US" dirty="0"/>
              <a:t> de </a:t>
            </a:r>
            <a:r>
              <a:rPr lang="en-US" dirty="0" err="1"/>
              <a:t>excepție</a:t>
            </a:r>
            <a:r>
              <a:rPr lang="en-US" dirty="0"/>
              <a:t>, care </a:t>
            </a:r>
            <a:r>
              <a:rPr lang="en-US" dirty="0" err="1"/>
              <a:t>tratează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excepție</a:t>
            </a:r>
            <a:r>
              <a:rPr lang="en-US" dirty="0"/>
              <a:t> care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apară</a:t>
            </a:r>
            <a:endParaRPr lang="en-US" dirty="0"/>
          </a:p>
          <a:p>
            <a:pPr lvl="1"/>
            <a:r>
              <a:rPr lang="en-US" dirty="0"/>
              <a:t>Nu se </a:t>
            </a:r>
            <a:r>
              <a:rPr lang="en-US" dirty="0" err="1"/>
              <a:t>consideră</a:t>
            </a:r>
            <a:r>
              <a:rPr lang="en-US" dirty="0"/>
              <a:t>, </a:t>
            </a:r>
            <a:r>
              <a:rPr lang="en-US" dirty="0" err="1"/>
              <a:t>însă</a:t>
            </a:r>
            <a:r>
              <a:rPr lang="en-US" dirty="0"/>
              <a:t>, o </a:t>
            </a:r>
            <a:r>
              <a:rPr lang="en-US" dirty="0" err="1"/>
              <a:t>practică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nu </a:t>
            </a:r>
            <a:r>
              <a:rPr lang="en-US" dirty="0" err="1"/>
              <a:t>ajută</a:t>
            </a:r>
            <a:r>
              <a:rPr lang="en-US" dirty="0"/>
              <a:t> </a:t>
            </a:r>
            <a:r>
              <a:rPr lang="en-US" dirty="0" err="1"/>
              <a:t>programatorul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identifice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7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Blocul</a:t>
            </a:r>
            <a:r>
              <a:rPr lang="en-US" b="1" dirty="0"/>
              <a:t> try … except …else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1626"/>
            <a:ext cx="113792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else:</a:t>
            </a:r>
          </a:p>
          <a:p>
            <a:pPr lvl="1">
              <a:defRPr/>
            </a:pP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clauzele</a:t>
            </a:r>
            <a:r>
              <a:rPr lang="en-US" dirty="0"/>
              <a:t> except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o </a:t>
            </a:r>
            <a:r>
              <a:rPr lang="en-US" dirty="0" err="1"/>
              <a:t>clauză</a:t>
            </a:r>
            <a:r>
              <a:rPr lang="en-US" dirty="0"/>
              <a:t> else.</a:t>
            </a:r>
          </a:p>
          <a:p>
            <a:pPr lvl="1">
              <a:defRPr/>
            </a:pPr>
            <a:r>
              <a:rPr lang="en-US" dirty="0" err="1"/>
              <a:t>Codul</a:t>
            </a:r>
            <a:r>
              <a:rPr lang="en-US" dirty="0"/>
              <a:t> din </a:t>
            </a:r>
            <a:r>
              <a:rPr lang="en-US" dirty="0" err="1"/>
              <a:t>ramura</a:t>
            </a:r>
            <a:r>
              <a:rPr lang="en-US" dirty="0"/>
              <a:t> else se </a:t>
            </a:r>
            <a:r>
              <a:rPr lang="en-US" dirty="0" err="1"/>
              <a:t>execută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sursă</a:t>
            </a:r>
            <a:r>
              <a:rPr lang="en-US" dirty="0"/>
              <a:t> din </a:t>
            </a:r>
            <a:r>
              <a:rPr lang="en-US" dirty="0" err="1"/>
              <a:t>blocul</a:t>
            </a:r>
            <a:r>
              <a:rPr lang="en-US" dirty="0"/>
              <a:t> try nu </a:t>
            </a:r>
            <a:r>
              <a:rPr lang="en-US" dirty="0" err="1"/>
              <a:t>ridică</a:t>
            </a:r>
            <a:r>
              <a:rPr lang="en-US" dirty="0"/>
              <a:t> </a:t>
            </a:r>
            <a:r>
              <a:rPr lang="en-US" dirty="0" err="1"/>
              <a:t>excepții</a:t>
            </a:r>
            <a:endParaRPr lang="en-US" dirty="0"/>
          </a:p>
          <a:p>
            <a:pPr lvl="1">
              <a:defRPr/>
            </a:pP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ramura</a:t>
            </a:r>
            <a:r>
              <a:rPr lang="en-US" dirty="0"/>
              <a:t> else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cod care nu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protecția</a:t>
            </a:r>
            <a:r>
              <a:rPr lang="en-US" dirty="0"/>
              <a:t> </a:t>
            </a:r>
            <a:r>
              <a:rPr lang="en-US" dirty="0" err="1"/>
              <a:t>ramurii</a:t>
            </a:r>
            <a:r>
              <a:rPr lang="en-US" dirty="0"/>
              <a:t> try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 </a:t>
            </a:r>
            <a:r>
              <a:rPr lang="en-US" dirty="0" err="1"/>
              <a:t>excepție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i="1" dirty="0"/>
              <a:t>argument</a:t>
            </a:r>
            <a:r>
              <a:rPr lang="en-US" dirty="0"/>
              <a:t> - o </a:t>
            </a:r>
            <a:r>
              <a:rPr lang="en-US" dirty="0" err="1"/>
              <a:t>valoare</a:t>
            </a:r>
            <a:r>
              <a:rPr lang="en-US" dirty="0"/>
              <a:t> care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adiționale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problemă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Conținutul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</a:t>
            </a:r>
            <a:r>
              <a:rPr lang="en-US" dirty="0" err="1"/>
              <a:t>variază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excepție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Argumentul</a:t>
            </a:r>
            <a:r>
              <a:rPr lang="en-US" dirty="0"/>
              <a:t> </a:t>
            </a:r>
            <a:r>
              <a:rPr lang="en-US" dirty="0" err="1"/>
              <a:t>excepției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capturat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variabilă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clauza</a:t>
            </a:r>
            <a:r>
              <a:rPr lang="en-US" dirty="0"/>
              <a:t> de </a:t>
            </a:r>
            <a:r>
              <a:rPr lang="en-US" dirty="0" err="1"/>
              <a:t>excepție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27B2B35-9CF1-4DE1-AABC-E26106F21C93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751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o-RO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o-RO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608E58FB-284A-4649-ABB9-5A32E57EB61D}" vid="{A880BF69-C421-44F5-8561-2B49173958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25E7334074DE4780E1251CBDEE6F62" ma:contentTypeVersion="2" ma:contentTypeDescription="Create a new document." ma:contentTypeScope="" ma:versionID="be261548a345a9158d34a2d908119d14">
  <xsd:schema xmlns:xsd="http://www.w3.org/2001/XMLSchema" xmlns:xs="http://www.w3.org/2001/XMLSchema" xmlns:p="http://schemas.microsoft.com/office/2006/metadata/properties" xmlns:ns2="ed28928d-61f3-49db-8477-64466261bda7" targetNamespace="http://schemas.microsoft.com/office/2006/metadata/properties" ma:root="true" ma:fieldsID="27a7582d273f2ce4c2db2f2d3299daab" ns2:_="">
    <xsd:import namespace="ed28928d-61f3-49db-8477-64466261bd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28928d-61f3-49db-8477-64466261b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99F53A-3F58-4702-B304-4BC89409B8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3E49E6-FB23-444B-A4BD-51B8A2DA43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28928d-61f3-49db-8477-64466261bd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CA8973-FA81-4484-A7A6-7DA75B8F7873}">
  <ds:schemaRefs>
    <ds:schemaRef ds:uri="http://purl.org/dc/dcmitype/"/>
    <ds:schemaRef ds:uri="http://schemas.microsoft.com/office/2006/metadata/properties"/>
    <ds:schemaRef ds:uri="http://purl.org/dc/terms/"/>
    <ds:schemaRef ds:uri="ed28928d-61f3-49db-8477-64466261bda7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12201</TotalTime>
  <Words>8607</Words>
  <Application>Microsoft Office PowerPoint</Application>
  <PresentationFormat>Widescreen</PresentationFormat>
  <Paragraphs>1408</Paragraphs>
  <Slides>113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3" baseType="lpstr">
      <vt:lpstr>Arial</vt:lpstr>
      <vt:lpstr>Calibri</vt:lpstr>
      <vt:lpstr>Courier New</vt:lpstr>
      <vt:lpstr>DejaVu Sans Mono</vt:lpstr>
      <vt:lpstr>Times New Roman</vt:lpstr>
      <vt:lpstr>Trebuchet MS</vt:lpstr>
      <vt:lpstr>Verdana</vt:lpstr>
      <vt:lpstr>Wingdings</vt:lpstr>
      <vt:lpstr>Wingdings 3</vt:lpstr>
      <vt:lpstr>Theme1</vt:lpstr>
      <vt:lpstr>Curs aplicativ Python  An 3, semestrul 2 Curs ținut în colaborare cu firma DXC-Luxoft</vt:lpstr>
      <vt:lpstr>Python</vt:lpstr>
      <vt:lpstr>Alternative environment Python</vt:lpstr>
      <vt:lpstr>Structură detaliată a cursului</vt:lpstr>
      <vt:lpstr>Curs aplicativ de Python  Python – Sesiunea 1</vt:lpstr>
      <vt:lpstr>Legat de environmentul Python</vt:lpstr>
      <vt:lpstr>Legat de environmentul Python</vt:lpstr>
      <vt:lpstr>Alternative environment Python</vt:lpstr>
      <vt:lpstr>Python</vt:lpstr>
      <vt:lpstr>Introducere</vt:lpstr>
      <vt:lpstr>Python în viața reală</vt:lpstr>
      <vt:lpstr>De ce Python</vt:lpstr>
      <vt:lpstr>Versiuni de Python</vt:lpstr>
      <vt:lpstr>Utilizarea unui interpretor Python</vt:lpstr>
      <vt:lpstr>Sintaxa de bazĂ</vt:lpstr>
      <vt:lpstr>Numele entităților</vt:lpstr>
      <vt:lpstr>Cuvinte rezervate</vt:lpstr>
      <vt:lpstr>Indentare</vt:lpstr>
      <vt:lpstr>Afișare pe ecran</vt:lpstr>
      <vt:lpstr>Organizarea codului</vt:lpstr>
      <vt:lpstr>Variabile</vt:lpstr>
      <vt:lpstr>Tipuri de variabile</vt:lpstr>
      <vt:lpstr>Numere</vt:lpstr>
      <vt:lpstr>String</vt:lpstr>
      <vt:lpstr>TEMĂ</vt:lpstr>
      <vt:lpstr>Temă</vt:lpstr>
      <vt:lpstr>Curs aplicativ de Python și Linux  Python – Sesiunea 2</vt:lpstr>
      <vt:lpstr>ORGANIZATORICE</vt:lpstr>
      <vt:lpstr>Probleme la tema anterioară?</vt:lpstr>
      <vt:lpstr>EXERCIȚII</vt:lpstr>
      <vt:lpstr>Exerciții</vt:lpstr>
      <vt:lpstr>Structuri de date</vt:lpstr>
      <vt:lpstr>Lista</vt:lpstr>
      <vt:lpstr>Metodele specifice listelor</vt:lpstr>
      <vt:lpstr>Folosirea operatorului slice</vt:lpstr>
      <vt:lpstr>Tupluri</vt:lpstr>
      <vt:lpstr>Dicționare</vt:lpstr>
      <vt:lpstr>Metode specifice dicționarelor</vt:lpstr>
      <vt:lpstr>Funcții generale</vt:lpstr>
      <vt:lpstr>EXERCIȚII</vt:lpstr>
      <vt:lpstr>Exerciții</vt:lpstr>
      <vt:lpstr>Exerciții</vt:lpstr>
      <vt:lpstr>Exerciții</vt:lpstr>
      <vt:lpstr>TEMĂ</vt:lpstr>
      <vt:lpstr>Temă</vt:lpstr>
      <vt:lpstr>Curs aplicativ de Python și Linux  Python – Sesiunea 3</vt:lpstr>
      <vt:lpstr>Python</vt:lpstr>
      <vt:lpstr>ORGANIZATORICE</vt:lpstr>
      <vt:lpstr>Probleme la temă?</vt:lpstr>
      <vt:lpstr>Flux de control</vt:lpstr>
      <vt:lpstr>Expresii booleene</vt:lpstr>
      <vt:lpstr>Expresii condiționale</vt:lpstr>
      <vt:lpstr>Instrucțiunea if</vt:lpstr>
      <vt:lpstr>Instrucțiunea if … else</vt:lpstr>
      <vt:lpstr>Instrucțiuni nested if</vt:lpstr>
      <vt:lpstr>Bucle</vt:lpstr>
      <vt:lpstr>Bucla while</vt:lpstr>
      <vt:lpstr>Bucla for</vt:lpstr>
      <vt:lpstr>Folosirea expresiei else cu bucle</vt:lpstr>
      <vt:lpstr>Bucle nested</vt:lpstr>
      <vt:lpstr>Instrucțiuni de control al buclelor</vt:lpstr>
      <vt:lpstr>Funcții builtin folosite în bucle</vt:lpstr>
      <vt:lpstr>EXERCIȚII</vt:lpstr>
      <vt:lpstr>Exerciții</vt:lpstr>
      <vt:lpstr>FUncȚii</vt:lpstr>
      <vt:lpstr>Sintaxa funcției</vt:lpstr>
      <vt:lpstr>Tipuri de argumente</vt:lpstr>
      <vt:lpstr>Scopul variabilelor</vt:lpstr>
      <vt:lpstr>EXERCIȚII</vt:lpstr>
      <vt:lpstr>Exerciții</vt:lpstr>
      <vt:lpstr>TEMĂ</vt:lpstr>
      <vt:lpstr>Temă</vt:lpstr>
      <vt:lpstr>Citirea de la stdin</vt:lpstr>
      <vt:lpstr>Module</vt:lpstr>
      <vt:lpstr>Module</vt:lpstr>
      <vt:lpstr>Studiu de caz la importarea de module</vt:lpstr>
      <vt:lpstr>Studiu de caz la importarea de module</vt:lpstr>
      <vt:lpstr>Clase Și obiecte</vt:lpstr>
      <vt:lpstr>Terminologie POO</vt:lpstr>
      <vt:lpstr>Definirea claselor</vt:lpstr>
      <vt:lpstr>Accesarea atributelor</vt:lpstr>
      <vt:lpstr>Atribute builtin</vt:lpstr>
      <vt:lpstr>Ștergerea obiectelor</vt:lpstr>
      <vt:lpstr>Moștenirea</vt:lpstr>
      <vt:lpstr>Verificarea moștenirii</vt:lpstr>
      <vt:lpstr>Suprascrierea metodelor</vt:lpstr>
      <vt:lpstr>Exemplu</vt:lpstr>
      <vt:lpstr>Protejarea variabilelor</vt:lpstr>
      <vt:lpstr>EXERCIȚII</vt:lpstr>
      <vt:lpstr>Exerciții</vt:lpstr>
      <vt:lpstr>Temă</vt:lpstr>
      <vt:lpstr>ALTE SCENARII AVANSATE</vt:lpstr>
      <vt:lpstr>ORGANIZATORICE</vt:lpstr>
      <vt:lpstr>Side topic – cum va fi la practică</vt:lpstr>
      <vt:lpstr>EXCEPȚII</vt:lpstr>
      <vt:lpstr>Excepții</vt:lpstr>
      <vt:lpstr>Excepții</vt:lpstr>
      <vt:lpstr>Blocul try … except …else</vt:lpstr>
      <vt:lpstr>Blocul try … except …else</vt:lpstr>
      <vt:lpstr>Blocul try … finally</vt:lpstr>
      <vt:lpstr>Instrucțiunea raise</vt:lpstr>
      <vt:lpstr>Studiu de caz pentru try…except…else</vt:lpstr>
      <vt:lpstr>Studiu de caz pentru try…except…else</vt:lpstr>
      <vt:lpstr>Studiu de caz</vt:lpstr>
      <vt:lpstr>Studiu de caz – implementarea unei excepții</vt:lpstr>
      <vt:lpstr>EXERCIȚII</vt:lpstr>
      <vt:lpstr>Exerciții</vt:lpstr>
      <vt:lpstr>SETURI</vt:lpstr>
      <vt:lpstr>Setul</vt:lpstr>
      <vt:lpstr>Adăugare în set</vt:lpstr>
      <vt:lpstr>Ștergere din set</vt:lpstr>
      <vt:lpstr>Ștergere din set</vt:lpstr>
      <vt:lpstr>VĂ mulȚumesc pentru atenȚie (Întrebări?)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aplicativ de Linux și Python</dc:title>
  <dc:creator>Valentin Gabriel Voiculescu</dc:creator>
  <cp:lastModifiedBy>Serbanescu, Georgiana-Elena (DXC Luxoft)</cp:lastModifiedBy>
  <cp:revision>497</cp:revision>
  <dcterms:created xsi:type="dcterms:W3CDTF">2019-09-17T13:28:54Z</dcterms:created>
  <dcterms:modified xsi:type="dcterms:W3CDTF">2023-06-26T07:18:18Z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0x0101003025E7334074DE4780E1251CBDEE6F62</vt:lpwstr>
  </property>
</Properties>
</file>