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7"/>
  </p:notesMasterIdLst>
  <p:handoutMasterIdLst>
    <p:handoutMasterId r:id="rId38"/>
  </p:handoutMasterIdLst>
  <p:sldIdLst>
    <p:sldId id="296" r:id="rId5"/>
    <p:sldId id="287" r:id="rId6"/>
    <p:sldId id="297" r:id="rId7"/>
    <p:sldId id="299" r:id="rId8"/>
    <p:sldId id="326" r:id="rId9"/>
    <p:sldId id="303" r:id="rId10"/>
    <p:sldId id="304" r:id="rId11"/>
    <p:sldId id="327" r:id="rId12"/>
    <p:sldId id="289" r:id="rId13"/>
    <p:sldId id="344" r:id="rId14"/>
    <p:sldId id="288" r:id="rId15"/>
    <p:sldId id="345" r:id="rId16"/>
    <p:sldId id="330" r:id="rId17"/>
    <p:sldId id="291" r:id="rId18"/>
    <p:sldId id="306" r:id="rId19"/>
    <p:sldId id="305" r:id="rId20"/>
    <p:sldId id="312" r:id="rId21"/>
    <p:sldId id="331" r:id="rId22"/>
    <p:sldId id="328" r:id="rId23"/>
    <p:sldId id="329" r:id="rId24"/>
    <p:sldId id="341" r:id="rId25"/>
    <p:sldId id="352" r:id="rId26"/>
    <p:sldId id="315" r:id="rId27"/>
    <p:sldId id="353" r:id="rId28"/>
    <p:sldId id="321" r:id="rId29"/>
    <p:sldId id="323" r:id="rId30"/>
    <p:sldId id="350" r:id="rId31"/>
    <p:sldId id="351" r:id="rId32"/>
    <p:sldId id="354" r:id="rId33"/>
    <p:sldId id="355" r:id="rId34"/>
    <p:sldId id="356" r:id="rId35"/>
    <p:sldId id="357" r:id="rId3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99"/>
    <a:srgbClr val="99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Fără stil, fără grilă">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il tematic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Fără stil, grilă tabel">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Stil mediu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87" autoAdjust="0"/>
    <p:restoredTop sz="91594" autoAdjust="0"/>
  </p:normalViewPr>
  <p:slideViewPr>
    <p:cSldViewPr showGuides="1">
      <p:cViewPr varScale="1">
        <p:scale>
          <a:sx n="64" d="100"/>
          <a:sy n="64" d="100"/>
        </p:scale>
        <p:origin x="570" y="4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pPr/>
              <a:t>4/17/2018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pPr/>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4/17/2018</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normAutofit/>
          </a:bodyPr>
          <a:lstStyle/>
          <a:p>
            <a:endParaRPr lang="en-US" dirty="0"/>
          </a:p>
        </p:txBody>
      </p:sp>
      <p:sp>
        <p:nvSpPr>
          <p:cNvPr id="4" name="Substituent număr diapozitiv 3"/>
          <p:cNvSpPr>
            <a:spLocks noGrp="1"/>
          </p:cNvSpPr>
          <p:nvPr>
            <p:ph type="sldNum" sz="quarter" idx="10"/>
          </p:nvPr>
        </p:nvSpPr>
        <p:spPr/>
        <p:txBody>
          <a:bodyPr/>
          <a:lstStyle/>
          <a:p>
            <a:fld id="{841221E5-7225-48EB-A4EE-420E7BFCF705}" type="slidenum">
              <a:rPr lang="en-US" smtClean="0"/>
              <a:pPr/>
              <a:t>11</a:t>
            </a:fld>
            <a:endParaRPr lang="en-US"/>
          </a:p>
        </p:txBody>
      </p:sp>
    </p:spTree>
    <p:extLst>
      <p:ext uri="{BB962C8B-B14F-4D97-AF65-F5344CB8AC3E}">
        <p14:creationId xmlns:p14="http://schemas.microsoft.com/office/powerpoint/2010/main" val="114170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normAutofit/>
          </a:bodyPr>
          <a:lstStyle/>
          <a:p>
            <a:endParaRPr lang="en-US" dirty="0"/>
          </a:p>
        </p:txBody>
      </p:sp>
      <p:sp>
        <p:nvSpPr>
          <p:cNvPr id="4" name="Substituent număr diapozitiv 3"/>
          <p:cNvSpPr>
            <a:spLocks noGrp="1"/>
          </p:cNvSpPr>
          <p:nvPr>
            <p:ph type="sldNum" sz="quarter" idx="10"/>
          </p:nvPr>
        </p:nvSpPr>
        <p:spPr/>
        <p:txBody>
          <a:bodyPr/>
          <a:lstStyle/>
          <a:p>
            <a:fld id="{841221E5-7225-48EB-A4EE-420E7BFCF705}" type="slidenum">
              <a:rPr lang="en-US" smtClean="0"/>
              <a:pPr/>
              <a:t>12</a:t>
            </a:fld>
            <a:endParaRPr lang="en-US"/>
          </a:p>
        </p:txBody>
      </p:sp>
    </p:spTree>
    <p:extLst>
      <p:ext uri="{BB962C8B-B14F-4D97-AF65-F5344CB8AC3E}">
        <p14:creationId xmlns:p14="http://schemas.microsoft.com/office/powerpoint/2010/main" val="1840308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sp>
        <p:nvSpPr>
          <p:cNvPr id="8" name="Rectangle 7"/>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ro-RO" smtClean="0"/>
              <a:t>Faceți clic pentru a edita stilul de titlu Coordonator</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smtClean="0"/>
              <a:t>Faceți clic pentru editarea stilului de subtitlu al coordonatorului</a:t>
            </a:r>
            <a:endParaRPr/>
          </a:p>
        </p:txBody>
      </p:sp>
      <p:sp>
        <p:nvSpPr>
          <p:cNvPr id="4" name="Date Placeholder 3"/>
          <p:cNvSpPr>
            <a:spLocks noGrp="1"/>
          </p:cNvSpPr>
          <p:nvPr>
            <p:ph type="dt" sz="half" idx="10"/>
          </p:nvPr>
        </p:nvSpPr>
        <p:spPr/>
        <p:txBody>
          <a:bodyPr/>
          <a:lstStyle>
            <a:lvl1pPr>
              <a:defRPr>
                <a:solidFill>
                  <a:schemeClr val="bg1"/>
                </a:solidFill>
              </a:defRPr>
            </a:lvl1pPr>
          </a:lstStyle>
          <a:p>
            <a:fld id="{C2C6F8EA-316C-41DE-B9A4-EDCC3A85ED9A}" type="datetimeFigureOut">
              <a:rPr lang="en-US"/>
              <a:pPr/>
              <a:t>4/17/2018</a:t>
            </a:fld>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mtClean="0"/>
              <a:t>Faceți clic pentru a edita stilul de titlu Coordonator</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a:p>
        </p:txBody>
      </p:sp>
      <p:sp>
        <p:nvSpPr>
          <p:cNvPr id="4" name="Date Placeholder 3"/>
          <p:cNvSpPr>
            <a:spLocks noGrp="1"/>
          </p:cNvSpPr>
          <p:nvPr>
            <p:ph type="dt" sz="half" idx="10"/>
          </p:nvPr>
        </p:nvSpPr>
        <p:spPr/>
        <p:txBody>
          <a:bodyPr/>
          <a:lstStyle/>
          <a:p>
            <a:fld id="{C2C6F8EA-316C-41DE-B9A4-EDCC3A85ED9A}" type="datetimeFigureOut">
              <a:rPr lang="en-US"/>
              <a:pPr/>
              <a:t>4/17/2018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sp>
        <p:nvSpPr>
          <p:cNvPr id="7" name="Rectangle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ro-RO" smtClean="0"/>
              <a:t>Faceți clic pentru a edita stilul de titlu Coordonator</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a:p>
        </p:txBody>
      </p:sp>
      <p:sp>
        <p:nvSpPr>
          <p:cNvPr id="4" name="Date Placeholder 3"/>
          <p:cNvSpPr>
            <a:spLocks noGrp="1"/>
          </p:cNvSpPr>
          <p:nvPr>
            <p:ph type="dt" sz="half" idx="10"/>
          </p:nvPr>
        </p:nvSpPr>
        <p:spPr/>
        <p:txBody>
          <a:bodyPr/>
          <a:lstStyle/>
          <a:p>
            <a:fld id="{C2C6F8EA-316C-41DE-B9A4-EDCC3A85ED9A}" type="datetimeFigureOut">
              <a:rPr lang="en-US"/>
              <a:pPr/>
              <a:t>4/17/2018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mtClean="0"/>
              <a:t>Faceți clic pentru a edita stilul de titlu Coordonator</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a:p>
        </p:txBody>
      </p:sp>
      <p:sp>
        <p:nvSpPr>
          <p:cNvPr id="4" name="Date Placeholder 3"/>
          <p:cNvSpPr>
            <a:spLocks noGrp="1"/>
          </p:cNvSpPr>
          <p:nvPr>
            <p:ph type="dt" sz="half" idx="10"/>
          </p:nvPr>
        </p:nvSpPr>
        <p:spPr/>
        <p:txBody>
          <a:bodyPr/>
          <a:lstStyle/>
          <a:p>
            <a:fld id="{C2C6F8EA-316C-41DE-B9A4-EDCC3A85ED9A}" type="datetimeFigureOut">
              <a:rPr lang="en-US"/>
              <a:pPr/>
              <a:t>4/17/2018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sp>
        <p:nvSpPr>
          <p:cNvPr id="19" name="Rectangle 18"/>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solidFill>
                  <a:schemeClr val="bg1"/>
                </a:solidFill>
              </a:defRPr>
            </a:lvl1pPr>
          </a:lstStyle>
          <a:p>
            <a:fld id="{C2C6F8EA-316C-41DE-B9A4-EDCC3A85ED9A}" type="datetimeFigureOut">
              <a:rPr lang="en-US"/>
              <a:pPr/>
              <a:t>4/17/2018</a:t>
            </a:fld>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ro-RO" smtClean="0"/>
              <a:t>Faceți clic pentru a edita stilul de titlu Coordonator</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smtClean="0"/>
              <a:t>Faceți clic pentru a edita stilurile de text Coordonator</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mtClean="0"/>
              <a:t>Faceți clic pentru a edita stilul de titlu Coordonator</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a:p>
        </p:txBody>
      </p:sp>
      <p:sp>
        <p:nvSpPr>
          <p:cNvPr id="5" name="Date Placeholder 4"/>
          <p:cNvSpPr>
            <a:spLocks noGrp="1"/>
          </p:cNvSpPr>
          <p:nvPr>
            <p:ph type="dt" sz="half" idx="10"/>
          </p:nvPr>
        </p:nvSpPr>
        <p:spPr/>
        <p:txBody>
          <a:bodyPr/>
          <a:lstStyle/>
          <a:p>
            <a:fld id="{C2C6F8EA-316C-41DE-B9A4-EDCC3A85ED9A}" type="datetimeFigureOut">
              <a:rPr lang="en-US"/>
              <a:pPr/>
              <a:t>4/17/2018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smtClean="0"/>
              <a:t>Faceți clic pentru a edita stilul de titlu Coordonator</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Faceți clic pentru a edita stilurile de text Coordonator</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Faceți clic pentru a edita stilurile de text Coordonator</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a:p>
        </p:txBody>
      </p:sp>
      <p:sp>
        <p:nvSpPr>
          <p:cNvPr id="7" name="Date Placeholder 6"/>
          <p:cNvSpPr>
            <a:spLocks noGrp="1"/>
          </p:cNvSpPr>
          <p:nvPr>
            <p:ph type="dt" sz="half" idx="10"/>
          </p:nvPr>
        </p:nvSpPr>
        <p:spPr/>
        <p:txBody>
          <a:bodyPr/>
          <a:lstStyle/>
          <a:p>
            <a:fld id="{C2C6F8EA-316C-41DE-B9A4-EDCC3A85ED9A}" type="datetimeFigureOut">
              <a:rPr lang="en-US"/>
              <a:pPr/>
              <a:t>4/17/2018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mtClean="0"/>
              <a:t>Faceți clic pentru a edita stilul de titlu Coordonator</a:t>
            </a:r>
            <a:endParaRPr/>
          </a:p>
        </p:txBody>
      </p:sp>
      <p:sp>
        <p:nvSpPr>
          <p:cNvPr id="3" name="Date Placeholder 2"/>
          <p:cNvSpPr>
            <a:spLocks noGrp="1"/>
          </p:cNvSpPr>
          <p:nvPr>
            <p:ph type="dt" sz="half" idx="10"/>
          </p:nvPr>
        </p:nvSpPr>
        <p:spPr/>
        <p:txBody>
          <a:bodyPr/>
          <a:lstStyle/>
          <a:p>
            <a:fld id="{C2C6F8EA-316C-41DE-B9A4-EDCC3A85ED9A}" type="datetimeFigureOut">
              <a:rPr lang="en-US"/>
              <a:pPr/>
              <a:t>4/17/2018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5" name="Rectangle 4"/>
          <p:cNvSpPr/>
          <p:nvPr/>
        </p:nvSpPr>
        <p:spPr>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pPr/>
              <a:t>4/17/2018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sp>
        <p:nvSpPr>
          <p:cNvPr id="8" name="Rectangle 7"/>
          <p:cNvSpPr/>
          <p:nvPr/>
        </p:nvSpPr>
        <p:spPr>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ro-RO" smtClean="0"/>
              <a:t>Faceți clic pentru a edita stilul de titlu Coordonator</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Faceți clic pentru a edita stilurile de text Coordonator</a:t>
            </a:r>
          </a:p>
        </p:txBody>
      </p:sp>
      <p:sp>
        <p:nvSpPr>
          <p:cNvPr id="5" name="Date Placeholder 4"/>
          <p:cNvSpPr>
            <a:spLocks noGrp="1"/>
          </p:cNvSpPr>
          <p:nvPr>
            <p:ph type="dt" sz="half" idx="10"/>
          </p:nvPr>
        </p:nvSpPr>
        <p:spPr/>
        <p:txBody>
          <a:bodyPr/>
          <a:lstStyle/>
          <a:p>
            <a:fld id="{C2C6F8EA-316C-41DE-B9A4-EDCC3A85ED9A}" type="datetimeFigureOut">
              <a:rPr lang="en-US"/>
              <a:pPr/>
              <a:t>4/17/2018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sp>
        <p:nvSpPr>
          <p:cNvPr id="11" name="Rectangle 10"/>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ro-RO" smtClean="0"/>
              <a:t>Faceți clic pentru a edita stilul de titlu Coordonator</a:t>
            </a:r>
            <a:endParaRPr/>
          </a:p>
        </p:txBody>
      </p:sp>
      <p:sp>
        <p:nvSpPr>
          <p:cNvPr id="3" name="Picture Placeholder 2"/>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smtClean="0"/>
              <a:t>Faceți clic pe pictogramă pentru a adăuga o imagine</a:t>
            </a:r>
            <a:endParaRPr/>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Faceți clic pentru a edita stilurile de text Coordonator</a:t>
            </a:r>
          </a:p>
        </p:txBody>
      </p:sp>
      <p:sp>
        <p:nvSpPr>
          <p:cNvPr id="5" name="Date Placeholder 4"/>
          <p:cNvSpPr>
            <a:spLocks noGrp="1"/>
          </p:cNvSpPr>
          <p:nvPr>
            <p:ph type="dt" sz="half" idx="10"/>
          </p:nvPr>
        </p:nvSpPr>
        <p:spPr/>
        <p:txBody>
          <a:bodyPr/>
          <a:lstStyle/>
          <a:p>
            <a:fld id="{C2C6F8EA-316C-41DE-B9A4-EDCC3A85ED9A}" type="datetimeFigureOut">
              <a:rPr lang="en-US"/>
              <a:pPr/>
              <a:t>4/17/2018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pPr/>
              <a:t>‹#›</a:t>
            </a:fld>
            <a:endParaRPr/>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ro-RO" smtClean="0"/>
              <a:t>Faceți clic pentru a edita stilul de titlu Coordonator</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lumMod val="60000"/>
                    <a:lumOff val="40000"/>
                  </a:schemeClr>
                </a:solidFill>
              </a:defRPr>
            </a:lvl1pPr>
          </a:lstStyle>
          <a:p>
            <a:fld id="{C2C6F8EA-316C-41DE-B9A4-EDCC3A85ED9A}" type="datetimeFigureOut">
              <a:rPr lang="en-US"/>
              <a:pPr/>
              <a:t>4/17/2018</a:t>
            </a:fld>
            <a:endParaRPr/>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lumMod val="60000"/>
                    <a:lumOff val="40000"/>
                  </a:schemeClr>
                </a:solidFill>
              </a:defRPr>
            </a:lvl1pPr>
          </a:lstStyle>
          <a:p>
            <a:fld id="{7DC1BBB0-96F0-4077-A278-0F3FB5C104D3}" type="slidenum">
              <a:rPr/>
              <a:pPr/>
              <a:t>‹#›</a:t>
            </a:fld>
            <a:endParaRPr/>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gi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22.gif"/><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8669" y="1600201"/>
            <a:ext cx="9048585" cy="1676400"/>
          </a:xfrm>
        </p:spPr>
        <p:txBody>
          <a:bodyPr/>
          <a:lstStyle/>
          <a:p>
            <a:pPr algn="ctr"/>
            <a:r>
              <a:rPr lang="en-US" sz="4000" b="1" dirty="0" smtClean="0">
                <a:latin typeface="Calibri" pitchFamily="34" charset="0"/>
              </a:rPr>
              <a:t>ELEMENTE AVANSATE DE PROGRAMARE</a:t>
            </a:r>
            <a:endParaRPr lang="en-US" sz="4000" b="1" dirty="0">
              <a:latin typeface="Calibri" pitchFamily="34" charset="0"/>
            </a:endParaRPr>
          </a:p>
        </p:txBody>
      </p:sp>
      <p:sp>
        <p:nvSpPr>
          <p:cNvPr id="3" name="Subtitle 2"/>
          <p:cNvSpPr>
            <a:spLocks noGrp="1"/>
          </p:cNvSpPr>
          <p:nvPr>
            <p:ph type="subTitle" idx="1"/>
          </p:nvPr>
        </p:nvSpPr>
        <p:spPr>
          <a:xfrm>
            <a:off x="3988170" y="4419600"/>
            <a:ext cx="7516442" cy="506485"/>
          </a:xfrm>
        </p:spPr>
        <p:txBody>
          <a:bodyPr>
            <a:normAutofit/>
          </a:bodyPr>
          <a:lstStyle/>
          <a:p>
            <a:pPr algn="r"/>
            <a:r>
              <a:rPr lang="ro-RO" sz="2400" b="1" dirty="0" smtClean="0">
                <a:solidFill>
                  <a:schemeClr val="tx2"/>
                </a:solidFill>
              </a:rPr>
              <a:t>Conf.univ.dr. </a:t>
            </a:r>
            <a:r>
              <a:rPr lang="en-US" sz="2400" b="1" dirty="0" smtClean="0">
                <a:solidFill>
                  <a:schemeClr val="tx2"/>
                </a:solidFill>
              </a:rPr>
              <a:t>D</a:t>
            </a:r>
            <a:r>
              <a:rPr lang="ro-RO" sz="2400" b="1" dirty="0" smtClean="0">
                <a:solidFill>
                  <a:schemeClr val="tx2"/>
                </a:solidFill>
              </a:rPr>
              <a:t>ă</a:t>
            </a:r>
            <a:r>
              <a:rPr lang="en-US" sz="2400" b="1" dirty="0" err="1" smtClean="0">
                <a:solidFill>
                  <a:schemeClr val="tx2"/>
                </a:solidFill>
              </a:rPr>
              <a:t>sc</a:t>
            </a:r>
            <a:r>
              <a:rPr lang="ro-RO" sz="2400" b="1" dirty="0" smtClean="0">
                <a:solidFill>
                  <a:schemeClr val="tx2"/>
                </a:solidFill>
              </a:rPr>
              <a:t>ă</a:t>
            </a:r>
            <a:r>
              <a:rPr lang="en-US" sz="2400" b="1" dirty="0" err="1" smtClean="0">
                <a:solidFill>
                  <a:schemeClr val="tx2"/>
                </a:solidFill>
              </a:rPr>
              <a:t>lescu</a:t>
            </a:r>
            <a:r>
              <a:rPr lang="en-US" sz="2400" b="1" dirty="0" smtClean="0">
                <a:solidFill>
                  <a:schemeClr val="tx2"/>
                </a:solidFill>
              </a:rPr>
              <a:t> Ana Cristina</a:t>
            </a:r>
            <a:endParaRPr lang="en-US" sz="2400" b="1" dirty="0">
              <a:solidFill>
                <a:schemeClr val="tx2"/>
              </a:solidFill>
            </a:endParaRPr>
          </a:p>
        </p:txBody>
      </p:sp>
      <p:grpSp>
        <p:nvGrpSpPr>
          <p:cNvPr id="7" name="Grupare 6"/>
          <p:cNvGrpSpPr/>
          <p:nvPr/>
        </p:nvGrpSpPr>
        <p:grpSpPr>
          <a:xfrm>
            <a:off x="9526" y="5644923"/>
            <a:ext cx="1198560" cy="1208314"/>
            <a:chOff x="9526" y="5644923"/>
            <a:chExt cx="1198560" cy="1208314"/>
          </a:xfrm>
        </p:grpSpPr>
        <p:sp>
          <p:nvSpPr>
            <p:cNvPr id="5" name="Dreptunghi 4"/>
            <p:cNvSpPr/>
            <p:nvPr/>
          </p:nvSpPr>
          <p:spPr>
            <a:xfrm>
              <a:off x="9526" y="5644923"/>
              <a:ext cx="1198560" cy="120831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288931" y="5676904"/>
              <a:ext cx="613172" cy="1143000"/>
            </a:xfrm>
            <a:prstGeom prst="rect">
              <a:avLst/>
            </a:prstGeom>
          </p:spPr>
        </p:pic>
      </p:grpSp>
    </p:spTree>
    <p:extLst>
      <p:ext uri="{BB962C8B-B14F-4D97-AF65-F5344CB8AC3E}">
        <p14:creationId xmlns:p14="http://schemas.microsoft.com/office/powerpoint/2010/main" val="164149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03412" y="0"/>
            <a:ext cx="9782801" cy="847165"/>
          </a:xfrm>
        </p:spPr>
        <p:txBody>
          <a:bodyPr>
            <a:normAutofit/>
          </a:bodyPr>
          <a:lstStyle/>
          <a:p>
            <a:pPr lvl="0" algn="r"/>
            <a:r>
              <a:rPr lang="ro-RO" b="1" dirty="0" smtClean="0">
                <a:latin typeface="Calibri" pitchFamily="34" charset="0"/>
              </a:rPr>
              <a:t>Containerul rădăcină JFrame</a:t>
            </a:r>
            <a:endParaRPr lang="en-US" b="1" dirty="0">
              <a:latin typeface="Calibri" pitchFamily="34"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graphicFrame>
        <p:nvGraphicFramePr>
          <p:cNvPr id="8" name="Content Placeholder 7"/>
          <p:cNvGraphicFramePr>
            <a:graphicFrameLocks noGrp="1"/>
          </p:cNvGraphicFramePr>
          <p:nvPr>
            <p:ph idx="1"/>
            <p:extLst>
              <p:ext uri="{D42A27DB-BD31-4B8C-83A1-F6EECF244321}">
                <p14:modId xmlns:p14="http://schemas.microsoft.com/office/powerpoint/2010/main" val="3632749662"/>
              </p:ext>
            </p:extLst>
          </p:nvPr>
        </p:nvGraphicFramePr>
        <p:xfrm>
          <a:off x="1674812" y="967439"/>
          <a:ext cx="9782176" cy="5212080"/>
        </p:xfrm>
        <a:graphic>
          <a:graphicData uri="http://schemas.openxmlformats.org/drawingml/2006/table">
            <a:tbl>
              <a:tblPr firstRow="1" bandRow="1">
                <a:tableStyleId>{5940675A-B579-460E-94D1-54222C63F5DA}</a:tableStyleId>
              </a:tblPr>
              <a:tblGrid>
                <a:gridCol w="9782176"/>
              </a:tblGrid>
              <a:tr h="2018998">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400" kern="1200" dirty="0" smtClean="0">
                          <a:solidFill>
                            <a:schemeClr val="tx2"/>
                          </a:solidFill>
                          <a:latin typeface="Calibri" pitchFamily="34" charset="0"/>
                          <a:ea typeface="+mn-ea"/>
                          <a:cs typeface="+mn-cs"/>
                        </a:rPr>
                        <a:t>Nu se pot</a:t>
                      </a:r>
                      <a:r>
                        <a:rPr lang="en-US" sz="2400" kern="1200" baseline="0" dirty="0" smtClean="0">
                          <a:solidFill>
                            <a:schemeClr val="tx2"/>
                          </a:solidFill>
                          <a:latin typeface="Calibri" pitchFamily="34" charset="0"/>
                          <a:ea typeface="+mn-ea"/>
                          <a:cs typeface="+mn-cs"/>
                        </a:rPr>
                        <a:t> ad</a:t>
                      </a:r>
                      <a:r>
                        <a:rPr lang="ro-RO" sz="2400" kern="1200" baseline="0" dirty="0" err="1" smtClean="0">
                          <a:solidFill>
                            <a:schemeClr val="tx2"/>
                          </a:solidFill>
                          <a:latin typeface="Calibri" pitchFamily="34" charset="0"/>
                          <a:ea typeface="+mn-ea"/>
                          <a:cs typeface="+mn-cs"/>
                        </a:rPr>
                        <a:t>ăuga</a:t>
                      </a:r>
                      <a:r>
                        <a:rPr lang="ro-RO" sz="2400" kern="1200" baseline="0" dirty="0" smtClean="0">
                          <a:solidFill>
                            <a:schemeClr val="tx2"/>
                          </a:solidFill>
                          <a:latin typeface="Calibri" pitchFamily="34" charset="0"/>
                          <a:ea typeface="+mn-ea"/>
                          <a:cs typeface="+mn-cs"/>
                        </a:rPr>
                        <a:t> componente direct pe containerul </a:t>
                      </a:r>
                      <a:r>
                        <a:rPr lang="ro-RO" sz="2400" kern="1200" baseline="0" dirty="0" err="1" smtClean="0">
                          <a:solidFill>
                            <a:schemeClr val="tx2"/>
                          </a:solidFill>
                          <a:latin typeface="Calibri" pitchFamily="34" charset="0"/>
                          <a:ea typeface="+mn-ea"/>
                          <a:cs typeface="+mn-cs"/>
                        </a:rPr>
                        <a:t>JFrame</a:t>
                      </a:r>
                      <a:r>
                        <a:rPr lang="ro-RO" sz="2400" kern="1200" baseline="0" dirty="0" smtClean="0">
                          <a:solidFill>
                            <a:schemeClr val="tx2"/>
                          </a:solidFill>
                          <a:latin typeface="Calibri" pitchFamily="34" charset="0"/>
                          <a:ea typeface="+mn-ea"/>
                          <a:cs typeface="+mn-cs"/>
                        </a:rPr>
                        <a:t>, ci pe un container intermediar asociat.</a:t>
                      </a:r>
                    </a:p>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ro-RO" sz="2400" kern="1200" baseline="0" dirty="0" smtClean="0">
                        <a:solidFill>
                          <a:schemeClr val="tx2"/>
                        </a:solidFill>
                        <a:latin typeface="Calibri" pitchFamily="34" charset="0"/>
                        <a:ea typeface="+mn-ea"/>
                        <a:cs typeface="+mn-cs"/>
                      </a:endParaRPr>
                    </a:p>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ro-RO" sz="2400" kern="1200" baseline="0" dirty="0" smtClean="0">
                          <a:solidFill>
                            <a:schemeClr val="tx2"/>
                          </a:solidFill>
                          <a:latin typeface="Calibri" pitchFamily="34" charset="0"/>
                          <a:ea typeface="+mn-ea"/>
                          <a:cs typeface="+mn-cs"/>
                        </a:rPr>
                        <a:t>Implicit, containerul asociat este de tip </a:t>
                      </a:r>
                      <a:r>
                        <a:rPr lang="ro-RO" sz="2400" kern="1200" baseline="0" dirty="0" err="1" smtClean="0">
                          <a:solidFill>
                            <a:schemeClr val="tx2"/>
                          </a:solidFill>
                          <a:latin typeface="Calibri" pitchFamily="34" charset="0"/>
                          <a:ea typeface="+mn-ea"/>
                          <a:cs typeface="+mn-cs"/>
                        </a:rPr>
                        <a:t>JPanel</a:t>
                      </a:r>
                      <a:r>
                        <a:rPr lang="ro-RO" sz="2400" kern="1200" baseline="0" dirty="0" smtClean="0">
                          <a:solidFill>
                            <a:schemeClr val="tx2"/>
                          </a:solidFill>
                          <a:latin typeface="Calibri" pitchFamily="34" charset="0"/>
                          <a:ea typeface="+mn-ea"/>
                          <a:cs typeface="+mn-cs"/>
                        </a:rPr>
                        <a:t> și este manageriat printr-un câmp </a:t>
                      </a:r>
                      <a:r>
                        <a:rPr lang="ro-RO" sz="2400" kern="1200" baseline="0" dirty="0" err="1" smtClean="0">
                          <a:solidFill>
                            <a:schemeClr val="tx2"/>
                          </a:solidFill>
                          <a:latin typeface="Calibri" pitchFamily="34" charset="0"/>
                          <a:ea typeface="+mn-ea"/>
                          <a:cs typeface="+mn-cs"/>
                        </a:rPr>
                        <a:t>protected</a:t>
                      </a:r>
                      <a:r>
                        <a:rPr lang="ro-RO" sz="2400" kern="1200" baseline="0" dirty="0" smtClean="0">
                          <a:solidFill>
                            <a:schemeClr val="tx2"/>
                          </a:solidFill>
                          <a:latin typeface="Calibri" pitchFamily="34" charset="0"/>
                          <a:ea typeface="+mn-ea"/>
                          <a:cs typeface="+mn-cs"/>
                        </a:rPr>
                        <a:t> </a:t>
                      </a:r>
                      <a:r>
                        <a:rPr lang="ro-RO" sz="2400" kern="1200" baseline="0" dirty="0" err="1" smtClean="0">
                          <a:solidFill>
                            <a:schemeClr val="tx2"/>
                          </a:solidFill>
                          <a:latin typeface="Courier New" pitchFamily="49" charset="0"/>
                          <a:ea typeface="+mn-ea"/>
                          <a:cs typeface="Courier New" pitchFamily="49" charset="0"/>
                        </a:rPr>
                        <a:t>rootPane</a:t>
                      </a:r>
                      <a:r>
                        <a:rPr lang="ro-RO" sz="2400" kern="1200" baseline="0" dirty="0" smtClean="0">
                          <a:solidFill>
                            <a:schemeClr val="tx2"/>
                          </a:solidFill>
                          <a:latin typeface="Calibri" pitchFamily="34" charset="0"/>
                          <a:ea typeface="+mn-ea"/>
                          <a:cs typeface="+mn-cs"/>
                        </a:rPr>
                        <a:t>.</a:t>
                      </a:r>
                      <a:r>
                        <a:rPr lang="ro-RO" sz="2400" kern="1200" baseline="0" dirty="0" smtClean="0">
                          <a:solidFill>
                            <a:schemeClr val="tx2"/>
                          </a:solidFill>
                          <a:latin typeface="Courier New" pitchFamily="49" charset="0"/>
                          <a:ea typeface="+mn-ea"/>
                          <a:cs typeface="Courier New" pitchFamily="49" charset="0"/>
                        </a:rPr>
                        <a:t> </a:t>
                      </a:r>
                    </a:p>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ro-RO" sz="2400" kern="1200" dirty="0" smtClean="0">
                        <a:solidFill>
                          <a:schemeClr val="tx2"/>
                        </a:solidFill>
                        <a:latin typeface="Courier New" pitchFamily="49" charset="0"/>
                        <a:ea typeface="+mn-ea"/>
                        <a:cs typeface="Courier New" pitchFamily="49" charset="0"/>
                      </a:endParaRP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ro-RO" sz="2400" kern="1200" dirty="0" smtClean="0">
                          <a:solidFill>
                            <a:schemeClr val="tx2"/>
                          </a:solidFill>
                          <a:latin typeface="Calibri" pitchFamily="34" charset="0"/>
                          <a:ea typeface="+mn-ea"/>
                          <a:cs typeface="+mn-cs"/>
                        </a:rPr>
                        <a:t>Pentru accesarea containerului</a:t>
                      </a:r>
                      <a:r>
                        <a:rPr lang="ro-RO" sz="2400" kern="1200" baseline="0" dirty="0" smtClean="0">
                          <a:solidFill>
                            <a:schemeClr val="tx2"/>
                          </a:solidFill>
                          <a:latin typeface="Calibri" pitchFamily="34" charset="0"/>
                          <a:ea typeface="+mn-ea"/>
                          <a:cs typeface="+mn-cs"/>
                        </a:rPr>
                        <a:t> intermediar asociat se apelează metoda</a:t>
                      </a:r>
                    </a:p>
                    <a:p>
                      <a:pPr marL="285750" marR="0" indent="-28575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ro-RO" sz="2400" kern="1200" baseline="0" dirty="0" err="1" smtClean="0">
                          <a:solidFill>
                            <a:schemeClr val="tx2"/>
                          </a:solidFill>
                          <a:latin typeface="Courier New" pitchFamily="49" charset="0"/>
                          <a:ea typeface="+mn-ea"/>
                          <a:cs typeface="Courier New" pitchFamily="49" charset="0"/>
                        </a:rPr>
                        <a:t>JPanel</a:t>
                      </a:r>
                      <a:r>
                        <a:rPr lang="ro-RO" sz="2400" kern="1200" baseline="0" dirty="0" smtClean="0">
                          <a:solidFill>
                            <a:schemeClr val="tx2"/>
                          </a:solidFill>
                          <a:latin typeface="Courier New" pitchFamily="49" charset="0"/>
                          <a:ea typeface="+mn-ea"/>
                          <a:cs typeface="Courier New" pitchFamily="49" charset="0"/>
                        </a:rPr>
                        <a:t> </a:t>
                      </a:r>
                      <a:r>
                        <a:rPr lang="ro-RO" sz="2400" kern="1200" baseline="0" dirty="0" err="1" smtClean="0">
                          <a:solidFill>
                            <a:schemeClr val="tx2"/>
                          </a:solidFill>
                          <a:latin typeface="Courier New" pitchFamily="49" charset="0"/>
                          <a:ea typeface="+mn-ea"/>
                          <a:cs typeface="Courier New" pitchFamily="49" charset="0"/>
                        </a:rPr>
                        <a:t>getContentPane</a:t>
                      </a:r>
                      <a:r>
                        <a:rPr lang="ro-RO" sz="2400" kern="1200" baseline="0" dirty="0" smtClean="0">
                          <a:solidFill>
                            <a:schemeClr val="tx2"/>
                          </a:solidFill>
                          <a:latin typeface="Courier New" pitchFamily="49" charset="0"/>
                          <a:ea typeface="+mn-ea"/>
                          <a:cs typeface="Courier New" pitchFamily="49" charset="0"/>
                        </a:rPr>
                        <a:t>()</a:t>
                      </a:r>
                    </a:p>
                    <a:p>
                      <a:pPr marL="285750" marR="0" indent="-28575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ro-RO" sz="2400" kern="1200" baseline="0" dirty="0" smtClean="0">
                        <a:solidFill>
                          <a:schemeClr val="tx2"/>
                        </a:solidFill>
                        <a:latin typeface="Courier New" pitchFamily="49" charset="0"/>
                        <a:ea typeface="+mn-ea"/>
                        <a:cs typeface="Courier New" pitchFamily="49" charset="0"/>
                      </a:endParaRPr>
                    </a:p>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ro-RO" sz="2400" kern="1200" dirty="0" smtClean="0">
                          <a:solidFill>
                            <a:schemeClr val="tx2"/>
                          </a:solidFill>
                          <a:latin typeface="Calibri" pitchFamily="34" charset="0"/>
                          <a:ea typeface="+mn-ea"/>
                          <a:cs typeface="+mn-cs"/>
                        </a:rPr>
                        <a:t>Containerul </a:t>
                      </a:r>
                      <a:r>
                        <a:rPr lang="ro-RO" sz="2400" kern="1200" dirty="0" err="1" smtClean="0">
                          <a:solidFill>
                            <a:schemeClr val="tx2"/>
                          </a:solidFill>
                          <a:latin typeface="Calibri" pitchFamily="34" charset="0"/>
                          <a:ea typeface="+mn-ea"/>
                          <a:cs typeface="+mn-cs"/>
                        </a:rPr>
                        <a:t>JFrame</a:t>
                      </a:r>
                      <a:r>
                        <a:rPr lang="ro-RO" sz="2400" kern="1200" dirty="0" smtClean="0">
                          <a:solidFill>
                            <a:schemeClr val="tx2"/>
                          </a:solidFill>
                          <a:latin typeface="Calibri" pitchFamily="34" charset="0"/>
                          <a:ea typeface="+mn-ea"/>
                          <a:cs typeface="+mn-cs"/>
                        </a:rPr>
                        <a:t>  nu este implicit vizibil, ci trebuie apelată metoda</a:t>
                      </a:r>
                    </a:p>
                    <a:p>
                      <a:pPr marL="285750" marR="0" indent="-28575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ro-RO" sz="2400" kern="1200" baseline="0" dirty="0" err="1" smtClean="0">
                          <a:solidFill>
                            <a:schemeClr val="tx2"/>
                          </a:solidFill>
                          <a:latin typeface="Courier New" pitchFamily="49" charset="0"/>
                          <a:ea typeface="+mn-ea"/>
                          <a:cs typeface="Courier New" pitchFamily="49" charset="0"/>
                        </a:rPr>
                        <a:t>void</a:t>
                      </a:r>
                      <a:r>
                        <a:rPr lang="ro-RO" sz="2400" kern="1200" baseline="0" dirty="0" smtClean="0">
                          <a:solidFill>
                            <a:schemeClr val="tx2"/>
                          </a:solidFill>
                          <a:latin typeface="Courier New" pitchFamily="49" charset="0"/>
                          <a:ea typeface="+mn-ea"/>
                          <a:cs typeface="Courier New" pitchFamily="49" charset="0"/>
                        </a:rPr>
                        <a:t> </a:t>
                      </a:r>
                      <a:r>
                        <a:rPr lang="ro-RO" sz="2400" kern="1200" baseline="0" dirty="0" err="1" smtClean="0">
                          <a:solidFill>
                            <a:schemeClr val="tx2"/>
                          </a:solidFill>
                          <a:latin typeface="Courier New" pitchFamily="49" charset="0"/>
                          <a:ea typeface="+mn-ea"/>
                          <a:cs typeface="Courier New" pitchFamily="49" charset="0"/>
                        </a:rPr>
                        <a:t>setVisible</a:t>
                      </a:r>
                      <a:r>
                        <a:rPr lang="ro-RO" sz="2400" kern="1200" baseline="0" dirty="0" smtClean="0">
                          <a:solidFill>
                            <a:schemeClr val="tx2"/>
                          </a:solidFill>
                          <a:latin typeface="Courier New" pitchFamily="49" charset="0"/>
                          <a:ea typeface="+mn-ea"/>
                          <a:cs typeface="Courier New" pitchFamily="49" charset="0"/>
                        </a:rPr>
                        <a:t>(boolean stare)</a:t>
                      </a:r>
                    </a:p>
                    <a:p>
                      <a:pPr marL="285750" marR="0" indent="-28575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ro-RO" sz="2400" kern="1200" baseline="0" dirty="0" smtClean="0">
                        <a:solidFill>
                          <a:schemeClr val="tx2"/>
                        </a:solidFill>
                        <a:latin typeface="Courier New" pitchFamily="49" charset="0"/>
                        <a:ea typeface="+mn-ea"/>
                        <a:cs typeface="Courier New" pitchFamily="49" charset="0"/>
                      </a:endParaRPr>
                    </a:p>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ro-RO" sz="2400" kern="1200" dirty="0" smtClean="0">
                          <a:solidFill>
                            <a:schemeClr val="tx2"/>
                          </a:solidFill>
                          <a:latin typeface="Calibri" pitchFamily="34" charset="0"/>
                          <a:ea typeface="+mn-ea"/>
                          <a:cs typeface="+mn-cs"/>
                        </a:rPr>
                        <a:t>Fereastra containerului nu se închide automat, ci trebuie apelată metoda</a:t>
                      </a:r>
                    </a:p>
                    <a:p>
                      <a:pPr marL="285750" marR="0" indent="-28575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ro-RO" sz="2400" kern="1200" baseline="0" dirty="0" err="1" smtClean="0">
                          <a:solidFill>
                            <a:schemeClr val="tx2"/>
                          </a:solidFill>
                          <a:latin typeface="Courier New" pitchFamily="49" charset="0"/>
                          <a:ea typeface="+mn-ea"/>
                          <a:cs typeface="Courier New" pitchFamily="49" charset="0"/>
                        </a:rPr>
                        <a:t>setDefaultCloseOperation</a:t>
                      </a:r>
                      <a:r>
                        <a:rPr lang="ro-RO" sz="2400" kern="1200" baseline="0" dirty="0" smtClean="0">
                          <a:solidFill>
                            <a:schemeClr val="tx2"/>
                          </a:solidFill>
                          <a:latin typeface="Courier New" pitchFamily="49" charset="0"/>
                          <a:ea typeface="+mn-ea"/>
                          <a:cs typeface="Courier New" pitchFamily="49" charset="0"/>
                        </a:rPr>
                        <a:t>(</a:t>
                      </a:r>
                      <a:r>
                        <a:rPr lang="ro-RO" sz="2400" kern="1200" baseline="0" dirty="0" err="1" smtClean="0">
                          <a:solidFill>
                            <a:schemeClr val="tx2"/>
                          </a:solidFill>
                          <a:latin typeface="Courier New" pitchFamily="49" charset="0"/>
                          <a:ea typeface="+mn-ea"/>
                          <a:cs typeface="Courier New" pitchFamily="49" charset="0"/>
                        </a:rPr>
                        <a:t>Jframe.EXIT</a:t>
                      </a:r>
                      <a:r>
                        <a:rPr lang="ro-RO" sz="2400" kern="1200" baseline="0" dirty="0" smtClean="0">
                          <a:solidFill>
                            <a:schemeClr val="tx2"/>
                          </a:solidFill>
                          <a:latin typeface="Courier New" pitchFamily="49" charset="0"/>
                          <a:ea typeface="+mn-ea"/>
                          <a:cs typeface="Courier New" pitchFamily="49" charset="0"/>
                        </a:rPr>
                        <a:t>_ON_CLOSE)</a:t>
                      </a:r>
                    </a:p>
                  </a:txBody>
                  <a:tcPr/>
                </a:tc>
              </a:tr>
            </a:tbl>
          </a:graphicData>
        </a:graphic>
      </p:graphicFrame>
    </p:spTree>
    <p:extLst>
      <p:ext uri="{BB962C8B-B14F-4D97-AF65-F5344CB8AC3E}">
        <p14:creationId xmlns:p14="http://schemas.microsoft.com/office/powerpoint/2010/main" val="165091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7"/>
          <p:cNvGraphicFramePr>
            <a:graphicFrameLocks/>
          </p:cNvGraphicFramePr>
          <p:nvPr>
            <p:extLst>
              <p:ext uri="{D42A27DB-BD31-4B8C-83A1-F6EECF244321}">
                <p14:modId xmlns:p14="http://schemas.microsoft.com/office/powerpoint/2010/main" val="2562964364"/>
              </p:ext>
            </p:extLst>
          </p:nvPr>
        </p:nvGraphicFramePr>
        <p:xfrm>
          <a:off x="1903412" y="838202"/>
          <a:ext cx="9296400" cy="7421878"/>
        </p:xfrm>
        <a:graphic>
          <a:graphicData uri="http://schemas.openxmlformats.org/drawingml/2006/table">
            <a:tbl>
              <a:tblPr firstRow="1" bandRow="1">
                <a:tableStyleId>{5940675A-B579-460E-94D1-54222C63F5DA}</a:tableStyleId>
              </a:tblPr>
              <a:tblGrid>
                <a:gridCol w="4897211"/>
                <a:gridCol w="4399189"/>
              </a:tblGrid>
              <a:tr h="3581398">
                <a:tc>
                  <a:txBody>
                    <a:bodyPr/>
                    <a:lstStyle/>
                    <a:p>
                      <a:pPr algn="ctr"/>
                      <a:endParaRPr lang="ro-RO" sz="2400" dirty="0" smtClean="0"/>
                    </a:p>
                    <a:p>
                      <a:pPr algn="ctr"/>
                      <a:endParaRPr lang="ro-RO" sz="2400" dirty="0" smtClean="0"/>
                    </a:p>
                    <a:p>
                      <a:pPr algn="ctr"/>
                      <a:endParaRPr lang="ro-RO" sz="2400" dirty="0" smtClean="0"/>
                    </a:p>
                    <a:p>
                      <a:pPr algn="ctr"/>
                      <a:endParaRPr lang="ro-RO" sz="2400" dirty="0" smtClean="0"/>
                    </a:p>
                    <a:p>
                      <a:pPr algn="ctr"/>
                      <a:endParaRPr lang="ro-RO" sz="2400" dirty="0" smtClean="0"/>
                    </a:p>
                    <a:p>
                      <a:pPr algn="ctr"/>
                      <a:endParaRPr lang="ro-RO" sz="2400" dirty="0" smtClean="0"/>
                    </a:p>
                    <a:p>
                      <a:pPr algn="ctr"/>
                      <a:endParaRPr lang="ro-RO" sz="2400" dirty="0"/>
                    </a:p>
                    <a:p>
                      <a:pPr algn="ctr"/>
                      <a:endParaRPr lang="en-US" sz="2400" b="1" kern="1200" dirty="0" smtClean="0">
                        <a:solidFill>
                          <a:schemeClr val="tx2"/>
                        </a:solidFill>
                        <a:latin typeface="Calibri" pitchFamily="34" charset="0"/>
                        <a:ea typeface="+mn-ea"/>
                        <a:cs typeface="+mn-cs"/>
                      </a:endParaRPr>
                    </a:p>
                    <a:p>
                      <a:pPr algn="ctr"/>
                      <a:r>
                        <a:rPr lang="en-US" sz="2400" b="1" kern="1200" dirty="0" err="1" smtClean="0">
                          <a:solidFill>
                            <a:schemeClr val="tx2"/>
                          </a:solidFill>
                          <a:latin typeface="Calibri" pitchFamily="34" charset="0"/>
                          <a:ea typeface="+mn-ea"/>
                          <a:cs typeface="+mn-cs"/>
                        </a:rPr>
                        <a:t>JPanel</a:t>
                      </a:r>
                      <a:endParaRPr lang="ro-RO" sz="2400" b="1" kern="1200" dirty="0">
                        <a:solidFill>
                          <a:schemeClr val="tx2"/>
                        </a:solidFill>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b="1" dirty="0" smtClean="0">
                        <a:solidFill>
                          <a:schemeClr val="tx2"/>
                        </a:solidFill>
                        <a:latin typeface="Calibri" pitchFamily="34" charset="0"/>
                      </a:endParaRPr>
                    </a:p>
                    <a:p>
                      <a:pPr algn="ctr"/>
                      <a:endParaRPr lang="en-US" sz="2400" b="1" dirty="0" smtClean="0">
                        <a:solidFill>
                          <a:schemeClr val="tx2"/>
                        </a:solidFill>
                        <a:latin typeface="Calibri" pitchFamily="34" charset="0"/>
                      </a:endParaRPr>
                    </a:p>
                    <a:p>
                      <a:pPr algn="ctr"/>
                      <a:endParaRPr lang="en-US" sz="2400" b="1" dirty="0" smtClean="0">
                        <a:solidFill>
                          <a:schemeClr val="tx2"/>
                        </a:solidFill>
                        <a:latin typeface="Calibri" pitchFamily="34" charset="0"/>
                      </a:endParaRPr>
                    </a:p>
                    <a:p>
                      <a:pPr algn="ctr"/>
                      <a:endParaRPr lang="en-US" sz="2400" b="1" dirty="0" smtClean="0">
                        <a:solidFill>
                          <a:schemeClr val="tx2"/>
                        </a:solidFill>
                        <a:latin typeface="Calibri" pitchFamily="34" charset="0"/>
                      </a:endParaRPr>
                    </a:p>
                    <a:p>
                      <a:pPr algn="ctr"/>
                      <a:endParaRPr lang="en-US" sz="2400" b="1" dirty="0" smtClean="0">
                        <a:solidFill>
                          <a:schemeClr val="tx2"/>
                        </a:solidFill>
                        <a:latin typeface="Calibri" pitchFamily="34" charset="0"/>
                      </a:endParaRPr>
                    </a:p>
                    <a:p>
                      <a:pPr algn="ctr"/>
                      <a:endParaRPr lang="en-US" sz="2400" b="1" dirty="0" smtClean="0">
                        <a:solidFill>
                          <a:schemeClr val="tx2"/>
                        </a:solidFill>
                        <a:latin typeface="Calibri" pitchFamily="34" charset="0"/>
                      </a:endParaRPr>
                    </a:p>
                    <a:p>
                      <a:pPr algn="ctr"/>
                      <a:endParaRPr lang="en-US" sz="2400" b="1" dirty="0" smtClean="0">
                        <a:solidFill>
                          <a:schemeClr val="tx2"/>
                        </a:solidFill>
                        <a:latin typeface="Calibri" pitchFamily="34" charset="0"/>
                      </a:endParaRPr>
                    </a:p>
                    <a:p>
                      <a:pPr algn="ctr"/>
                      <a:endParaRPr lang="en-US" sz="2400" b="1" dirty="0" smtClean="0">
                        <a:solidFill>
                          <a:schemeClr val="tx2"/>
                        </a:solidFill>
                        <a:latin typeface="Calibri" pitchFamily="34" charset="0"/>
                      </a:endParaRPr>
                    </a:p>
                    <a:p>
                      <a:pPr algn="ctr"/>
                      <a:r>
                        <a:rPr lang="en-US" sz="2400" b="1" dirty="0" err="1" smtClean="0">
                          <a:solidFill>
                            <a:schemeClr val="tx2"/>
                          </a:solidFill>
                          <a:latin typeface="Calibri" pitchFamily="34" charset="0"/>
                        </a:rPr>
                        <a:t>JScrollPane</a:t>
                      </a:r>
                      <a:endParaRPr lang="ro-RO" sz="2400" b="1" dirty="0">
                        <a:solidFill>
                          <a:schemeClr val="tx2"/>
                        </a:solidFill>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92679">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o-RO" sz="1800" kern="1200" dirty="0" smtClean="0">
                          <a:solidFill>
                            <a:schemeClr val="tx2"/>
                          </a:solidFill>
                          <a:effectLst/>
                          <a:latin typeface="+mn-lt"/>
                          <a:ea typeface="+mn-ea"/>
                          <a:cs typeface="+mn-cs"/>
                        </a:rPr>
                        <a:t>Suportă toate tipurile de “layout manager”</a:t>
                      </a:r>
                      <a:endParaRPr lang="en-US" sz="1800" kern="1200" dirty="0" smtClean="0">
                        <a:solidFill>
                          <a:schemeClr val="tx2"/>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kern="1200" dirty="0" smtClean="0">
                        <a:solidFill>
                          <a:schemeClr val="tx2"/>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kern="1200" dirty="0" smtClean="0">
                        <a:solidFill>
                          <a:schemeClr val="tx2"/>
                        </a:solidFill>
                        <a:effectLst/>
                        <a:latin typeface="+mn-lt"/>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2"/>
                          </a:solidFill>
                          <a:effectLst/>
                          <a:latin typeface="+mn-lt"/>
                          <a:ea typeface="+mn-ea"/>
                          <a:cs typeface="+mn-cs"/>
                        </a:rPr>
                        <a:t>Se </a:t>
                      </a:r>
                      <a:r>
                        <a:rPr lang="en-US" sz="1800" kern="1200" dirty="0" err="1" smtClean="0">
                          <a:solidFill>
                            <a:schemeClr val="tx2"/>
                          </a:solidFill>
                          <a:effectLst/>
                          <a:latin typeface="+mn-lt"/>
                          <a:ea typeface="+mn-ea"/>
                          <a:cs typeface="+mn-cs"/>
                        </a:rPr>
                        <a:t>ataseaza</a:t>
                      </a:r>
                      <a:r>
                        <a:rPr lang="en-US" sz="1800" kern="1200" dirty="0" smtClean="0">
                          <a:solidFill>
                            <a:schemeClr val="tx2"/>
                          </a:solidFill>
                          <a:effectLst/>
                          <a:latin typeface="+mn-lt"/>
                          <a:ea typeface="+mn-ea"/>
                          <a:cs typeface="+mn-cs"/>
                        </a:rPr>
                        <a:t> fie </a:t>
                      </a:r>
                      <a:r>
                        <a:rPr lang="en-US" sz="1800" kern="1200" dirty="0" err="1" smtClean="0">
                          <a:solidFill>
                            <a:schemeClr val="tx2"/>
                          </a:solidFill>
                          <a:effectLst/>
                          <a:latin typeface="+mn-lt"/>
                          <a:ea typeface="+mn-ea"/>
                          <a:cs typeface="+mn-cs"/>
                        </a:rPr>
                        <a:t>unui</a:t>
                      </a:r>
                      <a:r>
                        <a:rPr lang="en-US" sz="1800" kern="1200" dirty="0" smtClean="0">
                          <a:solidFill>
                            <a:schemeClr val="tx2"/>
                          </a:solidFill>
                          <a:effectLst/>
                          <a:latin typeface="+mn-lt"/>
                          <a:ea typeface="+mn-ea"/>
                          <a:cs typeface="+mn-cs"/>
                        </a:rPr>
                        <a:t> </a:t>
                      </a:r>
                      <a:r>
                        <a:rPr lang="en-US" sz="1800" kern="1200" dirty="0" err="1" smtClean="0">
                          <a:solidFill>
                            <a:schemeClr val="tx2"/>
                          </a:solidFill>
                          <a:effectLst/>
                          <a:latin typeface="+mn-lt"/>
                          <a:ea typeface="+mn-ea"/>
                          <a:cs typeface="+mn-cs"/>
                        </a:rPr>
                        <a:t>JFrame</a:t>
                      </a:r>
                      <a:r>
                        <a:rPr lang="en-US" sz="1800" kern="1200" dirty="0" smtClean="0">
                          <a:solidFill>
                            <a:schemeClr val="tx2"/>
                          </a:solidFill>
                          <a:effectLst/>
                          <a:latin typeface="+mn-lt"/>
                          <a:ea typeface="+mn-ea"/>
                          <a:cs typeface="+mn-cs"/>
                        </a:rPr>
                        <a:t>, fie </a:t>
                      </a:r>
                      <a:r>
                        <a:rPr lang="en-US" sz="1800" kern="1200" dirty="0" err="1" smtClean="0">
                          <a:solidFill>
                            <a:schemeClr val="tx2"/>
                          </a:solidFill>
                          <a:effectLst/>
                          <a:latin typeface="+mn-lt"/>
                          <a:ea typeface="+mn-ea"/>
                          <a:cs typeface="+mn-cs"/>
                        </a:rPr>
                        <a:t>unui</a:t>
                      </a:r>
                      <a:r>
                        <a:rPr lang="en-US" sz="1800" kern="1200" dirty="0" smtClean="0">
                          <a:solidFill>
                            <a:schemeClr val="tx2"/>
                          </a:solidFill>
                          <a:effectLst/>
                          <a:latin typeface="+mn-lt"/>
                          <a:ea typeface="+mn-ea"/>
                          <a:cs typeface="+mn-cs"/>
                        </a:rPr>
                        <a:t> alt container</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2"/>
                        </a:solidFill>
                        <a:latin typeface="Calibri" pitchFamily="34"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2"/>
                        </a:solidFill>
                        <a:latin typeface="Calibri" pitchFamily="34"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2"/>
                        </a:solidFill>
                        <a:latin typeface="Calibri" pitchFamily="34"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2"/>
                        </a:solidFill>
                        <a:latin typeface="Calibri" pitchFamily="34"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2"/>
                        </a:solidFill>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lvl="0" indent="-285750" algn="just">
                        <a:buFont typeface="Arial" panose="020B0604020202020204" pitchFamily="34" charset="0"/>
                        <a:buChar char="•"/>
                      </a:pPr>
                      <a:r>
                        <a:rPr lang="ro-RO" sz="1800" kern="1200" dirty="0" smtClean="0">
                          <a:solidFill>
                            <a:schemeClr val="tx2"/>
                          </a:solidFill>
                          <a:effectLst/>
                          <a:latin typeface="+mn-lt"/>
                          <a:ea typeface="+mn-ea"/>
                          <a:cs typeface="+mn-cs"/>
                        </a:rPr>
                        <a:t>Este </a:t>
                      </a:r>
                      <a:r>
                        <a:rPr lang="en-US" sz="1800" kern="1200" dirty="0" err="1" smtClean="0">
                          <a:solidFill>
                            <a:schemeClr val="tx2"/>
                          </a:solidFill>
                          <a:effectLst/>
                          <a:latin typeface="+mn-lt"/>
                          <a:ea typeface="+mn-ea"/>
                          <a:cs typeface="+mn-cs"/>
                        </a:rPr>
                        <a:t>gestionat</a:t>
                      </a:r>
                      <a:r>
                        <a:rPr lang="ro-RO" sz="1800" kern="1200" dirty="0" smtClean="0">
                          <a:solidFill>
                            <a:schemeClr val="tx2"/>
                          </a:solidFill>
                          <a:effectLst/>
                          <a:latin typeface="+mn-lt"/>
                          <a:ea typeface="+mn-ea"/>
                          <a:cs typeface="+mn-cs"/>
                        </a:rPr>
                        <a:t> de un manager special numit ScrollLayout</a:t>
                      </a:r>
                      <a:endParaRPr lang="en-US" sz="1800" kern="1200" dirty="0" smtClean="0">
                        <a:solidFill>
                          <a:schemeClr val="tx2"/>
                        </a:solidFill>
                        <a:effectLst/>
                        <a:latin typeface="+mn-lt"/>
                        <a:ea typeface="+mn-ea"/>
                        <a:cs typeface="+mn-cs"/>
                      </a:endParaRPr>
                    </a:p>
                    <a:p>
                      <a:pPr marL="285750" lvl="0" indent="-285750" algn="just">
                        <a:buFont typeface="Arial" panose="020B0604020202020204" pitchFamily="34" charset="0"/>
                        <a:buChar char="•"/>
                      </a:pPr>
                      <a:r>
                        <a:rPr lang="ro-RO" sz="1800" kern="1200" dirty="0" smtClean="0">
                          <a:solidFill>
                            <a:schemeClr val="tx2"/>
                          </a:solidFill>
                          <a:effectLst/>
                          <a:latin typeface="+mn-lt"/>
                          <a:ea typeface="+mn-ea"/>
                          <a:cs typeface="+mn-cs"/>
                        </a:rPr>
                        <a:t>Pune la dispozitie o bara de derulare JScroolBar</a:t>
                      </a:r>
                      <a:endParaRPr lang="en-US" sz="1800" kern="1200" dirty="0" smtClean="0">
                        <a:solidFill>
                          <a:schemeClr val="tx2"/>
                        </a:solidFill>
                        <a:effectLst/>
                        <a:latin typeface="+mn-lt"/>
                        <a:ea typeface="+mn-ea"/>
                        <a:cs typeface="+mn-cs"/>
                      </a:endParaRPr>
                    </a:p>
                    <a:p>
                      <a:pPr marL="285750" lvl="0" indent="-285750" algn="just">
                        <a:buFont typeface="Arial" panose="020B0604020202020204" pitchFamily="34" charset="0"/>
                        <a:buChar char="•"/>
                      </a:pPr>
                      <a:r>
                        <a:rPr lang="ro-RO" sz="1800" kern="1200" dirty="0" smtClean="0">
                          <a:solidFill>
                            <a:schemeClr val="tx2"/>
                          </a:solidFill>
                          <a:effectLst/>
                          <a:latin typeface="+mn-lt"/>
                          <a:ea typeface="+mn-ea"/>
                          <a:cs typeface="+mn-cs"/>
                        </a:rPr>
                        <a:t>Pune la dispozitie un container JViewport care reprezinta zona de vizualizare</a:t>
                      </a:r>
                      <a:endParaRPr lang="en-US" sz="1800" kern="1200" dirty="0" smtClean="0">
                        <a:solidFill>
                          <a:schemeClr val="tx2"/>
                        </a:solidFill>
                        <a:effectLst/>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2"/>
                        </a:solidFill>
                        <a:latin typeface="Calibri" pitchFamily="34"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2"/>
                        </a:solidFill>
                        <a:latin typeface="Calibri" pitchFamily="34"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2"/>
                        </a:solidFill>
                        <a:latin typeface="Calibri" pitchFamily="34"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2"/>
                        </a:solidFill>
                        <a:latin typeface="Calibri" pitchFamily="34"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2"/>
                        </a:solidFill>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 name="Title 12"/>
          <p:cNvSpPr>
            <a:spLocks noGrp="1"/>
          </p:cNvSpPr>
          <p:nvPr>
            <p:ph type="title"/>
          </p:nvPr>
        </p:nvSpPr>
        <p:spPr>
          <a:xfrm>
            <a:off x="1903412" y="40341"/>
            <a:ext cx="9782801" cy="847165"/>
          </a:xfrm>
        </p:spPr>
        <p:txBody>
          <a:bodyPr>
            <a:normAutofit/>
          </a:bodyPr>
          <a:lstStyle/>
          <a:p>
            <a:pPr algn="r"/>
            <a:r>
              <a:rPr lang="ro-RO" sz="3200" b="1" dirty="0" smtClean="0">
                <a:latin typeface="Calibri" pitchFamily="34" charset="0"/>
              </a:rPr>
              <a:t>Containere intermediare</a:t>
            </a:r>
            <a:endParaRPr lang="en-US" sz="3200" b="1" dirty="0">
              <a:latin typeface="Calibri" pitchFamily="34"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3" cstate="print"/>
            <a:stretch>
              <a:fillRect/>
            </a:stretch>
          </p:blipFill>
          <p:spPr>
            <a:xfrm>
              <a:off x="784228" y="776290"/>
              <a:ext cx="273060" cy="533400"/>
            </a:xfrm>
            <a:prstGeom prst="rect">
              <a:avLst/>
            </a:prstGeom>
          </p:spPr>
        </p:pic>
      </p:grpSp>
      <p:pic>
        <p:nvPicPr>
          <p:cNvPr id="34818" name="Picture 2" descr="A snapshot of ScrollDemo"/>
          <p:cNvPicPr>
            <a:picLocks noChangeAspect="1" noChangeArrowheads="1"/>
          </p:cNvPicPr>
          <p:nvPr/>
        </p:nvPicPr>
        <p:blipFill>
          <a:blip r:embed="rId4" cstate="print"/>
          <a:srcRect/>
          <a:stretch>
            <a:fillRect/>
          </a:stretch>
        </p:blipFill>
        <p:spPr bwMode="auto">
          <a:xfrm>
            <a:off x="7694612" y="990601"/>
            <a:ext cx="2932866" cy="2666999"/>
          </a:xfrm>
          <a:prstGeom prst="rect">
            <a:avLst/>
          </a:prstGeom>
          <a:noFill/>
        </p:spPr>
      </p:pic>
      <p:pic>
        <p:nvPicPr>
          <p:cNvPr id="34820" name="Picture 4"/>
          <p:cNvPicPr>
            <a:picLocks noChangeAspect="1" noChangeArrowheads="1"/>
          </p:cNvPicPr>
          <p:nvPr/>
        </p:nvPicPr>
        <p:blipFill>
          <a:blip r:embed="rId5" cstate="print"/>
          <a:srcRect l="64500" t="15333" r="13000" b="45556"/>
          <a:stretch>
            <a:fillRect/>
          </a:stretch>
        </p:blipFill>
        <p:spPr bwMode="auto">
          <a:xfrm>
            <a:off x="3122612" y="1071720"/>
            <a:ext cx="2800512" cy="2738279"/>
          </a:xfrm>
          <a:prstGeom prst="rect">
            <a:avLst/>
          </a:prstGeom>
          <a:noFill/>
          <a:ln w="9525">
            <a:noFill/>
            <a:miter lim="800000"/>
            <a:headEnd/>
            <a:tailEnd/>
          </a:ln>
        </p:spPr>
      </p:pic>
    </p:spTree>
    <p:extLst>
      <p:ext uri="{BB962C8B-B14F-4D97-AF65-F5344CB8AC3E}">
        <p14:creationId xmlns:p14="http://schemas.microsoft.com/office/powerpoint/2010/main" val="165091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7"/>
          <p:cNvGraphicFramePr>
            <a:graphicFrameLocks/>
          </p:cNvGraphicFramePr>
          <p:nvPr>
            <p:extLst>
              <p:ext uri="{D42A27DB-BD31-4B8C-83A1-F6EECF244321}">
                <p14:modId xmlns:p14="http://schemas.microsoft.com/office/powerpoint/2010/main" val="1025709243"/>
              </p:ext>
            </p:extLst>
          </p:nvPr>
        </p:nvGraphicFramePr>
        <p:xfrm>
          <a:off x="1903412" y="838202"/>
          <a:ext cx="9296400" cy="6766560"/>
        </p:xfrm>
        <a:graphic>
          <a:graphicData uri="http://schemas.openxmlformats.org/drawingml/2006/table">
            <a:tbl>
              <a:tblPr firstRow="1" bandRow="1">
                <a:tableStyleId>{5940675A-B579-460E-94D1-54222C63F5DA}</a:tableStyleId>
              </a:tblPr>
              <a:tblGrid>
                <a:gridCol w="4897211"/>
                <a:gridCol w="4399189"/>
              </a:tblGrid>
              <a:tr h="2697478">
                <a:tc>
                  <a:txBody>
                    <a:bodyPr/>
                    <a:lstStyle/>
                    <a:p>
                      <a:pPr algn="ctr"/>
                      <a:endParaRPr lang="ro-RO" sz="2400" dirty="0" smtClean="0"/>
                    </a:p>
                    <a:p>
                      <a:pPr algn="ctr"/>
                      <a:endParaRPr lang="ro-RO" sz="2400" dirty="0" smtClean="0"/>
                    </a:p>
                    <a:p>
                      <a:pPr algn="ctr"/>
                      <a:endParaRPr lang="ro-RO" sz="2400" dirty="0" smtClean="0"/>
                    </a:p>
                    <a:p>
                      <a:pPr algn="ctr"/>
                      <a:endParaRPr lang="ro-RO" sz="2400" dirty="0" smtClean="0"/>
                    </a:p>
                    <a:p>
                      <a:pPr algn="ctr"/>
                      <a:endParaRPr lang="ro-RO" sz="2400" dirty="0" smtClean="0"/>
                    </a:p>
                    <a:p>
                      <a:pPr algn="ctr"/>
                      <a:endParaRPr lang="ro-RO" sz="2400" dirty="0" smtClean="0"/>
                    </a:p>
                    <a:p>
                      <a:pPr algn="ctr"/>
                      <a:endParaRPr lang="ro-RO" sz="240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err="1" smtClean="0">
                          <a:solidFill>
                            <a:schemeClr val="tx2"/>
                          </a:solidFill>
                          <a:latin typeface="Calibri" pitchFamily="34" charset="0"/>
                          <a:ea typeface="+mn-ea"/>
                          <a:cs typeface="+mn-cs"/>
                        </a:rPr>
                        <a:t>JTabbedPane</a:t>
                      </a:r>
                      <a:endParaRPr lang="ro-RO" sz="2400" b="1" kern="1200" dirty="0">
                        <a:solidFill>
                          <a:schemeClr val="tx2"/>
                        </a:solidFill>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b="1" dirty="0" smtClean="0">
                        <a:solidFill>
                          <a:schemeClr val="tx2"/>
                        </a:solidFill>
                        <a:latin typeface="Calibri" pitchFamily="34" charset="0"/>
                      </a:endParaRPr>
                    </a:p>
                    <a:p>
                      <a:pPr algn="ctr"/>
                      <a:endParaRPr lang="en-US" sz="2400" b="1" dirty="0" smtClean="0">
                        <a:solidFill>
                          <a:schemeClr val="tx2"/>
                        </a:solidFill>
                        <a:latin typeface="Calibri" pitchFamily="34" charset="0"/>
                      </a:endParaRPr>
                    </a:p>
                    <a:p>
                      <a:pPr algn="ctr"/>
                      <a:endParaRPr lang="en-US" sz="2400" b="1" dirty="0" smtClean="0">
                        <a:solidFill>
                          <a:schemeClr val="tx2"/>
                        </a:solidFill>
                        <a:latin typeface="Calibri" pitchFamily="34" charset="0"/>
                      </a:endParaRPr>
                    </a:p>
                    <a:p>
                      <a:pPr algn="ctr"/>
                      <a:endParaRPr lang="en-US" sz="2400" b="1" dirty="0" smtClean="0">
                        <a:solidFill>
                          <a:schemeClr val="tx2"/>
                        </a:solidFill>
                        <a:latin typeface="Calibri" pitchFamily="34" charset="0"/>
                      </a:endParaRPr>
                    </a:p>
                    <a:p>
                      <a:pPr algn="ctr"/>
                      <a:endParaRPr lang="en-US" sz="2400" b="1" dirty="0" smtClean="0">
                        <a:solidFill>
                          <a:schemeClr val="tx2"/>
                        </a:solidFill>
                        <a:latin typeface="Calibri" pitchFamily="34" charset="0"/>
                      </a:endParaRPr>
                    </a:p>
                    <a:p>
                      <a:pPr algn="ctr"/>
                      <a:endParaRPr lang="en-US" sz="2400" b="1" dirty="0" smtClean="0">
                        <a:solidFill>
                          <a:schemeClr val="tx2"/>
                        </a:solidFill>
                        <a:latin typeface="Calibri" pitchFamily="34" charset="0"/>
                      </a:endParaRPr>
                    </a:p>
                    <a:p>
                      <a:pPr algn="ctr"/>
                      <a:endParaRPr lang="en-US" sz="2400" b="1" dirty="0" smtClean="0">
                        <a:solidFill>
                          <a:schemeClr val="tx2"/>
                        </a:solidFill>
                        <a:latin typeface="Calibri"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err="1" smtClean="0">
                          <a:solidFill>
                            <a:schemeClr val="tx2"/>
                          </a:solidFill>
                          <a:latin typeface="Calibri" pitchFamily="34" charset="0"/>
                          <a:ea typeface="+mn-ea"/>
                          <a:cs typeface="+mn-cs"/>
                        </a:rPr>
                        <a:t>JSplitPane</a:t>
                      </a:r>
                      <a:endParaRPr lang="ro-RO"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92679">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o-RO" sz="1800" kern="1200" dirty="0" smtClean="0">
                          <a:solidFill>
                            <a:schemeClr val="tx2"/>
                          </a:solidFill>
                          <a:effectLst/>
                          <a:latin typeface="+mn-lt"/>
                          <a:ea typeface="+mn-ea"/>
                          <a:cs typeface="+mn-cs"/>
                        </a:rPr>
                        <a:t>O stiva de containere (de regula JPanel), așezate pe mai multe straturi suprapuse, dar doar unul dintre ele poate fi selctat la un moment dat</a:t>
                      </a:r>
                      <a:endParaRPr lang="en-US" sz="1800" kern="1200" dirty="0" smtClean="0">
                        <a:solidFill>
                          <a:schemeClr val="tx2"/>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kern="1200" dirty="0" smtClean="0">
                        <a:solidFill>
                          <a:schemeClr val="tx2"/>
                        </a:solidFill>
                        <a:effectLst/>
                        <a:latin typeface="+mn-lt"/>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o-RO" sz="1800" kern="1200" dirty="0" smtClean="0">
                          <a:solidFill>
                            <a:schemeClr val="tx2"/>
                          </a:solidFill>
                          <a:effectLst/>
                          <a:latin typeface="+mn-lt"/>
                          <a:ea typeface="+mn-ea"/>
                          <a:cs typeface="+mn-cs"/>
                        </a:rPr>
                        <a:t>Componentele se adaugă individual pe fiecare panou în parte</a:t>
                      </a:r>
                      <a:r>
                        <a:rPr lang="en-US" sz="1800" kern="1200" dirty="0" smtClean="0">
                          <a:solidFill>
                            <a:schemeClr val="tx2"/>
                          </a:solidFill>
                          <a:effectLst/>
                          <a:latin typeface="+mn-lt"/>
                          <a:ea typeface="+mn-ea"/>
                          <a:cs typeface="+mn-cs"/>
                        </a:rPr>
                        <a:t>: </a:t>
                      </a:r>
                      <a:r>
                        <a:rPr lang="en-US" sz="1800" kern="1200" dirty="0" err="1" smtClean="0">
                          <a:solidFill>
                            <a:schemeClr val="tx2"/>
                          </a:solidFill>
                          <a:effectLst/>
                          <a:latin typeface="+mn-lt"/>
                          <a:ea typeface="+mn-ea"/>
                          <a:cs typeface="+mn-cs"/>
                        </a:rPr>
                        <a:t>addTab</a:t>
                      </a:r>
                      <a:endParaRPr lang="en-US" sz="1800" kern="1200" dirty="0" smtClean="0">
                        <a:solidFill>
                          <a:schemeClr val="tx2"/>
                        </a:solidFill>
                        <a:effectLst/>
                        <a:latin typeface="+mn-lt"/>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kern="1200" dirty="0" smtClean="0">
                        <a:solidFill>
                          <a:schemeClr val="tx1"/>
                        </a:solidFill>
                        <a:effectLst/>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2"/>
                        </a:solidFill>
                        <a:latin typeface="Calibri" pitchFamily="34"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2"/>
                        </a:solidFill>
                        <a:latin typeface="Calibri" pitchFamily="34"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2"/>
                        </a:solidFill>
                        <a:latin typeface="Calibri" pitchFamily="34"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2"/>
                        </a:solidFill>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o-RO" sz="1800" kern="1200" dirty="0" smtClean="0">
                          <a:solidFill>
                            <a:schemeClr val="tx2"/>
                          </a:solidFill>
                          <a:effectLst/>
                          <a:latin typeface="+mn-lt"/>
                          <a:ea typeface="+mn-ea"/>
                          <a:cs typeface="+mn-cs"/>
                        </a:rPr>
                        <a:t>Divizarea suprafetei de afișare în două panouri alaturate, separate printr-un marcaj despartitor</a:t>
                      </a:r>
                      <a:endParaRPr lang="en-US" sz="1800" kern="1200" dirty="0" smtClean="0">
                        <a:solidFill>
                          <a:schemeClr val="tx2"/>
                        </a:solidFill>
                        <a:effectLst/>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kern="1200" dirty="0" smtClean="0">
                        <a:solidFill>
                          <a:schemeClr val="tx2"/>
                        </a:solidFill>
                        <a:effectLst/>
                        <a:latin typeface="+mn-lt"/>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o-RO" sz="1800" kern="1200" dirty="0" smtClean="0">
                          <a:solidFill>
                            <a:schemeClr val="tx2"/>
                          </a:solidFill>
                          <a:effectLst/>
                          <a:latin typeface="+mn-lt"/>
                          <a:ea typeface="+mn-ea"/>
                          <a:cs typeface="+mn-cs"/>
                        </a:rPr>
                        <a:t>Permite vizualizarea simultană a doua componente una langa alta (sau una deasupra celalatei)</a:t>
                      </a:r>
                      <a:endParaRPr lang="en-US" sz="1800" kern="1200" dirty="0" smtClean="0">
                        <a:solidFill>
                          <a:schemeClr val="tx2"/>
                        </a:solidFill>
                        <a:effectLst/>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2"/>
                        </a:solidFill>
                        <a:latin typeface="Calibri" pitchFamily="34"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2"/>
                        </a:solidFill>
                        <a:latin typeface="Calibri" pitchFamily="34"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2"/>
                        </a:solidFill>
                        <a:latin typeface="Calibri" pitchFamily="34"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2"/>
                        </a:solidFill>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 name="Title 12"/>
          <p:cNvSpPr>
            <a:spLocks noGrp="1"/>
          </p:cNvSpPr>
          <p:nvPr>
            <p:ph type="title"/>
          </p:nvPr>
        </p:nvSpPr>
        <p:spPr>
          <a:xfrm>
            <a:off x="1903412" y="40341"/>
            <a:ext cx="9782801" cy="847165"/>
          </a:xfrm>
        </p:spPr>
        <p:txBody>
          <a:bodyPr>
            <a:normAutofit/>
          </a:bodyPr>
          <a:lstStyle/>
          <a:p>
            <a:pPr algn="r"/>
            <a:r>
              <a:rPr lang="ro-RO" sz="3200" b="1" dirty="0" smtClean="0">
                <a:latin typeface="Calibri" pitchFamily="34" charset="0"/>
              </a:rPr>
              <a:t>Containere intermediare</a:t>
            </a:r>
            <a:endParaRPr lang="en-US" sz="3200" b="1" dirty="0">
              <a:latin typeface="Calibri" pitchFamily="34"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3" cstate="print"/>
            <a:stretch>
              <a:fillRect/>
            </a:stretch>
          </p:blipFill>
          <p:spPr>
            <a:xfrm>
              <a:off x="784228" y="776290"/>
              <a:ext cx="273060" cy="533400"/>
            </a:xfrm>
            <a:prstGeom prst="rect">
              <a:avLst/>
            </a:prstGeom>
          </p:spPr>
        </p:pic>
      </p:grpSp>
      <p:pic>
        <p:nvPicPr>
          <p:cNvPr id="34822" name="Picture 6" descr="Imagini pentru jtabbedpane"/>
          <p:cNvPicPr>
            <a:picLocks noChangeAspect="1" noChangeArrowheads="1"/>
          </p:cNvPicPr>
          <p:nvPr/>
        </p:nvPicPr>
        <p:blipFill>
          <a:blip r:embed="rId4" cstate="print"/>
          <a:srcRect/>
          <a:stretch>
            <a:fillRect/>
          </a:stretch>
        </p:blipFill>
        <p:spPr bwMode="auto">
          <a:xfrm>
            <a:off x="1999948" y="1279708"/>
            <a:ext cx="4759928" cy="1784973"/>
          </a:xfrm>
          <a:prstGeom prst="rect">
            <a:avLst/>
          </a:prstGeom>
          <a:noFill/>
        </p:spPr>
      </p:pic>
      <p:pic>
        <p:nvPicPr>
          <p:cNvPr id="34824" name="Picture 8" descr="Imagini pentru jsplitpane"/>
          <p:cNvPicPr>
            <a:picLocks noChangeAspect="1" noChangeArrowheads="1"/>
          </p:cNvPicPr>
          <p:nvPr/>
        </p:nvPicPr>
        <p:blipFill>
          <a:blip r:embed="rId5" cstate="print"/>
          <a:srcRect/>
          <a:stretch>
            <a:fillRect/>
          </a:stretch>
        </p:blipFill>
        <p:spPr bwMode="auto">
          <a:xfrm>
            <a:off x="7542212" y="1110696"/>
            <a:ext cx="3184499" cy="2122999"/>
          </a:xfrm>
          <a:prstGeom prst="rect">
            <a:avLst/>
          </a:prstGeom>
          <a:noFill/>
        </p:spPr>
      </p:pic>
    </p:spTree>
    <p:extLst>
      <p:ext uri="{BB962C8B-B14F-4D97-AF65-F5344CB8AC3E}">
        <p14:creationId xmlns:p14="http://schemas.microsoft.com/office/powerpoint/2010/main" val="37944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74776" y="0"/>
            <a:ext cx="10463837" cy="847165"/>
          </a:xfrm>
        </p:spPr>
        <p:txBody>
          <a:bodyPr>
            <a:normAutofit/>
          </a:bodyPr>
          <a:lstStyle/>
          <a:p>
            <a:pPr algn="r"/>
            <a:r>
              <a:rPr lang="ro-RO" sz="2800" b="1" dirty="0"/>
              <a:t>Componente grafice elementare</a:t>
            </a:r>
            <a:r>
              <a:rPr lang="ro-RO" sz="2800" dirty="0"/>
              <a:t> </a:t>
            </a:r>
            <a:endParaRPr lang="en-US" sz="2800" b="1" dirty="0">
              <a:latin typeface="Calibri" pitchFamily="34"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graphicFrame>
        <p:nvGraphicFramePr>
          <p:cNvPr id="7" name="Tabel 6"/>
          <p:cNvGraphicFramePr>
            <a:graphicFrameLocks noGrp="1"/>
          </p:cNvGraphicFramePr>
          <p:nvPr/>
        </p:nvGraphicFramePr>
        <p:xfrm>
          <a:off x="1522412" y="1143000"/>
          <a:ext cx="9982200" cy="5242560"/>
        </p:xfrm>
        <a:graphic>
          <a:graphicData uri="http://schemas.openxmlformats.org/drawingml/2006/table">
            <a:tbl>
              <a:tblPr firstRow="1" bandRow="1">
                <a:tableStyleId>{5C22544A-7EE6-4342-B048-85BDC9FD1C3A}</a:tableStyleId>
              </a:tblPr>
              <a:tblGrid>
                <a:gridCol w="3327400"/>
                <a:gridCol w="3327400"/>
                <a:gridCol w="3327400"/>
              </a:tblGrid>
              <a:tr h="2590800">
                <a:tc>
                  <a:txBody>
                    <a:bodyPr/>
                    <a:lstStyle/>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pPr algn="ctr"/>
                      <a:r>
                        <a:rPr lang="en-US" sz="2400" b="1" kern="1200" dirty="0" err="1" smtClean="0">
                          <a:solidFill>
                            <a:schemeClr val="tx2"/>
                          </a:solidFill>
                          <a:latin typeface="Calibri" pitchFamily="34" charset="0"/>
                          <a:ea typeface="+mn-ea"/>
                          <a:cs typeface="+mn-cs"/>
                        </a:rPr>
                        <a:t>JTextField</a:t>
                      </a:r>
                      <a:endParaRPr lang="en-US" sz="2400" b="1" kern="1200" dirty="0" smtClean="0">
                        <a:solidFill>
                          <a:schemeClr val="tx2"/>
                        </a:solidFill>
                        <a:latin typeface="Calibri" pitchFamily="34" charset="0"/>
                        <a:ea typeface="+mn-ea"/>
                        <a:cs typeface="+mn-cs"/>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err="1" smtClean="0">
                          <a:solidFill>
                            <a:schemeClr val="tx2"/>
                          </a:solidFill>
                          <a:latin typeface="Calibri" pitchFamily="34" charset="0"/>
                          <a:ea typeface="+mn-ea"/>
                          <a:cs typeface="+mn-cs"/>
                        </a:rPr>
                        <a:t>JTextArea</a:t>
                      </a:r>
                      <a:endParaRPr lang="en-US" sz="2400" b="1" kern="1200" dirty="0" smtClean="0">
                        <a:solidFill>
                          <a:schemeClr val="tx2"/>
                        </a:solidFill>
                        <a:latin typeface="Calibri" pitchFamily="34" charset="0"/>
                        <a:ea typeface="+mn-ea"/>
                        <a:cs typeface="+mn-cs"/>
                      </a:endParaRPr>
                    </a:p>
                    <a:p>
                      <a:endParaRPr 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tx2"/>
                        </a:solidFill>
                        <a:latin typeface="Calibr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tx2"/>
                        </a:solidFill>
                        <a:latin typeface="Calibr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tx2"/>
                        </a:solidFill>
                        <a:latin typeface="Calibr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tx2"/>
                        </a:solidFill>
                        <a:latin typeface="Calibr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tx2"/>
                        </a:solidFill>
                        <a:latin typeface="Calibri" pitchFamily="34"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err="1" smtClean="0">
                          <a:solidFill>
                            <a:schemeClr val="tx2"/>
                          </a:solidFill>
                          <a:latin typeface="Calibri" pitchFamily="34" charset="0"/>
                          <a:ea typeface="+mn-ea"/>
                          <a:cs typeface="+mn-cs"/>
                        </a:rPr>
                        <a:t>JPasswordField</a:t>
                      </a:r>
                      <a:endParaRPr lang="en-US" sz="2400" b="1" kern="1200" dirty="0" smtClean="0">
                        <a:solidFill>
                          <a:schemeClr val="tx2"/>
                        </a:solidFill>
                        <a:latin typeface="Calibri" pitchFamily="34" charset="0"/>
                        <a:ea typeface="+mn-ea"/>
                        <a:cs typeface="+mn-cs"/>
                      </a:endParaRPr>
                    </a:p>
                    <a:p>
                      <a:endParaRPr lang="en-US" dirty="0">
                        <a:solidFill>
                          <a:schemeClr val="tx2"/>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r>
              <a:tr h="2590800">
                <a:tc>
                  <a:txBody>
                    <a:bodyPr/>
                    <a:lstStyle/>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pPr algn="ctr"/>
                      <a:r>
                        <a:rPr lang="en-US" sz="2400" b="1" kern="1200" dirty="0" err="1" smtClean="0">
                          <a:solidFill>
                            <a:schemeClr val="tx2"/>
                          </a:solidFill>
                          <a:latin typeface="Calibri" pitchFamily="34" charset="0"/>
                          <a:ea typeface="+mn-ea"/>
                          <a:cs typeface="+mn-cs"/>
                        </a:rPr>
                        <a:t>JLabel</a:t>
                      </a:r>
                      <a:endParaRPr lang="en-US" sz="2400" b="1" kern="1200" dirty="0" smtClean="0">
                        <a:solidFill>
                          <a:schemeClr val="tx2"/>
                        </a:solidFill>
                        <a:latin typeface="Calibri" pitchFamily="34" charset="0"/>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pPr algn="ctr"/>
                      <a:r>
                        <a:rPr lang="en-US" sz="2400" b="1" kern="1200" dirty="0" err="1" smtClean="0">
                          <a:solidFill>
                            <a:schemeClr val="tx2"/>
                          </a:solidFill>
                          <a:latin typeface="Calibri" pitchFamily="34" charset="0"/>
                          <a:ea typeface="+mn-ea"/>
                          <a:cs typeface="+mn-cs"/>
                        </a:rPr>
                        <a:t>JButton</a:t>
                      </a:r>
                      <a:endParaRPr lang="en-US" sz="2400" b="1" kern="1200" dirty="0" smtClean="0">
                        <a:solidFill>
                          <a:schemeClr val="tx2"/>
                        </a:solidFill>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tx2"/>
                        </a:solidFill>
                        <a:latin typeface="Calibr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tx2"/>
                        </a:solidFill>
                        <a:latin typeface="Calibr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tx2"/>
                        </a:solidFill>
                        <a:latin typeface="Calibr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tx2"/>
                        </a:solidFill>
                        <a:latin typeface="Calibr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tx2"/>
                        </a:solidFill>
                        <a:latin typeface="Calibr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tx2"/>
                        </a:solidFill>
                        <a:latin typeface="Calibri" pitchFamily="34"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err="1" smtClean="0">
                          <a:solidFill>
                            <a:schemeClr val="tx2"/>
                          </a:solidFill>
                          <a:latin typeface="Calibri" pitchFamily="34" charset="0"/>
                          <a:ea typeface="+mn-ea"/>
                          <a:cs typeface="+mn-cs"/>
                        </a:rPr>
                        <a:t>JToggleButton</a:t>
                      </a:r>
                      <a:endParaRPr lang="en-US" sz="2400" b="1" kern="1200" dirty="0" smtClean="0">
                        <a:solidFill>
                          <a:schemeClr val="tx2"/>
                        </a:solidFill>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r>
            </a:tbl>
          </a:graphicData>
        </a:graphic>
      </p:graphicFrame>
      <p:pic>
        <p:nvPicPr>
          <p:cNvPr id="8" name="Picture 4"/>
          <p:cNvPicPr>
            <a:picLocks noChangeAspect="1" noChangeArrowheads="1"/>
          </p:cNvPicPr>
          <p:nvPr/>
        </p:nvPicPr>
        <p:blipFill>
          <a:blip r:embed="rId3" cstate="print"/>
          <a:srcRect/>
          <a:stretch>
            <a:fillRect/>
          </a:stretch>
        </p:blipFill>
        <p:spPr bwMode="auto">
          <a:xfrm>
            <a:off x="1674812" y="1371600"/>
            <a:ext cx="2971800" cy="1188445"/>
          </a:xfrm>
          <a:prstGeom prst="rect">
            <a:avLst/>
          </a:prstGeom>
          <a:noFill/>
          <a:ln w="9525">
            <a:noFill/>
            <a:miter lim="800000"/>
            <a:headEnd/>
            <a:tailEnd/>
          </a:ln>
        </p:spPr>
      </p:pic>
      <p:pic>
        <p:nvPicPr>
          <p:cNvPr id="9" name="Picture 4"/>
          <p:cNvPicPr>
            <a:picLocks noChangeAspect="1" noChangeArrowheads="1"/>
          </p:cNvPicPr>
          <p:nvPr/>
        </p:nvPicPr>
        <p:blipFill>
          <a:blip r:embed="rId4" cstate="print"/>
          <a:srcRect/>
          <a:stretch>
            <a:fillRect/>
          </a:stretch>
        </p:blipFill>
        <p:spPr bwMode="auto">
          <a:xfrm>
            <a:off x="5068187" y="1371600"/>
            <a:ext cx="2895600" cy="1466808"/>
          </a:xfrm>
          <a:prstGeom prst="rect">
            <a:avLst/>
          </a:prstGeom>
          <a:noFill/>
          <a:ln w="9525">
            <a:noFill/>
            <a:miter lim="800000"/>
            <a:headEnd/>
            <a:tailEnd/>
          </a:ln>
          <a:effectLst/>
        </p:spPr>
      </p:pic>
      <p:pic>
        <p:nvPicPr>
          <p:cNvPr id="33794" name="Picture 2" descr="Imagini pentru jpasswordfield"/>
          <p:cNvPicPr>
            <a:picLocks noChangeAspect="1" noChangeArrowheads="1"/>
          </p:cNvPicPr>
          <p:nvPr/>
        </p:nvPicPr>
        <p:blipFill>
          <a:blip r:embed="rId5" cstate="print"/>
          <a:srcRect/>
          <a:stretch>
            <a:fillRect/>
          </a:stretch>
        </p:blipFill>
        <p:spPr bwMode="auto">
          <a:xfrm>
            <a:off x="8304212" y="1407225"/>
            <a:ext cx="3095625" cy="914401"/>
          </a:xfrm>
          <a:prstGeom prst="rect">
            <a:avLst/>
          </a:prstGeom>
          <a:noFill/>
        </p:spPr>
      </p:pic>
      <p:pic>
        <p:nvPicPr>
          <p:cNvPr id="33796" name="Picture 4"/>
          <p:cNvPicPr>
            <a:picLocks noChangeAspect="1" noChangeArrowheads="1"/>
          </p:cNvPicPr>
          <p:nvPr/>
        </p:nvPicPr>
        <p:blipFill>
          <a:blip r:embed="rId6" cstate="print"/>
          <a:srcRect l="40000" t="21556" r="43000" b="67778"/>
          <a:stretch>
            <a:fillRect/>
          </a:stretch>
        </p:blipFill>
        <p:spPr bwMode="auto">
          <a:xfrm>
            <a:off x="1674812" y="4114800"/>
            <a:ext cx="3022600" cy="1066800"/>
          </a:xfrm>
          <a:prstGeom prst="rect">
            <a:avLst/>
          </a:prstGeom>
          <a:noFill/>
          <a:ln w="9525">
            <a:noFill/>
            <a:miter lim="800000"/>
            <a:headEnd/>
            <a:tailEnd/>
          </a:ln>
        </p:spPr>
      </p:pic>
      <p:pic>
        <p:nvPicPr>
          <p:cNvPr id="36867" name="Picture 3"/>
          <p:cNvPicPr>
            <a:picLocks noChangeAspect="1" noChangeArrowheads="1"/>
          </p:cNvPicPr>
          <p:nvPr/>
        </p:nvPicPr>
        <p:blipFill>
          <a:blip r:embed="rId7" cstate="print"/>
          <a:srcRect l="21490" t="33778" r="53510" b="53778"/>
          <a:stretch>
            <a:fillRect/>
          </a:stretch>
        </p:blipFill>
        <p:spPr bwMode="auto">
          <a:xfrm>
            <a:off x="4910837" y="4074225"/>
            <a:ext cx="3200400" cy="896112"/>
          </a:xfrm>
          <a:prstGeom prst="rect">
            <a:avLst/>
          </a:prstGeom>
          <a:noFill/>
          <a:ln w="9525">
            <a:noFill/>
            <a:miter lim="800000"/>
            <a:headEnd/>
            <a:tailEnd/>
          </a:ln>
        </p:spPr>
      </p:pic>
      <p:pic>
        <p:nvPicPr>
          <p:cNvPr id="36868" name="Picture 4"/>
          <p:cNvPicPr>
            <a:picLocks noChangeAspect="1" noChangeArrowheads="1"/>
          </p:cNvPicPr>
          <p:nvPr/>
        </p:nvPicPr>
        <p:blipFill>
          <a:blip r:embed="rId8" cstate="print"/>
          <a:srcRect l="28000" t="38444" r="51500" b="50889"/>
          <a:stretch>
            <a:fillRect/>
          </a:stretch>
        </p:blipFill>
        <p:spPr bwMode="auto">
          <a:xfrm>
            <a:off x="8304212" y="4150425"/>
            <a:ext cx="3124200" cy="914400"/>
          </a:xfrm>
          <a:prstGeom prst="rect">
            <a:avLst/>
          </a:prstGeom>
          <a:noFill/>
          <a:ln w="9525">
            <a:noFill/>
            <a:miter lim="800000"/>
            <a:headEnd/>
            <a:tailEnd/>
          </a:ln>
        </p:spPr>
      </p:pic>
    </p:spTree>
    <p:extLst>
      <p:ext uri="{BB962C8B-B14F-4D97-AF65-F5344CB8AC3E}">
        <p14:creationId xmlns:p14="http://schemas.microsoft.com/office/powerpoint/2010/main" val="165091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74776" y="0"/>
            <a:ext cx="10463837" cy="847165"/>
          </a:xfrm>
        </p:spPr>
        <p:txBody>
          <a:bodyPr>
            <a:normAutofit/>
          </a:bodyPr>
          <a:lstStyle/>
          <a:p>
            <a:pPr algn="r"/>
            <a:r>
              <a:rPr lang="ro-RO" sz="2800" b="1" dirty="0"/>
              <a:t>Componente grafice elementare</a:t>
            </a:r>
            <a:r>
              <a:rPr lang="ro-RO" sz="2800" dirty="0"/>
              <a:t> </a:t>
            </a:r>
            <a:endParaRPr lang="en-US" sz="2800" b="1" dirty="0">
              <a:latin typeface="Calibri" pitchFamily="34"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graphicFrame>
        <p:nvGraphicFramePr>
          <p:cNvPr id="7" name="Tabel 6"/>
          <p:cNvGraphicFramePr>
            <a:graphicFrameLocks noGrp="1"/>
          </p:cNvGraphicFramePr>
          <p:nvPr/>
        </p:nvGraphicFramePr>
        <p:xfrm>
          <a:off x="1522412" y="1143000"/>
          <a:ext cx="9982200" cy="5303520"/>
        </p:xfrm>
        <a:graphic>
          <a:graphicData uri="http://schemas.openxmlformats.org/drawingml/2006/table">
            <a:tbl>
              <a:tblPr firstRow="1" bandRow="1">
                <a:tableStyleId>{5C22544A-7EE6-4342-B048-85BDC9FD1C3A}</a:tableStyleId>
              </a:tblPr>
              <a:tblGrid>
                <a:gridCol w="3327400"/>
                <a:gridCol w="3327400"/>
                <a:gridCol w="3327400"/>
              </a:tblGrid>
              <a:tr h="2590800">
                <a:tc>
                  <a:txBody>
                    <a:bodyPr/>
                    <a:lstStyle/>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pPr algn="ctr"/>
                      <a:r>
                        <a:rPr lang="en-US" sz="2400" b="1" kern="1200" dirty="0" err="1" smtClean="0">
                          <a:solidFill>
                            <a:schemeClr val="tx2"/>
                          </a:solidFill>
                          <a:latin typeface="Calibri" pitchFamily="34" charset="0"/>
                          <a:ea typeface="+mn-ea"/>
                          <a:cs typeface="+mn-cs"/>
                        </a:rPr>
                        <a:t>JRadioButton</a:t>
                      </a:r>
                      <a:endParaRPr lang="en-US" sz="2400" b="1" kern="1200" dirty="0" smtClean="0">
                        <a:solidFill>
                          <a:schemeClr val="tx2"/>
                        </a:solidFill>
                        <a:latin typeface="Calibri" pitchFamily="34" charset="0"/>
                        <a:ea typeface="+mn-ea"/>
                        <a:cs typeface="+mn-cs"/>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2"/>
                        </a:solidFill>
                        <a:latin typeface="Calibri" pitchFamily="34"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err="1" smtClean="0">
                          <a:solidFill>
                            <a:schemeClr val="tx2"/>
                          </a:solidFill>
                          <a:latin typeface="Calibri" pitchFamily="34" charset="0"/>
                          <a:ea typeface="+mn-ea"/>
                          <a:cs typeface="+mn-cs"/>
                        </a:rPr>
                        <a:t>JCheckBox</a:t>
                      </a:r>
                      <a:endParaRPr 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tx2"/>
                        </a:solidFill>
                        <a:latin typeface="Calibr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tx2"/>
                        </a:solidFill>
                        <a:latin typeface="Calibr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tx2"/>
                        </a:solidFill>
                        <a:latin typeface="Calibr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tx2"/>
                        </a:solidFill>
                        <a:latin typeface="Calibr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tx2"/>
                        </a:solidFill>
                        <a:latin typeface="Calibri" pitchFamily="34"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2"/>
                        </a:solidFill>
                        <a:latin typeface="Calibri" pitchFamily="34"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err="1" smtClean="0">
                          <a:solidFill>
                            <a:schemeClr val="tx2"/>
                          </a:solidFill>
                          <a:latin typeface="Calibri" pitchFamily="34" charset="0"/>
                          <a:ea typeface="+mn-ea"/>
                          <a:cs typeface="+mn-cs"/>
                        </a:rPr>
                        <a:t>JSpinner</a:t>
                      </a:r>
                      <a:endParaRPr lang="en-US" sz="2400" b="1" kern="1200" dirty="0" smtClean="0">
                        <a:solidFill>
                          <a:schemeClr val="tx2"/>
                        </a:solidFill>
                        <a:latin typeface="Calibri" pitchFamily="34" charset="0"/>
                        <a:ea typeface="+mn-ea"/>
                        <a:cs typeface="+mn-cs"/>
                      </a:endParaRPr>
                    </a:p>
                    <a:p>
                      <a:endParaRPr lang="en-US" dirty="0">
                        <a:solidFill>
                          <a:schemeClr val="tx2"/>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r>
              <a:tr h="2590800">
                <a:tc>
                  <a:txBody>
                    <a:bodyPr/>
                    <a:lstStyle/>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pPr algn="ctr"/>
                      <a:endParaRPr lang="en-US" sz="2400" b="1" kern="1200" dirty="0" smtClean="0">
                        <a:solidFill>
                          <a:schemeClr val="tx2"/>
                        </a:solidFill>
                        <a:latin typeface="Calibri" pitchFamily="34" charset="0"/>
                        <a:ea typeface="+mn-ea"/>
                        <a:cs typeface="+mn-cs"/>
                      </a:endParaRPr>
                    </a:p>
                    <a:p>
                      <a:pPr algn="ctr"/>
                      <a:r>
                        <a:rPr lang="en-US" sz="2400" b="1" kern="1200" dirty="0" err="1" smtClean="0">
                          <a:solidFill>
                            <a:schemeClr val="tx2"/>
                          </a:solidFill>
                          <a:latin typeface="Calibri" pitchFamily="34" charset="0"/>
                          <a:ea typeface="+mn-ea"/>
                          <a:cs typeface="+mn-cs"/>
                        </a:rPr>
                        <a:t>JComboBox</a:t>
                      </a:r>
                      <a:endParaRPr lang="en-US" sz="2400" b="1" kern="1200" dirty="0" smtClean="0">
                        <a:solidFill>
                          <a:schemeClr val="tx2"/>
                        </a:solidFill>
                        <a:latin typeface="Calibri" pitchFamily="34" charset="0"/>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sz="1200" dirty="0" smtClean="0">
                        <a:solidFill>
                          <a:schemeClr val="tx2"/>
                        </a:solidFill>
                      </a:endParaRPr>
                    </a:p>
                    <a:p>
                      <a:pPr algn="ctr"/>
                      <a:r>
                        <a:rPr lang="en-US" sz="2400" b="1" kern="1200" dirty="0" err="1" smtClean="0">
                          <a:solidFill>
                            <a:schemeClr val="tx2"/>
                          </a:solidFill>
                          <a:latin typeface="Calibri" pitchFamily="34" charset="0"/>
                          <a:ea typeface="+mn-ea"/>
                          <a:cs typeface="+mn-cs"/>
                        </a:rPr>
                        <a:t>JList</a:t>
                      </a:r>
                      <a:endParaRPr lang="en-US" sz="2400" b="1" kern="1200" dirty="0" smtClean="0">
                        <a:solidFill>
                          <a:schemeClr val="tx2"/>
                        </a:solidFill>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a:p>
                      <a:pPr algn="ctr"/>
                      <a:r>
                        <a:rPr lang="en-US" sz="2400" b="1" kern="1200" dirty="0" err="1" smtClean="0">
                          <a:solidFill>
                            <a:schemeClr val="tx2"/>
                          </a:solidFill>
                          <a:latin typeface="Calibri" pitchFamily="34" charset="0"/>
                          <a:ea typeface="+mn-ea"/>
                          <a:cs typeface="+mn-cs"/>
                        </a:rPr>
                        <a:t>JTable</a:t>
                      </a:r>
                      <a:endParaRPr lang="en-US" sz="2400" b="1" kern="1200" dirty="0" smtClean="0">
                        <a:solidFill>
                          <a:schemeClr val="tx2"/>
                        </a:solidFill>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r>
            </a:tbl>
          </a:graphicData>
        </a:graphic>
      </p:graphicFrame>
      <p:pic>
        <p:nvPicPr>
          <p:cNvPr id="11" name="Picture 4" descr="checkbox"/>
          <p:cNvPicPr>
            <a:picLocks noChangeAspect="1" noChangeArrowheads="1"/>
          </p:cNvPicPr>
          <p:nvPr/>
        </p:nvPicPr>
        <p:blipFill>
          <a:blip r:embed="rId3" cstate="print"/>
          <a:srcRect/>
          <a:stretch>
            <a:fillRect/>
          </a:stretch>
        </p:blipFill>
        <p:spPr bwMode="auto">
          <a:xfrm>
            <a:off x="5713412" y="1371600"/>
            <a:ext cx="1600200" cy="1851025"/>
          </a:xfrm>
          <a:prstGeom prst="rect">
            <a:avLst/>
          </a:prstGeom>
          <a:noFill/>
        </p:spPr>
      </p:pic>
      <p:pic>
        <p:nvPicPr>
          <p:cNvPr id="12" name="Picture 4" descr="radiobutton"/>
          <p:cNvPicPr>
            <a:picLocks noChangeAspect="1" noChangeArrowheads="1"/>
          </p:cNvPicPr>
          <p:nvPr/>
        </p:nvPicPr>
        <p:blipFill>
          <a:blip r:embed="rId4" cstate="print"/>
          <a:srcRect/>
          <a:stretch>
            <a:fillRect/>
          </a:stretch>
        </p:blipFill>
        <p:spPr bwMode="auto">
          <a:xfrm>
            <a:off x="2436812" y="1371600"/>
            <a:ext cx="1447800" cy="1944763"/>
          </a:xfrm>
          <a:prstGeom prst="rect">
            <a:avLst/>
          </a:prstGeom>
          <a:noFill/>
        </p:spPr>
      </p:pic>
      <p:pic>
        <p:nvPicPr>
          <p:cNvPr id="33798" name="Picture 6" descr="Imagini pentru jcombobox"/>
          <p:cNvPicPr>
            <a:picLocks noChangeAspect="1" noChangeArrowheads="1"/>
          </p:cNvPicPr>
          <p:nvPr/>
        </p:nvPicPr>
        <p:blipFill>
          <a:blip r:embed="rId5" cstate="print"/>
          <a:srcRect/>
          <a:stretch>
            <a:fillRect/>
          </a:stretch>
        </p:blipFill>
        <p:spPr bwMode="auto">
          <a:xfrm>
            <a:off x="2436812" y="3886200"/>
            <a:ext cx="1428750" cy="1809751"/>
          </a:xfrm>
          <a:prstGeom prst="rect">
            <a:avLst/>
          </a:prstGeom>
          <a:noFill/>
        </p:spPr>
      </p:pic>
      <p:pic>
        <p:nvPicPr>
          <p:cNvPr id="33800" name="Picture 8" descr="Imagini pentru jlist"/>
          <p:cNvPicPr>
            <a:picLocks noChangeAspect="1" noChangeArrowheads="1"/>
          </p:cNvPicPr>
          <p:nvPr/>
        </p:nvPicPr>
        <p:blipFill>
          <a:blip r:embed="rId6" cstate="print"/>
          <a:srcRect/>
          <a:stretch>
            <a:fillRect/>
          </a:stretch>
        </p:blipFill>
        <p:spPr bwMode="auto">
          <a:xfrm>
            <a:off x="5256212" y="3886200"/>
            <a:ext cx="2476500" cy="1905000"/>
          </a:xfrm>
          <a:prstGeom prst="rect">
            <a:avLst/>
          </a:prstGeom>
          <a:noFill/>
        </p:spPr>
      </p:pic>
      <p:pic>
        <p:nvPicPr>
          <p:cNvPr id="33802" name="Picture 10" descr="Imagini pentru jtable"/>
          <p:cNvPicPr>
            <a:picLocks noChangeAspect="1" noChangeArrowheads="1"/>
          </p:cNvPicPr>
          <p:nvPr/>
        </p:nvPicPr>
        <p:blipFill>
          <a:blip r:embed="rId7" cstate="print"/>
          <a:srcRect/>
          <a:stretch>
            <a:fillRect/>
          </a:stretch>
        </p:blipFill>
        <p:spPr bwMode="auto">
          <a:xfrm>
            <a:off x="8380412" y="3886200"/>
            <a:ext cx="2971800" cy="1981200"/>
          </a:xfrm>
          <a:prstGeom prst="rect">
            <a:avLst/>
          </a:prstGeom>
          <a:noFill/>
        </p:spPr>
      </p:pic>
      <p:pic>
        <p:nvPicPr>
          <p:cNvPr id="33804" name="Picture 12" descr="Imagini pentru jSpinner"/>
          <p:cNvPicPr>
            <a:picLocks noChangeAspect="1" noChangeArrowheads="1"/>
          </p:cNvPicPr>
          <p:nvPr/>
        </p:nvPicPr>
        <p:blipFill>
          <a:blip r:embed="rId8" cstate="print"/>
          <a:srcRect/>
          <a:stretch>
            <a:fillRect/>
          </a:stretch>
        </p:blipFill>
        <p:spPr bwMode="auto">
          <a:xfrm>
            <a:off x="8669541" y="1371600"/>
            <a:ext cx="2377871" cy="1524000"/>
          </a:xfrm>
          <a:prstGeom prst="rect">
            <a:avLst/>
          </a:prstGeom>
          <a:noFill/>
        </p:spPr>
      </p:pic>
    </p:spTree>
    <p:extLst>
      <p:ext uri="{BB962C8B-B14F-4D97-AF65-F5344CB8AC3E}">
        <p14:creationId xmlns:p14="http://schemas.microsoft.com/office/powerpoint/2010/main" val="165091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751012" y="-65959"/>
            <a:ext cx="9782801" cy="847165"/>
          </a:xfrm>
        </p:spPr>
        <p:txBody>
          <a:bodyPr>
            <a:normAutofit/>
          </a:bodyPr>
          <a:lstStyle/>
          <a:p>
            <a:pPr algn="r"/>
            <a:r>
              <a:rPr lang="ro-RO" sz="2800" b="1" dirty="0"/>
              <a:t>Gestionari de poziționare (layout manager) </a:t>
            </a:r>
            <a:endParaRPr lang="en-US" sz="2800" b="1" dirty="0"/>
          </a:p>
        </p:txBody>
      </p:sp>
      <p:sp>
        <p:nvSpPr>
          <p:cNvPr id="14" name="Content Placeholder 13"/>
          <p:cNvSpPr>
            <a:spLocks noGrp="1"/>
          </p:cNvSpPr>
          <p:nvPr>
            <p:ph idx="1"/>
          </p:nvPr>
        </p:nvSpPr>
        <p:spPr>
          <a:xfrm>
            <a:off x="1431177" y="990600"/>
            <a:ext cx="9782801" cy="5562600"/>
          </a:xfrm>
        </p:spPr>
        <p:txBody>
          <a:bodyPr>
            <a:normAutofit/>
          </a:bodyPr>
          <a:lstStyle/>
          <a:p>
            <a:pPr algn="just">
              <a:buFont typeface="Wingdings" panose="05000000000000000000" pitchFamily="2" charset="2"/>
              <a:buChar char="Ø"/>
            </a:pPr>
            <a:r>
              <a:rPr lang="ro-RO" sz="2400" dirty="0">
                <a:solidFill>
                  <a:schemeClr val="tx2"/>
                </a:solidFill>
                <a:latin typeface="Calibri" pitchFamily="34" charset="0"/>
              </a:rPr>
              <a:t>Rolul unui gestionar de poziționare este acela de a stabili, automat, poziția și dimensiunea fiecărei componente grafice dintr-un </a:t>
            </a:r>
            <a:r>
              <a:rPr lang="ro-RO" sz="2400" dirty="0" smtClean="0">
                <a:solidFill>
                  <a:schemeClr val="tx2"/>
                </a:solidFill>
                <a:latin typeface="Calibri" pitchFamily="34" charset="0"/>
              </a:rPr>
              <a:t>container.</a:t>
            </a:r>
            <a:endParaRPr lang="ro-RO" altLang="en-US" sz="2400" dirty="0">
              <a:solidFill>
                <a:schemeClr val="tx2"/>
              </a:solidFill>
              <a:latin typeface="Calibri" pitchFamily="34" charset="0"/>
            </a:endParaRPr>
          </a:p>
          <a:p>
            <a:pPr marL="0" indent="0" algn="just">
              <a:buNone/>
            </a:pPr>
            <a:endParaRPr lang="ro-RO" sz="2400" dirty="0" smtClean="0">
              <a:solidFill>
                <a:schemeClr val="tx2"/>
              </a:solidFill>
              <a:latin typeface="Calibri" pitchFamily="34" charset="0"/>
            </a:endParaRPr>
          </a:p>
          <a:p>
            <a:pPr algn="just">
              <a:buFont typeface="Wingdings" panose="05000000000000000000" pitchFamily="2" charset="2"/>
              <a:buChar char="§"/>
            </a:pPr>
            <a:endParaRPr lang="ro-RO" dirty="0" smtClean="0">
              <a:solidFill>
                <a:schemeClr val="tx2"/>
              </a:solidFill>
              <a:latin typeface="Calibri" pitchFamily="34" charset="0"/>
            </a:endParaRPr>
          </a:p>
          <a:p>
            <a:pPr algn="just">
              <a:buFont typeface="Wingdings" panose="05000000000000000000" pitchFamily="2" charset="2"/>
              <a:buChar char="§"/>
            </a:pPr>
            <a:endParaRPr lang="ro-RO" dirty="0">
              <a:solidFill>
                <a:schemeClr val="tx2"/>
              </a:solidFill>
              <a:latin typeface="Calibri" pitchFamily="34"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graphicFrame>
        <p:nvGraphicFramePr>
          <p:cNvPr id="3" name="Table 2"/>
          <p:cNvGraphicFramePr>
            <a:graphicFrameLocks noGrp="1"/>
          </p:cNvGraphicFramePr>
          <p:nvPr>
            <p:extLst>
              <p:ext uri="{D42A27DB-BD31-4B8C-83A1-F6EECF244321}">
                <p14:modId xmlns:p14="http://schemas.microsoft.com/office/powerpoint/2010/main" val="259485283"/>
              </p:ext>
            </p:extLst>
          </p:nvPr>
        </p:nvGraphicFramePr>
        <p:xfrm>
          <a:off x="2259635" y="2209800"/>
          <a:ext cx="8125884" cy="4297680"/>
        </p:xfrm>
        <a:graphic>
          <a:graphicData uri="http://schemas.openxmlformats.org/drawingml/2006/table">
            <a:tbl>
              <a:tblPr firstRow="1" bandRow="1">
                <a:tableStyleId>{5C22544A-7EE6-4342-B048-85BDC9FD1C3A}</a:tableStyleId>
              </a:tblPr>
              <a:tblGrid>
                <a:gridCol w="4062942"/>
                <a:gridCol w="4062942"/>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err="1" smtClean="0"/>
                        <a:t>Pozitionare</a:t>
                      </a:r>
                      <a:r>
                        <a:rPr lang="en-US" sz="1800" b="1" dirty="0" smtClean="0"/>
                        <a:t> </a:t>
                      </a:r>
                      <a:r>
                        <a:rPr lang="en-US" sz="1800" b="1" dirty="0" err="1" smtClean="0"/>
                        <a:t>ini</a:t>
                      </a:r>
                      <a:r>
                        <a:rPr lang="ro-RO" sz="1800" b="1" dirty="0" smtClean="0"/>
                        <a:t>ț</a:t>
                      </a:r>
                      <a:r>
                        <a:rPr lang="en-US" sz="1800" b="1" dirty="0" err="1" smtClean="0"/>
                        <a:t>ial</a:t>
                      </a:r>
                      <a:r>
                        <a:rPr lang="ro-RO" sz="1800" b="1" dirty="0" smtClean="0"/>
                        <a:t>ă</a:t>
                      </a:r>
                    </a:p>
                    <a:p>
                      <a:pPr algn="ctr"/>
                      <a:endParaRPr lang="ro-RO"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err="1" smtClean="0"/>
                        <a:t>Redimensionare</a:t>
                      </a:r>
                      <a:endParaRPr lang="ro-RO" sz="1800" b="1" dirty="0" smtClean="0"/>
                    </a:p>
                    <a:p>
                      <a:pPr algn="ctr"/>
                      <a:endParaRPr lang="ro-RO" dirty="0"/>
                    </a:p>
                  </a:txBody>
                  <a:tcPr/>
                </a:tc>
              </a:tr>
              <a:tr h="370840">
                <a:tc>
                  <a:txBody>
                    <a:bodyPr/>
                    <a:lstStyle/>
                    <a:p>
                      <a:endParaRPr lang="ro-RO" dirty="0" smtClean="0"/>
                    </a:p>
                    <a:p>
                      <a:endParaRPr lang="ro-RO" dirty="0" smtClean="0"/>
                    </a:p>
                    <a:p>
                      <a:endParaRPr lang="ro-RO" dirty="0" smtClean="0"/>
                    </a:p>
                    <a:p>
                      <a:endParaRPr lang="ro-RO" dirty="0" smtClean="0"/>
                    </a:p>
                    <a:p>
                      <a:endParaRPr lang="ro-RO" dirty="0" smtClean="0"/>
                    </a:p>
                    <a:p>
                      <a:endParaRPr lang="ro-RO" dirty="0" smtClean="0"/>
                    </a:p>
                    <a:p>
                      <a:endParaRPr lang="ro-RO" dirty="0" smtClean="0"/>
                    </a:p>
                    <a:p>
                      <a:endParaRPr lang="ro-RO" dirty="0" smtClean="0"/>
                    </a:p>
                    <a:p>
                      <a:endParaRPr lang="ro-RO" dirty="0" smtClean="0"/>
                    </a:p>
                    <a:p>
                      <a:endParaRPr lang="ro-RO" dirty="0" smtClean="0"/>
                    </a:p>
                    <a:p>
                      <a:endParaRPr lang="ro-RO" dirty="0" smtClean="0"/>
                    </a:p>
                    <a:p>
                      <a:endParaRPr lang="ro-RO" dirty="0" smtClean="0"/>
                    </a:p>
                    <a:p>
                      <a:endParaRPr lang="ro-RO" dirty="0"/>
                    </a:p>
                  </a:txBody>
                  <a:tcPr/>
                </a:tc>
                <a:tc>
                  <a:txBody>
                    <a:bodyPr/>
                    <a:lstStyle/>
                    <a:p>
                      <a:endParaRPr lang="ro-RO" dirty="0"/>
                    </a:p>
                  </a:txBody>
                  <a:tcPr/>
                </a:tc>
              </a:tr>
            </a:tbl>
          </a:graphicData>
        </a:graphic>
      </p:graphicFrame>
      <p:pic>
        <p:nvPicPr>
          <p:cNvPr id="8" name="Picture 7"/>
          <p:cNvPicPr/>
          <p:nvPr/>
        </p:nvPicPr>
        <p:blipFill>
          <a:blip r:embed="rId3" cstate="print"/>
          <a:stretch>
            <a:fillRect/>
          </a:stretch>
        </p:blipFill>
        <p:spPr>
          <a:xfrm>
            <a:off x="2406230" y="3276598"/>
            <a:ext cx="3578150" cy="2017059"/>
          </a:xfrm>
          <a:prstGeom prst="rect">
            <a:avLst/>
          </a:prstGeom>
        </p:spPr>
      </p:pic>
      <p:sp>
        <p:nvSpPr>
          <p:cNvPr id="9" name="Right Arrow 8"/>
          <p:cNvSpPr/>
          <p:nvPr/>
        </p:nvSpPr>
        <p:spPr>
          <a:xfrm>
            <a:off x="6091162" y="4137211"/>
            <a:ext cx="941294" cy="295835"/>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ro-RO"/>
          </a:p>
        </p:txBody>
      </p:sp>
      <p:pic>
        <p:nvPicPr>
          <p:cNvPr id="10" name="Picture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9812" y="3276598"/>
            <a:ext cx="2042271" cy="2017059"/>
          </a:xfrm>
          <a:prstGeom prst="rect">
            <a:avLst/>
          </a:prstGeom>
          <a:noFill/>
          <a:ln>
            <a:noFill/>
          </a:ln>
        </p:spPr>
      </p:pic>
    </p:spTree>
    <p:extLst>
      <p:ext uri="{BB962C8B-B14F-4D97-AF65-F5344CB8AC3E}">
        <p14:creationId xmlns:p14="http://schemas.microsoft.com/office/powerpoint/2010/main" val="214673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827212" y="143435"/>
            <a:ext cx="9782801" cy="847165"/>
          </a:xfrm>
        </p:spPr>
        <p:txBody>
          <a:bodyPr>
            <a:normAutofit/>
          </a:bodyPr>
          <a:lstStyle/>
          <a:p>
            <a:pPr algn="r"/>
            <a:r>
              <a:rPr lang="ro-RO" sz="2800" b="1" dirty="0"/>
              <a:t>Tipuri de </a:t>
            </a:r>
            <a:r>
              <a:rPr lang="en-US" sz="2800" b="1" dirty="0" smtClean="0"/>
              <a:t>g</a:t>
            </a:r>
            <a:r>
              <a:rPr lang="ro-RO" sz="2800" b="1" dirty="0" err="1" smtClean="0"/>
              <a:t>estionari</a:t>
            </a:r>
            <a:r>
              <a:rPr lang="ro-RO" sz="2800" b="1" dirty="0" smtClean="0"/>
              <a:t> </a:t>
            </a:r>
            <a:r>
              <a:rPr lang="ro-RO" sz="2800" b="1" dirty="0"/>
              <a:t>de poziționare</a:t>
            </a:r>
            <a:endParaRPr lang="en-US" sz="2800" b="1" dirty="0"/>
          </a:p>
        </p:txBody>
      </p:sp>
      <p:sp>
        <p:nvSpPr>
          <p:cNvPr id="14" name="Content Placeholder 13"/>
          <p:cNvSpPr>
            <a:spLocks noGrp="1"/>
          </p:cNvSpPr>
          <p:nvPr>
            <p:ph idx="1"/>
          </p:nvPr>
        </p:nvSpPr>
        <p:spPr>
          <a:xfrm>
            <a:off x="1431177" y="1143000"/>
            <a:ext cx="10073435" cy="5562600"/>
          </a:xfrm>
        </p:spPr>
        <p:txBody>
          <a:bodyPr>
            <a:normAutofit fontScale="70000" lnSpcReduction="20000"/>
          </a:bodyPr>
          <a:lstStyle/>
          <a:p>
            <a:pPr lvl="0">
              <a:buFont typeface="Wingdings" panose="05000000000000000000" pitchFamily="2" charset="2"/>
              <a:buChar char="Ø"/>
            </a:pPr>
            <a:r>
              <a:rPr lang="ro-RO" sz="3800" dirty="0">
                <a:solidFill>
                  <a:schemeClr val="tx2"/>
                </a:solidFill>
                <a:latin typeface="Calibri" pitchFamily="34" charset="0"/>
              </a:rPr>
              <a:t>În Swing sunt definiți mai mulți gestionari de poziționare</a:t>
            </a:r>
            <a:r>
              <a:rPr lang="ro-RO" sz="3800" dirty="0" smtClean="0">
                <a:solidFill>
                  <a:schemeClr val="tx2"/>
                </a:solidFill>
                <a:latin typeface="Calibri" pitchFamily="34" charset="0"/>
              </a:rPr>
              <a:t>:</a:t>
            </a:r>
          </a:p>
          <a:p>
            <a:pPr lvl="1">
              <a:buFont typeface="Wingdings" panose="05000000000000000000" pitchFamily="2" charset="2"/>
              <a:buChar char="§"/>
            </a:pPr>
            <a:r>
              <a:rPr lang="ro-RO" sz="3800" dirty="0" err="1" smtClean="0">
                <a:solidFill>
                  <a:schemeClr val="tx2"/>
                </a:solidFill>
                <a:latin typeface="Calibri" pitchFamily="34" charset="0"/>
              </a:rPr>
              <a:t>FlowLayout</a:t>
            </a:r>
            <a:endParaRPr lang="ro-RO" sz="3800" dirty="0" smtClean="0">
              <a:solidFill>
                <a:schemeClr val="tx2"/>
              </a:solidFill>
              <a:latin typeface="Calibri" pitchFamily="34" charset="0"/>
            </a:endParaRPr>
          </a:p>
          <a:p>
            <a:pPr lvl="1">
              <a:buFont typeface="Wingdings" panose="05000000000000000000" pitchFamily="2" charset="2"/>
              <a:buChar char="§"/>
            </a:pPr>
            <a:r>
              <a:rPr lang="ro-RO" sz="3800" dirty="0" err="1" smtClean="0">
                <a:solidFill>
                  <a:schemeClr val="tx2"/>
                </a:solidFill>
                <a:latin typeface="Calibri" pitchFamily="34" charset="0"/>
              </a:rPr>
              <a:t>BorderLayout</a:t>
            </a:r>
            <a:endParaRPr lang="ro-RO" sz="3800" dirty="0" smtClean="0">
              <a:solidFill>
                <a:schemeClr val="tx2"/>
              </a:solidFill>
              <a:latin typeface="Calibri" pitchFamily="34" charset="0"/>
            </a:endParaRPr>
          </a:p>
          <a:p>
            <a:pPr lvl="1">
              <a:buFont typeface="Wingdings" panose="05000000000000000000" pitchFamily="2" charset="2"/>
              <a:buChar char="§"/>
            </a:pPr>
            <a:r>
              <a:rPr lang="ro-RO" sz="3800" dirty="0" err="1" smtClean="0">
                <a:solidFill>
                  <a:schemeClr val="tx2"/>
                </a:solidFill>
                <a:latin typeface="Calibri" pitchFamily="34" charset="0"/>
              </a:rPr>
              <a:t>GridLayout</a:t>
            </a:r>
            <a:endParaRPr lang="ro-RO" sz="3800" dirty="0" smtClean="0">
              <a:solidFill>
                <a:schemeClr val="tx2"/>
              </a:solidFill>
              <a:latin typeface="Calibri" pitchFamily="34" charset="0"/>
            </a:endParaRPr>
          </a:p>
          <a:p>
            <a:pPr lvl="1">
              <a:buFont typeface="Wingdings" panose="05000000000000000000" pitchFamily="2" charset="2"/>
              <a:buChar char="§"/>
            </a:pPr>
            <a:r>
              <a:rPr lang="ro-RO" sz="3800" dirty="0" err="1" smtClean="0">
                <a:solidFill>
                  <a:schemeClr val="tx2"/>
                </a:solidFill>
                <a:latin typeface="Calibri" pitchFamily="34" charset="0"/>
              </a:rPr>
              <a:t>CardLayout</a:t>
            </a:r>
            <a:endParaRPr lang="ro-RO" sz="3800" dirty="0" smtClean="0">
              <a:solidFill>
                <a:schemeClr val="tx2"/>
              </a:solidFill>
              <a:latin typeface="Calibri" pitchFamily="34" charset="0"/>
            </a:endParaRPr>
          </a:p>
          <a:p>
            <a:pPr lvl="1">
              <a:buFont typeface="Wingdings" panose="05000000000000000000" pitchFamily="2" charset="2"/>
              <a:buChar char="§"/>
            </a:pPr>
            <a:r>
              <a:rPr lang="ro-RO" sz="3800" dirty="0" err="1" smtClean="0">
                <a:solidFill>
                  <a:schemeClr val="tx2"/>
                </a:solidFill>
                <a:latin typeface="Calibri" pitchFamily="34" charset="0"/>
              </a:rPr>
              <a:t>GridBagLayout</a:t>
            </a:r>
            <a:endParaRPr lang="ro-RO" sz="3800" dirty="0" smtClean="0">
              <a:solidFill>
                <a:schemeClr val="tx2"/>
              </a:solidFill>
              <a:latin typeface="Calibri" pitchFamily="34" charset="0"/>
            </a:endParaRPr>
          </a:p>
          <a:p>
            <a:pPr lvl="1">
              <a:buFont typeface="Wingdings" panose="05000000000000000000" pitchFamily="2" charset="2"/>
              <a:buChar char="§"/>
            </a:pPr>
            <a:r>
              <a:rPr lang="ro-RO" sz="3800" dirty="0" err="1" smtClean="0">
                <a:solidFill>
                  <a:schemeClr val="tx2"/>
                </a:solidFill>
                <a:latin typeface="Calibri" pitchFamily="34" charset="0"/>
              </a:rPr>
              <a:t>SpringLayout</a:t>
            </a:r>
            <a:endParaRPr lang="ro-RO" sz="3800" dirty="0" smtClean="0">
              <a:solidFill>
                <a:schemeClr val="tx2"/>
              </a:solidFill>
              <a:latin typeface="Calibri" pitchFamily="34" charset="0"/>
            </a:endParaRPr>
          </a:p>
          <a:p>
            <a:pPr lvl="1">
              <a:buFont typeface="Wingdings" panose="05000000000000000000" pitchFamily="2" charset="2"/>
              <a:buChar char="§"/>
            </a:pPr>
            <a:r>
              <a:rPr lang="ro-RO" sz="3800" dirty="0" err="1" smtClean="0">
                <a:solidFill>
                  <a:schemeClr val="tx2"/>
                </a:solidFill>
                <a:latin typeface="Calibri" pitchFamily="34" charset="0"/>
              </a:rPr>
              <a:t>GroupLayout</a:t>
            </a:r>
            <a:endParaRPr lang="ro-RO" sz="3800" dirty="0" smtClean="0">
              <a:solidFill>
                <a:schemeClr val="tx2"/>
              </a:solidFill>
              <a:latin typeface="Calibri" pitchFamily="34" charset="0"/>
            </a:endParaRPr>
          </a:p>
          <a:p>
            <a:pPr lvl="0" algn="just">
              <a:buFont typeface="Wingdings" panose="05000000000000000000" pitchFamily="2" charset="2"/>
              <a:buChar char="Ø"/>
            </a:pPr>
            <a:r>
              <a:rPr lang="ro-RO" sz="3800" dirty="0">
                <a:solidFill>
                  <a:schemeClr val="tx2"/>
                </a:solidFill>
                <a:latin typeface="Calibri" pitchFamily="34" charset="0"/>
              </a:rPr>
              <a:t>Gestionarul de poziționare al unui container se stabilește folosind metoda </a:t>
            </a:r>
            <a:endParaRPr lang="ro-RO" sz="3800" dirty="0" smtClean="0">
              <a:solidFill>
                <a:schemeClr val="tx2"/>
              </a:solidFill>
              <a:latin typeface="Calibri" pitchFamily="34" charset="0"/>
            </a:endParaRPr>
          </a:p>
          <a:p>
            <a:pPr marL="0" lvl="0" indent="0" algn="ctr">
              <a:buNone/>
            </a:pPr>
            <a:r>
              <a:rPr lang="ro-RO" sz="3800" b="1" dirty="0" err="1" smtClean="0">
                <a:solidFill>
                  <a:srgbClr val="000099"/>
                </a:solidFill>
                <a:latin typeface="Calibri" pitchFamily="34" charset="0"/>
              </a:rPr>
              <a:t>void</a:t>
            </a:r>
            <a:r>
              <a:rPr lang="ro-RO" sz="3800" b="1" dirty="0" smtClean="0">
                <a:solidFill>
                  <a:srgbClr val="000099"/>
                </a:solidFill>
                <a:latin typeface="Calibri" pitchFamily="34" charset="0"/>
              </a:rPr>
              <a:t> </a:t>
            </a:r>
            <a:r>
              <a:rPr lang="ro-RO" sz="3800" b="1" dirty="0" err="1">
                <a:solidFill>
                  <a:srgbClr val="000099"/>
                </a:solidFill>
                <a:latin typeface="Calibri" pitchFamily="34" charset="0"/>
              </a:rPr>
              <a:t>setLayout</a:t>
            </a:r>
            <a:r>
              <a:rPr lang="ro-RO" sz="3800" b="1" dirty="0">
                <a:solidFill>
                  <a:srgbClr val="000099"/>
                </a:solidFill>
                <a:latin typeface="Calibri" pitchFamily="34" charset="0"/>
              </a:rPr>
              <a:t>(</a:t>
            </a:r>
            <a:r>
              <a:rPr lang="ro-RO" sz="3800" b="1" dirty="0" err="1">
                <a:solidFill>
                  <a:srgbClr val="000099"/>
                </a:solidFill>
                <a:latin typeface="Calibri" pitchFamily="34" charset="0"/>
              </a:rPr>
              <a:t>LayoutManager</a:t>
            </a:r>
            <a:r>
              <a:rPr lang="ro-RO" sz="3800" b="1" dirty="0">
                <a:solidFill>
                  <a:srgbClr val="000099"/>
                </a:solidFill>
                <a:latin typeface="Calibri" pitchFamily="34" charset="0"/>
              </a:rPr>
              <a:t> manager</a:t>
            </a:r>
            <a:r>
              <a:rPr lang="ro-RO" sz="3800" b="1" dirty="0" smtClean="0">
                <a:solidFill>
                  <a:srgbClr val="000099"/>
                </a:solidFill>
                <a:latin typeface="Calibri" pitchFamily="34" charset="0"/>
              </a:rPr>
              <a:t>)</a:t>
            </a:r>
          </a:p>
          <a:p>
            <a:pPr lvl="0" algn="just">
              <a:buFont typeface="Wingdings" panose="05000000000000000000" pitchFamily="2" charset="2"/>
              <a:buChar char="Ø"/>
            </a:pPr>
            <a:r>
              <a:rPr lang="ro-RO" sz="3800" dirty="0" smtClean="0">
                <a:solidFill>
                  <a:schemeClr val="tx2"/>
                </a:solidFill>
                <a:latin typeface="Calibri" pitchFamily="34" charset="0"/>
              </a:rPr>
              <a:t>Implicit</a:t>
            </a:r>
            <a:r>
              <a:rPr lang="ro-RO" sz="3800" dirty="0">
                <a:solidFill>
                  <a:schemeClr val="tx2"/>
                </a:solidFill>
                <a:latin typeface="Calibri" pitchFamily="34" charset="0"/>
              </a:rPr>
              <a:t>, un container de tip </a:t>
            </a:r>
            <a:r>
              <a:rPr lang="ro-RO" sz="3800" dirty="0" err="1">
                <a:solidFill>
                  <a:schemeClr val="tx2"/>
                </a:solidFill>
                <a:latin typeface="Calibri" pitchFamily="34" charset="0"/>
              </a:rPr>
              <a:t>JPanel</a:t>
            </a:r>
            <a:r>
              <a:rPr lang="ro-RO" sz="3800" dirty="0">
                <a:solidFill>
                  <a:schemeClr val="tx2"/>
                </a:solidFill>
                <a:latin typeface="Calibri" pitchFamily="34" charset="0"/>
              </a:rPr>
              <a:t> are asociat un container de tip </a:t>
            </a:r>
            <a:r>
              <a:rPr lang="ro-RO" sz="3800" dirty="0" err="1">
                <a:solidFill>
                  <a:schemeClr val="tx2"/>
                </a:solidFill>
                <a:latin typeface="Calibri" pitchFamily="34" charset="0"/>
              </a:rPr>
              <a:t>FlowLayout</a:t>
            </a:r>
            <a:r>
              <a:rPr lang="ro-RO" sz="3800" dirty="0">
                <a:solidFill>
                  <a:schemeClr val="tx2"/>
                </a:solidFill>
                <a:latin typeface="Calibri" pitchFamily="34" charset="0"/>
              </a:rPr>
              <a:t>, în timp ce un </a:t>
            </a:r>
            <a:r>
              <a:rPr lang="ro-RO" sz="3800" dirty="0" err="1">
                <a:solidFill>
                  <a:schemeClr val="tx2"/>
                </a:solidFill>
                <a:latin typeface="Calibri" pitchFamily="34" charset="0"/>
              </a:rPr>
              <a:t>JFrame</a:t>
            </a:r>
            <a:r>
              <a:rPr lang="ro-RO" sz="3800" dirty="0">
                <a:solidFill>
                  <a:schemeClr val="tx2"/>
                </a:solidFill>
                <a:latin typeface="Calibri" pitchFamily="34" charset="0"/>
              </a:rPr>
              <a:t> are asociat un </a:t>
            </a:r>
            <a:r>
              <a:rPr lang="ro-RO" sz="3800" dirty="0" err="1">
                <a:solidFill>
                  <a:schemeClr val="tx2"/>
                </a:solidFill>
                <a:latin typeface="Calibri" pitchFamily="34" charset="0"/>
              </a:rPr>
              <a:t>BorderLayout</a:t>
            </a:r>
            <a:r>
              <a:rPr lang="ro-RO" sz="3800" dirty="0" smtClean="0">
                <a:solidFill>
                  <a:schemeClr val="tx2"/>
                </a:solidFill>
                <a:latin typeface="Calibri" pitchFamily="34" charset="0"/>
              </a:rPr>
              <a:t>.</a:t>
            </a:r>
          </a:p>
          <a:p>
            <a:pPr marL="0" indent="0">
              <a:buNone/>
            </a:pPr>
            <a:r>
              <a:rPr lang="ro-RO" sz="3800" dirty="0"/>
              <a:t> </a:t>
            </a:r>
            <a:endParaRPr lang="ro-RO" sz="3800" dirty="0" smtClean="0"/>
          </a:p>
          <a:p>
            <a:pPr lvl="1">
              <a:buFont typeface="Wingdings" panose="05000000000000000000" pitchFamily="2" charset="2"/>
              <a:buChar char="§"/>
            </a:pPr>
            <a:endParaRPr lang="ro-RO" sz="2800" dirty="0" smtClean="0">
              <a:solidFill>
                <a:schemeClr val="tx2"/>
              </a:solidFill>
              <a:latin typeface="Calibri" pitchFamily="34" charset="0"/>
            </a:endParaRPr>
          </a:p>
          <a:p>
            <a:pPr marL="0" indent="0" algn="just">
              <a:buNone/>
            </a:pPr>
            <a:endParaRPr lang="ro-RO" dirty="0" smtClean="0">
              <a:solidFill>
                <a:schemeClr val="tx2"/>
              </a:solidFill>
              <a:latin typeface="Calibri" pitchFamily="34" charset="0"/>
            </a:endParaRPr>
          </a:p>
          <a:p>
            <a:pPr algn="just">
              <a:buFont typeface="Wingdings" panose="05000000000000000000" pitchFamily="2" charset="2"/>
              <a:buChar char="§"/>
            </a:pPr>
            <a:endParaRPr lang="ro-RO" dirty="0">
              <a:solidFill>
                <a:schemeClr val="tx2"/>
              </a:solidFill>
              <a:latin typeface="Calibri" pitchFamily="34"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val="280734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116" y="0"/>
            <a:ext cx="10772770" cy="992769"/>
          </a:xfrm>
        </p:spPr>
        <p:txBody>
          <a:bodyPr>
            <a:normAutofit/>
          </a:bodyPr>
          <a:lstStyle/>
          <a:p>
            <a:pPr algn="r"/>
            <a:r>
              <a:rPr lang="ro-RO" b="1" dirty="0" smtClean="0">
                <a:latin typeface="Calibri" pitchFamily="34" charset="0"/>
              </a:rPr>
              <a:t>Gestionarul FlowLayout</a:t>
            </a:r>
            <a:endParaRPr lang="ro-RO" b="1" dirty="0">
              <a:latin typeface="Calibri" pitchFamily="34" charset="0"/>
            </a:endParaRPr>
          </a:p>
        </p:txBody>
      </p:sp>
      <p:sp>
        <p:nvSpPr>
          <p:cNvPr id="3" name="Content Placeholder 2"/>
          <p:cNvSpPr>
            <a:spLocks noGrp="1"/>
          </p:cNvSpPr>
          <p:nvPr>
            <p:ph idx="1"/>
          </p:nvPr>
        </p:nvSpPr>
        <p:spPr>
          <a:xfrm>
            <a:off x="1293812" y="1049492"/>
            <a:ext cx="10523074" cy="5579075"/>
          </a:xfrm>
        </p:spPr>
        <p:txBody>
          <a:bodyPr>
            <a:normAutofit/>
          </a:bodyPr>
          <a:lstStyle/>
          <a:p>
            <a:pPr algn="just">
              <a:buFont typeface="Wingdings" panose="05000000000000000000" pitchFamily="2" charset="2"/>
              <a:buChar char="Ø"/>
            </a:pPr>
            <a:r>
              <a:rPr lang="ro-RO" sz="2700" dirty="0">
                <a:solidFill>
                  <a:schemeClr val="tx2"/>
                </a:solidFill>
                <a:latin typeface="Calibri" pitchFamily="34" charset="0"/>
              </a:rPr>
              <a:t>Acest gestionar așează componentele pe suprafața de afișare în flux liniar.</a:t>
            </a:r>
          </a:p>
          <a:p>
            <a:pPr algn="just">
              <a:buFont typeface="Wingdings" panose="05000000000000000000" pitchFamily="2" charset="2"/>
              <a:buChar char="Ø"/>
            </a:pPr>
            <a:r>
              <a:rPr lang="ro-RO" sz="2700" dirty="0">
                <a:solidFill>
                  <a:schemeClr val="tx2"/>
                </a:solidFill>
                <a:latin typeface="Calibri" pitchFamily="34" charset="0"/>
              </a:rPr>
              <a:t>Componentele sunt adăugate una după alta pe linii, în limita spațiului disponibil.</a:t>
            </a:r>
          </a:p>
          <a:p>
            <a:pPr algn="just">
              <a:buFont typeface="Wingdings" panose="05000000000000000000" pitchFamily="2" charset="2"/>
              <a:buChar char="Ø"/>
            </a:pPr>
            <a:r>
              <a:rPr lang="ro-RO" sz="2700" dirty="0">
                <a:solidFill>
                  <a:schemeClr val="tx2"/>
                </a:solidFill>
                <a:latin typeface="Calibri" pitchFamily="34" charset="0"/>
              </a:rPr>
              <a:t> Adăugarea componentelor se face de la stânga la dreapta pe linie, iar alinierea obiectelor în cadrul unei linii poate fi de trei feluri: la stânga, la dreapta și pe centru. </a:t>
            </a:r>
            <a:endParaRPr lang="ro-RO" sz="2700" dirty="0" smtClean="0">
              <a:solidFill>
                <a:schemeClr val="tx2"/>
              </a:solidFill>
              <a:latin typeface="Calibri" pitchFamily="34" charset="0"/>
            </a:endParaRPr>
          </a:p>
          <a:p>
            <a:pPr algn="just">
              <a:buFontTx/>
              <a:buNone/>
            </a:pPr>
            <a:endParaRPr lang="ro-RO" altLang="en-US" dirty="0" smtClean="0"/>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7" name="Picture 7" descr="A picture of a GUI that uses FlowLayout"/>
          <p:cNvPicPr>
            <a:picLocks noChangeAspect="1" noChangeArrowheads="1"/>
          </p:cNvPicPr>
          <p:nvPr/>
        </p:nvPicPr>
        <p:blipFill>
          <a:blip r:embed="rId3" cstate="print"/>
          <a:srcRect/>
          <a:stretch>
            <a:fillRect/>
          </a:stretch>
        </p:blipFill>
        <p:spPr bwMode="auto">
          <a:xfrm>
            <a:off x="2665412" y="4800600"/>
            <a:ext cx="7561262" cy="1085850"/>
          </a:xfrm>
          <a:prstGeom prst="rect">
            <a:avLst/>
          </a:prstGeom>
          <a:noFill/>
        </p:spPr>
      </p:pic>
    </p:spTree>
    <p:extLst>
      <p:ext uri="{BB962C8B-B14F-4D97-AF65-F5344CB8AC3E}">
        <p14:creationId xmlns:p14="http://schemas.microsoft.com/office/powerpoint/2010/main" val="2078241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116" y="0"/>
            <a:ext cx="10772770" cy="992769"/>
          </a:xfrm>
        </p:spPr>
        <p:txBody>
          <a:bodyPr>
            <a:normAutofit/>
          </a:bodyPr>
          <a:lstStyle/>
          <a:p>
            <a:pPr algn="r"/>
            <a:r>
              <a:rPr lang="ro-RO" b="1" dirty="0" smtClean="0">
                <a:latin typeface="Calibri" pitchFamily="34" charset="0"/>
              </a:rPr>
              <a:t>Gestionarul </a:t>
            </a:r>
            <a:r>
              <a:rPr lang="en-US" b="1" dirty="0" smtClean="0">
                <a:latin typeface="Calibri" pitchFamily="34" charset="0"/>
              </a:rPr>
              <a:t>Box</a:t>
            </a:r>
            <a:r>
              <a:rPr lang="ro-RO" b="1" dirty="0" smtClean="0">
                <a:latin typeface="Calibri" pitchFamily="34" charset="0"/>
              </a:rPr>
              <a:t>Layout</a:t>
            </a:r>
            <a:endParaRPr lang="ro-RO" b="1" dirty="0">
              <a:latin typeface="Calibri" pitchFamily="34" charset="0"/>
            </a:endParaRPr>
          </a:p>
        </p:txBody>
      </p:sp>
      <p:sp>
        <p:nvSpPr>
          <p:cNvPr id="3" name="Content Placeholder 2"/>
          <p:cNvSpPr>
            <a:spLocks noGrp="1"/>
          </p:cNvSpPr>
          <p:nvPr>
            <p:ph idx="1"/>
          </p:nvPr>
        </p:nvSpPr>
        <p:spPr>
          <a:xfrm>
            <a:off x="1293812" y="1049492"/>
            <a:ext cx="10523074" cy="5579075"/>
          </a:xfrm>
        </p:spPr>
        <p:txBody>
          <a:bodyPr>
            <a:normAutofit/>
          </a:bodyPr>
          <a:lstStyle/>
          <a:p>
            <a:pPr algn="just">
              <a:buFont typeface="Wingdings" panose="05000000000000000000" pitchFamily="2" charset="2"/>
              <a:buChar char="Ø"/>
            </a:pPr>
            <a:r>
              <a:rPr lang="ro-RO" sz="2700" dirty="0" smtClean="0">
                <a:solidFill>
                  <a:schemeClr val="tx2"/>
                </a:solidFill>
                <a:latin typeface="Calibri" pitchFamily="34" charset="0"/>
              </a:rPr>
              <a:t>Gestionarul </a:t>
            </a:r>
            <a:r>
              <a:rPr lang="en-US" sz="2700" b="1" dirty="0" smtClean="0">
                <a:solidFill>
                  <a:srgbClr val="0000CC"/>
                </a:solidFill>
                <a:latin typeface="Calibri" pitchFamily="34" charset="0"/>
              </a:rPr>
              <a:t>Box</a:t>
            </a:r>
            <a:r>
              <a:rPr lang="ro-RO" sz="2700" b="1" dirty="0" smtClean="0">
                <a:solidFill>
                  <a:srgbClr val="0000CC"/>
                </a:solidFill>
                <a:latin typeface="Calibri" pitchFamily="34" charset="0"/>
              </a:rPr>
              <a:t>Layout</a:t>
            </a:r>
            <a:r>
              <a:rPr lang="ro-RO" sz="2700" dirty="0" smtClean="0">
                <a:solidFill>
                  <a:schemeClr val="tx2"/>
                </a:solidFill>
                <a:latin typeface="Calibri" pitchFamily="34" charset="0"/>
              </a:rPr>
              <a:t> poziționează componentele în container într-un flux liniar, pe orizontală (X Axis) sau pe verticală (Y Axis).</a:t>
            </a:r>
          </a:p>
          <a:p>
            <a:pPr algn="just">
              <a:buFontTx/>
              <a:buNone/>
            </a:pPr>
            <a:endParaRPr lang="ro-RO" altLang="en-US" dirty="0" smtClean="0"/>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11" name="Picture 2"/>
          <p:cNvPicPr>
            <a:picLocks noChangeAspect="1" noChangeArrowheads="1"/>
          </p:cNvPicPr>
          <p:nvPr/>
        </p:nvPicPr>
        <p:blipFill>
          <a:blip r:embed="rId3" cstate="print"/>
          <a:srcRect l="23067" t="38560" r="51577" b="35487"/>
          <a:stretch>
            <a:fillRect/>
          </a:stretch>
        </p:blipFill>
        <p:spPr bwMode="auto">
          <a:xfrm>
            <a:off x="1674812" y="2971800"/>
            <a:ext cx="4495800" cy="2588491"/>
          </a:xfrm>
          <a:prstGeom prst="rect">
            <a:avLst/>
          </a:prstGeom>
          <a:noFill/>
          <a:ln w="9525">
            <a:noFill/>
            <a:miter lim="800000"/>
            <a:headEnd/>
            <a:tailEnd/>
          </a:ln>
        </p:spPr>
      </p:pic>
      <p:pic>
        <p:nvPicPr>
          <p:cNvPr id="12" name="Picture 2"/>
          <p:cNvPicPr>
            <a:picLocks noChangeAspect="1" noChangeArrowheads="1"/>
          </p:cNvPicPr>
          <p:nvPr/>
        </p:nvPicPr>
        <p:blipFill>
          <a:blip r:embed="rId4" cstate="print"/>
          <a:srcRect l="48000" t="21333" r="34500" b="55556"/>
          <a:stretch>
            <a:fillRect/>
          </a:stretch>
        </p:blipFill>
        <p:spPr bwMode="auto">
          <a:xfrm>
            <a:off x="7694612" y="3048000"/>
            <a:ext cx="3352800" cy="2490651"/>
          </a:xfrm>
          <a:prstGeom prst="rect">
            <a:avLst/>
          </a:prstGeom>
          <a:noFill/>
          <a:ln w="9525">
            <a:noFill/>
            <a:miter lim="800000"/>
            <a:headEnd/>
            <a:tailEnd/>
          </a:ln>
        </p:spPr>
      </p:pic>
    </p:spTree>
    <p:extLst>
      <p:ext uri="{BB962C8B-B14F-4D97-AF65-F5344CB8AC3E}">
        <p14:creationId xmlns:p14="http://schemas.microsoft.com/office/powerpoint/2010/main" val="74146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116" y="0"/>
            <a:ext cx="10772770" cy="992769"/>
          </a:xfrm>
        </p:spPr>
        <p:txBody>
          <a:bodyPr>
            <a:normAutofit/>
          </a:bodyPr>
          <a:lstStyle/>
          <a:p>
            <a:pPr algn="r"/>
            <a:r>
              <a:rPr lang="ro-RO" b="1" dirty="0" smtClean="0">
                <a:latin typeface="Calibri" pitchFamily="34" charset="0"/>
              </a:rPr>
              <a:t>Gestionarul BorderLayout</a:t>
            </a:r>
            <a:endParaRPr lang="ro-RO" b="1" dirty="0">
              <a:latin typeface="Calibri" pitchFamily="34" charset="0"/>
            </a:endParaRPr>
          </a:p>
        </p:txBody>
      </p:sp>
      <p:sp>
        <p:nvSpPr>
          <p:cNvPr id="3" name="Content Placeholder 2"/>
          <p:cNvSpPr>
            <a:spLocks noGrp="1"/>
          </p:cNvSpPr>
          <p:nvPr>
            <p:ph idx="1"/>
          </p:nvPr>
        </p:nvSpPr>
        <p:spPr>
          <a:xfrm>
            <a:off x="1293812" y="1049492"/>
            <a:ext cx="10523074" cy="5579075"/>
          </a:xfrm>
        </p:spPr>
        <p:txBody>
          <a:bodyPr>
            <a:normAutofit/>
          </a:bodyPr>
          <a:lstStyle/>
          <a:p>
            <a:pPr algn="just">
              <a:buFont typeface="Wingdings" panose="05000000000000000000" pitchFamily="2" charset="2"/>
              <a:buChar char="Ø"/>
            </a:pPr>
            <a:r>
              <a:rPr lang="ro-RO" altLang="en-US" sz="2700" dirty="0">
                <a:solidFill>
                  <a:schemeClr val="tx2"/>
                </a:solidFill>
                <a:latin typeface="Calibri" pitchFamily="34" charset="0"/>
              </a:rPr>
              <a:t>Gestionarul </a:t>
            </a:r>
            <a:r>
              <a:rPr lang="ro-RO" altLang="en-US" sz="2700" b="1" dirty="0" err="1">
                <a:solidFill>
                  <a:srgbClr val="0000CC"/>
                </a:solidFill>
                <a:latin typeface="Calibri" pitchFamily="34" charset="0"/>
              </a:rPr>
              <a:t>BorderLayou</a:t>
            </a:r>
            <a:r>
              <a:rPr lang="ro-RO" altLang="en-US" sz="2700" dirty="0" err="1">
                <a:solidFill>
                  <a:schemeClr val="tx2"/>
                </a:solidFill>
                <a:latin typeface="Calibri" pitchFamily="34" charset="0"/>
              </a:rPr>
              <a:t>t</a:t>
            </a:r>
            <a:r>
              <a:rPr lang="ro-RO" altLang="en-US" sz="2700" dirty="0">
                <a:solidFill>
                  <a:schemeClr val="tx2"/>
                </a:solidFill>
                <a:latin typeface="Calibri" pitchFamily="34" charset="0"/>
              </a:rPr>
              <a:t> împarte suprafața de afișare în cinci regiuni, corespunzătoare celor patru puncte cardinale și centrului.</a:t>
            </a:r>
          </a:p>
          <a:p>
            <a:pPr marL="0" indent="0" algn="just">
              <a:buNone/>
            </a:pPr>
            <a:r>
              <a:rPr lang="ro-RO" sz="2700" dirty="0" smtClean="0">
                <a:solidFill>
                  <a:schemeClr val="tx2"/>
                </a:solidFill>
                <a:latin typeface="Calibri" pitchFamily="34" charset="0"/>
              </a:rPr>
              <a:t> </a:t>
            </a:r>
          </a:p>
          <a:p>
            <a:pPr algn="just">
              <a:buFontTx/>
              <a:buNone/>
            </a:pPr>
            <a:endParaRPr lang="ro-RO" altLang="en-US" dirty="0" smtClean="0"/>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7" name="Picture 3"/>
          <p:cNvPicPr>
            <a:picLocks noChangeAspect="1" noChangeArrowheads="1"/>
          </p:cNvPicPr>
          <p:nvPr/>
        </p:nvPicPr>
        <p:blipFill>
          <a:blip r:embed="rId3" cstate="print"/>
          <a:srcRect/>
          <a:stretch>
            <a:fillRect/>
          </a:stretch>
        </p:blipFill>
        <p:spPr bwMode="auto">
          <a:xfrm>
            <a:off x="3579812" y="2343150"/>
            <a:ext cx="5486400" cy="3752850"/>
          </a:xfrm>
          <a:prstGeom prst="rect">
            <a:avLst/>
          </a:prstGeom>
          <a:noFill/>
          <a:ln w="12700">
            <a:noFill/>
            <a:miter lim="800000"/>
            <a:headEnd/>
            <a:tailEnd/>
          </a:ln>
          <a:effectLst/>
        </p:spPr>
      </p:pic>
    </p:spTree>
    <p:extLst>
      <p:ext uri="{BB962C8B-B14F-4D97-AF65-F5344CB8AC3E}">
        <p14:creationId xmlns:p14="http://schemas.microsoft.com/office/powerpoint/2010/main" val="428534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ro-RO" b="1" dirty="0" smtClean="0">
                <a:latin typeface="Calibri" pitchFamily="34" charset="0"/>
              </a:rPr>
              <a:t>Proiectarea interfețelor grafice în Java</a:t>
            </a:r>
            <a:endParaRPr lang="en-US" b="1" dirty="0">
              <a:latin typeface="Calibri" pitchFamily="34" charset="0"/>
            </a:endParaRPr>
          </a:p>
        </p:txBody>
      </p:sp>
      <p:sp>
        <p:nvSpPr>
          <p:cNvPr id="14" name="Content Placeholder 13"/>
          <p:cNvSpPr>
            <a:spLocks noGrp="1"/>
          </p:cNvSpPr>
          <p:nvPr>
            <p:ph idx="1"/>
          </p:nvPr>
        </p:nvSpPr>
        <p:spPr>
          <a:xfrm>
            <a:off x="1598612" y="1143000"/>
            <a:ext cx="9782801" cy="5334000"/>
          </a:xfrm>
        </p:spPr>
        <p:txBody>
          <a:bodyPr>
            <a:noAutofit/>
          </a:bodyPr>
          <a:lstStyle/>
          <a:p>
            <a:pPr algn="just">
              <a:lnSpc>
                <a:spcPct val="100000"/>
              </a:lnSpc>
              <a:spcBef>
                <a:spcPts val="600"/>
              </a:spcBef>
              <a:buFont typeface="Wingdings" panose="05000000000000000000" pitchFamily="2" charset="2"/>
              <a:buChar char="Ø"/>
            </a:pPr>
            <a:r>
              <a:rPr lang="ro-RO" sz="2400" b="1" dirty="0">
                <a:solidFill>
                  <a:srgbClr val="0000CC"/>
                </a:solidFill>
                <a:latin typeface="Calibri" pitchFamily="34" charset="0"/>
              </a:rPr>
              <a:t>GUI (</a:t>
            </a:r>
            <a:r>
              <a:rPr lang="ro-RO" sz="2400" b="1" dirty="0" err="1">
                <a:solidFill>
                  <a:srgbClr val="0000CC"/>
                </a:solidFill>
                <a:latin typeface="Calibri" pitchFamily="34" charset="0"/>
              </a:rPr>
              <a:t>Graphical</a:t>
            </a:r>
            <a:r>
              <a:rPr lang="ro-RO" sz="2400" b="1" dirty="0">
                <a:solidFill>
                  <a:srgbClr val="0000CC"/>
                </a:solidFill>
                <a:latin typeface="Calibri" pitchFamily="34" charset="0"/>
              </a:rPr>
              <a:t> </a:t>
            </a:r>
            <a:r>
              <a:rPr lang="ro-RO" sz="2400" b="1" dirty="0" err="1">
                <a:solidFill>
                  <a:srgbClr val="0000CC"/>
                </a:solidFill>
                <a:latin typeface="Calibri" pitchFamily="34" charset="0"/>
              </a:rPr>
              <a:t>User</a:t>
            </a:r>
            <a:r>
              <a:rPr lang="ro-RO" sz="2400" b="1" dirty="0">
                <a:solidFill>
                  <a:srgbClr val="0000CC"/>
                </a:solidFill>
                <a:latin typeface="Calibri" pitchFamily="34" charset="0"/>
              </a:rPr>
              <a:t> </a:t>
            </a:r>
            <a:r>
              <a:rPr lang="ro-RO" sz="2400" b="1" dirty="0" err="1" smtClean="0">
                <a:solidFill>
                  <a:srgbClr val="0000CC"/>
                </a:solidFill>
                <a:latin typeface="Calibri" pitchFamily="34" charset="0"/>
              </a:rPr>
              <a:t>Interface</a:t>
            </a:r>
            <a:r>
              <a:rPr lang="ro-RO" sz="2400" b="1" dirty="0" smtClean="0">
                <a:solidFill>
                  <a:srgbClr val="0000CC"/>
                </a:solidFill>
                <a:latin typeface="Calibri" pitchFamily="34" charset="0"/>
              </a:rPr>
              <a:t>) </a:t>
            </a:r>
            <a:r>
              <a:rPr lang="ro-RO" sz="2400" dirty="0" smtClean="0">
                <a:solidFill>
                  <a:schemeClr val="tx2"/>
                </a:solidFill>
                <a:latin typeface="Calibri" pitchFamily="34" charset="0"/>
              </a:rPr>
              <a:t>– o modalitate de </a:t>
            </a:r>
            <a:r>
              <a:rPr lang="ro-RO" sz="2400" dirty="0">
                <a:solidFill>
                  <a:schemeClr val="tx2"/>
                </a:solidFill>
                <a:latin typeface="Calibri" pitchFamily="34" charset="0"/>
              </a:rPr>
              <a:t>interacțiune vizuală între utilizator și aplicație, folosind </a:t>
            </a:r>
            <a:r>
              <a:rPr lang="ro-RO" sz="2400" dirty="0" smtClean="0">
                <a:solidFill>
                  <a:schemeClr val="tx2"/>
                </a:solidFill>
                <a:latin typeface="Calibri" pitchFamily="34" charset="0"/>
              </a:rPr>
              <a:t>componente </a:t>
            </a:r>
            <a:r>
              <a:rPr lang="ro-RO" sz="2400" dirty="0">
                <a:solidFill>
                  <a:schemeClr val="tx2"/>
                </a:solidFill>
                <a:latin typeface="Calibri" pitchFamily="34" charset="0"/>
              </a:rPr>
              <a:t>grafice specifice (butoane, liste, meniuri etc</a:t>
            </a:r>
            <a:r>
              <a:rPr lang="ro-RO" sz="2400" dirty="0" smtClean="0">
                <a:solidFill>
                  <a:schemeClr val="tx2"/>
                </a:solidFill>
                <a:latin typeface="Calibri" pitchFamily="34" charset="0"/>
              </a:rPr>
              <a:t>.)</a:t>
            </a:r>
          </a:p>
          <a:p>
            <a:pPr marL="0" indent="0">
              <a:lnSpc>
                <a:spcPct val="100000"/>
              </a:lnSpc>
              <a:spcBef>
                <a:spcPts val="600"/>
              </a:spcBef>
              <a:buNone/>
            </a:pPr>
            <a:endParaRPr lang="ro-RO" sz="2400" dirty="0" smtClean="0">
              <a:solidFill>
                <a:schemeClr val="tx2"/>
              </a:solidFill>
              <a:latin typeface="Calibri" pitchFamily="34" charset="0"/>
            </a:endParaRPr>
          </a:p>
          <a:p>
            <a:pPr lvl="0" algn="just">
              <a:buFont typeface="Wingdings" panose="05000000000000000000" pitchFamily="2" charset="2"/>
              <a:buChar char="Ø"/>
            </a:pPr>
            <a:r>
              <a:rPr lang="ro-RO" sz="2400" dirty="0">
                <a:solidFill>
                  <a:schemeClr val="tx2"/>
                </a:solidFill>
                <a:latin typeface="Calibri" pitchFamily="34" charset="0"/>
              </a:rPr>
              <a:t>Java oferă o infrastructură de clase și pachete destinate realizării interfețelor grafice</a:t>
            </a:r>
            <a:r>
              <a:rPr lang="ro-RO" sz="2400" dirty="0" smtClean="0">
                <a:solidFill>
                  <a:schemeClr val="tx2"/>
                </a:solidFill>
                <a:latin typeface="Calibri" pitchFamily="34" charset="0"/>
              </a:rPr>
              <a:t>:</a:t>
            </a:r>
          </a:p>
          <a:p>
            <a:pPr marL="0" lvl="0" indent="0" algn="just">
              <a:buNone/>
            </a:pPr>
            <a:endParaRPr lang="ro-RO" sz="2400" dirty="0" smtClean="0">
              <a:solidFill>
                <a:schemeClr val="tx2"/>
              </a:solidFill>
              <a:latin typeface="Calibri" pitchFamily="34" charset="0"/>
            </a:endParaRPr>
          </a:p>
          <a:p>
            <a:pPr lvl="1">
              <a:buFont typeface="Wingdings" panose="05000000000000000000" pitchFamily="2" charset="2"/>
              <a:buChar char="§"/>
            </a:pPr>
            <a:r>
              <a:rPr lang="ro-RO" dirty="0" smtClean="0">
                <a:solidFill>
                  <a:schemeClr val="tx2"/>
                </a:solidFill>
                <a:latin typeface="Calibri" pitchFamily="34" charset="0"/>
              </a:rPr>
              <a:t>AWT </a:t>
            </a:r>
            <a:r>
              <a:rPr lang="ro-RO" dirty="0">
                <a:solidFill>
                  <a:schemeClr val="tx2"/>
                </a:solidFill>
                <a:latin typeface="Calibri" pitchFamily="34" charset="0"/>
              </a:rPr>
              <a:t>(Abstract </a:t>
            </a:r>
            <a:r>
              <a:rPr lang="ro-RO" dirty="0" err="1">
                <a:solidFill>
                  <a:schemeClr val="tx2"/>
                </a:solidFill>
                <a:latin typeface="Calibri" pitchFamily="34" charset="0"/>
              </a:rPr>
              <a:t>Windowing</a:t>
            </a:r>
            <a:r>
              <a:rPr lang="ro-RO" dirty="0">
                <a:solidFill>
                  <a:schemeClr val="tx2"/>
                </a:solidFill>
                <a:latin typeface="Calibri" pitchFamily="34" charset="0"/>
              </a:rPr>
              <a:t> </a:t>
            </a:r>
            <a:r>
              <a:rPr lang="ro-RO" dirty="0" err="1">
                <a:solidFill>
                  <a:schemeClr val="tx2"/>
                </a:solidFill>
                <a:latin typeface="Calibri" pitchFamily="34" charset="0"/>
              </a:rPr>
              <a:t>Toolkit</a:t>
            </a:r>
            <a:r>
              <a:rPr lang="ro-RO" dirty="0" smtClean="0">
                <a:solidFill>
                  <a:schemeClr val="tx2"/>
                </a:solidFill>
                <a:latin typeface="Calibri" pitchFamily="34" charset="0"/>
              </a:rPr>
              <a:t>)</a:t>
            </a:r>
          </a:p>
          <a:p>
            <a:pPr marL="365760" lvl="1" indent="0">
              <a:buNone/>
            </a:pPr>
            <a:endParaRPr lang="ro-RO" dirty="0" smtClean="0">
              <a:solidFill>
                <a:schemeClr val="tx2"/>
              </a:solidFill>
              <a:latin typeface="Calibri" pitchFamily="34" charset="0"/>
            </a:endParaRPr>
          </a:p>
          <a:p>
            <a:pPr lvl="1">
              <a:buFont typeface="Wingdings" panose="05000000000000000000" pitchFamily="2" charset="2"/>
              <a:buChar char="§"/>
            </a:pPr>
            <a:r>
              <a:rPr lang="ro-RO" dirty="0">
                <a:solidFill>
                  <a:schemeClr val="tx2"/>
                </a:solidFill>
                <a:latin typeface="Calibri" pitchFamily="34" charset="0"/>
              </a:rPr>
              <a:t>JFC (Java Foundation </a:t>
            </a:r>
            <a:r>
              <a:rPr lang="ro-RO" dirty="0" err="1">
                <a:solidFill>
                  <a:schemeClr val="tx2"/>
                </a:solidFill>
                <a:latin typeface="Calibri" pitchFamily="34" charset="0"/>
              </a:rPr>
              <a:t>Classes</a:t>
            </a:r>
            <a:r>
              <a:rPr lang="ro-RO" dirty="0" smtClean="0">
                <a:solidFill>
                  <a:schemeClr val="tx2"/>
                </a:solidFill>
                <a:latin typeface="Calibri" pitchFamily="34" charset="0"/>
              </a:rPr>
              <a:t>)</a:t>
            </a:r>
          </a:p>
          <a:p>
            <a:pPr marL="365760" lvl="1" indent="0">
              <a:buNone/>
            </a:pPr>
            <a:endParaRPr lang="ro-RO" dirty="0" smtClean="0">
              <a:solidFill>
                <a:schemeClr val="tx2"/>
              </a:solidFill>
              <a:latin typeface="Calibri" pitchFamily="34" charset="0"/>
            </a:endParaRPr>
          </a:p>
          <a:p>
            <a:pPr lvl="1">
              <a:buFont typeface="Wingdings" panose="05000000000000000000" pitchFamily="2" charset="2"/>
              <a:buChar char="§"/>
            </a:pPr>
            <a:r>
              <a:rPr lang="ro-RO" dirty="0" err="1" smtClean="0">
                <a:solidFill>
                  <a:schemeClr val="tx2"/>
                </a:solidFill>
                <a:latin typeface="Calibri" pitchFamily="34" charset="0"/>
              </a:rPr>
              <a:t>JavaFx</a:t>
            </a:r>
            <a:endParaRPr lang="ro-RO" dirty="0" smtClean="0">
              <a:solidFill>
                <a:schemeClr val="tx2"/>
              </a:solidFill>
              <a:latin typeface="Calibri" pitchFamily="34" charset="0"/>
            </a:endParaRPr>
          </a:p>
          <a:p>
            <a:pPr>
              <a:lnSpc>
                <a:spcPct val="100000"/>
              </a:lnSpc>
              <a:spcBef>
                <a:spcPts val="600"/>
              </a:spcBef>
              <a:buFont typeface="Wingdings" panose="05000000000000000000" pitchFamily="2" charset="2"/>
              <a:buChar char="Ø"/>
            </a:pPr>
            <a:endParaRPr lang="ro-RO" sz="2400" dirty="0">
              <a:solidFill>
                <a:schemeClr val="tx2"/>
              </a:solidFill>
              <a:latin typeface="Calibri" pitchFamily="34" charset="0"/>
            </a:endParaRPr>
          </a:p>
          <a:p>
            <a:pPr marL="0" indent="0">
              <a:lnSpc>
                <a:spcPct val="100000"/>
              </a:lnSpc>
              <a:spcBef>
                <a:spcPts val="600"/>
              </a:spcBef>
              <a:buNone/>
            </a:pPr>
            <a:endParaRPr lang="ro-RO" sz="2400" dirty="0">
              <a:solidFill>
                <a:schemeClr val="tx2"/>
              </a:solidFill>
              <a:latin typeface="Calibri" pitchFamily="34" charset="0"/>
            </a:endParaRPr>
          </a:p>
        </p:txBody>
      </p:sp>
      <p:grpSp>
        <p:nvGrpSpPr>
          <p:cNvPr id="2" name="Grupare 6"/>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116" y="0"/>
            <a:ext cx="10772770" cy="992769"/>
          </a:xfrm>
        </p:spPr>
        <p:txBody>
          <a:bodyPr>
            <a:normAutofit/>
          </a:bodyPr>
          <a:lstStyle/>
          <a:p>
            <a:pPr algn="r"/>
            <a:r>
              <a:rPr lang="ro-RO" b="1" dirty="0" smtClean="0">
                <a:latin typeface="Calibri" pitchFamily="34" charset="0"/>
              </a:rPr>
              <a:t>Gestionarul GridLayout</a:t>
            </a:r>
            <a:endParaRPr lang="ro-RO" b="1" dirty="0">
              <a:latin typeface="Calibri" pitchFamily="34" charset="0"/>
            </a:endParaRPr>
          </a:p>
        </p:txBody>
      </p:sp>
      <p:sp>
        <p:nvSpPr>
          <p:cNvPr id="3" name="Content Placeholder 2"/>
          <p:cNvSpPr>
            <a:spLocks noGrp="1"/>
          </p:cNvSpPr>
          <p:nvPr>
            <p:ph idx="1"/>
          </p:nvPr>
        </p:nvSpPr>
        <p:spPr>
          <a:xfrm>
            <a:off x="1293812" y="1049492"/>
            <a:ext cx="10523074" cy="5579075"/>
          </a:xfrm>
        </p:spPr>
        <p:txBody>
          <a:bodyPr>
            <a:normAutofit/>
          </a:bodyPr>
          <a:lstStyle/>
          <a:p>
            <a:pPr algn="just">
              <a:buFont typeface="Wingdings" panose="05000000000000000000" pitchFamily="2" charset="2"/>
              <a:buChar char="Ø"/>
            </a:pPr>
            <a:r>
              <a:rPr lang="ro-RO" sz="2700" dirty="0" smtClean="0">
                <a:solidFill>
                  <a:schemeClr val="tx2"/>
                </a:solidFill>
                <a:latin typeface="Calibri" pitchFamily="34" charset="0"/>
              </a:rPr>
              <a:t>Gestionarul </a:t>
            </a:r>
            <a:r>
              <a:rPr lang="ro-RO" sz="2700" b="1" dirty="0" err="1" smtClean="0">
                <a:solidFill>
                  <a:srgbClr val="0000CC"/>
                </a:solidFill>
                <a:latin typeface="Calibri" pitchFamily="34" charset="0"/>
              </a:rPr>
              <a:t>GridLayout</a:t>
            </a:r>
            <a:r>
              <a:rPr lang="ro-RO" sz="2700" dirty="0" smtClean="0">
                <a:solidFill>
                  <a:schemeClr val="tx2"/>
                </a:solidFill>
                <a:latin typeface="Calibri" pitchFamily="34" charset="0"/>
              </a:rPr>
              <a:t> organizează containerul sub </a:t>
            </a:r>
            <a:r>
              <a:rPr lang="ro-RO" sz="2700" dirty="0">
                <a:solidFill>
                  <a:schemeClr val="tx2"/>
                </a:solidFill>
                <a:latin typeface="Calibri" pitchFamily="34" charset="0"/>
              </a:rPr>
              <a:t>forma unui </a:t>
            </a:r>
            <a:r>
              <a:rPr lang="ro-RO" sz="2700" dirty="0" smtClean="0">
                <a:solidFill>
                  <a:schemeClr val="tx2"/>
                </a:solidFill>
                <a:latin typeface="Calibri" pitchFamily="34" charset="0"/>
              </a:rPr>
              <a:t>tabel cu rânduri și coloane.</a:t>
            </a:r>
          </a:p>
          <a:p>
            <a:pPr algn="just">
              <a:buFont typeface="Wingdings" panose="05000000000000000000" pitchFamily="2" charset="2"/>
              <a:buChar char="Ø"/>
            </a:pPr>
            <a:r>
              <a:rPr lang="ro-RO" altLang="en-US" sz="2700" dirty="0" smtClean="0">
                <a:solidFill>
                  <a:schemeClr val="tx2"/>
                </a:solidFill>
                <a:latin typeface="Calibri" pitchFamily="34" charset="0"/>
              </a:rPr>
              <a:t>Se </a:t>
            </a:r>
            <a:r>
              <a:rPr lang="ro-RO" altLang="en-US" sz="2700" dirty="0">
                <a:solidFill>
                  <a:schemeClr val="tx2"/>
                </a:solidFill>
                <a:latin typeface="Calibri" pitchFamily="34" charset="0"/>
              </a:rPr>
              <a:t>specifică numărul de linii și de coloane în </a:t>
            </a:r>
            <a:r>
              <a:rPr lang="ro-RO" altLang="en-US" sz="2700" dirty="0" smtClean="0">
                <a:solidFill>
                  <a:schemeClr val="tx2"/>
                </a:solidFill>
                <a:latin typeface="Calibri" pitchFamily="34" charset="0"/>
              </a:rPr>
              <a:t>constructor.</a:t>
            </a:r>
            <a:endParaRPr lang="ro-RO" altLang="en-US" sz="2700" dirty="0">
              <a:solidFill>
                <a:schemeClr val="tx2"/>
              </a:solidFill>
              <a:latin typeface="Calibri" pitchFamily="34" charset="0"/>
            </a:endParaRPr>
          </a:p>
          <a:p>
            <a:pPr algn="just">
              <a:buFont typeface="Wingdings" panose="05000000000000000000" pitchFamily="2" charset="2"/>
              <a:buChar char="Ø"/>
            </a:pPr>
            <a:r>
              <a:rPr lang="ro-RO" altLang="en-US" sz="2700" dirty="0">
                <a:solidFill>
                  <a:schemeClr val="tx2"/>
                </a:solidFill>
                <a:latin typeface="Calibri" pitchFamily="34" charset="0"/>
              </a:rPr>
              <a:t>Celulele au aceeași </a:t>
            </a:r>
            <a:r>
              <a:rPr lang="ro-RO" altLang="en-US" sz="2700" dirty="0" smtClean="0">
                <a:solidFill>
                  <a:schemeClr val="tx2"/>
                </a:solidFill>
                <a:latin typeface="Calibri" pitchFamily="34" charset="0"/>
              </a:rPr>
              <a:t>dimensiune.</a:t>
            </a:r>
            <a:endParaRPr lang="ro-RO" altLang="en-US" sz="2700" dirty="0">
              <a:solidFill>
                <a:schemeClr val="tx2"/>
              </a:solidFill>
              <a:latin typeface="Calibri" pitchFamily="34" charset="0"/>
            </a:endParaRPr>
          </a:p>
          <a:p>
            <a:pPr marL="0" indent="0" algn="just">
              <a:buNone/>
            </a:pPr>
            <a:r>
              <a:rPr lang="ro-RO" sz="2700" dirty="0" smtClean="0">
                <a:solidFill>
                  <a:schemeClr val="tx2"/>
                </a:solidFill>
                <a:latin typeface="Calibri" pitchFamily="34" charset="0"/>
              </a:rPr>
              <a:t> </a:t>
            </a:r>
          </a:p>
          <a:p>
            <a:pPr algn="just">
              <a:buFontTx/>
              <a:buNone/>
            </a:pPr>
            <a:endParaRPr lang="ro-RO" altLang="en-US" dirty="0" smtClean="0"/>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9" name="Picture 4" descr="12_26a"/>
          <p:cNvPicPr>
            <a:picLocks noChangeAspect="1" noChangeArrowheads="1"/>
          </p:cNvPicPr>
          <p:nvPr/>
        </p:nvPicPr>
        <p:blipFill>
          <a:blip r:embed="rId3" cstate="print"/>
          <a:srcRect/>
          <a:stretch>
            <a:fillRect/>
          </a:stretch>
        </p:blipFill>
        <p:spPr bwMode="auto">
          <a:xfrm>
            <a:off x="4113212" y="3505200"/>
            <a:ext cx="4267200" cy="2133600"/>
          </a:xfrm>
          <a:prstGeom prst="rect">
            <a:avLst/>
          </a:prstGeom>
          <a:noFill/>
        </p:spPr>
      </p:pic>
    </p:spTree>
    <p:extLst>
      <p:ext uri="{BB962C8B-B14F-4D97-AF65-F5344CB8AC3E}">
        <p14:creationId xmlns:p14="http://schemas.microsoft.com/office/powerpoint/2010/main" val="74146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046" y="35859"/>
            <a:ext cx="10772770" cy="992769"/>
          </a:xfrm>
        </p:spPr>
        <p:txBody>
          <a:bodyPr>
            <a:normAutofit/>
          </a:bodyPr>
          <a:lstStyle/>
          <a:p>
            <a:pPr algn="r"/>
            <a:r>
              <a:rPr lang="ro-RO" b="1" dirty="0" smtClean="0">
                <a:latin typeface="Calibri" pitchFamily="34" charset="0"/>
              </a:rPr>
              <a:t>Tratarea evenimentelor</a:t>
            </a:r>
            <a:r>
              <a:rPr lang="ro-RO" sz="3999" b="1" dirty="0" smtClean="0">
                <a:solidFill>
                  <a:srgbClr val="002060"/>
                </a:solidFill>
                <a:latin typeface="Aharoni" panose="02010803020104030203" pitchFamily="2" charset="-79"/>
                <a:cs typeface="Aharoni" panose="02010803020104030203" pitchFamily="2" charset="-79"/>
              </a:rPr>
              <a:t> </a:t>
            </a:r>
            <a:endParaRPr lang="ro-RO" sz="3999" b="1" dirty="0">
              <a:solidFill>
                <a:srgbClr val="002060"/>
              </a:solidFill>
              <a:latin typeface="Aharoni" panose="02010803020104030203" pitchFamily="2" charset="-79"/>
              <a:cs typeface="Aharoni" panose="02010803020104030203" pitchFamily="2" charset="-79"/>
            </a:endParaRPr>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47108" name="Picture 4" descr="Imagini pentru events in java swing"/>
          <p:cNvPicPr>
            <a:picLocks noChangeAspect="1" noChangeArrowheads="1"/>
          </p:cNvPicPr>
          <p:nvPr/>
        </p:nvPicPr>
        <p:blipFill>
          <a:blip r:embed="rId3" cstate="print"/>
          <a:srcRect/>
          <a:stretch>
            <a:fillRect/>
          </a:stretch>
        </p:blipFill>
        <p:spPr bwMode="auto">
          <a:xfrm>
            <a:off x="1674812" y="1828800"/>
            <a:ext cx="9829800" cy="3896499"/>
          </a:xfrm>
          <a:prstGeom prst="rect">
            <a:avLst/>
          </a:prstGeom>
          <a:noFill/>
        </p:spPr>
      </p:pic>
    </p:spTree>
    <p:extLst>
      <p:ext uri="{BB962C8B-B14F-4D97-AF65-F5344CB8AC3E}">
        <p14:creationId xmlns:p14="http://schemas.microsoft.com/office/powerpoint/2010/main" val="278733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046" y="35859"/>
            <a:ext cx="10772770" cy="992769"/>
          </a:xfrm>
        </p:spPr>
        <p:txBody>
          <a:bodyPr>
            <a:normAutofit/>
          </a:bodyPr>
          <a:lstStyle/>
          <a:p>
            <a:pPr algn="r"/>
            <a:r>
              <a:rPr lang="ro-RO" b="1" dirty="0" smtClean="0">
                <a:latin typeface="Calibri" pitchFamily="34" charset="0"/>
              </a:rPr>
              <a:t>Tratarea evenimentelor</a:t>
            </a:r>
            <a:r>
              <a:rPr lang="ro-RO" sz="3999" b="1" dirty="0" smtClean="0">
                <a:solidFill>
                  <a:srgbClr val="002060"/>
                </a:solidFill>
                <a:latin typeface="Aharoni" panose="02010803020104030203" pitchFamily="2" charset="-79"/>
                <a:cs typeface="Aharoni" panose="02010803020104030203" pitchFamily="2" charset="-79"/>
              </a:rPr>
              <a:t> </a:t>
            </a:r>
            <a:endParaRPr lang="ro-RO" sz="3999" b="1" dirty="0">
              <a:solidFill>
                <a:srgbClr val="002060"/>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1287742" y="1342063"/>
            <a:ext cx="10523074" cy="5579075"/>
          </a:xfrm>
        </p:spPr>
        <p:txBody>
          <a:bodyPr>
            <a:normAutofit/>
          </a:bodyPr>
          <a:lstStyle/>
          <a:p>
            <a:pPr marL="246888" lvl="1" algn="just">
              <a:spcBef>
                <a:spcPts val="1400"/>
              </a:spcBef>
              <a:buFont typeface="Wingdings" panose="05000000000000000000" pitchFamily="2" charset="2"/>
              <a:buChar char="Ø"/>
            </a:pPr>
            <a:r>
              <a:rPr lang="ro-RO" dirty="0">
                <a:solidFill>
                  <a:schemeClr val="tx2"/>
                </a:solidFill>
                <a:latin typeface="Calibri" pitchFamily="34" charset="0"/>
              </a:rPr>
              <a:t>În momentul în care utilizatorul interacționează cu o componentă grafică se vor genera evenimente, adică obiecte </a:t>
            </a:r>
            <a:r>
              <a:rPr lang="ro-RO" b="1" dirty="0" smtClean="0">
                <a:solidFill>
                  <a:srgbClr val="0000CC"/>
                </a:solidFill>
                <a:latin typeface="Calibri" pitchFamily="34" charset="0"/>
              </a:rPr>
              <a:t>TipEvent</a:t>
            </a:r>
            <a:endParaRPr lang="ro-RO" dirty="0">
              <a:solidFill>
                <a:schemeClr val="tx2"/>
              </a:solidFill>
              <a:latin typeface="Calibri" pitchFamily="34" charset="0"/>
            </a:endParaRPr>
          </a:p>
          <a:p>
            <a:pPr marL="246888" lvl="1" algn="just">
              <a:spcBef>
                <a:spcPts val="1400"/>
              </a:spcBef>
              <a:buFont typeface="Wingdings" panose="05000000000000000000" pitchFamily="2" charset="2"/>
              <a:buChar char="Ø"/>
            </a:pPr>
            <a:r>
              <a:rPr lang="ro-RO" b="1" dirty="0" smtClean="0">
                <a:solidFill>
                  <a:schemeClr val="tx2"/>
                </a:solidFill>
                <a:latin typeface="Calibri" pitchFamily="34" charset="0"/>
              </a:rPr>
              <a:t>Exemple</a:t>
            </a:r>
            <a:r>
              <a:rPr lang="ro-RO" b="1" dirty="0">
                <a:solidFill>
                  <a:schemeClr val="tx2"/>
                </a:solidFill>
                <a:latin typeface="Calibri" pitchFamily="34" charset="0"/>
              </a:rPr>
              <a:t>:</a:t>
            </a:r>
            <a:r>
              <a:rPr lang="ro-RO" dirty="0">
                <a:solidFill>
                  <a:schemeClr val="tx2"/>
                </a:solidFill>
                <a:latin typeface="Calibri" pitchFamily="34" charset="0"/>
              </a:rPr>
              <a:t> apăsarea unui buton, modificarea textului dintr-un editor, închiderea sau redimensionarea unei ferestre </a:t>
            </a:r>
            <a:r>
              <a:rPr lang="ro-RO" dirty="0" smtClean="0">
                <a:solidFill>
                  <a:schemeClr val="tx2"/>
                </a:solidFill>
                <a:latin typeface="Calibri" pitchFamily="34" charset="0"/>
              </a:rPr>
              <a:t>etc.</a:t>
            </a:r>
          </a:p>
          <a:p>
            <a:pPr marL="0" lvl="1" indent="0" algn="just">
              <a:spcBef>
                <a:spcPts val="1400"/>
              </a:spcBef>
              <a:buNone/>
            </a:pPr>
            <a:endParaRPr lang="en-US" dirty="0" smtClean="0">
              <a:solidFill>
                <a:schemeClr val="tx2"/>
              </a:solidFill>
              <a:latin typeface="Calibri" pitchFamily="34" charset="0"/>
            </a:endParaRPr>
          </a:p>
          <a:p>
            <a:pPr marL="246888" lvl="1" algn="just">
              <a:spcBef>
                <a:spcPts val="1400"/>
              </a:spcBef>
              <a:buFont typeface="Wingdings" panose="05000000000000000000" pitchFamily="2" charset="2"/>
              <a:buChar char="Ø"/>
            </a:pPr>
            <a:r>
              <a:rPr lang="en-US" dirty="0" err="1" smtClean="0">
                <a:solidFill>
                  <a:schemeClr val="tx2"/>
                </a:solidFill>
                <a:latin typeface="Calibri" pitchFamily="34" charset="0"/>
              </a:rPr>
              <a:t>Obiectele</a:t>
            </a:r>
            <a:r>
              <a:rPr lang="en-US" dirty="0" smtClean="0">
                <a:solidFill>
                  <a:schemeClr val="tx2"/>
                </a:solidFill>
                <a:latin typeface="Calibri" pitchFamily="34" charset="0"/>
              </a:rPr>
              <a:t> </a:t>
            </a:r>
            <a:r>
              <a:rPr lang="en-US" dirty="0" err="1" smtClean="0">
                <a:solidFill>
                  <a:schemeClr val="tx2"/>
                </a:solidFill>
                <a:latin typeface="Calibri" pitchFamily="34" charset="0"/>
              </a:rPr>
              <a:t>TipEvent</a:t>
            </a:r>
            <a:r>
              <a:rPr lang="en-US" dirty="0" smtClean="0">
                <a:solidFill>
                  <a:schemeClr val="tx2"/>
                </a:solidFill>
                <a:latin typeface="Calibri" pitchFamily="34" charset="0"/>
              </a:rPr>
              <a:t> con</a:t>
            </a:r>
            <a:r>
              <a:rPr lang="ro-RO" dirty="0" smtClean="0">
                <a:solidFill>
                  <a:schemeClr val="tx2"/>
                </a:solidFill>
                <a:latin typeface="Calibri" pitchFamily="34" charset="0"/>
              </a:rPr>
              <a:t>țin detalii despre sursa evenimentului, starea sursei înainte și după actiunea efectuată</a:t>
            </a:r>
          </a:p>
          <a:p>
            <a:pPr marL="342900" lvl="1" indent="-342900" algn="just">
              <a:spcBef>
                <a:spcPts val="1400"/>
              </a:spcBef>
              <a:buFont typeface="Wingdings" panose="05000000000000000000" pitchFamily="2" charset="2"/>
              <a:buChar char="§"/>
            </a:pPr>
            <a:r>
              <a:rPr lang="ro-RO" dirty="0">
                <a:solidFill>
                  <a:schemeClr val="tx2"/>
                </a:solidFill>
                <a:latin typeface="Calibri" pitchFamily="34" charset="0"/>
              </a:rPr>
              <a:t>d</a:t>
            </a:r>
            <a:r>
              <a:rPr lang="ro-RO" dirty="0" smtClean="0">
                <a:solidFill>
                  <a:schemeClr val="tx2"/>
                </a:solidFill>
                <a:latin typeface="Calibri" pitchFamily="34" charset="0"/>
              </a:rPr>
              <a:t>eterminarea sursei: </a:t>
            </a:r>
            <a:r>
              <a:rPr lang="ro-RO" dirty="0">
                <a:solidFill>
                  <a:schemeClr val="tx2"/>
                </a:solidFill>
                <a:latin typeface="Courier New" panose="02070309020205020404" pitchFamily="49" charset="0"/>
                <a:ea typeface="Cambria Math" panose="02040503050406030204" pitchFamily="18" charset="0"/>
                <a:cs typeface="Courier New" panose="02070309020205020404" pitchFamily="49" charset="0"/>
              </a:rPr>
              <a:t>public Object getSource</a:t>
            </a:r>
            <a:r>
              <a:rPr lang="ro-RO" dirty="0" smtClean="0">
                <a:solidFill>
                  <a:schemeClr val="tx2"/>
                </a:solidFill>
                <a:latin typeface="Courier New" panose="02070309020205020404" pitchFamily="49" charset="0"/>
                <a:ea typeface="Cambria Math" panose="02040503050406030204" pitchFamily="18" charset="0"/>
                <a:cs typeface="Courier New" panose="02070309020205020404" pitchFamily="49" charset="0"/>
              </a:rPr>
              <a:t>()</a:t>
            </a:r>
          </a:p>
          <a:p>
            <a:pPr marL="342900" lvl="1" indent="-342900" algn="just">
              <a:spcBef>
                <a:spcPts val="1400"/>
              </a:spcBef>
              <a:buFont typeface="Wingdings" panose="05000000000000000000" pitchFamily="2" charset="2"/>
              <a:buChar char="§"/>
            </a:pPr>
            <a:r>
              <a:rPr lang="ro-RO" dirty="0">
                <a:solidFill>
                  <a:schemeClr val="tx2"/>
                </a:solidFill>
                <a:latin typeface="Calibri" pitchFamily="34" charset="0"/>
              </a:rPr>
              <a:t>e</a:t>
            </a:r>
            <a:r>
              <a:rPr lang="ro-RO" dirty="0" smtClean="0">
                <a:solidFill>
                  <a:schemeClr val="tx2"/>
                </a:solidFill>
                <a:latin typeface="Calibri" pitchFamily="34" charset="0"/>
              </a:rPr>
              <a:t>venimentele </a:t>
            </a:r>
            <a:r>
              <a:rPr lang="ro-RO" dirty="0">
                <a:solidFill>
                  <a:schemeClr val="tx2"/>
                </a:solidFill>
                <a:latin typeface="Calibri" pitchFamily="34" charset="0"/>
              </a:rPr>
              <a:t>sunt grupate </a:t>
            </a:r>
            <a:r>
              <a:rPr lang="ro-RO" dirty="0" smtClean="0">
                <a:solidFill>
                  <a:schemeClr val="tx2"/>
                </a:solidFill>
                <a:latin typeface="Calibri" pitchFamily="34" charset="0"/>
              </a:rPr>
              <a:t>pachetele </a:t>
            </a:r>
            <a:endParaRPr lang="ro-RO" dirty="0">
              <a:solidFill>
                <a:schemeClr val="tx2"/>
              </a:solidFill>
              <a:latin typeface="Calibri" pitchFamily="34" charset="0"/>
            </a:endParaRPr>
          </a:p>
          <a:p>
            <a:pPr marL="0" lvl="1" indent="0" algn="just">
              <a:spcBef>
                <a:spcPts val="1400"/>
              </a:spcBef>
              <a:buNone/>
            </a:pPr>
            <a:r>
              <a:rPr lang="ro-RO" sz="2400" dirty="0" smtClean="0">
                <a:solidFill>
                  <a:schemeClr val="tx2"/>
                </a:solidFill>
                <a:latin typeface="Calibri" pitchFamily="34" charset="0"/>
              </a:rPr>
              <a:t>    j</a:t>
            </a:r>
            <a:r>
              <a:rPr lang="ro-RO" dirty="0">
                <a:solidFill>
                  <a:schemeClr val="tx2"/>
                </a:solidFill>
                <a:latin typeface="Courier New" panose="02070309020205020404" pitchFamily="49" charset="0"/>
                <a:ea typeface="Cambria Math" panose="02040503050406030204" pitchFamily="18" charset="0"/>
                <a:cs typeface="Courier New" panose="02070309020205020404" pitchFamily="49" charset="0"/>
              </a:rPr>
              <a:t>ava.awt.event</a:t>
            </a:r>
            <a:r>
              <a:rPr lang="ro-RO" sz="2400" dirty="0" smtClean="0">
                <a:solidFill>
                  <a:schemeClr val="tx2"/>
                </a:solidFill>
                <a:latin typeface="Calibri" pitchFamily="34" charset="0"/>
              </a:rPr>
              <a:t> </a:t>
            </a:r>
            <a:r>
              <a:rPr lang="ro-RO" dirty="0">
                <a:solidFill>
                  <a:schemeClr val="tx2"/>
                </a:solidFill>
                <a:latin typeface="Calibri" pitchFamily="34" charset="0"/>
              </a:rPr>
              <a:t>ș</a:t>
            </a:r>
            <a:r>
              <a:rPr lang="ro-RO" sz="2400" dirty="0" smtClean="0">
                <a:solidFill>
                  <a:schemeClr val="tx2"/>
                </a:solidFill>
                <a:latin typeface="Calibri" pitchFamily="34" charset="0"/>
              </a:rPr>
              <a:t>i </a:t>
            </a:r>
            <a:r>
              <a:rPr lang="ro-RO" dirty="0">
                <a:solidFill>
                  <a:schemeClr val="tx2"/>
                </a:solidFill>
                <a:latin typeface="Courier New" panose="02070309020205020404" pitchFamily="49" charset="0"/>
                <a:ea typeface="Cambria Math" panose="02040503050406030204" pitchFamily="18" charset="0"/>
                <a:cs typeface="Courier New" panose="02070309020205020404" pitchFamily="49" charset="0"/>
              </a:rPr>
              <a:t>java.swing.event</a:t>
            </a:r>
            <a:endParaRPr lang="en-US" dirty="0">
              <a:solidFill>
                <a:schemeClr val="tx2"/>
              </a:solidFill>
              <a:latin typeface="Courier New" panose="02070309020205020404" pitchFamily="49" charset="0"/>
              <a:ea typeface="Cambria Math" panose="02040503050406030204" pitchFamily="18" charset="0"/>
              <a:cs typeface="Courier New" panose="02070309020205020404" pitchFamily="49" charset="0"/>
            </a:endParaRPr>
          </a:p>
          <a:p>
            <a:pPr marL="0" lvl="1" indent="0" algn="just">
              <a:spcBef>
                <a:spcPts val="1400"/>
              </a:spcBef>
              <a:buNone/>
            </a:pPr>
            <a:endParaRPr lang="en-US" dirty="0">
              <a:solidFill>
                <a:schemeClr val="tx2"/>
              </a:solidFill>
              <a:latin typeface="Courier New" panose="02070309020205020404" pitchFamily="49" charset="0"/>
              <a:ea typeface="Cambria Math" panose="02040503050406030204" pitchFamily="18" charset="0"/>
              <a:cs typeface="Courier New" panose="02070309020205020404" pitchFamily="49" charset="0"/>
            </a:endParaRPr>
          </a:p>
          <a:p>
            <a:pPr marL="342900" lvl="1" indent="-342900" algn="just">
              <a:spcBef>
                <a:spcPts val="1400"/>
              </a:spcBef>
              <a:buFont typeface="Wingdings" panose="05000000000000000000" pitchFamily="2" charset="2"/>
              <a:buChar char="§"/>
            </a:pPr>
            <a:endParaRPr lang="ro-RO" dirty="0" smtClean="0">
              <a:solidFill>
                <a:schemeClr val="tx2"/>
              </a:solidFill>
              <a:latin typeface="Calibri" pitchFamily="34" charset="0"/>
            </a:endParaRPr>
          </a:p>
          <a:p>
            <a:pPr marL="246888" lvl="1" algn="just">
              <a:spcBef>
                <a:spcPts val="1400"/>
              </a:spcBef>
              <a:buFont typeface="Wingdings" panose="05000000000000000000" pitchFamily="2" charset="2"/>
              <a:buChar char="Ø"/>
            </a:pPr>
            <a:endParaRPr lang="en-US" dirty="0" smtClean="0">
              <a:solidFill>
                <a:schemeClr val="tx2"/>
              </a:solidFill>
              <a:latin typeface="Calibri" pitchFamily="34" charset="0"/>
            </a:endParaRPr>
          </a:p>
          <a:p>
            <a:pPr marL="246888" lvl="1" algn="just">
              <a:spcBef>
                <a:spcPts val="1400"/>
              </a:spcBef>
              <a:buFont typeface="Wingdings" panose="05000000000000000000" pitchFamily="2" charset="2"/>
              <a:buChar char="Ø"/>
            </a:pPr>
            <a:endParaRPr lang="ro-RO" dirty="0" smtClean="0">
              <a:solidFill>
                <a:schemeClr val="tx2"/>
              </a:solidFill>
              <a:latin typeface="Calibri" pitchFamily="34" charset="0"/>
            </a:endParaRPr>
          </a:p>
          <a:p>
            <a:pPr marL="0" lvl="1" indent="0" algn="just">
              <a:spcBef>
                <a:spcPts val="1400"/>
              </a:spcBef>
              <a:buNone/>
            </a:pPr>
            <a:endParaRPr lang="ro-RO" dirty="0">
              <a:solidFill>
                <a:schemeClr val="tx2"/>
              </a:solidFill>
              <a:latin typeface="Calibri" pitchFamily="34" charset="0"/>
            </a:endParaRPr>
          </a:p>
          <a:p>
            <a:pPr algn="just">
              <a:buFont typeface="Wingdings" panose="05000000000000000000" pitchFamily="2" charset="2"/>
              <a:buChar char="Ø"/>
            </a:pPr>
            <a:endParaRPr lang="ro-RO" sz="2400" dirty="0" smtClean="0">
              <a:solidFill>
                <a:schemeClr val="tx2"/>
              </a:solidFill>
              <a:latin typeface="Calibri" panose="020F0502020204030204" pitchFamily="34" charset="0"/>
            </a:endParaRPr>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val="71978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38046" y="35859"/>
            <a:ext cx="10772770" cy="992769"/>
          </a:xfrm>
        </p:spPr>
        <p:txBody>
          <a:bodyPr>
            <a:normAutofit/>
          </a:bodyPr>
          <a:lstStyle/>
          <a:p>
            <a:pPr algn="r"/>
            <a:r>
              <a:rPr lang="ro-RO" b="1" dirty="0" smtClean="0">
                <a:latin typeface="Calibri" pitchFamily="34" charset="0"/>
              </a:rPr>
              <a:t>Tratarea evenimentelor</a:t>
            </a:r>
            <a:r>
              <a:rPr lang="ro-RO" sz="3999" b="1" dirty="0" smtClean="0">
                <a:solidFill>
                  <a:srgbClr val="002060"/>
                </a:solidFill>
                <a:latin typeface="Aharoni" panose="02010803020104030203" pitchFamily="2" charset="-79"/>
                <a:cs typeface="Aharoni" panose="02010803020104030203" pitchFamily="2" charset="-79"/>
              </a:rPr>
              <a:t> </a:t>
            </a:r>
            <a:endParaRPr lang="ro-RO" sz="3999" b="1" dirty="0">
              <a:solidFill>
                <a:srgbClr val="002060"/>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1287742" y="1342063"/>
            <a:ext cx="10523074" cy="5579075"/>
          </a:xfrm>
        </p:spPr>
        <p:txBody>
          <a:bodyPr>
            <a:normAutofit/>
          </a:bodyPr>
          <a:lstStyle/>
          <a:p>
            <a:pPr>
              <a:buFont typeface="Wingdings" panose="05000000000000000000" pitchFamily="2" charset="2"/>
              <a:buChar char="Ø"/>
            </a:pPr>
            <a:r>
              <a:rPr lang="ro-RO" dirty="0">
                <a:solidFill>
                  <a:schemeClr val="tx2"/>
                </a:solidFill>
                <a:latin typeface="Calibri" pitchFamily="34" charset="0"/>
              </a:rPr>
              <a:t>Exemple de evenimente: </a:t>
            </a:r>
            <a:endParaRPr lang="ro-RO" dirty="0" smtClean="0">
              <a:solidFill>
                <a:schemeClr val="tx2"/>
              </a:solidFill>
              <a:latin typeface="Calibri" pitchFamily="34" charset="0"/>
            </a:endParaRPr>
          </a:p>
          <a:p>
            <a:pPr marL="0" indent="0">
              <a:buNone/>
            </a:pPr>
            <a:endParaRPr lang="en-US" dirty="0">
              <a:solidFill>
                <a:schemeClr val="tx2"/>
              </a:solidFill>
              <a:latin typeface="Calibri" pitchFamily="34" charset="0"/>
            </a:endParaRPr>
          </a:p>
          <a:p>
            <a:pPr lvl="0">
              <a:buFont typeface="Wingdings" panose="05000000000000000000" pitchFamily="2" charset="2"/>
              <a:buChar char="§"/>
            </a:pPr>
            <a:r>
              <a:rPr lang="ro-RO" sz="2400" dirty="0">
                <a:solidFill>
                  <a:schemeClr val="tx2"/>
                </a:solidFill>
                <a:latin typeface="Calibri" pitchFamily="34" charset="0"/>
              </a:rPr>
              <a:t>ActionEvent- apăsarea unui </a:t>
            </a:r>
            <a:r>
              <a:rPr lang="ro-RO" sz="2400" dirty="0" smtClean="0">
                <a:solidFill>
                  <a:schemeClr val="tx2"/>
                </a:solidFill>
                <a:latin typeface="Calibri" pitchFamily="34" charset="0"/>
              </a:rPr>
              <a:t>buton, editarea unui câmp text etc</a:t>
            </a:r>
          </a:p>
          <a:p>
            <a:pPr marL="0" lvl="0" indent="0">
              <a:buNone/>
            </a:pPr>
            <a:endParaRPr lang="ro-RO" sz="2400" dirty="0">
              <a:solidFill>
                <a:schemeClr val="tx2"/>
              </a:solidFill>
              <a:latin typeface="Calibri" pitchFamily="34" charset="0"/>
            </a:endParaRPr>
          </a:p>
          <a:p>
            <a:pPr lvl="0">
              <a:buFont typeface="Wingdings" panose="05000000000000000000" pitchFamily="2" charset="2"/>
              <a:buChar char="§"/>
            </a:pPr>
            <a:r>
              <a:rPr lang="ro-RO" sz="2400" dirty="0" smtClean="0">
                <a:solidFill>
                  <a:schemeClr val="tx2"/>
                </a:solidFill>
                <a:latin typeface="Calibri" pitchFamily="34" charset="0"/>
              </a:rPr>
              <a:t>AjustementEvent </a:t>
            </a:r>
            <a:r>
              <a:rPr lang="ro-RO" sz="2400" dirty="0">
                <a:solidFill>
                  <a:schemeClr val="tx2"/>
                </a:solidFill>
                <a:latin typeface="Calibri" pitchFamily="34" charset="0"/>
              </a:rPr>
              <a:t>– </a:t>
            </a:r>
            <a:r>
              <a:rPr lang="ro-RO" sz="2400" dirty="0" smtClean="0">
                <a:solidFill>
                  <a:schemeClr val="tx2"/>
                </a:solidFill>
                <a:latin typeface="Calibri" pitchFamily="34" charset="0"/>
              </a:rPr>
              <a:t>utilizarea unei bare de defilare ScrollBar</a:t>
            </a:r>
          </a:p>
          <a:p>
            <a:pPr marL="0" lvl="0" indent="0">
              <a:buNone/>
            </a:pPr>
            <a:endParaRPr lang="ro-RO" sz="2400" dirty="0">
              <a:solidFill>
                <a:schemeClr val="tx2"/>
              </a:solidFill>
              <a:latin typeface="Calibri" pitchFamily="34" charset="0"/>
            </a:endParaRPr>
          </a:p>
          <a:p>
            <a:pPr lvl="0">
              <a:buFont typeface="Wingdings" panose="05000000000000000000" pitchFamily="2" charset="2"/>
              <a:buChar char="§"/>
            </a:pPr>
            <a:r>
              <a:rPr lang="ro-RO" sz="2400" dirty="0" smtClean="0">
                <a:solidFill>
                  <a:schemeClr val="tx2"/>
                </a:solidFill>
                <a:latin typeface="Calibri" pitchFamily="34" charset="0"/>
              </a:rPr>
              <a:t>WindowEvent </a:t>
            </a:r>
            <a:r>
              <a:rPr lang="ro-RO" sz="2400" dirty="0">
                <a:solidFill>
                  <a:schemeClr val="tx2"/>
                </a:solidFill>
                <a:latin typeface="Calibri" pitchFamily="34" charset="0"/>
              </a:rPr>
              <a:t>– </a:t>
            </a:r>
            <a:r>
              <a:rPr lang="ro-RO" sz="2400" dirty="0" smtClean="0">
                <a:solidFill>
                  <a:schemeClr val="tx2"/>
                </a:solidFill>
                <a:latin typeface="Calibri" pitchFamily="34" charset="0"/>
              </a:rPr>
              <a:t>containere Window, JDialog</a:t>
            </a:r>
            <a:r>
              <a:rPr lang="ro-RO" sz="2400" dirty="0">
                <a:solidFill>
                  <a:schemeClr val="tx2"/>
                </a:solidFill>
                <a:latin typeface="Calibri" pitchFamily="34" charset="0"/>
              </a:rPr>
              <a:t>, </a:t>
            </a:r>
            <a:r>
              <a:rPr lang="ro-RO" sz="2400" dirty="0" smtClean="0">
                <a:solidFill>
                  <a:schemeClr val="tx2"/>
                </a:solidFill>
                <a:latin typeface="Calibri" pitchFamily="34" charset="0"/>
              </a:rPr>
              <a:t>JFileDialog</a:t>
            </a:r>
            <a:r>
              <a:rPr lang="ro-RO" sz="2400" dirty="0">
                <a:solidFill>
                  <a:schemeClr val="tx2"/>
                </a:solidFill>
                <a:latin typeface="Calibri" pitchFamily="34" charset="0"/>
              </a:rPr>
              <a:t>, </a:t>
            </a:r>
            <a:r>
              <a:rPr lang="ro-RO" sz="2400" dirty="0" smtClean="0">
                <a:solidFill>
                  <a:schemeClr val="tx2"/>
                </a:solidFill>
                <a:latin typeface="Calibri" pitchFamily="34" charset="0"/>
              </a:rPr>
              <a:t>JFrame</a:t>
            </a:r>
          </a:p>
          <a:p>
            <a:pPr marL="0" lvl="0" indent="0">
              <a:buNone/>
            </a:pPr>
            <a:endParaRPr lang="ro-RO" sz="2400" dirty="0">
              <a:solidFill>
                <a:schemeClr val="tx2"/>
              </a:solidFill>
              <a:latin typeface="Calibri" pitchFamily="34" charset="0"/>
            </a:endParaRPr>
          </a:p>
          <a:p>
            <a:pPr lvl="0">
              <a:buFont typeface="Wingdings" panose="05000000000000000000" pitchFamily="2" charset="2"/>
              <a:buChar char="§"/>
            </a:pPr>
            <a:r>
              <a:rPr lang="ro-RO" sz="2400" dirty="0" smtClean="0">
                <a:solidFill>
                  <a:schemeClr val="tx2"/>
                </a:solidFill>
                <a:latin typeface="Calibri" pitchFamily="34" charset="0"/>
              </a:rPr>
              <a:t>ItemEvent </a:t>
            </a:r>
            <a:r>
              <a:rPr lang="ro-RO" sz="2400" dirty="0">
                <a:solidFill>
                  <a:schemeClr val="tx2"/>
                </a:solidFill>
                <a:latin typeface="Calibri" pitchFamily="34" charset="0"/>
              </a:rPr>
              <a:t>– </a:t>
            </a:r>
            <a:r>
              <a:rPr lang="ro-RO" sz="2400" dirty="0" smtClean="0">
                <a:solidFill>
                  <a:schemeClr val="tx2"/>
                </a:solidFill>
                <a:latin typeface="Calibri" pitchFamily="34" charset="0"/>
              </a:rPr>
              <a:t>JCheckBox</a:t>
            </a:r>
            <a:r>
              <a:rPr lang="ro-RO" sz="2400" dirty="0">
                <a:solidFill>
                  <a:schemeClr val="tx2"/>
                </a:solidFill>
                <a:latin typeface="Calibri" pitchFamily="34" charset="0"/>
              </a:rPr>
              <a:t>, </a:t>
            </a:r>
            <a:r>
              <a:rPr lang="ro-RO" sz="2400" dirty="0" smtClean="0">
                <a:solidFill>
                  <a:schemeClr val="tx2"/>
                </a:solidFill>
                <a:latin typeface="Calibri" pitchFamily="34" charset="0"/>
              </a:rPr>
              <a:t>JComboBox</a:t>
            </a:r>
            <a:endParaRPr lang="en-US" sz="2400" dirty="0">
              <a:solidFill>
                <a:schemeClr val="tx2"/>
              </a:solidFill>
              <a:latin typeface="Calibri" pitchFamily="34" charset="0"/>
            </a:endParaRPr>
          </a:p>
          <a:p>
            <a:pPr marL="0" indent="0">
              <a:buNone/>
            </a:pPr>
            <a:r>
              <a:rPr lang="ro-RO" dirty="0"/>
              <a:t> </a:t>
            </a:r>
            <a:endParaRPr lang="en-US" sz="1800" dirty="0"/>
          </a:p>
          <a:p>
            <a:pPr algn="just">
              <a:buFont typeface="Wingdings" panose="05000000000000000000" pitchFamily="2" charset="2"/>
              <a:buChar char="Ø"/>
            </a:pPr>
            <a:endParaRPr lang="ro-RO" sz="2400" dirty="0" smtClean="0">
              <a:solidFill>
                <a:schemeClr val="tx2"/>
              </a:solidFill>
              <a:latin typeface="Calibri" panose="020F0502020204030204" pitchFamily="34" charset="0"/>
            </a:endParaRPr>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3"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val="27873343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046" y="35859"/>
            <a:ext cx="10772770" cy="992769"/>
          </a:xfrm>
        </p:spPr>
        <p:txBody>
          <a:bodyPr>
            <a:normAutofit/>
          </a:bodyPr>
          <a:lstStyle/>
          <a:p>
            <a:pPr algn="r"/>
            <a:r>
              <a:rPr lang="ro-RO" b="1" dirty="0" smtClean="0">
                <a:latin typeface="Calibri" pitchFamily="34" charset="0"/>
              </a:rPr>
              <a:t>Tratarea evenimentelor</a:t>
            </a:r>
            <a:r>
              <a:rPr lang="ro-RO" sz="3999" b="1" dirty="0" smtClean="0">
                <a:solidFill>
                  <a:srgbClr val="002060"/>
                </a:solidFill>
                <a:latin typeface="Aharoni" panose="02010803020104030203" pitchFamily="2" charset="-79"/>
                <a:cs typeface="Aharoni" panose="02010803020104030203" pitchFamily="2" charset="-79"/>
              </a:rPr>
              <a:t> </a:t>
            </a:r>
            <a:endParaRPr lang="ro-RO" sz="3999" b="1" dirty="0">
              <a:solidFill>
                <a:srgbClr val="002060"/>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1287742" y="1342063"/>
            <a:ext cx="10523074" cy="5579075"/>
          </a:xfrm>
        </p:spPr>
        <p:txBody>
          <a:bodyPr>
            <a:normAutofit/>
          </a:bodyPr>
          <a:lstStyle/>
          <a:p>
            <a:pPr>
              <a:buFont typeface="Wingdings" panose="05000000000000000000" pitchFamily="2" charset="2"/>
              <a:buChar char="Ø"/>
            </a:pPr>
            <a:r>
              <a:rPr lang="ro-RO" sz="2400" dirty="0">
                <a:solidFill>
                  <a:schemeClr val="tx2"/>
                </a:solidFill>
                <a:latin typeface="Calibri" pitchFamily="34" charset="0"/>
              </a:rPr>
              <a:t>Pentru a tratata evenimentul generat de o </a:t>
            </a:r>
            <a:r>
              <a:rPr lang="ro-RO" sz="2400" dirty="0" smtClean="0">
                <a:solidFill>
                  <a:schemeClr val="tx2"/>
                </a:solidFill>
                <a:latin typeface="Calibri" pitchFamily="34" charset="0"/>
              </a:rPr>
              <a:t>componenta se asociaza acestuia un </a:t>
            </a:r>
            <a:r>
              <a:rPr lang="ro-RO" sz="2400" dirty="0">
                <a:solidFill>
                  <a:schemeClr val="tx2"/>
                </a:solidFill>
                <a:latin typeface="Calibri" pitchFamily="34" charset="0"/>
              </a:rPr>
              <a:t>obiect ascultator (listener</a:t>
            </a:r>
            <a:r>
              <a:rPr lang="ro-RO" sz="2400" dirty="0" smtClean="0">
                <a:solidFill>
                  <a:schemeClr val="tx2"/>
                </a:solidFill>
                <a:latin typeface="Calibri" pitchFamily="34" charset="0"/>
              </a:rPr>
              <a:t>)</a:t>
            </a:r>
          </a:p>
          <a:p>
            <a:pPr marL="0" indent="0">
              <a:buNone/>
            </a:pPr>
            <a:endParaRPr lang="ro-RO" sz="2400" dirty="0" smtClean="0">
              <a:solidFill>
                <a:schemeClr val="tx2"/>
              </a:solidFill>
              <a:latin typeface="Calibri" pitchFamily="34" charset="0"/>
            </a:endParaRPr>
          </a:p>
          <a:p>
            <a:pPr algn="just">
              <a:buFont typeface="Wingdings" panose="05000000000000000000" pitchFamily="2" charset="2"/>
              <a:buChar char="Ø"/>
            </a:pPr>
            <a:r>
              <a:rPr lang="ro-RO" sz="2400" dirty="0">
                <a:solidFill>
                  <a:schemeClr val="tx2"/>
                </a:solidFill>
                <a:latin typeface="Calibri" pitchFamily="34" charset="0"/>
              </a:rPr>
              <a:t>A</a:t>
            </a:r>
            <a:r>
              <a:rPr lang="ro-RO" sz="2400" dirty="0" smtClean="0">
                <a:solidFill>
                  <a:schemeClr val="tx2"/>
                </a:solidFill>
                <a:latin typeface="Calibri" pitchFamily="34" charset="0"/>
              </a:rPr>
              <a:t>scultatorul </a:t>
            </a:r>
            <a:r>
              <a:rPr lang="ro-RO" sz="2400" dirty="0">
                <a:solidFill>
                  <a:schemeClr val="tx2"/>
                </a:solidFill>
                <a:latin typeface="Calibri" pitchFamily="34" charset="0"/>
              </a:rPr>
              <a:t>este o implementare a unei interfetei  </a:t>
            </a:r>
            <a:r>
              <a:rPr lang="ro-RO" sz="2400" b="1" dirty="0">
                <a:solidFill>
                  <a:schemeClr val="tx2"/>
                </a:solidFill>
                <a:latin typeface="Calibri" pitchFamily="34" charset="0"/>
              </a:rPr>
              <a:t>TipListener</a:t>
            </a:r>
            <a:r>
              <a:rPr lang="ro-RO" sz="2400" dirty="0">
                <a:solidFill>
                  <a:schemeClr val="tx2"/>
                </a:solidFill>
                <a:latin typeface="Calibri" pitchFamily="34" charset="0"/>
              </a:rPr>
              <a:t>, din pachetele </a:t>
            </a:r>
            <a:r>
              <a:rPr lang="ro-RO" sz="2400" dirty="0">
                <a:solidFill>
                  <a:schemeClr val="tx2"/>
                </a:solidFill>
                <a:latin typeface="Courier New" panose="02070309020205020404" pitchFamily="49" charset="0"/>
                <a:cs typeface="Courier New" panose="02070309020205020404" pitchFamily="49" charset="0"/>
              </a:rPr>
              <a:t>java.awt.event</a:t>
            </a:r>
            <a:r>
              <a:rPr lang="ro-RO" sz="2400" dirty="0">
                <a:solidFill>
                  <a:schemeClr val="tx2"/>
                </a:solidFill>
                <a:latin typeface="Calibri" pitchFamily="34" charset="0"/>
              </a:rPr>
              <a:t> </a:t>
            </a:r>
            <a:r>
              <a:rPr lang="ro-RO" sz="2400" dirty="0" smtClean="0">
                <a:solidFill>
                  <a:schemeClr val="tx2"/>
                </a:solidFill>
                <a:latin typeface="Calibri" pitchFamily="34" charset="0"/>
              </a:rPr>
              <a:t>și </a:t>
            </a:r>
            <a:r>
              <a:rPr lang="ro-RO" sz="2400" dirty="0" smtClean="0">
                <a:solidFill>
                  <a:schemeClr val="tx2"/>
                </a:solidFill>
                <a:latin typeface="Courier New" panose="02070309020205020404" pitchFamily="49" charset="0"/>
                <a:cs typeface="Courier New" panose="02070309020205020404" pitchFamily="49" charset="0"/>
              </a:rPr>
              <a:t>java.swing.event</a:t>
            </a:r>
          </a:p>
          <a:p>
            <a:pPr algn="just">
              <a:buFont typeface="Wingdings" panose="05000000000000000000" pitchFamily="2" charset="2"/>
              <a:buChar char="Ø"/>
            </a:pPr>
            <a:endParaRPr lang="ro-RO" sz="2400" dirty="0">
              <a:solidFill>
                <a:schemeClr val="tx2"/>
              </a:solidFill>
              <a:latin typeface="Courier New" panose="02070309020205020404" pitchFamily="49" charset="0"/>
              <a:cs typeface="Courier New" panose="02070309020205020404" pitchFamily="49" charset="0"/>
            </a:endParaRPr>
          </a:p>
          <a:p>
            <a:pPr algn="just">
              <a:buFont typeface="Wingdings" panose="05000000000000000000" pitchFamily="2" charset="2"/>
              <a:buChar char="Ø"/>
            </a:pPr>
            <a:r>
              <a:rPr lang="ro-RO" sz="2400" dirty="0">
                <a:solidFill>
                  <a:schemeClr val="tx2"/>
                </a:solidFill>
                <a:latin typeface="Calibri" pitchFamily="34" charset="0"/>
              </a:rPr>
              <a:t>Asocierea unui ascultator se realizează prin metoda</a:t>
            </a:r>
          </a:p>
          <a:p>
            <a:pPr marL="0" indent="0" algn="just">
              <a:buNone/>
            </a:pPr>
            <a:r>
              <a:rPr lang="ro-RO" sz="2400" dirty="0">
                <a:solidFill>
                  <a:schemeClr val="tx2"/>
                </a:solidFill>
                <a:latin typeface="Courier New" panose="02070309020205020404" pitchFamily="49" charset="0"/>
                <a:cs typeface="Courier New" panose="02070309020205020404" pitchFamily="49" charset="0"/>
              </a:rPr>
              <a:t>public void </a:t>
            </a:r>
            <a:r>
              <a:rPr lang="ro-RO" sz="2400" dirty="0" smtClean="0">
                <a:solidFill>
                  <a:schemeClr val="tx2"/>
                </a:solidFill>
                <a:latin typeface="Courier New" panose="02070309020205020404" pitchFamily="49" charset="0"/>
                <a:cs typeface="Courier New" panose="02070309020205020404" pitchFamily="49" charset="0"/>
              </a:rPr>
              <a:t>addEvenimentListener(TipListener </a:t>
            </a:r>
            <a:r>
              <a:rPr lang="ro-RO" sz="2400" dirty="0">
                <a:solidFill>
                  <a:schemeClr val="tx2"/>
                </a:solidFill>
                <a:latin typeface="Courier New" panose="02070309020205020404" pitchFamily="49" charset="0"/>
                <a:cs typeface="Courier New" panose="02070309020205020404" pitchFamily="49" charset="0"/>
              </a:rPr>
              <a:t>ev)</a:t>
            </a:r>
          </a:p>
          <a:p>
            <a:pPr algn="just">
              <a:buFont typeface="Wingdings" panose="05000000000000000000" pitchFamily="2" charset="2"/>
              <a:buChar char="Ø"/>
            </a:pPr>
            <a:endParaRPr lang="en-US" sz="2400" dirty="0">
              <a:solidFill>
                <a:schemeClr val="tx2"/>
              </a:solidFill>
              <a:latin typeface="Courier New" panose="02070309020205020404" pitchFamily="49" charset="0"/>
              <a:cs typeface="Courier New" panose="02070309020205020404" pitchFamily="49" charset="0"/>
            </a:endParaRPr>
          </a:p>
          <a:p>
            <a:pPr>
              <a:buFont typeface="Wingdings" panose="05000000000000000000" pitchFamily="2" charset="2"/>
              <a:buChar char="Ø"/>
            </a:pPr>
            <a:endParaRPr lang="en-US" sz="2400" dirty="0">
              <a:solidFill>
                <a:schemeClr val="tx2"/>
              </a:solidFill>
              <a:latin typeface="Calibri" pitchFamily="34" charset="0"/>
            </a:endParaRPr>
          </a:p>
          <a:p>
            <a:pPr marL="0" indent="0">
              <a:buNone/>
            </a:pPr>
            <a:r>
              <a:rPr lang="ro-RO" dirty="0"/>
              <a:t> </a:t>
            </a:r>
            <a:endParaRPr lang="en-US" sz="1800" dirty="0"/>
          </a:p>
          <a:p>
            <a:pPr algn="just">
              <a:buFont typeface="Wingdings" panose="05000000000000000000" pitchFamily="2" charset="2"/>
              <a:buChar char="Ø"/>
            </a:pPr>
            <a:endParaRPr lang="ro-RO" sz="2400" dirty="0" smtClean="0">
              <a:solidFill>
                <a:schemeClr val="tx2"/>
              </a:solidFill>
              <a:latin typeface="Calibri" panose="020F0502020204030204" pitchFamily="34" charset="0"/>
            </a:endParaRPr>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val="314501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728" y="50221"/>
            <a:ext cx="10772770" cy="992769"/>
          </a:xfrm>
        </p:spPr>
        <p:txBody>
          <a:bodyPr>
            <a:normAutofit/>
          </a:bodyPr>
          <a:lstStyle/>
          <a:p>
            <a:pPr algn="r"/>
            <a:r>
              <a:rPr lang="ro-RO" b="1" dirty="0">
                <a:latin typeface="Calibri" pitchFamily="34" charset="0"/>
              </a:rPr>
              <a:t>Tratarea evenimentelor</a:t>
            </a:r>
            <a:r>
              <a:rPr lang="ro-RO" sz="3999" b="1" dirty="0">
                <a:solidFill>
                  <a:srgbClr val="002060"/>
                </a:solidFill>
                <a:latin typeface="Aharoni" panose="02010803020104030203" pitchFamily="2" charset="-79"/>
                <a:cs typeface="Aharoni" panose="02010803020104030203" pitchFamily="2" charset="-79"/>
              </a:rPr>
              <a:t> </a:t>
            </a:r>
            <a:endParaRPr lang="ro-RO" b="1" dirty="0">
              <a:latin typeface="Calibri" pitchFamily="34" charset="0"/>
            </a:endParaRPr>
          </a:p>
        </p:txBody>
      </p:sp>
      <p:sp>
        <p:nvSpPr>
          <p:cNvPr id="3" name="Content Placeholder 2"/>
          <p:cNvSpPr>
            <a:spLocks noGrp="1"/>
          </p:cNvSpPr>
          <p:nvPr>
            <p:ph idx="1"/>
          </p:nvPr>
        </p:nvSpPr>
        <p:spPr>
          <a:xfrm>
            <a:off x="1374776" y="1312047"/>
            <a:ext cx="10370674" cy="5579075"/>
          </a:xfrm>
        </p:spPr>
        <p:txBody>
          <a:bodyPr>
            <a:normAutofit/>
          </a:bodyPr>
          <a:lstStyle/>
          <a:p>
            <a:pPr marL="176213" lvl="1" indent="-176213" algn="just">
              <a:buFont typeface="Wingdings" panose="05000000000000000000" pitchFamily="2" charset="2"/>
              <a:buChar char="Ø"/>
            </a:pPr>
            <a:r>
              <a:rPr lang="ro-RO" sz="2600" dirty="0">
                <a:solidFill>
                  <a:schemeClr val="tx2"/>
                </a:solidFill>
                <a:latin typeface="Calibri" pitchFamily="34" charset="0"/>
              </a:rPr>
              <a:t>Obiectele </a:t>
            </a:r>
            <a:r>
              <a:rPr lang="ro-RO" sz="2600" b="1" dirty="0">
                <a:solidFill>
                  <a:schemeClr val="tx2"/>
                </a:solidFill>
                <a:latin typeface="Calibri" pitchFamily="34" charset="0"/>
              </a:rPr>
              <a:t>TipListener</a:t>
            </a:r>
            <a:r>
              <a:rPr lang="ro-RO" sz="2600" dirty="0">
                <a:solidFill>
                  <a:schemeClr val="tx2"/>
                </a:solidFill>
                <a:latin typeface="Calibri" pitchFamily="34" charset="0"/>
              </a:rPr>
              <a:t> </a:t>
            </a:r>
            <a:r>
              <a:rPr lang="ro-RO" sz="2600" dirty="0" smtClean="0">
                <a:solidFill>
                  <a:schemeClr val="tx2"/>
                </a:solidFill>
                <a:latin typeface="Calibri" pitchFamily="34" charset="0"/>
              </a:rPr>
              <a:t>sunt definite, fie prin implementarea interfeței corespunzătoare, fie prin extinderea claselor adaptor</a:t>
            </a:r>
          </a:p>
          <a:p>
            <a:pPr marL="0" lvl="0" indent="0">
              <a:buNone/>
            </a:pPr>
            <a:r>
              <a:rPr lang="ro-RO" sz="2600" dirty="0" smtClean="0">
                <a:solidFill>
                  <a:schemeClr val="tx2"/>
                </a:solidFill>
                <a:latin typeface="Calibri" pitchFamily="34" charset="0"/>
              </a:rPr>
              <a:t>1</a:t>
            </a:r>
            <a:r>
              <a:rPr lang="ro-RO" sz="2600" b="1" dirty="0" smtClean="0">
                <a:solidFill>
                  <a:schemeClr val="tx2"/>
                </a:solidFill>
                <a:latin typeface="Calibri" pitchFamily="34" charset="0"/>
              </a:rPr>
              <a:t>. Implementarea </a:t>
            </a:r>
            <a:r>
              <a:rPr lang="ro-RO" sz="2600" b="1" dirty="0">
                <a:solidFill>
                  <a:schemeClr val="tx2"/>
                </a:solidFill>
                <a:latin typeface="Calibri" pitchFamily="34" charset="0"/>
              </a:rPr>
              <a:t>interfeței </a:t>
            </a:r>
            <a:r>
              <a:rPr lang="ro-RO" sz="2600" b="1" dirty="0" smtClean="0">
                <a:solidFill>
                  <a:schemeClr val="tx2"/>
                </a:solidFill>
                <a:latin typeface="Calibri" pitchFamily="34" charset="0"/>
              </a:rPr>
              <a:t>dedicate</a:t>
            </a:r>
          </a:p>
          <a:p>
            <a:pPr algn="just">
              <a:buFont typeface="Wingdings" panose="05000000000000000000" pitchFamily="2" charset="2"/>
              <a:buChar char="§"/>
            </a:pPr>
            <a:r>
              <a:rPr lang="ro-RO" altLang="en-US" sz="2600" dirty="0" smtClean="0">
                <a:solidFill>
                  <a:schemeClr val="tx2"/>
                </a:solidFill>
                <a:latin typeface="Calibri" pitchFamily="34" charset="0"/>
              </a:rPr>
              <a:t>Fiecare </a:t>
            </a:r>
            <a:r>
              <a:rPr lang="ro-RO" altLang="en-US" sz="2600" dirty="0">
                <a:solidFill>
                  <a:schemeClr val="tx2"/>
                </a:solidFill>
                <a:latin typeface="Calibri" pitchFamily="34" charset="0"/>
              </a:rPr>
              <a:t>interfață definește una sau mai multe metode care vor fi apelate automat la apariția unui eveniment</a:t>
            </a:r>
            <a:r>
              <a:rPr lang="ro-RO" altLang="en-US" sz="2600" dirty="0" smtClean="0">
                <a:solidFill>
                  <a:schemeClr val="tx2"/>
                </a:solidFill>
                <a:latin typeface="Calibri" pitchFamily="34" charset="0"/>
              </a:rPr>
              <a:t>:</a:t>
            </a:r>
            <a:endParaRPr lang="ro-RO" altLang="en-US" sz="2600" dirty="0">
              <a:solidFill>
                <a:schemeClr val="tx2"/>
              </a:solidFill>
              <a:latin typeface="Calibri" pitchFamily="34" charset="0"/>
            </a:endParaRPr>
          </a:p>
          <a:p>
            <a:pPr lvl="1" algn="just">
              <a:buNone/>
            </a:pPr>
            <a:r>
              <a:rPr lang="ro-RO" altLang="en-US" dirty="0" err="1">
                <a:solidFill>
                  <a:srgbClr val="000099"/>
                </a:solidFill>
                <a:latin typeface="Courier New" panose="02070309020205020404" pitchFamily="49" charset="0"/>
                <a:cs typeface="Courier New" panose="02070309020205020404" pitchFamily="49" charset="0"/>
              </a:rPr>
              <a:t>class</a:t>
            </a:r>
            <a:r>
              <a:rPr lang="ro-RO" altLang="en-US" dirty="0">
                <a:solidFill>
                  <a:srgbClr val="000099"/>
                </a:solidFill>
                <a:latin typeface="Courier New" panose="02070309020205020404" pitchFamily="49" charset="0"/>
                <a:cs typeface="Courier New" panose="02070309020205020404" pitchFamily="49" charset="0"/>
              </a:rPr>
              <a:t> </a:t>
            </a:r>
            <a:r>
              <a:rPr lang="ro-RO" altLang="en-US" dirty="0" err="1">
                <a:solidFill>
                  <a:srgbClr val="000099"/>
                </a:solidFill>
                <a:latin typeface="Courier New" panose="02070309020205020404" pitchFamily="49" charset="0"/>
                <a:cs typeface="Courier New" panose="02070309020205020404" pitchFamily="49" charset="0"/>
              </a:rPr>
              <a:t>AscultaButoane</a:t>
            </a:r>
            <a:r>
              <a:rPr lang="ro-RO" altLang="en-US" dirty="0">
                <a:solidFill>
                  <a:srgbClr val="000099"/>
                </a:solidFill>
                <a:latin typeface="Courier New" panose="02070309020205020404" pitchFamily="49" charset="0"/>
                <a:cs typeface="Courier New" panose="02070309020205020404" pitchFamily="49" charset="0"/>
              </a:rPr>
              <a:t> </a:t>
            </a:r>
            <a:r>
              <a:rPr lang="ro-RO" altLang="en-US" dirty="0" err="1">
                <a:solidFill>
                  <a:srgbClr val="000099"/>
                </a:solidFill>
                <a:latin typeface="Courier New" panose="02070309020205020404" pitchFamily="49" charset="0"/>
                <a:cs typeface="Courier New" panose="02070309020205020404" pitchFamily="49" charset="0"/>
              </a:rPr>
              <a:t>implements</a:t>
            </a:r>
            <a:r>
              <a:rPr lang="ro-RO" altLang="en-US" dirty="0">
                <a:solidFill>
                  <a:srgbClr val="000099"/>
                </a:solidFill>
                <a:latin typeface="Courier New" panose="02070309020205020404" pitchFamily="49" charset="0"/>
                <a:cs typeface="Courier New" panose="02070309020205020404" pitchFamily="49" charset="0"/>
              </a:rPr>
              <a:t> </a:t>
            </a:r>
            <a:r>
              <a:rPr lang="ro-RO" altLang="en-US" dirty="0" err="1">
                <a:solidFill>
                  <a:srgbClr val="000099"/>
                </a:solidFill>
                <a:latin typeface="Courier New" panose="02070309020205020404" pitchFamily="49" charset="0"/>
                <a:cs typeface="Courier New" panose="02070309020205020404" pitchFamily="49" charset="0"/>
              </a:rPr>
              <a:t>ActionListener</a:t>
            </a:r>
            <a:r>
              <a:rPr lang="ro-RO" altLang="en-US" dirty="0">
                <a:solidFill>
                  <a:srgbClr val="000099"/>
                </a:solidFill>
                <a:latin typeface="Courier New" panose="02070309020205020404" pitchFamily="49" charset="0"/>
                <a:cs typeface="Courier New" panose="02070309020205020404" pitchFamily="49" charset="0"/>
              </a:rPr>
              <a:t> {</a:t>
            </a:r>
          </a:p>
          <a:p>
            <a:pPr lvl="1" algn="just">
              <a:buNone/>
            </a:pPr>
            <a:r>
              <a:rPr lang="ro-RO" altLang="en-US" dirty="0">
                <a:solidFill>
                  <a:srgbClr val="000099"/>
                </a:solidFill>
                <a:latin typeface="Courier New" panose="02070309020205020404" pitchFamily="49" charset="0"/>
                <a:cs typeface="Courier New" panose="02070309020205020404" pitchFamily="49" charset="0"/>
              </a:rPr>
              <a:t>public </a:t>
            </a:r>
            <a:r>
              <a:rPr lang="ro-RO" altLang="en-US" dirty="0" err="1">
                <a:solidFill>
                  <a:srgbClr val="000099"/>
                </a:solidFill>
                <a:latin typeface="Courier New" panose="02070309020205020404" pitchFamily="49" charset="0"/>
                <a:cs typeface="Courier New" panose="02070309020205020404" pitchFamily="49" charset="0"/>
              </a:rPr>
              <a:t>void</a:t>
            </a:r>
            <a:r>
              <a:rPr lang="ro-RO" altLang="en-US" dirty="0">
                <a:solidFill>
                  <a:srgbClr val="000099"/>
                </a:solidFill>
                <a:latin typeface="Courier New" panose="02070309020205020404" pitchFamily="49" charset="0"/>
                <a:cs typeface="Courier New" panose="02070309020205020404" pitchFamily="49" charset="0"/>
              </a:rPr>
              <a:t> </a:t>
            </a:r>
            <a:r>
              <a:rPr lang="ro-RO" altLang="en-US" dirty="0" err="1">
                <a:solidFill>
                  <a:srgbClr val="000099"/>
                </a:solidFill>
                <a:latin typeface="Courier New" panose="02070309020205020404" pitchFamily="49" charset="0"/>
                <a:cs typeface="Courier New" panose="02070309020205020404" pitchFamily="49" charset="0"/>
              </a:rPr>
              <a:t>actionPerformed</a:t>
            </a:r>
            <a:r>
              <a:rPr lang="ro-RO" altLang="en-US" dirty="0">
                <a:solidFill>
                  <a:srgbClr val="000099"/>
                </a:solidFill>
                <a:latin typeface="Courier New" panose="02070309020205020404" pitchFamily="49" charset="0"/>
                <a:cs typeface="Courier New" panose="02070309020205020404" pitchFamily="49" charset="0"/>
              </a:rPr>
              <a:t>(</a:t>
            </a:r>
            <a:r>
              <a:rPr lang="ro-RO" altLang="en-US" dirty="0" err="1">
                <a:solidFill>
                  <a:srgbClr val="000099"/>
                </a:solidFill>
                <a:latin typeface="Courier New" panose="02070309020205020404" pitchFamily="49" charset="0"/>
                <a:cs typeface="Courier New" panose="02070309020205020404" pitchFamily="49" charset="0"/>
              </a:rPr>
              <a:t>ActionEvent</a:t>
            </a:r>
            <a:r>
              <a:rPr lang="ro-RO" altLang="en-US" dirty="0">
                <a:solidFill>
                  <a:srgbClr val="000099"/>
                </a:solidFill>
                <a:latin typeface="Courier New" panose="02070309020205020404" pitchFamily="49" charset="0"/>
                <a:cs typeface="Courier New" panose="02070309020205020404" pitchFamily="49" charset="0"/>
              </a:rPr>
              <a:t> e) </a:t>
            </a:r>
            <a:r>
              <a:rPr lang="ro-RO" altLang="en-US" dirty="0" smtClean="0">
                <a:latin typeface="Courier New" panose="02070309020205020404" pitchFamily="49" charset="0"/>
                <a:cs typeface="Courier New" panose="02070309020205020404" pitchFamily="49" charset="0"/>
              </a:rPr>
              <a:t>{...}}</a:t>
            </a:r>
          </a:p>
          <a:p>
            <a:pPr lvl="1" algn="just">
              <a:buNone/>
            </a:pPr>
            <a:endParaRPr lang="ro-RO" altLang="en-US" dirty="0">
              <a:latin typeface="Courier New" panose="02070309020205020404" pitchFamily="49" charset="0"/>
              <a:cs typeface="Courier New" panose="02070309020205020404" pitchFamily="49" charset="0"/>
            </a:endParaRPr>
          </a:p>
          <a:p>
            <a:pPr lvl="1" algn="just">
              <a:buNone/>
            </a:pPr>
            <a:r>
              <a:rPr lang="ro-RO" altLang="en-US" dirty="0" err="1">
                <a:solidFill>
                  <a:srgbClr val="000099"/>
                </a:solidFill>
                <a:latin typeface="Courier New" panose="02070309020205020404" pitchFamily="49" charset="0"/>
                <a:cs typeface="Courier New" panose="02070309020205020404" pitchFamily="49" charset="0"/>
              </a:rPr>
              <a:t>class</a:t>
            </a:r>
            <a:r>
              <a:rPr lang="ro-RO" altLang="en-US" dirty="0">
                <a:solidFill>
                  <a:srgbClr val="000099"/>
                </a:solidFill>
                <a:latin typeface="Courier New" panose="02070309020205020404" pitchFamily="49" charset="0"/>
                <a:cs typeface="Courier New" panose="02070309020205020404" pitchFamily="49" charset="0"/>
              </a:rPr>
              <a:t> </a:t>
            </a:r>
            <a:r>
              <a:rPr lang="ro-RO" altLang="en-US" dirty="0" err="1">
                <a:solidFill>
                  <a:srgbClr val="000099"/>
                </a:solidFill>
                <a:latin typeface="Courier New" panose="02070309020205020404" pitchFamily="49" charset="0"/>
                <a:cs typeface="Courier New" panose="02070309020205020404" pitchFamily="49" charset="0"/>
              </a:rPr>
              <a:t>AscultaTexte</a:t>
            </a:r>
            <a:r>
              <a:rPr lang="ro-RO" altLang="en-US" dirty="0">
                <a:solidFill>
                  <a:srgbClr val="000099"/>
                </a:solidFill>
                <a:latin typeface="Courier New" panose="02070309020205020404" pitchFamily="49" charset="0"/>
                <a:cs typeface="Courier New" panose="02070309020205020404" pitchFamily="49" charset="0"/>
              </a:rPr>
              <a:t> </a:t>
            </a:r>
            <a:r>
              <a:rPr lang="ro-RO" altLang="en-US" dirty="0" err="1">
                <a:solidFill>
                  <a:srgbClr val="000099"/>
                </a:solidFill>
                <a:latin typeface="Courier New" panose="02070309020205020404" pitchFamily="49" charset="0"/>
                <a:cs typeface="Courier New" panose="02070309020205020404" pitchFamily="49" charset="0"/>
              </a:rPr>
              <a:t>implements</a:t>
            </a:r>
            <a:r>
              <a:rPr lang="ro-RO" altLang="en-US" dirty="0">
                <a:solidFill>
                  <a:srgbClr val="000099"/>
                </a:solidFill>
                <a:latin typeface="Courier New" panose="02070309020205020404" pitchFamily="49" charset="0"/>
                <a:cs typeface="Courier New" panose="02070309020205020404" pitchFamily="49" charset="0"/>
              </a:rPr>
              <a:t> </a:t>
            </a:r>
            <a:r>
              <a:rPr lang="ro-RO" altLang="en-US" dirty="0" err="1">
                <a:solidFill>
                  <a:srgbClr val="000099"/>
                </a:solidFill>
                <a:latin typeface="Courier New" panose="02070309020205020404" pitchFamily="49" charset="0"/>
                <a:cs typeface="Courier New" panose="02070309020205020404" pitchFamily="49" charset="0"/>
              </a:rPr>
              <a:t>TextListener</a:t>
            </a:r>
            <a:r>
              <a:rPr lang="ro-RO" altLang="en-US" dirty="0">
                <a:solidFill>
                  <a:srgbClr val="000099"/>
                </a:solidFill>
                <a:latin typeface="Courier New" panose="02070309020205020404" pitchFamily="49" charset="0"/>
                <a:cs typeface="Courier New" panose="02070309020205020404" pitchFamily="49" charset="0"/>
              </a:rPr>
              <a:t> {</a:t>
            </a:r>
          </a:p>
          <a:p>
            <a:pPr lvl="1" algn="just">
              <a:buNone/>
            </a:pPr>
            <a:r>
              <a:rPr lang="ro-RO" altLang="en-US" dirty="0">
                <a:solidFill>
                  <a:srgbClr val="000099"/>
                </a:solidFill>
                <a:latin typeface="Courier New" panose="02070309020205020404" pitchFamily="49" charset="0"/>
                <a:cs typeface="Courier New" panose="02070309020205020404" pitchFamily="49" charset="0"/>
              </a:rPr>
              <a:t>public </a:t>
            </a:r>
            <a:r>
              <a:rPr lang="ro-RO" altLang="en-US" dirty="0" err="1">
                <a:solidFill>
                  <a:srgbClr val="000099"/>
                </a:solidFill>
                <a:latin typeface="Courier New" panose="02070309020205020404" pitchFamily="49" charset="0"/>
                <a:cs typeface="Courier New" panose="02070309020205020404" pitchFamily="49" charset="0"/>
              </a:rPr>
              <a:t>void</a:t>
            </a:r>
            <a:r>
              <a:rPr lang="ro-RO" altLang="en-US" dirty="0">
                <a:solidFill>
                  <a:srgbClr val="000099"/>
                </a:solidFill>
                <a:latin typeface="Courier New" panose="02070309020205020404" pitchFamily="49" charset="0"/>
                <a:cs typeface="Courier New" panose="02070309020205020404" pitchFamily="49" charset="0"/>
              </a:rPr>
              <a:t> </a:t>
            </a:r>
            <a:r>
              <a:rPr lang="ro-RO" altLang="en-US" dirty="0" err="1">
                <a:solidFill>
                  <a:srgbClr val="000099"/>
                </a:solidFill>
                <a:latin typeface="Courier New" panose="02070309020205020404" pitchFamily="49" charset="0"/>
                <a:cs typeface="Courier New" panose="02070309020205020404" pitchFamily="49" charset="0"/>
              </a:rPr>
              <a:t>textValueChanged</a:t>
            </a:r>
            <a:r>
              <a:rPr lang="ro-RO" altLang="en-US" dirty="0">
                <a:solidFill>
                  <a:srgbClr val="000099"/>
                </a:solidFill>
                <a:latin typeface="Courier New" panose="02070309020205020404" pitchFamily="49" charset="0"/>
                <a:cs typeface="Courier New" panose="02070309020205020404" pitchFamily="49" charset="0"/>
              </a:rPr>
              <a:t>(</a:t>
            </a:r>
            <a:r>
              <a:rPr lang="ro-RO" altLang="en-US" dirty="0" err="1">
                <a:solidFill>
                  <a:srgbClr val="000099"/>
                </a:solidFill>
                <a:latin typeface="Courier New" panose="02070309020205020404" pitchFamily="49" charset="0"/>
                <a:cs typeface="Courier New" panose="02070309020205020404" pitchFamily="49" charset="0"/>
              </a:rPr>
              <a:t>TextEvent</a:t>
            </a:r>
            <a:r>
              <a:rPr lang="ro-RO" altLang="en-US" dirty="0">
                <a:solidFill>
                  <a:srgbClr val="000099"/>
                </a:solidFill>
                <a:latin typeface="Courier New" panose="02070309020205020404" pitchFamily="49" charset="0"/>
                <a:cs typeface="Courier New" panose="02070309020205020404" pitchFamily="49" charset="0"/>
              </a:rPr>
              <a:t> e) </a:t>
            </a:r>
            <a:r>
              <a:rPr lang="ro-RO" altLang="en-US" dirty="0">
                <a:latin typeface="Courier New" panose="02070309020205020404" pitchFamily="49" charset="0"/>
                <a:cs typeface="Courier New" panose="02070309020205020404" pitchFamily="49" charset="0"/>
              </a:rPr>
              <a:t>{...}}</a:t>
            </a:r>
          </a:p>
          <a:p>
            <a:pPr marL="0" indent="0">
              <a:buNone/>
              <a:tabLst>
                <a:tab pos="511175" algn="l"/>
              </a:tabLst>
            </a:pPr>
            <a:endParaRPr lang="ro-RO" sz="2600" dirty="0" smtClean="0">
              <a:solidFill>
                <a:schemeClr val="tx2"/>
              </a:solidFill>
              <a:latin typeface="Calibri" pitchFamily="34" charset="0"/>
            </a:endParaRPr>
          </a:p>
          <a:p>
            <a:pPr marL="0" indent="0">
              <a:buNone/>
            </a:pPr>
            <a:r>
              <a:rPr lang="ro-RO" sz="2600" b="1" dirty="0" smtClean="0">
                <a:solidFill>
                  <a:schemeClr val="tx2"/>
                </a:solidFill>
                <a:latin typeface="Courier New" pitchFamily="49" charset="0"/>
                <a:cs typeface="Courier New" pitchFamily="49" charset="0"/>
              </a:rPr>
              <a:t> </a:t>
            </a:r>
            <a:endParaRPr lang="ro-RO" sz="2600" b="1" dirty="0">
              <a:solidFill>
                <a:schemeClr val="tx2"/>
              </a:solidFill>
              <a:latin typeface="Courier New" pitchFamily="49" charset="0"/>
              <a:cs typeface="Courier New" pitchFamily="49" charset="0"/>
            </a:endParaRPr>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val="192269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288" y="24350"/>
            <a:ext cx="10772770" cy="992769"/>
          </a:xfrm>
        </p:spPr>
        <p:txBody>
          <a:bodyPr>
            <a:normAutofit/>
          </a:bodyPr>
          <a:lstStyle/>
          <a:p>
            <a:pPr algn="r"/>
            <a:r>
              <a:rPr lang="ro-RO" b="1" dirty="0">
                <a:latin typeface="Calibri" pitchFamily="34" charset="0"/>
              </a:rPr>
              <a:t>Tratarea evenimentelor</a:t>
            </a:r>
            <a:r>
              <a:rPr lang="ro-RO" sz="3999" b="1" dirty="0">
                <a:solidFill>
                  <a:srgbClr val="002060"/>
                </a:solidFill>
                <a:latin typeface="Aharoni" panose="02010803020104030203" pitchFamily="2" charset="-79"/>
                <a:cs typeface="Aharoni" panose="02010803020104030203" pitchFamily="2" charset="-79"/>
              </a:rPr>
              <a:t> </a:t>
            </a:r>
            <a:endParaRPr lang="ro-RO" b="1" dirty="0">
              <a:latin typeface="Calibri" pitchFamily="34" charset="0"/>
            </a:endParaRPr>
          </a:p>
        </p:txBody>
      </p:sp>
      <p:sp>
        <p:nvSpPr>
          <p:cNvPr id="3" name="Content Placeholder 2"/>
          <p:cNvSpPr>
            <a:spLocks noGrp="1"/>
          </p:cNvSpPr>
          <p:nvPr>
            <p:ph idx="1"/>
          </p:nvPr>
        </p:nvSpPr>
        <p:spPr>
          <a:xfrm>
            <a:off x="1383184" y="1524000"/>
            <a:ext cx="10446874" cy="5579075"/>
          </a:xfrm>
        </p:spPr>
        <p:txBody>
          <a:bodyPr>
            <a:normAutofit/>
          </a:bodyPr>
          <a:lstStyle/>
          <a:p>
            <a:pPr marL="0" lvl="0" indent="0">
              <a:buNone/>
            </a:pPr>
            <a:r>
              <a:rPr lang="ro-RO" sz="2600" dirty="0" smtClean="0">
                <a:solidFill>
                  <a:schemeClr val="tx2"/>
                </a:solidFill>
                <a:latin typeface="Calibri" pitchFamily="34" charset="0"/>
              </a:rPr>
              <a:t>2. Extinderea </a:t>
            </a:r>
            <a:r>
              <a:rPr lang="ro-RO" sz="2600" dirty="0">
                <a:solidFill>
                  <a:schemeClr val="tx2"/>
                </a:solidFill>
                <a:latin typeface="Calibri" pitchFamily="34" charset="0"/>
              </a:rPr>
              <a:t>unor clase </a:t>
            </a:r>
            <a:r>
              <a:rPr lang="ro-RO" sz="2600" dirty="0" smtClean="0">
                <a:solidFill>
                  <a:schemeClr val="tx2"/>
                </a:solidFill>
                <a:latin typeface="Calibri" pitchFamily="34" charset="0"/>
              </a:rPr>
              <a:t>adaptor</a:t>
            </a:r>
            <a:r>
              <a:rPr lang="ro-RO" sz="2600" dirty="0">
                <a:solidFill>
                  <a:schemeClr val="tx2"/>
                </a:solidFill>
                <a:latin typeface="Calibri" pitchFamily="34" charset="0"/>
              </a:rPr>
              <a:t> </a:t>
            </a:r>
            <a:r>
              <a:rPr lang="ro-RO" sz="2600" dirty="0" smtClean="0">
                <a:solidFill>
                  <a:schemeClr val="tx2"/>
                </a:solidFill>
                <a:latin typeface="Calibri" pitchFamily="34" charset="0"/>
              </a:rPr>
              <a:t>au </a:t>
            </a:r>
            <a:r>
              <a:rPr lang="ro-RO" sz="2600" dirty="0">
                <a:solidFill>
                  <a:schemeClr val="tx2"/>
                </a:solidFill>
                <a:latin typeface="Calibri" pitchFamily="34" charset="0"/>
              </a:rPr>
              <a:t>numele de forma </a:t>
            </a:r>
            <a:r>
              <a:rPr lang="ro-RO" sz="2600" b="1" dirty="0" smtClean="0">
                <a:solidFill>
                  <a:srgbClr val="0000CC"/>
                </a:solidFill>
                <a:latin typeface="Calibri" pitchFamily="34" charset="0"/>
              </a:rPr>
              <a:t>EvenimentAdapter</a:t>
            </a:r>
          </a:p>
          <a:p>
            <a:pPr marL="0" lvl="0" indent="0">
              <a:buNone/>
            </a:pPr>
            <a:endParaRPr lang="ro-RO" sz="2600" b="1" dirty="0">
              <a:solidFill>
                <a:srgbClr val="0000CC"/>
              </a:solidFill>
              <a:latin typeface="Calibri" pitchFamily="34" charset="0"/>
            </a:endParaRPr>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7" name="Picture 6"/>
          <p:cNvPicPr>
            <a:picLocks noChangeAspect="1"/>
          </p:cNvPicPr>
          <p:nvPr/>
        </p:nvPicPr>
        <p:blipFill>
          <a:blip r:embed="rId3" cstate="print"/>
          <a:stretch>
            <a:fillRect/>
          </a:stretch>
        </p:blipFill>
        <p:spPr>
          <a:xfrm>
            <a:off x="3656012" y="2268790"/>
            <a:ext cx="5467350" cy="3873547"/>
          </a:xfrm>
          <a:prstGeom prst="rect">
            <a:avLst/>
          </a:prstGeom>
        </p:spPr>
      </p:pic>
    </p:spTree>
    <p:extLst>
      <p:ext uri="{BB962C8B-B14F-4D97-AF65-F5344CB8AC3E}">
        <p14:creationId xmlns:p14="http://schemas.microsoft.com/office/powerpoint/2010/main" val="68215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116" y="0"/>
            <a:ext cx="10772770" cy="992769"/>
          </a:xfrm>
        </p:spPr>
        <p:txBody>
          <a:bodyPr>
            <a:normAutofit/>
          </a:bodyPr>
          <a:lstStyle/>
          <a:p>
            <a:pPr algn="r"/>
            <a:r>
              <a:rPr lang="en-US" b="1" dirty="0" err="1" smtClean="0">
                <a:latin typeface="Calibri" pitchFamily="34" charset="0"/>
              </a:rPr>
              <a:t>Meniuri</a:t>
            </a:r>
            <a:endParaRPr lang="ro-RO" b="1" dirty="0">
              <a:latin typeface="Calibri" pitchFamily="34" charset="0"/>
            </a:endParaRPr>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2050" name="Picture 2" descr="http://archive.oreilly.com/onjava/excerpt/swing_14/graphics/swng2.1401.gif"/>
          <p:cNvPicPr>
            <a:picLocks noChangeAspect="1" noChangeArrowheads="1"/>
          </p:cNvPicPr>
          <p:nvPr/>
        </p:nvPicPr>
        <p:blipFill>
          <a:blip r:embed="rId3" cstate="print"/>
          <a:srcRect/>
          <a:stretch>
            <a:fillRect/>
          </a:stretch>
        </p:blipFill>
        <p:spPr bwMode="auto">
          <a:xfrm>
            <a:off x="3808412" y="3349015"/>
            <a:ext cx="5334000" cy="3467703"/>
          </a:xfrm>
          <a:prstGeom prst="rect">
            <a:avLst/>
          </a:prstGeom>
          <a:noFill/>
        </p:spPr>
      </p:pic>
      <p:sp>
        <p:nvSpPr>
          <p:cNvPr id="16" name="Content Placeholder 2"/>
          <p:cNvSpPr>
            <a:spLocks noGrp="1"/>
          </p:cNvSpPr>
          <p:nvPr>
            <p:ph idx="1"/>
          </p:nvPr>
        </p:nvSpPr>
        <p:spPr>
          <a:xfrm>
            <a:off x="1293812" y="990601"/>
            <a:ext cx="10523074" cy="2362200"/>
          </a:xfrm>
        </p:spPr>
        <p:txBody>
          <a:bodyPr>
            <a:normAutofit lnSpcReduction="10000"/>
          </a:bodyPr>
          <a:lstStyle/>
          <a:p>
            <a:pPr lvl="0" algn="just">
              <a:buFont typeface="Wingdings" pitchFamily="2" charset="2"/>
              <a:buChar char="Ø"/>
            </a:pPr>
            <a:r>
              <a:rPr lang="en-US" altLang="en-US" sz="2700" b="1" dirty="0" err="1" smtClean="0">
                <a:solidFill>
                  <a:srgbClr val="0000CC"/>
                </a:solidFill>
                <a:latin typeface="Calibri" pitchFamily="34" charset="0"/>
              </a:rPr>
              <a:t>Elementele</a:t>
            </a:r>
            <a:r>
              <a:rPr lang="en-US" altLang="en-US" sz="2700" b="1" dirty="0" smtClean="0">
                <a:solidFill>
                  <a:srgbClr val="0000CC"/>
                </a:solidFill>
                <a:latin typeface="Calibri" pitchFamily="34" charset="0"/>
              </a:rPr>
              <a:t> </a:t>
            </a:r>
            <a:r>
              <a:rPr lang="en-US" altLang="en-US" sz="2700" b="1" dirty="0" err="1" smtClean="0">
                <a:solidFill>
                  <a:srgbClr val="0000CC"/>
                </a:solidFill>
                <a:latin typeface="Calibri" pitchFamily="34" charset="0"/>
              </a:rPr>
              <a:t>unui</a:t>
            </a:r>
            <a:r>
              <a:rPr lang="en-US" altLang="en-US" sz="2700" b="1" dirty="0" smtClean="0">
                <a:solidFill>
                  <a:srgbClr val="0000CC"/>
                </a:solidFill>
                <a:latin typeface="Calibri" pitchFamily="34" charset="0"/>
              </a:rPr>
              <a:t> </a:t>
            </a:r>
            <a:r>
              <a:rPr lang="en-US" altLang="en-US" sz="2700" b="1" dirty="0" err="1" smtClean="0">
                <a:solidFill>
                  <a:srgbClr val="0000CC"/>
                </a:solidFill>
                <a:latin typeface="Calibri" pitchFamily="34" charset="0"/>
              </a:rPr>
              <a:t>meniu</a:t>
            </a:r>
            <a:r>
              <a:rPr lang="en-US" altLang="en-US" sz="2700" b="1" dirty="0" smtClean="0">
                <a:solidFill>
                  <a:srgbClr val="0000CC"/>
                </a:solidFill>
                <a:latin typeface="Calibri" pitchFamily="34" charset="0"/>
              </a:rPr>
              <a:t> </a:t>
            </a:r>
            <a:r>
              <a:rPr lang="en-US" altLang="en-US" sz="2700" b="1" dirty="0" err="1" smtClean="0">
                <a:solidFill>
                  <a:srgbClr val="0000CC"/>
                </a:solidFill>
                <a:latin typeface="Calibri" pitchFamily="34" charset="0"/>
              </a:rPr>
              <a:t>orizontal</a:t>
            </a:r>
            <a:r>
              <a:rPr lang="en-US" altLang="en-US" sz="2700" b="1" dirty="0" smtClean="0">
                <a:solidFill>
                  <a:srgbClr val="0000CC"/>
                </a:solidFill>
                <a:latin typeface="Calibri" pitchFamily="34" charset="0"/>
              </a:rPr>
              <a:t>:</a:t>
            </a:r>
          </a:p>
          <a:p>
            <a:pPr lvl="1">
              <a:buFont typeface="Arial" pitchFamily="34" charset="0"/>
              <a:buChar char="•"/>
            </a:pPr>
            <a:r>
              <a:rPr lang="en-US" altLang="en-US" b="1" dirty="0" err="1" smtClean="0">
                <a:solidFill>
                  <a:schemeClr val="tx2"/>
                </a:solidFill>
                <a:latin typeface="Courier New" pitchFamily="49" charset="0"/>
                <a:cs typeface="Courier New" pitchFamily="49" charset="0"/>
              </a:rPr>
              <a:t>JMenuBar</a:t>
            </a:r>
            <a:r>
              <a:rPr lang="ro-RO" altLang="en-US" b="1" dirty="0" smtClean="0">
                <a:solidFill>
                  <a:schemeClr val="tx2"/>
                </a:solidFill>
                <a:latin typeface="Courier New" pitchFamily="49" charset="0"/>
                <a:cs typeface="Courier New" pitchFamily="49" charset="0"/>
              </a:rPr>
              <a:t> - un meniu orizontal</a:t>
            </a:r>
            <a:endParaRPr lang="en-US" altLang="en-US" b="1" dirty="0" smtClean="0">
              <a:solidFill>
                <a:schemeClr val="tx2"/>
              </a:solidFill>
              <a:latin typeface="Courier New" pitchFamily="49" charset="0"/>
              <a:cs typeface="Courier New" pitchFamily="49" charset="0"/>
            </a:endParaRPr>
          </a:p>
          <a:p>
            <a:pPr lvl="1">
              <a:buFont typeface="Arial" pitchFamily="34" charset="0"/>
              <a:buChar char="•"/>
            </a:pPr>
            <a:r>
              <a:rPr lang="en-US" altLang="en-US" b="1" dirty="0" smtClean="0">
                <a:solidFill>
                  <a:schemeClr val="tx2"/>
                </a:solidFill>
                <a:latin typeface="Courier New" pitchFamily="49" charset="0"/>
                <a:cs typeface="Courier New" pitchFamily="49" charset="0"/>
              </a:rPr>
              <a:t>J</a:t>
            </a:r>
            <a:r>
              <a:rPr lang="ro-RO" altLang="en-US" b="1" dirty="0" smtClean="0">
                <a:solidFill>
                  <a:schemeClr val="tx2"/>
                </a:solidFill>
                <a:latin typeface="Courier New" pitchFamily="49" charset="0"/>
                <a:cs typeface="Courier New" pitchFamily="49" charset="0"/>
              </a:rPr>
              <a:t>m</a:t>
            </a:r>
            <a:r>
              <a:rPr lang="en-US" altLang="en-US" b="1" dirty="0" err="1" smtClean="0">
                <a:solidFill>
                  <a:schemeClr val="tx2"/>
                </a:solidFill>
                <a:latin typeface="Courier New" pitchFamily="49" charset="0"/>
                <a:cs typeface="Courier New" pitchFamily="49" charset="0"/>
              </a:rPr>
              <a:t>enu</a:t>
            </a:r>
            <a:r>
              <a:rPr lang="ro-RO" altLang="en-US" b="1" dirty="0" smtClean="0">
                <a:solidFill>
                  <a:schemeClr val="tx2"/>
                </a:solidFill>
                <a:latin typeface="Courier New" pitchFamily="49" charset="0"/>
                <a:cs typeface="Courier New" pitchFamily="49" charset="0"/>
              </a:rPr>
              <a:t> – un meniu verical</a:t>
            </a:r>
            <a:endParaRPr lang="en-US" altLang="en-US" b="1" dirty="0" smtClean="0">
              <a:solidFill>
                <a:schemeClr val="tx2"/>
              </a:solidFill>
              <a:latin typeface="Courier New" pitchFamily="49" charset="0"/>
              <a:cs typeface="Courier New" pitchFamily="49" charset="0"/>
            </a:endParaRPr>
          </a:p>
          <a:p>
            <a:pPr lvl="1">
              <a:buFont typeface="Arial" pitchFamily="34" charset="0"/>
              <a:buChar char="•"/>
            </a:pPr>
            <a:r>
              <a:rPr lang="en-US" altLang="en-US" b="1" dirty="0" err="1" smtClean="0">
                <a:solidFill>
                  <a:schemeClr val="tx2"/>
                </a:solidFill>
                <a:latin typeface="Courier New" pitchFamily="49" charset="0"/>
                <a:cs typeface="Courier New" pitchFamily="49" charset="0"/>
              </a:rPr>
              <a:t>JMenuItem</a:t>
            </a:r>
            <a:r>
              <a:rPr lang="ro-RO" altLang="en-US" b="1" dirty="0" smtClean="0">
                <a:solidFill>
                  <a:schemeClr val="tx2"/>
                </a:solidFill>
                <a:latin typeface="Courier New" pitchFamily="49" charset="0"/>
                <a:cs typeface="Courier New" pitchFamily="49" charset="0"/>
              </a:rPr>
              <a:t> – optiuni propiu - zize</a:t>
            </a:r>
            <a:endParaRPr lang="en-US" altLang="en-US" b="1" dirty="0" smtClean="0">
              <a:solidFill>
                <a:schemeClr val="tx2"/>
              </a:solidFill>
              <a:latin typeface="Courier New" pitchFamily="49" charset="0"/>
              <a:cs typeface="Courier New" pitchFamily="49" charset="0"/>
            </a:endParaRPr>
          </a:p>
          <a:p>
            <a:pPr lvl="1">
              <a:buFont typeface="Arial" pitchFamily="34" charset="0"/>
              <a:buChar char="•"/>
            </a:pPr>
            <a:r>
              <a:rPr lang="en-US" altLang="en-US" b="1" dirty="0" err="1" smtClean="0">
                <a:solidFill>
                  <a:schemeClr val="tx2"/>
                </a:solidFill>
                <a:latin typeface="Courier New" pitchFamily="49" charset="0"/>
                <a:cs typeface="Courier New" pitchFamily="49" charset="0"/>
              </a:rPr>
              <a:t>JSeparator</a:t>
            </a:r>
            <a:r>
              <a:rPr lang="en-US" altLang="en-US" b="1" dirty="0" smtClean="0">
                <a:solidFill>
                  <a:schemeClr val="tx2"/>
                </a:solidFill>
                <a:latin typeface="Courier New" pitchFamily="49" charset="0"/>
                <a:cs typeface="Courier New" pitchFamily="49" charset="0"/>
              </a:rPr>
              <a:t> </a:t>
            </a:r>
            <a:r>
              <a:rPr lang="ro-RO" altLang="en-US" b="1" dirty="0" smtClean="0">
                <a:solidFill>
                  <a:schemeClr val="tx2"/>
                </a:solidFill>
                <a:latin typeface="Courier New" pitchFamily="49" charset="0"/>
                <a:cs typeface="Courier New" pitchFamily="49" charset="0"/>
              </a:rPr>
              <a:t> - utilizat pentru a separa opțiunile</a:t>
            </a:r>
            <a:endParaRPr lang="en-US" altLang="en-US" b="1" dirty="0" smtClean="0">
              <a:solidFill>
                <a:schemeClr val="tx2"/>
              </a:solidFill>
              <a:latin typeface="Courier New" pitchFamily="49" charset="0"/>
              <a:cs typeface="Courier New" pitchFamily="49" charset="0"/>
            </a:endParaRPr>
          </a:p>
          <a:p>
            <a:pPr lvl="1">
              <a:buFont typeface="Arial" pitchFamily="34" charset="0"/>
              <a:buChar char="•"/>
            </a:pPr>
            <a:r>
              <a:rPr lang="en-US" altLang="en-US" b="1" dirty="0" err="1" smtClean="0">
                <a:solidFill>
                  <a:schemeClr val="tx2"/>
                </a:solidFill>
                <a:latin typeface="Courier New" pitchFamily="49" charset="0"/>
                <a:cs typeface="Courier New" pitchFamily="49" charset="0"/>
              </a:rPr>
              <a:t>JCheckBoxMenuItem</a:t>
            </a:r>
            <a:r>
              <a:rPr lang="en-US" altLang="en-US" b="1" dirty="0" smtClean="0">
                <a:solidFill>
                  <a:schemeClr val="tx2"/>
                </a:solidFill>
                <a:latin typeface="Courier New" pitchFamily="49" charset="0"/>
                <a:cs typeface="Courier New" pitchFamily="49" charset="0"/>
              </a:rPr>
              <a:t> / </a:t>
            </a:r>
            <a:r>
              <a:rPr lang="en-US" altLang="en-US" b="1" dirty="0" err="1" smtClean="0">
                <a:solidFill>
                  <a:schemeClr val="tx2"/>
                </a:solidFill>
                <a:latin typeface="Courier New" pitchFamily="49" charset="0"/>
                <a:cs typeface="Courier New" pitchFamily="49" charset="0"/>
              </a:rPr>
              <a:t>JRadioButtonMenuItem</a:t>
            </a:r>
            <a:endParaRPr lang="en-US" dirty="0" smtClean="0"/>
          </a:p>
          <a:p>
            <a:pPr lvl="0" algn="just">
              <a:buNone/>
            </a:pPr>
            <a:endParaRPr lang="en-US" altLang="en-US" sz="2700" dirty="0" smtClean="0">
              <a:solidFill>
                <a:schemeClr val="tx2"/>
              </a:solidFill>
              <a:latin typeface="Calibri" pitchFamily="34" charset="0"/>
            </a:endParaRPr>
          </a:p>
          <a:p>
            <a:pPr algn="just">
              <a:buFontTx/>
              <a:buNone/>
            </a:pPr>
            <a:endParaRPr lang="ro-RO" altLang="en-US" dirty="0" smtClean="0"/>
          </a:p>
        </p:txBody>
      </p:sp>
    </p:spTree>
    <p:extLst>
      <p:ext uri="{BB962C8B-B14F-4D97-AF65-F5344CB8AC3E}">
        <p14:creationId xmlns:p14="http://schemas.microsoft.com/office/powerpoint/2010/main" val="2718974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116" y="0"/>
            <a:ext cx="10772770" cy="992769"/>
          </a:xfrm>
        </p:spPr>
        <p:txBody>
          <a:bodyPr>
            <a:normAutofit/>
          </a:bodyPr>
          <a:lstStyle/>
          <a:p>
            <a:pPr algn="r"/>
            <a:r>
              <a:rPr lang="en-US" b="1" dirty="0" err="1" smtClean="0">
                <a:latin typeface="Calibri" pitchFamily="34" charset="0"/>
              </a:rPr>
              <a:t>Meniuri</a:t>
            </a:r>
            <a:endParaRPr lang="ro-RO" b="1" dirty="0">
              <a:latin typeface="Calibri" pitchFamily="34" charset="0"/>
            </a:endParaRPr>
          </a:p>
        </p:txBody>
      </p:sp>
      <p:grpSp>
        <p:nvGrpSpPr>
          <p:cNvPr id="3"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50178" name="Picture 2" descr="http://archive.oreilly.com/onjava/excerpt/swing_14/graphics/swng2.1403.gif"/>
          <p:cNvPicPr>
            <a:picLocks noChangeAspect="1" noChangeArrowheads="1"/>
          </p:cNvPicPr>
          <p:nvPr/>
        </p:nvPicPr>
        <p:blipFill>
          <a:blip r:embed="rId3" cstate="print"/>
          <a:srcRect/>
          <a:stretch>
            <a:fillRect/>
          </a:stretch>
        </p:blipFill>
        <p:spPr bwMode="auto">
          <a:xfrm>
            <a:off x="2970212" y="1981200"/>
            <a:ext cx="6972007" cy="3800257"/>
          </a:xfrm>
          <a:prstGeom prst="rect">
            <a:avLst/>
          </a:prstGeom>
          <a:noFill/>
        </p:spPr>
      </p:pic>
    </p:spTree>
    <p:extLst>
      <p:ext uri="{BB962C8B-B14F-4D97-AF65-F5344CB8AC3E}">
        <p14:creationId xmlns:p14="http://schemas.microsoft.com/office/powerpoint/2010/main" val="105483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116" y="0"/>
            <a:ext cx="10772770" cy="992769"/>
          </a:xfrm>
        </p:spPr>
        <p:txBody>
          <a:bodyPr>
            <a:normAutofit/>
          </a:bodyPr>
          <a:lstStyle/>
          <a:p>
            <a:pPr algn="r"/>
            <a:r>
              <a:rPr lang="ro-RO" b="1" dirty="0" smtClean="0">
                <a:latin typeface="Calibri" pitchFamily="34" charset="0"/>
              </a:rPr>
              <a:t>Dialoguri</a:t>
            </a:r>
            <a:endParaRPr lang="ro-RO" b="1" dirty="0">
              <a:latin typeface="Calibri" pitchFamily="34" charset="0"/>
            </a:endParaRPr>
          </a:p>
        </p:txBody>
      </p:sp>
      <p:sp>
        <p:nvSpPr>
          <p:cNvPr id="3" name="Content Placeholder 2"/>
          <p:cNvSpPr>
            <a:spLocks noGrp="1"/>
          </p:cNvSpPr>
          <p:nvPr>
            <p:ph idx="1"/>
          </p:nvPr>
        </p:nvSpPr>
        <p:spPr>
          <a:xfrm>
            <a:off x="1293812" y="990600"/>
            <a:ext cx="10523074" cy="5637967"/>
          </a:xfrm>
        </p:spPr>
        <p:txBody>
          <a:bodyPr>
            <a:normAutofit/>
          </a:bodyPr>
          <a:lstStyle/>
          <a:p>
            <a:pPr lvl="0" algn="just"/>
            <a:r>
              <a:rPr lang="ro-RO" altLang="en-US" sz="2700" dirty="0" smtClean="0">
                <a:solidFill>
                  <a:schemeClr val="tx2"/>
                </a:solidFill>
                <a:latin typeface="Calibri" pitchFamily="34" charset="0"/>
              </a:rPr>
              <a:t>Dialogurile sunt containere rădăcină folosite pentru a informa utilizatorul despre anumite evenimente apărute în cadrul unei aplicații sau pentru a cere utilizatorului confirmarea unei anumite acțiuni. </a:t>
            </a:r>
            <a:endParaRPr lang="en-US" altLang="en-US" sz="2700" dirty="0" smtClean="0">
              <a:solidFill>
                <a:schemeClr val="tx2"/>
              </a:solidFill>
              <a:latin typeface="Calibri" pitchFamily="34" charset="0"/>
            </a:endParaRPr>
          </a:p>
          <a:p>
            <a:pPr algn="just">
              <a:buFontTx/>
              <a:buNone/>
            </a:pPr>
            <a:endParaRPr lang="ro-RO" altLang="en-US" dirty="0" smtClean="0"/>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8" name="Imagine 7" descr="JDialogExample.gif"/>
          <p:cNvPicPr>
            <a:picLocks noChangeAspect="1"/>
          </p:cNvPicPr>
          <p:nvPr/>
        </p:nvPicPr>
        <p:blipFill>
          <a:blip r:embed="rId3" cstate="print"/>
          <a:stretch>
            <a:fillRect/>
          </a:stretch>
        </p:blipFill>
        <p:spPr>
          <a:xfrm>
            <a:off x="2617787" y="2228850"/>
            <a:ext cx="7667625" cy="4629150"/>
          </a:xfrm>
          <a:prstGeom prst="rect">
            <a:avLst/>
          </a:prstGeom>
        </p:spPr>
      </p:pic>
    </p:spTree>
    <p:extLst>
      <p:ext uri="{BB962C8B-B14F-4D97-AF65-F5344CB8AC3E}">
        <p14:creationId xmlns:p14="http://schemas.microsoft.com/office/powerpoint/2010/main" val="235635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827212" y="129988"/>
            <a:ext cx="9782801" cy="847165"/>
          </a:xfrm>
        </p:spPr>
        <p:txBody>
          <a:bodyPr>
            <a:normAutofit/>
          </a:bodyPr>
          <a:lstStyle/>
          <a:p>
            <a:pPr algn="r"/>
            <a:r>
              <a:rPr lang="ro-RO" b="1" dirty="0" smtClean="0">
                <a:latin typeface="Calibri" pitchFamily="34" charset="0"/>
              </a:rPr>
              <a:t>Java </a:t>
            </a:r>
            <a:r>
              <a:rPr lang="ro-RO" b="1" dirty="0">
                <a:latin typeface="Calibri" pitchFamily="34" charset="0"/>
              </a:rPr>
              <a:t>Foundation Classes </a:t>
            </a:r>
            <a:endParaRPr lang="en-US" b="1" dirty="0">
              <a:latin typeface="Calibri" pitchFamily="34" charset="0"/>
            </a:endParaRPr>
          </a:p>
        </p:txBody>
      </p:sp>
      <p:sp>
        <p:nvSpPr>
          <p:cNvPr id="14" name="Content Placeholder 13"/>
          <p:cNvSpPr>
            <a:spLocks noGrp="1"/>
          </p:cNvSpPr>
          <p:nvPr>
            <p:ph idx="1"/>
          </p:nvPr>
        </p:nvSpPr>
        <p:spPr>
          <a:xfrm>
            <a:off x="1374776" y="1042990"/>
            <a:ext cx="10235237" cy="5728447"/>
          </a:xfrm>
        </p:spPr>
        <p:txBody>
          <a:bodyPr>
            <a:normAutofit lnSpcReduction="10000"/>
          </a:bodyPr>
          <a:lstStyle/>
          <a:p>
            <a:pPr algn="just">
              <a:buFont typeface="Wingdings" panose="05000000000000000000" pitchFamily="2" charset="2"/>
              <a:buChar char="Ø"/>
            </a:pPr>
            <a:r>
              <a:rPr lang="ro-RO" b="1" dirty="0">
                <a:solidFill>
                  <a:srgbClr val="0000CC"/>
                </a:solidFill>
                <a:latin typeface="Calibri" pitchFamily="34" charset="0"/>
              </a:rPr>
              <a:t>JFC</a:t>
            </a:r>
            <a:r>
              <a:rPr lang="ro-RO" dirty="0" smtClean="0"/>
              <a:t> </a:t>
            </a:r>
            <a:r>
              <a:rPr lang="ro-RO" dirty="0">
                <a:solidFill>
                  <a:schemeClr val="tx2"/>
                </a:solidFill>
                <a:latin typeface="Calibri" pitchFamily="34" charset="0"/>
              </a:rPr>
              <a:t>– o infrastructură complexa de pachete cu </a:t>
            </a:r>
            <a:r>
              <a:rPr lang="ro-RO" dirty="0" smtClean="0">
                <a:solidFill>
                  <a:schemeClr val="tx2"/>
                </a:solidFill>
                <a:latin typeface="Calibri" pitchFamily="34" charset="0"/>
              </a:rPr>
              <a:t>clase </a:t>
            </a:r>
            <a:r>
              <a:rPr lang="ro-RO" dirty="0">
                <a:solidFill>
                  <a:schemeClr val="tx2"/>
                </a:solidFill>
                <a:latin typeface="Calibri" pitchFamily="34" charset="0"/>
              </a:rPr>
              <a:t>și </a:t>
            </a:r>
            <a:r>
              <a:rPr lang="ro-RO" dirty="0" smtClean="0">
                <a:solidFill>
                  <a:schemeClr val="tx2"/>
                </a:solidFill>
                <a:latin typeface="Calibri" pitchFamily="34" charset="0"/>
              </a:rPr>
              <a:t>interfețe dedicate realizării interfețelor grafice</a:t>
            </a:r>
            <a:endParaRPr lang="ro-RO" dirty="0">
              <a:solidFill>
                <a:schemeClr val="tx2"/>
              </a:solidFill>
              <a:latin typeface="Calibri" pitchFamily="34" charset="0"/>
            </a:endParaRPr>
          </a:p>
          <a:p>
            <a:pPr>
              <a:buFont typeface="Wingdings" panose="05000000000000000000" pitchFamily="2" charset="2"/>
              <a:buChar char="§"/>
            </a:pPr>
            <a:r>
              <a:rPr lang="ro-RO" dirty="0" smtClean="0">
                <a:solidFill>
                  <a:schemeClr val="tx2"/>
                </a:solidFill>
                <a:latin typeface="Calibri" pitchFamily="34" charset="0"/>
              </a:rPr>
              <a:t>Swing </a:t>
            </a:r>
          </a:p>
          <a:p>
            <a:pPr marL="0" indent="0">
              <a:buNone/>
            </a:pPr>
            <a:endParaRPr lang="ro-RO" dirty="0" smtClean="0">
              <a:solidFill>
                <a:schemeClr val="tx2"/>
              </a:solidFill>
              <a:latin typeface="Calibri" pitchFamily="34" charset="0"/>
            </a:endParaRPr>
          </a:p>
          <a:p>
            <a:pPr>
              <a:buFont typeface="Wingdings" panose="05000000000000000000" pitchFamily="2" charset="2"/>
              <a:buChar char="§"/>
            </a:pPr>
            <a:r>
              <a:rPr lang="ro-RO" dirty="0" smtClean="0">
                <a:solidFill>
                  <a:schemeClr val="tx2"/>
                </a:solidFill>
                <a:latin typeface="Calibri" pitchFamily="34" charset="0"/>
              </a:rPr>
              <a:t>Look </a:t>
            </a:r>
            <a:r>
              <a:rPr lang="ro-RO" dirty="0" err="1" smtClean="0">
                <a:solidFill>
                  <a:schemeClr val="tx2"/>
                </a:solidFill>
                <a:latin typeface="Calibri" pitchFamily="34" charset="0"/>
              </a:rPr>
              <a:t>and</a:t>
            </a:r>
            <a:r>
              <a:rPr lang="ro-RO" dirty="0" smtClean="0">
                <a:solidFill>
                  <a:schemeClr val="tx2"/>
                </a:solidFill>
                <a:latin typeface="Calibri" pitchFamily="34" charset="0"/>
              </a:rPr>
              <a:t> </a:t>
            </a:r>
            <a:r>
              <a:rPr lang="ro-RO" dirty="0" err="1" smtClean="0">
                <a:solidFill>
                  <a:schemeClr val="tx2"/>
                </a:solidFill>
                <a:latin typeface="Calibri" pitchFamily="34" charset="0"/>
              </a:rPr>
              <a:t>feel</a:t>
            </a:r>
            <a:endParaRPr lang="ro-RO" dirty="0" smtClean="0">
              <a:solidFill>
                <a:schemeClr val="tx2"/>
              </a:solidFill>
              <a:latin typeface="Calibri" pitchFamily="34" charset="0"/>
            </a:endParaRPr>
          </a:p>
          <a:p>
            <a:pPr marL="0" indent="0">
              <a:buNone/>
            </a:pPr>
            <a:endParaRPr lang="ro-RO" dirty="0" smtClean="0">
              <a:solidFill>
                <a:schemeClr val="tx2"/>
              </a:solidFill>
              <a:latin typeface="Calibri" pitchFamily="34" charset="0"/>
            </a:endParaRPr>
          </a:p>
          <a:p>
            <a:pPr>
              <a:buFont typeface="Wingdings" panose="05000000000000000000" pitchFamily="2" charset="2"/>
              <a:buChar char="§"/>
            </a:pPr>
            <a:r>
              <a:rPr lang="ro-RO" dirty="0" err="1">
                <a:solidFill>
                  <a:schemeClr val="tx2"/>
                </a:solidFill>
                <a:latin typeface="Calibri" pitchFamily="34" charset="0"/>
              </a:rPr>
              <a:t>Accessibility</a:t>
            </a:r>
            <a:r>
              <a:rPr lang="ro-RO" dirty="0">
                <a:solidFill>
                  <a:schemeClr val="tx2"/>
                </a:solidFill>
                <a:latin typeface="Calibri" pitchFamily="34" charset="0"/>
              </a:rPr>
              <a:t> </a:t>
            </a:r>
            <a:r>
              <a:rPr lang="ro-RO" dirty="0" smtClean="0">
                <a:solidFill>
                  <a:schemeClr val="tx2"/>
                </a:solidFill>
                <a:latin typeface="Calibri" pitchFamily="34" charset="0"/>
              </a:rPr>
              <a:t>AP</a:t>
            </a:r>
            <a:r>
              <a:rPr lang="en-US" dirty="0" smtClean="0">
                <a:solidFill>
                  <a:schemeClr val="tx2"/>
                </a:solidFill>
                <a:latin typeface="Calibri" pitchFamily="34" charset="0"/>
              </a:rPr>
              <a:t>I</a:t>
            </a:r>
            <a:endParaRPr lang="ro-RO" dirty="0" smtClean="0">
              <a:solidFill>
                <a:schemeClr val="tx2"/>
              </a:solidFill>
              <a:latin typeface="Calibri" pitchFamily="34" charset="0"/>
            </a:endParaRPr>
          </a:p>
          <a:p>
            <a:pPr marL="0" indent="0">
              <a:buNone/>
            </a:pPr>
            <a:endParaRPr lang="ro-RO" dirty="0">
              <a:solidFill>
                <a:schemeClr val="tx2"/>
              </a:solidFill>
              <a:latin typeface="Calibri" pitchFamily="34" charset="0"/>
            </a:endParaRPr>
          </a:p>
          <a:p>
            <a:pPr>
              <a:buFont typeface="Wingdings" panose="05000000000000000000" pitchFamily="2" charset="2"/>
              <a:buChar char="§"/>
            </a:pPr>
            <a:r>
              <a:rPr lang="ro-RO" dirty="0">
                <a:solidFill>
                  <a:schemeClr val="tx2"/>
                </a:solidFill>
                <a:latin typeface="Calibri" pitchFamily="34" charset="0"/>
              </a:rPr>
              <a:t>Java2D </a:t>
            </a:r>
            <a:r>
              <a:rPr lang="ro-RO" dirty="0" smtClean="0">
                <a:solidFill>
                  <a:schemeClr val="tx2"/>
                </a:solidFill>
                <a:latin typeface="Calibri" pitchFamily="34" charset="0"/>
              </a:rPr>
              <a:t>API</a:t>
            </a:r>
          </a:p>
          <a:p>
            <a:pPr marL="0" indent="0">
              <a:buNone/>
            </a:pPr>
            <a:endParaRPr lang="ro-RO" dirty="0">
              <a:solidFill>
                <a:schemeClr val="tx2"/>
              </a:solidFill>
              <a:latin typeface="Calibri" pitchFamily="34" charset="0"/>
            </a:endParaRPr>
          </a:p>
          <a:p>
            <a:pPr>
              <a:buFont typeface="Wingdings" panose="05000000000000000000" pitchFamily="2" charset="2"/>
              <a:buChar char="§"/>
            </a:pPr>
            <a:r>
              <a:rPr lang="ro-RO" dirty="0" err="1">
                <a:solidFill>
                  <a:schemeClr val="tx2"/>
                </a:solidFill>
                <a:latin typeface="Calibri" pitchFamily="34" charset="0"/>
              </a:rPr>
              <a:t>Internalization</a:t>
            </a:r>
            <a:endParaRPr lang="ro-RO" dirty="0">
              <a:solidFill>
                <a:schemeClr val="tx2"/>
              </a:solidFill>
              <a:latin typeface="Calibri" pitchFamily="34" charset="0"/>
            </a:endParaRPr>
          </a:p>
        </p:txBody>
      </p:sp>
      <p:grpSp>
        <p:nvGrpSpPr>
          <p:cNvPr id="2" name="Grupare 6"/>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val="15113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116" y="0"/>
            <a:ext cx="10772770" cy="992769"/>
          </a:xfrm>
        </p:spPr>
        <p:txBody>
          <a:bodyPr>
            <a:normAutofit/>
          </a:bodyPr>
          <a:lstStyle/>
          <a:p>
            <a:pPr algn="r"/>
            <a:r>
              <a:rPr lang="ro-RO" b="1" dirty="0" smtClean="0">
                <a:latin typeface="Calibri" pitchFamily="34" charset="0"/>
              </a:rPr>
              <a:t>Dialoguri</a:t>
            </a:r>
            <a:endParaRPr lang="ro-RO" b="1" dirty="0">
              <a:latin typeface="Calibri" pitchFamily="34" charset="0"/>
            </a:endParaRPr>
          </a:p>
        </p:txBody>
      </p:sp>
      <p:sp>
        <p:nvSpPr>
          <p:cNvPr id="3" name="Content Placeholder 2"/>
          <p:cNvSpPr>
            <a:spLocks noGrp="1"/>
          </p:cNvSpPr>
          <p:nvPr>
            <p:ph idx="1"/>
          </p:nvPr>
        </p:nvSpPr>
        <p:spPr>
          <a:xfrm>
            <a:off x="1217612" y="990600"/>
            <a:ext cx="10599274" cy="5867400"/>
          </a:xfrm>
        </p:spPr>
        <p:txBody>
          <a:bodyPr>
            <a:normAutofit/>
          </a:bodyPr>
          <a:lstStyle/>
          <a:p>
            <a:pPr lvl="0" algn="just">
              <a:buFont typeface="Wingdings" pitchFamily="2" charset="2"/>
              <a:buChar char="Ø"/>
            </a:pPr>
            <a:r>
              <a:rPr lang="ro-RO" altLang="en-US" sz="2200" dirty="0" smtClean="0">
                <a:solidFill>
                  <a:schemeClr val="tx2"/>
                </a:solidFill>
                <a:latin typeface="Calibri" pitchFamily="34" charset="0"/>
              </a:rPr>
              <a:t>P</a:t>
            </a:r>
            <a:r>
              <a:rPr lang="vi-VN" altLang="en-US" sz="2200" dirty="0" smtClean="0">
                <a:solidFill>
                  <a:schemeClr val="tx2"/>
                </a:solidFill>
                <a:latin typeface="Calibri" pitchFamily="34" charset="0"/>
              </a:rPr>
              <a:t>entru a simplifica procesul de design</a:t>
            </a:r>
            <a:r>
              <a:rPr lang="ro-RO" altLang="en-US" sz="2200" dirty="0" smtClean="0">
                <a:solidFill>
                  <a:schemeClr val="tx2"/>
                </a:solidFill>
                <a:latin typeface="Calibri" pitchFamily="34" charset="0"/>
              </a:rPr>
              <a:t> al unui dialog</a:t>
            </a:r>
            <a:r>
              <a:rPr lang="vi-VN" altLang="en-US" sz="2200" dirty="0" smtClean="0">
                <a:solidFill>
                  <a:schemeClr val="tx2"/>
                </a:solidFill>
                <a:latin typeface="Calibri" pitchFamily="34" charset="0"/>
              </a:rPr>
              <a:t>, în pachetul </a:t>
            </a:r>
            <a:r>
              <a:rPr lang="vi-VN" altLang="en-US" sz="2200" b="1" dirty="0" smtClean="0">
                <a:solidFill>
                  <a:srgbClr val="0000CC"/>
                </a:solidFill>
                <a:latin typeface="Courier New" pitchFamily="49" charset="0"/>
                <a:cs typeface="Courier New" pitchFamily="49" charset="0"/>
              </a:rPr>
              <a:t>javax.swing</a:t>
            </a:r>
            <a:r>
              <a:rPr lang="vi-VN" altLang="en-US" sz="2200" dirty="0" smtClean="0">
                <a:solidFill>
                  <a:schemeClr val="tx2"/>
                </a:solidFill>
                <a:latin typeface="Calibri" pitchFamily="34" charset="0"/>
              </a:rPr>
              <a:t> a fost introdusă clasa </a:t>
            </a:r>
            <a:r>
              <a:rPr lang="vi-VN" altLang="en-US" sz="2200" b="1" dirty="0" smtClean="0">
                <a:solidFill>
                  <a:srgbClr val="0000CC"/>
                </a:solidFill>
                <a:latin typeface="Courier New" pitchFamily="49" charset="0"/>
                <a:cs typeface="Courier New" pitchFamily="49" charset="0"/>
              </a:rPr>
              <a:t>JOptionPane</a:t>
            </a:r>
            <a:r>
              <a:rPr lang="vi-VN" altLang="en-US" sz="2200" dirty="0" smtClean="0">
                <a:solidFill>
                  <a:schemeClr val="tx2"/>
                </a:solidFill>
                <a:latin typeface="Calibri" pitchFamily="34" charset="0"/>
              </a:rPr>
              <a:t>.</a:t>
            </a:r>
            <a:endParaRPr lang="ro-RO" altLang="en-US" sz="2200" dirty="0" smtClean="0">
              <a:solidFill>
                <a:schemeClr val="tx2"/>
              </a:solidFill>
              <a:latin typeface="Calibri" pitchFamily="34" charset="0"/>
            </a:endParaRPr>
          </a:p>
          <a:p>
            <a:pPr lvl="0" algn="just">
              <a:buFont typeface="Wingdings" pitchFamily="2" charset="2"/>
              <a:buChar char="Ø"/>
            </a:pPr>
            <a:r>
              <a:rPr lang="ro-RO" altLang="en-US" sz="2200" dirty="0" smtClean="0">
                <a:solidFill>
                  <a:schemeClr val="tx2"/>
                </a:solidFill>
                <a:latin typeface="Calibri" pitchFamily="34" charset="0"/>
              </a:rPr>
              <a:t>Crearea dialogurilor se realizează folosind următoarele metode statice ale clasei </a:t>
            </a:r>
            <a:r>
              <a:rPr lang="vi-VN" altLang="en-US" sz="2200" b="1" dirty="0" smtClean="0">
                <a:solidFill>
                  <a:srgbClr val="0000CC"/>
                </a:solidFill>
                <a:latin typeface="Courier New" pitchFamily="49" charset="0"/>
                <a:cs typeface="Courier New" pitchFamily="49" charset="0"/>
              </a:rPr>
              <a:t>JOptionPane</a:t>
            </a:r>
            <a:r>
              <a:rPr lang="ro-RO" altLang="en-US" sz="2200" b="1" dirty="0" smtClean="0">
                <a:solidFill>
                  <a:schemeClr val="tx2"/>
                </a:solidFill>
                <a:latin typeface="Courier New" pitchFamily="49" charset="0"/>
                <a:cs typeface="Courier New" pitchFamily="49" charset="0"/>
              </a:rPr>
              <a:t>:</a:t>
            </a:r>
            <a:endParaRPr lang="ro-RO" altLang="en-US" sz="2200" dirty="0" smtClean="0">
              <a:solidFill>
                <a:schemeClr val="tx2"/>
              </a:solidFill>
              <a:latin typeface="Calibri" pitchFamily="34" charset="0"/>
            </a:endParaRPr>
          </a:p>
          <a:p>
            <a:pPr marL="463550" lvl="1" indent="-238125" algn="just">
              <a:buFont typeface="Arial" pitchFamily="34" charset="0"/>
              <a:buChar char="•"/>
            </a:pPr>
            <a:r>
              <a:rPr lang="ro-RO" altLang="en-US" sz="2200" b="1" dirty="0" err="1" smtClean="0">
                <a:solidFill>
                  <a:schemeClr val="tx2"/>
                </a:solidFill>
                <a:latin typeface="Courier New" pitchFamily="49" charset="0"/>
                <a:cs typeface="Courier New" pitchFamily="49" charset="0"/>
              </a:rPr>
              <a:t>void</a:t>
            </a:r>
            <a:r>
              <a:rPr lang="ro-RO" altLang="en-US" sz="2200" b="1" dirty="0" smtClean="0">
                <a:solidFill>
                  <a:schemeClr val="tx2"/>
                </a:solidFill>
                <a:latin typeface="Courier New" pitchFamily="49" charset="0"/>
                <a:cs typeface="Courier New" pitchFamily="49" charset="0"/>
              </a:rPr>
              <a:t> </a:t>
            </a:r>
            <a:r>
              <a:rPr lang="ro-RO" altLang="en-US" sz="2200" b="1" dirty="0" err="1" smtClean="0">
                <a:solidFill>
                  <a:schemeClr val="tx2"/>
                </a:solidFill>
                <a:latin typeface="Courier New" pitchFamily="49" charset="0"/>
                <a:cs typeface="Courier New" pitchFamily="49" charset="0"/>
              </a:rPr>
              <a:t>showMessageDialog</a:t>
            </a:r>
            <a:r>
              <a:rPr lang="ro-RO" altLang="en-US" sz="2200" b="1" dirty="0" smtClean="0">
                <a:solidFill>
                  <a:schemeClr val="tx2"/>
                </a:solidFill>
                <a:latin typeface="Courier New" pitchFamily="49" charset="0"/>
                <a:cs typeface="Courier New" pitchFamily="49" charset="0"/>
              </a:rPr>
              <a:t>(Component </a:t>
            </a:r>
            <a:r>
              <a:rPr lang="ro-RO" altLang="en-US" sz="2200" b="1" dirty="0" err="1" smtClean="0">
                <a:solidFill>
                  <a:schemeClr val="tx2"/>
                </a:solidFill>
                <a:latin typeface="Courier New" pitchFamily="49" charset="0"/>
                <a:cs typeface="Courier New" pitchFamily="49" charset="0"/>
              </a:rPr>
              <a:t>parent</a:t>
            </a:r>
            <a:r>
              <a:rPr lang="ro-RO" altLang="en-US" sz="2200" b="1" dirty="0" smtClean="0">
                <a:solidFill>
                  <a:schemeClr val="tx2"/>
                </a:solidFill>
                <a:latin typeface="Courier New" pitchFamily="49" charset="0"/>
                <a:cs typeface="Courier New" pitchFamily="49" charset="0"/>
              </a:rPr>
              <a:t>, </a:t>
            </a:r>
            <a:r>
              <a:rPr lang="ro-RO" altLang="en-US" sz="2200" b="1" dirty="0" err="1" smtClean="0">
                <a:solidFill>
                  <a:schemeClr val="tx2"/>
                </a:solidFill>
                <a:latin typeface="Courier New" pitchFamily="49" charset="0"/>
                <a:cs typeface="Courier New" pitchFamily="49" charset="0"/>
              </a:rPr>
              <a:t>Object</a:t>
            </a:r>
            <a:r>
              <a:rPr lang="ro-RO" altLang="en-US" sz="2200" b="1" dirty="0" smtClean="0">
                <a:solidFill>
                  <a:schemeClr val="tx2"/>
                </a:solidFill>
                <a:latin typeface="Courier New" pitchFamily="49" charset="0"/>
                <a:cs typeface="Courier New" pitchFamily="49" charset="0"/>
              </a:rPr>
              <a:t> </a:t>
            </a:r>
            <a:r>
              <a:rPr lang="ro-RO" altLang="en-US" sz="2200" b="1" dirty="0" err="1" smtClean="0">
                <a:solidFill>
                  <a:schemeClr val="tx2"/>
                </a:solidFill>
                <a:latin typeface="Courier New" pitchFamily="49" charset="0"/>
                <a:cs typeface="Courier New" pitchFamily="49" charset="0"/>
              </a:rPr>
              <a:t>message</a:t>
            </a:r>
            <a:r>
              <a:rPr lang="ro-RO" altLang="en-US" sz="2200" b="1" dirty="0" smtClean="0">
                <a:solidFill>
                  <a:schemeClr val="tx2"/>
                </a:solidFill>
                <a:latin typeface="Courier New" pitchFamily="49" charset="0"/>
                <a:cs typeface="Courier New" pitchFamily="49" charset="0"/>
              </a:rPr>
              <a:t>)</a:t>
            </a:r>
          </a:p>
          <a:p>
            <a:pPr marL="463550" lvl="1" indent="-238125" algn="just">
              <a:buNone/>
            </a:pPr>
            <a:endParaRPr lang="ro-RO" altLang="en-US" sz="2200" b="1" dirty="0" smtClean="0">
              <a:solidFill>
                <a:schemeClr val="tx2"/>
              </a:solidFill>
              <a:latin typeface="Courier New" pitchFamily="49" charset="0"/>
              <a:cs typeface="Courier New" pitchFamily="49" charset="0"/>
            </a:endParaRPr>
          </a:p>
          <a:p>
            <a:pPr marL="463550" lvl="1" indent="-238125" algn="just">
              <a:buNone/>
            </a:pPr>
            <a:r>
              <a:rPr lang="en-US" altLang="en-US" sz="2200" dirty="0" smtClean="0">
                <a:solidFill>
                  <a:schemeClr val="tx2"/>
                </a:solidFill>
                <a:latin typeface="Calibri" pitchFamily="34" charset="0"/>
              </a:rPr>
              <a:t>					</a:t>
            </a:r>
          </a:p>
          <a:p>
            <a:pPr marL="463550" lvl="1" indent="-238125" algn="just">
              <a:buNone/>
            </a:pPr>
            <a:endParaRPr lang="en-US" altLang="en-US" sz="2200" dirty="0" smtClean="0">
              <a:solidFill>
                <a:schemeClr val="tx2"/>
              </a:solidFill>
              <a:latin typeface="Calibri" pitchFamily="34" charset="0"/>
              <a:cs typeface="Courier New" pitchFamily="49" charset="0"/>
            </a:endParaRPr>
          </a:p>
          <a:p>
            <a:pPr marL="463550" lvl="1" indent="-238125" algn="just">
              <a:buNone/>
            </a:pPr>
            <a:endParaRPr lang="en-US" altLang="en-US" sz="1000" dirty="0" smtClean="0">
              <a:solidFill>
                <a:schemeClr val="tx2"/>
              </a:solidFill>
              <a:latin typeface="Calibri" pitchFamily="34" charset="0"/>
              <a:cs typeface="Courier New" pitchFamily="49" charset="0"/>
            </a:endParaRPr>
          </a:p>
          <a:p>
            <a:pPr marL="463550" lvl="1" indent="-238125" algn="just">
              <a:buNone/>
            </a:pPr>
            <a:endParaRPr lang="ro-RO" altLang="en-US" sz="1200" b="1" dirty="0" smtClean="0">
              <a:solidFill>
                <a:schemeClr val="tx2"/>
              </a:solidFill>
              <a:latin typeface="Courier New" pitchFamily="49" charset="0"/>
              <a:cs typeface="Courier New" pitchFamily="49" charset="0"/>
            </a:endParaRPr>
          </a:p>
          <a:p>
            <a:pPr marL="463550" lvl="1" indent="-238125" algn="just">
              <a:buFont typeface="Arial" pitchFamily="34" charset="0"/>
              <a:buChar char="•"/>
            </a:pPr>
            <a:r>
              <a:rPr lang="ro-RO" altLang="en-US" sz="2200" b="1" dirty="0" err="1" smtClean="0">
                <a:solidFill>
                  <a:schemeClr val="tx2"/>
                </a:solidFill>
                <a:latin typeface="Courier New" pitchFamily="49" charset="0"/>
                <a:cs typeface="Courier New" pitchFamily="49" charset="0"/>
              </a:rPr>
              <a:t>void</a:t>
            </a:r>
            <a:r>
              <a:rPr lang="ro-RO" altLang="en-US" sz="2200" b="1" dirty="0" smtClean="0">
                <a:solidFill>
                  <a:schemeClr val="tx2"/>
                </a:solidFill>
                <a:latin typeface="Courier New" pitchFamily="49" charset="0"/>
                <a:cs typeface="Courier New" pitchFamily="49" charset="0"/>
              </a:rPr>
              <a:t> </a:t>
            </a:r>
            <a:r>
              <a:rPr lang="ro-RO" altLang="en-US" sz="2200" b="1" dirty="0" err="1" smtClean="0">
                <a:solidFill>
                  <a:schemeClr val="tx2"/>
                </a:solidFill>
                <a:latin typeface="Courier New" pitchFamily="49" charset="0"/>
                <a:cs typeface="Courier New" pitchFamily="49" charset="0"/>
              </a:rPr>
              <a:t>showMessageDialog</a:t>
            </a:r>
            <a:r>
              <a:rPr lang="ro-RO" altLang="en-US" sz="2200" b="1" dirty="0" smtClean="0">
                <a:solidFill>
                  <a:schemeClr val="tx2"/>
                </a:solidFill>
                <a:latin typeface="Courier New" pitchFamily="49" charset="0"/>
                <a:cs typeface="Courier New" pitchFamily="49" charset="0"/>
              </a:rPr>
              <a:t>(Component </a:t>
            </a:r>
            <a:r>
              <a:rPr lang="ro-RO" altLang="en-US" sz="2200" b="1" dirty="0" err="1" smtClean="0">
                <a:solidFill>
                  <a:schemeClr val="tx2"/>
                </a:solidFill>
                <a:latin typeface="Courier New" pitchFamily="49" charset="0"/>
                <a:cs typeface="Courier New" pitchFamily="49" charset="0"/>
              </a:rPr>
              <a:t>parent</a:t>
            </a:r>
            <a:r>
              <a:rPr lang="ro-RO" altLang="en-US" sz="2200" b="1" dirty="0" smtClean="0">
                <a:solidFill>
                  <a:schemeClr val="tx2"/>
                </a:solidFill>
                <a:latin typeface="Courier New" pitchFamily="49" charset="0"/>
                <a:cs typeface="Courier New" pitchFamily="49" charset="0"/>
              </a:rPr>
              <a:t>, </a:t>
            </a:r>
            <a:r>
              <a:rPr lang="ro-RO" altLang="en-US" sz="2200" b="1" dirty="0" err="1" smtClean="0">
                <a:solidFill>
                  <a:schemeClr val="tx2"/>
                </a:solidFill>
                <a:latin typeface="Courier New" pitchFamily="49" charset="0"/>
                <a:cs typeface="Courier New" pitchFamily="49" charset="0"/>
              </a:rPr>
              <a:t>Object</a:t>
            </a:r>
            <a:r>
              <a:rPr lang="ro-RO" altLang="en-US" sz="2200" b="1" dirty="0" smtClean="0">
                <a:solidFill>
                  <a:schemeClr val="tx2"/>
                </a:solidFill>
                <a:latin typeface="Courier New" pitchFamily="49" charset="0"/>
                <a:cs typeface="Courier New" pitchFamily="49" charset="0"/>
              </a:rPr>
              <a:t> </a:t>
            </a:r>
            <a:r>
              <a:rPr lang="ro-RO" altLang="en-US" sz="2200" b="1" dirty="0" err="1" smtClean="0">
                <a:solidFill>
                  <a:schemeClr val="tx2"/>
                </a:solidFill>
                <a:latin typeface="Courier New" pitchFamily="49" charset="0"/>
                <a:cs typeface="Courier New" pitchFamily="49" charset="0"/>
              </a:rPr>
              <a:t>message</a:t>
            </a:r>
            <a:r>
              <a:rPr lang="ro-RO" altLang="en-US" sz="2200" b="1" dirty="0" smtClean="0">
                <a:solidFill>
                  <a:schemeClr val="tx2"/>
                </a:solidFill>
                <a:latin typeface="Courier New" pitchFamily="49" charset="0"/>
                <a:cs typeface="Courier New" pitchFamily="49" charset="0"/>
              </a:rPr>
              <a:t>, </a:t>
            </a:r>
            <a:r>
              <a:rPr lang="ro-RO" altLang="en-US" sz="2200" b="1" dirty="0" err="1" smtClean="0">
                <a:solidFill>
                  <a:schemeClr val="tx2"/>
                </a:solidFill>
                <a:latin typeface="Courier New" pitchFamily="49" charset="0"/>
                <a:cs typeface="Courier New" pitchFamily="49" charset="0"/>
              </a:rPr>
              <a:t>String</a:t>
            </a:r>
            <a:r>
              <a:rPr lang="ro-RO" altLang="en-US" sz="2200" b="1" dirty="0" smtClean="0">
                <a:solidFill>
                  <a:schemeClr val="tx2"/>
                </a:solidFill>
                <a:latin typeface="Courier New" pitchFamily="49" charset="0"/>
                <a:cs typeface="Courier New" pitchFamily="49" charset="0"/>
              </a:rPr>
              <a:t> </a:t>
            </a:r>
            <a:r>
              <a:rPr lang="ro-RO" altLang="en-US" sz="2200" b="1" dirty="0" err="1" smtClean="0">
                <a:solidFill>
                  <a:schemeClr val="tx2"/>
                </a:solidFill>
                <a:latin typeface="Courier New" pitchFamily="49" charset="0"/>
                <a:cs typeface="Courier New" pitchFamily="49" charset="0"/>
              </a:rPr>
              <a:t>title</a:t>
            </a:r>
            <a:r>
              <a:rPr lang="ro-RO" altLang="en-US" sz="2200" b="1" dirty="0" smtClean="0">
                <a:solidFill>
                  <a:schemeClr val="tx2"/>
                </a:solidFill>
                <a:latin typeface="Courier New" pitchFamily="49" charset="0"/>
                <a:cs typeface="Courier New" pitchFamily="49" charset="0"/>
              </a:rPr>
              <a:t>, </a:t>
            </a:r>
            <a:r>
              <a:rPr lang="ro-RO" altLang="en-US" sz="2200" b="1" dirty="0" err="1" smtClean="0">
                <a:solidFill>
                  <a:schemeClr val="tx2"/>
                </a:solidFill>
                <a:latin typeface="Courier New" pitchFamily="49" charset="0"/>
                <a:cs typeface="Courier New" pitchFamily="49" charset="0"/>
              </a:rPr>
              <a:t>int</a:t>
            </a:r>
            <a:r>
              <a:rPr lang="ro-RO" altLang="en-US" sz="2200" b="1" dirty="0" smtClean="0">
                <a:solidFill>
                  <a:schemeClr val="tx2"/>
                </a:solidFill>
                <a:latin typeface="Courier New" pitchFamily="49" charset="0"/>
                <a:cs typeface="Courier New" pitchFamily="49" charset="0"/>
              </a:rPr>
              <a:t> </a:t>
            </a:r>
            <a:r>
              <a:rPr lang="ro-RO" altLang="en-US" sz="2200" b="1" dirty="0" err="1" smtClean="0">
                <a:solidFill>
                  <a:schemeClr val="tx2"/>
                </a:solidFill>
                <a:latin typeface="Courier New" pitchFamily="49" charset="0"/>
                <a:cs typeface="Courier New" pitchFamily="49" charset="0"/>
              </a:rPr>
              <a:t>type</a:t>
            </a:r>
            <a:r>
              <a:rPr lang="ro-RO" altLang="en-US" sz="2200" b="1" dirty="0" smtClean="0">
                <a:solidFill>
                  <a:schemeClr val="tx2"/>
                </a:solidFill>
                <a:latin typeface="Courier New" pitchFamily="49" charset="0"/>
                <a:cs typeface="Courier New" pitchFamily="49" charset="0"/>
              </a:rPr>
              <a:t>)</a:t>
            </a:r>
          </a:p>
          <a:p>
            <a:pPr lvl="1" algn="just">
              <a:buFont typeface="Arial" pitchFamily="34" charset="0"/>
              <a:buChar char="•"/>
            </a:pPr>
            <a:endParaRPr lang="ro-RO" altLang="en-US" sz="2200" b="1" dirty="0" smtClean="0">
              <a:solidFill>
                <a:schemeClr val="tx2"/>
              </a:solidFill>
              <a:latin typeface="Courier New" pitchFamily="49" charset="0"/>
              <a:cs typeface="Courier New" pitchFamily="49" charset="0"/>
            </a:endParaRPr>
          </a:p>
          <a:p>
            <a:pPr lvl="1" algn="just">
              <a:buNone/>
            </a:pPr>
            <a:endParaRPr lang="ro-RO" altLang="en-US" sz="2200" b="1" dirty="0" smtClean="0">
              <a:solidFill>
                <a:schemeClr val="tx2"/>
              </a:solidFill>
              <a:latin typeface="Courier New" pitchFamily="49" charset="0"/>
              <a:cs typeface="Courier New" pitchFamily="49" charset="0"/>
            </a:endParaRPr>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
        <p:nvSpPr>
          <p:cNvPr id="12" name="CasetăText 11"/>
          <p:cNvSpPr txBox="1"/>
          <p:nvPr/>
        </p:nvSpPr>
        <p:spPr>
          <a:xfrm>
            <a:off x="4570412" y="3178314"/>
            <a:ext cx="5562600" cy="707886"/>
          </a:xfrm>
          <a:prstGeom prst="rect">
            <a:avLst/>
          </a:prstGeom>
          <a:noFill/>
        </p:spPr>
        <p:txBody>
          <a:bodyPr wrap="square" rtlCol="0">
            <a:spAutoFit/>
          </a:bodyPr>
          <a:lstStyle/>
          <a:p>
            <a:pPr algn="just"/>
            <a:r>
              <a:rPr lang="en-US" altLang="en-US" sz="2000" dirty="0" err="1" smtClean="0">
                <a:solidFill>
                  <a:schemeClr val="tx2"/>
                </a:solidFill>
                <a:latin typeface="Courier New" pitchFamily="49" charset="0"/>
                <a:cs typeface="Courier New" pitchFamily="49" charset="0"/>
              </a:rPr>
              <a:t>JOptionPane.showMessageDialog</a:t>
            </a:r>
            <a:r>
              <a:rPr lang="en-US" altLang="en-US" sz="2000" dirty="0" smtClean="0">
                <a:solidFill>
                  <a:schemeClr val="tx2"/>
                </a:solidFill>
                <a:latin typeface="Courier New" pitchFamily="49" charset="0"/>
                <a:cs typeface="Courier New" pitchFamily="49" charset="0"/>
              </a:rPr>
              <a:t>(null, "</a:t>
            </a:r>
            <a:r>
              <a:rPr lang="en-US" altLang="en-US" sz="2000" dirty="0" err="1" smtClean="0">
                <a:solidFill>
                  <a:schemeClr val="tx2"/>
                </a:solidFill>
                <a:latin typeface="Courier New" pitchFamily="49" charset="0"/>
                <a:cs typeface="Courier New" pitchFamily="49" charset="0"/>
              </a:rPr>
              <a:t>Mesajul</a:t>
            </a:r>
            <a:r>
              <a:rPr lang="en-US" altLang="en-US" sz="2000" dirty="0" smtClean="0">
                <a:solidFill>
                  <a:schemeClr val="tx2"/>
                </a:solidFill>
                <a:latin typeface="Courier New" pitchFamily="49" charset="0"/>
                <a:cs typeface="Courier New" pitchFamily="49" charset="0"/>
              </a:rPr>
              <a:t> a </a:t>
            </a:r>
            <a:r>
              <a:rPr lang="en-US" altLang="en-US" sz="2000" dirty="0" err="1" smtClean="0">
                <a:solidFill>
                  <a:schemeClr val="tx2"/>
                </a:solidFill>
                <a:latin typeface="Courier New" pitchFamily="49" charset="0"/>
                <a:cs typeface="Courier New" pitchFamily="49" charset="0"/>
              </a:rPr>
              <a:t>fost</a:t>
            </a:r>
            <a:r>
              <a:rPr lang="en-US" altLang="en-US" sz="2000" dirty="0" smtClean="0">
                <a:solidFill>
                  <a:schemeClr val="tx2"/>
                </a:solidFill>
                <a:latin typeface="Courier New" pitchFamily="49" charset="0"/>
                <a:cs typeface="Courier New" pitchFamily="49" charset="0"/>
              </a:rPr>
              <a:t> </a:t>
            </a:r>
            <a:r>
              <a:rPr lang="en-US" altLang="en-US" sz="2000" dirty="0" err="1" smtClean="0">
                <a:solidFill>
                  <a:schemeClr val="tx2"/>
                </a:solidFill>
                <a:latin typeface="Courier New" pitchFamily="49" charset="0"/>
                <a:cs typeface="Courier New" pitchFamily="49" charset="0"/>
              </a:rPr>
              <a:t>trimis</a:t>
            </a:r>
            <a:r>
              <a:rPr lang="en-US" altLang="en-US" sz="2000" dirty="0" smtClean="0">
                <a:solidFill>
                  <a:schemeClr val="tx2"/>
                </a:solidFill>
                <a:latin typeface="Courier New" pitchFamily="49" charset="0"/>
                <a:cs typeface="Courier New" pitchFamily="49" charset="0"/>
              </a:rPr>
              <a:t>!");</a:t>
            </a:r>
            <a:endParaRPr lang="en-US" sz="2000" dirty="0"/>
          </a:p>
        </p:txBody>
      </p:sp>
      <p:sp>
        <p:nvSpPr>
          <p:cNvPr id="13" name="CasetăText 12"/>
          <p:cNvSpPr txBox="1"/>
          <p:nvPr/>
        </p:nvSpPr>
        <p:spPr>
          <a:xfrm>
            <a:off x="4570412" y="5334000"/>
            <a:ext cx="5562600" cy="1015663"/>
          </a:xfrm>
          <a:prstGeom prst="rect">
            <a:avLst/>
          </a:prstGeom>
          <a:noFill/>
        </p:spPr>
        <p:txBody>
          <a:bodyPr wrap="square" rtlCol="0">
            <a:spAutoFit/>
          </a:bodyPr>
          <a:lstStyle/>
          <a:p>
            <a:pPr algn="just"/>
            <a:r>
              <a:rPr lang="vi-VN" altLang="en-US" sz="2000" dirty="0" smtClean="0">
                <a:solidFill>
                  <a:schemeClr val="tx2"/>
                </a:solidFill>
                <a:latin typeface="Courier New" pitchFamily="49" charset="0"/>
                <a:cs typeface="Courier New" pitchFamily="49" charset="0"/>
              </a:rPr>
              <a:t>JOptionPane.showMessageDialog(null, "Conectare eșuată!",</a:t>
            </a:r>
            <a:r>
              <a:rPr lang="en-US" altLang="en-US" sz="2000" dirty="0" smtClean="0">
                <a:solidFill>
                  <a:schemeClr val="tx2"/>
                </a:solidFill>
                <a:latin typeface="Courier New" pitchFamily="49" charset="0"/>
                <a:cs typeface="Courier New" pitchFamily="49" charset="0"/>
              </a:rPr>
              <a:t> </a:t>
            </a:r>
            <a:r>
              <a:rPr lang="vi-VN" altLang="en-US" sz="2000" dirty="0" smtClean="0">
                <a:solidFill>
                  <a:schemeClr val="tx2"/>
                </a:solidFill>
                <a:latin typeface="Courier New" pitchFamily="49" charset="0"/>
                <a:cs typeface="Courier New" pitchFamily="49" charset="0"/>
              </a:rPr>
              <a:t>"Atenție",</a:t>
            </a:r>
            <a:r>
              <a:rPr lang="en-US" altLang="en-US" sz="2000" dirty="0" smtClean="0">
                <a:solidFill>
                  <a:schemeClr val="tx2"/>
                </a:solidFill>
                <a:latin typeface="Courier New" pitchFamily="49" charset="0"/>
                <a:cs typeface="Courier New" pitchFamily="49" charset="0"/>
              </a:rPr>
              <a:t> </a:t>
            </a:r>
            <a:r>
              <a:rPr lang="vi-VN" altLang="en-US" sz="2000" dirty="0" smtClean="0">
                <a:solidFill>
                  <a:schemeClr val="tx2"/>
                </a:solidFill>
                <a:latin typeface="Courier New" pitchFamily="49" charset="0"/>
                <a:cs typeface="Courier New" pitchFamily="49" charset="0"/>
              </a:rPr>
              <a:t>JOptionPane.ERROR_MESSAGE);</a:t>
            </a:r>
            <a:endParaRPr lang="en-US" altLang="en-US" sz="2000" dirty="0" smtClean="0">
              <a:solidFill>
                <a:schemeClr val="tx2"/>
              </a:solidFill>
              <a:latin typeface="Courier New" pitchFamily="49" charset="0"/>
              <a:cs typeface="Courier New" pitchFamily="49" charset="0"/>
            </a:endParaRPr>
          </a:p>
        </p:txBody>
      </p:sp>
      <p:pic>
        <p:nvPicPr>
          <p:cNvPr id="1027" name="Picture 3"/>
          <p:cNvPicPr>
            <a:picLocks noChangeAspect="1" noChangeArrowheads="1"/>
          </p:cNvPicPr>
          <p:nvPr/>
        </p:nvPicPr>
        <p:blipFill>
          <a:blip r:embed="rId3" cstate="print"/>
          <a:srcRect l="73490" t="16889" r="8510" b="68000"/>
          <a:stretch>
            <a:fillRect/>
          </a:stretch>
        </p:blipFill>
        <p:spPr bwMode="auto">
          <a:xfrm>
            <a:off x="1751012" y="2971800"/>
            <a:ext cx="2560320" cy="1209040"/>
          </a:xfrm>
          <a:prstGeom prst="rect">
            <a:avLst/>
          </a:prstGeom>
          <a:noFill/>
          <a:ln w="9525">
            <a:noFill/>
            <a:miter lim="800000"/>
            <a:headEnd/>
            <a:tailEnd/>
          </a:ln>
        </p:spPr>
      </p:pic>
      <p:pic>
        <p:nvPicPr>
          <p:cNvPr id="7" name="Picture 4"/>
          <p:cNvPicPr>
            <a:picLocks noChangeAspect="1" noChangeArrowheads="1"/>
          </p:cNvPicPr>
          <p:nvPr/>
        </p:nvPicPr>
        <p:blipFill>
          <a:blip r:embed="rId4" cstate="print"/>
          <a:srcRect l="63990" t="25778" r="18510" b="59111"/>
          <a:stretch>
            <a:fillRect/>
          </a:stretch>
        </p:blipFill>
        <p:spPr bwMode="auto">
          <a:xfrm>
            <a:off x="1751012" y="5220789"/>
            <a:ext cx="2560320" cy="1243583"/>
          </a:xfrm>
          <a:prstGeom prst="rect">
            <a:avLst/>
          </a:prstGeom>
          <a:noFill/>
          <a:ln w="9525">
            <a:noFill/>
            <a:miter lim="800000"/>
            <a:headEnd/>
            <a:tailEnd/>
          </a:ln>
        </p:spPr>
      </p:pic>
    </p:spTree>
    <p:extLst>
      <p:ext uri="{BB962C8B-B14F-4D97-AF65-F5344CB8AC3E}">
        <p14:creationId xmlns:p14="http://schemas.microsoft.com/office/powerpoint/2010/main" val="1831532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116" y="0"/>
            <a:ext cx="10772770" cy="992769"/>
          </a:xfrm>
        </p:spPr>
        <p:txBody>
          <a:bodyPr>
            <a:normAutofit/>
          </a:bodyPr>
          <a:lstStyle/>
          <a:p>
            <a:pPr algn="r"/>
            <a:r>
              <a:rPr lang="ro-RO" b="1" dirty="0" smtClean="0">
                <a:latin typeface="Calibri" pitchFamily="34" charset="0"/>
              </a:rPr>
              <a:t>Dialoguri</a:t>
            </a:r>
            <a:endParaRPr lang="ro-RO" b="1" dirty="0">
              <a:latin typeface="Calibri" pitchFamily="34" charset="0"/>
            </a:endParaRPr>
          </a:p>
        </p:txBody>
      </p:sp>
      <p:sp>
        <p:nvSpPr>
          <p:cNvPr id="3" name="Content Placeholder 2"/>
          <p:cNvSpPr>
            <a:spLocks noGrp="1"/>
          </p:cNvSpPr>
          <p:nvPr>
            <p:ph idx="1"/>
          </p:nvPr>
        </p:nvSpPr>
        <p:spPr>
          <a:xfrm>
            <a:off x="1293812" y="990600"/>
            <a:ext cx="10523074" cy="5867400"/>
          </a:xfrm>
        </p:spPr>
        <p:txBody>
          <a:bodyPr>
            <a:noAutofit/>
          </a:bodyPr>
          <a:lstStyle/>
          <a:p>
            <a:pPr marL="463550" lvl="1" indent="-238125" algn="just">
              <a:buFont typeface="Arial" pitchFamily="34" charset="0"/>
              <a:buChar char="•"/>
            </a:pPr>
            <a:r>
              <a:rPr lang="ro-RO" altLang="en-US" sz="2200" b="1" dirty="0" err="1" smtClean="0">
                <a:solidFill>
                  <a:schemeClr val="tx2"/>
                </a:solidFill>
                <a:latin typeface="Courier New" pitchFamily="49" charset="0"/>
                <a:cs typeface="Courier New" pitchFamily="49" charset="0"/>
              </a:rPr>
              <a:t>int</a:t>
            </a:r>
            <a:r>
              <a:rPr lang="ro-RO" altLang="en-US" sz="2200" b="1" dirty="0" smtClean="0">
                <a:solidFill>
                  <a:schemeClr val="tx2"/>
                </a:solidFill>
                <a:latin typeface="Courier New" pitchFamily="49" charset="0"/>
                <a:cs typeface="Courier New" pitchFamily="49" charset="0"/>
              </a:rPr>
              <a:t> </a:t>
            </a:r>
            <a:r>
              <a:rPr lang="ro-RO" altLang="en-US" sz="2200" b="1" dirty="0" err="1" smtClean="0">
                <a:solidFill>
                  <a:schemeClr val="tx2"/>
                </a:solidFill>
                <a:latin typeface="Courier New" pitchFamily="49" charset="0"/>
                <a:cs typeface="Courier New" pitchFamily="49" charset="0"/>
              </a:rPr>
              <a:t>showConfirmDialog</a:t>
            </a:r>
            <a:r>
              <a:rPr lang="ro-RO" altLang="en-US" sz="2200" b="1" dirty="0" smtClean="0">
                <a:solidFill>
                  <a:schemeClr val="tx2"/>
                </a:solidFill>
                <a:latin typeface="Courier New" pitchFamily="49" charset="0"/>
                <a:cs typeface="Courier New" pitchFamily="49" charset="0"/>
              </a:rPr>
              <a:t>(Component</a:t>
            </a:r>
            <a:r>
              <a:rPr lang="en-US" altLang="en-US" sz="2200" b="1" dirty="0" smtClean="0">
                <a:solidFill>
                  <a:schemeClr val="tx2"/>
                </a:solidFill>
                <a:latin typeface="Courier New" pitchFamily="49" charset="0"/>
                <a:cs typeface="Courier New" pitchFamily="49" charset="0"/>
              </a:rPr>
              <a:t> parent</a:t>
            </a:r>
            <a:r>
              <a:rPr lang="ro-RO" altLang="en-US" sz="2200" b="1" dirty="0" smtClean="0">
                <a:solidFill>
                  <a:schemeClr val="tx2"/>
                </a:solidFill>
                <a:latin typeface="Courier New" pitchFamily="49" charset="0"/>
                <a:cs typeface="Courier New" pitchFamily="49" charset="0"/>
              </a:rPr>
              <a:t>, </a:t>
            </a:r>
            <a:r>
              <a:rPr lang="ro-RO" altLang="en-US" sz="2200" b="1" dirty="0" err="1" smtClean="0">
                <a:solidFill>
                  <a:schemeClr val="tx2"/>
                </a:solidFill>
                <a:latin typeface="Courier New" pitchFamily="49" charset="0"/>
                <a:cs typeface="Courier New" pitchFamily="49" charset="0"/>
              </a:rPr>
              <a:t>Object</a:t>
            </a:r>
            <a:r>
              <a:rPr lang="en-US" altLang="en-US" sz="2200" b="1" dirty="0" smtClean="0">
                <a:solidFill>
                  <a:schemeClr val="tx2"/>
                </a:solidFill>
                <a:latin typeface="Courier New" pitchFamily="49" charset="0"/>
                <a:cs typeface="Courier New" pitchFamily="49" charset="0"/>
              </a:rPr>
              <a:t> message</a:t>
            </a:r>
            <a:r>
              <a:rPr lang="ro-RO" altLang="en-US" sz="2200" b="1" dirty="0" smtClean="0">
                <a:solidFill>
                  <a:schemeClr val="tx2"/>
                </a:solidFill>
                <a:latin typeface="Courier New" pitchFamily="49" charset="0"/>
                <a:cs typeface="Courier New" pitchFamily="49" charset="0"/>
              </a:rPr>
              <a:t>)</a:t>
            </a:r>
          </a:p>
          <a:p>
            <a:pPr marL="463550" lvl="1" indent="-238125" algn="just">
              <a:buFont typeface="Arial" pitchFamily="34" charset="0"/>
              <a:buChar char="•"/>
            </a:pPr>
            <a:endParaRPr lang="en-US" altLang="en-US" sz="2000" b="1" dirty="0" smtClean="0">
              <a:solidFill>
                <a:schemeClr val="tx2"/>
              </a:solidFill>
              <a:latin typeface="Courier New" pitchFamily="49" charset="0"/>
              <a:cs typeface="Courier New" pitchFamily="49" charset="0"/>
            </a:endParaRPr>
          </a:p>
          <a:p>
            <a:pPr marL="463550" lvl="1" indent="-238125" algn="just">
              <a:buFont typeface="Arial" pitchFamily="34" charset="0"/>
              <a:buChar char="•"/>
            </a:pPr>
            <a:endParaRPr lang="en-US" altLang="en-US" sz="2000" b="1" dirty="0" smtClean="0">
              <a:solidFill>
                <a:schemeClr val="tx2"/>
              </a:solidFill>
              <a:latin typeface="Courier New" pitchFamily="49" charset="0"/>
              <a:cs typeface="Courier New" pitchFamily="49" charset="0"/>
            </a:endParaRPr>
          </a:p>
          <a:p>
            <a:pPr marL="463550" lvl="1" indent="-238125" algn="just">
              <a:buFont typeface="Arial" pitchFamily="34" charset="0"/>
              <a:buChar char="•"/>
            </a:pPr>
            <a:endParaRPr lang="en-US" altLang="en-US" sz="2000" b="1" dirty="0" smtClean="0">
              <a:solidFill>
                <a:schemeClr val="tx2"/>
              </a:solidFill>
              <a:latin typeface="Courier New" pitchFamily="49" charset="0"/>
              <a:cs typeface="Courier New" pitchFamily="49" charset="0"/>
            </a:endParaRPr>
          </a:p>
          <a:p>
            <a:pPr marL="463550" lvl="1" indent="-238125" algn="just">
              <a:buNone/>
            </a:pPr>
            <a:endParaRPr lang="en-US" altLang="en-US" sz="2000" b="1" dirty="0" smtClean="0">
              <a:solidFill>
                <a:schemeClr val="tx2"/>
              </a:solidFill>
              <a:latin typeface="Courier New" pitchFamily="49" charset="0"/>
              <a:cs typeface="Courier New" pitchFamily="49" charset="0"/>
            </a:endParaRPr>
          </a:p>
          <a:p>
            <a:pPr marL="463550" lvl="1" indent="-238125" algn="just">
              <a:buFont typeface="Arial" pitchFamily="34" charset="0"/>
              <a:buChar char="•"/>
            </a:pPr>
            <a:endParaRPr lang="en-US" altLang="en-US" sz="2000" b="1" dirty="0" smtClean="0">
              <a:solidFill>
                <a:schemeClr val="tx2"/>
              </a:solidFill>
              <a:latin typeface="Courier New" pitchFamily="49" charset="0"/>
              <a:cs typeface="Courier New" pitchFamily="49" charset="0"/>
            </a:endParaRPr>
          </a:p>
          <a:p>
            <a:pPr marL="463550" lvl="1" indent="-238125" algn="just">
              <a:buFont typeface="Arial" pitchFamily="34" charset="0"/>
              <a:buChar char="•"/>
            </a:pPr>
            <a:endParaRPr lang="en-US" altLang="en-US" sz="2000" b="1" dirty="0" smtClean="0">
              <a:solidFill>
                <a:schemeClr val="tx2"/>
              </a:solidFill>
              <a:latin typeface="Courier New" pitchFamily="49" charset="0"/>
              <a:cs typeface="Courier New" pitchFamily="49" charset="0"/>
            </a:endParaRPr>
          </a:p>
          <a:p>
            <a:pPr marL="463550" lvl="1" indent="-238125" algn="just">
              <a:buFont typeface="Arial" pitchFamily="34" charset="0"/>
              <a:buChar char="•"/>
            </a:pPr>
            <a:endParaRPr lang="en-US" altLang="en-US" sz="2000" b="1" dirty="0" smtClean="0">
              <a:solidFill>
                <a:schemeClr val="tx2"/>
              </a:solidFill>
              <a:latin typeface="Courier New" pitchFamily="49" charset="0"/>
              <a:cs typeface="Courier New" pitchFamily="49" charset="0"/>
            </a:endParaRPr>
          </a:p>
          <a:p>
            <a:pPr marL="463550" lvl="1" indent="-238125" algn="just">
              <a:buFont typeface="Arial" pitchFamily="34" charset="0"/>
              <a:buChar char="•"/>
            </a:pPr>
            <a:r>
              <a:rPr lang="ro-RO" altLang="en-US" sz="2200" b="1" dirty="0" smtClean="0">
                <a:solidFill>
                  <a:schemeClr val="tx2"/>
                </a:solidFill>
                <a:latin typeface="Courier New" pitchFamily="49" charset="0"/>
                <a:cs typeface="Courier New" pitchFamily="49" charset="0"/>
              </a:rPr>
              <a:t>int </a:t>
            </a:r>
            <a:r>
              <a:rPr lang="ro-RO" altLang="en-US" sz="2200" b="1" dirty="0" smtClean="0">
                <a:solidFill>
                  <a:schemeClr val="tx2"/>
                </a:solidFill>
                <a:latin typeface="Courier New" pitchFamily="49" charset="0"/>
                <a:cs typeface="Courier New" pitchFamily="49" charset="0"/>
              </a:rPr>
              <a:t>showConfirmDialog(Component</a:t>
            </a:r>
            <a:r>
              <a:rPr lang="en-US" altLang="en-US" sz="2200" b="1" dirty="0" smtClean="0">
                <a:solidFill>
                  <a:schemeClr val="tx2"/>
                </a:solidFill>
                <a:latin typeface="Courier New" pitchFamily="49" charset="0"/>
                <a:cs typeface="Courier New" pitchFamily="49" charset="0"/>
              </a:rPr>
              <a:t> parent</a:t>
            </a:r>
            <a:r>
              <a:rPr lang="ro-RO" altLang="en-US" sz="2200" b="1" dirty="0" smtClean="0">
                <a:solidFill>
                  <a:schemeClr val="tx2"/>
                </a:solidFill>
                <a:latin typeface="Courier New" pitchFamily="49" charset="0"/>
                <a:cs typeface="Courier New" pitchFamily="49" charset="0"/>
              </a:rPr>
              <a:t>, </a:t>
            </a:r>
            <a:r>
              <a:rPr lang="ro-RO" altLang="en-US" sz="2200" b="1" dirty="0" err="1" smtClean="0">
                <a:solidFill>
                  <a:schemeClr val="tx2"/>
                </a:solidFill>
                <a:latin typeface="Courier New" pitchFamily="49" charset="0"/>
                <a:cs typeface="Courier New" pitchFamily="49" charset="0"/>
              </a:rPr>
              <a:t>Object</a:t>
            </a:r>
            <a:r>
              <a:rPr lang="en-US" altLang="en-US" sz="2200" b="1" dirty="0" smtClean="0">
                <a:solidFill>
                  <a:schemeClr val="tx2"/>
                </a:solidFill>
                <a:latin typeface="Courier New" pitchFamily="49" charset="0"/>
                <a:cs typeface="Courier New" pitchFamily="49" charset="0"/>
              </a:rPr>
              <a:t> message</a:t>
            </a:r>
            <a:r>
              <a:rPr lang="ro-RO" altLang="en-US" sz="2200" b="1" dirty="0" smtClean="0">
                <a:solidFill>
                  <a:schemeClr val="tx2"/>
                </a:solidFill>
                <a:latin typeface="Courier New" pitchFamily="49" charset="0"/>
                <a:cs typeface="Courier New" pitchFamily="49" charset="0"/>
              </a:rPr>
              <a:t>, </a:t>
            </a:r>
            <a:r>
              <a:rPr lang="ro-RO" altLang="en-US" sz="2200" b="1" dirty="0" err="1" smtClean="0">
                <a:solidFill>
                  <a:schemeClr val="tx2"/>
                </a:solidFill>
                <a:latin typeface="Courier New" pitchFamily="49" charset="0"/>
                <a:cs typeface="Courier New" pitchFamily="49" charset="0"/>
              </a:rPr>
              <a:t>String</a:t>
            </a:r>
            <a:r>
              <a:rPr lang="en-US" altLang="en-US" sz="2200" b="1" dirty="0" smtClean="0">
                <a:solidFill>
                  <a:schemeClr val="tx2"/>
                </a:solidFill>
                <a:latin typeface="Courier New" pitchFamily="49" charset="0"/>
                <a:cs typeface="Courier New" pitchFamily="49" charset="0"/>
              </a:rPr>
              <a:t> title</a:t>
            </a:r>
            <a:r>
              <a:rPr lang="ro-RO" altLang="en-US" sz="2200" b="1" dirty="0" smtClean="0">
                <a:solidFill>
                  <a:schemeClr val="tx2"/>
                </a:solidFill>
                <a:latin typeface="Courier New" pitchFamily="49" charset="0"/>
                <a:cs typeface="Courier New" pitchFamily="49" charset="0"/>
              </a:rPr>
              <a:t>, </a:t>
            </a:r>
            <a:r>
              <a:rPr lang="ro-RO" altLang="en-US" sz="2200" b="1" dirty="0" err="1" smtClean="0">
                <a:solidFill>
                  <a:schemeClr val="tx2"/>
                </a:solidFill>
                <a:latin typeface="Courier New" pitchFamily="49" charset="0"/>
                <a:cs typeface="Courier New" pitchFamily="49" charset="0"/>
              </a:rPr>
              <a:t>int</a:t>
            </a:r>
            <a:r>
              <a:rPr lang="en-US" altLang="en-US" sz="2200" b="1" dirty="0" smtClean="0">
                <a:solidFill>
                  <a:schemeClr val="tx2"/>
                </a:solidFill>
                <a:latin typeface="Courier New" pitchFamily="49" charset="0"/>
                <a:cs typeface="Courier New" pitchFamily="49" charset="0"/>
              </a:rPr>
              <a:t> type</a:t>
            </a:r>
            <a:r>
              <a:rPr lang="ro-RO" altLang="en-US" sz="2200" b="1" dirty="0" smtClean="0">
                <a:solidFill>
                  <a:schemeClr val="tx2"/>
                </a:solidFill>
                <a:latin typeface="Courier New" pitchFamily="49" charset="0"/>
                <a:cs typeface="Courier New" pitchFamily="49" charset="0"/>
              </a:rPr>
              <a:t>)</a:t>
            </a:r>
          </a:p>
          <a:p>
            <a:pPr marL="463550" lvl="1" indent="-238125" algn="just">
              <a:buNone/>
            </a:pPr>
            <a:r>
              <a:rPr lang="en-US" altLang="en-US" sz="2000" dirty="0" smtClean="0">
                <a:solidFill>
                  <a:schemeClr val="tx2"/>
                </a:solidFill>
                <a:latin typeface="Calibri" pitchFamily="34" charset="0"/>
              </a:rPr>
              <a:t>			</a:t>
            </a:r>
          </a:p>
          <a:p>
            <a:pPr marL="463550" lvl="1" indent="-238125" algn="just">
              <a:buNone/>
            </a:pPr>
            <a:endParaRPr lang="en-US" altLang="en-US" sz="2000" dirty="0" smtClean="0">
              <a:solidFill>
                <a:schemeClr val="tx2"/>
              </a:solidFill>
              <a:latin typeface="Calibri" pitchFamily="34" charset="0"/>
              <a:cs typeface="Courier New" pitchFamily="49" charset="0"/>
            </a:endParaRPr>
          </a:p>
          <a:p>
            <a:pPr marL="463550" lvl="1" indent="-238125" algn="just">
              <a:buNone/>
            </a:pPr>
            <a:endParaRPr lang="en-US" altLang="en-US" sz="2000" dirty="0" smtClean="0">
              <a:solidFill>
                <a:schemeClr val="tx2"/>
              </a:solidFill>
              <a:latin typeface="Calibri" pitchFamily="34" charset="0"/>
              <a:cs typeface="Courier New" pitchFamily="49" charset="0"/>
            </a:endParaRPr>
          </a:p>
          <a:p>
            <a:pPr marL="463550" lvl="1" indent="-238125" algn="just">
              <a:buNone/>
            </a:pPr>
            <a:endParaRPr lang="ro-RO" altLang="en-US" sz="2000" b="1" dirty="0" smtClean="0">
              <a:solidFill>
                <a:schemeClr val="tx2"/>
              </a:solidFill>
              <a:latin typeface="Courier New" pitchFamily="49" charset="0"/>
              <a:cs typeface="Courier New" pitchFamily="49" charset="0"/>
            </a:endParaRPr>
          </a:p>
          <a:p>
            <a:pPr lvl="1" algn="just">
              <a:buFont typeface="Arial" pitchFamily="34" charset="0"/>
              <a:buChar char="•"/>
            </a:pPr>
            <a:endParaRPr lang="ro-RO" altLang="en-US" sz="2000" b="1" dirty="0" smtClean="0">
              <a:solidFill>
                <a:schemeClr val="tx2"/>
              </a:solidFill>
              <a:latin typeface="Courier New" pitchFamily="49" charset="0"/>
              <a:cs typeface="Courier New" pitchFamily="49" charset="0"/>
            </a:endParaRPr>
          </a:p>
          <a:p>
            <a:pPr lvl="1" algn="just">
              <a:buNone/>
            </a:pPr>
            <a:endParaRPr lang="ro-RO" altLang="en-US" sz="2000" b="1" dirty="0" smtClean="0">
              <a:solidFill>
                <a:schemeClr val="tx2"/>
              </a:solidFill>
              <a:latin typeface="Courier New" pitchFamily="49" charset="0"/>
              <a:cs typeface="Courier New" pitchFamily="49" charset="0"/>
            </a:endParaRPr>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
        <p:nvSpPr>
          <p:cNvPr id="12" name="CasetăText 11"/>
          <p:cNvSpPr txBox="1"/>
          <p:nvPr/>
        </p:nvSpPr>
        <p:spPr>
          <a:xfrm>
            <a:off x="1674812" y="3105090"/>
            <a:ext cx="10058400" cy="646331"/>
          </a:xfrm>
          <a:prstGeom prst="rect">
            <a:avLst/>
          </a:prstGeom>
          <a:noFill/>
        </p:spPr>
        <p:txBody>
          <a:bodyPr wrap="square" rtlCol="0">
            <a:spAutoFit/>
          </a:bodyPr>
          <a:lstStyle/>
          <a:p>
            <a:pPr algn="just"/>
            <a:r>
              <a:rPr lang="vi-VN" altLang="en-US" dirty="0" smtClean="0">
                <a:solidFill>
                  <a:schemeClr val="tx2"/>
                </a:solidFill>
                <a:latin typeface="Courier New" pitchFamily="49" charset="0"/>
                <a:cs typeface="Courier New" pitchFamily="49" charset="0"/>
              </a:rPr>
              <a:t>int r = JOptionPane.showConfirmDialog(null, "Salvați modificările efectuate?");</a:t>
            </a:r>
            <a:endParaRPr lang="en-US" altLang="en-US" dirty="0" smtClean="0">
              <a:solidFill>
                <a:schemeClr val="tx2"/>
              </a:solidFill>
              <a:latin typeface="Courier New" pitchFamily="49" charset="0"/>
              <a:cs typeface="Courier New" pitchFamily="49" charset="0"/>
            </a:endParaRPr>
          </a:p>
        </p:txBody>
      </p:sp>
      <p:sp>
        <p:nvSpPr>
          <p:cNvPr id="13" name="CasetăText 12"/>
          <p:cNvSpPr txBox="1"/>
          <p:nvPr/>
        </p:nvSpPr>
        <p:spPr>
          <a:xfrm>
            <a:off x="1674812" y="6019800"/>
            <a:ext cx="10058400" cy="646331"/>
          </a:xfrm>
          <a:prstGeom prst="rect">
            <a:avLst/>
          </a:prstGeom>
          <a:noFill/>
        </p:spPr>
        <p:txBody>
          <a:bodyPr wrap="square" rtlCol="0">
            <a:spAutoFit/>
          </a:bodyPr>
          <a:lstStyle/>
          <a:p>
            <a:r>
              <a:rPr lang="ro-RO" altLang="en-US" dirty="0" err="1" smtClean="0">
                <a:solidFill>
                  <a:schemeClr val="tx2"/>
                </a:solidFill>
                <a:latin typeface="Courier New" pitchFamily="49" charset="0"/>
                <a:cs typeface="Courier New" pitchFamily="49" charset="0"/>
              </a:rPr>
              <a:t>int</a:t>
            </a:r>
            <a:r>
              <a:rPr lang="ro-RO" altLang="en-US" dirty="0" smtClean="0">
                <a:solidFill>
                  <a:schemeClr val="tx2"/>
                </a:solidFill>
                <a:latin typeface="Courier New" pitchFamily="49" charset="0"/>
                <a:cs typeface="Courier New" pitchFamily="49" charset="0"/>
              </a:rPr>
              <a:t> </a:t>
            </a:r>
            <a:r>
              <a:rPr lang="vi-VN" altLang="en-US" dirty="0" smtClean="0">
                <a:solidFill>
                  <a:schemeClr val="tx2"/>
                </a:solidFill>
                <a:latin typeface="Courier New" pitchFamily="49" charset="0"/>
                <a:cs typeface="Courier New" pitchFamily="49" charset="0"/>
              </a:rPr>
              <a:t>r = JOptionPane.showConfirmDialog(null, "Doriți să continuați?", "Întrebare", JOptionPane.YES_NO_OPTION);</a:t>
            </a:r>
            <a:endParaRPr lang="en-US" altLang="en-US" dirty="0" smtClean="0">
              <a:solidFill>
                <a:schemeClr val="tx2"/>
              </a:solidFill>
              <a:latin typeface="Courier New" pitchFamily="49" charset="0"/>
              <a:cs typeface="Courier New" pitchFamily="49" charset="0"/>
            </a:endParaRPr>
          </a:p>
        </p:txBody>
      </p:sp>
      <p:pic>
        <p:nvPicPr>
          <p:cNvPr id="1026" name="Picture 2"/>
          <p:cNvPicPr>
            <a:picLocks noChangeAspect="1" noChangeArrowheads="1"/>
          </p:cNvPicPr>
          <p:nvPr/>
        </p:nvPicPr>
        <p:blipFill>
          <a:blip r:embed="rId3" cstate="print"/>
          <a:srcRect l="66990" t="18667" r="15010" b="66222"/>
          <a:stretch>
            <a:fillRect/>
          </a:stretch>
        </p:blipFill>
        <p:spPr bwMode="auto">
          <a:xfrm>
            <a:off x="4646612" y="1447800"/>
            <a:ext cx="3227294" cy="15240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l="72500" t="33111" r="9510" b="51778"/>
          <a:stretch>
            <a:fillRect/>
          </a:stretch>
        </p:blipFill>
        <p:spPr bwMode="auto">
          <a:xfrm>
            <a:off x="4735169" y="4520514"/>
            <a:ext cx="3048000" cy="1440167"/>
          </a:xfrm>
          <a:prstGeom prst="rect">
            <a:avLst/>
          </a:prstGeom>
          <a:noFill/>
          <a:ln w="9525">
            <a:noFill/>
            <a:miter lim="800000"/>
            <a:headEnd/>
            <a:tailEnd/>
          </a:ln>
        </p:spPr>
      </p:pic>
    </p:spTree>
    <p:extLst>
      <p:ext uri="{BB962C8B-B14F-4D97-AF65-F5344CB8AC3E}">
        <p14:creationId xmlns:p14="http://schemas.microsoft.com/office/powerpoint/2010/main" val="1731797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116" y="0"/>
            <a:ext cx="10772770" cy="992769"/>
          </a:xfrm>
        </p:spPr>
        <p:txBody>
          <a:bodyPr>
            <a:normAutofit/>
          </a:bodyPr>
          <a:lstStyle/>
          <a:p>
            <a:pPr algn="r"/>
            <a:r>
              <a:rPr lang="ro-RO" b="1" dirty="0" smtClean="0">
                <a:latin typeface="Calibri" pitchFamily="34" charset="0"/>
              </a:rPr>
              <a:t>Dialoguri</a:t>
            </a:r>
            <a:endParaRPr lang="ro-RO" b="1" dirty="0">
              <a:latin typeface="Calibri" pitchFamily="34" charset="0"/>
            </a:endParaRPr>
          </a:p>
        </p:txBody>
      </p:sp>
      <p:sp>
        <p:nvSpPr>
          <p:cNvPr id="3" name="Content Placeholder 2"/>
          <p:cNvSpPr>
            <a:spLocks noGrp="1"/>
          </p:cNvSpPr>
          <p:nvPr>
            <p:ph idx="1"/>
          </p:nvPr>
        </p:nvSpPr>
        <p:spPr>
          <a:xfrm>
            <a:off x="1293812" y="990600"/>
            <a:ext cx="10523074" cy="5867400"/>
          </a:xfrm>
        </p:spPr>
        <p:txBody>
          <a:bodyPr>
            <a:noAutofit/>
          </a:bodyPr>
          <a:lstStyle/>
          <a:p>
            <a:pPr marL="463550" lvl="1" indent="-238125" algn="just">
              <a:buFont typeface="Arial" pitchFamily="34" charset="0"/>
              <a:buChar char="•"/>
            </a:pPr>
            <a:r>
              <a:rPr lang="ro-RO" altLang="en-US" sz="2200" b="1" dirty="0" err="1" smtClean="0">
                <a:solidFill>
                  <a:schemeClr val="tx2"/>
                </a:solidFill>
                <a:latin typeface="Courier New" pitchFamily="49" charset="0"/>
                <a:cs typeface="Courier New" pitchFamily="49" charset="0"/>
              </a:rPr>
              <a:t>int</a:t>
            </a:r>
            <a:r>
              <a:rPr lang="ro-RO" altLang="en-US" sz="2200" b="1" dirty="0" smtClean="0">
                <a:solidFill>
                  <a:schemeClr val="tx2"/>
                </a:solidFill>
                <a:latin typeface="Courier New" pitchFamily="49" charset="0"/>
                <a:cs typeface="Courier New" pitchFamily="49" charset="0"/>
              </a:rPr>
              <a:t> show</a:t>
            </a:r>
            <a:r>
              <a:rPr lang="en-US" altLang="en-US" sz="2200" b="1" dirty="0" smtClean="0">
                <a:solidFill>
                  <a:schemeClr val="tx2"/>
                </a:solidFill>
                <a:latin typeface="Courier New" pitchFamily="49" charset="0"/>
                <a:cs typeface="Courier New" pitchFamily="49" charset="0"/>
              </a:rPr>
              <a:t>Input</a:t>
            </a:r>
            <a:r>
              <a:rPr lang="ro-RO" altLang="en-US" sz="2200" b="1" dirty="0" smtClean="0">
                <a:solidFill>
                  <a:schemeClr val="tx2"/>
                </a:solidFill>
                <a:latin typeface="Courier New" pitchFamily="49" charset="0"/>
                <a:cs typeface="Courier New" pitchFamily="49" charset="0"/>
              </a:rPr>
              <a:t>Dialog(Component</a:t>
            </a:r>
            <a:r>
              <a:rPr lang="en-US" altLang="en-US" sz="2200" b="1" dirty="0" smtClean="0">
                <a:solidFill>
                  <a:schemeClr val="tx2"/>
                </a:solidFill>
                <a:latin typeface="Courier New" pitchFamily="49" charset="0"/>
                <a:cs typeface="Courier New" pitchFamily="49" charset="0"/>
              </a:rPr>
              <a:t> parent</a:t>
            </a:r>
            <a:r>
              <a:rPr lang="ro-RO" altLang="en-US" sz="2200" b="1" dirty="0" smtClean="0">
                <a:solidFill>
                  <a:schemeClr val="tx2"/>
                </a:solidFill>
                <a:latin typeface="Courier New" pitchFamily="49" charset="0"/>
                <a:cs typeface="Courier New" pitchFamily="49" charset="0"/>
              </a:rPr>
              <a:t>, </a:t>
            </a:r>
            <a:r>
              <a:rPr lang="ro-RO" altLang="en-US" sz="2200" b="1" dirty="0" err="1" smtClean="0">
                <a:solidFill>
                  <a:schemeClr val="tx2"/>
                </a:solidFill>
                <a:latin typeface="Courier New" pitchFamily="49" charset="0"/>
                <a:cs typeface="Courier New" pitchFamily="49" charset="0"/>
              </a:rPr>
              <a:t>Object</a:t>
            </a:r>
            <a:r>
              <a:rPr lang="en-US" altLang="en-US" sz="2200" b="1" dirty="0" smtClean="0">
                <a:solidFill>
                  <a:schemeClr val="tx2"/>
                </a:solidFill>
                <a:latin typeface="Courier New" pitchFamily="49" charset="0"/>
                <a:cs typeface="Courier New" pitchFamily="49" charset="0"/>
              </a:rPr>
              <a:t> message</a:t>
            </a:r>
            <a:r>
              <a:rPr lang="ro-RO" altLang="en-US" sz="2200" b="1" dirty="0" smtClean="0">
                <a:solidFill>
                  <a:schemeClr val="tx2"/>
                </a:solidFill>
                <a:latin typeface="Courier New" pitchFamily="49" charset="0"/>
                <a:cs typeface="Courier New" pitchFamily="49" charset="0"/>
              </a:rPr>
              <a:t>)</a:t>
            </a:r>
          </a:p>
          <a:p>
            <a:pPr marL="463550" lvl="1" indent="-238125" algn="just">
              <a:buFont typeface="Arial" pitchFamily="34" charset="0"/>
              <a:buChar char="•"/>
            </a:pPr>
            <a:endParaRPr lang="en-US" altLang="en-US" sz="2000" b="1" dirty="0" smtClean="0">
              <a:solidFill>
                <a:schemeClr val="tx2"/>
              </a:solidFill>
              <a:latin typeface="Courier New" pitchFamily="49" charset="0"/>
              <a:cs typeface="Courier New" pitchFamily="49" charset="0"/>
            </a:endParaRPr>
          </a:p>
          <a:p>
            <a:pPr marL="463550" lvl="1" indent="-238125" algn="just">
              <a:buFont typeface="Arial" pitchFamily="34" charset="0"/>
              <a:buChar char="•"/>
            </a:pPr>
            <a:endParaRPr lang="en-US" altLang="en-US" sz="2000" b="1" dirty="0" smtClean="0">
              <a:solidFill>
                <a:schemeClr val="tx2"/>
              </a:solidFill>
              <a:latin typeface="Courier New" pitchFamily="49" charset="0"/>
              <a:cs typeface="Courier New" pitchFamily="49" charset="0"/>
            </a:endParaRPr>
          </a:p>
          <a:p>
            <a:pPr marL="463550" lvl="1" indent="-238125" algn="just">
              <a:buFont typeface="Arial" pitchFamily="34" charset="0"/>
              <a:buChar char="•"/>
            </a:pPr>
            <a:endParaRPr lang="en-US" altLang="en-US" sz="2000" b="1" dirty="0" smtClean="0">
              <a:solidFill>
                <a:schemeClr val="tx2"/>
              </a:solidFill>
              <a:latin typeface="Courier New" pitchFamily="49" charset="0"/>
              <a:cs typeface="Courier New" pitchFamily="49" charset="0"/>
            </a:endParaRPr>
          </a:p>
          <a:p>
            <a:pPr marL="463550" lvl="1" indent="-238125" algn="just">
              <a:buNone/>
            </a:pPr>
            <a:endParaRPr lang="en-US" altLang="en-US" sz="2000" b="1" dirty="0" smtClean="0">
              <a:solidFill>
                <a:schemeClr val="tx2"/>
              </a:solidFill>
              <a:latin typeface="Courier New" pitchFamily="49" charset="0"/>
              <a:cs typeface="Courier New" pitchFamily="49" charset="0"/>
            </a:endParaRPr>
          </a:p>
          <a:p>
            <a:pPr marL="463550" lvl="1" indent="-238125" algn="just">
              <a:buFont typeface="Arial" pitchFamily="34" charset="0"/>
              <a:buChar char="•"/>
            </a:pPr>
            <a:endParaRPr lang="en-US" altLang="en-US" sz="2000" b="1" dirty="0" smtClean="0">
              <a:solidFill>
                <a:schemeClr val="tx2"/>
              </a:solidFill>
              <a:latin typeface="Courier New" pitchFamily="49" charset="0"/>
              <a:cs typeface="Courier New" pitchFamily="49" charset="0"/>
            </a:endParaRPr>
          </a:p>
          <a:p>
            <a:pPr marL="463550" lvl="1" indent="-238125" algn="just">
              <a:buFont typeface="Arial" pitchFamily="34" charset="0"/>
              <a:buChar char="•"/>
            </a:pPr>
            <a:endParaRPr lang="en-US" altLang="en-US" sz="2000" b="1" dirty="0" smtClean="0">
              <a:solidFill>
                <a:schemeClr val="tx2"/>
              </a:solidFill>
              <a:latin typeface="Courier New" pitchFamily="49" charset="0"/>
              <a:cs typeface="Courier New" pitchFamily="49" charset="0"/>
            </a:endParaRPr>
          </a:p>
          <a:p>
            <a:pPr marL="463550" lvl="1" indent="-238125" algn="just">
              <a:buFont typeface="Arial" pitchFamily="34" charset="0"/>
              <a:buChar char="•"/>
            </a:pPr>
            <a:endParaRPr lang="en-US" altLang="en-US" sz="1400" b="1" dirty="0" smtClean="0">
              <a:solidFill>
                <a:schemeClr val="tx2"/>
              </a:solidFill>
              <a:latin typeface="Courier New" pitchFamily="49" charset="0"/>
              <a:cs typeface="Courier New" pitchFamily="49" charset="0"/>
            </a:endParaRPr>
          </a:p>
          <a:p>
            <a:pPr marL="463550" lvl="1" indent="-238125" algn="just">
              <a:buFont typeface="Arial" pitchFamily="34" charset="0"/>
              <a:buChar char="•"/>
            </a:pPr>
            <a:r>
              <a:rPr lang="ro-RO" altLang="en-US" sz="2200" b="1" dirty="0" smtClean="0">
                <a:solidFill>
                  <a:schemeClr val="tx2"/>
                </a:solidFill>
                <a:latin typeface="Courier New" pitchFamily="49" charset="0"/>
                <a:cs typeface="Courier New" pitchFamily="49" charset="0"/>
              </a:rPr>
              <a:t>static </a:t>
            </a:r>
            <a:r>
              <a:rPr lang="ro-RO" altLang="en-US" sz="2200" b="1" dirty="0" err="1" smtClean="0">
                <a:solidFill>
                  <a:schemeClr val="tx2"/>
                </a:solidFill>
                <a:latin typeface="Courier New" pitchFamily="49" charset="0"/>
                <a:cs typeface="Courier New" pitchFamily="49" charset="0"/>
              </a:rPr>
              <a:t>int</a:t>
            </a:r>
            <a:r>
              <a:rPr lang="ro-RO" altLang="en-US" sz="2200" b="1" dirty="0" smtClean="0">
                <a:solidFill>
                  <a:schemeClr val="tx2"/>
                </a:solidFill>
                <a:latin typeface="Courier New" pitchFamily="49" charset="0"/>
                <a:cs typeface="Courier New" pitchFamily="49" charset="0"/>
              </a:rPr>
              <a:t> show</a:t>
            </a:r>
            <a:r>
              <a:rPr lang="en-US" altLang="en-US" sz="2200" b="1" dirty="0" smtClean="0">
                <a:solidFill>
                  <a:schemeClr val="tx2"/>
                </a:solidFill>
                <a:latin typeface="Courier New" pitchFamily="49" charset="0"/>
                <a:cs typeface="Courier New" pitchFamily="49" charset="0"/>
              </a:rPr>
              <a:t>Input</a:t>
            </a:r>
            <a:r>
              <a:rPr lang="ro-RO" altLang="en-US" sz="2200" b="1" dirty="0" smtClean="0">
                <a:solidFill>
                  <a:schemeClr val="tx2"/>
                </a:solidFill>
                <a:latin typeface="Courier New" pitchFamily="49" charset="0"/>
                <a:cs typeface="Courier New" pitchFamily="49" charset="0"/>
              </a:rPr>
              <a:t>Dialog(Component</a:t>
            </a:r>
            <a:r>
              <a:rPr lang="en-US" altLang="en-US" sz="2200" b="1" dirty="0" smtClean="0">
                <a:solidFill>
                  <a:schemeClr val="tx2"/>
                </a:solidFill>
                <a:latin typeface="Courier New" pitchFamily="49" charset="0"/>
                <a:cs typeface="Courier New" pitchFamily="49" charset="0"/>
              </a:rPr>
              <a:t> parent</a:t>
            </a:r>
            <a:r>
              <a:rPr lang="ro-RO" altLang="en-US" sz="2200" b="1" dirty="0" smtClean="0">
                <a:solidFill>
                  <a:schemeClr val="tx2"/>
                </a:solidFill>
                <a:latin typeface="Courier New" pitchFamily="49" charset="0"/>
                <a:cs typeface="Courier New" pitchFamily="49" charset="0"/>
              </a:rPr>
              <a:t>, </a:t>
            </a:r>
            <a:r>
              <a:rPr lang="ro-RO" altLang="en-US" sz="2200" b="1" dirty="0" err="1" smtClean="0">
                <a:solidFill>
                  <a:schemeClr val="tx2"/>
                </a:solidFill>
                <a:latin typeface="Courier New" pitchFamily="49" charset="0"/>
                <a:cs typeface="Courier New" pitchFamily="49" charset="0"/>
              </a:rPr>
              <a:t>Object</a:t>
            </a:r>
            <a:r>
              <a:rPr lang="en-US" altLang="en-US" sz="2200" b="1" dirty="0" smtClean="0">
                <a:solidFill>
                  <a:schemeClr val="tx2"/>
                </a:solidFill>
                <a:latin typeface="Courier New" pitchFamily="49" charset="0"/>
                <a:cs typeface="Courier New" pitchFamily="49" charset="0"/>
              </a:rPr>
              <a:t> message</a:t>
            </a:r>
            <a:r>
              <a:rPr lang="ro-RO" altLang="en-US" sz="2200" b="1" dirty="0" smtClean="0">
                <a:solidFill>
                  <a:schemeClr val="tx2"/>
                </a:solidFill>
                <a:latin typeface="Courier New" pitchFamily="49" charset="0"/>
                <a:cs typeface="Courier New" pitchFamily="49" charset="0"/>
              </a:rPr>
              <a:t>, </a:t>
            </a:r>
            <a:r>
              <a:rPr lang="ro-RO" altLang="en-US" sz="2200" b="1" dirty="0" err="1" smtClean="0">
                <a:solidFill>
                  <a:schemeClr val="tx2"/>
                </a:solidFill>
                <a:latin typeface="Courier New" pitchFamily="49" charset="0"/>
                <a:cs typeface="Courier New" pitchFamily="49" charset="0"/>
              </a:rPr>
              <a:t>String</a:t>
            </a:r>
            <a:r>
              <a:rPr lang="en-US" altLang="en-US" sz="2200" b="1" dirty="0" smtClean="0">
                <a:solidFill>
                  <a:schemeClr val="tx2"/>
                </a:solidFill>
                <a:latin typeface="Courier New" pitchFamily="49" charset="0"/>
                <a:cs typeface="Courier New" pitchFamily="49" charset="0"/>
              </a:rPr>
              <a:t> title</a:t>
            </a:r>
            <a:r>
              <a:rPr lang="ro-RO" altLang="en-US" sz="2200" b="1" dirty="0" smtClean="0">
                <a:solidFill>
                  <a:schemeClr val="tx2"/>
                </a:solidFill>
                <a:latin typeface="Courier New" pitchFamily="49" charset="0"/>
                <a:cs typeface="Courier New" pitchFamily="49" charset="0"/>
              </a:rPr>
              <a:t>, </a:t>
            </a:r>
            <a:r>
              <a:rPr lang="ro-RO" altLang="en-US" sz="2200" b="1" dirty="0" err="1" smtClean="0">
                <a:solidFill>
                  <a:schemeClr val="tx2"/>
                </a:solidFill>
                <a:latin typeface="Courier New" pitchFamily="49" charset="0"/>
                <a:cs typeface="Courier New" pitchFamily="49" charset="0"/>
              </a:rPr>
              <a:t>int</a:t>
            </a:r>
            <a:r>
              <a:rPr lang="en-US" altLang="en-US" sz="2200" b="1" dirty="0" smtClean="0">
                <a:solidFill>
                  <a:schemeClr val="tx2"/>
                </a:solidFill>
                <a:latin typeface="Courier New" pitchFamily="49" charset="0"/>
                <a:cs typeface="Courier New" pitchFamily="49" charset="0"/>
              </a:rPr>
              <a:t> type</a:t>
            </a:r>
            <a:r>
              <a:rPr lang="ro-RO" altLang="en-US" sz="2200" b="1" dirty="0" smtClean="0">
                <a:solidFill>
                  <a:schemeClr val="tx2"/>
                </a:solidFill>
                <a:latin typeface="Courier New" pitchFamily="49" charset="0"/>
                <a:cs typeface="Courier New" pitchFamily="49" charset="0"/>
              </a:rPr>
              <a:t>)</a:t>
            </a:r>
          </a:p>
          <a:p>
            <a:pPr marL="463550" lvl="1" indent="-238125" algn="just">
              <a:buNone/>
            </a:pPr>
            <a:r>
              <a:rPr lang="en-US" altLang="en-US" sz="2000" dirty="0" smtClean="0">
                <a:solidFill>
                  <a:schemeClr val="tx2"/>
                </a:solidFill>
                <a:latin typeface="Calibri" pitchFamily="34" charset="0"/>
              </a:rPr>
              <a:t>			</a:t>
            </a:r>
          </a:p>
          <a:p>
            <a:pPr marL="463550" lvl="1" indent="-238125" algn="just">
              <a:buNone/>
            </a:pPr>
            <a:endParaRPr lang="en-US" altLang="en-US" sz="2000" dirty="0" smtClean="0">
              <a:solidFill>
                <a:schemeClr val="tx2"/>
              </a:solidFill>
              <a:latin typeface="Calibri" pitchFamily="34" charset="0"/>
              <a:cs typeface="Courier New" pitchFamily="49" charset="0"/>
            </a:endParaRPr>
          </a:p>
          <a:p>
            <a:pPr marL="463550" lvl="1" indent="-238125" algn="just">
              <a:buNone/>
            </a:pPr>
            <a:endParaRPr lang="en-US" altLang="en-US" sz="2000" dirty="0" smtClean="0">
              <a:solidFill>
                <a:schemeClr val="tx2"/>
              </a:solidFill>
              <a:latin typeface="Calibri" pitchFamily="34" charset="0"/>
              <a:cs typeface="Courier New" pitchFamily="49" charset="0"/>
            </a:endParaRPr>
          </a:p>
          <a:p>
            <a:pPr marL="463550" lvl="1" indent="-238125" algn="just">
              <a:buNone/>
            </a:pPr>
            <a:endParaRPr lang="ro-RO" altLang="en-US" sz="2000" b="1" dirty="0" smtClean="0">
              <a:solidFill>
                <a:schemeClr val="tx2"/>
              </a:solidFill>
              <a:latin typeface="Courier New" pitchFamily="49" charset="0"/>
              <a:cs typeface="Courier New" pitchFamily="49" charset="0"/>
            </a:endParaRPr>
          </a:p>
          <a:p>
            <a:pPr lvl="1" algn="just">
              <a:buFont typeface="Arial" pitchFamily="34" charset="0"/>
              <a:buChar char="•"/>
            </a:pPr>
            <a:endParaRPr lang="ro-RO" altLang="en-US" sz="2000" b="1" dirty="0" smtClean="0">
              <a:solidFill>
                <a:schemeClr val="tx2"/>
              </a:solidFill>
              <a:latin typeface="Courier New" pitchFamily="49" charset="0"/>
              <a:cs typeface="Courier New" pitchFamily="49" charset="0"/>
            </a:endParaRPr>
          </a:p>
          <a:p>
            <a:pPr lvl="1" algn="just">
              <a:buNone/>
            </a:pPr>
            <a:endParaRPr lang="ro-RO" altLang="en-US" sz="2000" b="1" dirty="0" smtClean="0">
              <a:solidFill>
                <a:schemeClr val="tx2"/>
              </a:solidFill>
              <a:latin typeface="Courier New" pitchFamily="49" charset="0"/>
              <a:cs typeface="Courier New" pitchFamily="49" charset="0"/>
            </a:endParaRPr>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
        <p:nvSpPr>
          <p:cNvPr id="12" name="CasetăText 11"/>
          <p:cNvSpPr txBox="1"/>
          <p:nvPr/>
        </p:nvSpPr>
        <p:spPr>
          <a:xfrm>
            <a:off x="1674812" y="3105090"/>
            <a:ext cx="10058400" cy="400110"/>
          </a:xfrm>
          <a:prstGeom prst="rect">
            <a:avLst/>
          </a:prstGeom>
          <a:noFill/>
        </p:spPr>
        <p:txBody>
          <a:bodyPr wrap="square" rtlCol="0">
            <a:spAutoFit/>
          </a:bodyPr>
          <a:lstStyle/>
          <a:p>
            <a:pPr algn="just"/>
            <a:r>
              <a:rPr lang="vi-VN" altLang="en-US" sz="2000" dirty="0" smtClean="0">
                <a:solidFill>
                  <a:schemeClr val="tx2"/>
                </a:solidFill>
                <a:latin typeface="Courier New" pitchFamily="49" charset="0"/>
                <a:cs typeface="Courier New" pitchFamily="49" charset="0"/>
              </a:rPr>
              <a:t>String </a:t>
            </a:r>
            <a:r>
              <a:rPr lang="ro-RO" altLang="en-US" sz="2000" dirty="0" smtClean="0">
                <a:solidFill>
                  <a:schemeClr val="tx2"/>
                </a:solidFill>
                <a:latin typeface="Courier New" pitchFamily="49" charset="0"/>
                <a:cs typeface="Courier New" pitchFamily="49" charset="0"/>
              </a:rPr>
              <a:t>w</a:t>
            </a:r>
            <a:r>
              <a:rPr lang="vi-VN" altLang="en-US" sz="2000" dirty="0" smtClean="0">
                <a:solidFill>
                  <a:schemeClr val="tx2"/>
                </a:solidFill>
                <a:latin typeface="Courier New" pitchFamily="49" charset="0"/>
                <a:cs typeface="Courier New" pitchFamily="49" charset="0"/>
              </a:rPr>
              <a:t> = JOptionPane.showInputDialog(null,"Cuvântul căutat:");</a:t>
            </a:r>
            <a:endParaRPr lang="en-US" altLang="en-US" sz="2000" dirty="0" smtClean="0">
              <a:solidFill>
                <a:schemeClr val="tx2"/>
              </a:solidFill>
              <a:latin typeface="Courier New" pitchFamily="49" charset="0"/>
              <a:cs typeface="Courier New" pitchFamily="49" charset="0"/>
            </a:endParaRPr>
          </a:p>
        </p:txBody>
      </p:sp>
      <p:sp>
        <p:nvSpPr>
          <p:cNvPr id="13" name="CasetăText 12"/>
          <p:cNvSpPr txBox="1"/>
          <p:nvPr/>
        </p:nvSpPr>
        <p:spPr>
          <a:xfrm>
            <a:off x="1674812" y="6019800"/>
            <a:ext cx="10134600" cy="707886"/>
          </a:xfrm>
          <a:prstGeom prst="rect">
            <a:avLst/>
          </a:prstGeom>
          <a:noFill/>
        </p:spPr>
        <p:txBody>
          <a:bodyPr wrap="square" rtlCol="0">
            <a:spAutoFit/>
          </a:bodyPr>
          <a:lstStyle/>
          <a:p>
            <a:r>
              <a:rPr lang="en-US" altLang="en-US" sz="2000" dirty="0" smtClean="0">
                <a:solidFill>
                  <a:schemeClr val="tx2"/>
                </a:solidFill>
                <a:latin typeface="Courier New" pitchFamily="49" charset="0"/>
                <a:cs typeface="Courier New" pitchFamily="49" charset="0"/>
              </a:rPr>
              <a:t>String n = </a:t>
            </a:r>
            <a:r>
              <a:rPr lang="en-US" altLang="en-US" sz="2000" dirty="0" err="1" smtClean="0">
                <a:solidFill>
                  <a:schemeClr val="tx2"/>
                </a:solidFill>
                <a:latin typeface="Courier New" pitchFamily="49" charset="0"/>
                <a:cs typeface="Courier New" pitchFamily="49" charset="0"/>
              </a:rPr>
              <a:t>JOptionPane.showInputDialog</a:t>
            </a:r>
            <a:r>
              <a:rPr lang="en-US" altLang="en-US" sz="2000" dirty="0" smtClean="0">
                <a:solidFill>
                  <a:schemeClr val="tx2"/>
                </a:solidFill>
                <a:latin typeface="Courier New" pitchFamily="49" charset="0"/>
                <a:cs typeface="Courier New" pitchFamily="49" charset="0"/>
              </a:rPr>
              <a:t>(null, "</a:t>
            </a:r>
            <a:r>
              <a:rPr lang="en-US" altLang="en-US" sz="2000" dirty="0" err="1" smtClean="0">
                <a:solidFill>
                  <a:schemeClr val="tx2"/>
                </a:solidFill>
                <a:latin typeface="Courier New" pitchFamily="49" charset="0"/>
                <a:cs typeface="Courier New" pitchFamily="49" charset="0"/>
              </a:rPr>
              <a:t>Introduceți</a:t>
            </a:r>
            <a:r>
              <a:rPr lang="en-US" altLang="en-US" sz="2000" dirty="0" smtClean="0">
                <a:solidFill>
                  <a:schemeClr val="tx2"/>
                </a:solidFill>
                <a:latin typeface="Courier New" pitchFamily="49" charset="0"/>
                <a:cs typeface="Courier New" pitchFamily="49" charset="0"/>
              </a:rPr>
              <a:t> nota:", "Note", </a:t>
            </a:r>
            <a:r>
              <a:rPr lang="en-US" altLang="en-US" sz="2000" dirty="0" err="1" smtClean="0">
                <a:solidFill>
                  <a:schemeClr val="tx2"/>
                </a:solidFill>
                <a:latin typeface="Courier New" pitchFamily="49" charset="0"/>
                <a:cs typeface="Courier New" pitchFamily="49" charset="0"/>
              </a:rPr>
              <a:t>JOptionPane.WARNING_MESSAGE</a:t>
            </a:r>
            <a:r>
              <a:rPr lang="en-US" altLang="en-US" sz="2000" dirty="0" smtClean="0">
                <a:solidFill>
                  <a:schemeClr val="tx2"/>
                </a:solidFill>
                <a:latin typeface="Courier New" pitchFamily="49" charset="0"/>
                <a:cs typeface="Courier New" pitchFamily="49" charset="0"/>
              </a:rPr>
              <a:t>);</a:t>
            </a:r>
          </a:p>
        </p:txBody>
      </p:sp>
      <p:pic>
        <p:nvPicPr>
          <p:cNvPr id="2050" name="Picture 2"/>
          <p:cNvPicPr>
            <a:picLocks noChangeAspect="1" noChangeArrowheads="1"/>
          </p:cNvPicPr>
          <p:nvPr/>
        </p:nvPicPr>
        <p:blipFill>
          <a:blip r:embed="rId3" cstate="print"/>
          <a:srcRect l="73490" t="35556" r="9010" b="49333"/>
          <a:stretch>
            <a:fillRect/>
          </a:stretch>
        </p:blipFill>
        <p:spPr bwMode="auto">
          <a:xfrm>
            <a:off x="4722812" y="1523999"/>
            <a:ext cx="3048000" cy="1480457"/>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l="73000" t="33111" r="9000" b="50889"/>
          <a:stretch>
            <a:fillRect/>
          </a:stretch>
        </p:blipFill>
        <p:spPr bwMode="auto">
          <a:xfrm>
            <a:off x="4722812" y="4419600"/>
            <a:ext cx="3124200" cy="1562100"/>
          </a:xfrm>
          <a:prstGeom prst="rect">
            <a:avLst/>
          </a:prstGeom>
          <a:noFill/>
          <a:ln w="9525">
            <a:noFill/>
            <a:miter lim="800000"/>
            <a:headEnd/>
            <a:tailEnd/>
          </a:ln>
        </p:spPr>
      </p:pic>
    </p:spTree>
    <p:extLst>
      <p:ext uri="{BB962C8B-B14F-4D97-AF65-F5344CB8AC3E}">
        <p14:creationId xmlns:p14="http://schemas.microsoft.com/office/powerpoint/2010/main" val="178037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03412" y="40341"/>
            <a:ext cx="9782801" cy="847165"/>
          </a:xfrm>
        </p:spPr>
        <p:txBody>
          <a:bodyPr>
            <a:normAutofit/>
          </a:bodyPr>
          <a:lstStyle/>
          <a:p>
            <a:pPr algn="r"/>
            <a:r>
              <a:rPr lang="ro-RO" b="1" dirty="0" smtClean="0">
                <a:latin typeface="Calibri" pitchFamily="34" charset="0"/>
              </a:rPr>
              <a:t>Swing</a:t>
            </a:r>
            <a:endParaRPr lang="en-US" b="1" dirty="0">
              <a:latin typeface="Calibri" pitchFamily="34" charset="0"/>
            </a:endParaRPr>
          </a:p>
        </p:txBody>
      </p:sp>
      <p:sp>
        <p:nvSpPr>
          <p:cNvPr id="14" name="Content Placeholder 13"/>
          <p:cNvSpPr>
            <a:spLocks noGrp="1"/>
          </p:cNvSpPr>
          <p:nvPr>
            <p:ph idx="1"/>
          </p:nvPr>
        </p:nvSpPr>
        <p:spPr>
          <a:xfrm>
            <a:off x="1598612" y="1143000"/>
            <a:ext cx="9782801" cy="5181600"/>
          </a:xfrm>
        </p:spPr>
        <p:txBody>
          <a:bodyPr>
            <a:normAutofit fontScale="85000" lnSpcReduction="20000"/>
          </a:bodyPr>
          <a:lstStyle/>
          <a:p>
            <a:pPr algn="just">
              <a:buFont typeface="Wingdings" panose="05000000000000000000" pitchFamily="2" charset="2"/>
              <a:buChar char="Ø"/>
            </a:pPr>
            <a:r>
              <a:rPr lang="en-US" sz="2600" dirty="0" smtClean="0">
                <a:solidFill>
                  <a:schemeClr val="tx2"/>
                </a:solidFill>
                <a:latin typeface="Calibri" pitchFamily="34" charset="0"/>
              </a:rPr>
              <a:t>O</a:t>
            </a:r>
            <a:r>
              <a:rPr lang="ro-RO" sz="2600" dirty="0" smtClean="0">
                <a:solidFill>
                  <a:schemeClr val="tx2"/>
                </a:solidFill>
                <a:latin typeface="Calibri" pitchFamily="34" charset="0"/>
              </a:rPr>
              <a:t> arhitectură complexă de clase și interfețe care extinde modelul AWT</a:t>
            </a:r>
            <a:r>
              <a:rPr lang="en-US" sz="2600" dirty="0" smtClean="0">
                <a:solidFill>
                  <a:schemeClr val="tx2"/>
                </a:solidFill>
                <a:latin typeface="Calibri" pitchFamily="34" charset="0"/>
              </a:rPr>
              <a:t>.</a:t>
            </a:r>
            <a:endParaRPr lang="ro-RO" sz="2600" dirty="0" smtClean="0">
              <a:solidFill>
                <a:schemeClr val="tx2"/>
              </a:solidFill>
              <a:latin typeface="Calibri" pitchFamily="34" charset="0"/>
            </a:endParaRPr>
          </a:p>
          <a:p>
            <a:pPr marL="0" indent="0" algn="just">
              <a:buNone/>
            </a:pPr>
            <a:endParaRPr lang="ro-RO" sz="2600" dirty="0" smtClean="0">
              <a:solidFill>
                <a:schemeClr val="tx2"/>
              </a:solidFill>
              <a:latin typeface="Calibri" pitchFamily="34" charset="0"/>
            </a:endParaRPr>
          </a:p>
          <a:p>
            <a:pPr algn="just">
              <a:buFont typeface="Wingdings" panose="05000000000000000000" pitchFamily="2" charset="2"/>
              <a:buChar char="Ø"/>
            </a:pPr>
            <a:r>
              <a:rPr lang="ro-RO" sz="2600" dirty="0" smtClean="0">
                <a:solidFill>
                  <a:schemeClr val="tx2"/>
                </a:solidFill>
                <a:latin typeface="Calibri" pitchFamily="34" charset="0"/>
              </a:rPr>
              <a:t>Conține 18 pachete, cel de bază fiind </a:t>
            </a:r>
            <a:r>
              <a:rPr lang="ro-RO" sz="2600" dirty="0" smtClean="0">
                <a:solidFill>
                  <a:srgbClr val="0000CC"/>
                </a:solidFill>
                <a:latin typeface="Calibri" pitchFamily="34" charset="0"/>
              </a:rPr>
              <a:t>javax.swing</a:t>
            </a:r>
            <a:r>
              <a:rPr lang="en-US" sz="2600" dirty="0" smtClean="0">
                <a:solidFill>
                  <a:srgbClr val="0000CC"/>
                </a:solidFill>
                <a:latin typeface="Calibri" pitchFamily="34" charset="0"/>
              </a:rPr>
              <a:t>.</a:t>
            </a:r>
            <a:endParaRPr lang="ro-RO" sz="2600" dirty="0" smtClean="0">
              <a:solidFill>
                <a:srgbClr val="0000CC"/>
              </a:solidFill>
              <a:latin typeface="Calibri" pitchFamily="34" charset="0"/>
            </a:endParaRPr>
          </a:p>
          <a:p>
            <a:pPr marL="0" indent="0" algn="just">
              <a:buNone/>
            </a:pPr>
            <a:endParaRPr lang="ro-RO" sz="2600" dirty="0">
              <a:solidFill>
                <a:srgbClr val="0000CC"/>
              </a:solidFill>
              <a:latin typeface="Calibri" pitchFamily="34" charset="0"/>
            </a:endParaRPr>
          </a:p>
          <a:p>
            <a:pPr marL="246888" lvl="2" algn="just">
              <a:spcBef>
                <a:spcPts val="1400"/>
              </a:spcBef>
              <a:buFont typeface="Wingdings" panose="05000000000000000000" pitchFamily="2" charset="2"/>
              <a:buChar char="Ø"/>
            </a:pPr>
            <a:r>
              <a:rPr lang="ro-RO" sz="2600" dirty="0">
                <a:solidFill>
                  <a:schemeClr val="tx2"/>
                </a:solidFill>
                <a:latin typeface="Calibri" pitchFamily="34" charset="0"/>
              </a:rPr>
              <a:t>Componentele Swing nu depind de sistemul de operare, fiind implementate direct în Java</a:t>
            </a:r>
            <a:r>
              <a:rPr lang="ro-RO" sz="2600" dirty="0" smtClean="0">
                <a:solidFill>
                  <a:schemeClr val="tx2"/>
                </a:solidFill>
                <a:latin typeface="Calibri" pitchFamily="34" charset="0"/>
              </a:rPr>
              <a:t>.</a:t>
            </a:r>
            <a:endParaRPr lang="ro-RO" sz="2600" dirty="0">
              <a:solidFill>
                <a:schemeClr val="tx2"/>
              </a:solidFill>
              <a:latin typeface="Calibri" pitchFamily="34" charset="0"/>
            </a:endParaRPr>
          </a:p>
          <a:p>
            <a:pPr algn="just">
              <a:buFont typeface="Wingdings" panose="05000000000000000000" pitchFamily="2" charset="2"/>
              <a:buChar char="Ø"/>
            </a:pPr>
            <a:r>
              <a:rPr lang="ro-RO" sz="2600" b="1" dirty="0">
                <a:solidFill>
                  <a:schemeClr val="tx2"/>
                </a:solidFill>
                <a:latin typeface="Calibri" pitchFamily="34" charset="0"/>
              </a:rPr>
              <a:t>Avantaje:</a:t>
            </a:r>
          </a:p>
          <a:p>
            <a:pPr lvl="1" algn="just">
              <a:buFont typeface="Wingdings" panose="05000000000000000000" pitchFamily="2" charset="2"/>
              <a:buChar char="§"/>
            </a:pPr>
            <a:r>
              <a:rPr lang="ro-RO" sz="2600" dirty="0">
                <a:solidFill>
                  <a:schemeClr val="tx2"/>
                </a:solidFill>
                <a:latin typeface="Calibri" pitchFamily="34" charset="0"/>
              </a:rPr>
              <a:t>flexibilitate, deoarece desenarea componentelor se efectuează integral din Java</a:t>
            </a:r>
          </a:p>
          <a:p>
            <a:pPr lvl="1" algn="just">
              <a:buFont typeface="Wingdings" panose="05000000000000000000" pitchFamily="2" charset="2"/>
              <a:buChar char="§"/>
            </a:pPr>
            <a:r>
              <a:rPr lang="ro-RO" sz="2600" dirty="0">
                <a:solidFill>
                  <a:schemeClr val="tx2"/>
                </a:solidFill>
                <a:latin typeface="Calibri" pitchFamily="34" charset="0"/>
              </a:rPr>
              <a:t>p</a:t>
            </a:r>
            <a:r>
              <a:rPr lang="ro-RO" sz="2600" dirty="0" smtClean="0">
                <a:solidFill>
                  <a:schemeClr val="tx2"/>
                </a:solidFill>
                <a:latin typeface="Calibri" pitchFamily="34" charset="0"/>
              </a:rPr>
              <a:t>aleta de componentele grafice este mult extinsă, iar componentele sunt mai elaborate</a:t>
            </a:r>
            <a:endParaRPr lang="ro-RO" sz="2600" dirty="0">
              <a:solidFill>
                <a:schemeClr val="tx2"/>
              </a:solidFill>
              <a:latin typeface="Calibri" pitchFamily="34" charset="0"/>
            </a:endParaRPr>
          </a:p>
          <a:p>
            <a:pPr algn="just">
              <a:buFont typeface="Wingdings" panose="05000000000000000000" pitchFamily="2" charset="2"/>
              <a:buChar char="Ø"/>
            </a:pPr>
            <a:r>
              <a:rPr lang="ro-RO" sz="2600" b="1" dirty="0">
                <a:solidFill>
                  <a:schemeClr val="tx2"/>
                </a:solidFill>
                <a:latin typeface="Calibri" pitchFamily="34" charset="0"/>
              </a:rPr>
              <a:t>Dezavantaje</a:t>
            </a:r>
          </a:p>
          <a:p>
            <a:pPr lvl="1" algn="just">
              <a:buFont typeface="Wingdings" panose="05000000000000000000" pitchFamily="2" charset="2"/>
              <a:buChar char="§"/>
            </a:pPr>
            <a:r>
              <a:rPr lang="ro-RO" sz="2600" dirty="0">
                <a:solidFill>
                  <a:schemeClr val="tx2"/>
                </a:solidFill>
                <a:latin typeface="Calibri" pitchFamily="34" charset="0"/>
              </a:rPr>
              <a:t>viteza mai redusă comparativ cu </a:t>
            </a:r>
            <a:r>
              <a:rPr lang="ro-RO" sz="2600" dirty="0" smtClean="0">
                <a:solidFill>
                  <a:schemeClr val="tx2"/>
                </a:solidFill>
                <a:latin typeface="Calibri" pitchFamily="34" charset="0"/>
              </a:rPr>
              <a:t>AWT</a:t>
            </a:r>
          </a:p>
          <a:p>
            <a:pPr lvl="1" algn="just">
              <a:buFont typeface="Wingdings" panose="05000000000000000000" pitchFamily="2" charset="2"/>
              <a:buChar char="§"/>
            </a:pPr>
            <a:r>
              <a:rPr lang="ro-RO" sz="2600" dirty="0" smtClean="0">
                <a:solidFill>
                  <a:schemeClr val="tx2"/>
                </a:solidFill>
                <a:latin typeface="Calibri" pitchFamily="34" charset="0"/>
              </a:rPr>
              <a:t>aspectul </a:t>
            </a:r>
            <a:r>
              <a:rPr lang="ro-RO" sz="2600" dirty="0">
                <a:solidFill>
                  <a:schemeClr val="tx2"/>
                </a:solidFill>
                <a:latin typeface="Calibri" pitchFamily="34" charset="0"/>
              </a:rPr>
              <a:t>componentelor nu se modifica automat odată cu îmbunătățirile aduse de noile sisteme de operare </a:t>
            </a:r>
          </a:p>
          <a:p>
            <a:pPr algn="just"/>
            <a:endParaRPr lang="ro-RO" dirty="0"/>
          </a:p>
        </p:txBody>
      </p:sp>
      <p:grpSp>
        <p:nvGrpSpPr>
          <p:cNvPr id="7" name="Grupare 6"/>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val="3463550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03412" y="40341"/>
            <a:ext cx="9782801" cy="847165"/>
          </a:xfrm>
        </p:spPr>
        <p:txBody>
          <a:bodyPr>
            <a:normAutofit/>
          </a:bodyPr>
          <a:lstStyle/>
          <a:p>
            <a:pPr algn="r"/>
            <a:r>
              <a:rPr lang="ro-RO" b="1" dirty="0" smtClean="0">
                <a:latin typeface="Calibri" pitchFamily="34" charset="0"/>
              </a:rPr>
              <a:t>Swing</a:t>
            </a:r>
            <a:endParaRPr lang="en-US" b="1" dirty="0">
              <a:latin typeface="Calibri" pitchFamily="34" charset="0"/>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724848881"/>
              </p:ext>
            </p:extLst>
          </p:nvPr>
        </p:nvGraphicFramePr>
        <p:xfrm>
          <a:off x="1446212" y="1143000"/>
          <a:ext cx="10072688" cy="5105400"/>
        </p:xfrm>
        <a:graphic>
          <a:graphicData uri="http://schemas.openxmlformats.org/drawingml/2006/table">
            <a:tbl>
              <a:tblPr firstRow="1" bandRow="1">
                <a:tableStyleId>{5940675A-B579-460E-94D1-54222C63F5DA}</a:tableStyleId>
              </a:tblPr>
              <a:tblGrid>
                <a:gridCol w="5181600"/>
                <a:gridCol w="4891088"/>
              </a:tblGrid>
              <a:tr h="2880632">
                <a:tc>
                  <a:txBody>
                    <a:bodyPr/>
                    <a:lstStyle/>
                    <a:p>
                      <a:pPr marL="379412" lvl="2" indent="-285750" algn="just">
                        <a:buFont typeface="Wingdings" panose="05000000000000000000" pitchFamily="2" charset="2"/>
                        <a:buChar char="§"/>
                      </a:pPr>
                      <a:r>
                        <a:rPr lang="ro-RO" sz="2000" b="1" kern="1200" noProof="0" dirty="0" smtClean="0">
                          <a:solidFill>
                            <a:schemeClr val="tx2"/>
                          </a:solidFill>
                          <a:latin typeface="Calibri" pitchFamily="34" charset="0"/>
                          <a:ea typeface="+mn-ea"/>
                          <a:cs typeface="+mn-cs"/>
                        </a:rPr>
                        <a:t>Modelul</a:t>
                      </a:r>
                      <a:r>
                        <a:rPr lang="ro-RO" sz="2000" kern="1200" noProof="0" dirty="0" smtClean="0">
                          <a:solidFill>
                            <a:schemeClr val="tx2"/>
                          </a:solidFill>
                          <a:latin typeface="Calibri" pitchFamily="34" charset="0"/>
                          <a:ea typeface="+mn-ea"/>
                          <a:cs typeface="+mn-cs"/>
                        </a:rPr>
                        <a:t> gestionează datele și înștiințează controller-ul în momentul în care datele sunt modificate.</a:t>
                      </a:r>
                    </a:p>
                    <a:p>
                      <a:pPr marL="379412" lvl="2" indent="-285750" algn="just">
                        <a:buFont typeface="Wingdings" panose="05000000000000000000" pitchFamily="2" charset="2"/>
                        <a:buChar char="§"/>
                      </a:pPr>
                      <a:r>
                        <a:rPr lang="ro-RO" sz="2000" b="1" kern="1200" noProof="0" dirty="0" err="1" smtClean="0">
                          <a:solidFill>
                            <a:schemeClr val="tx2"/>
                          </a:solidFill>
                          <a:latin typeface="Calibri" pitchFamily="34" charset="0"/>
                          <a:ea typeface="+mn-ea"/>
                          <a:cs typeface="+mn-cs"/>
                        </a:rPr>
                        <a:t>View-ul</a:t>
                      </a:r>
                      <a:r>
                        <a:rPr lang="ro-RO" sz="2000" kern="1200" noProof="0" dirty="0" smtClean="0">
                          <a:solidFill>
                            <a:schemeClr val="tx2"/>
                          </a:solidFill>
                          <a:latin typeface="Calibri" pitchFamily="34" charset="0"/>
                          <a:ea typeface="+mn-ea"/>
                          <a:cs typeface="+mn-cs"/>
                        </a:rPr>
                        <a:t> are rolul de a reprezenta grafic datele din model și de a facilita interacțiunea cu utilizatorul</a:t>
                      </a:r>
                      <a:r>
                        <a:rPr lang="en-US" sz="2000" kern="1200" noProof="0" dirty="0" smtClean="0">
                          <a:solidFill>
                            <a:schemeClr val="tx2"/>
                          </a:solidFill>
                          <a:latin typeface="Calibri" pitchFamily="34" charset="0"/>
                          <a:ea typeface="+mn-ea"/>
                          <a:cs typeface="+mn-cs"/>
                        </a:rPr>
                        <a:t>.</a:t>
                      </a:r>
                      <a:endParaRPr lang="ro-RO" sz="2000" kern="1200" noProof="0" dirty="0" smtClean="0">
                        <a:solidFill>
                          <a:schemeClr val="tx2"/>
                        </a:solidFill>
                        <a:latin typeface="Calibri" pitchFamily="34" charset="0"/>
                        <a:ea typeface="+mn-ea"/>
                        <a:cs typeface="+mn-cs"/>
                      </a:endParaRPr>
                    </a:p>
                    <a:p>
                      <a:pPr marL="379412" lvl="2" indent="-285750" algn="just">
                        <a:buFont typeface="Wingdings" panose="05000000000000000000" pitchFamily="2" charset="2"/>
                        <a:buChar char="§"/>
                      </a:pPr>
                      <a:r>
                        <a:rPr lang="ro-RO" sz="2000" b="1" kern="1200" noProof="0" dirty="0" smtClean="0">
                          <a:solidFill>
                            <a:schemeClr val="tx2"/>
                          </a:solidFill>
                          <a:latin typeface="Calibri" pitchFamily="34" charset="0"/>
                          <a:ea typeface="+mn-ea"/>
                          <a:cs typeface="+mn-cs"/>
                        </a:rPr>
                        <a:t>Controller-ul</a:t>
                      </a:r>
                      <a:r>
                        <a:rPr lang="ro-RO" sz="2000" kern="1200" noProof="0" dirty="0" smtClean="0">
                          <a:solidFill>
                            <a:schemeClr val="tx2"/>
                          </a:solidFill>
                          <a:latin typeface="Calibri" pitchFamily="34" charset="0"/>
                          <a:ea typeface="+mn-ea"/>
                          <a:cs typeface="+mn-cs"/>
                        </a:rPr>
                        <a:t> definește modul în care interfața reacționează la acțiunile utilizatorului,</a:t>
                      </a:r>
                      <a:r>
                        <a:rPr lang="ro-RO" sz="2000" kern="1200" baseline="0" noProof="0" dirty="0" smtClean="0">
                          <a:solidFill>
                            <a:schemeClr val="tx2"/>
                          </a:solidFill>
                          <a:latin typeface="Calibri" pitchFamily="34" charset="0"/>
                          <a:ea typeface="+mn-ea"/>
                          <a:cs typeface="+mn-cs"/>
                        </a:rPr>
                        <a:t> </a:t>
                      </a:r>
                      <a:r>
                        <a:rPr lang="ro-RO" sz="2000" kern="1200" noProof="0" dirty="0" smtClean="0">
                          <a:solidFill>
                            <a:schemeClr val="tx2"/>
                          </a:solidFill>
                          <a:latin typeface="Calibri" pitchFamily="34" charset="0"/>
                          <a:ea typeface="+mn-ea"/>
                          <a:cs typeface="+mn-cs"/>
                        </a:rPr>
                        <a:t>recepționează mesajele primite de la </a:t>
                      </a:r>
                      <a:r>
                        <a:rPr lang="ro-RO" sz="2000" kern="1200" noProof="0" dirty="0" err="1" smtClean="0">
                          <a:solidFill>
                            <a:schemeClr val="tx2"/>
                          </a:solidFill>
                          <a:latin typeface="Calibri" pitchFamily="34" charset="0"/>
                          <a:ea typeface="+mn-ea"/>
                          <a:cs typeface="+mn-cs"/>
                        </a:rPr>
                        <a:t>view</a:t>
                      </a:r>
                      <a:r>
                        <a:rPr lang="ro-RO" sz="2000" kern="1200" noProof="0" dirty="0" smtClean="0">
                          <a:solidFill>
                            <a:schemeClr val="tx2"/>
                          </a:solidFill>
                          <a:latin typeface="Calibri" pitchFamily="34" charset="0"/>
                          <a:ea typeface="+mn-ea"/>
                          <a:cs typeface="+mn-cs"/>
                        </a:rPr>
                        <a:t> după apariția unui anumit eveniment și</a:t>
                      </a:r>
                      <a:r>
                        <a:rPr lang="ro-RO" sz="2000" kern="1200" baseline="0" noProof="0" dirty="0" smtClean="0">
                          <a:solidFill>
                            <a:schemeClr val="tx2"/>
                          </a:solidFill>
                          <a:latin typeface="Calibri" pitchFamily="34" charset="0"/>
                          <a:ea typeface="+mn-ea"/>
                          <a:cs typeface="+mn-cs"/>
                        </a:rPr>
                        <a:t> </a:t>
                      </a:r>
                      <a:r>
                        <a:rPr lang="ro-RO" sz="2000" kern="1200" noProof="0" dirty="0" smtClean="0">
                          <a:solidFill>
                            <a:schemeClr val="tx2"/>
                          </a:solidFill>
                          <a:latin typeface="Calibri" pitchFamily="34" charset="0"/>
                          <a:ea typeface="+mn-ea"/>
                          <a:cs typeface="+mn-cs"/>
                        </a:rPr>
                        <a:t>trimite mesaje modelului pentru a actualiza datele afișate de </a:t>
                      </a:r>
                      <a:r>
                        <a:rPr lang="ro-RO" sz="2000" kern="1200" noProof="0" dirty="0" err="1" smtClean="0">
                          <a:solidFill>
                            <a:schemeClr val="tx2"/>
                          </a:solidFill>
                          <a:latin typeface="Calibri" pitchFamily="34" charset="0"/>
                          <a:ea typeface="+mn-ea"/>
                          <a:cs typeface="+mn-cs"/>
                        </a:rPr>
                        <a:t>view</a:t>
                      </a:r>
                      <a:r>
                        <a:rPr lang="en-US" sz="2000" kern="1200" noProof="0" dirty="0" smtClean="0">
                          <a:solidFill>
                            <a:schemeClr val="tx2"/>
                          </a:solidFill>
                          <a:latin typeface="Calibri" pitchFamily="34" charset="0"/>
                          <a:ea typeface="+mn-ea"/>
                          <a:cs typeface="+mn-cs"/>
                        </a:rPr>
                        <a:t>.</a:t>
                      </a:r>
                      <a:endParaRPr lang="ro-RO" sz="2000" kern="1200" noProof="0" dirty="0" smtClean="0">
                        <a:solidFill>
                          <a:schemeClr val="tx2"/>
                        </a:solidFill>
                        <a:latin typeface="Calibri" pitchFamily="34" charset="0"/>
                        <a:ea typeface="+mn-ea"/>
                        <a:cs typeface="+mn-cs"/>
                      </a:endParaRPr>
                    </a:p>
                    <a:p>
                      <a:pPr marL="379412" lvl="2" indent="-285750" algn="just">
                        <a:buFont typeface="Wingdings" panose="05000000000000000000" pitchFamily="2" charset="2"/>
                        <a:buChar char="§"/>
                      </a:pPr>
                      <a:endParaRPr lang="ro-RO" sz="2400" kern="1200" noProof="0" dirty="0">
                        <a:solidFill>
                          <a:schemeClr val="tx2"/>
                        </a:solidFill>
                        <a:latin typeface="Calibri" pitchFamily="34" charset="0"/>
                        <a:ea typeface="+mn-ea"/>
                        <a:cs typeface="+mn-cs"/>
                      </a:endParaRPr>
                    </a:p>
                  </a:txBody>
                  <a:tcPr/>
                </a:tc>
                <a:tc>
                  <a:txBody>
                    <a:bodyPr/>
                    <a:lstStyle/>
                    <a:p>
                      <a:endParaRPr lang="ro-RO" noProof="0" smtClean="0"/>
                    </a:p>
                    <a:p>
                      <a:endParaRPr lang="ro-RO" noProof="0" smtClean="0"/>
                    </a:p>
                    <a:p>
                      <a:endParaRPr lang="ro-RO" noProof="0" smtClean="0"/>
                    </a:p>
                    <a:p>
                      <a:endParaRPr lang="ro-RO" noProof="0" smtClean="0"/>
                    </a:p>
                    <a:p>
                      <a:endParaRPr lang="ro-RO" noProof="0"/>
                    </a:p>
                  </a:txBody>
                  <a:tcPr/>
                </a:tc>
              </a:tr>
              <a:tr h="990600">
                <a:tc gridSpan="2">
                  <a:txBody>
                    <a:bodyPr/>
                    <a:lstStyle/>
                    <a:p>
                      <a:pPr marL="93662" marR="0" lvl="2" indent="0" algn="just"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ro-RO" sz="2000" b="1" kern="1200" noProof="0" dirty="0" smtClean="0">
                          <a:solidFill>
                            <a:srgbClr val="FF0000"/>
                          </a:solidFill>
                          <a:latin typeface="Calibri" pitchFamily="34" charset="0"/>
                          <a:ea typeface="+mn-ea"/>
                          <a:cs typeface="+mn-cs"/>
                        </a:rPr>
                        <a:t>În Swing</a:t>
                      </a:r>
                      <a:r>
                        <a:rPr lang="en-US" sz="2000" b="1" kern="1200" noProof="0" dirty="0" smtClean="0">
                          <a:solidFill>
                            <a:srgbClr val="FF0000"/>
                          </a:solidFill>
                          <a:latin typeface="Calibri" pitchFamily="34" charset="0"/>
                          <a:ea typeface="+mn-ea"/>
                          <a:cs typeface="+mn-cs"/>
                        </a:rPr>
                        <a:t>,</a:t>
                      </a:r>
                      <a:r>
                        <a:rPr lang="ro-RO" sz="2000" b="1" kern="1200" noProof="0" dirty="0" smtClean="0">
                          <a:solidFill>
                            <a:srgbClr val="FF0000"/>
                          </a:solidFill>
                          <a:latin typeface="Calibri" pitchFamily="34" charset="0"/>
                          <a:ea typeface="+mn-ea"/>
                          <a:cs typeface="+mn-cs"/>
                        </a:rPr>
                        <a:t> </a:t>
                      </a:r>
                      <a:r>
                        <a:rPr lang="ro-RO" sz="2000" b="1" kern="1200" noProof="0" dirty="0" err="1" smtClean="0">
                          <a:solidFill>
                            <a:srgbClr val="FF0000"/>
                          </a:solidFill>
                          <a:latin typeface="Calibri" pitchFamily="34" charset="0"/>
                          <a:ea typeface="+mn-ea"/>
                          <a:cs typeface="+mn-cs"/>
                        </a:rPr>
                        <a:t>View-ul</a:t>
                      </a:r>
                      <a:r>
                        <a:rPr lang="ro-RO" sz="2000" b="1" kern="1200" noProof="0" dirty="0" smtClean="0">
                          <a:solidFill>
                            <a:srgbClr val="FF0000"/>
                          </a:solidFill>
                          <a:latin typeface="Calibri" pitchFamily="34" charset="0"/>
                          <a:ea typeface="+mn-ea"/>
                          <a:cs typeface="+mn-cs"/>
                        </a:rPr>
                        <a:t> și Controller-ul au fost unificate</a:t>
                      </a:r>
                      <a:r>
                        <a:rPr lang="en-US" sz="2000" b="1" kern="1200" noProof="0" dirty="0" smtClean="0">
                          <a:solidFill>
                            <a:srgbClr val="FF0000"/>
                          </a:solidFill>
                          <a:latin typeface="Calibri" pitchFamily="34" charset="0"/>
                          <a:ea typeface="+mn-ea"/>
                          <a:cs typeface="+mn-cs"/>
                        </a:rPr>
                        <a:t>,</a:t>
                      </a:r>
                      <a:r>
                        <a:rPr lang="ro-RO" sz="2000" b="1" kern="1200" noProof="0" dirty="0" smtClean="0">
                          <a:solidFill>
                            <a:srgbClr val="FF0000"/>
                          </a:solidFill>
                          <a:latin typeface="Calibri" pitchFamily="34" charset="0"/>
                          <a:ea typeface="+mn-ea"/>
                          <a:cs typeface="+mn-cs"/>
                        </a:rPr>
                        <a:t> obținându-se o arhitectură cu model separabil</a:t>
                      </a:r>
                      <a:r>
                        <a:rPr lang="en-US" sz="2000" b="1" kern="1200" noProof="0" dirty="0" smtClean="0">
                          <a:solidFill>
                            <a:srgbClr val="FF0000"/>
                          </a:solidFill>
                          <a:latin typeface="Calibri" pitchFamily="34" charset="0"/>
                          <a:ea typeface="+mn-ea"/>
                          <a:cs typeface="+mn-cs"/>
                        </a:rPr>
                        <a:t>!</a:t>
                      </a:r>
                      <a:endParaRPr lang="ro-RO" sz="2400" kern="1200" noProof="0" dirty="0">
                        <a:solidFill>
                          <a:schemeClr val="tx2"/>
                        </a:solidFill>
                        <a:latin typeface="Calibri" pitchFamily="34" charset="0"/>
                        <a:ea typeface="+mn-ea"/>
                        <a:cs typeface="+mn-cs"/>
                      </a:endParaRPr>
                    </a:p>
                  </a:txBody>
                  <a:tcPr/>
                </a:tc>
                <a:tc hMerge="1">
                  <a:txBody>
                    <a:bodyPr/>
                    <a:lstStyle/>
                    <a:p>
                      <a:endParaRPr lang="ro-RO" dirty="0"/>
                    </a:p>
                  </a:txBody>
                  <a:tcPr/>
                </a:tc>
              </a:tr>
            </a:tbl>
          </a:graphicData>
        </a:graphic>
      </p:graphicFrame>
      <p:grpSp>
        <p:nvGrpSpPr>
          <p:cNvPr id="7" name="Grupare 6"/>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3" name="Picture 2"/>
          <p:cNvPicPr>
            <a:picLocks noChangeAspect="1"/>
          </p:cNvPicPr>
          <p:nvPr/>
        </p:nvPicPr>
        <p:blipFill>
          <a:blip r:embed="rId3" cstate="print"/>
          <a:stretch>
            <a:fillRect/>
          </a:stretch>
        </p:blipFill>
        <p:spPr>
          <a:xfrm>
            <a:off x="6932612" y="2209800"/>
            <a:ext cx="4533900" cy="2419350"/>
          </a:xfrm>
          <a:prstGeom prst="rect">
            <a:avLst/>
          </a:prstGeom>
        </p:spPr>
      </p:pic>
    </p:spTree>
    <p:extLst>
      <p:ext uri="{BB962C8B-B14F-4D97-AF65-F5344CB8AC3E}">
        <p14:creationId xmlns:p14="http://schemas.microsoft.com/office/powerpoint/2010/main" val="283059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ro-RO" b="1" dirty="0">
                <a:latin typeface="Calibri" pitchFamily="34" charset="0"/>
              </a:rPr>
              <a:t>Etapele realizării unei </a:t>
            </a:r>
            <a:r>
              <a:rPr lang="ro-RO" b="1" dirty="0" smtClean="0">
                <a:latin typeface="Calibri" pitchFamily="34" charset="0"/>
              </a:rPr>
              <a:t>GUI</a:t>
            </a:r>
            <a:endParaRPr lang="ro-RO" b="1" dirty="0">
              <a:latin typeface="Calibri" pitchFamily="34" charset="0"/>
            </a:endParaRPr>
          </a:p>
        </p:txBody>
      </p:sp>
      <p:sp>
        <p:nvSpPr>
          <p:cNvPr id="14" name="Content Placeholder 13"/>
          <p:cNvSpPr>
            <a:spLocks noGrp="1"/>
          </p:cNvSpPr>
          <p:nvPr>
            <p:ph idx="1"/>
          </p:nvPr>
        </p:nvSpPr>
        <p:spPr>
          <a:xfrm>
            <a:off x="1431177" y="990600"/>
            <a:ext cx="9782801" cy="5181600"/>
          </a:xfrm>
        </p:spPr>
        <p:txBody>
          <a:bodyPr>
            <a:normAutofit/>
          </a:bodyPr>
          <a:lstStyle/>
          <a:p>
            <a:pPr marL="431800" lvl="2" indent="-342900" algn="just">
              <a:buFont typeface="Wingdings" panose="05000000000000000000" pitchFamily="2" charset="2"/>
              <a:buChar char="§"/>
            </a:pPr>
            <a:r>
              <a:rPr lang="ro-RO" sz="2400" dirty="0">
                <a:solidFill>
                  <a:schemeClr val="tx2"/>
                </a:solidFill>
                <a:latin typeface="Calibri" pitchFamily="34" charset="0"/>
              </a:rPr>
              <a:t>C</a:t>
            </a:r>
            <a:r>
              <a:rPr lang="ro-RO" sz="2400" dirty="0" smtClean="0">
                <a:solidFill>
                  <a:schemeClr val="tx2"/>
                </a:solidFill>
                <a:latin typeface="Calibri" pitchFamily="34" charset="0"/>
              </a:rPr>
              <a:t>rearea </a:t>
            </a:r>
            <a:r>
              <a:rPr lang="ro-RO" sz="2400" dirty="0">
                <a:solidFill>
                  <a:schemeClr val="tx2"/>
                </a:solidFill>
                <a:latin typeface="Calibri" pitchFamily="34" charset="0"/>
              </a:rPr>
              <a:t>unui container rădăcină (formular </a:t>
            </a:r>
            <a:r>
              <a:rPr lang="ro-RO" sz="2400" dirty="0" smtClean="0">
                <a:solidFill>
                  <a:schemeClr val="tx2"/>
                </a:solidFill>
                <a:latin typeface="Calibri" pitchFamily="34" charset="0"/>
              </a:rPr>
              <a:t>principal)</a:t>
            </a:r>
          </a:p>
          <a:p>
            <a:pPr marL="431800" lvl="2" indent="-342900" algn="just">
              <a:buFont typeface="Wingdings" panose="05000000000000000000" pitchFamily="2" charset="2"/>
              <a:buChar char="§"/>
            </a:pPr>
            <a:endParaRPr lang="ro-RO" sz="2400" dirty="0">
              <a:solidFill>
                <a:schemeClr val="tx2"/>
              </a:solidFill>
              <a:latin typeface="Calibri" pitchFamily="34" charset="0"/>
            </a:endParaRPr>
          </a:p>
          <a:p>
            <a:pPr marL="431800" lvl="2" indent="-342900" algn="just">
              <a:buFont typeface="Wingdings" panose="05000000000000000000" pitchFamily="2" charset="2"/>
              <a:buChar char="§"/>
            </a:pPr>
            <a:r>
              <a:rPr lang="ro-RO" sz="2400" dirty="0">
                <a:solidFill>
                  <a:schemeClr val="tx2"/>
                </a:solidFill>
                <a:latin typeface="Calibri" pitchFamily="34" charset="0"/>
              </a:rPr>
              <a:t>A</a:t>
            </a:r>
            <a:r>
              <a:rPr lang="ro-RO" sz="2400" dirty="0" smtClean="0">
                <a:solidFill>
                  <a:schemeClr val="tx2"/>
                </a:solidFill>
                <a:latin typeface="Calibri" pitchFamily="34" charset="0"/>
              </a:rPr>
              <a:t>dăugarea </a:t>
            </a:r>
            <a:r>
              <a:rPr lang="ro-RO" sz="2400" dirty="0">
                <a:solidFill>
                  <a:schemeClr val="tx2"/>
                </a:solidFill>
                <a:latin typeface="Calibri" pitchFamily="34" charset="0"/>
              </a:rPr>
              <a:t>unor containere intermediare în containerul rădăcină (în afara celui </a:t>
            </a:r>
            <a:r>
              <a:rPr lang="ro-RO" sz="2400" dirty="0" smtClean="0">
                <a:solidFill>
                  <a:schemeClr val="tx2"/>
                </a:solidFill>
                <a:latin typeface="Calibri" pitchFamily="34" charset="0"/>
              </a:rPr>
              <a:t>implicit)</a:t>
            </a:r>
          </a:p>
          <a:p>
            <a:pPr marL="431800" lvl="2" indent="-342900" algn="just">
              <a:buFont typeface="Wingdings" panose="05000000000000000000" pitchFamily="2" charset="2"/>
              <a:buChar char="§"/>
            </a:pPr>
            <a:endParaRPr lang="ro-RO" sz="2400" dirty="0">
              <a:solidFill>
                <a:schemeClr val="tx2"/>
              </a:solidFill>
              <a:latin typeface="Calibri" pitchFamily="34" charset="0"/>
            </a:endParaRPr>
          </a:p>
          <a:p>
            <a:pPr marL="431800" lvl="2" indent="-342900" algn="just">
              <a:buFont typeface="Wingdings" panose="05000000000000000000" pitchFamily="2" charset="2"/>
              <a:buChar char="§"/>
            </a:pPr>
            <a:r>
              <a:rPr lang="ro-RO" sz="2400" dirty="0">
                <a:solidFill>
                  <a:schemeClr val="tx2"/>
                </a:solidFill>
                <a:latin typeface="Calibri" pitchFamily="34" charset="0"/>
              </a:rPr>
              <a:t>A</a:t>
            </a:r>
            <a:r>
              <a:rPr lang="ro-RO" sz="2400" dirty="0" smtClean="0">
                <a:solidFill>
                  <a:schemeClr val="tx2"/>
                </a:solidFill>
                <a:latin typeface="Calibri" pitchFamily="34" charset="0"/>
              </a:rPr>
              <a:t>dăugarea </a:t>
            </a:r>
            <a:r>
              <a:rPr lang="ro-RO" sz="2400" dirty="0">
                <a:solidFill>
                  <a:schemeClr val="tx2"/>
                </a:solidFill>
                <a:latin typeface="Calibri" pitchFamily="34" charset="0"/>
              </a:rPr>
              <a:t>unor componente grafice în containerele </a:t>
            </a:r>
            <a:r>
              <a:rPr lang="ro-RO" sz="2400" dirty="0" smtClean="0">
                <a:solidFill>
                  <a:schemeClr val="tx2"/>
                </a:solidFill>
                <a:latin typeface="Calibri" pitchFamily="34" charset="0"/>
              </a:rPr>
              <a:t>intermediare</a:t>
            </a:r>
          </a:p>
          <a:p>
            <a:pPr marL="431800" lvl="2" indent="-342900" algn="just">
              <a:buFont typeface="Wingdings" panose="05000000000000000000" pitchFamily="2" charset="2"/>
              <a:buChar char="§"/>
            </a:pPr>
            <a:endParaRPr lang="ro-RO" sz="2400" dirty="0">
              <a:solidFill>
                <a:schemeClr val="tx2"/>
              </a:solidFill>
              <a:latin typeface="Calibri" pitchFamily="34" charset="0"/>
            </a:endParaRPr>
          </a:p>
          <a:p>
            <a:pPr marL="431800" lvl="2" indent="-342900" algn="just">
              <a:buFont typeface="Wingdings" panose="05000000000000000000" pitchFamily="2" charset="2"/>
              <a:buChar char="§"/>
            </a:pPr>
            <a:r>
              <a:rPr lang="ro-RO" sz="2400" dirty="0" smtClean="0">
                <a:solidFill>
                  <a:schemeClr val="tx2"/>
                </a:solidFill>
                <a:latin typeface="Calibri" pitchFamily="34" charset="0"/>
              </a:rPr>
              <a:t>Poziționarea/alinierea </a:t>
            </a:r>
            <a:r>
              <a:rPr lang="ro-RO" sz="2400" dirty="0">
                <a:solidFill>
                  <a:schemeClr val="tx2"/>
                </a:solidFill>
                <a:latin typeface="Calibri" pitchFamily="34" charset="0"/>
              </a:rPr>
              <a:t>componentelor în containerele intermediare folosind gestionari de poziționare (layout </a:t>
            </a:r>
            <a:r>
              <a:rPr lang="ro-RO" sz="2400" dirty="0" smtClean="0">
                <a:solidFill>
                  <a:schemeClr val="tx2"/>
                </a:solidFill>
                <a:latin typeface="Calibri" pitchFamily="34" charset="0"/>
              </a:rPr>
              <a:t>manager)</a:t>
            </a:r>
          </a:p>
          <a:p>
            <a:pPr marL="88900" lvl="2" indent="0" algn="just">
              <a:buNone/>
            </a:pPr>
            <a:endParaRPr lang="ro-RO" sz="2400" dirty="0">
              <a:solidFill>
                <a:schemeClr val="tx2"/>
              </a:solidFill>
              <a:latin typeface="Calibri" pitchFamily="34" charset="0"/>
            </a:endParaRPr>
          </a:p>
          <a:p>
            <a:pPr marL="431800" lvl="2" indent="-342900" algn="just">
              <a:buFont typeface="Wingdings" panose="05000000000000000000" pitchFamily="2" charset="2"/>
              <a:buChar char="§"/>
            </a:pPr>
            <a:r>
              <a:rPr lang="ro-RO" sz="2400" dirty="0">
                <a:solidFill>
                  <a:schemeClr val="tx2"/>
                </a:solidFill>
                <a:latin typeface="Calibri" pitchFamily="34" charset="0"/>
              </a:rPr>
              <a:t>S</a:t>
            </a:r>
            <a:r>
              <a:rPr lang="ro-RO" sz="2400" dirty="0" smtClean="0">
                <a:solidFill>
                  <a:schemeClr val="tx2"/>
                </a:solidFill>
                <a:latin typeface="Calibri" pitchFamily="34" charset="0"/>
              </a:rPr>
              <a:t>pecificarea </a:t>
            </a:r>
            <a:r>
              <a:rPr lang="ro-RO" sz="2400" dirty="0">
                <a:solidFill>
                  <a:schemeClr val="tx2"/>
                </a:solidFill>
                <a:latin typeface="Calibri" pitchFamily="34" charset="0"/>
              </a:rPr>
              <a:t>acțiunilor care trebuie efectuate în momentul apariției unui anumit </a:t>
            </a:r>
            <a:r>
              <a:rPr lang="ro-RO" sz="2400" dirty="0" smtClean="0">
                <a:solidFill>
                  <a:schemeClr val="tx2"/>
                </a:solidFill>
                <a:latin typeface="Calibri" pitchFamily="34" charset="0"/>
              </a:rPr>
              <a:t>eveniment</a:t>
            </a:r>
          </a:p>
          <a:p>
            <a:pPr marL="0" indent="0" algn="just">
              <a:buNone/>
            </a:pPr>
            <a:endParaRPr lang="ro-RO" dirty="0"/>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val="243076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79612" y="13447"/>
            <a:ext cx="9782801" cy="847165"/>
          </a:xfrm>
        </p:spPr>
        <p:txBody>
          <a:bodyPr>
            <a:normAutofit/>
          </a:bodyPr>
          <a:lstStyle/>
          <a:p>
            <a:pPr algn="r"/>
            <a:r>
              <a:rPr lang="ro-RO" b="1" dirty="0" smtClean="0">
                <a:latin typeface="Calibri" pitchFamily="34" charset="0"/>
              </a:rPr>
              <a:t>Componente grafice</a:t>
            </a:r>
            <a:endParaRPr lang="en-US" b="1" dirty="0">
              <a:latin typeface="Calibri" pitchFamily="34" charset="0"/>
            </a:endParaRPr>
          </a:p>
        </p:txBody>
      </p:sp>
      <p:pic>
        <p:nvPicPr>
          <p:cNvPr id="7" name="Substituent conținut 6" descr="Componente_Swing.png"/>
          <p:cNvPicPr>
            <a:picLocks noGrp="1" noChangeAspect="1"/>
          </p:cNvPicPr>
          <p:nvPr>
            <p:ph idx="1"/>
          </p:nvPr>
        </p:nvPicPr>
        <p:blipFill>
          <a:blip r:embed="rId2" cstate="print"/>
          <a:srcRect l="898" b="2228"/>
          <a:stretch>
            <a:fillRect/>
          </a:stretch>
        </p:blipFill>
        <p:spPr>
          <a:xfrm>
            <a:off x="1246813" y="1600200"/>
            <a:ext cx="10515600" cy="2628599"/>
          </a:xfrm>
        </p:spPr>
      </p:pic>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3"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val="408670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79612" y="13447"/>
            <a:ext cx="9782801" cy="847165"/>
          </a:xfrm>
        </p:spPr>
        <p:txBody>
          <a:bodyPr>
            <a:normAutofit/>
          </a:bodyPr>
          <a:lstStyle/>
          <a:p>
            <a:pPr algn="r"/>
            <a:r>
              <a:rPr lang="ro-RO" b="1" dirty="0">
                <a:latin typeface="Calibri" pitchFamily="34" charset="0"/>
              </a:rPr>
              <a:t>Componente de tip container</a:t>
            </a:r>
            <a:endParaRPr lang="en-US" b="1" dirty="0">
              <a:latin typeface="Calibri" pitchFamily="34" charset="0"/>
            </a:endParaRPr>
          </a:p>
        </p:txBody>
      </p:sp>
      <p:sp>
        <p:nvSpPr>
          <p:cNvPr id="14" name="Content Placeholder 13"/>
          <p:cNvSpPr>
            <a:spLocks noGrp="1"/>
          </p:cNvSpPr>
          <p:nvPr>
            <p:ph idx="1"/>
          </p:nvPr>
        </p:nvSpPr>
        <p:spPr>
          <a:xfrm>
            <a:off x="1431177" y="990600"/>
            <a:ext cx="10225835" cy="5181600"/>
          </a:xfrm>
        </p:spPr>
        <p:txBody>
          <a:bodyPr>
            <a:normAutofit fontScale="92500" lnSpcReduction="10000"/>
          </a:bodyPr>
          <a:lstStyle/>
          <a:p>
            <a:pPr marL="433388" lvl="1" indent="-433388" algn="just">
              <a:buFont typeface="Arial" pitchFamily="34" charset="0"/>
              <a:buChar char="•"/>
            </a:pPr>
            <a:r>
              <a:rPr lang="ro-RO" b="1" dirty="0">
                <a:solidFill>
                  <a:srgbClr val="000099"/>
                </a:solidFill>
                <a:latin typeface="Calibri" pitchFamily="34" charset="0"/>
              </a:rPr>
              <a:t>Containere rădăcină (</a:t>
            </a:r>
            <a:r>
              <a:rPr lang="ro-RO" b="1" dirty="0" err="1">
                <a:solidFill>
                  <a:srgbClr val="000099"/>
                </a:solidFill>
                <a:latin typeface="Calibri" pitchFamily="34" charset="0"/>
              </a:rPr>
              <a:t>root</a:t>
            </a:r>
            <a:r>
              <a:rPr lang="ro-RO" b="1" dirty="0">
                <a:solidFill>
                  <a:srgbClr val="000099"/>
                </a:solidFill>
                <a:latin typeface="Calibri" pitchFamily="34" charset="0"/>
              </a:rPr>
              <a:t> </a:t>
            </a:r>
            <a:r>
              <a:rPr lang="ro-RO" b="1" dirty="0" err="1">
                <a:solidFill>
                  <a:srgbClr val="000099"/>
                </a:solidFill>
                <a:latin typeface="Calibri" pitchFamily="34" charset="0"/>
              </a:rPr>
              <a:t>containers</a:t>
            </a:r>
            <a:r>
              <a:rPr lang="ro-RO" b="1" dirty="0">
                <a:solidFill>
                  <a:srgbClr val="000099"/>
                </a:solidFill>
                <a:latin typeface="Calibri" pitchFamily="34" charset="0"/>
              </a:rPr>
              <a:t>) </a:t>
            </a:r>
            <a:r>
              <a:rPr lang="ro-RO" dirty="0">
                <a:solidFill>
                  <a:schemeClr val="tx2"/>
                </a:solidFill>
                <a:latin typeface="Calibri" pitchFamily="34" charset="0"/>
              </a:rPr>
              <a:t>– </a:t>
            </a:r>
            <a:r>
              <a:rPr lang="en-US" dirty="0" err="1" smtClean="0">
                <a:solidFill>
                  <a:schemeClr val="tx2"/>
                </a:solidFill>
                <a:latin typeface="Calibri" pitchFamily="34" charset="0"/>
              </a:rPr>
              <a:t>sunt</a:t>
            </a:r>
            <a:r>
              <a:rPr lang="en-US" dirty="0" smtClean="0">
                <a:solidFill>
                  <a:schemeClr val="tx2"/>
                </a:solidFill>
                <a:latin typeface="Calibri" pitchFamily="34" charset="0"/>
              </a:rPr>
              <a:t> </a:t>
            </a:r>
            <a:r>
              <a:rPr lang="ro-RO" dirty="0" smtClean="0">
                <a:solidFill>
                  <a:schemeClr val="tx2"/>
                </a:solidFill>
                <a:latin typeface="Calibri" pitchFamily="34" charset="0"/>
              </a:rPr>
              <a:t>singurele </a:t>
            </a:r>
            <a:r>
              <a:rPr lang="ro-RO" dirty="0">
                <a:solidFill>
                  <a:schemeClr val="tx2"/>
                </a:solidFill>
                <a:latin typeface="Calibri" pitchFamily="34" charset="0"/>
              </a:rPr>
              <a:t>care pot fi afișate direct pe ecran. Acestea sunt: </a:t>
            </a:r>
            <a:r>
              <a:rPr lang="ro-RO" b="1" dirty="0">
                <a:solidFill>
                  <a:schemeClr val="tx2"/>
                </a:solidFill>
                <a:latin typeface="Calibri" pitchFamily="34" charset="0"/>
              </a:rPr>
              <a:t>ferestrele</a:t>
            </a:r>
            <a:r>
              <a:rPr lang="ro-RO" dirty="0">
                <a:solidFill>
                  <a:schemeClr val="tx2"/>
                </a:solidFill>
                <a:latin typeface="Calibri" pitchFamily="34" charset="0"/>
              </a:rPr>
              <a:t> (</a:t>
            </a:r>
            <a:r>
              <a:rPr lang="ro-RO" dirty="0" err="1">
                <a:solidFill>
                  <a:schemeClr val="tx2"/>
                </a:solidFill>
                <a:latin typeface="Calibri" pitchFamily="34" charset="0"/>
              </a:rPr>
              <a:t>JFrame</a:t>
            </a:r>
            <a:r>
              <a:rPr lang="ro-RO" dirty="0">
                <a:solidFill>
                  <a:schemeClr val="tx2"/>
                </a:solidFill>
                <a:latin typeface="Calibri" pitchFamily="34" charset="0"/>
              </a:rPr>
              <a:t>), </a:t>
            </a:r>
            <a:r>
              <a:rPr lang="ro-RO" b="1" dirty="0">
                <a:solidFill>
                  <a:schemeClr val="tx2"/>
                </a:solidFill>
                <a:latin typeface="Calibri" pitchFamily="34" charset="0"/>
              </a:rPr>
              <a:t>dialogurile</a:t>
            </a:r>
            <a:r>
              <a:rPr lang="ro-RO" dirty="0">
                <a:solidFill>
                  <a:schemeClr val="tx2"/>
                </a:solidFill>
                <a:latin typeface="Calibri" pitchFamily="34" charset="0"/>
              </a:rPr>
              <a:t> (</a:t>
            </a:r>
            <a:r>
              <a:rPr lang="ro-RO" dirty="0" err="1">
                <a:solidFill>
                  <a:schemeClr val="tx2"/>
                </a:solidFill>
                <a:latin typeface="Calibri" pitchFamily="34" charset="0"/>
              </a:rPr>
              <a:t>JDialog</a:t>
            </a:r>
            <a:r>
              <a:rPr lang="ro-RO" dirty="0">
                <a:solidFill>
                  <a:schemeClr val="tx2"/>
                </a:solidFill>
                <a:latin typeface="Calibri" pitchFamily="34" charset="0"/>
              </a:rPr>
              <a:t>) și </a:t>
            </a:r>
            <a:r>
              <a:rPr lang="ro-RO" b="1" dirty="0" err="1">
                <a:solidFill>
                  <a:schemeClr val="tx2"/>
                </a:solidFill>
                <a:latin typeface="Calibri" pitchFamily="34" charset="0"/>
              </a:rPr>
              <a:t>applet-urile</a:t>
            </a:r>
            <a:r>
              <a:rPr lang="ro-RO" dirty="0">
                <a:solidFill>
                  <a:schemeClr val="tx2"/>
                </a:solidFill>
                <a:latin typeface="Calibri" pitchFamily="34" charset="0"/>
              </a:rPr>
              <a:t> (</a:t>
            </a:r>
            <a:r>
              <a:rPr lang="ro-RO" dirty="0" err="1">
                <a:solidFill>
                  <a:schemeClr val="tx2"/>
                </a:solidFill>
                <a:latin typeface="Calibri" pitchFamily="34" charset="0"/>
              </a:rPr>
              <a:t>JApplet</a:t>
            </a:r>
            <a:r>
              <a:rPr lang="ro-RO" dirty="0">
                <a:solidFill>
                  <a:schemeClr val="tx2"/>
                </a:solidFill>
                <a:latin typeface="Calibri" pitchFamily="34" charset="0"/>
              </a:rPr>
              <a:t>). </a:t>
            </a:r>
            <a:endParaRPr lang="ro-RO" dirty="0" smtClean="0">
              <a:solidFill>
                <a:schemeClr val="tx2"/>
              </a:solidFill>
              <a:latin typeface="Calibri" pitchFamily="34" charset="0"/>
            </a:endParaRPr>
          </a:p>
          <a:p>
            <a:pPr marL="0" lvl="1" indent="0" algn="just">
              <a:buFont typeface="Arial" pitchFamily="34" charset="0"/>
              <a:buChar char="•"/>
            </a:pPr>
            <a:endParaRPr lang="ro-RO" dirty="0">
              <a:solidFill>
                <a:schemeClr val="tx2"/>
              </a:solidFill>
              <a:latin typeface="Calibri" pitchFamily="34" charset="0"/>
            </a:endParaRPr>
          </a:p>
          <a:p>
            <a:pPr marL="433388" lvl="1" indent="-433388" algn="just">
              <a:buFont typeface="Arial" pitchFamily="34" charset="0"/>
              <a:buChar char="•"/>
            </a:pPr>
            <a:r>
              <a:rPr lang="ro-RO" b="1" dirty="0" smtClean="0">
                <a:solidFill>
                  <a:srgbClr val="000099"/>
                </a:solidFill>
                <a:latin typeface="Calibri" pitchFamily="34" charset="0"/>
              </a:rPr>
              <a:t>Containere </a:t>
            </a:r>
            <a:r>
              <a:rPr lang="ro-RO" b="1" dirty="0">
                <a:solidFill>
                  <a:srgbClr val="000099"/>
                </a:solidFill>
                <a:latin typeface="Calibri" pitchFamily="34" charset="0"/>
              </a:rPr>
              <a:t>intermediere </a:t>
            </a:r>
            <a:r>
              <a:rPr lang="ro-RO" dirty="0">
                <a:solidFill>
                  <a:schemeClr val="tx2"/>
                </a:solidFill>
                <a:latin typeface="Calibri" pitchFamily="34" charset="0"/>
              </a:rPr>
              <a:t>– au rol de container pentru alte componente grafice, dar trebuie să fie plasate într-un container rădăcină (</a:t>
            </a:r>
            <a:r>
              <a:rPr lang="ro-RO" dirty="0" err="1">
                <a:solidFill>
                  <a:schemeClr val="tx2"/>
                </a:solidFill>
                <a:latin typeface="Calibri" pitchFamily="34" charset="0"/>
              </a:rPr>
              <a:t>JPanel</a:t>
            </a:r>
            <a:r>
              <a:rPr lang="ro-RO" dirty="0">
                <a:solidFill>
                  <a:schemeClr val="tx2"/>
                </a:solidFill>
                <a:latin typeface="Calibri" pitchFamily="34" charset="0"/>
              </a:rPr>
              <a:t>, </a:t>
            </a:r>
            <a:r>
              <a:rPr lang="ro-RO" dirty="0" err="1">
                <a:solidFill>
                  <a:schemeClr val="tx2"/>
                </a:solidFill>
                <a:latin typeface="Calibri" pitchFamily="34" charset="0"/>
              </a:rPr>
              <a:t>JScrollPane</a:t>
            </a:r>
            <a:r>
              <a:rPr lang="ro-RO" dirty="0">
                <a:solidFill>
                  <a:schemeClr val="tx2"/>
                </a:solidFill>
                <a:latin typeface="Calibri" pitchFamily="34" charset="0"/>
              </a:rPr>
              <a:t>, </a:t>
            </a:r>
            <a:r>
              <a:rPr lang="ro-RO" dirty="0" err="1">
                <a:solidFill>
                  <a:schemeClr val="tx2"/>
                </a:solidFill>
                <a:latin typeface="Calibri" pitchFamily="34" charset="0"/>
              </a:rPr>
              <a:t>JTabbedPane</a:t>
            </a:r>
            <a:r>
              <a:rPr lang="ro-RO" dirty="0">
                <a:solidFill>
                  <a:schemeClr val="tx2"/>
                </a:solidFill>
                <a:latin typeface="Calibri" pitchFamily="34" charset="0"/>
              </a:rPr>
              <a:t>, </a:t>
            </a:r>
            <a:r>
              <a:rPr lang="ro-RO" dirty="0" err="1">
                <a:solidFill>
                  <a:schemeClr val="tx2"/>
                </a:solidFill>
                <a:latin typeface="Calibri" pitchFamily="34" charset="0"/>
              </a:rPr>
              <a:t>JSplitPane</a:t>
            </a:r>
            <a:r>
              <a:rPr lang="ro-RO" dirty="0">
                <a:solidFill>
                  <a:schemeClr val="tx2"/>
                </a:solidFill>
                <a:latin typeface="Calibri" pitchFamily="34" charset="0"/>
              </a:rPr>
              <a:t>, </a:t>
            </a:r>
            <a:r>
              <a:rPr lang="ro-RO" dirty="0" err="1">
                <a:solidFill>
                  <a:schemeClr val="tx2"/>
                </a:solidFill>
                <a:latin typeface="Calibri" pitchFamily="34" charset="0"/>
              </a:rPr>
              <a:t>JLayeredPane</a:t>
            </a:r>
            <a:r>
              <a:rPr lang="ro-RO" dirty="0">
                <a:solidFill>
                  <a:schemeClr val="tx2"/>
                </a:solidFill>
                <a:latin typeface="Calibri" pitchFamily="34" charset="0"/>
              </a:rPr>
              <a:t>, </a:t>
            </a:r>
            <a:r>
              <a:rPr lang="ro-RO" dirty="0" err="1">
                <a:solidFill>
                  <a:schemeClr val="tx2"/>
                </a:solidFill>
                <a:latin typeface="Calibri" pitchFamily="34" charset="0"/>
              </a:rPr>
              <a:t>JDesktopPane</a:t>
            </a:r>
            <a:r>
              <a:rPr lang="ro-RO" dirty="0">
                <a:solidFill>
                  <a:schemeClr val="tx2"/>
                </a:solidFill>
                <a:latin typeface="Calibri" pitchFamily="34" charset="0"/>
              </a:rPr>
              <a:t>, </a:t>
            </a:r>
            <a:r>
              <a:rPr lang="ro-RO" dirty="0" err="1">
                <a:solidFill>
                  <a:schemeClr val="tx2"/>
                </a:solidFill>
                <a:latin typeface="Calibri" pitchFamily="34" charset="0"/>
              </a:rPr>
              <a:t>JInternalFrame</a:t>
            </a:r>
            <a:r>
              <a:rPr lang="ro-RO" dirty="0" smtClean="0">
                <a:solidFill>
                  <a:schemeClr val="tx2"/>
                </a:solidFill>
                <a:latin typeface="Calibri" pitchFamily="34" charset="0"/>
              </a:rPr>
              <a:t>)</a:t>
            </a:r>
          </a:p>
          <a:p>
            <a:pPr marL="433388" lvl="1" indent="-433388" algn="just">
              <a:buFont typeface="Wingdings" panose="05000000000000000000" pitchFamily="2" charset="2"/>
              <a:buChar char="§"/>
            </a:pPr>
            <a:endParaRPr lang="ro-RO" dirty="0">
              <a:solidFill>
                <a:schemeClr val="tx2"/>
              </a:solidFill>
              <a:latin typeface="Calibri" pitchFamily="34" charset="0"/>
            </a:endParaRPr>
          </a:p>
          <a:p>
            <a:pPr marL="342900" lvl="1" indent="-342900" algn="just">
              <a:buFont typeface="Wingdings" panose="05000000000000000000" pitchFamily="2" charset="2"/>
              <a:buChar char="Ø"/>
            </a:pPr>
            <a:r>
              <a:rPr lang="ro-RO" dirty="0" smtClean="0">
                <a:solidFill>
                  <a:schemeClr val="tx2"/>
                </a:solidFill>
                <a:latin typeface="Calibri" pitchFamily="34" charset="0"/>
              </a:rPr>
              <a:t>Clasele au </a:t>
            </a:r>
            <a:r>
              <a:rPr lang="ro-RO" dirty="0">
                <a:solidFill>
                  <a:schemeClr val="tx2"/>
                </a:solidFill>
                <a:latin typeface="Calibri" pitchFamily="34" charset="0"/>
              </a:rPr>
              <a:t>metode care </a:t>
            </a:r>
            <a:r>
              <a:rPr lang="ro-RO" dirty="0" smtClean="0">
                <a:solidFill>
                  <a:schemeClr val="tx2"/>
                </a:solidFill>
                <a:latin typeface="Calibri" pitchFamily="34" charset="0"/>
              </a:rPr>
              <a:t>permit:</a:t>
            </a:r>
          </a:p>
          <a:p>
            <a:pPr marL="708660" lvl="2" indent="-342900" algn="just">
              <a:buFont typeface="Wingdings" panose="05000000000000000000" pitchFamily="2" charset="2"/>
              <a:buChar char="§"/>
            </a:pPr>
            <a:r>
              <a:rPr lang="ro-RO" sz="2400" dirty="0" smtClean="0">
                <a:solidFill>
                  <a:schemeClr val="tx2"/>
                </a:solidFill>
                <a:latin typeface="Calibri" pitchFamily="34" charset="0"/>
              </a:rPr>
              <a:t>adăugarea </a:t>
            </a:r>
            <a:r>
              <a:rPr lang="ro-RO" sz="2400" dirty="0">
                <a:solidFill>
                  <a:schemeClr val="tx2"/>
                </a:solidFill>
                <a:latin typeface="Calibri" pitchFamily="34" charset="0"/>
              </a:rPr>
              <a:t>sau eliminarea unei componente grafice (</a:t>
            </a:r>
            <a:r>
              <a:rPr lang="ro-RO" sz="2400" dirty="0" smtClean="0">
                <a:solidFill>
                  <a:schemeClr val="tx2"/>
                </a:solidFill>
                <a:latin typeface="Calibri" pitchFamily="34" charset="0"/>
              </a:rPr>
              <a:t>add/remove)</a:t>
            </a:r>
          </a:p>
          <a:p>
            <a:pPr marL="365760" lvl="2" indent="0" algn="just">
              <a:buNone/>
            </a:pPr>
            <a:endParaRPr lang="ro-RO" sz="2400" dirty="0" smtClean="0">
              <a:solidFill>
                <a:schemeClr val="tx2"/>
              </a:solidFill>
              <a:latin typeface="Calibri" pitchFamily="34" charset="0"/>
            </a:endParaRPr>
          </a:p>
          <a:p>
            <a:pPr marL="708660" lvl="2" indent="-342900" algn="just">
              <a:buFont typeface="Wingdings" panose="05000000000000000000" pitchFamily="2" charset="2"/>
              <a:buChar char="§"/>
            </a:pPr>
            <a:r>
              <a:rPr lang="ro-RO" sz="2400" dirty="0" smtClean="0">
                <a:solidFill>
                  <a:schemeClr val="tx2"/>
                </a:solidFill>
                <a:latin typeface="Calibri" pitchFamily="34" charset="0"/>
              </a:rPr>
              <a:t>modificarea </a:t>
            </a:r>
            <a:r>
              <a:rPr lang="ro-RO" sz="2400" dirty="0">
                <a:solidFill>
                  <a:schemeClr val="tx2"/>
                </a:solidFill>
                <a:latin typeface="Calibri" pitchFamily="34" charset="0"/>
              </a:rPr>
              <a:t>aspectului containerului (</a:t>
            </a:r>
            <a:r>
              <a:rPr lang="ro-RO" sz="2400" dirty="0" smtClean="0">
                <a:solidFill>
                  <a:schemeClr val="tx2"/>
                </a:solidFill>
                <a:latin typeface="Calibri" pitchFamily="34" charset="0"/>
              </a:rPr>
              <a:t>dimensiuni</a:t>
            </a:r>
            <a:r>
              <a:rPr lang="en-US" sz="2400" dirty="0" smtClean="0">
                <a:solidFill>
                  <a:schemeClr val="tx2"/>
                </a:solidFill>
                <a:latin typeface="Calibri" pitchFamily="34" charset="0"/>
              </a:rPr>
              <a:t> - </a:t>
            </a:r>
            <a:r>
              <a:rPr lang="ro-RO" sz="2400" dirty="0" err="1" smtClean="0">
                <a:solidFill>
                  <a:schemeClr val="tx2"/>
                </a:solidFill>
                <a:latin typeface="Calibri" pitchFamily="34" charset="0"/>
              </a:rPr>
              <a:t>setSize</a:t>
            </a:r>
            <a:r>
              <a:rPr lang="ro-RO" sz="2400" dirty="0">
                <a:solidFill>
                  <a:schemeClr val="tx2"/>
                </a:solidFill>
                <a:latin typeface="Calibri" pitchFamily="34" charset="0"/>
              </a:rPr>
              <a:t>, </a:t>
            </a:r>
            <a:r>
              <a:rPr lang="ro-RO" sz="2400" dirty="0" smtClean="0">
                <a:solidFill>
                  <a:schemeClr val="tx2"/>
                </a:solidFill>
                <a:latin typeface="Calibri" pitchFamily="34" charset="0"/>
              </a:rPr>
              <a:t>font</a:t>
            </a:r>
            <a:r>
              <a:rPr lang="en-US" sz="2400" dirty="0" smtClean="0">
                <a:solidFill>
                  <a:schemeClr val="tx2"/>
                </a:solidFill>
                <a:latin typeface="Calibri" pitchFamily="34" charset="0"/>
              </a:rPr>
              <a:t> - </a:t>
            </a:r>
            <a:r>
              <a:rPr lang="ro-RO" sz="2400" dirty="0" err="1" smtClean="0">
                <a:solidFill>
                  <a:schemeClr val="tx2"/>
                </a:solidFill>
                <a:latin typeface="Calibri" pitchFamily="34" charset="0"/>
              </a:rPr>
              <a:t>setFont</a:t>
            </a:r>
            <a:r>
              <a:rPr lang="en-US" sz="2400" dirty="0" smtClean="0">
                <a:solidFill>
                  <a:schemeClr val="tx2"/>
                </a:solidFill>
                <a:latin typeface="Calibri" pitchFamily="34" charset="0"/>
              </a:rPr>
              <a:t>, </a:t>
            </a:r>
            <a:r>
              <a:rPr lang="ro-RO" sz="2400" dirty="0" smtClean="0">
                <a:solidFill>
                  <a:schemeClr val="tx2"/>
                </a:solidFill>
                <a:latin typeface="Calibri" pitchFamily="34" charset="0"/>
              </a:rPr>
              <a:t> </a:t>
            </a:r>
            <a:r>
              <a:rPr lang="ro-RO" sz="2400" dirty="0" err="1" smtClean="0">
                <a:solidFill>
                  <a:schemeClr val="tx2"/>
                </a:solidFill>
                <a:latin typeface="Calibri" pitchFamily="34" charset="0"/>
              </a:rPr>
              <a:t>culor</a:t>
            </a:r>
            <a:r>
              <a:rPr lang="en-US" sz="2400" dirty="0" err="1" smtClean="0">
                <a:solidFill>
                  <a:schemeClr val="tx2"/>
                </a:solidFill>
                <a:latin typeface="Calibri" pitchFamily="34" charset="0"/>
              </a:rPr>
              <a:t>i</a:t>
            </a:r>
            <a:r>
              <a:rPr lang="en-US" sz="2400" dirty="0" smtClean="0">
                <a:solidFill>
                  <a:schemeClr val="tx2"/>
                </a:solidFill>
                <a:latin typeface="Calibri" pitchFamily="34" charset="0"/>
              </a:rPr>
              <a:t> - </a:t>
            </a:r>
            <a:r>
              <a:rPr lang="ro-RO" sz="2400" dirty="0" smtClean="0">
                <a:solidFill>
                  <a:schemeClr val="tx2"/>
                </a:solidFill>
                <a:latin typeface="Calibri" pitchFamily="34" charset="0"/>
              </a:rPr>
              <a:t>setBackground/setForeground</a:t>
            </a:r>
            <a:r>
              <a:rPr lang="en-US" sz="2400" dirty="0" smtClean="0">
                <a:solidFill>
                  <a:schemeClr val="tx2"/>
                </a:solidFill>
                <a:latin typeface="Calibri" pitchFamily="34" charset="0"/>
              </a:rPr>
              <a:t>)</a:t>
            </a:r>
            <a:endParaRPr lang="ro-RO" sz="2400" dirty="0" smtClean="0">
              <a:solidFill>
                <a:schemeClr val="tx2"/>
              </a:solidFill>
              <a:latin typeface="Calibri" pitchFamily="34" charset="0"/>
            </a:endParaRPr>
          </a:p>
          <a:p>
            <a:pPr marL="365760" lvl="2" indent="0" algn="just">
              <a:buNone/>
            </a:pPr>
            <a:endParaRPr lang="ro-RO" sz="2400" dirty="0" smtClean="0">
              <a:solidFill>
                <a:schemeClr val="tx2"/>
              </a:solidFill>
              <a:latin typeface="Calibri" pitchFamily="34" charset="0"/>
            </a:endParaRPr>
          </a:p>
          <a:p>
            <a:pPr marL="708660" lvl="2" indent="-342900" algn="just">
              <a:buFont typeface="Wingdings" panose="05000000000000000000" pitchFamily="2" charset="2"/>
              <a:buChar char="§"/>
            </a:pPr>
            <a:r>
              <a:rPr lang="ro-RO" sz="2400" dirty="0">
                <a:solidFill>
                  <a:schemeClr val="tx2"/>
                </a:solidFill>
                <a:latin typeface="Calibri" pitchFamily="34" charset="0"/>
              </a:rPr>
              <a:t>s</a:t>
            </a:r>
            <a:r>
              <a:rPr lang="ro-RO" sz="2400" dirty="0" smtClean="0">
                <a:solidFill>
                  <a:schemeClr val="tx2"/>
                </a:solidFill>
                <a:latin typeface="Calibri" pitchFamily="34" charset="0"/>
              </a:rPr>
              <a:t>tabilirea modului </a:t>
            </a:r>
            <a:r>
              <a:rPr lang="ro-RO" sz="2400" dirty="0">
                <a:solidFill>
                  <a:schemeClr val="tx2"/>
                </a:solidFill>
                <a:latin typeface="Calibri" pitchFamily="34" charset="0"/>
              </a:rPr>
              <a:t>de aliniere al componentelor grafice incluse </a:t>
            </a:r>
            <a:r>
              <a:rPr lang="ro-RO" sz="2400" dirty="0" smtClean="0">
                <a:solidFill>
                  <a:schemeClr val="tx2"/>
                </a:solidFill>
                <a:latin typeface="Calibri" pitchFamily="34" charset="0"/>
              </a:rPr>
              <a:t>(</a:t>
            </a:r>
            <a:r>
              <a:rPr lang="ro-RO" sz="2400" dirty="0" err="1" smtClean="0">
                <a:solidFill>
                  <a:schemeClr val="tx2"/>
                </a:solidFill>
                <a:latin typeface="Calibri" pitchFamily="34" charset="0"/>
              </a:rPr>
              <a:t>setLayout</a:t>
            </a:r>
            <a:r>
              <a:rPr lang="ro-RO" sz="2400" dirty="0" smtClean="0">
                <a:solidFill>
                  <a:schemeClr val="tx2"/>
                </a:solidFill>
                <a:latin typeface="Calibri" pitchFamily="34" charset="0"/>
              </a:rPr>
              <a:t>)</a:t>
            </a:r>
          </a:p>
          <a:p>
            <a:pPr marL="342900" lvl="1" indent="-342900" algn="just">
              <a:buFont typeface="Wingdings" panose="05000000000000000000" pitchFamily="2" charset="2"/>
              <a:buChar char="Ø"/>
            </a:pPr>
            <a:endParaRPr lang="ro-RO" dirty="0" smtClean="0">
              <a:solidFill>
                <a:schemeClr val="tx2"/>
              </a:solidFill>
              <a:latin typeface="Calibri" pitchFamily="34" charset="0"/>
            </a:endParaRPr>
          </a:p>
          <a:p>
            <a:pPr marL="342900" lvl="1" indent="-342900" algn="just">
              <a:buFont typeface="Wingdings" panose="05000000000000000000" pitchFamily="2" charset="2"/>
              <a:buChar char="Ø"/>
            </a:pPr>
            <a:endParaRPr lang="ro-RO" dirty="0" smtClean="0">
              <a:solidFill>
                <a:schemeClr val="tx2"/>
              </a:solidFill>
              <a:latin typeface="Calibri" pitchFamily="34" charset="0"/>
            </a:endParaRPr>
          </a:p>
          <a:p>
            <a:pPr marL="0" indent="0" algn="just">
              <a:buNone/>
            </a:pPr>
            <a:endParaRPr lang="ro-RO" sz="3100" dirty="0" smtClean="0">
              <a:solidFill>
                <a:srgbClr val="FF0000"/>
              </a:solidFill>
              <a:latin typeface="Calibri" pitchFamily="34" charset="0"/>
            </a:endParaRPr>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val="2823275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03412" y="0"/>
            <a:ext cx="9782801" cy="847165"/>
          </a:xfrm>
        </p:spPr>
        <p:txBody>
          <a:bodyPr>
            <a:normAutofit/>
          </a:bodyPr>
          <a:lstStyle/>
          <a:p>
            <a:pPr lvl="0" algn="r"/>
            <a:r>
              <a:rPr lang="ro-RO" b="1" dirty="0" smtClean="0">
                <a:latin typeface="Calibri" pitchFamily="34" charset="0"/>
              </a:rPr>
              <a:t>Container-ul rădăcină JFrame</a:t>
            </a:r>
            <a:endParaRPr lang="en-US" b="1" dirty="0">
              <a:latin typeface="Calibri" pitchFamily="34"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graphicFrame>
        <p:nvGraphicFramePr>
          <p:cNvPr id="8" name="Content Placeholder 7"/>
          <p:cNvGraphicFramePr>
            <a:graphicFrameLocks noGrp="1"/>
          </p:cNvGraphicFramePr>
          <p:nvPr>
            <p:ph idx="1"/>
            <p:extLst>
              <p:ext uri="{D42A27DB-BD31-4B8C-83A1-F6EECF244321}">
                <p14:modId xmlns:p14="http://schemas.microsoft.com/office/powerpoint/2010/main" val="3632749662"/>
              </p:ext>
            </p:extLst>
          </p:nvPr>
        </p:nvGraphicFramePr>
        <p:xfrm>
          <a:off x="1674812" y="967439"/>
          <a:ext cx="9782176" cy="5494321"/>
        </p:xfrm>
        <a:graphic>
          <a:graphicData uri="http://schemas.openxmlformats.org/drawingml/2006/table">
            <a:tbl>
              <a:tblPr firstRow="1" bandRow="1">
                <a:tableStyleId>{5940675A-B579-460E-94D1-54222C63F5DA}</a:tableStyleId>
              </a:tblPr>
              <a:tblGrid>
                <a:gridCol w="4891088"/>
                <a:gridCol w="4891088"/>
              </a:tblGrid>
              <a:tr h="2842561">
                <a:tc>
                  <a:txBody>
                    <a:bodyPr/>
                    <a:lstStyle/>
                    <a:p>
                      <a:endParaRPr lang="ro-RO" dirty="0" smtClean="0"/>
                    </a:p>
                    <a:p>
                      <a:endParaRPr lang="ro-RO" dirty="0" smtClean="0"/>
                    </a:p>
                    <a:p>
                      <a:endParaRPr lang="ro-RO" dirty="0" smtClean="0"/>
                    </a:p>
                    <a:p>
                      <a:endParaRPr lang="ro-RO" dirty="0" smtClean="0"/>
                    </a:p>
                    <a:p>
                      <a:endParaRPr lang="ro-RO" dirty="0" smtClean="0"/>
                    </a:p>
                    <a:p>
                      <a:endParaRPr lang="ro-RO" dirty="0" smtClean="0"/>
                    </a:p>
                    <a:p>
                      <a:endParaRPr lang="ro-RO" dirty="0" smtClean="0"/>
                    </a:p>
                    <a:p>
                      <a:endParaRPr lang="ro-RO" dirty="0" smtClean="0"/>
                    </a:p>
                    <a:p>
                      <a:endParaRPr lang="ro-RO" dirty="0"/>
                    </a:p>
                  </a:txBody>
                  <a:tcPr/>
                </a:tc>
                <a:tc>
                  <a:txBody>
                    <a:bodyPr/>
                    <a:lstStyle/>
                    <a:p>
                      <a:endParaRPr lang="ro-RO" dirty="0"/>
                    </a:p>
                  </a:txBody>
                  <a:tcPr/>
                </a:tc>
              </a:tr>
              <a:tr h="2018998">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sz="2400" kern="1200" dirty="0" smtClean="0">
                          <a:solidFill>
                            <a:schemeClr val="tx2"/>
                          </a:solidFill>
                          <a:latin typeface="Calibri" pitchFamily="34" charset="0"/>
                          <a:ea typeface="+mn-ea"/>
                          <a:cs typeface="+mn-cs"/>
                        </a:rPr>
                        <a:t>JFrame conține </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ro-RO" sz="2400" kern="1200" dirty="0" smtClean="0">
                          <a:solidFill>
                            <a:schemeClr val="tx2"/>
                          </a:solidFill>
                          <a:latin typeface="Calibri" pitchFamily="34" charset="0"/>
                          <a:ea typeface="+mn-ea"/>
                          <a:cs typeface="+mn-cs"/>
                        </a:rPr>
                        <a:t>icon </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ro-RO" sz="2400" kern="1200" dirty="0" smtClean="0">
                          <a:solidFill>
                            <a:schemeClr val="tx2"/>
                          </a:solidFill>
                          <a:latin typeface="Calibri" pitchFamily="34" charset="0"/>
                          <a:ea typeface="+mn-ea"/>
                          <a:cs typeface="+mn-cs"/>
                        </a:rPr>
                        <a:t>o bară de titlu</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ro-RO" sz="2400" kern="1200" dirty="0" smtClean="0">
                          <a:solidFill>
                            <a:schemeClr val="tx2"/>
                          </a:solidFill>
                          <a:latin typeface="Calibri" pitchFamily="34" charset="0"/>
                          <a:ea typeface="+mn-ea"/>
                          <a:cs typeface="+mn-cs"/>
                        </a:rPr>
                        <a:t>butoane predefinite pentru operațiile de redimensionare sau închidere a ferestrei</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ro-RO" sz="2400" kern="1200" dirty="0" smtClean="0">
                          <a:solidFill>
                            <a:schemeClr val="tx2"/>
                          </a:solidFill>
                          <a:latin typeface="Calibri" pitchFamily="34" charset="0"/>
                          <a:ea typeface="+mn-ea"/>
                          <a:cs typeface="+mn-cs"/>
                        </a:rPr>
                        <a:t>un container intermediar implicit de tip JPanel </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ro-RO" sz="2400" kern="1200" dirty="0" smtClean="0">
                          <a:solidFill>
                            <a:schemeClr val="tx2"/>
                          </a:solidFill>
                          <a:latin typeface="Calibri" pitchFamily="34" charset="0"/>
                          <a:ea typeface="+mn-ea"/>
                          <a:cs typeface="+mn-cs"/>
                        </a:rPr>
                        <a:t>o bară de meniu (opțional)</a:t>
                      </a:r>
                      <a:endParaRPr lang="ro-RO" dirty="0"/>
                    </a:p>
                  </a:txBody>
                  <a:tcPr/>
                </a:tc>
                <a:tc hMerge="1">
                  <a:txBody>
                    <a:bodyPr/>
                    <a:lstStyle/>
                    <a:p>
                      <a:endParaRPr lang="ro-RO" dirty="0"/>
                    </a:p>
                  </a:txBody>
                  <a:tcPr/>
                </a:tc>
              </a:tr>
            </a:tbl>
          </a:graphicData>
        </a:graphic>
      </p:graphicFrame>
      <p:pic>
        <p:nvPicPr>
          <p:cNvPr id="15" name="Imagine 16" descr="A simple application with a frame that contains a menu bar and a content pane."/>
          <p:cNvPicPr/>
          <p:nvPr/>
        </p:nvPicPr>
        <p:blipFill>
          <a:blip r:embed="rId3" cstate="print"/>
          <a:srcRect/>
          <a:stretch>
            <a:fillRect/>
          </a:stretch>
        </p:blipFill>
        <p:spPr bwMode="auto">
          <a:xfrm>
            <a:off x="2665412" y="1102425"/>
            <a:ext cx="2667000" cy="2590800"/>
          </a:xfrm>
          <a:prstGeom prst="rect">
            <a:avLst/>
          </a:prstGeom>
          <a:noFill/>
          <a:ln w="9525">
            <a:noFill/>
            <a:miter lim="800000"/>
            <a:headEnd/>
            <a:tailEnd/>
          </a:ln>
        </p:spPr>
      </p:pic>
      <p:pic>
        <p:nvPicPr>
          <p:cNvPr id="16" name="Imagine 19" descr="A diagram of the frame's major parts"/>
          <p:cNvPicPr/>
          <p:nvPr/>
        </p:nvPicPr>
        <p:blipFill>
          <a:blip r:embed="rId4" cstate="print"/>
          <a:srcRect/>
          <a:stretch>
            <a:fillRect/>
          </a:stretch>
        </p:blipFill>
        <p:spPr bwMode="auto">
          <a:xfrm>
            <a:off x="7466012" y="1066800"/>
            <a:ext cx="3124200" cy="2590800"/>
          </a:xfrm>
          <a:prstGeom prst="rect">
            <a:avLst/>
          </a:prstGeom>
          <a:noFill/>
          <a:ln w="9525">
            <a:noFill/>
            <a:miter lim="800000"/>
            <a:headEnd/>
            <a:tailEnd/>
          </a:ln>
        </p:spPr>
      </p:pic>
    </p:spTree>
    <p:extLst>
      <p:ext uri="{BB962C8B-B14F-4D97-AF65-F5344CB8AC3E}">
        <p14:creationId xmlns:p14="http://schemas.microsoft.com/office/powerpoint/2010/main" val="165091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f02787947">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1345048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design contains the Pi symbol and works well for math students,  teachers, and others in education, although it works well for businesses, too.  This presentation template contains multiple slide layouts in widescreen format (16x9) and includes a sample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2011-11-26T00:17:00+00:00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694223</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F20C675A-9AD3-40BB-AC57-0E9EFA3E4FBF}">
  <ds:schemaRefs>
    <ds:schemaRef ds:uri="http://schemas.microsoft.com/sharepoint/v3/contenttype/forms"/>
  </ds:schemaRefs>
</ds:datastoreItem>
</file>

<file path=customXml/itemProps2.xml><?xml version="1.0" encoding="utf-8"?>
<ds:datastoreItem xmlns:ds="http://schemas.openxmlformats.org/officeDocument/2006/customXml" ds:itemID="{71587C29-5D24-4377-9C3E-DCECFF7946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2666F0-43DC-4B7C-819B-EEBDFA439308}">
  <ds:schemaRefs>
    <ds:schemaRef ds:uri="http://schemas.microsoft.com/office/2006/documentManagement/types"/>
    <ds:schemaRef ds:uri="http://schemas.openxmlformats.org/package/2006/metadata/core-properties"/>
    <ds:schemaRef ds:uri="http://schemas.microsoft.com/office/2006/metadata/properties"/>
    <ds:schemaRef ds:uri="4873beb7-5857-4685-be1f-d57550cc96cc"/>
    <ds:schemaRef ds:uri="http://purl.org/dc/dcmitype/"/>
    <ds:schemaRef ds:uri="http://purl.org/dc/terms/"/>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0</TotalTime>
  <Words>1372</Words>
  <Application>Microsoft Office PowerPoint</Application>
  <PresentationFormat>Custom</PresentationFormat>
  <Paragraphs>395</Paragraphs>
  <Slides>32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Aharoni</vt:lpstr>
      <vt:lpstr>Arial</vt:lpstr>
      <vt:lpstr>Calibri</vt:lpstr>
      <vt:lpstr>Cambria Math</vt:lpstr>
      <vt:lpstr>Courier New</vt:lpstr>
      <vt:lpstr>Euphemia</vt:lpstr>
      <vt:lpstr>Wingdings</vt:lpstr>
      <vt:lpstr>tf02787947</vt:lpstr>
      <vt:lpstr>ELEMENTE AVANSATE DE PROGRAMARE</vt:lpstr>
      <vt:lpstr>Proiectarea interfețelor grafice în Java</vt:lpstr>
      <vt:lpstr>Java Foundation Classes </vt:lpstr>
      <vt:lpstr>Swing</vt:lpstr>
      <vt:lpstr>Swing</vt:lpstr>
      <vt:lpstr>Etapele realizării unei GUI</vt:lpstr>
      <vt:lpstr>Componente grafice</vt:lpstr>
      <vt:lpstr>Componente de tip container</vt:lpstr>
      <vt:lpstr>Container-ul rădăcină JFrame</vt:lpstr>
      <vt:lpstr>Containerul rădăcină JFrame</vt:lpstr>
      <vt:lpstr>Containere intermediare</vt:lpstr>
      <vt:lpstr>Containere intermediare</vt:lpstr>
      <vt:lpstr>Componente grafice elementare </vt:lpstr>
      <vt:lpstr>Componente grafice elementare </vt:lpstr>
      <vt:lpstr>Gestionari de poziționare (layout manager) </vt:lpstr>
      <vt:lpstr>Tipuri de gestionari de poziționare</vt:lpstr>
      <vt:lpstr>Gestionarul FlowLayout</vt:lpstr>
      <vt:lpstr>Gestionarul BoxLayout</vt:lpstr>
      <vt:lpstr>Gestionarul BorderLayout</vt:lpstr>
      <vt:lpstr>Gestionarul GridLayout</vt:lpstr>
      <vt:lpstr>Tratarea evenimentelor </vt:lpstr>
      <vt:lpstr>Tratarea evenimentelor </vt:lpstr>
      <vt:lpstr>Tratarea evenimentelor </vt:lpstr>
      <vt:lpstr>Tratarea evenimentelor </vt:lpstr>
      <vt:lpstr>Tratarea evenimentelor </vt:lpstr>
      <vt:lpstr>Tratarea evenimentelor </vt:lpstr>
      <vt:lpstr>Meniuri</vt:lpstr>
      <vt:lpstr>Meniuri</vt:lpstr>
      <vt:lpstr>Dialoguri</vt:lpstr>
      <vt:lpstr>Dialoguri</vt:lpstr>
      <vt:lpstr>Dialoguri</vt:lpstr>
      <vt:lpstr>Dialoguri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2017-02-16T11:49:56Z</dcterms:created>
  <dcterms:modified xsi:type="dcterms:W3CDTF">2018-04-17T21:06:21Z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