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380" r:id="rId3"/>
    <p:sldId id="382" r:id="rId4"/>
    <p:sldId id="387" r:id="rId5"/>
    <p:sldId id="383" r:id="rId6"/>
    <p:sldId id="386" r:id="rId7"/>
    <p:sldId id="40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06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18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6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5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2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2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9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6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4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8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45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88428"/>
            <a:ext cx="12192000" cy="1646302"/>
          </a:xfrm>
        </p:spPr>
        <p:txBody>
          <a:bodyPr/>
          <a:lstStyle/>
          <a:p>
            <a:pPr algn="ctr"/>
            <a:r>
              <a:rPr lang="ro-RO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FIRE DE EXECUTARE</a:t>
            </a:r>
            <a:endParaRPr lang="ro-RO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8902" y="4857656"/>
            <a:ext cx="7766936" cy="1096899"/>
          </a:xfrm>
        </p:spPr>
        <p:txBody>
          <a:bodyPr>
            <a:normAutofit/>
          </a:bodyPr>
          <a:lstStyle/>
          <a:p>
            <a:pPr algn="r"/>
            <a:r>
              <a:rPr lang="ro-RO" b="1" dirty="0" smtClean="0"/>
              <a:t>Conf.univ.dr</a:t>
            </a:r>
            <a:r>
              <a:rPr lang="ro-RO" b="1" dirty="0"/>
              <a:t>. Ana Cristina DĂSCĂLESCU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5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4" y="151153"/>
            <a:ext cx="11843656" cy="665277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</a:t>
            </a:r>
            <a:r>
              <a:rPr lang="ro-RO" sz="32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ările</a:t>
            </a:r>
            <a:r>
              <a:rPr lang="ro-RO" sz="32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unui fir de executare</a:t>
            </a:r>
            <a:endParaRPr lang="en-US" sz="32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365631" y="1012374"/>
            <a:ext cx="5632938" cy="5704114"/>
          </a:xfrm>
        </p:spPr>
        <p:txBody>
          <a:bodyPr>
            <a:normAutofit/>
          </a:bodyPr>
          <a:lstStyle/>
          <a:p>
            <a:pPr algn="just"/>
            <a:r>
              <a:rPr lang="ro-RO" sz="2400" b="1" dirty="0" smtClean="0">
                <a:solidFill>
                  <a:srgbClr val="000099"/>
                </a:solidFill>
              </a:rPr>
              <a:t>Nou (</a:t>
            </a:r>
            <a:r>
              <a:rPr lang="ro-RO" sz="2400" b="1" dirty="0" err="1" smtClean="0">
                <a:solidFill>
                  <a:srgbClr val="000099"/>
                </a:solidFill>
              </a:rPr>
              <a:t>new</a:t>
            </a:r>
            <a:r>
              <a:rPr lang="ro-RO" sz="2400" b="1" dirty="0" smtClean="0">
                <a:solidFill>
                  <a:srgbClr val="000099"/>
                </a:solidFill>
              </a:rPr>
              <a:t>)</a:t>
            </a:r>
            <a:r>
              <a:rPr lang="ro-RO" sz="2400" dirty="0" smtClean="0"/>
              <a:t> – obiectul </a:t>
            </a:r>
            <a:r>
              <a:rPr lang="ro-RO" sz="2400" dirty="0"/>
              <a:t>de tip </a:t>
            </a:r>
            <a:r>
              <a:rPr lang="ro-RO" sz="2400" dirty="0" err="1"/>
              <a:t>T</a:t>
            </a:r>
            <a:r>
              <a:rPr lang="ro-RO" sz="2400" dirty="0" err="1" smtClean="0"/>
              <a:t>hread</a:t>
            </a:r>
            <a:r>
              <a:rPr lang="ro-RO" sz="2400" dirty="0" smtClean="0"/>
              <a:t> </a:t>
            </a:r>
            <a:r>
              <a:rPr lang="ro-RO" sz="2400" dirty="0"/>
              <a:t>a fost </a:t>
            </a:r>
            <a:r>
              <a:rPr lang="ro-RO" sz="2400" dirty="0" smtClean="0"/>
              <a:t>creat.</a:t>
            </a:r>
          </a:p>
          <a:p>
            <a:pPr algn="just"/>
            <a:r>
              <a:rPr lang="ro-RO" sz="2400" b="1" dirty="0" smtClean="0">
                <a:solidFill>
                  <a:srgbClr val="000099"/>
                </a:solidFill>
              </a:rPr>
              <a:t>Rulabil (</a:t>
            </a:r>
            <a:r>
              <a:rPr lang="ro-RO" sz="2400" b="1" dirty="0" err="1" smtClean="0">
                <a:solidFill>
                  <a:srgbClr val="000099"/>
                </a:solidFill>
              </a:rPr>
              <a:t>runnable</a:t>
            </a:r>
            <a:r>
              <a:rPr lang="ro-RO" sz="2400" b="1" dirty="0" smtClean="0">
                <a:solidFill>
                  <a:srgbClr val="000099"/>
                </a:solidFill>
              </a:rPr>
              <a:t>)</a:t>
            </a:r>
            <a:r>
              <a:rPr lang="ro-RO" sz="2400" dirty="0" smtClean="0"/>
              <a:t> – </a:t>
            </a:r>
            <a:r>
              <a:rPr lang="en-US" sz="2400" dirty="0" smtClean="0"/>
              <a:t>dup</a:t>
            </a:r>
            <a:r>
              <a:rPr lang="ro-RO" sz="2400" dirty="0" smtClean="0"/>
              <a:t>ă apelarea metodei </a:t>
            </a:r>
            <a:r>
              <a:rPr lang="ro-RO" sz="2400" b="1" dirty="0" smtClean="0"/>
              <a:t>start()</a:t>
            </a:r>
            <a:r>
              <a:rPr lang="ro-RO" sz="2400" dirty="0" smtClean="0"/>
              <a:t> a </a:t>
            </a:r>
            <a:r>
              <a:rPr lang="ro-RO" sz="2400" dirty="0"/>
              <a:t>obiectului </a:t>
            </a:r>
            <a:r>
              <a:rPr lang="ro-RO" sz="2400" i="1" dirty="0" err="1" smtClean="0"/>
              <a:t>Thread</a:t>
            </a:r>
            <a:r>
              <a:rPr lang="ro-RO" sz="2400" dirty="0" smtClean="0"/>
              <a:t>, firul este adăugat în grupul </a:t>
            </a:r>
            <a:r>
              <a:rPr lang="ro-RO" sz="2400" dirty="0"/>
              <a:t>de </a:t>
            </a:r>
            <a:r>
              <a:rPr lang="en-US" sz="2400" dirty="0" smtClean="0"/>
              <a:t>fire</a:t>
            </a:r>
            <a:r>
              <a:rPr lang="ro-RO" sz="2400" dirty="0" smtClean="0"/>
              <a:t> </a:t>
            </a:r>
            <a:r>
              <a:rPr lang="ro-RO" sz="2400" dirty="0"/>
              <a:t>aflate </a:t>
            </a:r>
            <a:r>
              <a:rPr lang="ro-RO" sz="2400" dirty="0" smtClean="0"/>
              <a:t>în aşteptare.</a:t>
            </a:r>
          </a:p>
          <a:p>
            <a:pPr lvl="0" algn="just"/>
            <a:r>
              <a:rPr lang="ro-RO" sz="2400" b="1" dirty="0" smtClean="0">
                <a:solidFill>
                  <a:srgbClr val="000099"/>
                </a:solidFill>
              </a:rPr>
              <a:t>Activ (running) </a:t>
            </a:r>
            <a:r>
              <a:rPr lang="ro-RO" sz="2400" dirty="0" smtClean="0"/>
              <a:t>–</a:t>
            </a:r>
            <a:r>
              <a:rPr lang="en-US" sz="2400" dirty="0" smtClean="0"/>
              <a:t> </a:t>
            </a:r>
            <a:r>
              <a:rPr lang="en-US" sz="2400" dirty="0" err="1" smtClean="0"/>
              <a:t>firul</a:t>
            </a:r>
            <a:r>
              <a:rPr lang="en-US" sz="2400" dirty="0" smtClean="0"/>
              <a:t> </a:t>
            </a:r>
            <a:r>
              <a:rPr lang="en-US" sz="2400" dirty="0" err="1" smtClean="0"/>
              <a:t>intr</a:t>
            </a:r>
            <a:r>
              <a:rPr lang="ro-RO" sz="2400" dirty="0" smtClean="0"/>
              <a:t>ă în executare ca urmare a selecției sale </a:t>
            </a:r>
            <a:r>
              <a:rPr lang="ro-RO" sz="2400" smtClean="0"/>
              <a:t>de către. </a:t>
            </a:r>
            <a:endParaRPr lang="ro-RO" sz="2400" dirty="0" smtClean="0"/>
          </a:p>
          <a:p>
            <a:pPr lvl="0" algn="just"/>
            <a:r>
              <a:rPr lang="ro-RO" sz="2400" b="1" dirty="0" smtClean="0">
                <a:solidFill>
                  <a:srgbClr val="000099"/>
                </a:solidFill>
              </a:rPr>
              <a:t>Indisponibil temporar (</a:t>
            </a:r>
            <a:r>
              <a:rPr lang="ro-RO" sz="2400" b="1" dirty="0" err="1" smtClean="0">
                <a:solidFill>
                  <a:srgbClr val="000099"/>
                </a:solidFill>
              </a:rPr>
              <a:t>waiting</a:t>
            </a:r>
            <a:r>
              <a:rPr lang="ro-RO" sz="2400" b="1" dirty="0" smtClean="0">
                <a:solidFill>
                  <a:srgbClr val="000099"/>
                </a:solidFill>
              </a:rPr>
              <a:t>/</a:t>
            </a:r>
            <a:r>
              <a:rPr lang="ro-RO" sz="2400" b="1" dirty="0" err="1" smtClean="0">
                <a:solidFill>
                  <a:srgbClr val="000099"/>
                </a:solidFill>
              </a:rPr>
              <a:t>sleeping</a:t>
            </a:r>
            <a:r>
              <a:rPr lang="ro-RO" sz="2400" b="1" dirty="0" smtClean="0">
                <a:solidFill>
                  <a:srgbClr val="000099"/>
                </a:solidFill>
              </a:rPr>
              <a:t>/ </a:t>
            </a:r>
            <a:r>
              <a:rPr lang="ro-RO" sz="2400" b="1" dirty="0" err="1" smtClean="0">
                <a:solidFill>
                  <a:srgbClr val="000099"/>
                </a:solidFill>
              </a:rPr>
              <a:t>blocking</a:t>
            </a:r>
            <a:r>
              <a:rPr lang="ro-RO" sz="2400" b="1" dirty="0" smtClean="0">
                <a:solidFill>
                  <a:srgbClr val="000099"/>
                </a:solidFill>
              </a:rPr>
              <a:t>) </a:t>
            </a:r>
            <a:r>
              <a:rPr lang="ro-RO" sz="2400" dirty="0" smtClean="0"/>
              <a:t>–</a:t>
            </a:r>
            <a:r>
              <a:rPr lang="ro-RO" sz="2400" b="1" dirty="0" smtClean="0">
                <a:solidFill>
                  <a:srgbClr val="000099"/>
                </a:solidFill>
              </a:rPr>
              <a:t> </a:t>
            </a:r>
            <a:r>
              <a:rPr lang="ro-RO" sz="2400" dirty="0" smtClean="0"/>
              <a:t>executarea firului este întreruptă momentan</a:t>
            </a:r>
          </a:p>
          <a:p>
            <a:pPr algn="just"/>
            <a:r>
              <a:rPr lang="ro-RO" sz="2400" b="1" dirty="0" smtClean="0">
                <a:solidFill>
                  <a:srgbClr val="000099"/>
                </a:solidFill>
              </a:rPr>
              <a:t>Încheiat (</a:t>
            </a:r>
            <a:r>
              <a:rPr lang="ro-RO" sz="2400" b="1" dirty="0" err="1" smtClean="0">
                <a:solidFill>
                  <a:srgbClr val="000099"/>
                </a:solidFill>
              </a:rPr>
              <a:t>dead</a:t>
            </a:r>
            <a:r>
              <a:rPr lang="ro-RO" sz="2400" b="1" dirty="0" smtClean="0">
                <a:solidFill>
                  <a:srgbClr val="000099"/>
                </a:solidFill>
              </a:rPr>
              <a:t>) </a:t>
            </a:r>
            <a:r>
              <a:rPr lang="ro-RO" sz="2400" dirty="0" smtClean="0"/>
              <a:t>–</a:t>
            </a:r>
            <a:r>
              <a:rPr lang="ro-RO" sz="2400" b="1" dirty="0" smtClean="0">
                <a:solidFill>
                  <a:srgbClr val="000099"/>
                </a:solidFill>
              </a:rPr>
              <a:t> </a:t>
            </a:r>
            <a:r>
              <a:rPr lang="ro-RO" sz="2400" dirty="0" smtClean="0"/>
              <a:t>se finalizează executarea metodei </a:t>
            </a:r>
            <a:r>
              <a:rPr lang="ro-RO" sz="2400" b="1" dirty="0" err="1" smtClean="0"/>
              <a:t>run</a:t>
            </a:r>
            <a:r>
              <a:rPr lang="ro-RO" sz="2400" b="1" dirty="0" smtClean="0"/>
              <a:t>()</a:t>
            </a:r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" r="1279" b="1394"/>
          <a:stretch>
            <a:fillRect/>
          </a:stretch>
        </p:blipFill>
        <p:spPr>
          <a:xfrm>
            <a:off x="0" y="1121238"/>
            <a:ext cx="6368143" cy="50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7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047" y="96185"/>
            <a:ext cx="11754010" cy="616510"/>
          </a:xfrm>
        </p:spPr>
        <p:txBody>
          <a:bodyPr>
            <a:normAutofit/>
          </a:bodyPr>
          <a:lstStyle/>
          <a:p>
            <a:pPr algn="r"/>
            <a:r>
              <a:rPr lang="ro-RO" sz="32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Plasarea unui fir de executare în așteptare</a:t>
            </a:r>
            <a:endParaRPr lang="en-US" sz="32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1012371"/>
            <a:ext cx="11948885" cy="56842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o-RO" dirty="0" smtClean="0"/>
              <a:t>Exista mai multe situații in care dorim ca firul activ să devină inactiv:</a:t>
            </a:r>
          </a:p>
          <a:p>
            <a:pPr>
              <a:buFont typeface="Wingdings" panose="05000000000000000000" pitchFamily="2" charset="2"/>
              <a:buChar char="Ø"/>
            </a:pPr>
            <a:endParaRPr lang="ro-RO" dirty="0" smtClean="0"/>
          </a:p>
          <a:p>
            <a:pPr marL="971550" lvl="1" indent="-514350" algn="just"/>
            <a:r>
              <a:rPr lang="ro-RO" sz="2800" b="1" dirty="0" smtClean="0"/>
              <a:t>pentru a da ocazia altor fire să se execute</a:t>
            </a:r>
            <a:r>
              <a:rPr lang="ro-RO" sz="2800" dirty="0" smtClean="0"/>
              <a:t> – de exemplu, metoda </a:t>
            </a:r>
            <a:r>
              <a:rPr lang="ro-RO" sz="2800" b="1" dirty="0" err="1" smtClean="0">
                <a:solidFill>
                  <a:srgbClr val="000099"/>
                </a:solidFill>
              </a:rPr>
              <a:t>sleep</a:t>
            </a:r>
            <a:r>
              <a:rPr lang="ro-RO" sz="2800" b="1" dirty="0" smtClean="0">
                <a:solidFill>
                  <a:srgbClr val="000099"/>
                </a:solidFill>
              </a:rPr>
              <a:t>()</a:t>
            </a:r>
            <a:endParaRPr lang="ro-RO" sz="2800" b="1" dirty="0" smtClean="0"/>
          </a:p>
          <a:p>
            <a:pPr marL="971550" lvl="1" indent="-514350" algn="just"/>
            <a:endParaRPr lang="ro-RO" sz="2800" dirty="0" smtClean="0"/>
          </a:p>
          <a:p>
            <a:pPr marL="971550" lvl="1" indent="-514350" algn="just"/>
            <a:r>
              <a:rPr lang="ro-RO" sz="2800" b="1" dirty="0" smtClean="0"/>
              <a:t>pentru a aștepta eliberarea unei resurse partajate</a:t>
            </a:r>
            <a:r>
              <a:rPr lang="ro-RO" sz="2800" dirty="0" smtClean="0"/>
              <a:t> – metoda </a:t>
            </a:r>
            <a:r>
              <a:rPr lang="ro-RO" sz="2800" b="1" dirty="0" err="1" smtClean="0">
                <a:solidFill>
                  <a:srgbClr val="000099"/>
                </a:solidFill>
              </a:rPr>
              <a:t>wait</a:t>
            </a:r>
            <a:r>
              <a:rPr lang="ro-RO" sz="2800" b="1" dirty="0" smtClean="0">
                <a:solidFill>
                  <a:srgbClr val="000099"/>
                </a:solidFill>
              </a:rPr>
              <a:t>()</a:t>
            </a:r>
            <a:r>
              <a:rPr lang="ro-RO" sz="2800" dirty="0" smtClean="0"/>
              <a:t>, iar firul </a:t>
            </a:r>
            <a:r>
              <a:rPr lang="ro-RO" sz="2800" dirty="0"/>
              <a:t>redevine</a:t>
            </a:r>
            <a:r>
              <a:rPr lang="ro-RO" sz="2800" dirty="0" smtClean="0"/>
              <a:t> rulabil după ce se apelează metoda </a:t>
            </a:r>
            <a:r>
              <a:rPr lang="ro-RO" sz="2800" b="1" dirty="0" err="1" smtClean="0">
                <a:solidFill>
                  <a:srgbClr val="000099"/>
                </a:solidFill>
              </a:rPr>
              <a:t>notify</a:t>
            </a:r>
            <a:r>
              <a:rPr lang="ro-RO" sz="2800" b="1" dirty="0" smtClean="0">
                <a:solidFill>
                  <a:srgbClr val="000099"/>
                </a:solidFill>
              </a:rPr>
              <a:t>()</a:t>
            </a:r>
            <a:r>
              <a:rPr lang="ro-RO" sz="2800" dirty="0" smtClean="0">
                <a:solidFill>
                  <a:srgbClr val="000099"/>
                </a:solidFill>
              </a:rPr>
              <a:t> </a:t>
            </a:r>
            <a:r>
              <a:rPr lang="ro-RO" sz="2800" dirty="0" smtClean="0"/>
              <a:t>sau metoda</a:t>
            </a:r>
            <a:r>
              <a:rPr lang="ro-RO" sz="2800" dirty="0" smtClean="0">
                <a:solidFill>
                  <a:srgbClr val="000099"/>
                </a:solidFill>
              </a:rPr>
              <a:t> </a:t>
            </a:r>
            <a:r>
              <a:rPr lang="ro-RO" sz="2800" b="1" dirty="0" err="1" smtClean="0">
                <a:solidFill>
                  <a:srgbClr val="000099"/>
                </a:solidFill>
              </a:rPr>
              <a:t>notifyAll</a:t>
            </a:r>
            <a:r>
              <a:rPr lang="ro-RO" sz="2800" b="1" dirty="0" smtClean="0">
                <a:solidFill>
                  <a:srgbClr val="000099"/>
                </a:solidFill>
              </a:rPr>
              <a:t>()</a:t>
            </a:r>
          </a:p>
          <a:p>
            <a:pPr marL="971550" lvl="1" indent="-514350" algn="just"/>
            <a:endParaRPr lang="ro-RO" sz="2800" dirty="0" smtClean="0"/>
          </a:p>
          <a:p>
            <a:pPr marL="971550" lvl="1" indent="-514350" algn="just"/>
            <a:r>
              <a:rPr lang="ro-RO" sz="2800" b="1" dirty="0" smtClean="0"/>
              <a:t>pentru a aștepta încheierea executării unui alt fir</a:t>
            </a:r>
            <a:r>
              <a:rPr lang="ro-RO" sz="2800" dirty="0" smtClean="0"/>
              <a:t> – metoda </a:t>
            </a:r>
            <a:r>
              <a:rPr lang="ro-RO" sz="2800" b="1" dirty="0" err="1" smtClean="0">
                <a:solidFill>
                  <a:srgbClr val="000099"/>
                </a:solidFill>
              </a:rPr>
              <a:t>join</a:t>
            </a:r>
            <a:r>
              <a:rPr lang="ro-RO" sz="2800" b="1" dirty="0" smtClean="0">
                <a:solidFill>
                  <a:srgbClr val="000099"/>
                </a:solidFill>
              </a:rPr>
              <a:t>()</a:t>
            </a:r>
          </a:p>
          <a:p>
            <a:pPr lvl="0" algn="just">
              <a:buFont typeface="Wingdings" panose="05000000000000000000" pitchFamily="2" charset="2"/>
              <a:buChar char="§"/>
            </a:pPr>
            <a:endParaRPr lang="ro-RO" dirty="0" smtClean="0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lang="ro-RO" b="1" dirty="0" smtClean="0">
                <a:solidFill>
                  <a:srgbClr val="0000CC"/>
                </a:solidFill>
              </a:rPr>
              <a:t>Observație:</a:t>
            </a:r>
            <a:r>
              <a:rPr lang="ro-RO" dirty="0" smtClean="0"/>
              <a:t> Metodele </a:t>
            </a:r>
            <a:r>
              <a:rPr lang="ro-RO" b="1" dirty="0" err="1">
                <a:solidFill>
                  <a:srgbClr val="000099"/>
                </a:solidFill>
              </a:rPr>
              <a:t>wait</a:t>
            </a:r>
            <a:r>
              <a:rPr lang="ro-RO" b="1" dirty="0">
                <a:solidFill>
                  <a:srgbClr val="000099"/>
                </a:solidFill>
              </a:rPr>
              <a:t>()</a:t>
            </a:r>
            <a:r>
              <a:rPr lang="ro-RO" dirty="0"/>
              <a:t>, </a:t>
            </a:r>
            <a:r>
              <a:rPr lang="ro-RO" b="1" dirty="0" err="1">
                <a:solidFill>
                  <a:srgbClr val="000099"/>
                </a:solidFill>
              </a:rPr>
              <a:t>notify</a:t>
            </a:r>
            <a:r>
              <a:rPr lang="ro-RO" b="1" dirty="0">
                <a:solidFill>
                  <a:srgbClr val="000099"/>
                </a:solidFill>
              </a:rPr>
              <a:t>()</a:t>
            </a:r>
            <a:r>
              <a:rPr lang="ro-RO" dirty="0"/>
              <a:t> </a:t>
            </a:r>
            <a:r>
              <a:rPr lang="ro-RO" dirty="0" smtClean="0"/>
              <a:t>și </a:t>
            </a:r>
            <a:r>
              <a:rPr lang="ro-RO" b="1" dirty="0" err="1">
                <a:solidFill>
                  <a:srgbClr val="000099"/>
                </a:solidFill>
              </a:rPr>
              <a:t>notifyAll</a:t>
            </a:r>
            <a:r>
              <a:rPr lang="ro-RO" b="1" dirty="0">
                <a:solidFill>
                  <a:srgbClr val="000099"/>
                </a:solidFill>
              </a:rPr>
              <a:t>()</a:t>
            </a:r>
            <a:r>
              <a:rPr lang="ro-RO" dirty="0"/>
              <a:t> fac parte din clasa </a:t>
            </a:r>
            <a:r>
              <a:rPr lang="ro-RO" b="1" dirty="0" err="1" smtClean="0">
                <a:solidFill>
                  <a:srgbClr val="000099"/>
                </a:solidFill>
              </a:rPr>
              <a:t>Object</a:t>
            </a:r>
            <a:r>
              <a:rPr lang="ro-RO" dirty="0" smtClean="0"/>
              <a:t>!</a:t>
            </a:r>
            <a:br>
              <a:rPr lang="ro-RO" dirty="0" smtClean="0"/>
            </a:b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206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047" y="96185"/>
            <a:ext cx="11764896" cy="616510"/>
          </a:xfrm>
        </p:spPr>
        <p:txBody>
          <a:bodyPr>
            <a:normAutofit/>
          </a:bodyPr>
          <a:lstStyle/>
          <a:p>
            <a:pPr algn="r"/>
            <a:r>
              <a:rPr lang="ro-RO" sz="32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Plasarea unui fir de executare în așteptare</a:t>
            </a:r>
            <a:endParaRPr lang="en-US" sz="32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1" y="1208314"/>
            <a:ext cx="11894456" cy="548832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dirty="0" smtClean="0"/>
              <a:t>Metodele </a:t>
            </a:r>
            <a:r>
              <a:rPr lang="ro-RO" b="1" dirty="0" err="1" smtClean="0">
                <a:solidFill>
                  <a:srgbClr val="000099"/>
                </a:solidFill>
              </a:rPr>
              <a:t>join</a:t>
            </a:r>
            <a:r>
              <a:rPr lang="ro-RO" b="1" dirty="0" smtClean="0">
                <a:solidFill>
                  <a:srgbClr val="000099"/>
                </a:solidFill>
              </a:rPr>
              <a:t>() </a:t>
            </a:r>
            <a:r>
              <a:rPr lang="ro-RO" dirty="0" smtClean="0"/>
              <a:t>din clasa </a:t>
            </a:r>
            <a:r>
              <a:rPr lang="ro-RO" b="1" dirty="0" err="1" smtClean="0">
                <a:solidFill>
                  <a:srgbClr val="000099"/>
                </a:solidFill>
              </a:rPr>
              <a:t>Thread</a:t>
            </a:r>
            <a:r>
              <a:rPr lang="ro-RO" dirty="0" smtClean="0"/>
              <a:t>:</a:t>
            </a:r>
          </a:p>
          <a:p>
            <a:pPr marL="0" indent="0" algn="just">
              <a:buNone/>
            </a:pPr>
            <a:endParaRPr lang="ro-RO" dirty="0" smtClean="0"/>
          </a:p>
          <a:p>
            <a:pPr lvl="1" algn="just"/>
            <a:r>
              <a:rPr lang="ro-RO" sz="2800" b="1" dirty="0" err="1" smtClean="0">
                <a:solidFill>
                  <a:srgbClr val="000099"/>
                </a:solidFill>
              </a:rPr>
              <a:t>void</a:t>
            </a:r>
            <a:r>
              <a:rPr lang="ro-RO" sz="2800" b="1" dirty="0" smtClean="0">
                <a:solidFill>
                  <a:srgbClr val="000099"/>
                </a:solidFill>
              </a:rPr>
              <a:t> </a:t>
            </a:r>
            <a:r>
              <a:rPr lang="ro-RO" sz="2800" b="1" dirty="0" err="1" smtClean="0">
                <a:solidFill>
                  <a:srgbClr val="000099"/>
                </a:solidFill>
              </a:rPr>
              <a:t>join</a:t>
            </a:r>
            <a:r>
              <a:rPr lang="ro-RO" sz="2800" b="1" dirty="0" smtClean="0">
                <a:solidFill>
                  <a:srgbClr val="000099"/>
                </a:solidFill>
              </a:rPr>
              <a:t>()</a:t>
            </a:r>
            <a:r>
              <a:rPr lang="ro-RO" sz="2800" dirty="0" smtClean="0">
                <a:solidFill>
                  <a:srgbClr val="0000CC"/>
                </a:solidFill>
              </a:rPr>
              <a:t> </a:t>
            </a:r>
            <a:r>
              <a:rPr lang="ro-RO" sz="2800" dirty="0" smtClean="0"/>
              <a:t>– plasează firul curent în starea de temporar indisponibil, până când se încheie executarea unui alt fir</a:t>
            </a:r>
          </a:p>
          <a:p>
            <a:pPr marL="457200" lvl="1" indent="0" algn="just">
              <a:buNone/>
            </a:pPr>
            <a:endParaRPr lang="ro-RO" sz="2800" dirty="0" smtClean="0"/>
          </a:p>
          <a:p>
            <a:pPr lvl="1" algn="just"/>
            <a:r>
              <a:rPr lang="ro-RO" sz="2800" b="1" dirty="0" err="1" smtClean="0">
                <a:solidFill>
                  <a:srgbClr val="000099"/>
                </a:solidFill>
              </a:rPr>
              <a:t>void</a:t>
            </a:r>
            <a:r>
              <a:rPr lang="ro-RO" sz="2800" b="1" dirty="0" smtClean="0">
                <a:solidFill>
                  <a:srgbClr val="000099"/>
                </a:solidFill>
              </a:rPr>
              <a:t> </a:t>
            </a:r>
            <a:r>
              <a:rPr lang="ro-RO" sz="2800" b="1" dirty="0" err="1" smtClean="0">
                <a:solidFill>
                  <a:srgbClr val="000099"/>
                </a:solidFill>
              </a:rPr>
              <a:t>join</a:t>
            </a:r>
            <a:r>
              <a:rPr lang="ro-RO" sz="2800" b="1" dirty="0" smtClean="0">
                <a:solidFill>
                  <a:srgbClr val="000099"/>
                </a:solidFill>
              </a:rPr>
              <a:t>(</a:t>
            </a:r>
            <a:r>
              <a:rPr lang="ro-RO" sz="2800" b="1" dirty="0" err="1" smtClean="0">
                <a:solidFill>
                  <a:srgbClr val="000099"/>
                </a:solidFill>
              </a:rPr>
              <a:t>long</a:t>
            </a:r>
            <a:r>
              <a:rPr lang="ro-RO" sz="2800" b="1" dirty="0" smtClean="0">
                <a:solidFill>
                  <a:srgbClr val="000099"/>
                </a:solidFill>
              </a:rPr>
              <a:t> interval)</a:t>
            </a:r>
            <a:r>
              <a:rPr lang="ro-RO" sz="2800" dirty="0" smtClean="0">
                <a:solidFill>
                  <a:srgbClr val="0000CC"/>
                </a:solidFill>
              </a:rPr>
              <a:t> </a:t>
            </a:r>
            <a:r>
              <a:rPr lang="ro-RO" sz="2800" dirty="0" smtClean="0"/>
              <a:t>– efect analog, dar firul curent nu va aștepta mai mult decât numărul de milisecunde specificat ca argument</a:t>
            </a:r>
          </a:p>
          <a:p>
            <a:pPr marL="0" lvl="0" indent="0" algn="just">
              <a:buNone/>
            </a:pPr>
            <a:endParaRPr lang="ro-RO" dirty="0" smtClean="0"/>
          </a:p>
          <a:p>
            <a:pPr algn="just">
              <a:buFont typeface="Wingdings" pitchFamily="2" charset="2"/>
              <a:buChar char="Ø"/>
            </a:pPr>
            <a:r>
              <a:rPr lang="ro-RO" dirty="0" smtClean="0"/>
              <a:t>La încheierea executării firului respectiv, firul curent devine rulabil!</a:t>
            </a:r>
          </a:p>
          <a:p>
            <a:pPr marL="0" indent="0" algn="just">
              <a:buNone/>
            </a:pPr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51779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047" y="96185"/>
            <a:ext cx="11688696" cy="616510"/>
          </a:xfrm>
        </p:spPr>
        <p:txBody>
          <a:bodyPr>
            <a:normAutofit/>
          </a:bodyPr>
          <a:lstStyle/>
          <a:p>
            <a:pPr algn="r"/>
            <a:r>
              <a:rPr lang="ro-RO" sz="32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Plasarea unui fir de executare în așteptare</a:t>
            </a:r>
            <a:endParaRPr lang="en-US" sz="32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1" y="1164771"/>
            <a:ext cx="11718364" cy="55318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o-RO" dirty="0" smtClean="0"/>
              <a:t>Metodele </a:t>
            </a:r>
            <a:r>
              <a:rPr lang="ro-RO" b="1" dirty="0" err="1" smtClean="0">
                <a:solidFill>
                  <a:srgbClr val="000099"/>
                </a:solidFill>
              </a:rPr>
              <a:t>sleep</a:t>
            </a:r>
            <a:r>
              <a:rPr lang="ro-RO" b="1" dirty="0" smtClean="0">
                <a:solidFill>
                  <a:srgbClr val="000099"/>
                </a:solidFill>
              </a:rPr>
              <a:t>() </a:t>
            </a:r>
            <a:r>
              <a:rPr lang="ro-RO" dirty="0" smtClean="0"/>
              <a:t>din clasa </a:t>
            </a:r>
            <a:r>
              <a:rPr lang="ro-RO" b="1" dirty="0" err="1" smtClean="0">
                <a:solidFill>
                  <a:srgbClr val="000099"/>
                </a:solidFill>
              </a:rPr>
              <a:t>Thread</a:t>
            </a:r>
            <a:r>
              <a:rPr lang="ro-RO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endParaRPr lang="ro-RO" sz="1900" b="1" dirty="0" smtClean="0">
              <a:solidFill>
                <a:srgbClr val="000099"/>
              </a:solidFill>
            </a:endParaRPr>
          </a:p>
          <a:p>
            <a:pPr lvl="1" algn="just"/>
            <a:r>
              <a:rPr lang="ro-RO" sz="2800" b="1" dirty="0" err="1" smtClean="0">
                <a:solidFill>
                  <a:srgbClr val="000099"/>
                </a:solidFill>
              </a:rPr>
              <a:t>void</a:t>
            </a:r>
            <a:r>
              <a:rPr lang="ro-RO" sz="2800" b="1" dirty="0" smtClean="0">
                <a:solidFill>
                  <a:srgbClr val="000099"/>
                </a:solidFill>
              </a:rPr>
              <a:t> </a:t>
            </a:r>
            <a:r>
              <a:rPr lang="ro-RO" sz="2800" b="1" dirty="0" err="1" smtClean="0">
                <a:solidFill>
                  <a:srgbClr val="000099"/>
                </a:solidFill>
              </a:rPr>
              <a:t>sleep</a:t>
            </a:r>
            <a:r>
              <a:rPr lang="ro-RO" sz="2800" b="1" dirty="0" smtClean="0">
                <a:solidFill>
                  <a:srgbClr val="000099"/>
                </a:solidFill>
              </a:rPr>
              <a:t>(</a:t>
            </a:r>
            <a:r>
              <a:rPr lang="ro-RO" sz="2800" b="1" dirty="0" err="1" smtClean="0">
                <a:solidFill>
                  <a:srgbClr val="000099"/>
                </a:solidFill>
              </a:rPr>
              <a:t>long</a:t>
            </a:r>
            <a:r>
              <a:rPr lang="ro-RO" sz="2800" b="1" dirty="0" smtClean="0">
                <a:solidFill>
                  <a:srgbClr val="000099"/>
                </a:solidFill>
              </a:rPr>
              <a:t> </a:t>
            </a:r>
            <a:r>
              <a:rPr lang="ro-RO" sz="2800" b="1" dirty="0" err="1" smtClean="0">
                <a:solidFill>
                  <a:srgbClr val="000099"/>
                </a:solidFill>
              </a:rPr>
              <a:t>millis</a:t>
            </a:r>
            <a:r>
              <a:rPr lang="ro-RO" sz="2800" b="1" dirty="0" smtClean="0">
                <a:solidFill>
                  <a:srgbClr val="000099"/>
                </a:solidFill>
              </a:rPr>
              <a:t>)</a:t>
            </a:r>
            <a:r>
              <a:rPr lang="ro-RO" sz="2800" dirty="0" smtClean="0">
                <a:solidFill>
                  <a:srgbClr val="0000CC"/>
                </a:solidFill>
              </a:rPr>
              <a:t> </a:t>
            </a:r>
            <a:r>
              <a:rPr lang="ro-RO" sz="2800" dirty="0" smtClean="0"/>
              <a:t>– plasează firul curent în starea de temporar indisponibil pentru perioada de timp precizată ca parametru (în milisecunde)</a:t>
            </a:r>
          </a:p>
          <a:p>
            <a:pPr marL="457200" lvl="1" indent="0" algn="just">
              <a:buNone/>
            </a:pPr>
            <a:endParaRPr lang="ro-RO" sz="1900" dirty="0" smtClean="0"/>
          </a:p>
          <a:p>
            <a:pPr lvl="1" algn="just"/>
            <a:r>
              <a:rPr lang="ro-RO" sz="2800" b="1" dirty="0" err="1" smtClean="0">
                <a:solidFill>
                  <a:srgbClr val="000099"/>
                </a:solidFill>
              </a:rPr>
              <a:t>void</a:t>
            </a:r>
            <a:r>
              <a:rPr lang="ro-RO" sz="2800" b="1" dirty="0" smtClean="0">
                <a:solidFill>
                  <a:srgbClr val="000099"/>
                </a:solidFill>
              </a:rPr>
              <a:t> </a:t>
            </a:r>
            <a:r>
              <a:rPr lang="ro-RO" sz="2800" b="1" dirty="0" err="1" smtClean="0">
                <a:solidFill>
                  <a:srgbClr val="000099"/>
                </a:solidFill>
              </a:rPr>
              <a:t>sleep</a:t>
            </a:r>
            <a:r>
              <a:rPr lang="ro-RO" sz="2800" b="1" dirty="0" smtClean="0">
                <a:solidFill>
                  <a:srgbClr val="000099"/>
                </a:solidFill>
              </a:rPr>
              <a:t>(</a:t>
            </a:r>
            <a:r>
              <a:rPr lang="ro-RO" sz="2800" b="1" dirty="0" err="1" smtClean="0">
                <a:solidFill>
                  <a:srgbClr val="000099"/>
                </a:solidFill>
              </a:rPr>
              <a:t>long</a:t>
            </a:r>
            <a:r>
              <a:rPr lang="ro-RO" sz="2800" b="1" dirty="0" smtClean="0">
                <a:solidFill>
                  <a:srgbClr val="000099"/>
                </a:solidFill>
              </a:rPr>
              <a:t> </a:t>
            </a:r>
            <a:r>
              <a:rPr lang="ro-RO" sz="2800" b="1" dirty="0" err="1" smtClean="0">
                <a:solidFill>
                  <a:srgbClr val="000099"/>
                </a:solidFill>
              </a:rPr>
              <a:t>millis</a:t>
            </a:r>
            <a:r>
              <a:rPr lang="ro-RO" sz="2800" b="1" dirty="0" smtClean="0">
                <a:solidFill>
                  <a:srgbClr val="000099"/>
                </a:solidFill>
              </a:rPr>
              <a:t>, </a:t>
            </a:r>
            <a:r>
              <a:rPr lang="ro-RO" sz="2800" b="1" dirty="0" err="1" smtClean="0">
                <a:solidFill>
                  <a:srgbClr val="000099"/>
                </a:solidFill>
              </a:rPr>
              <a:t>int</a:t>
            </a:r>
            <a:r>
              <a:rPr lang="ro-RO" sz="2800" b="1" dirty="0" smtClean="0">
                <a:solidFill>
                  <a:srgbClr val="000099"/>
                </a:solidFill>
              </a:rPr>
              <a:t> </a:t>
            </a:r>
            <a:r>
              <a:rPr lang="ro-RO" sz="2800" b="1" dirty="0" err="1" smtClean="0">
                <a:solidFill>
                  <a:srgbClr val="000099"/>
                </a:solidFill>
              </a:rPr>
              <a:t>nanos</a:t>
            </a:r>
            <a:r>
              <a:rPr lang="ro-RO" sz="2800" b="1" dirty="0" smtClean="0">
                <a:solidFill>
                  <a:srgbClr val="000099"/>
                </a:solidFill>
              </a:rPr>
              <a:t>)</a:t>
            </a:r>
            <a:r>
              <a:rPr lang="ro-RO" sz="2800" dirty="0" smtClean="0">
                <a:solidFill>
                  <a:srgbClr val="0000CC"/>
                </a:solidFill>
              </a:rPr>
              <a:t> </a:t>
            </a:r>
            <a:r>
              <a:rPr lang="ro-RO" sz="2800" dirty="0" smtClean="0"/>
              <a:t>– efect analog, dar perioada de timp este precizată în milisecunde și nanosecunde</a:t>
            </a:r>
          </a:p>
          <a:p>
            <a:pPr lvl="1" algn="just">
              <a:lnSpc>
                <a:spcPct val="100000"/>
              </a:lnSpc>
            </a:pPr>
            <a:endParaRPr lang="ro-RO" sz="1900" dirty="0" smtClean="0"/>
          </a:p>
          <a:p>
            <a:pPr algn="just">
              <a:buFont typeface="Wingdings" pitchFamily="2" charset="2"/>
              <a:buChar char="Ø"/>
            </a:pPr>
            <a:r>
              <a:rPr lang="ro-RO" dirty="0" smtClean="0"/>
              <a:t>Firul respectiv nu va concura cu celelalte fire aflate în așteptare în acest interval de timp!</a:t>
            </a:r>
          </a:p>
          <a:p>
            <a:pPr marL="0" indent="0" algn="just">
              <a:buNone/>
            </a:pPr>
            <a:endParaRPr lang="ro-RO" sz="1900" dirty="0" smtClean="0"/>
          </a:p>
          <a:p>
            <a:pPr lvl="0" algn="just">
              <a:buFont typeface="Wingdings" pitchFamily="2" charset="2"/>
              <a:buChar char="Ø"/>
            </a:pPr>
            <a:r>
              <a:rPr lang="ro-RO" dirty="0" smtClean="0"/>
              <a:t>După terminarea timpului </a:t>
            </a:r>
            <a:r>
              <a:rPr lang="ro-RO" dirty="0"/>
              <a:t>de </a:t>
            </a:r>
            <a:r>
              <a:rPr lang="ro-RO" dirty="0" smtClean="0"/>
              <a:t>adormire, </a:t>
            </a:r>
            <a:r>
              <a:rPr lang="ro-RO" dirty="0"/>
              <a:t>firul </a:t>
            </a:r>
            <a:r>
              <a:rPr lang="ro-RO" dirty="0" smtClean="0"/>
              <a:t>revine în </a:t>
            </a:r>
            <a:r>
              <a:rPr lang="ro-RO" dirty="0"/>
              <a:t>starea </a:t>
            </a:r>
            <a:r>
              <a:rPr lang="ro-RO" i="1" dirty="0" smtClean="0"/>
              <a:t>rulabil.</a:t>
            </a:r>
            <a:r>
              <a:rPr lang="ro-RO" dirty="0" smtClean="0"/>
              <a:t> </a:t>
            </a:r>
          </a:p>
          <a:p>
            <a:pPr lvl="0" algn="just">
              <a:buFont typeface="Wingdings" pitchFamily="2" charset="2"/>
              <a:buChar char="Ø"/>
            </a:pPr>
            <a:endParaRPr lang="ro-RO" sz="1900" dirty="0" smtClean="0"/>
          </a:p>
          <a:p>
            <a:pPr algn="just">
              <a:buFont typeface="Wingdings" pitchFamily="2" charset="2"/>
              <a:buChar char="Ø"/>
            </a:pPr>
            <a:r>
              <a:rPr lang="ro-RO" dirty="0" smtClean="0"/>
              <a:t>Metodele </a:t>
            </a:r>
            <a:r>
              <a:rPr lang="ro-RO" b="1" dirty="0" err="1" smtClean="0">
                <a:solidFill>
                  <a:srgbClr val="000099"/>
                </a:solidFill>
              </a:rPr>
              <a:t>sleep</a:t>
            </a:r>
            <a:r>
              <a:rPr lang="ro-RO" dirty="0" smtClean="0"/>
              <a:t> acționează numai asupra firului curent (activ)! </a:t>
            </a:r>
          </a:p>
          <a:p>
            <a:pPr algn="just">
              <a:buFont typeface="Wingdings" pitchFamily="2" charset="2"/>
              <a:buChar char="Ø"/>
            </a:pPr>
            <a:endParaRPr lang="ro-RO" sz="1900" dirty="0" smtClean="0"/>
          </a:p>
          <a:p>
            <a:pPr algn="just">
              <a:buFont typeface="Wingdings" pitchFamily="2" charset="2"/>
              <a:buChar char="Ø"/>
            </a:pPr>
            <a:r>
              <a:rPr lang="ro-RO" dirty="0" smtClean="0"/>
              <a:t>Metodele </a:t>
            </a:r>
            <a:r>
              <a:rPr lang="ro-RO" b="1" dirty="0" err="1" smtClean="0">
                <a:solidFill>
                  <a:srgbClr val="000099"/>
                </a:solidFill>
              </a:rPr>
              <a:t>sleep</a:t>
            </a:r>
            <a:r>
              <a:rPr lang="ro-RO" dirty="0" smtClean="0"/>
              <a:t> nu eliberează resursele!!!</a:t>
            </a:r>
          </a:p>
        </p:txBody>
      </p:sp>
    </p:spTree>
    <p:extLst>
      <p:ext uri="{BB962C8B-B14F-4D97-AF65-F5344CB8AC3E}">
        <p14:creationId xmlns:p14="http://schemas.microsoft.com/office/powerpoint/2010/main" val="357913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046" y="96185"/>
            <a:ext cx="11732239" cy="616510"/>
          </a:xfrm>
        </p:spPr>
        <p:txBody>
          <a:bodyPr>
            <a:normAutofit/>
          </a:bodyPr>
          <a:lstStyle/>
          <a:p>
            <a:pPr algn="r"/>
            <a:r>
              <a:rPr lang="ro-RO" sz="32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Accesul concurent la </a:t>
            </a:r>
            <a:r>
              <a:rPr lang="ro-RO" sz="32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resurse </a:t>
            </a:r>
            <a:r>
              <a:rPr lang="ro-RO" sz="32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comune</a:t>
            </a:r>
            <a:endParaRPr lang="en-US" sz="32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1" y="860613"/>
            <a:ext cx="11894456" cy="5836021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sz="3000" b="1" dirty="0" smtClean="0">
                <a:solidFill>
                  <a:srgbClr val="0000CC"/>
                </a:solidFill>
              </a:rPr>
              <a:t>Secțiune critică:</a:t>
            </a:r>
            <a:r>
              <a:rPr lang="ro-RO" sz="3000" b="1" dirty="0" smtClean="0">
                <a:solidFill>
                  <a:srgbClr val="FF0000"/>
                </a:solidFill>
              </a:rPr>
              <a:t> </a:t>
            </a:r>
            <a:r>
              <a:rPr lang="ro-RO" sz="3000" dirty="0"/>
              <a:t>un segment de cod care gestionează o resursă comună mai multor </a:t>
            </a:r>
            <a:r>
              <a:rPr lang="ro-RO" sz="3000" dirty="0" smtClean="0"/>
              <a:t>fire </a:t>
            </a:r>
            <a:r>
              <a:rPr lang="ro-RO" sz="3000" dirty="0"/>
              <a:t>de executare </a:t>
            </a:r>
            <a:r>
              <a:rPr lang="ro-RO" sz="3000" dirty="0" smtClean="0"/>
              <a:t>concurente.</a:t>
            </a:r>
          </a:p>
          <a:p>
            <a:pPr marL="0" indent="0" algn="just">
              <a:buNone/>
            </a:pPr>
            <a:endParaRPr lang="ro-RO" sz="19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3000" dirty="0"/>
              <a:t>A</a:t>
            </a:r>
            <a:r>
              <a:rPr lang="ro-RO" sz="3000" dirty="0" smtClean="0"/>
              <a:t>ccesul concurent la o resursă se rezolvă prin mecanismul de </a:t>
            </a:r>
            <a:r>
              <a:rPr lang="ro-RO" sz="3000" b="1" dirty="0" smtClean="0">
                <a:solidFill>
                  <a:srgbClr val="0000CC"/>
                </a:solidFill>
              </a:rPr>
              <a:t>excludere reciprocă</a:t>
            </a:r>
            <a:r>
              <a:rPr lang="ro-RO" sz="3000" dirty="0" smtClean="0">
                <a:solidFill>
                  <a:srgbClr val="000099"/>
                </a:solidFill>
              </a:rPr>
              <a:t> </a:t>
            </a:r>
            <a:r>
              <a:rPr lang="ro-RO" sz="3000" dirty="0" smtClean="0"/>
              <a:t>(</a:t>
            </a:r>
            <a:r>
              <a:rPr lang="ro-RO" sz="3000" dirty="0" err="1" smtClean="0"/>
              <a:t>eng</a:t>
            </a:r>
            <a:r>
              <a:rPr lang="ro-RO" sz="3000" dirty="0" smtClean="0"/>
              <a:t>. </a:t>
            </a:r>
            <a:r>
              <a:rPr lang="ro-RO" sz="3000" i="1" dirty="0" err="1" smtClean="0"/>
              <a:t>mutex</a:t>
            </a:r>
            <a:r>
              <a:rPr lang="ro-RO" sz="3000" i="1" dirty="0" smtClean="0"/>
              <a:t> </a:t>
            </a:r>
            <a:r>
              <a:rPr lang="ro-RO" sz="3000" dirty="0" smtClean="0"/>
              <a:t>- mutual </a:t>
            </a:r>
            <a:r>
              <a:rPr lang="ro-RO" sz="3000" dirty="0" err="1" smtClean="0"/>
              <a:t>exclusion</a:t>
            </a:r>
            <a:r>
              <a:rPr lang="ro-RO" sz="3000" dirty="0" smtClean="0"/>
              <a:t>), respectiv asupra resursei comune acționează un singur fir la un moment dat.</a:t>
            </a:r>
          </a:p>
          <a:p>
            <a:pPr marL="0" indent="0">
              <a:buNone/>
            </a:pPr>
            <a:endParaRPr lang="ro-RO" sz="19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o-RO" sz="3000" dirty="0" smtClean="0"/>
              <a:t>O modalitate de realizare a excluderii reciproce este următoarea: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sz="3000" dirty="0" smtClean="0"/>
              <a:t>scriem o clasă </a:t>
            </a:r>
            <a:r>
              <a:rPr lang="ro-RO" sz="3000" b="1" dirty="0" smtClean="0">
                <a:solidFill>
                  <a:srgbClr val="0000CC"/>
                </a:solidFill>
              </a:rPr>
              <a:t>C</a:t>
            </a:r>
            <a:r>
              <a:rPr lang="ro-RO" sz="3000" dirty="0" smtClean="0"/>
              <a:t> în care resursele comune sunt câmpuri, iar acţiunile asupra lor sunt cuprinse în metode</a:t>
            </a:r>
          </a:p>
          <a:p>
            <a:pPr marL="457200" lvl="1" indent="0" algn="just">
              <a:buNone/>
            </a:pPr>
            <a:endParaRPr lang="ro-RO" sz="1900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sz="3000" dirty="0" smtClean="0"/>
              <a:t>declarăm metoda cu modificatorul </a:t>
            </a:r>
            <a:r>
              <a:rPr lang="ro-RO" sz="3000" b="1" dirty="0" err="1" smtClean="0">
                <a:solidFill>
                  <a:srgbClr val="000099"/>
                </a:solidFill>
              </a:rPr>
              <a:t>synchronized</a:t>
            </a:r>
            <a:endParaRPr lang="ro-RO" sz="3000" dirty="0" smtClean="0">
              <a:solidFill>
                <a:srgbClr val="000099"/>
              </a:solidFill>
            </a:endParaRPr>
          </a:p>
          <a:p>
            <a:pPr marL="457200" lvl="1" indent="0" algn="just">
              <a:buNone/>
            </a:pPr>
            <a:endParaRPr lang="ro-RO" sz="1900" dirty="0" smtClean="0">
              <a:solidFill>
                <a:srgbClr val="000099"/>
              </a:solidFill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sz="3000" dirty="0" smtClean="0"/>
              <a:t>firele </a:t>
            </a:r>
            <a:r>
              <a:rPr lang="en-US" sz="3000" dirty="0"/>
              <a:t>de</a:t>
            </a:r>
            <a:r>
              <a:rPr lang="en-US" sz="3000" b="1" dirty="0" smtClean="0">
                <a:solidFill>
                  <a:srgbClr val="0000CC"/>
                </a:solidFill>
              </a:rPr>
              <a:t> </a:t>
            </a:r>
            <a:r>
              <a:rPr lang="ro-RO" sz="3000" dirty="0" smtClean="0"/>
              <a:t>executare </a:t>
            </a:r>
            <a:r>
              <a:rPr lang="ro-RO" sz="3000" dirty="0"/>
              <a:t>pot invocă metoda prin intermediul </a:t>
            </a:r>
            <a:r>
              <a:rPr lang="ro-RO" sz="3000" b="1" i="1" dirty="0"/>
              <a:t>aceluiaşi</a:t>
            </a:r>
            <a:r>
              <a:rPr lang="ro-RO" sz="3000" dirty="0"/>
              <a:t> </a:t>
            </a:r>
            <a:r>
              <a:rPr lang="ro-RO" sz="3000" dirty="0" smtClean="0"/>
              <a:t>obiect </a:t>
            </a:r>
            <a:r>
              <a:rPr lang="ro-RO" sz="3000" b="1" dirty="0">
                <a:solidFill>
                  <a:srgbClr val="000099"/>
                </a:solidFill>
              </a:rPr>
              <a:t>Ob</a:t>
            </a:r>
            <a:r>
              <a:rPr lang="ro-RO" sz="3000" dirty="0"/>
              <a:t> de tipul</a:t>
            </a:r>
            <a:r>
              <a:rPr lang="ro-RO" sz="3000" b="1" dirty="0">
                <a:solidFill>
                  <a:srgbClr val="0000CC"/>
                </a:solidFill>
              </a:rPr>
              <a:t> </a:t>
            </a:r>
            <a:r>
              <a:rPr lang="en-US" sz="3000" b="1" dirty="0">
                <a:solidFill>
                  <a:srgbClr val="0000CC"/>
                </a:solidFill>
              </a:rPr>
              <a:t>C</a:t>
            </a:r>
            <a:endParaRPr lang="ro-RO" sz="3000" b="1" dirty="0">
              <a:solidFill>
                <a:srgbClr val="0000CC"/>
              </a:solidFill>
            </a:endParaRPr>
          </a:p>
          <a:p>
            <a:pPr marL="0" lvl="0" indent="0" algn="just">
              <a:buNone/>
            </a:pPr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178772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046" y="96185"/>
            <a:ext cx="11732239" cy="616510"/>
          </a:xfrm>
        </p:spPr>
        <p:txBody>
          <a:bodyPr>
            <a:normAutofit/>
          </a:bodyPr>
          <a:lstStyle/>
          <a:p>
            <a:pPr algn="r"/>
            <a:r>
              <a:rPr lang="ro-RO" sz="32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Accesul concurent la </a:t>
            </a:r>
            <a:r>
              <a:rPr lang="ro-RO" sz="32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resurse </a:t>
            </a:r>
            <a:r>
              <a:rPr lang="ro-RO" sz="32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comune</a:t>
            </a:r>
            <a:endParaRPr lang="en-US" sz="32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1" y="860613"/>
            <a:ext cx="11718364" cy="5836021"/>
          </a:xfrm>
        </p:spPr>
        <p:txBody>
          <a:bodyPr>
            <a:normAutofit/>
          </a:bodyPr>
          <a:lstStyle/>
          <a:p>
            <a:pPr lvl="0"/>
            <a:endParaRPr lang="ro-RO" sz="3600" b="1" dirty="0" smtClean="0"/>
          </a:p>
          <a:p>
            <a:pPr marL="282575" lvl="0" indent="-282575" algn="just">
              <a:buFont typeface="Wingdings" pitchFamily="2" charset="2"/>
              <a:buChar char="Ø"/>
            </a:pPr>
            <a:r>
              <a:rPr lang="ro-RO" dirty="0" smtClean="0"/>
              <a:t>În practică, sunt multe situații în care firele de executare nu trebuie doar să se excludă reciproc, ci să și coopereze.</a:t>
            </a:r>
          </a:p>
          <a:p>
            <a:pPr lvl="0" algn="just">
              <a:buFont typeface="Wingdings" pitchFamily="2" charset="2"/>
              <a:buChar char="Ø"/>
            </a:pPr>
            <a:endParaRPr lang="en-US" sz="1800" dirty="0" smtClean="0"/>
          </a:p>
          <a:p>
            <a:pPr marL="282575" indent="-282575" algn="just">
              <a:buFont typeface="Wingdings" pitchFamily="2" charset="2"/>
              <a:buChar char="Ø"/>
            </a:pPr>
            <a:r>
              <a:rPr lang="ro-RO" dirty="0" smtClean="0"/>
              <a:t>În acest sens, există metode specifice încapsulate în clasa </a:t>
            </a:r>
            <a:r>
              <a:rPr lang="ro-RO" b="1" dirty="0" err="1" smtClean="0">
                <a:solidFill>
                  <a:srgbClr val="000099"/>
                </a:solidFill>
              </a:rPr>
              <a:t>Object</a:t>
            </a:r>
            <a:r>
              <a:rPr lang="ro-RO" dirty="0" smtClean="0"/>
              <a:t>, respectiv metodele </a:t>
            </a:r>
            <a:r>
              <a:rPr lang="ro-RO" b="1" dirty="0" err="1" smtClean="0">
                <a:solidFill>
                  <a:srgbClr val="000099"/>
                </a:solidFill>
              </a:rPr>
              <a:t>wait</a:t>
            </a:r>
            <a:r>
              <a:rPr lang="ro-RO" dirty="0" smtClean="0"/>
              <a:t> și </a:t>
            </a:r>
            <a:r>
              <a:rPr lang="ro-RO" b="1" dirty="0" err="1" smtClean="0">
                <a:solidFill>
                  <a:srgbClr val="000099"/>
                </a:solidFill>
              </a:rPr>
              <a:t>notify</a:t>
            </a:r>
            <a:r>
              <a:rPr lang="ro-RO" b="1" dirty="0" smtClean="0"/>
              <a:t>/</a:t>
            </a:r>
            <a:r>
              <a:rPr lang="ro-RO" b="1" dirty="0" err="1" smtClean="0">
                <a:solidFill>
                  <a:srgbClr val="000099"/>
                </a:solidFill>
              </a:rPr>
              <a:t>notifyAll</a:t>
            </a:r>
            <a:r>
              <a:rPr lang="ro-RO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endParaRPr lang="ro-RO" sz="1800" dirty="0" smtClean="0"/>
          </a:p>
          <a:p>
            <a:pPr marL="282575" indent="-282575" algn="just">
              <a:buFont typeface="Wingdings" pitchFamily="2" charset="2"/>
              <a:buChar char="Ø"/>
            </a:pPr>
            <a:r>
              <a:rPr lang="ro-RO" smtClean="0">
                <a:solidFill>
                  <a:srgbClr val="FF0000"/>
                </a:solidFill>
              </a:rPr>
              <a:t>Aceste </a:t>
            </a:r>
            <a:r>
              <a:rPr lang="ro-RO" dirty="0" smtClean="0">
                <a:solidFill>
                  <a:srgbClr val="FF0000"/>
                </a:solidFill>
              </a:rPr>
              <a:t>metode trebuie apelate doar într-un context sincronizat!</a:t>
            </a:r>
          </a:p>
        </p:txBody>
      </p:sp>
    </p:spTree>
    <p:extLst>
      <p:ext uri="{BB962C8B-B14F-4D97-AF65-F5344CB8AC3E}">
        <p14:creationId xmlns:p14="http://schemas.microsoft.com/office/powerpoint/2010/main" val="160632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6397</TotalTime>
  <Words>520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Aharoni</vt:lpstr>
      <vt:lpstr>Arial</vt:lpstr>
      <vt:lpstr>Calibri</vt:lpstr>
      <vt:lpstr>Calibri Light</vt:lpstr>
      <vt:lpstr>Tahoma</vt:lpstr>
      <vt:lpstr>Wingdings</vt:lpstr>
      <vt:lpstr>Office Theme</vt:lpstr>
      <vt:lpstr>FIRE DE EXECUTARE</vt:lpstr>
      <vt:lpstr>Stările unui fir de executare</vt:lpstr>
      <vt:lpstr>Plasarea unui fir de executare în așteptare</vt:lpstr>
      <vt:lpstr>Plasarea unui fir de executare în așteptare</vt:lpstr>
      <vt:lpstr>Plasarea unui fir de executare în așteptare</vt:lpstr>
      <vt:lpstr>Accesul concurent la resurse comune</vt:lpstr>
      <vt:lpstr>Accesul concurent la resurse comune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PROPUNERE DE DEZVOLTARE A CARIEREI UNIVERSITARE</dc:title>
  <dc:creator>Ana</dc:creator>
  <cp:lastModifiedBy>Ana</cp:lastModifiedBy>
  <cp:revision>1626</cp:revision>
  <dcterms:created xsi:type="dcterms:W3CDTF">2014-09-04T12:24:39Z</dcterms:created>
  <dcterms:modified xsi:type="dcterms:W3CDTF">2018-04-24T19:33:24Z</dcterms:modified>
</cp:coreProperties>
</file>