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80" r:id="rId13"/>
    <p:sldId id="267" r:id="rId14"/>
    <p:sldId id="269" r:id="rId15"/>
    <p:sldId id="270" r:id="rId16"/>
    <p:sldId id="271" r:id="rId17"/>
    <p:sldId id="281" r:id="rId18"/>
    <p:sldId id="282" r:id="rId19"/>
    <p:sldId id="283" r:id="rId20"/>
    <p:sldId id="284" r:id="rId21"/>
    <p:sldId id="285" r:id="rId22"/>
    <p:sldId id="286" r:id="rId23"/>
    <p:sldId id="278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ient_descent" TargetMode="External"/><Relationship Id="rId2" Type="http://schemas.openxmlformats.org/officeDocument/2006/relationships/hyperlink" Target="http://ruder.io/optimizing-gradient-descent/index.html#rmspr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/boston-housing/overview/description" TargetMode="External"/><Relationship Id="rId4" Type="http://schemas.openxmlformats.org/officeDocument/2006/relationships/hyperlink" Target="https://towardsdatascience.com/10-gradient-descent-optimisation-algorithms-86989510b5e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Gradient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 err="1">
                <a:cs typeface="Calibri"/>
              </a:rPr>
              <a:t>Realizat</a:t>
            </a:r>
            <a:r>
              <a:rPr lang="en-GB" dirty="0">
                <a:cs typeface="Calibri"/>
              </a:rPr>
              <a:t> de:</a:t>
            </a:r>
          </a:p>
          <a:p>
            <a:r>
              <a:rPr lang="en-GB" dirty="0" err="1">
                <a:cs typeface="Calibri"/>
              </a:rPr>
              <a:t>Badeci</a:t>
            </a:r>
            <a:r>
              <a:rPr lang="en-GB" dirty="0">
                <a:cs typeface="Calibri"/>
              </a:rPr>
              <a:t> Andrei</a:t>
            </a:r>
          </a:p>
          <a:p>
            <a:r>
              <a:rPr lang="en-GB" dirty="0" err="1">
                <a:cs typeface="Calibri"/>
              </a:rPr>
              <a:t>Marinoiu</a:t>
            </a:r>
            <a:r>
              <a:rPr lang="en-GB" dirty="0">
                <a:cs typeface="Calibri"/>
              </a:rPr>
              <a:t> Andrei</a:t>
            </a:r>
          </a:p>
          <a:p>
            <a:r>
              <a:rPr lang="en-GB" dirty="0" err="1">
                <a:cs typeface="Calibri"/>
              </a:rPr>
              <a:t>Leopea</a:t>
            </a:r>
            <a:r>
              <a:rPr lang="en-GB" dirty="0">
                <a:cs typeface="Calibri"/>
              </a:rPr>
              <a:t> Catalina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1DD4F03-1EAB-41FF-B257-9C2C0FCB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55" y="4093081"/>
            <a:ext cx="3039340" cy="725631"/>
          </a:xfrm>
          <a:prstGeom prst="rect">
            <a:avLst/>
          </a:prstGeom>
        </p:spPr>
      </p:pic>
      <p:pic>
        <p:nvPicPr>
          <p:cNvPr id="7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7EBAAF2-8642-4FDE-BF69-756B1ECD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32" y="1137371"/>
            <a:ext cx="3215985" cy="366279"/>
          </a:xfrm>
          <a:prstGeom prst="rect">
            <a:avLst/>
          </a:prstGeom>
        </p:spPr>
      </p:pic>
      <p:pic>
        <p:nvPicPr>
          <p:cNvPr id="9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3F6C01-244C-4D6D-BA70-ED74EF38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871" y="2098531"/>
            <a:ext cx="3145847" cy="357620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CC849D2-4389-4D82-98B7-02A91AEC9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696" y="3080905"/>
            <a:ext cx="2153515" cy="3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B0C9-F05F-4922-A912-9661E404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Nesterov</a:t>
            </a:r>
            <a:r>
              <a:rPr lang="en-US" dirty="0"/>
              <a:t>-accelerated Adaptive Moment Estimation(</a:t>
            </a:r>
            <a:r>
              <a:rPr lang="en-US" dirty="0" err="1"/>
              <a:t>Nadam</a:t>
            </a:r>
            <a:r>
              <a:rPr lang="en-US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D8DE-068F-450C-9808-2450EF6F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Adam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fi </a:t>
            </a:r>
            <a:r>
              <a:rPr lang="en-US" dirty="0" err="1">
                <a:cs typeface="Calibri"/>
              </a:rPr>
              <a:t>privit</a:t>
            </a:r>
            <a:r>
              <a:rPr lang="en-US" dirty="0">
                <a:cs typeface="Calibri"/>
              </a:rPr>
              <a:t> ca o </a:t>
            </a:r>
            <a:r>
              <a:rPr lang="en-US" dirty="0" err="1">
                <a:cs typeface="Calibri"/>
              </a:rPr>
              <a:t>combinație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RMSprop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 Momentum: </a:t>
            </a:r>
            <a:r>
              <a:rPr lang="en-US" dirty="0" err="1">
                <a:cs typeface="Calibri"/>
              </a:rPr>
              <a:t>RMSprop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contribuie</a:t>
            </a:r>
            <a:r>
              <a:rPr lang="en-US" dirty="0">
                <a:cs typeface="Calibri"/>
              </a:rPr>
              <a:t> cu </a:t>
            </a:r>
            <a:r>
              <a:rPr lang="en-US" dirty="0" err="1">
                <a:cs typeface="Calibri"/>
              </a:rPr>
              <a:t>variablia</a:t>
            </a:r>
            <a:r>
              <a:rPr lang="en-US" dirty="0">
                <a:cs typeface="Calibri"/>
              </a:rPr>
              <a:t>     ,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timp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 Momentum </a:t>
            </a:r>
            <a:r>
              <a:rPr lang="en-US" dirty="0" err="1">
                <a:cs typeface="Calibri"/>
              </a:rPr>
              <a:t>contribuie</a:t>
            </a:r>
            <a:r>
              <a:rPr lang="en-US" dirty="0">
                <a:cs typeface="Calibri"/>
              </a:rPr>
              <a:t> cu       . </a:t>
            </a:r>
          </a:p>
          <a:p>
            <a:r>
              <a:rPr lang="en-US" dirty="0" err="1">
                <a:cs typeface="Calibri"/>
              </a:rPr>
              <a:t>Nesterov</a:t>
            </a:r>
            <a:r>
              <a:rPr lang="en-US" dirty="0">
                <a:cs typeface="Calibri"/>
              </a:rPr>
              <a:t> accelerated gradient (NAG) 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superior </a:t>
            </a:r>
            <a:r>
              <a:rPr lang="en-US" dirty="0" err="1">
                <a:cs typeface="Calibri"/>
              </a:rPr>
              <a:t>lui</a:t>
            </a:r>
            <a:r>
              <a:rPr lang="en-US" dirty="0">
                <a:cs typeface="Calibri"/>
              </a:rPr>
              <a:t> Momentum </a:t>
            </a:r>
            <a:r>
              <a:rPr lang="en-US" dirty="0" err="1">
                <a:cs typeface="Calibri"/>
              </a:rPr>
              <a:t>nemodificat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Nadam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Nesterov</a:t>
            </a:r>
            <a:r>
              <a:rPr lang="en-US" dirty="0">
                <a:cs typeface="Calibri"/>
              </a:rPr>
              <a:t>-accelerated Adaptive Moment Estimation) </a:t>
            </a:r>
            <a:r>
              <a:rPr lang="en-US" dirty="0" err="1">
                <a:cs typeface="Calibri"/>
              </a:rPr>
              <a:t>combină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algoritmii</a:t>
            </a:r>
            <a:r>
              <a:rPr lang="en-US" dirty="0">
                <a:cs typeface="Calibri"/>
              </a:rPr>
              <a:t> Adam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NAG. Se </a:t>
            </a:r>
            <a:r>
              <a:rPr lang="en-US" dirty="0" err="1">
                <a:cs typeface="Calibri"/>
              </a:rPr>
              <a:t>calculează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mediile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degradare</a:t>
            </a:r>
            <a:r>
              <a:rPr lang="en-US" dirty="0">
                <a:cs typeface="Calibri"/>
              </a:rPr>
              <a:t> ale </a:t>
            </a:r>
            <a:r>
              <a:rPr lang="en-US" dirty="0" err="1">
                <a:cs typeface="Calibri"/>
              </a:rPr>
              <a:t>gradienților</a:t>
            </a:r>
            <a:r>
              <a:rPr lang="en-US" dirty="0">
                <a:cs typeface="Calibri"/>
              </a:rPr>
              <a:t> mt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după</a:t>
            </a:r>
            <a:r>
              <a:rPr lang="en-US" dirty="0">
                <a:cs typeface="Calibri"/>
              </a:rPr>
              <a:t> cum </a:t>
            </a:r>
            <a:r>
              <a:rPr lang="en-US" dirty="0" err="1">
                <a:cs typeface="Calibri"/>
              </a:rPr>
              <a:t>urmează</a:t>
            </a:r>
            <a:r>
              <a:rPr lang="en-US" dirty="0">
                <a:cs typeface="Calibri"/>
              </a:rPr>
              <a:t>: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0ADB9C-AACA-4782-84F9-71C9A934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47" y="2366973"/>
            <a:ext cx="281567" cy="300152"/>
          </a:xfrm>
          <a:prstGeom prst="rect">
            <a:avLst/>
          </a:prstGeom>
        </p:spPr>
      </p:pic>
      <p:pic>
        <p:nvPicPr>
          <p:cNvPr id="8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4C71B1-F817-44E8-BD77-98531C4A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05" y="2747973"/>
            <a:ext cx="394009" cy="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1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BDA830-3194-48E0-95AF-156F5FEC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721735"/>
            <a:ext cx="3215985" cy="366279"/>
          </a:xfrm>
          <a:prstGeom prst="rect">
            <a:avLst/>
          </a:prstGeom>
        </p:spPr>
      </p:pic>
      <p:pic>
        <p:nvPicPr>
          <p:cNvPr id="7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E5B9CE-DE95-494E-A5D1-80F0208C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53" y="1336531"/>
            <a:ext cx="3145847" cy="357620"/>
          </a:xfrm>
          <a:prstGeom prst="rect">
            <a:avLst/>
          </a:prstGeom>
        </p:spPr>
      </p:pic>
      <p:pic>
        <p:nvPicPr>
          <p:cNvPr id="9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22632C-7EEC-4FA2-BD7D-A43FB73ED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29" y="2702017"/>
            <a:ext cx="1486069" cy="785316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91D87E-BB0F-4605-A968-EB25BA58F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08376" y="1900166"/>
            <a:ext cx="1497156" cy="660688"/>
          </a:xfrm>
          <a:prstGeom prst="rect">
            <a:avLst/>
          </a:prstGeom>
        </p:spPr>
      </p:pic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9DFE791-3A50-4739-A58E-023D384E6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778" y="3671021"/>
            <a:ext cx="2861829" cy="710911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69980F-7927-4D28-AA7A-E33B880EF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809" y="4599276"/>
            <a:ext cx="1747404" cy="7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7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0FDA-EC02-4F2C-BE2F-63B02392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Adadelta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ACA7-3341-4866-ACD5-76628A3C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Adadelta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extensie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lui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Adagrad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încearcă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reducă</a:t>
            </a:r>
            <a:r>
              <a:rPr lang="en-US" dirty="0">
                <a:cs typeface="Calibri"/>
              </a:rPr>
              <a:t> rata de </a:t>
            </a:r>
            <a:r>
              <a:rPr lang="en-US" dirty="0" err="1">
                <a:cs typeface="Calibri"/>
              </a:rPr>
              <a:t>învățare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agresivă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monotonă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E71F10-2497-43AF-AC7D-271B7ABD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4" y="2982624"/>
            <a:ext cx="3512993" cy="329911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08B67B0-C05B-4C1F-B291-4BEA1CFA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96" y="3709988"/>
            <a:ext cx="3578802" cy="277956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8DFD564-BE80-4354-BD46-2CAC2421D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64" y="4362450"/>
            <a:ext cx="2627168" cy="8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14EA-1593-4AB0-A392-0F9A6966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AdaMax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49E1-4F4F-4052-B39C-89EABD5B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  din </a:t>
            </a:r>
            <a:r>
              <a:rPr lang="en-US" dirty="0" err="1">
                <a:cs typeface="Calibri"/>
              </a:rPr>
              <a:t>regula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actualizare</a:t>
            </a:r>
            <a:r>
              <a:rPr lang="en-US" dirty="0">
                <a:cs typeface="Calibri"/>
              </a:rPr>
              <a:t> Adam </a:t>
            </a:r>
            <a:r>
              <a:rPr lang="en-US" dirty="0" err="1">
                <a:cs typeface="Calibri"/>
              </a:rPr>
              <a:t>devine</a:t>
            </a:r>
            <a:r>
              <a:rPr lang="en-US" dirty="0">
                <a:cs typeface="Calibri"/>
              </a:rPr>
              <a:t>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Formula </a:t>
            </a:r>
            <a:r>
              <a:rPr lang="en-US" dirty="0" err="1">
                <a:cs typeface="Calibri"/>
              </a:rPr>
              <a:t>generala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actualizara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lui</a:t>
            </a:r>
            <a:r>
              <a:rPr lang="en-US" dirty="0">
                <a:cs typeface="Calibri"/>
              </a:rPr>
              <a:t>      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B56370-373C-4252-844A-A110D683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02" y="1899382"/>
            <a:ext cx="281567" cy="300152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DFFE0C-96CF-4F2D-B999-F0227CA4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64" y="2583439"/>
            <a:ext cx="3388302" cy="409575"/>
          </a:xfrm>
          <a:prstGeom prst="rect">
            <a:avLst/>
          </a:prstGeom>
        </p:spPr>
      </p:pic>
      <p:pic>
        <p:nvPicPr>
          <p:cNvPr id="10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284049-8675-4CA3-AD47-BDEF9C40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79" y="3466677"/>
            <a:ext cx="281567" cy="300152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D8B0991-1513-4985-8FB4-E15B8FF6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98" y="4229533"/>
            <a:ext cx="3315565" cy="3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5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20F5-DFC1-4C05-A4B8-061E4CD7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830"/>
            <a:ext cx="10515600" cy="5728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Normele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mari</a:t>
            </a:r>
            <a:r>
              <a:rPr lang="en-US" dirty="0">
                <a:cs typeface="Calibri"/>
              </a:rPr>
              <a:t> ale </a:t>
            </a:r>
            <a:r>
              <a:rPr lang="en-US" dirty="0" err="1">
                <a:cs typeface="Calibri"/>
              </a:rPr>
              <a:t>lui</a:t>
            </a:r>
            <a:r>
              <a:rPr lang="en-US" dirty="0">
                <a:cs typeface="Calibri"/>
              </a:rPr>
              <a:t> p </a:t>
            </a:r>
            <a:r>
              <a:rPr lang="en-US" dirty="0" err="1">
                <a:cs typeface="Calibri"/>
              </a:rPr>
              <a:t>devin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general </a:t>
            </a:r>
            <a:r>
              <a:rPr lang="en-US" dirty="0" err="1">
                <a:cs typeface="Calibri"/>
              </a:rPr>
              <a:t>instabile</a:t>
            </a:r>
            <a:r>
              <a:rPr lang="en-US" dirty="0">
                <a:cs typeface="Calibri"/>
              </a:rPr>
              <a:t> numeric, </a:t>
            </a:r>
            <a:r>
              <a:rPr lang="en-US" dirty="0" err="1">
                <a:cs typeface="Calibri"/>
              </a:rPr>
              <a:t>motiv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normele</a:t>
            </a:r>
            <a:r>
              <a:rPr lang="en-US" dirty="0">
                <a:cs typeface="Calibri"/>
              </a:rPr>
              <a:t> ℓ1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ℓ2 sunt </a:t>
            </a:r>
            <a:r>
              <a:rPr lang="en-US" dirty="0" err="1">
                <a:cs typeface="Calibri"/>
              </a:rPr>
              <a:t>folosita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practica</a:t>
            </a:r>
            <a:r>
              <a:rPr lang="en-US" dirty="0">
                <a:cs typeface="Calibri"/>
              </a:rPr>
              <a:t>. Cu </a:t>
            </a:r>
            <a:r>
              <a:rPr lang="en-US" dirty="0" err="1">
                <a:cs typeface="Calibri"/>
              </a:rPr>
              <a:t>toate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acestea</a:t>
            </a:r>
            <a:r>
              <a:rPr lang="en-US" dirty="0">
                <a:cs typeface="Calibri"/>
              </a:rPr>
              <a:t>, ℓ∞ </a:t>
            </a:r>
            <a:r>
              <a:rPr lang="en-US" dirty="0" err="1">
                <a:cs typeface="Calibri"/>
              </a:rPr>
              <a:t>prezintă</a:t>
            </a:r>
            <a:r>
              <a:rPr lang="en-US" dirty="0">
                <a:cs typeface="Calibri"/>
              </a:rPr>
              <a:t>, un </a:t>
            </a:r>
            <a:r>
              <a:rPr lang="en-US" dirty="0" err="1">
                <a:cs typeface="Calibri"/>
              </a:rPr>
              <a:t>comportament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stabil</a:t>
            </a:r>
            <a:r>
              <a:rPr lang="en-US" dirty="0">
                <a:cs typeface="Calibri"/>
              </a:rPr>
              <a:t>. Din </a:t>
            </a:r>
            <a:r>
              <a:rPr lang="en-US" dirty="0" err="1">
                <a:cs typeface="Calibri"/>
              </a:rPr>
              <a:t>acest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motiv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autorii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AdaMax</a:t>
            </a:r>
            <a:r>
              <a:rPr lang="en-US" dirty="0">
                <a:cs typeface="Calibri"/>
              </a:rPr>
              <a:t> (Kingma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Ba)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arată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că</a:t>
            </a:r>
            <a:r>
              <a:rPr lang="en-US" dirty="0">
                <a:cs typeface="Calibri"/>
              </a:rPr>
              <a:t>     cu ℓ∞ converge la o </a:t>
            </a:r>
            <a:r>
              <a:rPr lang="en-US" dirty="0" err="1">
                <a:cs typeface="Calibri"/>
              </a:rPr>
              <a:t>valoare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stabilă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evita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confuzia</a:t>
            </a:r>
            <a:r>
              <a:rPr lang="en-US" dirty="0">
                <a:cs typeface="Calibri"/>
              </a:rPr>
              <a:t> cu Adam, </a:t>
            </a:r>
            <a:r>
              <a:rPr lang="en-US" dirty="0" err="1">
                <a:cs typeface="Calibri"/>
              </a:rPr>
              <a:t>vom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</a:t>
            </a:r>
            <a:r>
              <a:rPr lang="en-US" dirty="0">
                <a:cs typeface="Calibri"/>
              </a:rPr>
              <a:t>   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redenumi</a:t>
            </a:r>
            <a:r>
              <a:rPr lang="en-US" dirty="0">
                <a:cs typeface="Calibri"/>
              </a:rPr>
              <a:t>    : 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Astfel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obtinem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regula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actualizare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Adamax</a:t>
            </a:r>
          </a:p>
        </p:txBody>
      </p:sp>
      <p:pic>
        <p:nvPicPr>
          <p:cNvPr id="2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2EAD1E7-6E98-4312-856F-50CB8C13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79" y="1752177"/>
            <a:ext cx="281567" cy="300152"/>
          </a:xfrm>
          <a:prstGeom prst="rect">
            <a:avLst/>
          </a:prstGeom>
        </p:spPr>
      </p:pic>
      <p:pic>
        <p:nvPicPr>
          <p:cNvPr id="9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BCCD08-1CC8-46D7-9AB9-685D145A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501" y="2496858"/>
            <a:ext cx="281567" cy="300152"/>
          </a:xfrm>
          <a:prstGeom prst="rect">
            <a:avLst/>
          </a:prstGeom>
        </p:spPr>
      </p:pic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1FA2CE-74A7-4BB7-889E-6A4632EE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57" y="2937164"/>
            <a:ext cx="3305175" cy="74987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598FFC-C2E6-4D32-86E4-93050455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436" y="4630449"/>
            <a:ext cx="2005445" cy="6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8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EBB96D-8A8B-46B9-98C6-E37CDFC6F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89756"/>
              </p:ext>
            </p:extLst>
          </p:nvPr>
        </p:nvGraphicFramePr>
        <p:xfrm>
          <a:off x="839931" y="536863"/>
          <a:ext cx="10515600" cy="511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41870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6204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712246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4327568"/>
                    </a:ext>
                  </a:extLst>
                </a:gridCol>
              </a:tblGrid>
              <a:tr h="1437461">
                <a:tc>
                  <a:txBody>
                    <a:bodyPr/>
                    <a:lstStyle/>
                    <a:p>
                      <a:pPr fontAlgn="auto"/>
                      <a:r>
                        <a:rPr lang="ro-RO" dirty="0">
                          <a:effectLst/>
                        </a:rPr>
                        <a:t>​</a:t>
                      </a:r>
                      <a:br>
                        <a:rPr lang="ro-RO" dirty="0">
                          <a:effectLst/>
                        </a:rPr>
                      </a:br>
                      <a:r>
                        <a:rPr lang="ro-RO" dirty="0">
                          <a:effectLst/>
                        </a:rPr>
                        <a:t>​</a:t>
                      </a:r>
                      <a:endParaRPr lang="ro-RO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o-RO" dirty="0">
                          <a:effectLst/>
                        </a:rPr>
                        <a:t>Minimul </a:t>
                      </a:r>
                      <a:r>
                        <a:rPr lang="ro-RO" dirty="0" err="1">
                          <a:effectLst/>
                        </a:rPr>
                        <a:t>gasit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o-RO" dirty="0">
                          <a:effectLst/>
                        </a:rPr>
                        <a:t>Timpul in care a fost atins minimul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o-RO" dirty="0">
                          <a:effectLst/>
                        </a:rPr>
                        <a:t>Timpul de rulare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570897"/>
                  </a:ext>
                </a:extLst>
              </a:tr>
              <a:tr h="613551">
                <a:tc>
                  <a:txBody>
                    <a:bodyPr/>
                    <a:lstStyle/>
                    <a:p>
                      <a:pPr algn="ctr" fontAlgn="base"/>
                      <a:r>
                        <a:rPr lang="ro-RO" dirty="0" err="1">
                          <a:effectLst/>
                        </a:rPr>
                        <a:t>Adadelta</a:t>
                      </a:r>
                      <a:r>
                        <a:rPr lang="ro-RO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70.09375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4074.196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4082.377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85217"/>
                  </a:ext>
                </a:extLst>
              </a:tr>
              <a:tr h="613551">
                <a:tc>
                  <a:txBody>
                    <a:bodyPr/>
                    <a:lstStyle/>
                    <a:p>
                      <a:pPr algn="ctr" fontAlgn="base"/>
                      <a:r>
                        <a:rPr lang="ro-RO" dirty="0">
                          <a:effectLst/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342.5160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4042.794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4315.015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509913"/>
                  </a:ext>
                </a:extLst>
              </a:tr>
              <a:tr h="613551">
                <a:tc>
                  <a:txBody>
                    <a:bodyPr/>
                    <a:lstStyle/>
                    <a:p>
                      <a:pPr algn="ctr" fontAlgn="base"/>
                      <a:r>
                        <a:rPr lang="ro-RO" dirty="0" err="1">
                          <a:effectLst/>
                        </a:rPr>
                        <a:t>AdaMax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635.7413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4014.310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4038.084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851967"/>
                  </a:ext>
                </a:extLst>
              </a:tr>
              <a:tr h="613551">
                <a:tc>
                  <a:txBody>
                    <a:bodyPr/>
                    <a:lstStyle/>
                    <a:p>
                      <a:pPr algn="ctr" fontAlgn="base"/>
                      <a:r>
                        <a:rPr lang="ro-RO" dirty="0" err="1">
                          <a:effectLst/>
                        </a:rPr>
                        <a:t>AMSgrad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449.2212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4207.762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4318.869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991970"/>
                  </a:ext>
                </a:extLst>
              </a:tr>
              <a:tr h="613551">
                <a:tc>
                  <a:txBody>
                    <a:bodyPr/>
                    <a:lstStyle/>
                    <a:p>
                      <a:pPr algn="ctr" fontAlgn="base"/>
                      <a:r>
                        <a:rPr lang="ro-RO" dirty="0" err="1">
                          <a:effectLst/>
                        </a:rPr>
                        <a:t>Nadam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167.0045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4276.475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4676.353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394417"/>
                  </a:ext>
                </a:extLst>
              </a:tr>
              <a:tr h="6135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489.6162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2729.004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800" b="0" i="0" u="none" strike="noStrike" noProof="0" dirty="0">
                          <a:effectLst/>
                          <a:latin typeface="Calibri"/>
                        </a:rPr>
                        <a:t>3047.274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8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78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9830-0DE0-4F7D-9B3E-84974677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Adadelta</a:t>
            </a:r>
            <a:endParaRPr lang="en-US" dirty="0" err="1"/>
          </a:p>
        </p:txBody>
      </p:sp>
      <p:pic>
        <p:nvPicPr>
          <p:cNvPr id="8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A5DFEFC-D13B-4202-BFA7-016F5560B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319" y="1825625"/>
            <a:ext cx="5633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6754-0B9B-4015-8E18-A1B77530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Adam</a:t>
            </a:r>
            <a:endParaRPr lang="en-US" dirty="0"/>
          </a:p>
        </p:txBody>
      </p:sp>
      <p:pic>
        <p:nvPicPr>
          <p:cNvPr id="4" name="Picture 4" descr="A picture containing tree&#10;&#10;Description generated with high confidence">
            <a:extLst>
              <a:ext uri="{FF2B5EF4-FFF2-40B4-BE49-F238E27FC236}">
                <a16:creationId xmlns:a16="http://schemas.microsoft.com/office/drawing/2014/main" id="{73B79FEB-8092-4147-94F0-A8DE50F7B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13" y="1825625"/>
            <a:ext cx="5708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3ABE-F7B6-4FDC-88A6-FE25688C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AdaMax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0F3439-AC1C-420B-B3D5-78E58072C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071" y="1825625"/>
            <a:ext cx="5723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1D68-0D1E-4AF3-A994-A6E16DBF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Prezentare</a:t>
            </a:r>
            <a:r>
              <a:rPr lang="en-US" dirty="0">
                <a:cs typeface="Calibri Light"/>
              </a:rPr>
              <a:t> Gradient Descent: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5B1B-E5F6-4541-958A-D9F13BC5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Gradient Descent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algoritm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optimizare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iterativ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ordinul</a:t>
            </a:r>
            <a:r>
              <a:rPr lang="en-US" dirty="0">
                <a:cs typeface="Calibri"/>
              </a:rPr>
              <a:t> 1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gasirea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minimului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functii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gasi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minimul</a:t>
            </a:r>
            <a:r>
              <a:rPr lang="en-US" dirty="0">
                <a:cs typeface="Calibri"/>
              </a:rPr>
              <a:t> local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functie,se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proportionali</a:t>
            </a:r>
            <a:r>
              <a:rPr lang="en-US" dirty="0">
                <a:cs typeface="Calibri"/>
              </a:rPr>
              <a:t> cu </a:t>
            </a:r>
            <a:r>
              <a:rPr lang="en-US" dirty="0" err="1">
                <a:cs typeface="Calibri"/>
              </a:rPr>
              <a:t>negativul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gradientului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functiei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punctul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curent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r>
              <a:rPr lang="en-US" dirty="0">
                <a:cs typeface="Calibri"/>
              </a:rPr>
              <a:t>Gradient Descent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considerat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avand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abrupta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descrestere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3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38A9-5E35-4AD9-BFB2-6E5A662C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AMSgrad</a:t>
            </a:r>
            <a:endParaRPr lang="en-US" dirty="0" err="1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A9FF44B9-D43B-4DEC-9070-CE42C9EA2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319" y="1825625"/>
            <a:ext cx="5633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4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AF7C-A89C-4710-A773-1B551B28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Nadam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970BBF-94CA-4B80-9782-265494101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319" y="1825625"/>
            <a:ext cx="5633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2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A4C-AD20-4262-B3CF-928EF0AB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RMSprop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F75DDE-3B32-4130-B355-A7FCE3453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319" y="1825625"/>
            <a:ext cx="5633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E52A-7989-4B5C-9AF1-31D1BA46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Bibliografie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EA07-7110-468B-AE2B-A1EAD4F4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http://ruder.io/optimizing-gradient-descent/index.html#rmsprop</a:t>
            </a:r>
          </a:p>
          <a:p>
            <a:r>
              <a:rPr lang="en-US" dirty="0">
                <a:cs typeface="Calibri"/>
                <a:hlinkClick r:id="rId3"/>
              </a:rPr>
              <a:t>https://en.wikipedia.org/wiki/Gradient_descent</a:t>
            </a:r>
          </a:p>
          <a:p>
            <a:r>
              <a:rPr lang="en-US" dirty="0">
                <a:cs typeface="Calibri"/>
                <a:hlinkClick r:id="rId4"/>
              </a:rPr>
              <a:t>https://towardsdatascience.com/10-gradient-descent-optimisation-algorithms-86989510b5e9</a:t>
            </a:r>
          </a:p>
          <a:p>
            <a:r>
              <a:rPr lang="en-US" dirty="0">
                <a:cs typeface="Calibri"/>
                <a:hlinkClick r:id="rId5"/>
              </a:rPr>
              <a:t>https://www.kaggle.com/c/boston-housing/overview/description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3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94A3-A598-44A7-890C-89827270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Formulare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matematica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08BE-F611-4858-88B9-F1F296F7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Aflarea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minimului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functii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reprezinta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gasirea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valorii</a:t>
            </a:r>
            <a:r>
              <a:rPr lang="en-US" dirty="0">
                <a:cs typeface="Calibri"/>
              </a:rPr>
              <a:t> in care </a:t>
            </a:r>
            <a:r>
              <a:rPr lang="en-US" dirty="0" err="1">
                <a:cs typeface="Calibri"/>
              </a:rPr>
              <a:t>functia</a:t>
            </a:r>
            <a:r>
              <a:rPr lang="en-US" dirty="0">
                <a:cs typeface="Calibri"/>
              </a:rPr>
              <a:t> are </a:t>
            </a:r>
            <a:r>
              <a:rPr lang="en-US" dirty="0" err="1">
                <a:cs typeface="Calibri"/>
              </a:rPr>
              <a:t>valoarea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</a:t>
            </a:r>
            <a:r>
              <a:rPr lang="en-US" dirty="0">
                <a:cs typeface="Calibri"/>
              </a:rPr>
              <a:t> mica. </a:t>
            </a:r>
            <a:r>
              <a:rPr lang="en-US" dirty="0" err="1">
                <a:cs typeface="Calibri"/>
              </a:rPr>
              <a:t>Folosind</a:t>
            </a:r>
            <a:r>
              <a:rPr lang="en-US" dirty="0">
                <a:cs typeface="Calibri"/>
              </a:rPr>
              <a:t> un model de Machine Learning, </a:t>
            </a:r>
            <a:r>
              <a:rPr lang="en-US" dirty="0" err="1">
                <a:cs typeface="Calibri"/>
              </a:rPr>
              <a:t>obtinem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minimul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erorilor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posibile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actualizand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fiecare</a:t>
            </a:r>
            <a:r>
              <a:rPr lang="en-US" dirty="0">
                <a:cs typeface="Calibri"/>
              </a:rPr>
              <a:t> data </a:t>
            </a:r>
            <a:r>
              <a:rPr lang="en-US" dirty="0" err="1">
                <a:cs typeface="Calibri"/>
              </a:rPr>
              <a:t>parametrii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modelul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Functia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optimizare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MSE(mean square error)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6959E6-84EB-4375-8160-9592C66A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39" y="4290125"/>
            <a:ext cx="4187536" cy="10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4EA-2A9C-4A8E-9512-A32C397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Housing (</a:t>
            </a:r>
            <a:r>
              <a:rPr lang="en-US" dirty="0" err="1">
                <a:cs typeface="Calibri Light"/>
              </a:rPr>
              <a:t>Aplicabilitate</a:t>
            </a:r>
            <a:r>
              <a:rPr lang="en-US" dirty="0">
                <a:cs typeface="Calibri Light"/>
              </a:rPr>
              <a:t> Gradient Descent):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30EB-2106-4C49-9DC3-72E9A904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Avand</a:t>
            </a:r>
            <a:r>
              <a:rPr lang="en-US" dirty="0">
                <a:cs typeface="Calibri"/>
              </a:rPr>
              <a:t> un set de date care </a:t>
            </a:r>
            <a:r>
              <a:rPr lang="en-US" dirty="0" err="1">
                <a:cs typeface="Calibri"/>
              </a:rPr>
              <a:t>descriu</a:t>
            </a:r>
            <a:r>
              <a:rPr lang="en-US" dirty="0">
                <a:cs typeface="Calibri"/>
              </a:rPr>
              <a:t> o casa din Boston, </a:t>
            </a:r>
            <a:r>
              <a:rPr lang="en-US" dirty="0" err="1">
                <a:cs typeface="Calibri"/>
              </a:rPr>
              <a:t>programul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prezice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intermediul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retele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neuronale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pretul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casei</a:t>
            </a:r>
            <a:r>
              <a:rPr lang="en-US" dirty="0">
                <a:cs typeface="Calibri"/>
              </a:rPr>
              <a:t> respective</a:t>
            </a:r>
          </a:p>
          <a:p>
            <a:r>
              <a:rPr lang="en-US" dirty="0" err="1">
                <a:cs typeface="Calibri"/>
              </a:rPr>
              <a:t>Datele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intrare</a:t>
            </a:r>
            <a:r>
              <a:rPr lang="en-US" dirty="0">
                <a:cs typeface="Calibri"/>
              </a:rPr>
              <a:t> au </a:t>
            </a:r>
            <a:r>
              <a:rPr lang="en-US" dirty="0" err="1">
                <a:cs typeface="Calibri"/>
              </a:rPr>
              <a:t>fost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luate</a:t>
            </a:r>
            <a:r>
              <a:rPr lang="en-US" dirty="0">
                <a:cs typeface="Calibri"/>
              </a:rPr>
              <a:t> de pe </a:t>
            </a:r>
            <a:r>
              <a:rPr lang="en-US" dirty="0" err="1">
                <a:cs typeface="Calibri"/>
              </a:rPr>
              <a:t>kaggle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contin</a:t>
            </a:r>
            <a:r>
              <a:rPr lang="en-US" dirty="0">
                <a:cs typeface="Calibri"/>
              </a:rPr>
              <a:t> 333 de </a:t>
            </a:r>
            <a:r>
              <a:rPr lang="en-US" dirty="0" err="1">
                <a:cs typeface="Calibri"/>
              </a:rPr>
              <a:t>seturi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47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C056-C513-4FC4-9B3E-6E0D0C11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r>
              <a:rPr lang="en-US" dirty="0" err="1">
                <a:cs typeface="Calibri Light"/>
              </a:rPr>
              <a:t>Algoritmi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utilizati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2F9D-91E5-4944-BFC9-DE140608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Adadelta</a:t>
            </a:r>
          </a:p>
          <a:p>
            <a:r>
              <a:rPr lang="en-US" dirty="0">
                <a:cs typeface="Calibri"/>
              </a:rPr>
              <a:t>Adam</a:t>
            </a:r>
          </a:p>
          <a:p>
            <a:r>
              <a:rPr lang="en-US" dirty="0" err="1">
                <a:cs typeface="Calibri"/>
              </a:rPr>
              <a:t>AdaMax</a:t>
            </a:r>
          </a:p>
          <a:p>
            <a:r>
              <a:rPr lang="en-US" dirty="0" err="1">
                <a:cs typeface="Calibri"/>
              </a:rPr>
              <a:t>AMSgrad</a:t>
            </a:r>
          </a:p>
          <a:p>
            <a:r>
              <a:rPr lang="en-US" dirty="0" err="1">
                <a:cs typeface="Calibri"/>
              </a:rPr>
              <a:t>Nadam</a:t>
            </a:r>
          </a:p>
          <a:p>
            <a:r>
              <a:rPr lang="en-US" dirty="0" err="1">
                <a:cs typeface="Calibri"/>
              </a:rPr>
              <a:t>RMSprop</a:t>
            </a:r>
          </a:p>
        </p:txBody>
      </p:sp>
    </p:spTree>
    <p:extLst>
      <p:ext uri="{BB962C8B-B14F-4D97-AF65-F5344CB8AC3E}">
        <p14:creationId xmlns:p14="http://schemas.microsoft.com/office/powerpoint/2010/main" val="368926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C41-692E-45B3-86ED-79E36804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  <a:p>
            <a:r>
              <a:rPr lang="en-US" dirty="0" err="1">
                <a:cs typeface="Calibri Light"/>
              </a:rPr>
              <a:t>RMSProp</a:t>
            </a:r>
            <a:r>
              <a:rPr lang="en-US" dirty="0">
                <a:cs typeface="Calibri Light"/>
              </a:rPr>
              <a:t> (for Root Mean Square Propagation):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C272-244C-4F6D-9E94-57F9332C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RMSProp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metoda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propusa</a:t>
            </a:r>
            <a:r>
              <a:rPr lang="en-US" dirty="0">
                <a:cs typeface="Calibri"/>
              </a:rPr>
              <a:t> de Geoff Hinton (in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 6 al </a:t>
            </a:r>
            <a:r>
              <a:rPr lang="en-US" dirty="0" err="1">
                <a:cs typeface="Calibri"/>
              </a:rPr>
              <a:t>clasei</a:t>
            </a:r>
            <a:r>
              <a:rPr lang="en-US" dirty="0">
                <a:cs typeface="Calibri"/>
              </a:rPr>
              <a:t> Coursera). </a:t>
            </a:r>
            <a:r>
              <a:rPr lang="en-US" dirty="0" err="1">
                <a:cs typeface="Calibri"/>
              </a:rPr>
              <a:t>Acest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algoritm</a:t>
            </a:r>
            <a:r>
              <a:rPr lang="en-US" dirty="0">
                <a:cs typeface="Calibri"/>
              </a:rPr>
              <a:t> a </a:t>
            </a:r>
            <a:r>
              <a:rPr lang="en-US" dirty="0" err="1">
                <a:cs typeface="Calibri"/>
              </a:rPr>
              <a:t>aparut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nevoia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rezolva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diminuarea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radicala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ratei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invatare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algoritmului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Adagrad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F121E1E-41BE-43F7-86B7-39C153C2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89" y="3328987"/>
            <a:ext cx="5284579" cy="469300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F29A23-BA0E-4D0B-A83C-434C6574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77" y="4429991"/>
            <a:ext cx="4100945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A0FE-936B-4627-8B82-97C6C19F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Adaptive Moment Estimation (Adam):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21CB-758E-4D29-B8B3-C3AC9BC4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Adam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algoritm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calculeaza</a:t>
            </a:r>
            <a:r>
              <a:rPr lang="en-US" dirty="0">
                <a:cs typeface="Calibri"/>
              </a:rPr>
              <a:t> rata de </a:t>
            </a:r>
            <a:r>
              <a:rPr lang="en-US" dirty="0" err="1">
                <a:cs typeface="Calibri"/>
              </a:rPr>
              <a:t>invatare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fiecare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parametru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Parametrii</a:t>
            </a:r>
            <a:r>
              <a:rPr lang="en-US" dirty="0">
                <a:cs typeface="Calibri"/>
              </a:rPr>
              <a:t>       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        </a:t>
            </a:r>
            <a:r>
              <a:rPr lang="en-US" dirty="0" err="1">
                <a:cs typeface="Calibri"/>
              </a:rPr>
              <a:t>stocheaza</a:t>
            </a:r>
            <a:r>
              <a:rPr lang="en-US" dirty="0">
                <a:cs typeface="Calibri"/>
              </a:rPr>
              <a:t> media </a:t>
            </a:r>
            <a:r>
              <a:rPr lang="en-US" dirty="0" err="1">
                <a:cs typeface="Calibri"/>
              </a:rPr>
              <a:t>gradientilor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liniar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media </a:t>
            </a:r>
            <a:r>
              <a:rPr lang="en-US" dirty="0" err="1">
                <a:cs typeface="Calibri"/>
              </a:rPr>
              <a:t>gradientilor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patratici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Cum       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       sunt </a:t>
            </a:r>
            <a:r>
              <a:rPr lang="en-US" dirty="0" err="1">
                <a:cs typeface="Calibri"/>
              </a:rPr>
              <a:t>initializati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vectori</a:t>
            </a:r>
            <a:r>
              <a:rPr lang="en-US" dirty="0">
                <a:cs typeface="Calibri"/>
              </a:rPr>
              <a:t> de 0, se </a:t>
            </a:r>
            <a:r>
              <a:rPr lang="en-US" dirty="0" err="1">
                <a:cs typeface="Calibri"/>
              </a:rPr>
              <a:t>observa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acesti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parametrii</a:t>
            </a:r>
            <a:r>
              <a:rPr lang="en-US" dirty="0">
                <a:cs typeface="Calibri"/>
              </a:rPr>
              <a:t> au o </a:t>
            </a:r>
            <a:r>
              <a:rPr lang="en-US" dirty="0" err="1">
                <a:cs typeface="Calibri"/>
              </a:rPr>
              <a:t>tendinta</a:t>
            </a:r>
            <a:r>
              <a:rPr lang="en-US" dirty="0">
                <a:cs typeface="Calibri"/>
              </a:rPr>
              <a:t> de a converge la 0. De </a:t>
            </a:r>
            <a:r>
              <a:rPr lang="en-US" dirty="0" err="1">
                <a:cs typeface="Calibri"/>
              </a:rPr>
              <a:t>aceea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adaugam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alti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parametrii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rezolva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: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20D2EF-3016-40E1-B84C-38A26451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78" y="2349655"/>
            <a:ext cx="394009" cy="300153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5D6182-3AF4-4D16-8205-498E99C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11" y="2349655"/>
            <a:ext cx="281567" cy="300152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D16EB5-C7E4-415F-926D-98BF0C18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64" y="3241530"/>
            <a:ext cx="3215985" cy="366279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F98A06D-A9DE-47C2-8093-2DF027B9D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167" y="3856326"/>
            <a:ext cx="3145847" cy="357620"/>
          </a:xfrm>
          <a:prstGeom prst="rect">
            <a:avLst/>
          </a:prstGeom>
        </p:spPr>
      </p:pic>
      <p:pic>
        <p:nvPicPr>
          <p:cNvPr id="1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975BF9-F994-4068-B656-903637FD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64" y="4774200"/>
            <a:ext cx="394009" cy="300153"/>
          </a:xfrm>
          <a:prstGeom prst="rect">
            <a:avLst/>
          </a:prstGeom>
        </p:spPr>
      </p:pic>
      <p:pic>
        <p:nvPicPr>
          <p:cNvPr id="1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0CAA68-4FEF-4DF7-8AF1-DDC18971C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979" y="4774200"/>
            <a:ext cx="281567" cy="3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9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E3A0E9-0155-4E05-B824-88E0C2B8C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10" y="409208"/>
            <a:ext cx="1590907" cy="800100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DF2C41-5A2A-450D-AEE7-66E11B0C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74" y="1472426"/>
            <a:ext cx="1589978" cy="837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CC370-2836-43AF-BF63-4C759770D3E0}"/>
              </a:ext>
            </a:extLst>
          </p:cNvPr>
          <p:cNvSpPr txBox="1"/>
          <p:nvPr/>
        </p:nvSpPr>
        <p:spPr>
          <a:xfrm>
            <a:off x="793173" y="2628900"/>
            <a:ext cx="10545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Dupa </a:t>
            </a:r>
            <a:r>
              <a:rPr lang="en-US" sz="2800" dirty="0" err="1">
                <a:cs typeface="Calibri"/>
              </a:rPr>
              <a:t>aceea</a:t>
            </a:r>
            <a:r>
              <a:rPr lang="en-US" sz="2800" dirty="0">
                <a:cs typeface="Calibri"/>
              </a:rPr>
              <a:t>, </a:t>
            </a:r>
            <a:r>
              <a:rPr lang="en-US" sz="2800" dirty="0" err="1">
                <a:cs typeface="Calibri"/>
              </a:rPr>
              <a:t>actualizam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parametrii</a:t>
            </a:r>
            <a:r>
              <a:rPr lang="en-US" sz="2800" dirty="0">
                <a:cs typeface="Calibri"/>
              </a:rPr>
              <a:t>:</a:t>
            </a: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EF1824-9CE7-4EB3-A87D-391FF759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74" y="3531220"/>
            <a:ext cx="2748543" cy="5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FA13-B040-4629-93BE-E193D9C7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AMSGrad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E633-2D79-4E3B-81CC-A5656EAA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Cum </a:t>
            </a:r>
            <a:r>
              <a:rPr lang="en-US" dirty="0" err="1">
                <a:cs typeface="Calibri"/>
              </a:rPr>
              <a:t>algoritmii</a:t>
            </a:r>
            <a:r>
              <a:rPr lang="en-US" dirty="0">
                <a:cs typeface="Calibri"/>
              </a:rPr>
              <a:t> cu rate de </a:t>
            </a:r>
            <a:r>
              <a:rPr lang="en-US" dirty="0" err="1">
                <a:cs typeface="Calibri"/>
              </a:rPr>
              <a:t>invatare</a:t>
            </a:r>
            <a:r>
              <a:rPr lang="en-US" dirty="0">
                <a:cs typeface="Calibri"/>
              </a:rPr>
              <a:t> adaptive </a:t>
            </a:r>
            <a:r>
              <a:rPr lang="en-US" dirty="0" err="1">
                <a:cs typeface="Calibri"/>
              </a:rPr>
              <a:t>devin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comune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programatorii</a:t>
            </a:r>
            <a:r>
              <a:rPr lang="en-US" dirty="0">
                <a:cs typeface="Calibri"/>
              </a:rPr>
              <a:t> au </a:t>
            </a:r>
            <a:r>
              <a:rPr lang="en-US" dirty="0" err="1">
                <a:cs typeface="Calibri"/>
              </a:rPr>
              <a:t>observat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acestea</a:t>
            </a:r>
            <a:r>
              <a:rPr lang="en-US" dirty="0">
                <a:cs typeface="Calibri"/>
              </a:rPr>
              <a:t> nu </a:t>
            </a:r>
            <a:r>
              <a:rPr lang="en-US" dirty="0" err="1">
                <a:cs typeface="Calibri"/>
              </a:rPr>
              <a:t>reusesc</a:t>
            </a:r>
            <a:r>
              <a:rPr lang="en-US" dirty="0">
                <a:cs typeface="Calibri"/>
              </a:rPr>
              <a:t> sa </a:t>
            </a:r>
            <a:r>
              <a:rPr lang="en-US" dirty="0" err="1">
                <a:cs typeface="Calibri"/>
              </a:rPr>
              <a:t>convearga</a:t>
            </a:r>
            <a:r>
              <a:rPr lang="en-US" dirty="0">
                <a:cs typeface="Calibri"/>
              </a:rPr>
              <a:t> la o </a:t>
            </a:r>
            <a:r>
              <a:rPr lang="en-US" dirty="0" err="1">
                <a:cs typeface="Calibri"/>
              </a:rPr>
              <a:t>solutie</a:t>
            </a:r>
            <a:r>
              <a:rPr lang="en-US" dirty="0">
                <a:cs typeface="Calibri"/>
              </a:rPr>
              <a:t> optima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sunt </a:t>
            </a:r>
            <a:r>
              <a:rPr lang="en-US" dirty="0" err="1">
                <a:cs typeface="Calibri"/>
              </a:rPr>
              <a:t>depasite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dpdv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performantei</a:t>
            </a:r>
            <a:r>
              <a:rPr lang="en-US" dirty="0">
                <a:cs typeface="Calibri"/>
              </a:rPr>
              <a:t> de SGD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Momentum. In </a:t>
            </a:r>
            <a:r>
              <a:rPr lang="en-US" dirty="0" err="1">
                <a:cs typeface="Calibri"/>
              </a:rPr>
              <a:t>cazurile</a:t>
            </a:r>
            <a:r>
              <a:rPr lang="en-US" dirty="0">
                <a:cs typeface="Calibri"/>
              </a:rPr>
              <a:t> in care Adam converge la o </a:t>
            </a:r>
            <a:r>
              <a:rPr lang="en-US" dirty="0" err="1">
                <a:cs typeface="Calibri"/>
              </a:rPr>
              <a:t>solutie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suboptimala</a:t>
            </a:r>
            <a:r>
              <a:rPr lang="en-US" dirty="0">
                <a:cs typeface="Calibri"/>
              </a:rPr>
              <a:t>, s-a </a:t>
            </a:r>
            <a:r>
              <a:rPr lang="en-US" dirty="0" err="1">
                <a:cs typeface="Calibri"/>
              </a:rPr>
              <a:t>observat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unele</a:t>
            </a:r>
            <a:r>
              <a:rPr lang="en-US" dirty="0">
                <a:cs typeface="Calibri"/>
              </a:rPr>
              <a:t> minibatch-</a:t>
            </a:r>
            <a:r>
              <a:rPr lang="en-US" dirty="0" err="1">
                <a:cs typeface="Calibri"/>
              </a:rPr>
              <a:t>uri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ofera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gradienti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informativi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dar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ca </a:t>
            </a:r>
            <a:r>
              <a:rPr lang="en-US" dirty="0" err="1">
                <a:cs typeface="Calibri"/>
              </a:rPr>
              <a:t>ei</a:t>
            </a:r>
            <a:r>
              <a:rPr lang="en-US" dirty="0">
                <a:cs typeface="Calibri"/>
              </a:rPr>
              <a:t> sunt </a:t>
            </a:r>
            <a:r>
              <a:rPr lang="en-US" dirty="0" err="1">
                <a:cs typeface="Calibri"/>
              </a:rPr>
              <a:t>rari</a:t>
            </a:r>
            <a:r>
              <a:rPr lang="en-US" dirty="0">
                <a:cs typeface="Calibri"/>
              </a:rPr>
              <a:t>, media </a:t>
            </a:r>
            <a:r>
              <a:rPr lang="en-US" dirty="0" err="1">
                <a:cs typeface="Calibri"/>
              </a:rPr>
              <a:t>gradientilor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patratici</a:t>
            </a:r>
            <a:r>
              <a:rPr lang="en-US" dirty="0">
                <a:cs typeface="Calibri"/>
              </a:rPr>
              <a:t> reduce </a:t>
            </a:r>
            <a:r>
              <a:rPr lang="en-US" dirty="0" err="1">
                <a:cs typeface="Calibri"/>
              </a:rPr>
              <a:t>influenta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rezolva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, s-a </a:t>
            </a:r>
            <a:r>
              <a:rPr lang="en-US" dirty="0" err="1">
                <a:cs typeface="Calibri"/>
              </a:rPr>
              <a:t>propus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algoritmul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AMSGrad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foloseste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maximul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mediei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gradientilor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patratici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actualiza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parametrii</a:t>
            </a:r>
            <a:r>
              <a:rPr lang="en-US" dirty="0"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941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Gradient descent</vt:lpstr>
      <vt:lpstr>Prezentare Gradient Descent:</vt:lpstr>
      <vt:lpstr>Formulare matematica:</vt:lpstr>
      <vt:lpstr>Boston Housing (Aplicabilitate Gradient Descent):</vt:lpstr>
      <vt:lpstr> Algoritmi utilizati:</vt:lpstr>
      <vt:lpstr> RMSProp (for Root Mean Square Propagation):</vt:lpstr>
      <vt:lpstr>Adaptive Moment Estimation (Adam):</vt:lpstr>
      <vt:lpstr>PowerPoint Presentation</vt:lpstr>
      <vt:lpstr>AMSGrad:</vt:lpstr>
      <vt:lpstr>PowerPoint Presentation</vt:lpstr>
      <vt:lpstr>Nesterov-accelerated Adaptive Moment Estimation(Nadam):</vt:lpstr>
      <vt:lpstr>PowerPoint Presentation</vt:lpstr>
      <vt:lpstr>Adadelta</vt:lpstr>
      <vt:lpstr>AdaMax</vt:lpstr>
      <vt:lpstr>PowerPoint Presentation</vt:lpstr>
      <vt:lpstr>PowerPoint Presentation</vt:lpstr>
      <vt:lpstr>Adadelta</vt:lpstr>
      <vt:lpstr>Adam</vt:lpstr>
      <vt:lpstr>AdaMax</vt:lpstr>
      <vt:lpstr>AMSgrad</vt:lpstr>
      <vt:lpstr>Nadam</vt:lpstr>
      <vt:lpstr>RMSprop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749</cp:revision>
  <dcterms:created xsi:type="dcterms:W3CDTF">2013-07-15T20:26:40Z</dcterms:created>
  <dcterms:modified xsi:type="dcterms:W3CDTF">2019-04-21T20:44:53Z</dcterms:modified>
</cp:coreProperties>
</file>