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60" r:id="rId4"/>
    <p:sldId id="329" r:id="rId5"/>
    <p:sldId id="259" r:id="rId6"/>
    <p:sldId id="258" r:id="rId7"/>
    <p:sldId id="257" r:id="rId8"/>
    <p:sldId id="262" r:id="rId9"/>
    <p:sldId id="263" r:id="rId10"/>
    <p:sldId id="328" r:id="rId11"/>
    <p:sldId id="264" r:id="rId12"/>
    <p:sldId id="265" r:id="rId13"/>
    <p:sldId id="330" r:id="rId14"/>
    <p:sldId id="266" r:id="rId15"/>
    <p:sldId id="331" r:id="rId16"/>
    <p:sldId id="333" r:id="rId17"/>
    <p:sldId id="334" r:id="rId18"/>
    <p:sldId id="335" r:id="rId19"/>
    <p:sldId id="336" r:id="rId20"/>
    <p:sldId id="337" r:id="rId21"/>
    <p:sldId id="338" r:id="rId22"/>
    <p:sldId id="339" r:id="rId23"/>
    <p:sldId id="340" r:id="rId24"/>
    <p:sldId id="341" r:id="rId25"/>
    <p:sldId id="342" r:id="rId26"/>
    <p:sldId id="343" r:id="rId27"/>
    <p:sldId id="350" r:id="rId28"/>
    <p:sldId id="345" r:id="rId29"/>
    <p:sldId id="344" r:id="rId30"/>
    <p:sldId id="346" r:id="rId31"/>
    <p:sldId id="347" r:id="rId32"/>
    <p:sldId id="348" r:id="rId33"/>
    <p:sldId id="349" r:id="rId34"/>
    <p:sldId id="351" r:id="rId35"/>
    <p:sldId id="352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35" autoAdjust="0"/>
    <p:restoredTop sz="94660"/>
  </p:normalViewPr>
  <p:slideViewPr>
    <p:cSldViewPr snapToGrid="0">
      <p:cViewPr varScale="1">
        <p:scale>
          <a:sx n="69" d="100"/>
          <a:sy n="69" d="100"/>
        </p:scale>
        <p:origin x="-512" y="-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9BD0D-E158-45CF-B574-55359E89B93F}" type="datetimeFigureOut">
              <a:rPr lang="en-US" smtClean="0"/>
              <a:pPr/>
              <a:t>5/23/2017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E1A94-5223-4F58-810E-6EE2B5F1A6A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86337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9BD0D-E158-45CF-B574-55359E89B93F}" type="datetimeFigureOut">
              <a:rPr lang="en-US" smtClean="0"/>
              <a:pPr/>
              <a:t>5/23/2017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E1A94-5223-4F58-810E-6EE2B5F1A6A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66330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9BD0D-E158-45CF-B574-55359E89B93F}" type="datetimeFigureOut">
              <a:rPr lang="en-US" smtClean="0"/>
              <a:pPr/>
              <a:t>5/23/2017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E1A94-5223-4F58-810E-6EE2B5F1A6A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644171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9BD0D-E158-45CF-B574-55359E89B93F}" type="datetimeFigureOut">
              <a:rPr lang="en-US" smtClean="0"/>
              <a:pPr/>
              <a:t>5/23/2017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E1A94-5223-4F58-810E-6EE2B5F1A6A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139432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9BD0D-E158-45CF-B574-55359E89B93F}" type="datetimeFigureOut">
              <a:rPr lang="en-US" smtClean="0"/>
              <a:pPr/>
              <a:t>5/23/2017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E1A94-5223-4F58-810E-6EE2B5F1A6A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3594465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9BD0D-E158-45CF-B574-55359E89B93F}" type="datetimeFigureOut">
              <a:rPr lang="en-US" smtClean="0"/>
              <a:pPr/>
              <a:t>5/23/2017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E1A94-5223-4F58-810E-6EE2B5F1A6A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864498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9BD0D-E158-45CF-B574-55359E89B93F}" type="datetimeFigureOut">
              <a:rPr lang="en-US" smtClean="0"/>
              <a:pPr/>
              <a:t>5/23/2017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E1A94-5223-4F58-810E-6EE2B5F1A6A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771054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9BD0D-E158-45CF-B574-55359E89B93F}" type="datetimeFigureOut">
              <a:rPr lang="en-US" smtClean="0"/>
              <a:pPr/>
              <a:t>5/23/2017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E1A94-5223-4F58-810E-6EE2B5F1A6A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54124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9BD0D-E158-45CF-B574-55359E89B93F}" type="datetimeFigureOut">
              <a:rPr lang="en-US" smtClean="0"/>
              <a:pPr/>
              <a:t>5/23/2017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E1A94-5223-4F58-810E-6EE2B5F1A6A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92504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9BD0D-E158-45CF-B574-55359E89B93F}" type="datetimeFigureOut">
              <a:rPr lang="en-US" smtClean="0"/>
              <a:pPr/>
              <a:t>5/23/2017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E1A94-5223-4F58-810E-6EE2B5F1A6A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49296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9BD0D-E158-45CF-B574-55359E89B93F}" type="datetimeFigureOut">
              <a:rPr lang="en-US" smtClean="0"/>
              <a:pPr/>
              <a:t>5/23/2017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E1A94-5223-4F58-810E-6EE2B5F1A6A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90029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9BD0D-E158-45CF-B574-55359E89B93F}" type="datetimeFigureOut">
              <a:rPr lang="en-US" smtClean="0"/>
              <a:pPr/>
              <a:t>5/23/2017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E1A94-5223-4F58-810E-6EE2B5F1A6A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55220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9BD0D-E158-45CF-B574-55359E89B93F}" type="datetimeFigureOut">
              <a:rPr lang="en-US" smtClean="0"/>
              <a:pPr/>
              <a:t>5/23/2017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E1A94-5223-4F58-810E-6EE2B5F1A6A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36473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9BD0D-E158-45CF-B574-55359E89B93F}" type="datetimeFigureOut">
              <a:rPr lang="en-US" smtClean="0"/>
              <a:pPr/>
              <a:t>5/23/2017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E1A94-5223-4F58-810E-6EE2B5F1A6A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45040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9BD0D-E158-45CF-B574-55359E89B93F}" type="datetimeFigureOut">
              <a:rPr lang="en-US" smtClean="0"/>
              <a:pPr/>
              <a:t>5/23/2017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E1A94-5223-4F58-810E-6EE2B5F1A6A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17636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9BD0D-E158-45CF-B574-55359E89B93F}" type="datetimeFigureOut">
              <a:rPr lang="en-US" smtClean="0"/>
              <a:pPr/>
              <a:t>5/23/2017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E1A94-5223-4F58-810E-6EE2B5F1A6A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26270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C9BD0D-E158-45CF-B574-55359E89B93F}" type="datetimeFigureOut">
              <a:rPr lang="en-US" smtClean="0"/>
              <a:pPr/>
              <a:t>5/23/2017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BCE1A94-5223-4F58-810E-6EE2B5F1A6A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08221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books.org/wiki/C++_Programming/Code/Design_Patterns/Creational_Patterns" TargetMode="Externa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books.org/wiki/C++_Programming/Code/Design_Patterns/Creational_Patterns" TargetMode="Externa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books.org/wiki/C++_Programming/Code/Design_Patterns/Creational_Patterns" TargetMode="Externa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books.org/wiki/C++_Programming/Code/Design_Patterns/Creational_Patterns" TargetMode="Externa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books.org/wiki/C++_Programming/Code/Design_Patterns/Creational_Patterns" TargetMode="Externa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books.org/wiki/C++_Programming/Code/Design_Patterns/Creational_Patterns" TargetMode="Externa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books.org/wiki/C++_Programming/Code/Design_Patterns/Creational_Patterns" TargetMode="Externa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books.org/wiki/C++_Programming/Code/Design_Patterns/Creational_Patterns" TargetMode="Externa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books.org/wiki/C++_Programming/Code/Design_Patterns/Creational_Patterns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books.org/wiki/C++_Programming/Code/Design_Patterns/Creational_Patterns" TargetMode="Externa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7336" y="2064669"/>
            <a:ext cx="7766936" cy="1646302"/>
          </a:xfrm>
        </p:spPr>
        <p:txBody>
          <a:bodyPr/>
          <a:lstStyle/>
          <a:p>
            <a:r>
              <a:rPr lang="ro-RO" dirty="0" smtClean="0"/>
              <a:t>DESIGN PATTERNS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o-RO" dirty="0">
                <a:solidFill>
                  <a:schemeClr val="tx1"/>
                </a:solidFill>
              </a:rPr>
              <a:t>Curs OOP </a:t>
            </a:r>
            <a:r>
              <a:rPr lang="en-US" dirty="0" smtClean="0">
                <a:solidFill>
                  <a:schemeClr val="tx1"/>
                </a:solidFill>
              </a:rPr>
              <a:t>23</a:t>
            </a:r>
            <a:r>
              <a:rPr lang="ro-RO" dirty="0" smtClean="0">
                <a:solidFill>
                  <a:schemeClr val="tx1"/>
                </a:solidFill>
              </a:rPr>
              <a:t> </a:t>
            </a:r>
            <a:r>
              <a:rPr lang="ro-RO" dirty="0">
                <a:solidFill>
                  <a:schemeClr val="tx1"/>
                </a:solidFill>
              </a:rPr>
              <a:t>mai </a:t>
            </a:r>
            <a:r>
              <a:rPr lang="ro-RO" dirty="0" smtClean="0">
                <a:solidFill>
                  <a:schemeClr val="tx1"/>
                </a:solidFill>
              </a:rPr>
              <a:t>201</a:t>
            </a:r>
            <a:r>
              <a:rPr lang="en-US" dirty="0" smtClean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21412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785444" y="-557662"/>
            <a:ext cx="7766936" cy="1646302"/>
          </a:xfrm>
        </p:spPr>
        <p:txBody>
          <a:bodyPr/>
          <a:lstStyle/>
          <a:p>
            <a:r>
              <a:rPr lang="en-US" sz="4400" dirty="0"/>
              <a:t>Structural patterns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8453" y="1326293"/>
            <a:ext cx="8606738" cy="1005015"/>
          </a:xfrm>
        </p:spPr>
        <p:txBody>
          <a:bodyPr>
            <a:noAutofit/>
          </a:bodyPr>
          <a:lstStyle/>
          <a:p>
            <a:pPr algn="just"/>
            <a:r>
              <a:rPr lang="en-GB" sz="2200" dirty="0">
                <a:solidFill>
                  <a:schemeClr val="tx1"/>
                </a:solidFill>
              </a:rPr>
              <a:t> </a:t>
            </a:r>
            <a:r>
              <a:rPr lang="en-GB" sz="2200" dirty="0" smtClean="0">
                <a:solidFill>
                  <a:schemeClr val="tx1"/>
                </a:solidFill>
              </a:rPr>
              <a:t>Ease </a:t>
            </a:r>
            <a:r>
              <a:rPr lang="en-GB" sz="2200" dirty="0">
                <a:solidFill>
                  <a:schemeClr val="tx1"/>
                </a:solidFill>
              </a:rPr>
              <a:t>the design by identifying a simple way to realize relationships between entities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785444" y="2504302"/>
            <a:ext cx="7766936" cy="164630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dirty="0"/>
              <a:t>Behavioral patterns</a:t>
            </a:r>
          </a:p>
        </p:txBody>
      </p:sp>
      <p:sp>
        <p:nvSpPr>
          <p:cNvPr id="6" name="Rectangle 5"/>
          <p:cNvSpPr/>
          <p:nvPr/>
        </p:nvSpPr>
        <p:spPr>
          <a:xfrm>
            <a:off x="774357" y="4471475"/>
            <a:ext cx="8715631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defTabSz="457200"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GB" sz="2200" dirty="0"/>
              <a:t> </a:t>
            </a:r>
            <a:r>
              <a:rPr lang="en-GB" sz="2200" dirty="0" smtClean="0"/>
              <a:t>Identify </a:t>
            </a:r>
            <a:r>
              <a:rPr lang="en-GB" sz="2200" dirty="0"/>
              <a:t>common communication patterns between objects and realize these patterns. By doing so, these patterns increase flexibility in carrying out this communication</a:t>
            </a:r>
            <a:endParaRPr lang="en-US" sz="2200" dirty="0"/>
          </a:p>
        </p:txBody>
      </p:sp>
    </p:spTree>
    <p:extLst>
      <p:ext uri="{BB962C8B-B14F-4D97-AF65-F5344CB8AC3E}">
        <p14:creationId xmlns="" xmlns:p14="http://schemas.microsoft.com/office/powerpoint/2010/main" val="667156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633810" y="-517566"/>
            <a:ext cx="5808133" cy="1390631"/>
          </a:xfrm>
        </p:spPr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ingleton</a:t>
            </a:r>
            <a:r>
              <a:rPr lang="en-US" dirty="0"/>
              <a:t> 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2022" y="1070918"/>
            <a:ext cx="9275805" cy="5420497"/>
          </a:xfrm>
        </p:spPr>
        <p:txBody>
          <a:bodyPr>
            <a:noAutofit/>
          </a:bodyPr>
          <a:lstStyle/>
          <a:p>
            <a:pPr algn="just"/>
            <a:r>
              <a:rPr lang="en-GB" sz="2200" dirty="0" smtClean="0">
                <a:solidFill>
                  <a:srgbClr val="FF0000"/>
                </a:solidFill>
              </a:rPr>
              <a:t>Problem</a:t>
            </a:r>
            <a:r>
              <a:rPr lang="ro-RO" sz="2200" dirty="0" smtClean="0">
                <a:solidFill>
                  <a:srgbClr val="FF0000"/>
                </a:solidFill>
              </a:rPr>
              <a:t> </a:t>
            </a:r>
            <a:r>
              <a:rPr lang="en-US" sz="2200" dirty="0" smtClean="0">
                <a:solidFill>
                  <a:srgbClr val="FF0000"/>
                </a:solidFill>
              </a:rPr>
              <a:t>: </a:t>
            </a:r>
            <a:r>
              <a:rPr lang="en-GB" sz="2200" dirty="0" smtClean="0">
                <a:solidFill>
                  <a:schemeClr val="tx1"/>
                </a:solidFill>
              </a:rPr>
              <a:t>Want </a:t>
            </a:r>
            <a:r>
              <a:rPr lang="en-GB" sz="2200" dirty="0">
                <a:solidFill>
                  <a:schemeClr val="tx1"/>
                </a:solidFill>
              </a:rPr>
              <a:t>to ensure a single instance of a class, shared </a:t>
            </a:r>
            <a:endParaRPr lang="en-GB" sz="2200" dirty="0" smtClean="0">
              <a:solidFill>
                <a:schemeClr val="tx1"/>
              </a:solidFill>
            </a:endParaRPr>
          </a:p>
          <a:p>
            <a:pPr algn="just"/>
            <a:r>
              <a:rPr lang="en-GB" sz="2200" dirty="0">
                <a:solidFill>
                  <a:schemeClr val="tx1"/>
                </a:solidFill>
              </a:rPr>
              <a:t>	</a:t>
            </a:r>
            <a:r>
              <a:rPr lang="en-GB" sz="2200" dirty="0" smtClean="0">
                <a:solidFill>
                  <a:schemeClr val="tx1"/>
                </a:solidFill>
              </a:rPr>
              <a:t>		throughout </a:t>
            </a:r>
            <a:r>
              <a:rPr lang="en-GB" sz="2200" dirty="0">
                <a:solidFill>
                  <a:schemeClr val="tx1"/>
                </a:solidFill>
              </a:rPr>
              <a:t>a </a:t>
            </a:r>
            <a:r>
              <a:rPr lang="en-GB" sz="2200" dirty="0" smtClean="0">
                <a:solidFill>
                  <a:schemeClr val="tx1"/>
                </a:solidFill>
              </a:rPr>
              <a:t>program</a:t>
            </a:r>
          </a:p>
          <a:p>
            <a:pPr algn="just"/>
            <a:endParaRPr lang="en-GB" sz="500" dirty="0">
              <a:solidFill>
                <a:schemeClr val="tx1"/>
              </a:solidFill>
            </a:endParaRPr>
          </a:p>
          <a:p>
            <a:pPr algn="just"/>
            <a:r>
              <a:rPr lang="en-GB" sz="2200" dirty="0" smtClean="0">
                <a:solidFill>
                  <a:srgbClr val="FF0000"/>
                </a:solidFill>
              </a:rPr>
              <a:t>Context</a:t>
            </a:r>
            <a:r>
              <a:rPr lang="ro-RO" sz="2200" dirty="0" smtClean="0">
                <a:solidFill>
                  <a:srgbClr val="FF0000"/>
                </a:solidFill>
              </a:rPr>
              <a:t> </a:t>
            </a:r>
            <a:r>
              <a:rPr lang="en-US" sz="2200" dirty="0" smtClean="0">
                <a:solidFill>
                  <a:srgbClr val="FF0000"/>
                </a:solidFill>
              </a:rPr>
              <a:t>:</a:t>
            </a:r>
            <a:r>
              <a:rPr lang="en-GB" sz="2200" dirty="0" smtClean="0">
                <a:solidFill>
                  <a:srgbClr val="FF0000"/>
                </a:solidFill>
              </a:rPr>
              <a:t> </a:t>
            </a:r>
            <a:r>
              <a:rPr lang="en-GB" sz="2200" dirty="0" smtClean="0">
                <a:solidFill>
                  <a:schemeClr val="tx1"/>
                </a:solidFill>
              </a:rPr>
              <a:t>Need </a:t>
            </a:r>
            <a:r>
              <a:rPr lang="en-GB" sz="2200" dirty="0">
                <a:solidFill>
                  <a:schemeClr val="tx1"/>
                </a:solidFill>
              </a:rPr>
              <a:t>to address initialization versus usage </a:t>
            </a:r>
            <a:r>
              <a:rPr lang="en-GB" sz="2200" dirty="0" smtClean="0">
                <a:solidFill>
                  <a:schemeClr val="tx1"/>
                </a:solidFill>
              </a:rPr>
              <a:t>ordering</a:t>
            </a:r>
          </a:p>
          <a:p>
            <a:pPr algn="just"/>
            <a:endParaRPr lang="en-GB" sz="500" dirty="0">
              <a:solidFill>
                <a:schemeClr val="tx1"/>
              </a:solidFill>
            </a:endParaRPr>
          </a:p>
          <a:p>
            <a:pPr algn="just"/>
            <a:r>
              <a:rPr lang="en-GB" sz="2200" dirty="0" smtClean="0">
                <a:solidFill>
                  <a:srgbClr val="FF0000"/>
                </a:solidFill>
              </a:rPr>
              <a:t>Solution :</a:t>
            </a:r>
            <a:endParaRPr lang="en-GB" sz="2200" dirty="0">
              <a:solidFill>
                <a:srgbClr val="FF0000"/>
              </a:solidFill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GB" sz="2200" dirty="0">
                <a:solidFill>
                  <a:schemeClr val="tx1"/>
                </a:solidFill>
              </a:rPr>
              <a:t>Provide a </a:t>
            </a:r>
            <a:r>
              <a:rPr lang="en-GB" sz="2200" dirty="0">
                <a:solidFill>
                  <a:srgbClr val="FF0000"/>
                </a:solidFill>
              </a:rPr>
              <a:t>global access method </a:t>
            </a:r>
            <a:r>
              <a:rPr lang="en-GB" sz="2200" dirty="0">
                <a:solidFill>
                  <a:schemeClr val="tx1"/>
                </a:solidFill>
              </a:rPr>
              <a:t>(static in C++)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GB" sz="2200" dirty="0">
                <a:solidFill>
                  <a:schemeClr val="tx1"/>
                </a:solidFill>
              </a:rPr>
              <a:t>First use of the access method </a:t>
            </a:r>
            <a:r>
              <a:rPr lang="en-GB" sz="2200" dirty="0">
                <a:solidFill>
                  <a:srgbClr val="FF0000"/>
                </a:solidFill>
              </a:rPr>
              <a:t>instantiates</a:t>
            </a:r>
            <a:r>
              <a:rPr lang="en-GB" sz="2200" dirty="0">
                <a:solidFill>
                  <a:schemeClr val="tx1"/>
                </a:solidFill>
              </a:rPr>
              <a:t> the class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GB" sz="2200" dirty="0">
                <a:solidFill>
                  <a:schemeClr val="tx1"/>
                </a:solidFill>
              </a:rPr>
              <a:t>Constructors for instance can be made </a:t>
            </a:r>
            <a:r>
              <a:rPr lang="en-GB" sz="2200" dirty="0" smtClean="0">
                <a:solidFill>
                  <a:schemeClr val="tx1"/>
                </a:solidFill>
              </a:rPr>
              <a:t>private(actually must C++)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GB" sz="500" dirty="0">
              <a:solidFill>
                <a:schemeClr val="tx1"/>
              </a:solidFill>
            </a:endParaRPr>
          </a:p>
          <a:p>
            <a:pPr algn="just"/>
            <a:r>
              <a:rPr lang="en-GB" sz="2200" dirty="0" smtClean="0">
                <a:solidFill>
                  <a:srgbClr val="FF0000"/>
                </a:solidFill>
              </a:rPr>
              <a:t>Consequences :</a:t>
            </a:r>
            <a:endParaRPr lang="en-GB" sz="2200" dirty="0">
              <a:solidFill>
                <a:srgbClr val="FF0000"/>
              </a:solidFill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GB" sz="2200" dirty="0">
                <a:solidFill>
                  <a:schemeClr val="tx1"/>
                </a:solidFill>
              </a:rPr>
              <a:t>Object is never created if it’s never used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GB" sz="2200" dirty="0">
                <a:solidFill>
                  <a:schemeClr val="tx1"/>
                </a:solidFill>
              </a:rPr>
              <a:t>Object is shared efficiently among all uses</a:t>
            </a:r>
          </a:p>
          <a:p>
            <a:pPr algn="just"/>
            <a:endParaRPr lang="en-US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97787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-1633810" y="-517566"/>
            <a:ext cx="5808133" cy="1390631"/>
          </a:xfrm>
        </p:spPr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ingleton</a:t>
            </a:r>
            <a:r>
              <a:rPr lang="en-US" dirty="0"/>
              <a:t> 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94602" y="1143000"/>
            <a:ext cx="7332706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buFontTx/>
              <a:buNone/>
            </a:pPr>
            <a:r>
              <a:rPr lang="en-US" sz="1600" b="1" dirty="0">
                <a:latin typeface="Courier New" panose="02070309020205020404" pitchFamily="49" charset="0"/>
              </a:rPr>
              <a:t>template &lt;class T&gt; class Singleton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1" dirty="0">
                <a:latin typeface="Courier New" panose="02070309020205020404" pitchFamily="49" charset="0"/>
              </a:rPr>
              <a:t>  public: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1" dirty="0">
                <a:latin typeface="Courier New" panose="02070309020205020404" pitchFamily="49" charset="0"/>
              </a:rPr>
              <a:t>    static T *instance();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1" dirty="0">
                <a:latin typeface="Courier New" panose="02070309020205020404" pitchFamily="49" charset="0"/>
              </a:rPr>
              <a:t>  private: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1" dirty="0">
                <a:latin typeface="Courier New" panose="02070309020205020404" pitchFamily="49" charset="0"/>
              </a:rPr>
              <a:t>    Singleton();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1" dirty="0">
                <a:latin typeface="Courier New" panose="02070309020205020404" pitchFamily="49" charset="0"/>
              </a:rPr>
              <a:t>    static T *instance_;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1" dirty="0" smtClean="0">
                <a:latin typeface="Courier New" panose="02070309020205020404" pitchFamily="49" charset="0"/>
              </a:rPr>
              <a:t>};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600" b="1" dirty="0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sz="1600" b="1" dirty="0">
                <a:latin typeface="Courier New" panose="02070309020205020404" pitchFamily="49" charset="0"/>
              </a:rPr>
              <a:t>// Initialize the static instance pointer</a:t>
            </a:r>
          </a:p>
          <a:p>
            <a:pPr>
              <a:buFontTx/>
              <a:buNone/>
            </a:pPr>
            <a:r>
              <a:rPr lang="en-US" sz="1600" b="1" dirty="0">
                <a:latin typeface="Courier New" panose="02070309020205020404" pitchFamily="49" charset="0"/>
              </a:rPr>
              <a:t>template &lt;class T&gt;</a:t>
            </a:r>
          </a:p>
          <a:p>
            <a:pPr>
              <a:buFontTx/>
              <a:buNone/>
            </a:pPr>
            <a:r>
              <a:rPr lang="en-US" sz="1600" b="1" dirty="0">
                <a:latin typeface="Courier New" panose="02070309020205020404" pitchFamily="49" charset="0"/>
              </a:rPr>
              <a:t>  T *Singleton::instance_ = 0;</a:t>
            </a:r>
          </a:p>
          <a:p>
            <a:pPr>
              <a:buFontTx/>
              <a:buNone/>
            </a:pPr>
            <a:endParaRPr lang="en-US" sz="1600" b="1" dirty="0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sz="1600" b="1" dirty="0">
                <a:latin typeface="Courier New" panose="02070309020205020404" pitchFamily="49" charset="0"/>
              </a:rPr>
              <a:t>// Global access point</a:t>
            </a:r>
          </a:p>
          <a:p>
            <a:pPr>
              <a:buFontTx/>
              <a:buNone/>
            </a:pPr>
            <a:r>
              <a:rPr lang="en-US" sz="1600" b="1" dirty="0">
                <a:latin typeface="Courier New" panose="02070309020205020404" pitchFamily="49" charset="0"/>
              </a:rPr>
              <a:t>template &lt;class T&gt;</a:t>
            </a:r>
          </a:p>
          <a:p>
            <a:pPr>
              <a:buFontTx/>
              <a:buNone/>
            </a:pPr>
            <a:r>
              <a:rPr lang="en-US" sz="1600" b="1" dirty="0">
                <a:latin typeface="Courier New" panose="02070309020205020404" pitchFamily="49" charset="0"/>
              </a:rPr>
              <a:t>T *Singleton::instance() {</a:t>
            </a:r>
          </a:p>
          <a:p>
            <a:pPr>
              <a:buFontTx/>
              <a:buNone/>
            </a:pPr>
            <a:r>
              <a:rPr lang="en-US" sz="1600" b="1" dirty="0">
                <a:latin typeface="Courier New" panose="02070309020205020404" pitchFamily="49" charset="0"/>
              </a:rPr>
              <a:t>  </a:t>
            </a:r>
            <a:r>
              <a:rPr lang="en-US" sz="1600" b="1" i="1" dirty="0">
                <a:latin typeface="Courier New" panose="02070309020205020404" pitchFamily="49" charset="0"/>
              </a:rPr>
              <a:t>// check for existing instance</a:t>
            </a:r>
          </a:p>
          <a:p>
            <a:pPr>
              <a:buFontTx/>
              <a:buNone/>
            </a:pPr>
            <a:r>
              <a:rPr lang="en-US" sz="1600" b="1" dirty="0">
                <a:latin typeface="Courier New" panose="02070309020205020404" pitchFamily="49" charset="0"/>
              </a:rPr>
              <a:t>  if (Singleton&lt;T&gt;::instance_ == 0) {</a:t>
            </a:r>
          </a:p>
          <a:p>
            <a:pPr>
              <a:buFontTx/>
              <a:buNone/>
            </a:pPr>
            <a:r>
              <a:rPr lang="en-US" sz="1600" b="1" dirty="0">
                <a:latin typeface="Courier New" panose="02070309020205020404" pitchFamily="49" charset="0"/>
              </a:rPr>
              <a:t>    </a:t>
            </a:r>
            <a:r>
              <a:rPr lang="en-US" sz="1600" b="1" i="1" dirty="0">
                <a:latin typeface="Courier New" panose="02070309020205020404" pitchFamily="49" charset="0"/>
              </a:rPr>
              <a:t>// may want a try/catch here</a:t>
            </a:r>
          </a:p>
          <a:p>
            <a:pPr>
              <a:buFontTx/>
              <a:buNone/>
            </a:pPr>
            <a:r>
              <a:rPr lang="en-US" sz="1600" b="1" dirty="0">
                <a:latin typeface="Courier New" panose="02070309020205020404" pitchFamily="49" charset="0"/>
              </a:rPr>
              <a:t>    Singleton&lt;T&gt;::instance_ = </a:t>
            </a:r>
          </a:p>
          <a:p>
            <a:pPr>
              <a:buFontTx/>
              <a:buNone/>
            </a:pPr>
            <a:r>
              <a:rPr lang="en-US" sz="1600" b="1" dirty="0">
                <a:latin typeface="Courier New" panose="02070309020205020404" pitchFamily="49" charset="0"/>
              </a:rPr>
              <a:t>      new Singleton&lt;T&gt;;</a:t>
            </a:r>
          </a:p>
          <a:p>
            <a:pPr>
              <a:buFontTx/>
              <a:buNone/>
            </a:pPr>
            <a:r>
              <a:rPr lang="en-US" sz="1600" b="1" dirty="0">
                <a:latin typeface="Courier New" panose="02070309020205020404" pitchFamily="49" charset="0"/>
              </a:rPr>
              <a:t>  }</a:t>
            </a:r>
          </a:p>
          <a:p>
            <a:pPr>
              <a:buFontTx/>
              <a:buNone/>
            </a:pPr>
            <a:r>
              <a:rPr lang="en-US" sz="1600" b="1" dirty="0">
                <a:latin typeface="Courier New" panose="02070309020205020404" pitchFamily="49" charset="0"/>
              </a:rPr>
              <a:t>  return Singleton&lt;T&gt;::instance_;</a:t>
            </a:r>
          </a:p>
          <a:p>
            <a:pPr>
              <a:buFontTx/>
              <a:buNone/>
            </a:pPr>
            <a:r>
              <a:rPr lang="en-US" sz="1600" b="1" dirty="0">
                <a:latin typeface="Courier New" panose="02070309020205020404" pitchFamily="49" charset="0"/>
              </a:rPr>
              <a:t>};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600" b="1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sz="1600" b="1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00075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-1633810" y="-517566"/>
            <a:ext cx="5808133" cy="1390631"/>
          </a:xfrm>
        </p:spPr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ingleton</a:t>
            </a:r>
            <a:r>
              <a:rPr lang="en-US" dirty="0"/>
              <a:t> </a:t>
            </a:r>
          </a:p>
        </p:txBody>
      </p:sp>
      <p:sp>
        <p:nvSpPr>
          <p:cNvPr id="7" name="Rectangle 6"/>
          <p:cNvSpPr>
            <a:spLocks noGrp="1" noChangeArrowheads="1"/>
          </p:cNvSpPr>
          <p:nvPr/>
        </p:nvSpPr>
        <p:spPr bwMode="auto">
          <a:xfrm>
            <a:off x="818634" y="1230527"/>
            <a:ext cx="8127658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2400" dirty="0"/>
              <a:t>Parameterized by a </a:t>
            </a:r>
            <a:r>
              <a:rPr lang="en-US" sz="2400" dirty="0">
                <a:solidFill>
                  <a:srgbClr val="FF0000"/>
                </a:solidFill>
              </a:rPr>
              <a:t>concrete </a:t>
            </a:r>
            <a:r>
              <a:rPr lang="en-US" sz="2400" dirty="0" smtClean="0">
                <a:solidFill>
                  <a:srgbClr val="FF0000"/>
                </a:solidFill>
              </a:rPr>
              <a:t>type</a:t>
            </a:r>
          </a:p>
          <a:p>
            <a:pPr marL="0" indent="0">
              <a:lnSpc>
                <a:spcPct val="80000"/>
              </a:lnSpc>
              <a:buNone/>
            </a:pPr>
            <a:endParaRPr lang="en-US" sz="2400" dirty="0"/>
          </a:p>
          <a:p>
            <a:pPr>
              <a:lnSpc>
                <a:spcPct val="80000"/>
              </a:lnSpc>
            </a:pPr>
            <a:r>
              <a:rPr lang="en-US" sz="2400" dirty="0"/>
              <a:t>Notice constructor and variable are </a:t>
            </a:r>
            <a:r>
              <a:rPr lang="en-US" sz="2400" i="1" dirty="0" smtClean="0">
                <a:solidFill>
                  <a:srgbClr val="FF0000"/>
                </a:solidFill>
              </a:rPr>
              <a:t>private</a:t>
            </a:r>
          </a:p>
          <a:p>
            <a:pPr marL="0" indent="0">
              <a:lnSpc>
                <a:spcPct val="80000"/>
              </a:lnSpc>
              <a:buNone/>
            </a:pPr>
            <a:endParaRPr lang="en-US" sz="2400" i="1" dirty="0"/>
          </a:p>
          <a:p>
            <a:pPr>
              <a:lnSpc>
                <a:spcPct val="80000"/>
              </a:lnSpc>
            </a:pPr>
            <a:r>
              <a:rPr lang="en-US" sz="2400" dirty="0"/>
              <a:t>Initialization of static </a:t>
            </a:r>
            <a:r>
              <a:rPr lang="en-US" sz="2000" b="1" dirty="0" err="1">
                <a:latin typeface="Courier New" panose="02070309020205020404" pitchFamily="49" charset="0"/>
              </a:rPr>
              <a:t>s_instance</a:t>
            </a:r>
            <a:r>
              <a:rPr lang="en-US" sz="2400" dirty="0"/>
              <a:t> variable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Outside class declaration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Outside method definition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Done before any method in compilation unit is </a:t>
            </a:r>
            <a:r>
              <a:rPr lang="en-US" sz="2000" dirty="0" smtClean="0"/>
              <a:t>called</a:t>
            </a:r>
          </a:p>
          <a:p>
            <a:pPr marL="457200" lvl="1" indent="0">
              <a:lnSpc>
                <a:spcPct val="80000"/>
              </a:lnSpc>
              <a:buNone/>
            </a:pP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400" dirty="0"/>
              <a:t>Instance </a:t>
            </a:r>
            <a:r>
              <a:rPr lang="en-US" sz="2400" dirty="0" err="1"/>
              <a:t>accessor</a:t>
            </a:r>
            <a:r>
              <a:rPr lang="en-US" sz="2400" dirty="0"/>
              <a:t> method can then check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For a 0 instance pointer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And create a new instance if </a:t>
            </a:r>
            <a:r>
              <a:rPr lang="en-US" sz="2000" dirty="0" smtClean="0"/>
              <a:t>so</a:t>
            </a:r>
          </a:p>
          <a:p>
            <a:pPr marL="457200" lvl="1" indent="0">
              <a:lnSpc>
                <a:spcPct val="80000"/>
              </a:lnSpc>
              <a:buNone/>
            </a:pP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400" dirty="0">
                <a:solidFill>
                  <a:srgbClr val="FF0000"/>
                </a:solidFill>
              </a:rPr>
              <a:t>Same object </a:t>
            </a:r>
            <a:r>
              <a:rPr lang="en-US" sz="2400" dirty="0"/>
              <a:t>is always returned by </a:t>
            </a:r>
            <a:r>
              <a:rPr lang="en-US" sz="2400" dirty="0" err="1"/>
              <a:t>accessor</a:t>
            </a:r>
            <a:endParaRPr 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4285572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-1633810" y="-517566"/>
            <a:ext cx="5808133" cy="1390631"/>
          </a:xfrm>
        </p:spPr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ingleton</a:t>
            </a:r>
            <a:r>
              <a:rPr lang="en-US" dirty="0"/>
              <a:t> 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5908" y="873065"/>
            <a:ext cx="7111314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buFontTx/>
              <a:buNone/>
            </a:pPr>
            <a:endParaRPr lang="en-US" sz="2000" b="1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anose="02070309020205020404" pitchFamily="49" charset="0"/>
              </a:rPr>
              <a:t>Foo *f1 = Singleton&lt;Foo&gt;::instance</a:t>
            </a:r>
            <a:r>
              <a:rPr lang="en-US" sz="2000" b="1" dirty="0" smtClean="0">
                <a:latin typeface="Courier New" panose="02070309020205020404" pitchFamily="49" charset="0"/>
              </a:rPr>
              <a:t>();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000" b="1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anose="02070309020205020404" pitchFamily="49" charset="0"/>
              </a:rPr>
              <a:t>Foo *f2 = Singleton&lt;Foo&gt;::instance();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 smtClean="0">
                <a:latin typeface="Courier New" panose="02070309020205020404" pitchFamily="49" charset="0"/>
              </a:rPr>
              <a:t>//</a:t>
            </a:r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SAME OBJECT </a:t>
            </a:r>
            <a:r>
              <a:rPr lang="en-US" sz="2000" b="1" dirty="0" smtClean="0">
                <a:latin typeface="Courier New" panose="02070309020205020404" pitchFamily="49" charset="0"/>
              </a:rPr>
              <a:t>for both f1 and f2</a:t>
            </a:r>
            <a:endParaRPr lang="en-US" sz="2000" b="1" dirty="0">
              <a:latin typeface="Courier New" panose="02070309020205020404" pitchFamily="49" charset="0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/>
        </p:nvSpPr>
        <p:spPr bwMode="auto">
          <a:xfrm>
            <a:off x="755163" y="2842053"/>
            <a:ext cx="9634810" cy="3737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800" dirty="0"/>
              <a:t>Need a single instance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E.g., a common buffer of text tokens from a </a:t>
            </a:r>
            <a:r>
              <a:rPr lang="en-US" sz="2400" dirty="0" smtClean="0"/>
              <a:t>file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US" sz="500" dirty="0"/>
          </a:p>
          <a:p>
            <a:pPr>
              <a:lnSpc>
                <a:spcPct val="90000"/>
              </a:lnSpc>
            </a:pPr>
            <a:r>
              <a:rPr lang="en-US" sz="2800" dirty="0"/>
              <a:t>Shared across multiple points in the </a:t>
            </a:r>
            <a:r>
              <a:rPr lang="en-US" sz="2800" dirty="0" smtClean="0"/>
              <a:t>code</a:t>
            </a:r>
          </a:p>
          <a:p>
            <a:pPr marL="0" indent="0">
              <a:lnSpc>
                <a:spcPct val="90000"/>
              </a:lnSpc>
              <a:buNone/>
            </a:pPr>
            <a:endParaRPr lang="en-US" sz="500" dirty="0"/>
          </a:p>
          <a:p>
            <a:pPr>
              <a:lnSpc>
                <a:spcPct val="90000"/>
              </a:lnSpc>
            </a:pPr>
            <a:r>
              <a:rPr lang="en-US" sz="2800" dirty="0"/>
              <a:t>Need to share buffer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Copying is wasteful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Need to refer to same object </a:t>
            </a:r>
            <a:r>
              <a:rPr lang="en-US" sz="2400" dirty="0" smtClean="0"/>
              <a:t>instance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US" sz="500" dirty="0" smtClean="0"/>
          </a:p>
          <a:p>
            <a:pPr>
              <a:lnSpc>
                <a:spcPct val="90000"/>
              </a:lnSpc>
            </a:pPr>
            <a:r>
              <a:rPr lang="en-US" sz="2800" dirty="0" smtClean="0"/>
              <a:t>What </a:t>
            </a:r>
            <a:r>
              <a:rPr lang="en-US" sz="2800" dirty="0"/>
              <a:t>about </a:t>
            </a:r>
            <a:r>
              <a:rPr lang="en-US" sz="2800" dirty="0">
                <a:solidFill>
                  <a:srgbClr val="FF0000"/>
                </a:solidFill>
              </a:rPr>
              <a:t>deleting</a:t>
            </a:r>
            <a:r>
              <a:rPr lang="en-US" sz="2800" dirty="0"/>
              <a:t> these instances?</a:t>
            </a:r>
          </a:p>
        </p:txBody>
      </p:sp>
    </p:spTree>
    <p:extLst>
      <p:ext uri="{BB962C8B-B14F-4D97-AF65-F5344CB8AC3E}">
        <p14:creationId xmlns="" xmlns:p14="http://schemas.microsoft.com/office/powerpoint/2010/main" val="2694095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-1633810" y="-517566"/>
            <a:ext cx="5808133" cy="1390631"/>
          </a:xfrm>
        </p:spPr>
        <p:txBody>
          <a:bodyPr/>
          <a:lstStyle/>
          <a:p>
            <a:r>
              <a:rPr lang="en-US" dirty="0"/>
              <a:t>Builder</a:t>
            </a:r>
          </a:p>
        </p:txBody>
      </p:sp>
      <p:sp>
        <p:nvSpPr>
          <p:cNvPr id="7" name="Rectangle 6"/>
          <p:cNvSpPr/>
          <p:nvPr/>
        </p:nvSpPr>
        <p:spPr>
          <a:xfrm>
            <a:off x="642551" y="1021143"/>
            <a:ext cx="9209904" cy="30654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GB" sz="2800" dirty="0" smtClean="0">
                <a:solidFill>
                  <a:srgbClr val="FF0000"/>
                </a:solidFill>
              </a:rPr>
              <a:t>Intent:</a:t>
            </a:r>
            <a:endParaRPr lang="en-GB" sz="2800" dirty="0">
              <a:solidFill>
                <a:srgbClr val="FF0000"/>
              </a:solidFill>
            </a:endParaRPr>
          </a:p>
          <a:p>
            <a:pPr marL="342900" indent="-3429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</a:pPr>
            <a:endParaRPr lang="en-GB" sz="2800" dirty="0"/>
          </a:p>
          <a:p>
            <a:pPr marL="342900" indent="-3429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</a:pPr>
            <a:r>
              <a:rPr lang="en-GB" sz="2800" dirty="0"/>
              <a:t>Separate the construction of a complex object from its representation so that the same construction process can create different representations.</a:t>
            </a:r>
          </a:p>
          <a:p>
            <a:pPr marL="342900" indent="-3429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</a:pPr>
            <a:r>
              <a:rPr lang="en-GB" sz="2800" dirty="0"/>
              <a:t>Parse a complex representation, create one of several targets.</a:t>
            </a:r>
            <a:endParaRPr lang="en-US" sz="2800" dirty="0"/>
          </a:p>
        </p:txBody>
      </p:sp>
    </p:spTree>
    <p:extLst>
      <p:ext uri="{BB962C8B-B14F-4D97-AF65-F5344CB8AC3E}">
        <p14:creationId xmlns="" xmlns:p14="http://schemas.microsoft.com/office/powerpoint/2010/main" val="1417461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-1633810" y="-517566"/>
            <a:ext cx="5808133" cy="1390631"/>
          </a:xfrm>
        </p:spPr>
        <p:txBody>
          <a:bodyPr/>
          <a:lstStyle/>
          <a:p>
            <a:r>
              <a:rPr lang="en-US" dirty="0"/>
              <a:t>Builder</a:t>
            </a:r>
          </a:p>
        </p:txBody>
      </p:sp>
      <p:sp>
        <p:nvSpPr>
          <p:cNvPr id="7" name="Rectangle 6"/>
          <p:cNvSpPr/>
          <p:nvPr/>
        </p:nvSpPr>
        <p:spPr>
          <a:xfrm>
            <a:off x="642551" y="1021143"/>
            <a:ext cx="9209904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GB" sz="2800" dirty="0" smtClean="0">
                <a:solidFill>
                  <a:srgbClr val="FF0000"/>
                </a:solidFill>
              </a:rPr>
              <a:t>Example:</a:t>
            </a:r>
          </a:p>
          <a:p>
            <a:pPr marL="342900" indent="-342900" algn="just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</a:pPr>
            <a:endParaRPr lang="en-GB" sz="2800" dirty="0" smtClean="0"/>
          </a:p>
          <a:p>
            <a:pPr algn="just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GB" sz="2800" dirty="0" smtClean="0"/>
              <a:t>This </a:t>
            </a:r>
            <a:r>
              <a:rPr lang="en-GB" sz="2800" dirty="0"/>
              <a:t>pattern is used by fast food restaurants to construct children's meals. Children's meals typically consist of a main item, a side item, a drink, and a toy (e.g., a hamburger, fries, Coke, and toy dinosaur). Note that there can be variation in the content of the children's meal, but the construction process is the same. </a:t>
            </a:r>
            <a:endParaRPr lang="en-US" sz="2800" dirty="0"/>
          </a:p>
        </p:txBody>
      </p:sp>
    </p:spTree>
    <p:extLst>
      <p:ext uri="{BB962C8B-B14F-4D97-AF65-F5344CB8AC3E}">
        <p14:creationId xmlns="" xmlns:p14="http://schemas.microsoft.com/office/powerpoint/2010/main" val="3638385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-1633810" y="-517566"/>
            <a:ext cx="5808133" cy="1390631"/>
          </a:xfrm>
        </p:spPr>
        <p:txBody>
          <a:bodyPr/>
          <a:lstStyle/>
          <a:p>
            <a:r>
              <a:rPr lang="en-US" dirty="0"/>
              <a:t>Builder</a:t>
            </a:r>
          </a:p>
        </p:txBody>
      </p:sp>
      <p:sp>
        <p:nvSpPr>
          <p:cNvPr id="7" name="Rectangle 6"/>
          <p:cNvSpPr/>
          <p:nvPr/>
        </p:nvSpPr>
        <p:spPr>
          <a:xfrm>
            <a:off x="642551" y="1021143"/>
            <a:ext cx="920990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GB" sz="2800" dirty="0" smtClean="0">
                <a:solidFill>
                  <a:srgbClr val="FF0000"/>
                </a:solidFill>
              </a:rPr>
              <a:t>Example:</a:t>
            </a:r>
          </a:p>
          <a:p>
            <a:pPr algn="just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endParaRPr lang="en-GB" sz="2800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256" y="1683112"/>
            <a:ext cx="6960973" cy="499687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110034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-1633810" y="-517566"/>
            <a:ext cx="5808133" cy="1390631"/>
          </a:xfrm>
        </p:spPr>
        <p:txBody>
          <a:bodyPr/>
          <a:lstStyle/>
          <a:p>
            <a:r>
              <a:rPr lang="en-US" dirty="0"/>
              <a:t>Builder</a:t>
            </a:r>
          </a:p>
        </p:txBody>
      </p:sp>
      <p:sp>
        <p:nvSpPr>
          <p:cNvPr id="7" name="Rectangle 6"/>
          <p:cNvSpPr/>
          <p:nvPr/>
        </p:nvSpPr>
        <p:spPr>
          <a:xfrm>
            <a:off x="642551" y="1021143"/>
            <a:ext cx="9209904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GB" sz="2800" dirty="0" smtClean="0">
                <a:solidFill>
                  <a:srgbClr val="FF0000"/>
                </a:solidFill>
              </a:rPr>
              <a:t>Example:</a:t>
            </a:r>
          </a:p>
          <a:p>
            <a:pPr marL="342900" indent="-342900" algn="just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</a:pPr>
            <a:endParaRPr lang="en-GB" sz="2800" dirty="0" smtClean="0"/>
          </a:p>
          <a:p>
            <a:pPr algn="just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GB" sz="2800" dirty="0"/>
              <a:t>Whether a customer orders a hamburger, cheeseburger, or chicken, the process is the same. The employee at the counter directs the crew to assemble a main item, side item, and toy. These items are then placed in a bag. The drink is placed in a cup and remains outside of the bag. This same process is used at competing restaurants.</a:t>
            </a:r>
            <a:endParaRPr lang="en-US" sz="2800" dirty="0"/>
          </a:p>
        </p:txBody>
      </p:sp>
    </p:spTree>
    <p:extLst>
      <p:ext uri="{BB962C8B-B14F-4D97-AF65-F5344CB8AC3E}">
        <p14:creationId xmlns="" xmlns:p14="http://schemas.microsoft.com/office/powerpoint/2010/main" val="1846234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-1633810" y="-517566"/>
            <a:ext cx="5808133" cy="1390631"/>
          </a:xfrm>
        </p:spPr>
        <p:txBody>
          <a:bodyPr/>
          <a:lstStyle/>
          <a:p>
            <a:r>
              <a:rPr lang="en-US" dirty="0"/>
              <a:t>Builder</a:t>
            </a:r>
          </a:p>
        </p:txBody>
      </p:sp>
      <p:sp>
        <p:nvSpPr>
          <p:cNvPr id="7" name="Rectangle 6"/>
          <p:cNvSpPr/>
          <p:nvPr/>
        </p:nvSpPr>
        <p:spPr>
          <a:xfrm>
            <a:off x="626075" y="1408322"/>
            <a:ext cx="920990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GB" sz="2800" dirty="0" smtClean="0">
                <a:solidFill>
                  <a:srgbClr val="FF0000"/>
                </a:solidFill>
              </a:rPr>
              <a:t>How to use a builder?</a:t>
            </a:r>
          </a:p>
          <a:p>
            <a:pPr marL="342900" indent="-342900" algn="just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</a:pPr>
            <a:endParaRPr lang="en-GB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GB" sz="2800" dirty="0" smtClean="0"/>
              <a:t>Decide </a:t>
            </a:r>
            <a:r>
              <a:rPr lang="en-GB" sz="2800" dirty="0"/>
              <a:t>if a common input and many possible representations (or outputs) is the problem at hand.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800" dirty="0"/>
              <a:t>Encapsulate the parsing of the common input in a Reader class.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800" dirty="0"/>
              <a:t>Design a standard protocol for creating all possible output representations. Capture the steps of this protocol in a Builder interface</a:t>
            </a:r>
            <a:r>
              <a:rPr lang="en-GB" sz="2800" dirty="0" smtClean="0"/>
              <a:t>.</a:t>
            </a:r>
            <a:endParaRPr lang="en-GB" sz="2800" dirty="0"/>
          </a:p>
        </p:txBody>
      </p:sp>
    </p:spTree>
    <p:extLst>
      <p:ext uri="{BB962C8B-B14F-4D97-AF65-F5344CB8AC3E}">
        <p14:creationId xmlns="" xmlns:p14="http://schemas.microsoft.com/office/powerpoint/2010/main" val="3161310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3473982" y="-598340"/>
            <a:ext cx="7766936" cy="1646302"/>
          </a:xfrm>
        </p:spPr>
        <p:txBody>
          <a:bodyPr/>
          <a:lstStyle/>
          <a:p>
            <a:r>
              <a:rPr lang="ro-RO" dirty="0" err="1" smtClean="0"/>
              <a:t>Contents</a:t>
            </a:r>
            <a:r>
              <a:rPr lang="ro-RO" dirty="0" smtClean="0"/>
              <a:t>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52152" y="1524000"/>
            <a:ext cx="786713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ro-RO" sz="2400" dirty="0" err="1" smtClean="0"/>
              <a:t>What</a:t>
            </a:r>
            <a:r>
              <a:rPr lang="ro-RO" sz="2400" dirty="0" smtClean="0"/>
              <a:t> </a:t>
            </a:r>
            <a:r>
              <a:rPr lang="ro-RO" sz="2400" dirty="0" err="1" smtClean="0"/>
              <a:t>does</a:t>
            </a:r>
            <a:r>
              <a:rPr lang="ro-RO" sz="2400" dirty="0" smtClean="0"/>
              <a:t> </a:t>
            </a:r>
            <a:r>
              <a:rPr lang="ro-RO" sz="2400" dirty="0" err="1" smtClean="0"/>
              <a:t>the</a:t>
            </a:r>
            <a:r>
              <a:rPr lang="ro-RO" sz="2400" dirty="0" smtClean="0"/>
              <a:t> </a:t>
            </a:r>
            <a:r>
              <a:rPr lang="ro-RO" sz="2400" dirty="0" err="1" smtClean="0">
                <a:solidFill>
                  <a:srgbClr val="FF0000"/>
                </a:solidFill>
              </a:rPr>
              <a:t>term</a:t>
            </a:r>
            <a:r>
              <a:rPr lang="ro-RO" sz="2400" dirty="0" smtClean="0"/>
              <a:t> Design Pattern stand for?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ro-RO" sz="2400" dirty="0" err="1" smtClean="0">
                <a:solidFill>
                  <a:srgbClr val="FF0000"/>
                </a:solidFill>
              </a:rPr>
              <a:t>Why</a:t>
            </a:r>
            <a:r>
              <a:rPr lang="ro-RO" sz="2400" dirty="0" smtClean="0"/>
              <a:t> </a:t>
            </a:r>
            <a:r>
              <a:rPr lang="ro-RO" sz="2400" dirty="0" err="1" smtClean="0"/>
              <a:t>should</a:t>
            </a:r>
            <a:r>
              <a:rPr lang="ro-RO" sz="2400" dirty="0" smtClean="0"/>
              <a:t> </a:t>
            </a:r>
            <a:r>
              <a:rPr lang="ro-RO" sz="2400" dirty="0" err="1" smtClean="0"/>
              <a:t>we</a:t>
            </a:r>
            <a:r>
              <a:rPr lang="ro-RO" sz="2400" dirty="0" smtClean="0"/>
              <a:t> </a:t>
            </a:r>
            <a:r>
              <a:rPr lang="ro-RO" sz="2400" dirty="0" err="1" smtClean="0">
                <a:solidFill>
                  <a:srgbClr val="FF0000"/>
                </a:solidFill>
              </a:rPr>
              <a:t>study</a:t>
            </a:r>
            <a:r>
              <a:rPr lang="ro-RO" sz="2400" dirty="0" smtClean="0"/>
              <a:t> design </a:t>
            </a:r>
            <a:r>
              <a:rPr lang="ro-RO" sz="2400" dirty="0" err="1" smtClean="0"/>
              <a:t>patterns</a:t>
            </a:r>
            <a:r>
              <a:rPr lang="ro-RO" sz="2400" dirty="0" smtClean="0"/>
              <a:t>?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ro-RO" sz="2400" dirty="0" err="1" smtClean="0">
                <a:solidFill>
                  <a:srgbClr val="FF0000"/>
                </a:solidFill>
              </a:rPr>
              <a:t>List</a:t>
            </a:r>
            <a:r>
              <a:rPr lang="ro-RO" sz="2400" dirty="0" smtClean="0"/>
              <a:t> of design </a:t>
            </a:r>
            <a:r>
              <a:rPr lang="ro-RO" sz="2400" dirty="0" err="1" smtClean="0"/>
              <a:t>patterns</a:t>
            </a:r>
            <a:r>
              <a:rPr lang="ro-RO" sz="2400" dirty="0" smtClean="0"/>
              <a:t> </a:t>
            </a:r>
            <a:r>
              <a:rPr lang="ro-RO" sz="2400" dirty="0" err="1" smtClean="0"/>
              <a:t>and</a:t>
            </a:r>
            <a:r>
              <a:rPr lang="ro-RO" sz="2400" dirty="0" smtClean="0"/>
              <a:t> </a:t>
            </a:r>
            <a:r>
              <a:rPr lang="ro-RO" sz="2400" dirty="0" err="1" smtClean="0">
                <a:solidFill>
                  <a:srgbClr val="FF0000"/>
                </a:solidFill>
              </a:rPr>
              <a:t>categories</a:t>
            </a:r>
            <a:endParaRPr lang="ro-RO" sz="2400" dirty="0" smtClean="0">
              <a:solidFill>
                <a:srgbClr val="FF0000"/>
              </a:solidFill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ro-RO" sz="2400" dirty="0" err="1" smtClean="0"/>
              <a:t>Presented</a:t>
            </a:r>
            <a:r>
              <a:rPr lang="ro-RO" sz="2400" dirty="0" smtClean="0"/>
              <a:t> </a:t>
            </a:r>
            <a:r>
              <a:rPr lang="ro-RO" sz="2400" dirty="0" err="1" smtClean="0"/>
              <a:t>patterns</a:t>
            </a:r>
            <a:r>
              <a:rPr lang="ro-RO" sz="2400" dirty="0" smtClean="0"/>
              <a:t>:</a:t>
            </a:r>
          </a:p>
          <a:p>
            <a:pPr marL="742950" lvl="1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ro-RO" sz="2400" dirty="0" err="1" smtClean="0"/>
              <a:t>Singleton</a:t>
            </a:r>
            <a:endParaRPr lang="ro-RO" sz="2400" dirty="0" smtClean="0"/>
          </a:p>
          <a:p>
            <a:pPr marL="742950" lvl="1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ro-RO" sz="2400" dirty="0" err="1" smtClean="0"/>
              <a:t>Builder</a:t>
            </a:r>
            <a:endParaRPr lang="ro-RO" sz="2400" dirty="0" smtClean="0"/>
          </a:p>
          <a:p>
            <a:pPr marL="742950" lvl="1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ro-RO" sz="2400" dirty="0" err="1" smtClean="0"/>
              <a:t>Factory</a:t>
            </a:r>
            <a:r>
              <a:rPr lang="en-US" sz="2400" dirty="0" smtClean="0"/>
              <a:t> and Abstract Factory</a:t>
            </a:r>
            <a:endParaRPr lang="ro-RO" sz="2400" dirty="0" smtClean="0"/>
          </a:p>
          <a:p>
            <a:pPr marL="742950" lvl="1" indent="-285750">
              <a:buClr>
                <a:srgbClr val="C00000"/>
              </a:buClr>
              <a:buFont typeface="Wingdings" panose="05000000000000000000" pitchFamily="2" charset="2"/>
              <a:buChar char="q"/>
            </a:pPr>
            <a:r>
              <a:rPr lang="ro-RO" sz="2400" dirty="0" err="1" smtClean="0"/>
              <a:t>Adapter</a:t>
            </a:r>
            <a:endParaRPr lang="ro-RO" sz="2400" dirty="0" smtClean="0"/>
          </a:p>
          <a:p>
            <a:pPr marL="742950" lvl="1" indent="-285750">
              <a:buClr>
                <a:srgbClr val="0070C0"/>
              </a:buClr>
              <a:buFont typeface="Wingdings" panose="05000000000000000000" pitchFamily="2" charset="2"/>
              <a:buChar char="v"/>
            </a:pPr>
            <a:r>
              <a:rPr lang="ro-RO" sz="2400" dirty="0" smtClean="0"/>
              <a:t>Iterator</a:t>
            </a:r>
            <a:endParaRPr lang="en-US" sz="2400" dirty="0" smtClean="0"/>
          </a:p>
          <a:p>
            <a:pPr marL="742950" lvl="1" indent="-285750">
              <a:buClr>
                <a:srgbClr val="0070C0"/>
              </a:buClr>
              <a:buFont typeface="Wingdings" panose="05000000000000000000" pitchFamily="2" charset="2"/>
              <a:buChar char="v"/>
            </a:pPr>
            <a:r>
              <a:rPr lang="en-US" sz="2400" dirty="0" smtClean="0"/>
              <a:t>Observer</a:t>
            </a:r>
            <a:endParaRPr lang="ro-RO" sz="2400" dirty="0" smtClean="0"/>
          </a:p>
          <a:p>
            <a:pPr>
              <a:buClr>
                <a:schemeClr val="accent1"/>
              </a:buClr>
            </a:pPr>
            <a:endParaRPr lang="ro-RO" sz="2400" dirty="0" smtClean="0"/>
          </a:p>
        </p:txBody>
      </p:sp>
    </p:spTree>
    <p:extLst>
      <p:ext uri="{BB962C8B-B14F-4D97-AF65-F5344CB8AC3E}">
        <p14:creationId xmlns="" xmlns:p14="http://schemas.microsoft.com/office/powerpoint/2010/main" val="3071735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-1633810" y="-517566"/>
            <a:ext cx="5808133" cy="1390631"/>
          </a:xfrm>
        </p:spPr>
        <p:txBody>
          <a:bodyPr/>
          <a:lstStyle/>
          <a:p>
            <a:r>
              <a:rPr lang="en-US" dirty="0"/>
              <a:t>Builder</a:t>
            </a:r>
          </a:p>
        </p:txBody>
      </p:sp>
      <p:sp>
        <p:nvSpPr>
          <p:cNvPr id="7" name="Rectangle 6"/>
          <p:cNvSpPr/>
          <p:nvPr/>
        </p:nvSpPr>
        <p:spPr>
          <a:xfrm>
            <a:off x="634313" y="1787262"/>
            <a:ext cx="9209904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GB" sz="2800" dirty="0" smtClean="0">
                <a:solidFill>
                  <a:srgbClr val="FF0000"/>
                </a:solidFill>
              </a:rPr>
              <a:t>How to use a builder?</a:t>
            </a:r>
          </a:p>
          <a:p>
            <a:pPr marL="514350" indent="-514350" algn="just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 startAt="4"/>
            </a:pPr>
            <a:endParaRPr lang="en-GB" sz="2800" dirty="0" smtClean="0"/>
          </a:p>
          <a:p>
            <a:pPr marL="514350" indent="-514350">
              <a:buFont typeface="+mj-lt"/>
              <a:buAutoNum type="arabicPeriod" startAt="4"/>
            </a:pPr>
            <a:r>
              <a:rPr lang="en-GB" sz="2800" dirty="0" smtClean="0"/>
              <a:t>Define </a:t>
            </a:r>
            <a:r>
              <a:rPr lang="en-GB" sz="2800" dirty="0"/>
              <a:t>a Builder derived class for each target representation.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GB" sz="2800" dirty="0"/>
              <a:t>The client creates a Reader object and a Builder object, and registers the latter with the former.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GB" sz="2800" dirty="0"/>
              <a:t>The client asks the Reader to "construct".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GB" sz="2800" dirty="0"/>
              <a:t>The client asks the Builder to return the result.</a:t>
            </a:r>
          </a:p>
        </p:txBody>
      </p:sp>
    </p:spTree>
    <p:extLst>
      <p:ext uri="{BB962C8B-B14F-4D97-AF65-F5344CB8AC3E}">
        <p14:creationId xmlns="" xmlns:p14="http://schemas.microsoft.com/office/powerpoint/2010/main" val="4290774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-1633810" y="-517566"/>
            <a:ext cx="5808133" cy="1390631"/>
          </a:xfrm>
        </p:spPr>
        <p:txBody>
          <a:bodyPr/>
          <a:lstStyle/>
          <a:p>
            <a:r>
              <a:rPr lang="en-US" dirty="0"/>
              <a:t>Builder</a:t>
            </a:r>
          </a:p>
        </p:txBody>
      </p:sp>
      <p:sp>
        <p:nvSpPr>
          <p:cNvPr id="7" name="Rectangle 6"/>
          <p:cNvSpPr/>
          <p:nvPr/>
        </p:nvSpPr>
        <p:spPr>
          <a:xfrm>
            <a:off x="782594" y="1054094"/>
            <a:ext cx="9209904" cy="22898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GB" sz="2800" dirty="0" smtClean="0">
                <a:solidFill>
                  <a:srgbClr val="FF0000"/>
                </a:solidFill>
              </a:rPr>
              <a:t>Code:</a:t>
            </a:r>
          </a:p>
          <a:p>
            <a:pPr algn="just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endParaRPr lang="en-US" sz="2800" dirty="0" smtClean="0">
              <a:hlinkClick r:id="rId2"/>
            </a:endParaRPr>
          </a:p>
          <a:p>
            <a:pPr algn="just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endParaRPr lang="en-US" sz="2800" dirty="0">
              <a:hlinkClick r:id="rId2"/>
            </a:endParaRPr>
          </a:p>
          <a:p>
            <a:pPr algn="just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sz="2800" dirty="0" smtClean="0">
                <a:hlinkClick r:id="rId2"/>
              </a:rPr>
              <a:t>http://en.wikibooks.org/wiki/C%2B%2B_Programming/Code/Design_Patterns/Creational_Patterns</a:t>
            </a:r>
            <a:endParaRPr lang="en-GB" sz="2800" dirty="0"/>
          </a:p>
        </p:txBody>
      </p:sp>
    </p:spTree>
    <p:extLst>
      <p:ext uri="{BB962C8B-B14F-4D97-AF65-F5344CB8AC3E}">
        <p14:creationId xmlns="" xmlns:p14="http://schemas.microsoft.com/office/powerpoint/2010/main" val="729055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-103906" y="-226398"/>
            <a:ext cx="7160160" cy="1390631"/>
          </a:xfrm>
        </p:spPr>
        <p:txBody>
          <a:bodyPr/>
          <a:lstStyle/>
          <a:p>
            <a:r>
              <a:rPr lang="en-US" dirty="0" smtClean="0"/>
              <a:t> (Abstract) Factory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74502" y="1903758"/>
            <a:ext cx="9209904" cy="44873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GB" sz="2800" b="1" dirty="0">
                <a:solidFill>
                  <a:srgbClr val="FF0000"/>
                </a:solidFill>
              </a:rPr>
              <a:t>Factory</a:t>
            </a:r>
            <a:r>
              <a:rPr lang="en-GB" sz="2800" dirty="0"/>
              <a:t>:</a:t>
            </a:r>
          </a:p>
          <a:p>
            <a:pPr algn="just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GB" sz="2800" dirty="0"/>
              <a:t> A utility class that creates an instance of a class from a family of derived classes</a:t>
            </a:r>
          </a:p>
          <a:p>
            <a:pPr algn="just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endParaRPr lang="en-GB" sz="2800" dirty="0"/>
          </a:p>
          <a:p>
            <a:pPr algn="just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GB" sz="2800" b="1" dirty="0">
                <a:solidFill>
                  <a:srgbClr val="FF0000"/>
                </a:solidFill>
              </a:rPr>
              <a:t>Abstract Factory</a:t>
            </a:r>
            <a:r>
              <a:rPr lang="en-GB" sz="2800" dirty="0"/>
              <a:t>:</a:t>
            </a:r>
          </a:p>
          <a:p>
            <a:pPr algn="just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GB" sz="2800" dirty="0"/>
              <a:t> A utility class that creates an instance of several families of classes. It can also return a factory for a certain group.</a:t>
            </a:r>
          </a:p>
          <a:p>
            <a:pPr algn="just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endParaRPr lang="en-US" sz="2800" dirty="0" smtClean="0">
              <a:hlinkClick r:id="rId2"/>
            </a:endParaRPr>
          </a:p>
          <a:p>
            <a:pPr algn="just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endParaRPr lang="en-US" sz="2800" dirty="0">
              <a:hlinkClick r:id="rId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71559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-103906" y="-226398"/>
            <a:ext cx="7160160" cy="1390631"/>
          </a:xfrm>
        </p:spPr>
        <p:txBody>
          <a:bodyPr/>
          <a:lstStyle/>
          <a:p>
            <a:r>
              <a:rPr lang="en-US" dirty="0" smtClean="0"/>
              <a:t> (Abstract) Factory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74502" y="1903758"/>
            <a:ext cx="8175289" cy="31146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GB" sz="2800" b="1" dirty="0" smtClean="0">
                <a:solidFill>
                  <a:srgbClr val="FF0000"/>
                </a:solidFill>
              </a:rPr>
              <a:t>Intent:</a:t>
            </a:r>
          </a:p>
          <a:p>
            <a:pPr algn="just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endParaRPr lang="en-GB" sz="2800" b="1" dirty="0" smtClean="0">
              <a:solidFill>
                <a:srgbClr val="FF0000"/>
              </a:solidFill>
            </a:endParaRPr>
          </a:p>
          <a:p>
            <a:pPr marL="0" lvl="1"/>
            <a:r>
              <a:rPr lang="en-US" sz="2400" dirty="0" smtClean="0">
                <a:latin typeface="Gill Sans MT" panose="020B0502020104020203" pitchFamily="34" charset="0"/>
              </a:rPr>
              <a:t>Provide an interface for creating families of related or dependent objects without specifying their concrete classes</a:t>
            </a:r>
          </a:p>
          <a:p>
            <a:pPr algn="just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endParaRPr lang="en-GB" sz="2800" dirty="0"/>
          </a:p>
          <a:p>
            <a:pPr algn="just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endParaRPr lang="en-US" sz="2800" dirty="0" smtClean="0">
              <a:hlinkClick r:id="rId2"/>
            </a:endParaRPr>
          </a:p>
          <a:p>
            <a:pPr algn="just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endParaRPr lang="en-US" sz="2800" dirty="0">
              <a:hlinkClick r:id="rId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33072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-103906" y="-226398"/>
            <a:ext cx="7160160" cy="1390631"/>
          </a:xfrm>
        </p:spPr>
        <p:txBody>
          <a:bodyPr/>
          <a:lstStyle/>
          <a:p>
            <a:r>
              <a:rPr lang="en-US" dirty="0" smtClean="0"/>
              <a:t> (Abstract) Factory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74502" y="1903758"/>
            <a:ext cx="8855020" cy="45920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GB" sz="2800" b="1" dirty="0" smtClean="0">
                <a:solidFill>
                  <a:srgbClr val="FF0000"/>
                </a:solidFill>
              </a:rPr>
              <a:t>Example: </a:t>
            </a:r>
            <a:r>
              <a:rPr lang="en-US" sz="2800" b="1" u="sng" dirty="0" smtClean="0">
                <a:latin typeface="Gill Sans MT" panose="020B0502020104020203" pitchFamily="34" charset="0"/>
              </a:rPr>
              <a:t>pasta maker</a:t>
            </a:r>
          </a:p>
          <a:p>
            <a:pPr algn="just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endParaRPr lang="en-GB" sz="2800" b="1" dirty="0" smtClean="0">
              <a:solidFill>
                <a:srgbClr val="FF0000"/>
              </a:solidFill>
            </a:endParaRPr>
          </a:p>
          <a:p>
            <a:pPr algn="just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endParaRPr lang="en-GB" sz="2800" b="1" dirty="0" smtClean="0">
              <a:solidFill>
                <a:srgbClr val="FF0000"/>
              </a:solidFill>
            </a:endParaRPr>
          </a:p>
          <a:p>
            <a:pPr marL="0" lvl="1" algn="just"/>
            <a:r>
              <a:rPr lang="en-GB" sz="2400" dirty="0" smtClean="0">
                <a:latin typeface="Gill Sans MT" panose="020B0502020104020203" pitchFamily="34" charset="0"/>
              </a:rPr>
              <a:t>The code is the pasta maker .Different disks create </a:t>
            </a:r>
            <a:r>
              <a:rPr lang="en-GB" sz="2400" dirty="0" smtClean="0">
                <a:solidFill>
                  <a:srgbClr val="FF0000"/>
                </a:solidFill>
                <a:latin typeface="Gill Sans MT" panose="020B0502020104020203" pitchFamily="34" charset="0"/>
              </a:rPr>
              <a:t>different pasta </a:t>
            </a:r>
            <a:r>
              <a:rPr lang="en-GB" sz="2400" dirty="0" smtClean="0">
                <a:latin typeface="Gill Sans MT" panose="020B0502020104020203" pitchFamily="34" charset="0"/>
              </a:rPr>
              <a:t>shapes . These are the factories.</a:t>
            </a:r>
          </a:p>
          <a:p>
            <a:pPr marL="0" lvl="1" algn="just"/>
            <a:r>
              <a:rPr lang="en-GB" sz="2400" dirty="0" smtClean="0">
                <a:latin typeface="Gill Sans MT" panose="020B0502020104020203" pitchFamily="34" charset="0"/>
              </a:rPr>
              <a:t>All disks have certain </a:t>
            </a:r>
            <a:r>
              <a:rPr lang="en-GB" sz="2400" dirty="0" smtClean="0">
                <a:solidFill>
                  <a:srgbClr val="FF0000"/>
                </a:solidFill>
                <a:latin typeface="Gill Sans MT" panose="020B0502020104020203" pitchFamily="34" charset="0"/>
              </a:rPr>
              <a:t>properties in common </a:t>
            </a:r>
            <a:r>
              <a:rPr lang="en-GB" sz="2400" dirty="0" smtClean="0">
                <a:latin typeface="Gill Sans MT" panose="020B0502020104020203" pitchFamily="34" charset="0"/>
              </a:rPr>
              <a:t>so that they will work with the pasta maker.</a:t>
            </a:r>
          </a:p>
          <a:p>
            <a:pPr marL="0" lvl="1" algn="just"/>
            <a:r>
              <a:rPr lang="en-GB" sz="2400" dirty="0" smtClean="0">
                <a:latin typeface="Gill Sans MT" panose="020B0502020104020203" pitchFamily="34" charset="0"/>
              </a:rPr>
              <a:t>All pastas have certain </a:t>
            </a:r>
            <a:r>
              <a:rPr lang="en-GB" sz="2400" dirty="0" smtClean="0">
                <a:solidFill>
                  <a:srgbClr val="FF0000"/>
                </a:solidFill>
                <a:latin typeface="Gill Sans MT" panose="020B0502020104020203" pitchFamily="34" charset="0"/>
              </a:rPr>
              <a:t>characteristics in common </a:t>
            </a:r>
            <a:r>
              <a:rPr lang="en-GB" sz="2400" dirty="0" smtClean="0">
                <a:latin typeface="Gill Sans MT" panose="020B0502020104020203" pitchFamily="34" charset="0"/>
              </a:rPr>
              <a:t>that are inherited from the generic “Pasta” object.</a:t>
            </a:r>
          </a:p>
          <a:p>
            <a:pPr algn="just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endParaRPr lang="en-US" sz="2800" dirty="0" smtClean="0">
              <a:hlinkClick r:id="rId3"/>
            </a:endParaRPr>
          </a:p>
          <a:p>
            <a:pPr algn="just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endParaRPr lang="en-US" sz="2800" dirty="0">
              <a:hlinkClick r:id="rId3"/>
            </a:endParaRPr>
          </a:p>
        </p:txBody>
      </p:sp>
      <p:graphicFrame>
        <p:nvGraphicFramePr>
          <p:cNvPr id="5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4125552292"/>
              </p:ext>
            </p:extLst>
          </p:nvPr>
        </p:nvGraphicFramePr>
        <p:xfrm>
          <a:off x="7897826" y="221802"/>
          <a:ext cx="3857203" cy="2157547"/>
        </p:xfrm>
        <a:graphic>
          <a:graphicData uri="http://schemas.openxmlformats.org/presentationml/2006/ole">
            <p:oleObj spid="_x0000_s1036" name="Image" r:id="rId4" imgW="6222222" imgH="3479365" progId="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2687265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-103906" y="-226398"/>
            <a:ext cx="7160160" cy="1390631"/>
          </a:xfrm>
        </p:spPr>
        <p:txBody>
          <a:bodyPr/>
          <a:lstStyle/>
          <a:p>
            <a:r>
              <a:rPr lang="en-US" dirty="0" smtClean="0"/>
              <a:t> (Abstract) Factory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74502" y="1903758"/>
            <a:ext cx="8175289" cy="26407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GB" sz="2800" b="1" dirty="0" smtClean="0">
                <a:solidFill>
                  <a:srgbClr val="FF0000"/>
                </a:solidFill>
              </a:rPr>
              <a:t>Code:</a:t>
            </a:r>
          </a:p>
          <a:p>
            <a:pPr algn="just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endParaRPr lang="en-GB" sz="2800" b="1" dirty="0" smtClean="0">
              <a:solidFill>
                <a:srgbClr val="FF0000"/>
              </a:solidFill>
            </a:endParaRPr>
          </a:p>
          <a:p>
            <a:pPr marL="0" lvl="1"/>
            <a:r>
              <a:rPr lang="en-US" sz="2400" dirty="0" smtClean="0">
                <a:hlinkClick r:id="rId2"/>
              </a:rPr>
              <a:t>http://en.wikibooks.org/wiki/C%2B%2B_Programming/Code/Design_Patterns/Creational_Patterns#Factory</a:t>
            </a:r>
            <a:endParaRPr lang="en-GB" sz="2800" dirty="0"/>
          </a:p>
          <a:p>
            <a:pPr algn="just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endParaRPr lang="en-US" sz="2800" dirty="0" smtClean="0">
              <a:hlinkClick r:id="rId2"/>
            </a:endParaRPr>
          </a:p>
          <a:p>
            <a:pPr algn="just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endParaRPr lang="en-US" sz="2800" dirty="0">
              <a:hlinkClick r:id="rId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81753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-2895658" y="-436791"/>
            <a:ext cx="7160160" cy="1390631"/>
          </a:xfrm>
        </p:spPr>
        <p:txBody>
          <a:bodyPr/>
          <a:lstStyle/>
          <a:p>
            <a:r>
              <a:rPr lang="en-US" dirty="0" smtClean="0"/>
              <a:t> Adapter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74502" y="1903758"/>
            <a:ext cx="8175289" cy="2579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Problem :</a:t>
            </a:r>
          </a:p>
          <a:p>
            <a:pPr lvl="1"/>
            <a:r>
              <a:rPr lang="en-US" sz="2400" dirty="0" smtClean="0"/>
              <a:t>Have an object with an interface that’s close to but not exactly what we need.</a:t>
            </a:r>
          </a:p>
          <a:p>
            <a:pPr lvl="1"/>
            <a:r>
              <a:rPr lang="en-US" sz="2400" dirty="0" smtClean="0"/>
              <a:t>What do we do?</a:t>
            </a:r>
          </a:p>
          <a:p>
            <a:pPr algn="just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endParaRPr lang="en-US" sz="2800" dirty="0" smtClean="0">
              <a:hlinkClick r:id="rId2"/>
            </a:endParaRPr>
          </a:p>
          <a:p>
            <a:pPr algn="just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endParaRPr lang="en-US" sz="2800" dirty="0">
              <a:hlinkClick r:id="rId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06457" y="3974722"/>
            <a:ext cx="834333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Context:</a:t>
            </a:r>
          </a:p>
          <a:p>
            <a:pPr marL="800100" lvl="1" indent="-3429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2400" dirty="0" smtClean="0"/>
              <a:t>Want to </a:t>
            </a:r>
            <a:r>
              <a:rPr lang="en-US" sz="2400" dirty="0" smtClean="0">
                <a:solidFill>
                  <a:srgbClr val="FF0000"/>
                </a:solidFill>
              </a:rPr>
              <a:t>re-use an existing </a:t>
            </a:r>
            <a:r>
              <a:rPr lang="en-US" sz="2400" dirty="0" smtClean="0"/>
              <a:t>class</a:t>
            </a:r>
          </a:p>
          <a:p>
            <a:pPr marL="800100" lvl="1" indent="-3429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2400" dirty="0" smtClean="0"/>
              <a:t>Can’t change its interface </a:t>
            </a:r>
          </a:p>
          <a:p>
            <a:pPr marL="800100" lvl="1" indent="-3429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2400" dirty="0" smtClean="0"/>
              <a:t>Impractical to extend class hierarchy more generally</a:t>
            </a:r>
            <a:endParaRPr 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3139008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-2895658" y="-436791"/>
            <a:ext cx="7160160" cy="1390631"/>
          </a:xfrm>
        </p:spPr>
        <p:txBody>
          <a:bodyPr/>
          <a:lstStyle/>
          <a:p>
            <a:r>
              <a:rPr lang="en-US" dirty="0" smtClean="0"/>
              <a:t> Adapter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74502" y="1903758"/>
            <a:ext cx="817528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endParaRPr lang="en-US" sz="2800" dirty="0" smtClean="0">
              <a:hlinkClick r:id="rId2"/>
            </a:endParaRPr>
          </a:p>
          <a:p>
            <a:pPr algn="just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endParaRPr lang="en-US" sz="2800" dirty="0">
              <a:hlinkClick r:id="rId2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68371" y="1303066"/>
            <a:ext cx="8085056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Solution:</a:t>
            </a:r>
          </a:p>
          <a:p>
            <a:pPr lvl="1"/>
            <a:r>
              <a:rPr lang="en-US" sz="2400" dirty="0" smtClean="0">
                <a:solidFill>
                  <a:srgbClr val="FF0000"/>
                </a:solidFill>
              </a:rPr>
              <a:t>Wrap</a:t>
            </a:r>
            <a:r>
              <a:rPr lang="en-US" sz="2400" dirty="0" smtClean="0"/>
              <a:t> a particular class or object with the interface needed (2 forms: class form and object forms)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1068371" y="3458557"/>
            <a:ext cx="8396140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smtClean="0">
                <a:solidFill>
                  <a:srgbClr val="FF0000"/>
                </a:solidFill>
              </a:rPr>
              <a:t>Consequences:</a:t>
            </a:r>
            <a:endParaRPr lang="en-US" sz="2800" dirty="0" smtClean="0">
              <a:solidFill>
                <a:srgbClr val="FF0000"/>
              </a:solidFill>
            </a:endParaRPr>
          </a:p>
          <a:p>
            <a:pPr lvl="1"/>
            <a:r>
              <a:rPr lang="en-US" sz="2400" dirty="0" smtClean="0"/>
              <a:t>Implementation you’re given gets the interface you want</a:t>
            </a:r>
            <a:endParaRPr 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1206015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-3389272" y="-404423"/>
            <a:ext cx="7160160" cy="1390631"/>
          </a:xfrm>
        </p:spPr>
        <p:txBody>
          <a:bodyPr/>
          <a:lstStyle/>
          <a:p>
            <a:r>
              <a:rPr lang="en-US" dirty="0" smtClean="0"/>
              <a:t> Iterator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74502" y="1903758"/>
            <a:ext cx="8175289" cy="374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GB" sz="2800" b="1" dirty="0" smtClean="0">
                <a:solidFill>
                  <a:srgbClr val="FF0000"/>
                </a:solidFill>
              </a:rPr>
              <a:t>Intent:</a:t>
            </a:r>
          </a:p>
          <a:p>
            <a:pPr algn="just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endParaRPr lang="en-GB" sz="2800" b="1" dirty="0" smtClean="0">
              <a:solidFill>
                <a:srgbClr val="FF0000"/>
              </a:solidFill>
            </a:endParaRPr>
          </a:p>
          <a:p>
            <a:pPr marL="0" lvl="1" algn="just"/>
            <a:r>
              <a:rPr lang="en-GB" sz="2400" dirty="0" smtClean="0"/>
              <a:t>Want to access </a:t>
            </a:r>
            <a:r>
              <a:rPr lang="en-GB" sz="2400" dirty="0" smtClean="0">
                <a:solidFill>
                  <a:srgbClr val="FF0000"/>
                </a:solidFill>
              </a:rPr>
              <a:t>aggregated elements sequentially</a:t>
            </a:r>
            <a:r>
              <a:rPr lang="en-GB" sz="2400" dirty="0" smtClean="0"/>
              <a:t>,  like traverse a list of names and print them out.</a:t>
            </a:r>
          </a:p>
          <a:p>
            <a:pPr marL="0" lvl="1" algn="just"/>
            <a:endParaRPr lang="en-GB" sz="2400" dirty="0" smtClean="0"/>
          </a:p>
          <a:p>
            <a:pPr marL="0" lvl="1" algn="just"/>
            <a:r>
              <a:rPr lang="en-GB" sz="2400" dirty="0" smtClean="0"/>
              <a:t>Don’t want to know details of how they’re stored, in a linked list, or an array, or a balanced binary tree</a:t>
            </a:r>
          </a:p>
          <a:p>
            <a:pPr algn="just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endParaRPr lang="en-US" sz="2800" dirty="0" smtClean="0">
              <a:hlinkClick r:id="rId2"/>
            </a:endParaRPr>
          </a:p>
          <a:p>
            <a:pPr algn="just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endParaRPr lang="en-US" sz="2800" dirty="0">
              <a:hlinkClick r:id="rId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74503" y="4958632"/>
            <a:ext cx="6629710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Solution core:</a:t>
            </a:r>
          </a:p>
          <a:p>
            <a:endParaRPr lang="en-US" sz="2800" dirty="0" smtClean="0"/>
          </a:p>
          <a:p>
            <a:pPr lvl="1"/>
            <a:r>
              <a:rPr lang="en-US" sz="2400" dirty="0" smtClean="0"/>
              <a:t>Provide a </a:t>
            </a:r>
            <a:r>
              <a:rPr lang="en-US" sz="2400" dirty="0" smtClean="0">
                <a:solidFill>
                  <a:srgbClr val="FF0000"/>
                </a:solidFill>
              </a:rPr>
              <a:t>separate interface </a:t>
            </a:r>
            <a:r>
              <a:rPr lang="en-US" sz="2400" dirty="0" smtClean="0"/>
              <a:t>for iteration over each container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228422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-3259799" y="-412515"/>
            <a:ext cx="7160160" cy="1390631"/>
          </a:xfrm>
        </p:spPr>
        <p:txBody>
          <a:bodyPr/>
          <a:lstStyle/>
          <a:p>
            <a:r>
              <a:rPr lang="en-US" dirty="0" smtClean="0"/>
              <a:t> Iterator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74502" y="1903758"/>
            <a:ext cx="8175289" cy="54107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Consequences:</a:t>
            </a:r>
          </a:p>
          <a:p>
            <a:endParaRPr lang="en-US" sz="2800" dirty="0" smtClean="0">
              <a:solidFill>
                <a:srgbClr val="FF0000"/>
              </a:solidFill>
            </a:endParaRPr>
          </a:p>
          <a:p>
            <a:pPr marL="282575" lvl="1" indent="174625">
              <a:buFont typeface="Arial" panose="020B0604020202020204" pitchFamily="34" charset="0"/>
              <a:buChar char="•"/>
            </a:pPr>
            <a:r>
              <a:rPr lang="en-US" sz="2400" dirty="0" smtClean="0"/>
              <a:t>Frees user from knowing details of how elements are stored</a:t>
            </a:r>
          </a:p>
          <a:p>
            <a:pPr marL="282575" lvl="1" indent="174625">
              <a:buFont typeface="Arial" panose="020B0604020202020204" pitchFamily="34" charset="0"/>
              <a:buChar char="•"/>
            </a:pPr>
            <a:r>
              <a:rPr lang="en-US" sz="2400" dirty="0" smtClean="0"/>
              <a:t>Decouples </a:t>
            </a:r>
            <a:r>
              <a:rPr lang="en-US" sz="2400" dirty="0" smtClean="0">
                <a:solidFill>
                  <a:srgbClr val="FF0000"/>
                </a:solidFill>
              </a:rPr>
              <a:t>containers from algorithms </a:t>
            </a:r>
            <a:r>
              <a:rPr lang="en-US" sz="2400" dirty="0" smtClean="0"/>
              <a:t>(crucial in C++ STL)</a:t>
            </a:r>
          </a:p>
          <a:p>
            <a:pPr marL="282575" lvl="1"/>
            <a:endParaRPr lang="en-US" sz="2400" dirty="0" smtClean="0"/>
          </a:p>
          <a:p>
            <a:endParaRPr lang="en-US" sz="2800" dirty="0" smtClean="0">
              <a:solidFill>
                <a:srgbClr val="FF0000"/>
              </a:solidFill>
            </a:endParaRPr>
          </a:p>
          <a:p>
            <a:r>
              <a:rPr lang="en-US" sz="2800" dirty="0" smtClean="0">
                <a:solidFill>
                  <a:srgbClr val="FF0000"/>
                </a:solidFill>
              </a:rPr>
              <a:t>Examples:</a:t>
            </a:r>
            <a:endParaRPr lang="en-US" sz="2800" dirty="0"/>
          </a:p>
          <a:p>
            <a:endParaRPr lang="en-US" sz="2800" dirty="0" smtClean="0"/>
          </a:p>
          <a:p>
            <a:r>
              <a:rPr lang="en-US" sz="2400" dirty="0" smtClean="0"/>
              <a:t>C++ pointers, C++ STL </a:t>
            </a:r>
            <a:r>
              <a:rPr lang="en-US" sz="2400" b="1" dirty="0" smtClean="0">
                <a:solidFill>
                  <a:schemeClr val="accent2"/>
                </a:solidFill>
                <a:latin typeface="Courier New" panose="02070309020205020404" pitchFamily="49" charset="0"/>
              </a:rPr>
              <a:t>list&lt;</a:t>
            </a:r>
            <a:r>
              <a:rPr lang="en-US" sz="2400" b="1" dirty="0" err="1" smtClean="0">
                <a:solidFill>
                  <a:schemeClr val="accent2"/>
                </a:solidFill>
                <a:latin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accent2"/>
                </a:solidFill>
                <a:latin typeface="Courier New" panose="02070309020205020404" pitchFamily="49" charset="0"/>
              </a:rPr>
              <a:t>&gt;::iterator</a:t>
            </a:r>
          </a:p>
          <a:p>
            <a:pPr algn="just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endParaRPr lang="en-US" sz="2800" dirty="0" smtClean="0">
              <a:hlinkClick r:id="rId2"/>
            </a:endParaRPr>
          </a:p>
          <a:p>
            <a:pPr algn="just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endParaRPr lang="en-US" sz="2800" dirty="0">
              <a:hlinkClick r:id="rId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74503" y="4958632"/>
            <a:ext cx="66297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16943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2400856" y="-1049089"/>
            <a:ext cx="9999807" cy="1646302"/>
          </a:xfrm>
        </p:spPr>
        <p:txBody>
          <a:bodyPr/>
          <a:lstStyle/>
          <a:p>
            <a:pPr algn="ctr"/>
            <a:r>
              <a:rPr lang="ro-RO" sz="3600" dirty="0" smtClean="0"/>
              <a:t>Design </a:t>
            </a:r>
            <a:r>
              <a:rPr lang="ro-RO" sz="3600" dirty="0" err="1" smtClean="0"/>
              <a:t>Patterns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883468" y="796886"/>
            <a:ext cx="7766936" cy="1096899"/>
          </a:xfrm>
        </p:spPr>
        <p:txBody>
          <a:bodyPr>
            <a:normAutofit/>
          </a:bodyPr>
          <a:lstStyle/>
          <a:p>
            <a:r>
              <a:rPr lang="ro-RO" sz="3200" dirty="0" err="1" smtClean="0">
                <a:solidFill>
                  <a:schemeClr val="tx1"/>
                </a:solidFill>
              </a:rPr>
              <a:t>What</a:t>
            </a:r>
            <a:r>
              <a:rPr lang="ro-RO" sz="3200" dirty="0" smtClean="0">
                <a:solidFill>
                  <a:schemeClr val="tx1"/>
                </a:solidFill>
              </a:rPr>
              <a:t> are </a:t>
            </a:r>
            <a:r>
              <a:rPr lang="ro-RO" sz="3200" dirty="0" err="1" smtClean="0">
                <a:solidFill>
                  <a:schemeClr val="tx1"/>
                </a:solidFill>
              </a:rPr>
              <a:t>those</a:t>
            </a:r>
            <a:r>
              <a:rPr lang="ro-RO" sz="3200" dirty="0" smtClean="0">
                <a:solidFill>
                  <a:schemeClr val="tx1"/>
                </a:solidFill>
              </a:rPr>
              <a:t>?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6735" y="1893785"/>
            <a:ext cx="8493211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o-RO" sz="2400" dirty="0" err="1" smtClean="0"/>
              <a:t>First</a:t>
            </a:r>
            <a:r>
              <a:rPr lang="ro-RO" sz="2400" dirty="0" smtClean="0"/>
              <a:t> </a:t>
            </a:r>
            <a:r>
              <a:rPr lang="ro-RO" sz="2400" dirty="0" err="1" smtClean="0"/>
              <a:t>time</a:t>
            </a:r>
            <a:r>
              <a:rPr lang="ro-RO" sz="2400" dirty="0" smtClean="0"/>
              <a:t> </a:t>
            </a:r>
            <a:r>
              <a:rPr lang="ro-RO" sz="2400" dirty="0" err="1" smtClean="0"/>
              <a:t>the</a:t>
            </a:r>
            <a:r>
              <a:rPr lang="ro-RO" sz="2400" dirty="0" smtClean="0"/>
              <a:t> </a:t>
            </a:r>
            <a:r>
              <a:rPr lang="ro-RO" sz="2400" dirty="0" err="1" smtClean="0"/>
              <a:t>term</a:t>
            </a:r>
            <a:r>
              <a:rPr lang="ro-RO" sz="2400" dirty="0" smtClean="0"/>
              <a:t> of Design pattern </a:t>
            </a:r>
            <a:r>
              <a:rPr lang="ro-RO" sz="2400" dirty="0" err="1" smtClean="0"/>
              <a:t>was</a:t>
            </a:r>
            <a:r>
              <a:rPr lang="ro-RO" sz="2400" dirty="0" smtClean="0"/>
              <a:t> </a:t>
            </a:r>
            <a:r>
              <a:rPr lang="ro-RO" sz="2400" dirty="0" err="1" smtClean="0"/>
              <a:t>introduced</a:t>
            </a:r>
            <a:r>
              <a:rPr lang="ro-RO" sz="2400" dirty="0" smtClean="0"/>
              <a:t> </a:t>
            </a:r>
            <a:r>
              <a:rPr lang="ro-RO" sz="2400" dirty="0" err="1" smtClean="0"/>
              <a:t>by</a:t>
            </a:r>
            <a:r>
              <a:rPr lang="ro-RO" sz="2400" dirty="0" smtClean="0"/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Christopher Alexander</a:t>
            </a:r>
            <a:r>
              <a:rPr lang="ro-RO" sz="2400" dirty="0" smtClean="0">
                <a:solidFill>
                  <a:srgbClr val="FF0000"/>
                </a:solidFill>
              </a:rPr>
              <a:t>.</a:t>
            </a:r>
          </a:p>
          <a:p>
            <a:pPr algn="just"/>
            <a:endParaRPr lang="ro-RO" sz="2400" dirty="0">
              <a:solidFill>
                <a:srgbClr val="FF0000"/>
              </a:solidFill>
            </a:endParaRPr>
          </a:p>
          <a:p>
            <a:pPr algn="just"/>
            <a:r>
              <a:rPr lang="ro-RO" sz="2400" dirty="0" err="1" smtClean="0"/>
              <a:t>Acording</a:t>
            </a:r>
            <a:r>
              <a:rPr lang="ro-RO" sz="2400" dirty="0" smtClean="0"/>
              <a:t> </a:t>
            </a:r>
            <a:r>
              <a:rPr lang="ro-RO" sz="2400" dirty="0" err="1" smtClean="0"/>
              <a:t>to</a:t>
            </a:r>
            <a:r>
              <a:rPr lang="ro-RO" sz="2400" dirty="0" smtClean="0"/>
              <a:t> </a:t>
            </a:r>
            <a:r>
              <a:rPr lang="ro-RO" sz="2400" dirty="0" err="1" smtClean="0"/>
              <a:t>him</a:t>
            </a:r>
            <a:r>
              <a:rPr lang="ro-RO" sz="2400" dirty="0" smtClean="0"/>
              <a:t>, a pattern: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GB" sz="2400" dirty="0" smtClean="0"/>
              <a:t>Describes a </a:t>
            </a:r>
            <a:r>
              <a:rPr lang="en-GB" sz="2400" dirty="0" smtClean="0">
                <a:solidFill>
                  <a:srgbClr val="FF0000"/>
                </a:solidFill>
              </a:rPr>
              <a:t>recurring problem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GB" sz="2400" dirty="0" smtClean="0"/>
              <a:t>Describes the </a:t>
            </a:r>
            <a:r>
              <a:rPr lang="en-GB" sz="2400" dirty="0" smtClean="0">
                <a:solidFill>
                  <a:srgbClr val="FF0000"/>
                </a:solidFill>
              </a:rPr>
              <a:t>core of a solution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GB" sz="2400" dirty="0" smtClean="0"/>
              <a:t>Is capable of generating many distinct designs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896999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-3316444" y="-566263"/>
            <a:ext cx="7160160" cy="1390631"/>
          </a:xfrm>
        </p:spPr>
        <p:txBody>
          <a:bodyPr/>
          <a:lstStyle/>
          <a:p>
            <a:r>
              <a:rPr lang="en-US" dirty="0" smtClean="0"/>
              <a:t> Iterator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545" y="1930111"/>
            <a:ext cx="8674298" cy="32131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Specifications:</a:t>
            </a:r>
          </a:p>
          <a:p>
            <a:endParaRPr lang="en-US" sz="2800" dirty="0" smtClean="0">
              <a:solidFill>
                <a:srgbClr val="FF0000"/>
              </a:solidFill>
            </a:endParaRP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2400" dirty="0" smtClean="0"/>
              <a:t>Each container may have a </a:t>
            </a:r>
            <a:r>
              <a:rPr lang="en-US" sz="2400" dirty="0" smtClean="0">
                <a:solidFill>
                  <a:srgbClr val="FF0000"/>
                </a:solidFill>
              </a:rPr>
              <a:t>different iterator type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2400" dirty="0" smtClean="0"/>
              <a:t>Iterator </a:t>
            </a:r>
            <a:r>
              <a:rPr lang="en-US" sz="2400" dirty="0" smtClean="0">
                <a:solidFill>
                  <a:srgbClr val="FF0000"/>
                </a:solidFill>
              </a:rPr>
              <a:t>knows the internals </a:t>
            </a:r>
            <a:r>
              <a:rPr lang="en-US" sz="2400" dirty="0" smtClean="0"/>
              <a:t>of the container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2400" dirty="0" smtClean="0"/>
              <a:t>Object-oriented form shown below (for user-defined types)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2400" dirty="0" smtClean="0"/>
              <a:t>Slightly different with built-in types, templates</a:t>
            </a:r>
          </a:p>
          <a:p>
            <a:pPr marL="800100" lvl="1" indent="-3429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2000" dirty="0" smtClean="0"/>
              <a:t>E.g., no inheritance relationship, may use traits, etc.</a:t>
            </a:r>
            <a:endParaRPr lang="en-US" sz="2800" dirty="0" smtClean="0">
              <a:hlinkClick r:id="rId2"/>
            </a:endParaRPr>
          </a:p>
          <a:p>
            <a:pPr algn="just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endParaRPr lang="en-US" sz="2800" dirty="0">
              <a:hlinkClick r:id="rId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74503" y="4958632"/>
            <a:ext cx="66297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166196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-3316444" y="-566263"/>
            <a:ext cx="7160160" cy="1390631"/>
          </a:xfrm>
        </p:spPr>
        <p:txBody>
          <a:bodyPr/>
          <a:lstStyle/>
          <a:p>
            <a:r>
              <a:rPr lang="en-US" dirty="0" smtClean="0"/>
              <a:t> Iterator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774503" y="4958632"/>
            <a:ext cx="66297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48643" y="1247972"/>
            <a:ext cx="8369497" cy="51644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800" dirty="0" smtClean="0">
                <a:solidFill>
                  <a:srgbClr val="FF0000"/>
                </a:solidFill>
              </a:rPr>
              <a:t>Implementation:</a:t>
            </a:r>
            <a:endParaRPr lang="en-US" sz="2800" dirty="0">
              <a:solidFill>
                <a:srgbClr val="FF0000"/>
              </a:solidFill>
            </a:endParaRPr>
          </a:p>
          <a:p>
            <a:pPr>
              <a:lnSpc>
                <a:spcPct val="80000"/>
              </a:lnSpc>
            </a:pPr>
            <a:endParaRPr lang="en-US" sz="2400" dirty="0"/>
          </a:p>
          <a:p>
            <a:pPr>
              <a:lnSpc>
                <a:spcPct val="80000"/>
              </a:lnSpc>
            </a:pPr>
            <a:r>
              <a:rPr lang="en-US" sz="2400" dirty="0">
                <a:solidFill>
                  <a:srgbClr val="FF0000"/>
                </a:solidFill>
              </a:rPr>
              <a:t>Object-oriented</a:t>
            </a:r>
            <a:r>
              <a:rPr lang="en-US" sz="2400" dirty="0"/>
              <a:t> version of iterator is natural to implement as a class in C</a:t>
            </a:r>
            <a:r>
              <a:rPr lang="en-US" sz="2400" dirty="0" smtClean="0"/>
              <a:t>++.</a:t>
            </a:r>
          </a:p>
          <a:p>
            <a:pPr>
              <a:lnSpc>
                <a:spcPct val="80000"/>
              </a:lnSpc>
            </a:pPr>
            <a:endParaRPr lang="en-US" sz="2400" dirty="0"/>
          </a:p>
          <a:p>
            <a:pPr>
              <a:lnSpc>
                <a:spcPct val="80000"/>
              </a:lnSpc>
            </a:pPr>
            <a:r>
              <a:rPr lang="en-US" sz="2400" dirty="0"/>
              <a:t>Constructor stores passed pointer to C-style string s, positions current_ at </a:t>
            </a:r>
            <a:r>
              <a:rPr lang="en-US" sz="2400" dirty="0" smtClean="0"/>
              <a:t>s (string),</a:t>
            </a:r>
          </a:p>
          <a:p>
            <a:pPr>
              <a:lnSpc>
                <a:spcPct val="80000"/>
              </a:lnSpc>
            </a:pPr>
            <a:endParaRPr lang="en-US" sz="2400" dirty="0" smtClean="0"/>
          </a:p>
          <a:p>
            <a:pPr>
              <a:lnSpc>
                <a:spcPct val="80000"/>
              </a:lnSpc>
            </a:pPr>
            <a:r>
              <a:rPr lang="en-US" sz="2400" dirty="0" smtClean="0">
                <a:solidFill>
                  <a:srgbClr val="FF0000"/>
                </a:solidFill>
              </a:rPr>
              <a:t>first </a:t>
            </a:r>
            <a:r>
              <a:rPr lang="en-US" sz="2400" dirty="0">
                <a:solidFill>
                  <a:srgbClr val="FF0000"/>
                </a:solidFill>
              </a:rPr>
              <a:t>(re)positions </a:t>
            </a:r>
            <a:r>
              <a:rPr lang="en-US" sz="2400" dirty="0"/>
              <a:t>iterator at the start of the </a:t>
            </a:r>
            <a:r>
              <a:rPr lang="en-US" sz="2400" dirty="0" smtClean="0"/>
              <a:t>string</a:t>
            </a:r>
          </a:p>
          <a:p>
            <a:pPr>
              <a:lnSpc>
                <a:spcPct val="80000"/>
              </a:lnSpc>
            </a:pPr>
            <a:endParaRPr lang="en-US" sz="2400" dirty="0"/>
          </a:p>
          <a:p>
            <a:pPr>
              <a:lnSpc>
                <a:spcPct val="80000"/>
              </a:lnSpc>
            </a:pPr>
            <a:r>
              <a:rPr lang="en-US" sz="2400" dirty="0">
                <a:solidFill>
                  <a:srgbClr val="FF0000"/>
                </a:solidFill>
              </a:rPr>
              <a:t>next moves </a:t>
            </a:r>
            <a:r>
              <a:rPr lang="en-US" sz="2400" dirty="0"/>
              <a:t>iterator to the next </a:t>
            </a:r>
            <a:r>
              <a:rPr lang="en-US" sz="2400" dirty="0" smtClean="0"/>
              <a:t>position</a:t>
            </a:r>
          </a:p>
          <a:p>
            <a:pPr>
              <a:lnSpc>
                <a:spcPct val="80000"/>
              </a:lnSpc>
            </a:pPr>
            <a:endParaRPr lang="en-US" sz="2400" dirty="0" smtClean="0"/>
          </a:p>
          <a:p>
            <a:pPr>
              <a:lnSpc>
                <a:spcPct val="80000"/>
              </a:lnSpc>
            </a:pPr>
            <a:r>
              <a:rPr lang="en-US" sz="2400" dirty="0" err="1" smtClean="0">
                <a:solidFill>
                  <a:srgbClr val="FF0000"/>
                </a:solidFill>
              </a:rPr>
              <a:t>is_done</a:t>
            </a:r>
            <a:r>
              <a:rPr lang="en-US" sz="2400" dirty="0" smtClean="0">
                <a:solidFill>
                  <a:srgbClr val="FF0000"/>
                </a:solidFill>
              </a:rPr>
              <a:t> iterating </a:t>
            </a:r>
            <a:r>
              <a:rPr lang="en-US" sz="2400" dirty="0" smtClean="0"/>
              <a:t>whether iterator is at the end of the string</a:t>
            </a:r>
          </a:p>
          <a:p>
            <a:pPr>
              <a:lnSpc>
                <a:spcPct val="80000"/>
              </a:lnSpc>
            </a:pPr>
            <a:endParaRPr lang="en-US" sz="2400" dirty="0" smtClean="0"/>
          </a:p>
          <a:p>
            <a:pPr>
              <a:lnSpc>
                <a:spcPct val="80000"/>
              </a:lnSpc>
            </a:pPr>
            <a:r>
              <a:rPr lang="en-US" sz="2400" dirty="0" err="1" smtClean="0">
                <a:solidFill>
                  <a:srgbClr val="FF0000"/>
                </a:solidFill>
              </a:rPr>
              <a:t>current_item</a:t>
            </a:r>
            <a:r>
              <a:rPr lang="en-US" sz="2400" dirty="0" smtClean="0"/>
              <a:t> returns a pointer to the character at the current iterator position</a:t>
            </a:r>
            <a:endParaRPr 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2681820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-3580080" y="-582403"/>
            <a:ext cx="7160160" cy="1390631"/>
          </a:xfrm>
        </p:spPr>
        <p:txBody>
          <a:bodyPr/>
          <a:lstStyle/>
          <a:p>
            <a:r>
              <a:rPr lang="en-US" dirty="0" smtClean="0"/>
              <a:t> Iterator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774503" y="4958632"/>
            <a:ext cx="66297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891745" y="1993558"/>
            <a:ext cx="6835346" cy="610217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80000"/>
              </a:lnSpc>
              <a:buFontTx/>
              <a:buNone/>
            </a:pP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</a:rPr>
              <a:t>class </a:t>
            </a:r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</a:rPr>
              <a:t>StringIterator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</a:rPr>
              <a:t> {</a:t>
            </a:r>
          </a:p>
          <a:p>
            <a:pPr algn="just">
              <a:lnSpc>
                <a:spcPct val="80000"/>
              </a:lnSpc>
              <a:buFontTx/>
              <a:buNone/>
            </a:pP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</a:rPr>
              <a:t>public:</a:t>
            </a:r>
          </a:p>
          <a:p>
            <a:pPr algn="just">
              <a:lnSpc>
                <a:spcPct val="80000"/>
              </a:lnSpc>
              <a:buFontTx/>
              <a:buNone/>
            </a:pPr>
            <a:endParaRPr lang="en-US" sz="2000" b="1" dirty="0" smtClean="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 algn="just">
              <a:lnSpc>
                <a:spcPct val="80000"/>
              </a:lnSpc>
              <a:buFontTx/>
              <a:buNone/>
            </a:pP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</a:rPr>
              <a:t>  </a:t>
            </a:r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</a:rPr>
              <a:t>StringIterator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</a:rPr>
              <a:t> (char * s) </a:t>
            </a:r>
          </a:p>
          <a:p>
            <a:pPr algn="just">
              <a:lnSpc>
                <a:spcPct val="80000"/>
              </a:lnSpc>
              <a:buFontTx/>
              <a:buNone/>
            </a:pP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</a:rPr>
              <a:t>    : s_ (s), current_ (s) {}</a:t>
            </a:r>
          </a:p>
          <a:p>
            <a:pPr algn="just">
              <a:lnSpc>
                <a:spcPct val="80000"/>
              </a:lnSpc>
              <a:buFontTx/>
              <a:buNone/>
            </a:pPr>
            <a:endParaRPr lang="en-US" sz="2000" b="1" dirty="0" smtClean="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 algn="just">
              <a:lnSpc>
                <a:spcPct val="80000"/>
              </a:lnSpc>
              <a:buFontTx/>
              <a:buNone/>
            </a:pP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</a:rPr>
              <a:t>  void first () {</a:t>
            </a:r>
          </a:p>
          <a:p>
            <a:pPr algn="just">
              <a:lnSpc>
                <a:spcPct val="80000"/>
              </a:lnSpc>
              <a:buFontTx/>
              <a:buNone/>
            </a:pP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</a:rPr>
              <a:t>    current_ = s_;</a:t>
            </a:r>
          </a:p>
          <a:p>
            <a:pPr algn="just">
              <a:lnSpc>
                <a:spcPct val="80000"/>
              </a:lnSpc>
              <a:buFontTx/>
              <a:buNone/>
            </a:pP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</a:rPr>
              <a:t>  }</a:t>
            </a:r>
          </a:p>
          <a:p>
            <a:pPr algn="just">
              <a:lnSpc>
                <a:spcPct val="80000"/>
              </a:lnSpc>
              <a:buFontTx/>
              <a:buNone/>
            </a:pPr>
            <a:endParaRPr lang="en-US" sz="2000" b="1" dirty="0" smtClean="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 algn="just">
              <a:lnSpc>
                <a:spcPct val="80000"/>
              </a:lnSpc>
              <a:buFontTx/>
              <a:buNone/>
            </a:pPr>
            <a:endParaRPr lang="en-US" sz="2000" b="1" dirty="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367849" y="1993558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80000"/>
              </a:lnSpc>
              <a:buFontTx/>
              <a:buNone/>
            </a:pPr>
            <a:r>
              <a:rPr lang="en-US" sz="2000" b="1" dirty="0" smtClean="0">
                <a:latin typeface="Courier New" panose="02070309020205020404" pitchFamily="49" charset="0"/>
              </a:rPr>
              <a:t> void next () {</a:t>
            </a:r>
          </a:p>
          <a:p>
            <a:pPr algn="just">
              <a:lnSpc>
                <a:spcPct val="80000"/>
              </a:lnSpc>
              <a:buFontTx/>
              <a:buNone/>
            </a:pPr>
            <a:r>
              <a:rPr lang="en-US" sz="2000" b="1" dirty="0" smtClean="0">
                <a:latin typeface="Courier New" panose="02070309020205020404" pitchFamily="49" charset="0"/>
              </a:rPr>
              <a:t>    ++current_;</a:t>
            </a:r>
          </a:p>
          <a:p>
            <a:pPr algn="just">
              <a:lnSpc>
                <a:spcPct val="80000"/>
              </a:lnSpc>
              <a:buFontTx/>
              <a:buNone/>
            </a:pPr>
            <a:r>
              <a:rPr lang="en-US" sz="2000" b="1" dirty="0" smtClean="0">
                <a:latin typeface="Courier New" panose="02070309020205020404" pitchFamily="49" charset="0"/>
              </a:rPr>
              <a:t>  }</a:t>
            </a:r>
          </a:p>
          <a:p>
            <a:pPr algn="just">
              <a:lnSpc>
                <a:spcPct val="80000"/>
              </a:lnSpc>
              <a:buFontTx/>
              <a:buNone/>
            </a:pPr>
            <a:endParaRPr lang="en-US" sz="2000" b="1" dirty="0" smtClean="0">
              <a:latin typeface="Courier New" panose="02070309020205020404" pitchFamily="49" charset="0"/>
            </a:endParaRPr>
          </a:p>
          <a:p>
            <a:pPr algn="just">
              <a:lnSpc>
                <a:spcPct val="80000"/>
              </a:lnSpc>
              <a:buFontTx/>
              <a:buNone/>
            </a:pPr>
            <a:r>
              <a:rPr lang="en-US" sz="2000" b="1" dirty="0" smtClean="0">
                <a:latin typeface="Courier New" panose="02070309020205020404" pitchFamily="49" charset="0"/>
              </a:rPr>
              <a:t>  </a:t>
            </a:r>
            <a:r>
              <a:rPr lang="en-US" sz="2000" b="1" dirty="0" err="1" smtClean="0">
                <a:latin typeface="Courier New" panose="02070309020205020404" pitchFamily="49" charset="0"/>
              </a:rPr>
              <a:t>bool</a:t>
            </a:r>
            <a:r>
              <a:rPr lang="en-US" sz="2000" b="1" dirty="0" smtClean="0">
                <a:latin typeface="Courier New" panose="02070309020205020404" pitchFamily="49" charset="0"/>
              </a:rPr>
              <a:t> </a:t>
            </a:r>
            <a:r>
              <a:rPr lang="en-US" sz="2000" b="1" dirty="0" err="1" smtClean="0">
                <a:latin typeface="Courier New" panose="02070309020205020404" pitchFamily="49" charset="0"/>
              </a:rPr>
              <a:t>is_done</a:t>
            </a:r>
            <a:r>
              <a:rPr lang="en-US" sz="2000" b="1" dirty="0" smtClean="0">
                <a:latin typeface="Courier New" panose="02070309020205020404" pitchFamily="49" charset="0"/>
              </a:rPr>
              <a:t> () {</a:t>
            </a:r>
          </a:p>
          <a:p>
            <a:pPr algn="just">
              <a:lnSpc>
                <a:spcPct val="80000"/>
              </a:lnSpc>
              <a:buFontTx/>
              <a:buNone/>
            </a:pPr>
            <a:r>
              <a:rPr lang="en-US" sz="2000" b="1" dirty="0" smtClean="0">
                <a:latin typeface="Courier New" panose="02070309020205020404" pitchFamily="49" charset="0"/>
              </a:rPr>
              <a:t>    return *current_ == 0;</a:t>
            </a:r>
          </a:p>
          <a:p>
            <a:pPr algn="just">
              <a:lnSpc>
                <a:spcPct val="80000"/>
              </a:lnSpc>
              <a:buFontTx/>
              <a:buNone/>
            </a:pPr>
            <a:r>
              <a:rPr lang="en-US" sz="2000" b="1" dirty="0" smtClean="0">
                <a:latin typeface="Courier New" panose="02070309020205020404" pitchFamily="49" charset="0"/>
              </a:rPr>
              <a:t>  }</a:t>
            </a:r>
          </a:p>
          <a:p>
            <a:pPr algn="just">
              <a:lnSpc>
                <a:spcPct val="80000"/>
              </a:lnSpc>
              <a:buFontTx/>
              <a:buNone/>
            </a:pPr>
            <a:endParaRPr lang="en-US" sz="2000" b="1" dirty="0" smtClean="0">
              <a:latin typeface="Courier New" panose="02070309020205020404" pitchFamily="49" charset="0"/>
            </a:endParaRPr>
          </a:p>
          <a:p>
            <a:pPr algn="just">
              <a:lnSpc>
                <a:spcPct val="80000"/>
              </a:lnSpc>
              <a:buFontTx/>
              <a:buNone/>
            </a:pPr>
            <a:r>
              <a:rPr lang="en-US" sz="2000" b="1" dirty="0" smtClean="0">
                <a:latin typeface="Courier New" panose="02070309020205020404" pitchFamily="49" charset="0"/>
              </a:rPr>
              <a:t>  char * </a:t>
            </a:r>
            <a:r>
              <a:rPr lang="en-US" sz="2000" b="1" dirty="0" err="1" smtClean="0">
                <a:latin typeface="Courier New" panose="02070309020205020404" pitchFamily="49" charset="0"/>
              </a:rPr>
              <a:t>current_item</a:t>
            </a:r>
            <a:r>
              <a:rPr lang="en-US" sz="2000" b="1" dirty="0" smtClean="0">
                <a:latin typeface="Courier New" panose="02070309020205020404" pitchFamily="49" charset="0"/>
              </a:rPr>
              <a:t> () {</a:t>
            </a:r>
          </a:p>
          <a:p>
            <a:pPr algn="just">
              <a:lnSpc>
                <a:spcPct val="80000"/>
              </a:lnSpc>
              <a:buFontTx/>
              <a:buNone/>
            </a:pPr>
            <a:r>
              <a:rPr lang="en-US" sz="2000" b="1" dirty="0" smtClean="0">
                <a:latin typeface="Courier New" panose="02070309020205020404" pitchFamily="49" charset="0"/>
              </a:rPr>
              <a:t>    return current_;</a:t>
            </a:r>
          </a:p>
          <a:p>
            <a:pPr algn="just">
              <a:lnSpc>
                <a:spcPct val="80000"/>
              </a:lnSpc>
              <a:buFontTx/>
              <a:buNone/>
            </a:pPr>
            <a:r>
              <a:rPr lang="en-US" sz="2000" b="1" dirty="0" smtClean="0">
                <a:latin typeface="Courier New" panose="02070309020205020404" pitchFamily="49" charset="0"/>
              </a:rPr>
              <a:t>  }</a:t>
            </a:r>
          </a:p>
          <a:p>
            <a:pPr algn="just">
              <a:lnSpc>
                <a:spcPct val="80000"/>
              </a:lnSpc>
              <a:buFontTx/>
              <a:buNone/>
            </a:pPr>
            <a:endParaRPr lang="en-US" sz="2000" b="1" dirty="0" smtClean="0">
              <a:latin typeface="Courier New" panose="02070309020205020404" pitchFamily="49" charset="0"/>
            </a:endParaRPr>
          </a:p>
          <a:p>
            <a:pPr algn="just">
              <a:lnSpc>
                <a:spcPct val="80000"/>
              </a:lnSpc>
              <a:buFontTx/>
              <a:buNone/>
            </a:pPr>
            <a:r>
              <a:rPr lang="en-US" sz="2000" b="1" dirty="0" smtClean="0">
                <a:latin typeface="Courier New" panose="02070309020205020404" pitchFamily="49" charset="0"/>
              </a:rPr>
              <a:t>private:</a:t>
            </a:r>
          </a:p>
          <a:p>
            <a:pPr algn="just">
              <a:lnSpc>
                <a:spcPct val="80000"/>
              </a:lnSpc>
              <a:buFontTx/>
              <a:buNone/>
            </a:pPr>
            <a:endParaRPr lang="en-US" sz="2000" b="1" dirty="0" smtClean="0">
              <a:latin typeface="Courier New" panose="02070309020205020404" pitchFamily="49" charset="0"/>
            </a:endParaRPr>
          </a:p>
          <a:p>
            <a:pPr algn="just">
              <a:lnSpc>
                <a:spcPct val="80000"/>
              </a:lnSpc>
              <a:buFontTx/>
              <a:buNone/>
            </a:pPr>
            <a:r>
              <a:rPr lang="en-US" sz="2000" b="1" dirty="0" smtClean="0">
                <a:latin typeface="Courier New" panose="02070309020205020404" pitchFamily="49" charset="0"/>
              </a:rPr>
              <a:t>  char *s_;</a:t>
            </a:r>
          </a:p>
          <a:p>
            <a:pPr algn="just">
              <a:lnSpc>
                <a:spcPct val="80000"/>
              </a:lnSpc>
              <a:buFontTx/>
              <a:buNone/>
            </a:pPr>
            <a:r>
              <a:rPr lang="en-US" sz="2000" b="1" dirty="0" smtClean="0">
                <a:latin typeface="Courier New" panose="02070309020205020404" pitchFamily="49" charset="0"/>
              </a:rPr>
              <a:t>  char *current_;</a:t>
            </a:r>
          </a:p>
          <a:p>
            <a:pPr algn="just">
              <a:lnSpc>
                <a:spcPct val="80000"/>
              </a:lnSpc>
              <a:buFontTx/>
              <a:buNone/>
            </a:pPr>
            <a:endParaRPr lang="en-US" sz="2000" b="1" dirty="0" smtClean="0">
              <a:latin typeface="Courier New" panose="02070309020205020404" pitchFamily="49" charset="0"/>
            </a:endParaRPr>
          </a:p>
          <a:p>
            <a:pPr algn="just">
              <a:lnSpc>
                <a:spcPct val="80000"/>
              </a:lnSpc>
              <a:buFontTx/>
              <a:buNone/>
            </a:pPr>
            <a:r>
              <a:rPr lang="en-US" sz="2000" b="1" dirty="0" smtClean="0">
                <a:latin typeface="Courier New" panose="02070309020205020404" pitchFamily="49" charset="0"/>
              </a:rPr>
              <a:t>};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891745" y="1158538"/>
            <a:ext cx="2888961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GB" sz="2800" dirty="0" smtClean="0">
                <a:solidFill>
                  <a:srgbClr val="FF0000"/>
                </a:solidFill>
              </a:rPr>
              <a:t>Code:</a:t>
            </a:r>
          </a:p>
        </p:txBody>
      </p:sp>
    </p:spTree>
    <p:extLst>
      <p:ext uri="{BB962C8B-B14F-4D97-AF65-F5344CB8AC3E}">
        <p14:creationId xmlns="" xmlns:p14="http://schemas.microsoft.com/office/powerpoint/2010/main" val="2690076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-3750077" y="-548069"/>
            <a:ext cx="7160160" cy="1390631"/>
          </a:xfrm>
        </p:spPr>
        <p:txBody>
          <a:bodyPr/>
          <a:lstStyle/>
          <a:p>
            <a:r>
              <a:rPr lang="en-US" dirty="0" smtClean="0"/>
              <a:t> Iterator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774503" y="4958632"/>
            <a:ext cx="66297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>
          <a:xfrm>
            <a:off x="687034" y="983531"/>
            <a:ext cx="6804648" cy="56388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Iterators naturally support use in looping constructs</a:t>
            </a:r>
          </a:p>
          <a:p>
            <a:pPr lvl="1"/>
            <a:r>
              <a:rPr lang="en-US" sz="2000" b="1" dirty="0" smtClean="0">
                <a:solidFill>
                  <a:schemeClr val="accent2"/>
                </a:solidFill>
                <a:latin typeface="Courier New" panose="02070309020205020404" pitchFamily="49" charset="0"/>
              </a:rPr>
              <a:t>first</a:t>
            </a:r>
            <a:r>
              <a:rPr lang="en-US" sz="2000" dirty="0" smtClean="0"/>
              <a:t> is used to initialize</a:t>
            </a:r>
          </a:p>
          <a:p>
            <a:pPr lvl="1"/>
            <a:r>
              <a:rPr lang="en-US" sz="2000" b="1" dirty="0" err="1" smtClean="0">
                <a:solidFill>
                  <a:schemeClr val="accent2"/>
                </a:solidFill>
                <a:latin typeface="Courier New" panose="02070309020205020404" pitchFamily="49" charset="0"/>
              </a:rPr>
              <a:t>is_done</a:t>
            </a:r>
            <a:r>
              <a:rPr lang="en-US" sz="2000" dirty="0" smtClean="0"/>
              <a:t> used for loop test</a:t>
            </a:r>
          </a:p>
          <a:p>
            <a:pPr lvl="1"/>
            <a:r>
              <a:rPr lang="en-US" sz="2000" b="1" dirty="0" smtClean="0">
                <a:solidFill>
                  <a:schemeClr val="accent2"/>
                </a:solidFill>
                <a:latin typeface="Courier New" panose="02070309020205020404" pitchFamily="49" charset="0"/>
              </a:rPr>
              <a:t>next</a:t>
            </a:r>
            <a:r>
              <a:rPr lang="en-US" sz="2000" dirty="0" smtClean="0"/>
              <a:t> used to increment</a:t>
            </a:r>
          </a:p>
          <a:p>
            <a:pPr lvl="1"/>
            <a:r>
              <a:rPr lang="en-US" sz="2000" b="1" dirty="0" err="1" smtClean="0">
                <a:solidFill>
                  <a:schemeClr val="accent2"/>
                </a:solidFill>
                <a:latin typeface="Courier New" panose="02070309020205020404" pitchFamily="49" charset="0"/>
              </a:rPr>
              <a:t>current_item</a:t>
            </a:r>
            <a:r>
              <a:rPr lang="en-US" sz="2000" dirty="0" smtClean="0"/>
              <a:t> is used in loop comparison</a:t>
            </a:r>
          </a:p>
          <a:p>
            <a:pPr lvl="1"/>
            <a:r>
              <a:rPr lang="en-US" sz="2000" dirty="0"/>
              <a:t>Usually </a:t>
            </a:r>
            <a:r>
              <a:rPr lang="en-US" sz="2000" dirty="0" err="1"/>
              <a:t>stl</a:t>
            </a:r>
            <a:r>
              <a:rPr lang="en-US" sz="2000" dirty="0"/>
              <a:t> data structures have an “end()” function. We should compare iterator to that</a:t>
            </a:r>
          </a:p>
          <a:p>
            <a:pPr lvl="1"/>
            <a:endParaRPr lang="en-US" sz="2000" dirty="0" smtClean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149668" y="842562"/>
            <a:ext cx="4879581" cy="50292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Tx/>
              <a:buNone/>
            </a:pPr>
            <a:r>
              <a:rPr lang="en-US" b="1" dirty="0" smtClean="0">
                <a:solidFill>
                  <a:srgbClr val="0000CC"/>
                </a:solidFill>
                <a:latin typeface="Courier New" panose="02070309020205020404" pitchFamily="49" charset="0"/>
              </a:rPr>
              <a:t>unsigned </a:t>
            </a:r>
            <a:r>
              <a:rPr lang="en-US" b="1" dirty="0" err="1" smtClean="0">
                <a:solidFill>
                  <a:srgbClr val="0000CC"/>
                </a:solidFill>
                <a:latin typeface="Courier New" panose="02070309020205020404" pitchFamily="49" charset="0"/>
              </a:rPr>
              <a:t>int</a:t>
            </a:r>
            <a:r>
              <a:rPr lang="en-US" b="1" dirty="0" smtClean="0">
                <a:solidFill>
                  <a:srgbClr val="0000CC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err="1" smtClean="0">
                <a:solidFill>
                  <a:srgbClr val="0000CC"/>
                </a:solidFill>
                <a:latin typeface="Courier New" panose="02070309020205020404" pitchFamily="49" charset="0"/>
              </a:rPr>
              <a:t>letter_count</a:t>
            </a:r>
            <a:r>
              <a:rPr lang="en-US" b="1" dirty="0" smtClean="0">
                <a:solidFill>
                  <a:srgbClr val="0000CC"/>
                </a:solidFill>
                <a:latin typeface="Courier New" panose="02070309020205020404" pitchFamily="49" charset="0"/>
              </a:rPr>
              <a:t> </a:t>
            </a:r>
          </a:p>
          <a:p>
            <a:pPr algn="just">
              <a:buFontTx/>
              <a:buNone/>
            </a:pPr>
            <a:r>
              <a:rPr lang="en-US" b="1" dirty="0" smtClean="0">
                <a:solidFill>
                  <a:srgbClr val="0000CC"/>
                </a:solidFill>
                <a:latin typeface="Courier New" panose="02070309020205020404" pitchFamily="49" charset="0"/>
              </a:rPr>
              <a:t>(</a:t>
            </a:r>
            <a:r>
              <a:rPr lang="en-US" b="1" dirty="0" err="1" smtClean="0">
                <a:solidFill>
                  <a:srgbClr val="0000CC"/>
                </a:solidFill>
                <a:latin typeface="Courier New" panose="02070309020205020404" pitchFamily="49" charset="0"/>
              </a:rPr>
              <a:t>StringIterator</a:t>
            </a:r>
            <a:r>
              <a:rPr lang="en-US" b="1" dirty="0" smtClean="0">
                <a:solidFill>
                  <a:srgbClr val="0000CC"/>
                </a:solidFill>
                <a:latin typeface="Courier New" panose="02070309020205020404" pitchFamily="49" charset="0"/>
              </a:rPr>
              <a:t>&amp; </a:t>
            </a:r>
            <a:r>
              <a:rPr lang="en-US" b="1" dirty="0" err="1" smtClean="0">
                <a:solidFill>
                  <a:srgbClr val="0000CC"/>
                </a:solidFill>
                <a:latin typeface="Courier New" panose="02070309020205020404" pitchFamily="49" charset="0"/>
              </a:rPr>
              <a:t>si</a:t>
            </a:r>
            <a:r>
              <a:rPr lang="en-US" b="1" dirty="0" smtClean="0">
                <a:solidFill>
                  <a:srgbClr val="0000CC"/>
                </a:solidFill>
                <a:latin typeface="Courier New" panose="02070309020205020404" pitchFamily="49" charset="0"/>
              </a:rPr>
              <a:t>, char c)</a:t>
            </a:r>
          </a:p>
          <a:p>
            <a:pPr algn="just">
              <a:buFontTx/>
              <a:buNone/>
            </a:pPr>
            <a:r>
              <a:rPr lang="en-US" b="1" dirty="0" smtClean="0">
                <a:solidFill>
                  <a:srgbClr val="0000CC"/>
                </a:solidFill>
                <a:latin typeface="Courier New" panose="02070309020205020404" pitchFamily="49" charset="0"/>
              </a:rPr>
              <a:t>{</a:t>
            </a:r>
          </a:p>
          <a:p>
            <a:pPr algn="just">
              <a:buFontTx/>
              <a:buNone/>
            </a:pPr>
            <a:r>
              <a:rPr lang="en-US" b="1" dirty="0" smtClean="0">
                <a:solidFill>
                  <a:srgbClr val="0000CC"/>
                </a:solidFill>
                <a:latin typeface="Courier New" panose="02070309020205020404" pitchFamily="49" charset="0"/>
              </a:rPr>
              <a:t>  unsigned </a:t>
            </a:r>
            <a:r>
              <a:rPr lang="en-US" b="1" dirty="0" err="1" smtClean="0">
                <a:solidFill>
                  <a:srgbClr val="0000CC"/>
                </a:solidFill>
                <a:latin typeface="Courier New" panose="02070309020205020404" pitchFamily="49" charset="0"/>
              </a:rPr>
              <a:t>int</a:t>
            </a:r>
            <a:r>
              <a:rPr lang="en-US" b="1" dirty="0" smtClean="0">
                <a:solidFill>
                  <a:srgbClr val="0000CC"/>
                </a:solidFill>
                <a:latin typeface="Courier New" panose="02070309020205020404" pitchFamily="49" charset="0"/>
              </a:rPr>
              <a:t> count = 0;</a:t>
            </a:r>
          </a:p>
          <a:p>
            <a:pPr algn="just">
              <a:buFontTx/>
              <a:buNone/>
            </a:pPr>
            <a:r>
              <a:rPr lang="en-US" b="1" dirty="0" smtClean="0">
                <a:solidFill>
                  <a:srgbClr val="0000CC"/>
                </a:solidFill>
                <a:latin typeface="Courier New" panose="02070309020205020404" pitchFamily="49" charset="0"/>
              </a:rPr>
              <a:t>  for (</a:t>
            </a:r>
            <a:r>
              <a:rPr lang="en-US" b="1" dirty="0" err="1" smtClean="0">
                <a:solidFill>
                  <a:srgbClr val="0000CC"/>
                </a:solidFill>
                <a:latin typeface="Courier New" panose="02070309020205020404" pitchFamily="49" charset="0"/>
              </a:rPr>
              <a:t>si.first</a:t>
            </a:r>
            <a:r>
              <a:rPr lang="en-US" b="1" dirty="0" smtClean="0">
                <a:solidFill>
                  <a:srgbClr val="0000CC"/>
                </a:solidFill>
                <a:latin typeface="Courier New" panose="02070309020205020404" pitchFamily="49" charset="0"/>
              </a:rPr>
              <a:t> (); </a:t>
            </a:r>
          </a:p>
          <a:p>
            <a:pPr algn="just">
              <a:buFontTx/>
              <a:buNone/>
            </a:pPr>
            <a:r>
              <a:rPr lang="en-US" b="1" dirty="0" smtClean="0">
                <a:solidFill>
                  <a:srgbClr val="0000CC"/>
                </a:solidFill>
                <a:latin typeface="Courier New" panose="02070309020205020404" pitchFamily="49" charset="0"/>
              </a:rPr>
              <a:t>       ! </a:t>
            </a:r>
            <a:r>
              <a:rPr lang="en-US" b="1" dirty="0" err="1" smtClean="0">
                <a:solidFill>
                  <a:srgbClr val="0000CC"/>
                </a:solidFill>
                <a:latin typeface="Courier New" panose="02070309020205020404" pitchFamily="49" charset="0"/>
              </a:rPr>
              <a:t>si.is_done</a:t>
            </a:r>
            <a:r>
              <a:rPr lang="en-US" b="1" dirty="0" smtClean="0">
                <a:solidFill>
                  <a:srgbClr val="0000CC"/>
                </a:solidFill>
                <a:latin typeface="Courier New" panose="02070309020205020404" pitchFamily="49" charset="0"/>
              </a:rPr>
              <a:t> ( );</a:t>
            </a:r>
          </a:p>
          <a:p>
            <a:pPr algn="just">
              <a:buFontTx/>
              <a:buNone/>
            </a:pPr>
            <a:r>
              <a:rPr lang="en-US" b="1" dirty="0" smtClean="0">
                <a:solidFill>
                  <a:srgbClr val="0000CC"/>
                </a:solidFill>
                <a:latin typeface="Courier New" panose="02070309020205020404" pitchFamily="49" charset="0"/>
              </a:rPr>
              <a:t>       </a:t>
            </a:r>
            <a:r>
              <a:rPr lang="en-US" b="1" dirty="0" err="1" smtClean="0">
                <a:solidFill>
                  <a:srgbClr val="0000CC"/>
                </a:solidFill>
                <a:latin typeface="Courier New" panose="02070309020205020404" pitchFamily="49" charset="0"/>
              </a:rPr>
              <a:t>si.next</a:t>
            </a:r>
            <a:r>
              <a:rPr lang="en-US" b="1" dirty="0" smtClean="0">
                <a:solidFill>
                  <a:srgbClr val="0000CC"/>
                </a:solidFill>
                <a:latin typeface="Courier New" panose="02070309020205020404" pitchFamily="49" charset="0"/>
              </a:rPr>
              <a:t> ())</a:t>
            </a:r>
          </a:p>
          <a:p>
            <a:pPr algn="just">
              <a:buFontTx/>
              <a:buNone/>
            </a:pPr>
            <a:r>
              <a:rPr lang="en-US" b="1" dirty="0" smtClean="0">
                <a:solidFill>
                  <a:srgbClr val="0000CC"/>
                </a:solidFill>
                <a:latin typeface="Courier New" panose="02070309020205020404" pitchFamily="49" charset="0"/>
              </a:rPr>
              <a:t>    if (*</a:t>
            </a:r>
            <a:r>
              <a:rPr lang="en-US" b="1" dirty="0" err="1" smtClean="0">
                <a:solidFill>
                  <a:srgbClr val="0000CC"/>
                </a:solidFill>
                <a:latin typeface="Courier New" panose="02070309020205020404" pitchFamily="49" charset="0"/>
              </a:rPr>
              <a:t>si.current_item</a:t>
            </a:r>
            <a:r>
              <a:rPr lang="en-US" b="1" dirty="0" smtClean="0">
                <a:solidFill>
                  <a:srgbClr val="0000CC"/>
                </a:solidFill>
                <a:latin typeface="Courier New" panose="02070309020205020404" pitchFamily="49" charset="0"/>
              </a:rPr>
              <a:t> () == c) </a:t>
            </a:r>
          </a:p>
          <a:p>
            <a:pPr algn="just">
              <a:buFontTx/>
              <a:buNone/>
            </a:pPr>
            <a:r>
              <a:rPr lang="en-US" b="1" dirty="0" smtClean="0">
                <a:solidFill>
                  <a:srgbClr val="0000CC"/>
                </a:solidFill>
                <a:latin typeface="Courier New" panose="02070309020205020404" pitchFamily="49" charset="0"/>
              </a:rPr>
              <a:t>      ++count;</a:t>
            </a:r>
          </a:p>
          <a:p>
            <a:pPr algn="just">
              <a:buFontTx/>
              <a:buNone/>
            </a:pPr>
            <a:r>
              <a:rPr lang="en-US" b="1" dirty="0" smtClean="0">
                <a:solidFill>
                  <a:srgbClr val="0000CC"/>
                </a:solidFill>
                <a:latin typeface="Courier New" panose="02070309020205020404" pitchFamily="49" charset="0"/>
              </a:rPr>
              <a:t>  return count;</a:t>
            </a:r>
          </a:p>
          <a:p>
            <a:pPr algn="just">
              <a:buFontTx/>
              <a:buNone/>
            </a:pPr>
            <a:r>
              <a:rPr lang="en-US" b="1" dirty="0" smtClean="0">
                <a:solidFill>
                  <a:srgbClr val="0000CC"/>
                </a:solidFill>
                <a:latin typeface="Courier New" panose="02070309020205020404" pitchFamily="49" charset="0"/>
              </a:rPr>
              <a:t>}</a:t>
            </a:r>
          </a:p>
          <a:p>
            <a:pPr algn="just">
              <a:buFontTx/>
              <a:buNone/>
            </a:pPr>
            <a:endParaRPr lang="en-US" b="1" dirty="0" smtClean="0">
              <a:solidFill>
                <a:srgbClr val="0000CC"/>
              </a:solidFill>
              <a:latin typeface="Courier New" panose="02070309020205020404" pitchFamily="49" charset="0"/>
            </a:endParaRPr>
          </a:p>
          <a:p>
            <a:pPr algn="just">
              <a:buFontTx/>
              <a:buNone/>
            </a:pPr>
            <a:endParaRPr lang="en-US" b="1" dirty="0" smtClean="0">
              <a:solidFill>
                <a:srgbClr val="0000CC"/>
              </a:solidFill>
              <a:latin typeface="Courier New" panose="02070309020205020404" pitchFamily="49" charset="0"/>
            </a:endParaRPr>
          </a:p>
          <a:p>
            <a:pPr algn="just">
              <a:buFontTx/>
              <a:buNone/>
            </a:pPr>
            <a:endParaRPr lang="en-US" b="1" dirty="0">
              <a:solidFill>
                <a:srgbClr val="0000CC"/>
              </a:solidFill>
              <a:latin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2706" y="4534287"/>
            <a:ext cx="7066962" cy="23237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loop completes =&gt; function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shown has</a:t>
            </a:r>
          </a:p>
          <a:p>
            <a:pPr marL="800100" lvl="1" indent="-342900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Iterated through entire string</a:t>
            </a:r>
          </a:p>
          <a:p>
            <a:pPr marL="800100" lvl="1" indent="-342900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Counted occurrences of the character value in the string</a:t>
            </a:r>
          </a:p>
          <a:p>
            <a:pPr marL="800100" lvl="1" indent="-342900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Returned the occurrence count</a:t>
            </a:r>
          </a:p>
        </p:txBody>
      </p:sp>
    </p:spTree>
    <p:extLst>
      <p:ext uri="{BB962C8B-B14F-4D97-AF65-F5344CB8AC3E}">
        <p14:creationId xmlns="" xmlns:p14="http://schemas.microsoft.com/office/powerpoint/2010/main" val="2219105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-3152508" y="-560101"/>
            <a:ext cx="7160160" cy="1390631"/>
          </a:xfrm>
        </p:spPr>
        <p:txBody>
          <a:bodyPr/>
          <a:lstStyle/>
          <a:p>
            <a:r>
              <a:rPr lang="en-US" dirty="0" smtClean="0"/>
              <a:t>Observer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745050" y="9695064"/>
            <a:ext cx="66297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>
          <a:xfrm>
            <a:off x="687034" y="983531"/>
            <a:ext cx="6768534" cy="56388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400" dirty="0"/>
              <a:t>The Observer Pattern defines a one-to-many dependency between objects so that when one object changes state, all its dependents are notified and updated automatically</a:t>
            </a:r>
            <a:r>
              <a:rPr lang="en-US" sz="2400" dirty="0" smtClean="0"/>
              <a:t>.</a:t>
            </a:r>
          </a:p>
          <a:p>
            <a:pPr algn="just"/>
            <a:r>
              <a:rPr lang="en-US" sz="2000" dirty="0"/>
              <a:t>one part of our application updated with the status of some other part of the application. </a:t>
            </a:r>
            <a:endParaRPr lang="en-US" sz="2000" dirty="0" smtClean="0"/>
          </a:p>
        </p:txBody>
      </p:sp>
      <p:pic>
        <p:nvPicPr>
          <p:cNvPr id="2050" name="Picture 2" descr="http://www.codeproject.com/KB/architecture/328365/observerGof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122" y="3410869"/>
            <a:ext cx="4286250" cy="276225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113421" y="4468828"/>
            <a:ext cx="48727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 diagram for Observer Pattern(Reference:  </a:t>
            </a:r>
            <a:r>
              <a:rPr lang="en-US" dirty="0" err="1"/>
              <a:t>GoF</a:t>
            </a:r>
            <a:r>
              <a:rPr lang="en-US" dirty="0"/>
              <a:t> Design Patterns)</a:t>
            </a:r>
          </a:p>
        </p:txBody>
      </p:sp>
    </p:spTree>
    <p:extLst>
      <p:ext uri="{BB962C8B-B14F-4D97-AF65-F5344CB8AC3E}">
        <p14:creationId xmlns="" xmlns:p14="http://schemas.microsoft.com/office/powerpoint/2010/main" val="2910179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-3268814" y="-561773"/>
            <a:ext cx="7160160" cy="1390631"/>
          </a:xfrm>
        </p:spPr>
        <p:txBody>
          <a:bodyPr/>
          <a:lstStyle/>
          <a:p>
            <a:r>
              <a:rPr lang="en-US" dirty="0" smtClean="0"/>
              <a:t>Observer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745050" y="9695064"/>
            <a:ext cx="66297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37937" y="1247274"/>
            <a:ext cx="8955505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sz="2400" dirty="0" smtClean="0">
                <a:solidFill>
                  <a:srgbClr val="FF0000"/>
                </a:solidFill>
              </a:rPr>
              <a:t> Subject</a:t>
            </a:r>
            <a:r>
              <a:rPr lang="en-US" dirty="0" smtClean="0"/>
              <a:t>: </a:t>
            </a:r>
          </a:p>
          <a:p>
            <a:pPr marL="1657350" lvl="3" indent="-285750" algn="just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dirty="0" smtClean="0"/>
              <a:t>keeps track of all the observers </a:t>
            </a:r>
          </a:p>
          <a:p>
            <a:pPr marL="1657350" lvl="3" indent="-285750" algn="just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dirty="0" smtClean="0"/>
              <a:t>provides the facility to add or remove the observers. </a:t>
            </a:r>
          </a:p>
          <a:p>
            <a:pPr marL="1657350" lvl="3" indent="-285750" algn="just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dirty="0" smtClean="0"/>
              <a:t>responsible for updating the observers when any change occurs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810125" y="2734725"/>
            <a:ext cx="860257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sz="2000" dirty="0" err="1">
                <a:solidFill>
                  <a:srgbClr val="FF0000"/>
                </a:solidFill>
              </a:rPr>
              <a:t>ConcreteSubject</a:t>
            </a:r>
            <a:r>
              <a:rPr lang="en-US" dirty="0"/>
              <a:t>: </a:t>
            </a:r>
            <a:endParaRPr lang="en-US" dirty="0" smtClean="0"/>
          </a:p>
          <a:p>
            <a:pPr marL="1714500" lvl="3" indent="-342900" algn="just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dirty="0" smtClean="0"/>
              <a:t>the </a:t>
            </a:r>
            <a:r>
              <a:rPr lang="en-US" dirty="0"/>
              <a:t>real class that implements the Subject. </a:t>
            </a:r>
            <a:endParaRPr lang="en-US" dirty="0" smtClean="0"/>
          </a:p>
          <a:p>
            <a:pPr marL="1714500" lvl="3" indent="-342900" algn="just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dirty="0" smtClean="0"/>
              <a:t>is </a:t>
            </a:r>
            <a:r>
              <a:rPr lang="en-US" dirty="0"/>
              <a:t>the entity whose change will affect other objects.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890336" y="4028256"/>
            <a:ext cx="869883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rgbClr val="FF0000"/>
                </a:solidFill>
              </a:rPr>
              <a:t>Observer</a:t>
            </a:r>
            <a:r>
              <a:rPr lang="en-US" dirty="0"/>
              <a:t>: </a:t>
            </a:r>
            <a:endParaRPr lang="en-US" dirty="0" smtClean="0"/>
          </a:p>
          <a:p>
            <a:pPr marL="1714500" lvl="3" indent="-342900" algn="just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dirty="0" smtClean="0"/>
              <a:t>an interface that </a:t>
            </a:r>
            <a:r>
              <a:rPr lang="en-US" dirty="0"/>
              <a:t>defines </a:t>
            </a:r>
            <a:r>
              <a:rPr lang="en-US" dirty="0" smtClean="0"/>
              <a:t>the method that should </a:t>
            </a:r>
            <a:r>
              <a:rPr lang="en-US" dirty="0"/>
              <a:t>be called whenever there </a:t>
            </a:r>
            <a:r>
              <a:rPr lang="en-US" dirty="0" smtClean="0"/>
              <a:t>is any change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890335" y="5219109"/>
            <a:ext cx="9160043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sz="2000" dirty="0" err="1">
                <a:solidFill>
                  <a:srgbClr val="FF0000"/>
                </a:solidFill>
              </a:rPr>
              <a:t>ConcreteObserver</a:t>
            </a:r>
            <a:r>
              <a:rPr lang="en-US" dirty="0"/>
              <a:t>: </a:t>
            </a:r>
            <a:endParaRPr lang="en-US" dirty="0" smtClean="0"/>
          </a:p>
          <a:p>
            <a:pPr marL="1828800" lvl="3" indent="-457200" algn="just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dirty="0" smtClean="0"/>
              <a:t>needs </a:t>
            </a:r>
            <a:r>
              <a:rPr lang="en-US" dirty="0"/>
              <a:t>to keep itself updated with the change. </a:t>
            </a:r>
            <a:endParaRPr lang="en-US" dirty="0" smtClean="0"/>
          </a:p>
          <a:p>
            <a:pPr marL="1828800" lvl="3" indent="-457200" algn="just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dirty="0" smtClean="0"/>
              <a:t>needs </a:t>
            </a:r>
            <a:r>
              <a:rPr lang="en-US" dirty="0"/>
              <a:t>to implement the </a:t>
            </a:r>
            <a:r>
              <a:rPr lang="en-US" dirty="0">
                <a:solidFill>
                  <a:srgbClr val="FF0000"/>
                </a:solidFill>
              </a:rPr>
              <a:t>Observer </a:t>
            </a:r>
            <a:endParaRPr lang="en-US" dirty="0" smtClean="0">
              <a:solidFill>
                <a:srgbClr val="FF0000"/>
              </a:solidFill>
            </a:endParaRPr>
          </a:p>
          <a:p>
            <a:pPr marL="1828800" lvl="3" indent="-457200" algn="just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dirty="0" smtClean="0"/>
              <a:t>register </a:t>
            </a:r>
            <a:r>
              <a:rPr lang="en-US" dirty="0"/>
              <a:t>itself with the </a:t>
            </a:r>
            <a:r>
              <a:rPr lang="en-US" dirty="0" err="1">
                <a:solidFill>
                  <a:srgbClr val="FF0000"/>
                </a:solidFill>
              </a:rPr>
              <a:t>ConcreteSubject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and it is all set to receive the updates.</a:t>
            </a:r>
          </a:p>
        </p:txBody>
      </p:sp>
    </p:spTree>
    <p:extLst>
      <p:ext uri="{BB962C8B-B14F-4D97-AF65-F5344CB8AC3E}">
        <p14:creationId xmlns="" xmlns:p14="http://schemas.microsoft.com/office/powerpoint/2010/main" val="3183071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385939" y="-743267"/>
            <a:ext cx="9659942" cy="1646302"/>
          </a:xfrm>
        </p:spPr>
        <p:txBody>
          <a:bodyPr/>
          <a:lstStyle/>
          <a:p>
            <a:r>
              <a:rPr lang="en-US" sz="4400" dirty="0"/>
              <a:t>“Gang of Four” Pattern Structure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741" y="1359244"/>
            <a:ext cx="8928014" cy="5296929"/>
          </a:xfrm>
        </p:spPr>
        <p:txBody>
          <a:bodyPr>
            <a:normAutofit/>
          </a:bodyPr>
          <a:lstStyle/>
          <a:p>
            <a:pPr marL="342900" lvl="0" indent="-342900" algn="just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sz="2800" dirty="0">
                <a:solidFill>
                  <a:srgbClr val="000000"/>
                </a:solidFill>
                <a:latin typeface="Arial"/>
              </a:rPr>
              <a:t>Gang of Four (</a:t>
            </a:r>
            <a:r>
              <a:rPr lang="en-US" sz="2800" dirty="0" err="1">
                <a:solidFill>
                  <a:srgbClr val="000000"/>
                </a:solidFill>
                <a:latin typeface="Arial"/>
              </a:rPr>
              <a:t>GoF</a:t>
            </a:r>
            <a:r>
              <a:rPr lang="en-US" sz="2800" dirty="0">
                <a:solidFill>
                  <a:srgbClr val="000000"/>
                </a:solidFill>
                <a:latin typeface="Arial"/>
              </a:rPr>
              <a:t>): Gamma, Johnson, Helm, </a:t>
            </a:r>
            <a:r>
              <a:rPr lang="en-US" sz="2800" dirty="0" err="1">
                <a:solidFill>
                  <a:srgbClr val="000000"/>
                </a:solidFill>
                <a:latin typeface="Arial"/>
              </a:rPr>
              <a:t>Vlissides</a:t>
            </a:r>
            <a:endParaRPr lang="en-US" sz="2800" dirty="0">
              <a:solidFill>
                <a:srgbClr val="000000"/>
              </a:solidFill>
              <a:latin typeface="Arial"/>
            </a:endParaRPr>
          </a:p>
          <a:p>
            <a:pPr marL="742950" lvl="1" indent="-285750" algn="just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</a:pPr>
            <a:r>
              <a:rPr lang="en-US" sz="2400" dirty="0">
                <a:solidFill>
                  <a:srgbClr val="000000"/>
                </a:solidFill>
                <a:latin typeface="Arial"/>
              </a:rPr>
              <a:t>Authors of the popular “Design Patterns” </a:t>
            </a:r>
            <a:r>
              <a:rPr lang="en-US" sz="2400" dirty="0" smtClean="0">
                <a:solidFill>
                  <a:srgbClr val="FF0000"/>
                </a:solidFill>
                <a:latin typeface="Arial"/>
              </a:rPr>
              <a:t>book</a:t>
            </a:r>
          </a:p>
          <a:p>
            <a:pPr marL="742950" lvl="1" indent="-285750" algn="just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</a:pPr>
            <a:endParaRPr lang="en-US" sz="2400" dirty="0">
              <a:solidFill>
                <a:srgbClr val="FF0000"/>
              </a:solidFill>
              <a:latin typeface="Arial"/>
            </a:endParaRPr>
          </a:p>
          <a:p>
            <a:pPr lvl="1" algn="just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</a:pPr>
            <a:endParaRPr lang="en-US" sz="2400" dirty="0">
              <a:solidFill>
                <a:srgbClr val="FF0000"/>
              </a:solidFill>
              <a:latin typeface="Arial"/>
            </a:endParaRPr>
          </a:p>
          <a:p>
            <a:pPr marL="342900" lvl="0" indent="-342900" algn="just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sz="2800" dirty="0">
                <a:solidFill>
                  <a:srgbClr val="000000"/>
                </a:solidFill>
                <a:latin typeface="Arial"/>
              </a:rPr>
              <a:t>A pattern has a </a:t>
            </a:r>
            <a:r>
              <a:rPr lang="en-US" sz="2800" i="1" dirty="0">
                <a:solidFill>
                  <a:srgbClr val="FF0000"/>
                </a:solidFill>
                <a:latin typeface="Arial"/>
              </a:rPr>
              <a:t>name</a:t>
            </a:r>
            <a:endParaRPr lang="en-US" sz="2800" dirty="0">
              <a:solidFill>
                <a:srgbClr val="FF0000"/>
              </a:solidFill>
              <a:latin typeface="Arial"/>
            </a:endParaRPr>
          </a:p>
          <a:p>
            <a:pPr marL="742950" lvl="1" indent="-285750" algn="just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</a:pPr>
            <a:r>
              <a:rPr lang="en-US" sz="2400" dirty="0">
                <a:solidFill>
                  <a:srgbClr val="000000"/>
                </a:solidFill>
                <a:latin typeface="Arial"/>
              </a:rPr>
              <a:t>e.g., the </a:t>
            </a:r>
            <a:r>
              <a:rPr lang="ro-RO" sz="2400" dirty="0" err="1" smtClean="0">
                <a:solidFill>
                  <a:srgbClr val="000000"/>
                </a:solidFill>
                <a:latin typeface="Arial"/>
              </a:rPr>
              <a:t>Singleton</a:t>
            </a:r>
            <a:r>
              <a:rPr lang="en-US" sz="2400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Arial"/>
              </a:rPr>
              <a:t>pattern </a:t>
            </a:r>
            <a:endParaRPr lang="en-US" sz="2400" dirty="0" smtClean="0">
              <a:solidFill>
                <a:srgbClr val="000000"/>
              </a:solidFill>
              <a:latin typeface="Arial"/>
            </a:endParaRPr>
          </a:p>
          <a:p>
            <a:pPr lvl="1" algn="just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</a:pPr>
            <a:endParaRPr lang="en-US" sz="2400" dirty="0">
              <a:solidFill>
                <a:srgbClr val="000000"/>
              </a:solidFill>
              <a:latin typeface="Arial"/>
            </a:endParaRPr>
          </a:p>
          <a:p>
            <a:pPr lvl="1" algn="just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</a:pPr>
            <a:endParaRPr lang="en-US" sz="2400" dirty="0">
              <a:solidFill>
                <a:srgbClr val="000000"/>
              </a:solidFill>
              <a:latin typeface="Arial"/>
            </a:endParaRPr>
          </a:p>
          <a:p>
            <a:pPr marL="342900" lvl="0" indent="-342900" algn="just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sz="2800" dirty="0">
                <a:solidFill>
                  <a:srgbClr val="000000"/>
                </a:solidFill>
                <a:latin typeface="Arial"/>
              </a:rPr>
              <a:t>A pattern documents a </a:t>
            </a:r>
            <a:r>
              <a:rPr lang="en-US" sz="2800" dirty="0">
                <a:solidFill>
                  <a:srgbClr val="FF0000"/>
                </a:solidFill>
                <a:latin typeface="Arial"/>
              </a:rPr>
              <a:t>recurring </a:t>
            </a:r>
            <a:r>
              <a:rPr lang="en-US" sz="2800" i="1" dirty="0">
                <a:solidFill>
                  <a:srgbClr val="FF0000"/>
                </a:solidFill>
                <a:latin typeface="Arial"/>
              </a:rPr>
              <a:t>problem</a:t>
            </a:r>
          </a:p>
          <a:p>
            <a:pPr marL="742950" lvl="1" indent="-285750" algn="just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</a:pPr>
            <a:r>
              <a:rPr lang="en-US" sz="2400" dirty="0">
                <a:solidFill>
                  <a:srgbClr val="000000"/>
                </a:solidFill>
                <a:latin typeface="Arial"/>
              </a:rPr>
              <a:t>e.g., Issuing requests to objects without knowing in advance what’s to be requested or of what object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626190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385939" y="-743267"/>
            <a:ext cx="9659942" cy="1646302"/>
          </a:xfrm>
        </p:spPr>
        <p:txBody>
          <a:bodyPr/>
          <a:lstStyle/>
          <a:p>
            <a:r>
              <a:rPr lang="en-US" sz="4400" dirty="0"/>
              <a:t>“Gang of Four” Pattern Structure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741" y="1359244"/>
            <a:ext cx="8928014" cy="5296929"/>
          </a:xfrm>
        </p:spPr>
        <p:txBody>
          <a:bodyPr>
            <a:normAutofit/>
          </a:bodyPr>
          <a:lstStyle/>
          <a:p>
            <a:pPr lvl="1" algn="just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</a:pPr>
            <a:endParaRPr lang="en-US" sz="2400" dirty="0">
              <a:solidFill>
                <a:srgbClr val="FF0000"/>
              </a:solidFill>
              <a:latin typeface="Arial"/>
            </a:endParaRPr>
          </a:p>
          <a:p>
            <a:pPr marL="342900" lvl="0" indent="-342900" algn="just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sz="2800" dirty="0" smtClean="0">
                <a:solidFill>
                  <a:srgbClr val="000000"/>
                </a:solidFill>
                <a:latin typeface="Arial"/>
              </a:rPr>
              <a:t>A </a:t>
            </a:r>
            <a:r>
              <a:rPr lang="en-US" sz="2800" dirty="0">
                <a:solidFill>
                  <a:srgbClr val="000000"/>
                </a:solidFill>
                <a:latin typeface="Arial"/>
              </a:rPr>
              <a:t>pattern describes the </a:t>
            </a:r>
            <a:r>
              <a:rPr lang="en-US" sz="2800" dirty="0">
                <a:solidFill>
                  <a:srgbClr val="FF0000"/>
                </a:solidFill>
                <a:latin typeface="Arial"/>
              </a:rPr>
              <a:t>core of a </a:t>
            </a:r>
            <a:r>
              <a:rPr lang="en-US" sz="2800" i="1" dirty="0">
                <a:solidFill>
                  <a:srgbClr val="FF0000"/>
                </a:solidFill>
                <a:latin typeface="Arial"/>
              </a:rPr>
              <a:t>solution</a:t>
            </a:r>
          </a:p>
          <a:p>
            <a:pPr marL="742950" lvl="1" indent="-285750" algn="just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</a:pPr>
            <a:r>
              <a:rPr lang="en-US" sz="2400" dirty="0">
                <a:solidFill>
                  <a:srgbClr val="000000"/>
                </a:solidFill>
                <a:latin typeface="Arial"/>
              </a:rPr>
              <a:t>e.g., class roles, relationships, and interactions</a:t>
            </a:r>
          </a:p>
          <a:p>
            <a:pPr marL="742950" lvl="1" indent="-285750" algn="just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</a:pPr>
            <a:r>
              <a:rPr lang="en-US" sz="2400" dirty="0">
                <a:solidFill>
                  <a:srgbClr val="000000"/>
                </a:solidFill>
                <a:latin typeface="Arial"/>
              </a:rPr>
              <a:t>Important: this is different than describing a </a:t>
            </a:r>
            <a:r>
              <a:rPr lang="en-US" sz="2400" dirty="0" smtClean="0">
                <a:solidFill>
                  <a:srgbClr val="000000"/>
                </a:solidFill>
                <a:latin typeface="Arial"/>
              </a:rPr>
              <a:t>design</a:t>
            </a:r>
          </a:p>
          <a:p>
            <a:pPr marL="742950" lvl="1" indent="-285750" algn="just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</a:pPr>
            <a:endParaRPr lang="en-US" sz="2400" dirty="0">
              <a:solidFill>
                <a:srgbClr val="000000"/>
              </a:solidFill>
              <a:latin typeface="Arial"/>
            </a:endParaRPr>
          </a:p>
          <a:p>
            <a:pPr lvl="1" algn="just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</a:pPr>
            <a:endParaRPr lang="en-US" sz="2400" dirty="0">
              <a:solidFill>
                <a:srgbClr val="000000"/>
              </a:solidFill>
              <a:latin typeface="Arial"/>
            </a:endParaRPr>
          </a:p>
          <a:p>
            <a:pPr marL="342900" lvl="0" indent="-342900" algn="just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sz="2800" dirty="0">
                <a:solidFill>
                  <a:srgbClr val="000000"/>
                </a:solidFill>
                <a:latin typeface="Arial"/>
              </a:rPr>
              <a:t>A pattern considers </a:t>
            </a:r>
            <a:r>
              <a:rPr lang="en-US" sz="2800" i="1" dirty="0">
                <a:solidFill>
                  <a:srgbClr val="FF0000"/>
                </a:solidFill>
                <a:latin typeface="Arial"/>
              </a:rPr>
              <a:t>consequences</a:t>
            </a:r>
            <a:r>
              <a:rPr lang="en-US" sz="2800" dirty="0">
                <a:solidFill>
                  <a:srgbClr val="000000"/>
                </a:solidFill>
                <a:latin typeface="Arial"/>
              </a:rPr>
              <a:t> of its use</a:t>
            </a:r>
          </a:p>
          <a:p>
            <a:pPr marL="742950" lvl="1" indent="-285750" algn="just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</a:pPr>
            <a:r>
              <a:rPr lang="en-US" sz="2400" dirty="0">
                <a:solidFill>
                  <a:srgbClr val="000000"/>
                </a:solidFill>
                <a:latin typeface="Arial"/>
              </a:rPr>
              <a:t>Trade-offs, unresolved forces, other patterns to use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56202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96" y="-694716"/>
            <a:ext cx="7766936" cy="1646302"/>
          </a:xfrm>
        </p:spPr>
        <p:txBody>
          <a:bodyPr/>
          <a:lstStyle/>
          <a:p>
            <a:r>
              <a:rPr lang="en-US" sz="4400" dirty="0" smtClean="0"/>
              <a:t>Why study Design Patterns?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3087" y="1537489"/>
            <a:ext cx="9054987" cy="5259822"/>
          </a:xfrm>
        </p:spPr>
        <p:txBody>
          <a:bodyPr>
            <a:noAutofit/>
          </a:bodyPr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GB" sz="2800" dirty="0" smtClean="0">
                <a:solidFill>
                  <a:srgbClr val="FF0000"/>
                </a:solidFill>
              </a:rPr>
              <a:t>reuse </a:t>
            </a:r>
            <a:r>
              <a:rPr lang="en-GB" sz="2800" dirty="0">
                <a:solidFill>
                  <a:srgbClr val="FF0000"/>
                </a:solidFill>
              </a:rPr>
              <a:t>solutions </a:t>
            </a:r>
            <a:r>
              <a:rPr lang="en-GB" sz="2800" dirty="0">
                <a:solidFill>
                  <a:schemeClr val="tx1"/>
                </a:solidFill>
              </a:rPr>
              <a:t>that have worked in the past; why </a:t>
            </a:r>
            <a:r>
              <a:rPr lang="en-GB" sz="2800" dirty="0" smtClean="0">
                <a:solidFill>
                  <a:schemeClr val="tx1"/>
                </a:solidFill>
              </a:rPr>
              <a:t>waste </a:t>
            </a:r>
            <a:r>
              <a:rPr lang="en-GB" sz="2800" dirty="0">
                <a:solidFill>
                  <a:schemeClr val="tx1"/>
                </a:solidFill>
              </a:rPr>
              <a:t>time reinventing the wheel</a:t>
            </a:r>
            <a:r>
              <a:rPr lang="en-GB" sz="2800" dirty="0" smtClean="0">
                <a:solidFill>
                  <a:schemeClr val="tx1"/>
                </a:solidFill>
              </a:rPr>
              <a:t>?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endParaRPr lang="en-GB" sz="2800" dirty="0">
              <a:solidFill>
                <a:schemeClr val="tx1"/>
              </a:solidFill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GB" sz="2800" dirty="0" smtClean="0">
                <a:solidFill>
                  <a:srgbClr val="FF0000"/>
                </a:solidFill>
              </a:rPr>
              <a:t>shared </a:t>
            </a:r>
            <a:r>
              <a:rPr lang="en-GB" sz="2800" dirty="0">
                <a:solidFill>
                  <a:srgbClr val="FF0000"/>
                </a:solidFill>
              </a:rPr>
              <a:t>vocabulary </a:t>
            </a:r>
            <a:r>
              <a:rPr lang="en-GB" sz="2800" dirty="0">
                <a:solidFill>
                  <a:schemeClr val="tx1"/>
                </a:solidFill>
              </a:rPr>
              <a:t>around software </a:t>
            </a:r>
            <a:r>
              <a:rPr lang="en-GB" sz="2800" dirty="0" smtClean="0">
                <a:solidFill>
                  <a:schemeClr val="tx1"/>
                </a:solidFill>
              </a:rPr>
              <a:t>design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endParaRPr lang="en-GB" sz="2800" dirty="0">
              <a:solidFill>
                <a:schemeClr val="tx1"/>
              </a:solidFill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GB" sz="2800" dirty="0" smtClean="0">
                <a:solidFill>
                  <a:schemeClr val="tx1"/>
                </a:solidFill>
              </a:rPr>
              <a:t>tell </a:t>
            </a:r>
            <a:r>
              <a:rPr lang="en-GB" sz="2800" dirty="0">
                <a:solidFill>
                  <a:schemeClr val="tx1"/>
                </a:solidFill>
              </a:rPr>
              <a:t>a </a:t>
            </a:r>
            <a:r>
              <a:rPr lang="en-GB" sz="2800" dirty="0" smtClean="0">
                <a:solidFill>
                  <a:schemeClr val="tx1"/>
                </a:solidFill>
              </a:rPr>
              <a:t>software </a:t>
            </a:r>
            <a:r>
              <a:rPr lang="en-GB" sz="2800" dirty="0">
                <a:solidFill>
                  <a:schemeClr val="tx1"/>
                </a:solidFill>
              </a:rPr>
              <a:t>engineer “I used </a:t>
            </a:r>
            <a:r>
              <a:rPr lang="en-GB" sz="2800" dirty="0" smtClean="0">
                <a:solidFill>
                  <a:schemeClr val="tx1"/>
                </a:solidFill>
              </a:rPr>
              <a:t>the X pattern” 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GB" sz="2800" dirty="0" smtClean="0">
                <a:solidFill>
                  <a:schemeClr val="tx1"/>
                </a:solidFill>
              </a:rPr>
              <a:t>don’t </a:t>
            </a:r>
            <a:r>
              <a:rPr lang="en-GB" sz="2800" dirty="0">
                <a:solidFill>
                  <a:schemeClr val="tx1"/>
                </a:solidFill>
              </a:rPr>
              <a:t>have to waste time explaining what you mean </a:t>
            </a:r>
            <a:r>
              <a:rPr lang="en-GB" sz="2800" dirty="0" smtClean="0">
                <a:solidFill>
                  <a:schemeClr val="tx1"/>
                </a:solidFill>
              </a:rPr>
              <a:t>since </a:t>
            </a:r>
            <a:r>
              <a:rPr lang="en-GB" sz="2800" dirty="0">
                <a:solidFill>
                  <a:schemeClr val="tx1"/>
                </a:solidFill>
              </a:rPr>
              <a:t>you both know the </a:t>
            </a:r>
            <a:r>
              <a:rPr lang="en-GB" sz="2800" dirty="0" smtClean="0">
                <a:solidFill>
                  <a:schemeClr val="tx1"/>
                </a:solidFill>
              </a:rPr>
              <a:t>X </a:t>
            </a:r>
            <a:r>
              <a:rPr lang="en-GB" sz="2800" dirty="0">
                <a:solidFill>
                  <a:schemeClr val="tx1"/>
                </a:solidFill>
              </a:rPr>
              <a:t>pattern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71654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97104" y="-897017"/>
            <a:ext cx="7766936" cy="164630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dirty="0" smtClean="0"/>
              <a:t>Why study Design Patterns?</a:t>
            </a:r>
            <a:endParaRPr lang="en-US" sz="4400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639272" y="1097242"/>
            <a:ext cx="9054987" cy="5259822"/>
          </a:xfrm>
        </p:spPr>
        <p:txBody>
          <a:bodyPr>
            <a:noAutofit/>
          </a:bodyPr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GB" sz="2800" dirty="0">
                <a:solidFill>
                  <a:schemeClr val="tx1"/>
                </a:solidFill>
              </a:rPr>
              <a:t>Design patterns provide you not with code reuse but </a:t>
            </a:r>
          </a:p>
          <a:p>
            <a:pPr algn="just"/>
            <a:r>
              <a:rPr lang="en-GB" sz="2800" dirty="0">
                <a:solidFill>
                  <a:schemeClr val="tx1"/>
                </a:solidFill>
              </a:rPr>
              <a:t>with experience </a:t>
            </a:r>
            <a:r>
              <a:rPr lang="en-GB" sz="2800" dirty="0" smtClean="0">
                <a:solidFill>
                  <a:schemeClr val="tx1"/>
                </a:solidFill>
              </a:rPr>
              <a:t>reuse</a:t>
            </a:r>
          </a:p>
          <a:p>
            <a:pPr algn="just"/>
            <a:endParaRPr lang="en-GB" sz="1600" dirty="0">
              <a:solidFill>
                <a:schemeClr val="tx1"/>
              </a:solidFill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GB" sz="2800" dirty="0">
                <a:solidFill>
                  <a:schemeClr val="tx1"/>
                </a:solidFill>
              </a:rPr>
              <a:t>Knowing concepts such as abstraction, inheritance </a:t>
            </a:r>
          </a:p>
          <a:p>
            <a:pPr algn="just"/>
            <a:r>
              <a:rPr lang="en-GB" sz="2800" dirty="0">
                <a:solidFill>
                  <a:schemeClr val="tx1"/>
                </a:solidFill>
              </a:rPr>
              <a:t>and polymorphism will NOT make you a </a:t>
            </a:r>
            <a:r>
              <a:rPr lang="en-GB" sz="2800" dirty="0">
                <a:solidFill>
                  <a:srgbClr val="FF0000"/>
                </a:solidFill>
              </a:rPr>
              <a:t>good </a:t>
            </a:r>
            <a:r>
              <a:rPr lang="en-GB" sz="2800" dirty="0" smtClean="0">
                <a:solidFill>
                  <a:srgbClr val="FF0000"/>
                </a:solidFill>
              </a:rPr>
              <a:t>designer</a:t>
            </a:r>
            <a:r>
              <a:rPr lang="en-GB" sz="2800" dirty="0">
                <a:solidFill>
                  <a:schemeClr val="tx1"/>
                </a:solidFill>
              </a:rPr>
              <a:t>, unless you use those concepts to create </a:t>
            </a:r>
            <a:r>
              <a:rPr lang="en-GB" sz="2800" dirty="0" smtClean="0">
                <a:solidFill>
                  <a:srgbClr val="FF0000"/>
                </a:solidFill>
              </a:rPr>
              <a:t>flexible </a:t>
            </a:r>
            <a:r>
              <a:rPr lang="en-GB" sz="2800" dirty="0">
                <a:solidFill>
                  <a:srgbClr val="FF0000"/>
                </a:solidFill>
              </a:rPr>
              <a:t>designs</a:t>
            </a:r>
            <a:r>
              <a:rPr lang="en-GB" sz="2800" dirty="0">
                <a:solidFill>
                  <a:schemeClr val="tx1"/>
                </a:solidFill>
              </a:rPr>
              <a:t> that are maintainable and </a:t>
            </a:r>
            <a:r>
              <a:rPr lang="en-GB" sz="2800" dirty="0" smtClean="0">
                <a:solidFill>
                  <a:schemeClr val="tx1"/>
                </a:solidFill>
              </a:rPr>
              <a:t>that </a:t>
            </a:r>
            <a:r>
              <a:rPr lang="en-GB" sz="2800" dirty="0">
                <a:solidFill>
                  <a:schemeClr val="tx1"/>
                </a:solidFill>
              </a:rPr>
              <a:t>can </a:t>
            </a:r>
            <a:r>
              <a:rPr lang="en-GB" sz="2800" dirty="0">
                <a:solidFill>
                  <a:srgbClr val="FF0000"/>
                </a:solidFill>
              </a:rPr>
              <a:t>cope with </a:t>
            </a:r>
            <a:r>
              <a:rPr lang="en-GB" sz="2800" dirty="0" smtClean="0">
                <a:solidFill>
                  <a:srgbClr val="FF0000"/>
                </a:solidFill>
              </a:rPr>
              <a:t>change</a:t>
            </a:r>
          </a:p>
          <a:p>
            <a:pPr algn="just"/>
            <a:endParaRPr lang="en-GB" sz="1600" dirty="0">
              <a:solidFill>
                <a:schemeClr val="tx1"/>
              </a:solidFill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GB" sz="2800" dirty="0">
                <a:solidFill>
                  <a:schemeClr val="tx1"/>
                </a:solidFill>
              </a:rPr>
              <a:t>Design patterns can show you how to apply those </a:t>
            </a:r>
          </a:p>
          <a:p>
            <a:pPr algn="just"/>
            <a:r>
              <a:rPr lang="en-GB" sz="2800" dirty="0">
                <a:solidFill>
                  <a:schemeClr val="tx1"/>
                </a:solidFill>
              </a:rPr>
              <a:t>concepts to achieve those goals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32261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59892" y="-823151"/>
            <a:ext cx="7766936" cy="1646302"/>
          </a:xfrm>
        </p:spPr>
        <p:txBody>
          <a:bodyPr/>
          <a:lstStyle/>
          <a:p>
            <a:r>
              <a:rPr lang="en-US" sz="4400" dirty="0" smtClean="0"/>
              <a:t>Design Pattern Categories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0193" y="2014917"/>
            <a:ext cx="8464799" cy="4055307"/>
          </a:xfrm>
        </p:spPr>
        <p:txBody>
          <a:bodyPr>
            <a:normAutofit/>
          </a:bodyPr>
          <a:lstStyle/>
          <a:p>
            <a:pPr marL="457200" indent="-457200" algn="l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</a:rPr>
              <a:t>Creational </a:t>
            </a:r>
            <a:r>
              <a:rPr lang="en-US" sz="2800" dirty="0" smtClean="0">
                <a:solidFill>
                  <a:schemeClr val="tx1"/>
                </a:solidFill>
              </a:rPr>
              <a:t>patterns</a:t>
            </a:r>
          </a:p>
          <a:p>
            <a:pPr marL="457200" indent="-457200" algn="l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</a:rPr>
              <a:t>Structural </a:t>
            </a:r>
            <a:r>
              <a:rPr lang="en-US" sz="2800" dirty="0" smtClean="0">
                <a:solidFill>
                  <a:schemeClr val="tx1"/>
                </a:solidFill>
              </a:rPr>
              <a:t>patterns</a:t>
            </a:r>
          </a:p>
          <a:p>
            <a:pPr marL="457200" indent="-457200" algn="l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</a:rPr>
              <a:t>Behavioral </a:t>
            </a:r>
            <a:r>
              <a:rPr lang="en-US" sz="2800" dirty="0" smtClean="0">
                <a:solidFill>
                  <a:schemeClr val="tx1"/>
                </a:solidFill>
              </a:rPr>
              <a:t>patterns</a:t>
            </a:r>
          </a:p>
          <a:p>
            <a:pPr marL="457200" indent="-457200" algn="l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</a:rPr>
              <a:t>Concurrency patterns</a:t>
            </a:r>
          </a:p>
        </p:txBody>
      </p:sp>
    </p:spTree>
    <p:extLst>
      <p:ext uri="{BB962C8B-B14F-4D97-AF65-F5344CB8AC3E}">
        <p14:creationId xmlns="" xmlns:p14="http://schemas.microsoft.com/office/powerpoint/2010/main" val="1842805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620687" y="-203435"/>
            <a:ext cx="7766936" cy="1646302"/>
          </a:xfrm>
        </p:spPr>
        <p:txBody>
          <a:bodyPr/>
          <a:lstStyle/>
          <a:p>
            <a:r>
              <a:rPr lang="en-US" sz="4400" dirty="0"/>
              <a:t>Creational patterns</a:t>
            </a:r>
            <a:br>
              <a:rPr lang="en-US" sz="4400" dirty="0"/>
            </a:b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8453" y="1326293"/>
            <a:ext cx="8606738" cy="4422802"/>
          </a:xfrm>
        </p:spPr>
        <p:txBody>
          <a:bodyPr>
            <a:noAutofit/>
          </a:bodyPr>
          <a:lstStyle/>
          <a:p>
            <a:pPr algn="just"/>
            <a:r>
              <a:rPr lang="en-GB" sz="2200" dirty="0">
                <a:solidFill>
                  <a:schemeClr val="tx1"/>
                </a:solidFill>
              </a:rPr>
              <a:t> </a:t>
            </a:r>
            <a:r>
              <a:rPr lang="en-GB" sz="2200" dirty="0" smtClean="0">
                <a:solidFill>
                  <a:schemeClr val="tx1"/>
                </a:solidFill>
              </a:rPr>
              <a:t>Deal </a:t>
            </a:r>
            <a:r>
              <a:rPr lang="en-GB" sz="2200" dirty="0">
                <a:solidFill>
                  <a:schemeClr val="tx1"/>
                </a:solidFill>
              </a:rPr>
              <a:t>with </a:t>
            </a:r>
            <a:r>
              <a:rPr lang="en-GB" sz="2200" dirty="0">
                <a:solidFill>
                  <a:srgbClr val="FF0000"/>
                </a:solidFill>
              </a:rPr>
              <a:t>object creation mechanisms</a:t>
            </a:r>
            <a:r>
              <a:rPr lang="en-GB" sz="2200" dirty="0">
                <a:solidFill>
                  <a:schemeClr val="tx1"/>
                </a:solidFill>
              </a:rPr>
              <a:t>, trying to create objects in a manner suitable to the </a:t>
            </a:r>
            <a:r>
              <a:rPr lang="en-GB" sz="2200" dirty="0" smtClean="0">
                <a:solidFill>
                  <a:schemeClr val="tx1"/>
                </a:solidFill>
              </a:rPr>
              <a:t>situation by </a:t>
            </a:r>
            <a:r>
              <a:rPr lang="en-GB" sz="2200" dirty="0">
                <a:solidFill>
                  <a:schemeClr val="tx1"/>
                </a:solidFill>
              </a:rPr>
              <a:t>somehow controlling this object creation.</a:t>
            </a:r>
          </a:p>
          <a:p>
            <a:pPr algn="just"/>
            <a:endParaRPr lang="en-GB" sz="2200" dirty="0">
              <a:solidFill>
                <a:schemeClr val="tx1"/>
              </a:solidFill>
            </a:endParaRPr>
          </a:p>
          <a:p>
            <a:pPr algn="just"/>
            <a:r>
              <a:rPr lang="en-GB" sz="2200" dirty="0" smtClean="0">
                <a:solidFill>
                  <a:schemeClr val="tx1"/>
                </a:solidFill>
              </a:rPr>
              <a:t>Two </a:t>
            </a:r>
            <a:r>
              <a:rPr lang="en-GB" sz="2200" dirty="0">
                <a:solidFill>
                  <a:schemeClr val="tx1"/>
                </a:solidFill>
              </a:rPr>
              <a:t>dominant </a:t>
            </a:r>
            <a:r>
              <a:rPr lang="en-GB" sz="2200" dirty="0" smtClean="0">
                <a:solidFill>
                  <a:schemeClr val="tx1"/>
                </a:solidFill>
              </a:rPr>
              <a:t>ideas: 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GB" sz="2200" dirty="0" smtClean="0">
                <a:solidFill>
                  <a:srgbClr val="FF0000"/>
                </a:solidFill>
              </a:rPr>
              <a:t>encapsulating </a:t>
            </a:r>
            <a:r>
              <a:rPr lang="en-GB" sz="2200" dirty="0">
                <a:solidFill>
                  <a:srgbClr val="FF0000"/>
                </a:solidFill>
              </a:rPr>
              <a:t>knowledge</a:t>
            </a:r>
            <a:r>
              <a:rPr lang="en-GB" sz="2200" dirty="0">
                <a:solidFill>
                  <a:schemeClr val="tx1"/>
                </a:solidFill>
              </a:rPr>
              <a:t> about which </a:t>
            </a:r>
            <a:r>
              <a:rPr lang="en-GB" sz="2200" dirty="0" smtClean="0">
                <a:solidFill>
                  <a:schemeClr val="tx1"/>
                </a:solidFill>
              </a:rPr>
              <a:t>classes </a:t>
            </a:r>
            <a:r>
              <a:rPr lang="en-GB" sz="2200" dirty="0">
                <a:solidFill>
                  <a:schemeClr val="tx1"/>
                </a:solidFill>
              </a:rPr>
              <a:t>the system uses. 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GB" sz="2200" dirty="0" smtClean="0">
                <a:solidFill>
                  <a:srgbClr val="FF0000"/>
                </a:solidFill>
              </a:rPr>
              <a:t>hiding</a:t>
            </a:r>
            <a:r>
              <a:rPr lang="en-GB" sz="2200" dirty="0" smtClean="0">
                <a:solidFill>
                  <a:schemeClr val="tx1"/>
                </a:solidFill>
              </a:rPr>
              <a:t> </a:t>
            </a:r>
            <a:r>
              <a:rPr lang="en-GB" sz="2200" dirty="0">
                <a:solidFill>
                  <a:schemeClr val="tx1"/>
                </a:solidFill>
              </a:rPr>
              <a:t>how instances of these </a:t>
            </a:r>
            <a:r>
              <a:rPr lang="en-GB" sz="2200" dirty="0" smtClean="0">
                <a:solidFill>
                  <a:schemeClr val="tx1"/>
                </a:solidFill>
              </a:rPr>
              <a:t>classes </a:t>
            </a:r>
            <a:r>
              <a:rPr lang="en-GB" sz="2200" dirty="0">
                <a:solidFill>
                  <a:schemeClr val="tx1"/>
                </a:solidFill>
              </a:rPr>
              <a:t>are created and combined</a:t>
            </a:r>
            <a:r>
              <a:rPr lang="en-GB" sz="2200" dirty="0" smtClean="0">
                <a:solidFill>
                  <a:schemeClr val="tx1"/>
                </a:solidFill>
              </a:rPr>
              <a:t>.</a:t>
            </a:r>
          </a:p>
          <a:p>
            <a:pPr algn="just"/>
            <a:endParaRPr lang="en-GB" sz="2200" dirty="0" smtClean="0">
              <a:solidFill>
                <a:schemeClr val="tx1"/>
              </a:solidFill>
            </a:endParaRPr>
          </a:p>
          <a:p>
            <a:pPr algn="just"/>
            <a:r>
              <a:rPr lang="en-GB" sz="2200" dirty="0" smtClean="0">
                <a:solidFill>
                  <a:schemeClr val="tx1"/>
                </a:solidFill>
              </a:rPr>
              <a:t>Further categorized into </a:t>
            </a:r>
            <a:r>
              <a:rPr lang="en-GB" sz="2200" dirty="0" smtClean="0">
                <a:solidFill>
                  <a:srgbClr val="FF0000"/>
                </a:solidFill>
              </a:rPr>
              <a:t>Object-creational</a:t>
            </a:r>
            <a:r>
              <a:rPr lang="en-GB" sz="2200" dirty="0" smtClean="0">
                <a:solidFill>
                  <a:schemeClr val="tx1"/>
                </a:solidFill>
              </a:rPr>
              <a:t> patterns and Class-creational patterns, where Object-creational patterns deal with Object creation and Class-creational patterns deal with Class-instantiation. </a:t>
            </a:r>
            <a:endParaRPr lang="en-US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02397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303</TotalTime>
  <Words>1774</Words>
  <Application>Microsoft Office PowerPoint</Application>
  <PresentationFormat>Custom</PresentationFormat>
  <Paragraphs>322</Paragraphs>
  <Slides>35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7" baseType="lpstr">
      <vt:lpstr>Facet</vt:lpstr>
      <vt:lpstr>Image</vt:lpstr>
      <vt:lpstr>DESIGN PATTERNS</vt:lpstr>
      <vt:lpstr>Contents:</vt:lpstr>
      <vt:lpstr>Design Patterns</vt:lpstr>
      <vt:lpstr>“Gang of Four” Pattern Structure</vt:lpstr>
      <vt:lpstr>“Gang of Four” Pattern Structure</vt:lpstr>
      <vt:lpstr>Why study Design Patterns?</vt:lpstr>
      <vt:lpstr>Slide 7</vt:lpstr>
      <vt:lpstr>Design Pattern Categories</vt:lpstr>
      <vt:lpstr>Creational patterns </vt:lpstr>
      <vt:lpstr>Structural patterns</vt:lpstr>
      <vt:lpstr>Singleton </vt:lpstr>
      <vt:lpstr>Singleton </vt:lpstr>
      <vt:lpstr>Singleton </vt:lpstr>
      <vt:lpstr>Singleton </vt:lpstr>
      <vt:lpstr>Builder</vt:lpstr>
      <vt:lpstr>Builder</vt:lpstr>
      <vt:lpstr>Builder</vt:lpstr>
      <vt:lpstr>Builder</vt:lpstr>
      <vt:lpstr>Builder</vt:lpstr>
      <vt:lpstr>Builder</vt:lpstr>
      <vt:lpstr>Builder</vt:lpstr>
      <vt:lpstr> (Abstract) Factory</vt:lpstr>
      <vt:lpstr> (Abstract) Factory</vt:lpstr>
      <vt:lpstr> (Abstract) Factory</vt:lpstr>
      <vt:lpstr> (Abstract) Factory</vt:lpstr>
      <vt:lpstr> Adapter</vt:lpstr>
      <vt:lpstr> Adapter</vt:lpstr>
      <vt:lpstr> Iterator</vt:lpstr>
      <vt:lpstr> Iterator</vt:lpstr>
      <vt:lpstr> Iterator</vt:lpstr>
      <vt:lpstr> Iterator</vt:lpstr>
      <vt:lpstr> Iterator</vt:lpstr>
      <vt:lpstr> Iterator</vt:lpstr>
      <vt:lpstr>Observer</vt:lpstr>
      <vt:lpstr>Observer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PATTERNS</dc:title>
  <dc:creator>Cristian Teodor Tudor</dc:creator>
  <cp:lastModifiedBy>gigi duru</cp:lastModifiedBy>
  <cp:revision>27</cp:revision>
  <dcterms:created xsi:type="dcterms:W3CDTF">2014-05-19T19:53:53Z</dcterms:created>
  <dcterms:modified xsi:type="dcterms:W3CDTF">2017-05-23T03:40:28Z</dcterms:modified>
</cp:coreProperties>
</file>