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07159" y="3582089"/>
            <a:ext cx="6314700" cy="4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07159" y="4040279"/>
            <a:ext cx="5893200" cy="20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07159" y="3582089"/>
            <a:ext cx="6314700" cy="4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407159" y="3972510"/>
            <a:ext cx="589320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-US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com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make" TargetMode="External"/><Relationship Id="rId4" Type="http://schemas.openxmlformats.org/officeDocument/2006/relationships/hyperlink" Target="http://ant.apache.org/" TargetMode="External"/><Relationship Id="rId5" Type="http://schemas.openxmlformats.org/officeDocument/2006/relationships/hyperlink" Target="https://maven.apache.org/" TargetMode="External"/><Relationship Id="rId6" Type="http://schemas.openxmlformats.org/officeDocument/2006/relationships/hyperlink" Target="http://gradle.org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gradle.org/getting-started-gradle-java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examples.javacodegeeks.com/core-java/gradle/gradle-netbeans-exampl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bversion.apache.org/" TargetMode="External"/><Relationship Id="rId4" Type="http://schemas.openxmlformats.org/officeDocument/2006/relationships/hyperlink" Target="http://www.nongnu.org/cvs/" TargetMode="External"/><Relationship Id="rId5" Type="http://schemas.openxmlformats.org/officeDocument/2006/relationships/hyperlink" Target="https://git-scm.com/" TargetMode="External"/><Relationship Id="rId6" Type="http://schemas.openxmlformats.org/officeDocument/2006/relationships/hyperlink" Target="https://www.mercurial-scm.org/" TargetMode="External"/><Relationship Id="rId7" Type="http://schemas.openxmlformats.org/officeDocument/2006/relationships/hyperlink" Target="http://www.perforce.com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tbucket.com" TargetMode="External"/><Relationship Id="rId4" Type="http://schemas.openxmlformats.org/officeDocument/2006/relationships/hyperlink" Target="mailto:johndoe@example.com" TargetMode="Externa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1493950" y="494755"/>
            <a:ext cx="6377999" cy="2177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sz="2800"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Sisteme de versionare software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rgbClr val="FFFFFF"/>
                </a:solidFill>
              </a:rPr>
              <a:t>ș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instrumente de build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671250" y="33223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George Popa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Gemini Solutions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548640" y="299270"/>
            <a:ext cx="6314699" cy="45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Let's have fun!									</a:t>
            </a: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(part 2)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48649" y="1097275"/>
            <a:ext cx="7139099" cy="314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R="0" lvl="1" indent="25400" algn="l" rtl="0">
              <a:spcBef>
                <a:spcPts val="0"/>
              </a:spcBef>
              <a:buClr>
                <a:srgbClr val="EFEFEF"/>
              </a:buClr>
              <a:buFont typeface="Noto Symbol"/>
              <a:buChar char="○"/>
            </a:pPr>
            <a:r>
              <a:rPr lang="en-US">
                <a:solidFill>
                  <a:srgbClr val="EFEFEF"/>
                </a:solidFill>
              </a:rPr>
              <a:t>Creați un fișier nou în cadrul proiectului:</a:t>
            </a:r>
          </a:p>
          <a:p>
            <a:pPr marL="1371600" marR="0" lvl="2" indent="-228600" algn="l" rtl="0">
              <a:spcBef>
                <a:spcPts val="0"/>
              </a:spcBef>
              <a:buClr>
                <a:srgbClr val="EFEFEF"/>
              </a:buClr>
              <a:buChar char="■"/>
            </a:pPr>
            <a:r>
              <a:rPr lang="en-US">
                <a:solidFill>
                  <a:srgbClr val="EFEFEF"/>
                </a:solidFill>
              </a:rPr>
              <a:t>touch nume_prenume.txt</a:t>
            </a:r>
          </a:p>
          <a:p>
            <a:pPr marL="1371600" marR="0" lvl="2" indent="-228600" algn="l" rtl="0">
              <a:spcBef>
                <a:spcPts val="0"/>
              </a:spcBef>
              <a:buClr>
                <a:srgbClr val="EFEFEF"/>
              </a:buClr>
              <a:buChar char="■"/>
            </a:pPr>
            <a:r>
              <a:rPr lang="en-US">
                <a:solidFill>
                  <a:srgbClr val="EFEFEF"/>
                </a:solidFill>
              </a:rPr>
              <a:t>git status</a:t>
            </a:r>
          </a:p>
          <a:p>
            <a:pPr marL="914400" marR="0" lvl="0" indent="0" algn="l" rtl="0">
              <a:spcBef>
                <a:spcPts val="0"/>
              </a:spcBef>
              <a:buNone/>
            </a:pPr>
            <a:endParaRPr>
              <a:solidFill>
                <a:srgbClr val="EFEFEF"/>
              </a:solidFill>
            </a:endParaRPr>
          </a:p>
          <a:p>
            <a:pPr marR="0" lvl="1" indent="25400" algn="l" rtl="0">
              <a:spcBef>
                <a:spcPts val="0"/>
              </a:spcBef>
              <a:buClr>
                <a:srgbClr val="EFEFEF"/>
              </a:buClr>
              <a:buFont typeface="Noto Symbol"/>
              <a:buChar char="○"/>
            </a:pPr>
            <a:r>
              <a:rPr lang="en-US">
                <a:solidFill>
                  <a:srgbClr val="EFEFEF"/>
                </a:solidFill>
              </a:rPr>
              <a:t>Urcați fișierul nou creat pe </a:t>
            </a:r>
            <a:r>
              <a:rPr lang="en-US" i="1">
                <a:solidFill>
                  <a:srgbClr val="EFEFEF"/>
                </a:solidFill>
              </a:rPr>
              <a:t>repository</a:t>
            </a:r>
            <a:r>
              <a:rPr lang="en-US">
                <a:solidFill>
                  <a:srgbClr val="EFEFEF"/>
                </a:solidFill>
              </a:rPr>
              <a:t> bitbucket.com și descărcați fișierele colegilor:</a:t>
            </a:r>
          </a:p>
          <a:p>
            <a:pPr marL="1371600" marR="0" lvl="2" indent="-228600" algn="l" rtl="0">
              <a:spcBef>
                <a:spcPts val="0"/>
              </a:spcBef>
              <a:buClr>
                <a:srgbClr val="EFEFEF"/>
              </a:buClr>
              <a:buChar char="■"/>
            </a:pPr>
            <a:r>
              <a:rPr lang="en-US">
                <a:solidFill>
                  <a:srgbClr val="EFEFEF"/>
                </a:solidFill>
              </a:rPr>
              <a:t>git add nume_prenume.txt</a:t>
            </a:r>
          </a:p>
          <a:p>
            <a:pPr marL="1371600" marR="0" lvl="2" indent="-228600" algn="l" rtl="0">
              <a:spcBef>
                <a:spcPts val="0"/>
              </a:spcBef>
              <a:buClr>
                <a:srgbClr val="EFEFEF"/>
              </a:buClr>
              <a:buChar char="■"/>
            </a:pPr>
            <a:r>
              <a:rPr lang="en-US">
                <a:solidFill>
                  <a:srgbClr val="EFEFEF"/>
                </a:solidFill>
              </a:rPr>
              <a:t>git commit -m “Upload nume_prenume.txt”</a:t>
            </a:r>
          </a:p>
          <a:p>
            <a:pPr marL="1371600" marR="0" lvl="2" indent="-228600" algn="l" rtl="0">
              <a:spcBef>
                <a:spcPts val="0"/>
              </a:spcBef>
              <a:buClr>
                <a:srgbClr val="EFEFEF"/>
              </a:buClr>
              <a:buChar char="■"/>
            </a:pPr>
            <a:r>
              <a:rPr lang="en-US">
                <a:solidFill>
                  <a:srgbClr val="EFEFEF"/>
                </a:solidFill>
              </a:rPr>
              <a:t>git pull origin master</a:t>
            </a:r>
          </a:p>
          <a:p>
            <a:pPr marL="1371600" marR="0" lvl="2" indent="-228600" algn="l" rtl="0">
              <a:spcBef>
                <a:spcPts val="0"/>
              </a:spcBef>
              <a:buClr>
                <a:srgbClr val="EFEFEF"/>
              </a:buClr>
              <a:buChar char="■"/>
            </a:pPr>
            <a:r>
              <a:rPr lang="en-US">
                <a:solidFill>
                  <a:srgbClr val="EFEFEF"/>
                </a:solidFill>
              </a:rPr>
              <a:t>git push origin master</a:t>
            </a:r>
          </a:p>
          <a:p>
            <a:pPr marL="1371600" marR="0" lvl="2" indent="-228600" algn="l" rtl="0">
              <a:spcBef>
                <a:spcPts val="0"/>
              </a:spcBef>
              <a:buClr>
                <a:srgbClr val="EFEFEF"/>
              </a:buClr>
              <a:buChar char="■"/>
            </a:pPr>
            <a:r>
              <a:rPr lang="en-US">
                <a:solidFill>
                  <a:srgbClr val="EFEFEF"/>
                </a:solidFill>
              </a:rPr>
              <a:t>git status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endParaRPr b="0" i="0" u="none" strike="noStrike" cap="none">
              <a:solidFill>
                <a:srgbClr val="EFEFEF"/>
              </a:solidFill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750" y="2376562"/>
            <a:ext cx="3689249" cy="2766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47809" y="269914"/>
            <a:ext cx="6314699" cy="45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Git conflicts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73275" y="784125"/>
            <a:ext cx="4164600" cy="322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 dirty="0" err="1"/>
              <a:t>Când</a:t>
            </a:r>
            <a:r>
              <a:rPr lang="en-US" dirty="0"/>
              <a:t> se </a:t>
            </a:r>
            <a:r>
              <a:rPr lang="en-US" dirty="0" err="1"/>
              <a:t>muncește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inevitabile</a:t>
            </a:r>
            <a:r>
              <a:rPr lang="en-US" dirty="0"/>
              <a:t>!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 dirty="0" err="1"/>
              <a:t>Apar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regulă</a:t>
            </a:r>
            <a:r>
              <a:rPr lang="en-US" dirty="0" smtClean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modificări</a:t>
            </a:r>
            <a:r>
              <a:rPr lang="en-US" dirty="0"/>
              <a:t> </a:t>
            </a:r>
            <a:r>
              <a:rPr lang="en-US" dirty="0" err="1"/>
              <a:t>simultane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aceleași</a:t>
            </a:r>
            <a:r>
              <a:rPr lang="en-US" dirty="0"/>
              <a:t> </a:t>
            </a:r>
            <a:r>
              <a:rPr lang="en-US" dirty="0" err="1"/>
              <a:t>linii</a:t>
            </a:r>
            <a:r>
              <a:rPr lang="en-US" dirty="0"/>
              <a:t> de cod;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 dirty="0"/>
              <a:t>Nu </a:t>
            </a:r>
            <a:r>
              <a:rPr lang="en-US" dirty="0" err="1"/>
              <a:t>există</a:t>
            </a:r>
            <a:r>
              <a:rPr lang="en-US" dirty="0"/>
              <a:t> tool-</a:t>
            </a:r>
            <a:r>
              <a:rPr lang="en-US" dirty="0" err="1"/>
              <a:t>uri</a:t>
            </a:r>
            <a:r>
              <a:rPr lang="en-US" dirty="0"/>
              <a:t> automate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rezolve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conflictele</a:t>
            </a:r>
            <a:r>
              <a:rPr lang="en-US" dirty="0"/>
              <a:t>;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conflictelor</a:t>
            </a:r>
            <a:r>
              <a:rPr lang="en-US" dirty="0"/>
              <a:t> </a:t>
            </a:r>
            <a:r>
              <a:rPr lang="en-US" dirty="0" err="1"/>
              <a:t>implică</a:t>
            </a:r>
            <a:r>
              <a:rPr lang="en-US" dirty="0"/>
              <a:t> </a:t>
            </a:r>
            <a:r>
              <a:rPr lang="en-US" dirty="0" err="1"/>
              <a:t>decizii</a:t>
            </a:r>
            <a:r>
              <a:rPr lang="en-US" dirty="0"/>
              <a:t> </a:t>
            </a:r>
            <a:r>
              <a:rPr lang="en-US" dirty="0" err="1"/>
              <a:t>luate</a:t>
            </a:r>
            <a:r>
              <a:rPr lang="en-US" dirty="0"/>
              <a:t> de </a:t>
            </a:r>
            <a:r>
              <a:rPr lang="en-US" dirty="0" err="1"/>
              <a:t>echipă</a:t>
            </a:r>
            <a:r>
              <a:rPr lang="en-US" dirty="0"/>
              <a:t>, </a:t>
            </a:r>
            <a:r>
              <a:rPr lang="en-US" dirty="0" err="1"/>
              <a:t>specifice</a:t>
            </a:r>
            <a:r>
              <a:rPr lang="en-US" dirty="0"/>
              <a:t> </a:t>
            </a:r>
            <a:r>
              <a:rPr lang="en-US" dirty="0" err="1"/>
              <a:t>logicii</a:t>
            </a:r>
            <a:r>
              <a:rPr lang="en-US" dirty="0"/>
              <a:t> </a:t>
            </a:r>
            <a:r>
              <a:rPr lang="en-US" dirty="0" err="1"/>
              <a:t>aplicației</a:t>
            </a:r>
            <a:r>
              <a:rPr lang="en-US" dirty="0"/>
              <a:t>. 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075" y="269924"/>
            <a:ext cx="3228934" cy="214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724" y="2673574"/>
            <a:ext cx="4335275" cy="24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548640" y="299270"/>
            <a:ext cx="6314699" cy="45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Let's have fun!									</a:t>
            </a: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(part 3)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4824" y="1085750"/>
            <a:ext cx="6091800" cy="314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1" indent="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Noto Symbol"/>
              <a:buChar char="○"/>
            </a:pPr>
            <a:r>
              <a:rPr lang="en-US" sz="1200">
                <a:solidFill>
                  <a:srgbClr val="F3F3F3"/>
                </a:solidFill>
              </a:rPr>
              <a:t>În echipe de câte două persoane, copiați substract.h și substract.c în fișiere noi:</a:t>
            </a: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■"/>
            </a:pPr>
            <a:r>
              <a:rPr lang="en-US" sz="1200">
                <a:solidFill>
                  <a:srgbClr val="F3F3F3"/>
                </a:solidFill>
              </a:rPr>
              <a:t>cp substract.h substract_nume1_nume2.h</a:t>
            </a: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■"/>
            </a:pPr>
            <a:r>
              <a:rPr lang="en-US" sz="1200">
                <a:solidFill>
                  <a:srgbClr val="F3F3F3"/>
                </a:solidFill>
              </a:rPr>
              <a:t>cp substract.c substract_nume1_nume2.h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3F3F3"/>
              </a:solidFill>
            </a:endParaRPr>
          </a:p>
          <a:p>
            <a:pPr marR="0" lvl="1" indent="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Noto Symbol"/>
              <a:buChar char="○"/>
            </a:pPr>
            <a:r>
              <a:rPr lang="en-US" sz="1200">
                <a:solidFill>
                  <a:srgbClr val="F3F3F3"/>
                </a:solidFill>
              </a:rPr>
              <a:t>Modificați calculator.c încât să folosească noile fișiere:</a:t>
            </a: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■"/>
            </a:pPr>
            <a:r>
              <a:rPr lang="en-US" sz="1200">
                <a:solidFill>
                  <a:srgbClr val="F3F3F3"/>
                </a:solidFill>
              </a:rPr>
              <a:t>#include &lt;substract_nume1_nume2.h&gt;</a:t>
            </a: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■"/>
            </a:pPr>
            <a:r>
              <a:rPr lang="en-US" sz="1200">
                <a:solidFill>
                  <a:srgbClr val="F3F3F3"/>
                </a:solidFill>
              </a:rPr>
              <a:t>gcc -Wall -o calculator calculator.c add.c substract_nume1_nume2.c</a:t>
            </a: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■"/>
            </a:pPr>
            <a:r>
              <a:rPr lang="en-US" sz="1200">
                <a:solidFill>
                  <a:srgbClr val="F3F3F3"/>
                </a:solidFill>
              </a:rPr>
              <a:t>./calculator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3F3F3"/>
              </a:solidFill>
            </a:endParaRPr>
          </a:p>
          <a:p>
            <a:pPr marR="0" lvl="1" indent="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Noto Symbol"/>
              <a:buChar char="○"/>
            </a:pPr>
            <a:r>
              <a:rPr lang="en-US" sz="1200">
                <a:solidFill>
                  <a:srgbClr val="F3F3F3"/>
                </a:solidFill>
              </a:rPr>
              <a:t>Comiteți sursele nou create și apoi efectuați </a:t>
            </a:r>
            <a:r>
              <a:rPr lang="en-US" sz="1200" i="1">
                <a:solidFill>
                  <a:srgbClr val="F3F3F3"/>
                </a:solidFill>
              </a:rPr>
              <a:t>push</a:t>
            </a:r>
            <a:r>
              <a:rPr lang="en-US" sz="1200">
                <a:solidFill>
                  <a:srgbClr val="F3F3F3"/>
                </a:solidFill>
              </a:rPr>
              <a:t> pe </a:t>
            </a:r>
            <a:r>
              <a:rPr lang="en-US" sz="1200" u="sng">
                <a:solidFill>
                  <a:srgbClr val="F3F3F3"/>
                </a:solidFill>
                <a:hlinkClick r:id="rId3"/>
              </a:rPr>
              <a:t>https://bitbucket.com</a:t>
            </a:r>
            <a:r>
              <a:rPr lang="en-US" sz="1200">
                <a:solidFill>
                  <a:srgbClr val="F3F3F3"/>
                </a:solidFill>
              </a:rPr>
              <a:t> :</a:t>
            </a: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■"/>
            </a:pPr>
            <a:r>
              <a:rPr lang="en-US" sz="1200">
                <a:solidFill>
                  <a:srgbClr val="F3F3F3"/>
                </a:solidFill>
              </a:rPr>
              <a:t>git pull origin master</a:t>
            </a: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■"/>
            </a:pPr>
            <a:r>
              <a:rPr lang="en-US" sz="1200">
                <a:solidFill>
                  <a:srgbClr val="F3F3F3"/>
                </a:solidFill>
              </a:rPr>
              <a:t>git add substract_nume1_nume2.h substract_nume1_nume2.c</a:t>
            </a: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■"/>
            </a:pPr>
            <a:r>
              <a:rPr lang="en-US" sz="1200">
                <a:solidFill>
                  <a:srgbClr val="F3F3F3"/>
                </a:solidFill>
              </a:rPr>
              <a:t>git commit -m “Rename &amp; repair substract”</a:t>
            </a: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■"/>
            </a:pPr>
            <a:r>
              <a:rPr lang="en-US" sz="1200">
                <a:solidFill>
                  <a:srgbClr val="F3F3F3"/>
                </a:solidFill>
              </a:rPr>
              <a:t>git push origin master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3F3F3"/>
              </a:solidFill>
            </a:endParaRPr>
          </a:p>
          <a:p>
            <a:pPr marL="45720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3F3F3"/>
              </a:solidFill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1712" y="2995762"/>
            <a:ext cx="29622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68109" y="303789"/>
            <a:ext cx="6314699" cy="45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Git branches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2059850" y="3178351"/>
            <a:ext cx="5893200" cy="1569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en-US" sz="1200" dirty="0" err="1"/>
              <a:t>Utilizatorii</a:t>
            </a:r>
            <a:r>
              <a:rPr lang="en-US" sz="1200" dirty="0"/>
              <a:t> </a:t>
            </a:r>
            <a:r>
              <a:rPr lang="en-US" sz="1200" dirty="0" err="1"/>
              <a:t>git</a:t>
            </a:r>
            <a:r>
              <a:rPr lang="en-US" sz="1200" dirty="0"/>
              <a:t> </a:t>
            </a:r>
            <a:r>
              <a:rPr lang="en-US" sz="1200" dirty="0" err="1"/>
              <a:t>lucrează</a:t>
            </a:r>
            <a:r>
              <a:rPr lang="en-US" sz="1200" dirty="0"/>
              <a:t> </a:t>
            </a:r>
            <a:r>
              <a:rPr lang="en-US" sz="1200" dirty="0" smtClean="0"/>
              <a:t>de </a:t>
            </a:r>
            <a:r>
              <a:rPr lang="en-US" sz="1200" dirty="0" err="1" smtClean="0"/>
              <a:t>regulă</a:t>
            </a:r>
            <a:r>
              <a:rPr lang="en-US" sz="1200" dirty="0" smtClean="0"/>
              <a:t> </a:t>
            </a:r>
            <a:r>
              <a:rPr lang="en-US" sz="1200" dirty="0" err="1"/>
              <a:t>pe</a:t>
            </a:r>
            <a:r>
              <a:rPr lang="en-US" sz="1200" dirty="0"/>
              <a:t> multiple branch-</a:t>
            </a:r>
            <a:r>
              <a:rPr lang="en-US" sz="1200" dirty="0" err="1"/>
              <a:t>uri</a:t>
            </a:r>
            <a:r>
              <a:rPr lang="en-US" sz="1200" dirty="0"/>
              <a:t> locale;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en-US" sz="1200" dirty="0" err="1"/>
              <a:t>Operatii</a:t>
            </a:r>
            <a:r>
              <a:rPr lang="en-US" sz="1200" dirty="0"/>
              <a:t> cu branch-</a:t>
            </a:r>
            <a:r>
              <a:rPr lang="en-US" sz="1200" dirty="0" err="1"/>
              <a:t>uri</a:t>
            </a:r>
            <a:r>
              <a:rPr lang="en-US" sz="1200" dirty="0"/>
              <a:t>:</a:t>
            </a:r>
          </a:p>
          <a:p>
            <a:pPr marL="914400" lvl="1" indent="-304800" rtl="0">
              <a:spcBef>
                <a:spcPts val="0"/>
              </a:spcBef>
              <a:buSzPct val="100000"/>
              <a:buChar char="○"/>
            </a:pPr>
            <a:r>
              <a:rPr lang="en-US" sz="1200" dirty="0" err="1"/>
              <a:t>git</a:t>
            </a:r>
            <a:r>
              <a:rPr lang="en-US" sz="1200" dirty="0"/>
              <a:t> checkout -b </a:t>
            </a:r>
            <a:r>
              <a:rPr lang="en-US" sz="1200" dirty="0" err="1"/>
              <a:t>new_feature</a:t>
            </a:r>
            <a:endParaRPr lang="en-US" sz="1200" dirty="0"/>
          </a:p>
          <a:p>
            <a:pPr marL="914400" lvl="1" indent="-304800" rtl="0">
              <a:spcBef>
                <a:spcPts val="0"/>
              </a:spcBef>
              <a:buSzPct val="100000"/>
              <a:buChar char="○"/>
            </a:pPr>
            <a:r>
              <a:rPr lang="en-US" sz="1200" dirty="0" err="1"/>
              <a:t>git</a:t>
            </a:r>
            <a:r>
              <a:rPr lang="en-US" sz="1200" dirty="0"/>
              <a:t> rebase master</a:t>
            </a:r>
          </a:p>
          <a:p>
            <a:pPr marL="914400" lvl="1" indent="-304800" rtl="0">
              <a:spcBef>
                <a:spcPts val="0"/>
              </a:spcBef>
              <a:buSzPct val="100000"/>
              <a:buChar char="○"/>
            </a:pPr>
            <a:r>
              <a:rPr lang="en-US" sz="1200" dirty="0" err="1"/>
              <a:t>git</a:t>
            </a:r>
            <a:r>
              <a:rPr lang="en-US" sz="1200" dirty="0"/>
              <a:t> checkout master</a:t>
            </a:r>
          </a:p>
          <a:p>
            <a:pPr marL="914400" lvl="1" indent="-304800" rtl="0">
              <a:spcBef>
                <a:spcPts val="0"/>
              </a:spcBef>
              <a:buSzPct val="100000"/>
              <a:buChar char="○"/>
            </a:pPr>
            <a:r>
              <a:rPr lang="en-US" sz="1200" dirty="0" err="1"/>
              <a:t>git</a:t>
            </a:r>
            <a:r>
              <a:rPr lang="en-US" sz="1200" dirty="0"/>
              <a:t> merge </a:t>
            </a:r>
            <a:r>
              <a:rPr lang="en-US" sz="1200" dirty="0" err="1"/>
              <a:t>new_feature</a:t>
            </a:r>
            <a:endParaRPr lang="en-US" sz="1200" dirty="0"/>
          </a:p>
          <a:p>
            <a:pPr marL="914400" lvl="1" indent="-304800" rtl="0">
              <a:spcBef>
                <a:spcPts val="0"/>
              </a:spcBef>
              <a:buSzPct val="100000"/>
              <a:buChar char="○"/>
            </a:pPr>
            <a:r>
              <a:rPr lang="en-US" sz="1200" dirty="0" err="1"/>
              <a:t>git</a:t>
            </a:r>
            <a:r>
              <a:rPr lang="en-US" sz="1200" dirty="0"/>
              <a:t> push origin master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en-US" sz="1200" dirty="0"/>
              <a:t>Pull requests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325" y="878400"/>
            <a:ext cx="4188924" cy="218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543240" y="365309"/>
            <a:ext cx="6314699" cy="45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Instrumente de build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407146" y="1028700"/>
            <a:ext cx="8213700" cy="321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-45720" algn="just" rtl="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-US" sz="1800" b="1" i="0" u="none" strike="noStrike" cap="none" dirty="0">
                <a:solidFill>
                  <a:srgbClr val="F3F3F3"/>
                </a:solidFill>
              </a:rPr>
              <a:t>Build automation</a:t>
            </a:r>
            <a:r>
              <a:rPr lang="en-US" sz="1800" b="0" i="0" u="none" strike="noStrike" cap="none" dirty="0">
                <a:solidFill>
                  <a:srgbClr val="F3F3F3"/>
                </a:solidFill>
              </a:rPr>
              <a:t> </a:t>
            </a:r>
            <a:r>
              <a:rPr lang="en-US" sz="1800" b="0" i="0" u="none" strike="noStrike" cap="none" dirty="0" err="1">
                <a:solidFill>
                  <a:srgbClr val="F3F3F3"/>
                </a:solidFill>
              </a:rPr>
              <a:t>este</a:t>
            </a:r>
            <a:r>
              <a:rPr lang="en-US" sz="1800" b="0" i="0" u="none" strike="noStrike" cap="none" dirty="0">
                <a:solidFill>
                  <a:srgbClr val="F3F3F3"/>
                </a:solidFill>
              </a:rPr>
              <a:t> </a:t>
            </a:r>
            <a:r>
              <a:rPr lang="en-US" sz="1800" b="0" i="0" u="none" strike="noStrike" cap="none" dirty="0" err="1">
                <a:solidFill>
                  <a:srgbClr val="F3F3F3"/>
                </a:solidFill>
              </a:rPr>
              <a:t>procesul</a:t>
            </a:r>
            <a:r>
              <a:rPr lang="en-US" sz="1800" b="0" i="0" u="none" strike="noStrike" cap="none" dirty="0">
                <a:solidFill>
                  <a:srgbClr val="F3F3F3"/>
                </a:solidFill>
              </a:rPr>
              <a:t> de </a:t>
            </a:r>
            <a:r>
              <a:rPr lang="en-US" sz="1800" b="0" i="0" u="none" strike="noStrike" cap="none" dirty="0" err="1">
                <a:solidFill>
                  <a:srgbClr val="F3F3F3"/>
                </a:solidFill>
              </a:rPr>
              <a:t>creare</a:t>
            </a:r>
            <a:r>
              <a:rPr lang="en-US" sz="1800" b="0" i="0" u="none" strike="noStrike" cap="none" dirty="0">
                <a:solidFill>
                  <a:srgbClr val="F3F3F3"/>
                </a:solidFill>
              </a:rPr>
              <a:t> </a:t>
            </a:r>
            <a:r>
              <a:rPr lang="en-US" sz="1800" b="0" i="0" u="none" strike="noStrike" cap="none" dirty="0" err="1">
                <a:solidFill>
                  <a:srgbClr val="F3F3F3"/>
                </a:solidFill>
              </a:rPr>
              <a:t>automat</a:t>
            </a:r>
            <a:r>
              <a:rPr lang="en-US" sz="1800" dirty="0" err="1">
                <a:solidFill>
                  <a:srgbClr val="F3F3F3"/>
                </a:solidFill>
              </a:rPr>
              <a:t>ă</a:t>
            </a:r>
            <a:r>
              <a:rPr lang="en-US" sz="1800" b="0" i="0" u="none" strike="noStrike" cap="none" dirty="0">
                <a:solidFill>
                  <a:srgbClr val="F3F3F3"/>
                </a:solidFill>
              </a:rPr>
              <a:t> a </a:t>
            </a:r>
            <a:r>
              <a:rPr lang="en-US" sz="1800" b="0" i="0" u="none" strike="noStrike" cap="none" dirty="0" err="1">
                <a:solidFill>
                  <a:srgbClr val="F3F3F3"/>
                </a:solidFill>
              </a:rPr>
              <a:t>componentelor</a:t>
            </a:r>
            <a:r>
              <a:rPr lang="en-US" sz="1800" b="0" i="0" u="none" strike="noStrike" cap="none" dirty="0">
                <a:solidFill>
                  <a:srgbClr val="F3F3F3"/>
                </a:solidFill>
              </a:rPr>
              <a:t> software </a:t>
            </a:r>
            <a:r>
              <a:rPr lang="en-US" sz="1800" b="0" i="0" u="none" strike="noStrike" cap="none" dirty="0" err="1">
                <a:solidFill>
                  <a:srgbClr val="F3F3F3"/>
                </a:solidFill>
              </a:rPr>
              <a:t>pornind</a:t>
            </a:r>
            <a:r>
              <a:rPr lang="en-US" sz="1800" b="0" i="0" u="none" strike="noStrike" cap="none" dirty="0">
                <a:solidFill>
                  <a:srgbClr val="F3F3F3"/>
                </a:solidFill>
              </a:rPr>
              <a:t> de la </a:t>
            </a:r>
            <a:r>
              <a:rPr lang="en-US" sz="1800" b="0" i="0" u="none" strike="noStrike" cap="none" dirty="0" err="1">
                <a:solidFill>
                  <a:srgbClr val="F3F3F3"/>
                </a:solidFill>
              </a:rPr>
              <a:t>codul</a:t>
            </a:r>
            <a:r>
              <a:rPr lang="en-US" sz="1800" b="0" i="0" u="none" strike="noStrike" cap="none" dirty="0">
                <a:solidFill>
                  <a:srgbClr val="F3F3F3"/>
                </a:solidFill>
              </a:rPr>
              <a:t> </a:t>
            </a:r>
            <a:r>
              <a:rPr lang="en-US" sz="1800" b="0" i="0" u="none" strike="noStrike" cap="none" dirty="0" err="1">
                <a:solidFill>
                  <a:srgbClr val="F3F3F3"/>
                </a:solidFill>
              </a:rPr>
              <a:t>surs</a:t>
            </a:r>
            <a:r>
              <a:rPr lang="en-US" sz="1800" dirty="0" err="1">
                <a:solidFill>
                  <a:srgbClr val="F3F3F3"/>
                </a:solidFill>
              </a:rPr>
              <a:t>ă</a:t>
            </a:r>
            <a:r>
              <a:rPr lang="en-US" sz="1800" b="0" i="0" u="none" strike="noStrike" cap="none" dirty="0">
                <a:solidFill>
                  <a:srgbClr val="F3F3F3"/>
                </a:solidFill>
              </a:rPr>
              <a:t> </a:t>
            </a:r>
            <a:r>
              <a:rPr lang="en-US" sz="1800" b="0" i="0" u="none" strike="noStrike" cap="none" dirty="0" err="1">
                <a:solidFill>
                  <a:srgbClr val="F3F3F3"/>
                </a:solidFill>
              </a:rPr>
              <a:t>și</a:t>
            </a:r>
            <a:r>
              <a:rPr lang="en-US" sz="1800" b="0" i="0" u="none" strike="noStrike" cap="none" dirty="0">
                <a:solidFill>
                  <a:srgbClr val="F3F3F3"/>
                </a:solidFill>
              </a:rPr>
              <a:t> </a:t>
            </a:r>
            <a:r>
              <a:rPr lang="en-US" sz="1800" b="0" i="0" u="none" strike="noStrike" cap="none" dirty="0" err="1" smtClean="0">
                <a:solidFill>
                  <a:srgbClr val="F3F3F3"/>
                </a:solidFill>
              </a:rPr>
              <a:t>dependen</a:t>
            </a:r>
            <a:r>
              <a:rPr lang="en-US" sz="1800" dirty="0" err="1" smtClean="0">
                <a:solidFill>
                  <a:srgbClr val="F3F3F3"/>
                </a:solidFill>
              </a:rPr>
              <a:t>ț</a:t>
            </a:r>
            <a:r>
              <a:rPr lang="en-US" sz="1800" b="0" i="0" u="none" strike="noStrike" cap="none" dirty="0" err="1" smtClean="0">
                <a:solidFill>
                  <a:srgbClr val="F3F3F3"/>
                </a:solidFill>
              </a:rPr>
              <a:t>e</a:t>
            </a:r>
            <a:r>
              <a:rPr lang="en-US" sz="1800" b="0" i="0" u="none" strike="noStrike" cap="none" dirty="0">
                <a:solidFill>
                  <a:srgbClr val="F3F3F3"/>
                </a:solidFill>
              </a:rPr>
              <a:t>.</a:t>
            </a:r>
          </a:p>
          <a:p>
            <a:pPr marR="0" lvl="0" algn="just" rtl="0">
              <a:spcBef>
                <a:spcPts val="0"/>
              </a:spcBef>
              <a:buNone/>
            </a:pPr>
            <a:endParaRPr sz="1800" dirty="0">
              <a:solidFill>
                <a:srgbClr val="F3F3F3"/>
              </a:solidFill>
            </a:endParaRPr>
          </a:p>
          <a:p>
            <a:pPr marL="0" marR="0" lvl="0" indent="-45720" algn="l" rtl="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-US" sz="1800" b="0" i="0" u="none" strike="noStrike" cap="none" dirty="0" err="1">
                <a:solidFill>
                  <a:srgbClr val="F3F3F3"/>
                </a:solidFill>
              </a:rPr>
              <a:t>Fazele</a:t>
            </a:r>
            <a:r>
              <a:rPr lang="en-US" sz="1800" b="0" i="0" u="none" strike="noStrike" cap="none" dirty="0">
                <a:solidFill>
                  <a:srgbClr val="F3F3F3"/>
                </a:solidFill>
              </a:rPr>
              <a:t> </a:t>
            </a:r>
            <a:r>
              <a:rPr lang="en-US" sz="1800" b="0" i="0" u="none" strike="noStrike" cap="none" dirty="0" err="1">
                <a:solidFill>
                  <a:srgbClr val="F3F3F3"/>
                </a:solidFill>
              </a:rPr>
              <a:t>uzuale</a:t>
            </a:r>
            <a:r>
              <a:rPr lang="en-US" sz="1800" b="0" i="0" u="none" strike="noStrike" cap="none" dirty="0">
                <a:solidFill>
                  <a:srgbClr val="F3F3F3"/>
                </a:solidFill>
              </a:rPr>
              <a:t> ale </a:t>
            </a:r>
            <a:r>
              <a:rPr lang="en-US" sz="1800" b="0" i="0" u="none" strike="noStrike" cap="none" dirty="0" err="1">
                <a:solidFill>
                  <a:srgbClr val="F3F3F3"/>
                </a:solidFill>
              </a:rPr>
              <a:t>procesului</a:t>
            </a:r>
            <a:r>
              <a:rPr lang="en-US" sz="1800" b="0" i="0" u="none" strike="noStrike" cap="none" dirty="0">
                <a:solidFill>
                  <a:srgbClr val="F3F3F3"/>
                </a:solidFill>
              </a:rPr>
              <a:t> de build: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 dirty="0">
              <a:solidFill>
                <a:srgbClr val="F3F3F3"/>
              </a:solidFill>
            </a:endParaRPr>
          </a:p>
          <a:p>
            <a:pPr marL="1371600" marR="0" lvl="2" indent="-342900" algn="l" rtl="0">
              <a:spcBef>
                <a:spcPts val="0"/>
              </a:spcBef>
              <a:buClr>
                <a:srgbClr val="F3F3F3"/>
              </a:buClr>
              <a:buSzPct val="100000"/>
              <a:buChar char="■"/>
            </a:pPr>
            <a:r>
              <a:rPr lang="en-US" sz="1800" b="0" i="0" u="none" strike="noStrike" cap="none" dirty="0" err="1">
                <a:solidFill>
                  <a:srgbClr val="F3F3F3"/>
                </a:solidFill>
              </a:rPr>
              <a:t>Instalare</a:t>
            </a:r>
            <a:r>
              <a:rPr lang="en-US" sz="1800" b="0" i="0" u="none" strike="noStrike" cap="none" dirty="0">
                <a:solidFill>
                  <a:srgbClr val="F3F3F3"/>
                </a:solidFill>
              </a:rPr>
              <a:t> </a:t>
            </a:r>
            <a:r>
              <a:rPr lang="en-US" sz="1800" b="0" i="0" u="none" strike="noStrike" cap="none" dirty="0" err="1" smtClean="0">
                <a:solidFill>
                  <a:srgbClr val="F3F3F3"/>
                </a:solidFill>
              </a:rPr>
              <a:t>dependen</a:t>
            </a:r>
            <a:r>
              <a:rPr lang="en-US" sz="1800" dirty="0" err="1" smtClean="0">
                <a:solidFill>
                  <a:srgbClr val="F3F3F3"/>
                </a:solidFill>
              </a:rPr>
              <a:t>ț</a:t>
            </a:r>
            <a:r>
              <a:rPr lang="en-US" sz="1800" b="0" i="0" u="none" strike="noStrike" cap="none" dirty="0" err="1" smtClean="0">
                <a:solidFill>
                  <a:srgbClr val="F3F3F3"/>
                </a:solidFill>
              </a:rPr>
              <a:t>e</a:t>
            </a:r>
            <a:endParaRPr lang="en-US" sz="1800" b="0" i="0" u="none" strike="noStrike" cap="none" dirty="0">
              <a:solidFill>
                <a:srgbClr val="F3F3F3"/>
              </a:solidFill>
            </a:endParaRPr>
          </a:p>
          <a:p>
            <a:pPr marL="1371600" marR="0" lvl="2" indent="-342900" algn="l" rtl="0">
              <a:spcBef>
                <a:spcPts val="0"/>
              </a:spcBef>
              <a:buClr>
                <a:srgbClr val="F3F3F3"/>
              </a:buClr>
              <a:buSzPct val="100000"/>
              <a:buChar char="■"/>
            </a:pPr>
            <a:r>
              <a:rPr lang="en-US" sz="1800" b="0" i="0" u="none" strike="noStrike" cap="none" dirty="0" err="1">
                <a:solidFill>
                  <a:srgbClr val="F3F3F3"/>
                </a:solidFill>
              </a:rPr>
              <a:t>Compilare</a:t>
            </a:r>
            <a:r>
              <a:rPr lang="en-US" sz="1800" b="0" i="0" u="none" strike="noStrike" cap="none" dirty="0">
                <a:solidFill>
                  <a:srgbClr val="F3F3F3"/>
                </a:solidFill>
              </a:rPr>
              <a:t> cod </a:t>
            </a:r>
            <a:r>
              <a:rPr lang="en-US" sz="1800" b="0" i="0" u="none" strike="noStrike" cap="none" dirty="0" err="1">
                <a:solidFill>
                  <a:srgbClr val="F3F3F3"/>
                </a:solidFill>
              </a:rPr>
              <a:t>surs</a:t>
            </a:r>
            <a:r>
              <a:rPr lang="en-US" sz="1800" dirty="0" err="1">
                <a:solidFill>
                  <a:srgbClr val="F3F3F3"/>
                </a:solidFill>
              </a:rPr>
              <a:t>ă</a:t>
            </a:r>
            <a:r>
              <a:rPr lang="en-US" sz="1800" b="0" i="0" u="none" strike="noStrike" cap="none" dirty="0">
                <a:solidFill>
                  <a:srgbClr val="F3F3F3"/>
                </a:solidFill>
              </a:rPr>
              <a:t> </a:t>
            </a:r>
            <a:r>
              <a:rPr lang="en-US" sz="1800" b="0" i="0" u="none" strike="noStrike" cap="none" dirty="0" err="1">
                <a:solidFill>
                  <a:srgbClr val="F3F3F3"/>
                </a:solidFill>
              </a:rPr>
              <a:t>în</a:t>
            </a:r>
            <a:r>
              <a:rPr lang="en-US" sz="1800" b="0" i="0" u="none" strike="noStrike" cap="none" dirty="0">
                <a:solidFill>
                  <a:srgbClr val="F3F3F3"/>
                </a:solidFill>
              </a:rPr>
              <a:t> cod </a:t>
            </a:r>
            <a:r>
              <a:rPr lang="en-US" sz="1800" b="0" i="0" u="none" strike="noStrike" cap="none" dirty="0" err="1">
                <a:solidFill>
                  <a:srgbClr val="F3F3F3"/>
                </a:solidFill>
              </a:rPr>
              <a:t>binar</a:t>
            </a:r>
            <a:endParaRPr lang="en-US" sz="1800" b="0" i="0" u="none" strike="noStrike" cap="none" dirty="0">
              <a:solidFill>
                <a:srgbClr val="F3F3F3"/>
              </a:solidFill>
            </a:endParaRPr>
          </a:p>
          <a:p>
            <a:pPr marL="1371600" marR="0" lvl="2" indent="-342900" algn="l" rtl="0">
              <a:spcBef>
                <a:spcPts val="0"/>
              </a:spcBef>
              <a:buClr>
                <a:srgbClr val="F3F3F3"/>
              </a:buClr>
              <a:buSzPct val="100000"/>
              <a:buChar char="■"/>
            </a:pPr>
            <a:r>
              <a:rPr lang="en-US" sz="1800" dirty="0" err="1">
                <a:solidFill>
                  <a:srgbClr val="F3F3F3"/>
                </a:solidFill>
              </a:rPr>
              <a:t>Î</a:t>
            </a:r>
            <a:r>
              <a:rPr lang="en-US" sz="1800" b="0" i="0" u="none" strike="noStrike" cap="none" dirty="0" err="1">
                <a:solidFill>
                  <a:srgbClr val="F3F3F3"/>
                </a:solidFill>
              </a:rPr>
              <a:t>mpachetare</a:t>
            </a:r>
            <a:r>
              <a:rPr lang="en-US" sz="1800" b="0" i="0" u="none" strike="noStrike" cap="none" dirty="0">
                <a:solidFill>
                  <a:srgbClr val="F3F3F3"/>
                </a:solidFill>
              </a:rPr>
              <a:t> cod </a:t>
            </a:r>
            <a:r>
              <a:rPr lang="en-US" sz="1800" b="0" i="0" u="none" strike="noStrike" cap="none" dirty="0" err="1">
                <a:solidFill>
                  <a:srgbClr val="F3F3F3"/>
                </a:solidFill>
              </a:rPr>
              <a:t>binar</a:t>
            </a:r>
            <a:endParaRPr lang="en-US" sz="1800" b="0" i="0" u="none" strike="noStrike" cap="none" dirty="0">
              <a:solidFill>
                <a:srgbClr val="F3F3F3"/>
              </a:solidFill>
            </a:endParaRPr>
          </a:p>
          <a:p>
            <a:pPr marL="1371600" marR="0" lvl="2" indent="-342900" algn="l" rtl="0">
              <a:spcBef>
                <a:spcPts val="0"/>
              </a:spcBef>
              <a:buClr>
                <a:srgbClr val="F3F3F3"/>
              </a:buClr>
              <a:buSzPct val="100000"/>
              <a:buChar char="■"/>
            </a:pPr>
            <a:r>
              <a:rPr lang="en-US" sz="1800" b="0" i="0" u="none" strike="noStrike" cap="none" dirty="0" err="1">
                <a:solidFill>
                  <a:srgbClr val="F3F3F3"/>
                </a:solidFill>
              </a:rPr>
              <a:t>Rulare</a:t>
            </a:r>
            <a:r>
              <a:rPr lang="en-US" sz="1800" b="0" i="0" u="none" strike="noStrike" cap="none" dirty="0">
                <a:solidFill>
                  <a:srgbClr val="F3F3F3"/>
                </a:solidFill>
              </a:rPr>
              <a:t> </a:t>
            </a:r>
            <a:r>
              <a:rPr lang="en-US" sz="1800" b="0" i="0" u="none" strike="noStrike" cap="none" dirty="0" err="1">
                <a:solidFill>
                  <a:srgbClr val="F3F3F3"/>
                </a:solidFill>
              </a:rPr>
              <a:t>aplicație</a:t>
            </a:r>
            <a:endParaRPr lang="en-US" sz="1800" b="0" i="0" u="none" strike="noStrike" cap="none" dirty="0">
              <a:solidFill>
                <a:srgbClr val="F3F3F3"/>
              </a:solidFill>
            </a:endParaRPr>
          </a:p>
          <a:p>
            <a:pPr marL="1371600" marR="0" lvl="2" indent="-342900" algn="l" rtl="0">
              <a:spcBef>
                <a:spcPts val="0"/>
              </a:spcBef>
              <a:buClr>
                <a:srgbClr val="F3F3F3"/>
              </a:buClr>
              <a:buSzPct val="100000"/>
              <a:buChar char="■"/>
            </a:pPr>
            <a:r>
              <a:rPr lang="en-US" sz="1800" b="0" i="0" u="none" strike="noStrike" cap="none" dirty="0" err="1">
                <a:solidFill>
                  <a:srgbClr val="F3F3F3"/>
                </a:solidFill>
              </a:rPr>
              <a:t>Rulare</a:t>
            </a:r>
            <a:r>
              <a:rPr lang="en-US" sz="1800" b="0" i="0" u="none" strike="noStrike" cap="none" dirty="0">
                <a:solidFill>
                  <a:srgbClr val="F3F3F3"/>
                </a:solidFill>
              </a:rPr>
              <a:t> teste automate</a:t>
            </a:r>
          </a:p>
          <a:p>
            <a:pPr marL="1371600" marR="0" lvl="2" indent="-342900" algn="l" rtl="0">
              <a:spcBef>
                <a:spcPts val="0"/>
              </a:spcBef>
              <a:buClr>
                <a:srgbClr val="F3F3F3"/>
              </a:buClr>
              <a:buSzPct val="100000"/>
              <a:buChar char="■"/>
            </a:pPr>
            <a:r>
              <a:rPr lang="en-US" sz="1800" b="0" i="0" u="none" strike="noStrike" cap="none" dirty="0" err="1">
                <a:solidFill>
                  <a:srgbClr val="F3F3F3"/>
                </a:solidFill>
              </a:rPr>
              <a:t>Revenire</a:t>
            </a:r>
            <a:r>
              <a:rPr lang="en-US" sz="1800" b="0" i="0" u="none" strike="noStrike" cap="none" dirty="0">
                <a:solidFill>
                  <a:srgbClr val="F3F3F3"/>
                </a:solidFill>
              </a:rPr>
              <a:t> la </a:t>
            </a:r>
            <a:r>
              <a:rPr lang="en-US" sz="1800" b="0" i="0" u="none" strike="noStrike" cap="none" dirty="0" err="1">
                <a:solidFill>
                  <a:srgbClr val="F3F3F3"/>
                </a:solidFill>
              </a:rPr>
              <a:t>starea</a:t>
            </a:r>
            <a:r>
              <a:rPr lang="en-US" sz="1800" b="0" i="0" u="none" strike="noStrike" cap="none" dirty="0">
                <a:solidFill>
                  <a:srgbClr val="F3F3F3"/>
                </a:solidFill>
              </a:rPr>
              <a:t> </a:t>
            </a:r>
            <a:r>
              <a:rPr lang="en-US" sz="1800" b="0" i="0" u="none" strike="noStrike" cap="none" dirty="0" err="1">
                <a:solidFill>
                  <a:srgbClr val="F3F3F3"/>
                </a:solidFill>
              </a:rPr>
              <a:t>ini</a:t>
            </a:r>
            <a:r>
              <a:rPr lang="en-US" sz="1800" dirty="0" err="1">
                <a:solidFill>
                  <a:srgbClr val="F3F3F3"/>
                </a:solidFill>
              </a:rPr>
              <a:t>ț</a:t>
            </a:r>
            <a:r>
              <a:rPr lang="en-US" sz="1800" b="0" i="0" u="none" strike="noStrike" cap="none" dirty="0" err="1">
                <a:solidFill>
                  <a:srgbClr val="F3F3F3"/>
                </a:solidFill>
              </a:rPr>
              <a:t>ial</a:t>
            </a:r>
            <a:r>
              <a:rPr lang="en-US" sz="1800" dirty="0" err="1">
                <a:solidFill>
                  <a:srgbClr val="F3F3F3"/>
                </a:solidFill>
              </a:rPr>
              <a:t>ă</a:t>
            </a:r>
            <a:endParaRPr lang="en-US" sz="1800"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543240" y="365309"/>
            <a:ext cx="6314699" cy="45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b="0" i="0" u="none" strike="noStrike" cap="none">
                <a:latin typeface="Calibri"/>
                <a:ea typeface="Calibri"/>
                <a:cs typeface="Calibri"/>
                <a:sym typeface="Calibri"/>
              </a:rPr>
              <a:t>Instrumente de build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07145" y="1028700"/>
            <a:ext cx="8304599" cy="321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914400" marR="0" lvl="0" indent="-342900" algn="l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❖"/>
            </a:pP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GNU 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Make -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Utili</a:t>
            </a:r>
            <a:r>
              <a:rPr lang="en-US" sz="18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z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at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isteme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UNIX</a:t>
            </a: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180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 regulă</a:t>
            </a:r>
            <a:r>
              <a:rPr lang="en-US" sz="1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pentru</a:t>
            </a: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limbajele</a:t>
            </a: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C/C++</a:t>
            </a:r>
          </a:p>
          <a:p>
            <a:pPr marL="1371600" marR="0" lvl="1" indent="-342900" algn="l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➢"/>
            </a:pP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u="sng" dirty="0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https://www.gnu.org/software/make</a:t>
            </a:r>
          </a:p>
          <a:p>
            <a:pPr marL="914400" marR="0" lvl="0" indent="-342900" algn="l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❖"/>
            </a:pP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Apache 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Ant - </a:t>
            </a: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Instrument de build Java</a:t>
            </a:r>
          </a:p>
          <a:p>
            <a:pPr marL="1371600" marR="0" lvl="1" indent="-342900" algn="l" rtl="0">
              <a:spcBef>
                <a:spcPts val="0"/>
              </a:spcBef>
              <a:buClr>
                <a:srgbClr val="FFE599"/>
              </a:buClr>
              <a:buSzPct val="100000"/>
              <a:buFont typeface="Lato"/>
              <a:buChar char="➢"/>
            </a:pPr>
            <a:r>
              <a:rPr lang="en-US" sz="1800" u="sng" dirty="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http://ant.apache.org/</a:t>
            </a:r>
          </a:p>
          <a:p>
            <a:pPr marL="914400" marR="0" lvl="0" indent="-342900" algn="l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❖"/>
            </a:pP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Apache 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Maven - </a:t>
            </a: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Instrument de build, </a:t>
            </a:r>
            <a:r>
              <a:rPr lang="en-US" sz="18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raportare</a:t>
            </a: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și</a:t>
            </a: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documentare</a:t>
            </a: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 </a:t>
            </a:r>
            <a:r>
              <a:rPr lang="en-US" sz="18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proiectului</a:t>
            </a: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18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utilizând</a:t>
            </a: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plug-ins.</a:t>
            </a:r>
          </a:p>
          <a:p>
            <a:pPr marL="1371600" marR="0" lvl="1" indent="-342900" algn="l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➢"/>
            </a:pP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u="sng" dirty="0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https://maven.apache.org/</a:t>
            </a:r>
          </a:p>
          <a:p>
            <a:pPr marL="914400" marR="0" lvl="0" indent="-342900" algn="l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❖"/>
            </a:pPr>
            <a:r>
              <a:rPr lang="en-US" sz="1800" b="0" i="0" u="none" strike="noStrike" cap="none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Gradle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- Instrument de build cu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spectru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larg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utilizat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î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general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pentru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proiecte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Ja</a:t>
            </a: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 &amp; Scala, C/C++ </a:t>
            </a:r>
            <a:r>
              <a:rPr lang="en-US" sz="18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și</a:t>
            </a: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Android (default build tool).</a:t>
            </a:r>
          </a:p>
          <a:p>
            <a:pPr marL="1371600" marR="0" lvl="1" indent="-342900" algn="l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➢"/>
            </a:pPr>
            <a:r>
              <a:rPr lang="en-US" sz="1800" u="sng" dirty="0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http://gradle.org/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869120" y="281725"/>
            <a:ext cx="2633399" cy="45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GNU Make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760700" y="984300"/>
            <a:ext cx="7110900" cy="148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 dirty="0"/>
              <a:t>Instrument de </a:t>
            </a:r>
            <a:r>
              <a:rPr lang="en-US" dirty="0" err="1"/>
              <a:t>automatizare</a:t>
            </a:r>
            <a:r>
              <a:rPr lang="en-US" dirty="0"/>
              <a:t> a build-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aplicații</a:t>
            </a:r>
            <a:r>
              <a:rPr lang="en-US" dirty="0"/>
              <a:t> C/C++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 dirty="0" err="1"/>
              <a:t>Utilitarul</a:t>
            </a:r>
            <a:r>
              <a:rPr lang="en-US" dirty="0"/>
              <a:t> `make` </a:t>
            </a:r>
            <a:r>
              <a:rPr lang="en-US" dirty="0" err="1"/>
              <a:t>citește</a:t>
            </a:r>
            <a:r>
              <a:rPr lang="en-US" dirty="0"/>
              <a:t> </a:t>
            </a:r>
            <a:r>
              <a:rPr lang="en-US" dirty="0" err="1"/>
              <a:t>fișiere</a:t>
            </a:r>
            <a:r>
              <a:rPr lang="en-US" dirty="0"/>
              <a:t> de tip </a:t>
            </a:r>
            <a:r>
              <a:rPr lang="en-US" b="1" i="1" dirty="0" err="1"/>
              <a:t>Makefile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execuție</a:t>
            </a:r>
            <a:r>
              <a:rPr lang="en-US" dirty="0"/>
              <a:t> </a:t>
            </a:r>
            <a:r>
              <a:rPr lang="en-US" b="1" i="1" dirty="0"/>
              <a:t>rules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b="1" i="1" dirty="0"/>
              <a:t>rule</a:t>
            </a:r>
            <a:r>
              <a:rPr lang="en-US" b="1" dirty="0"/>
              <a:t> </a:t>
            </a:r>
            <a:r>
              <a:rPr lang="en-US" dirty="0" err="1"/>
              <a:t>conține</a:t>
            </a:r>
            <a:r>
              <a:rPr lang="en-US" dirty="0"/>
              <a:t> un </a:t>
            </a:r>
            <a:r>
              <a:rPr lang="en-US" i="1" dirty="0"/>
              <a:t>target</a:t>
            </a:r>
            <a:r>
              <a:rPr lang="en-US" dirty="0"/>
              <a:t>, o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 smtClean="0"/>
              <a:t>dependente</a:t>
            </a:r>
            <a:r>
              <a:rPr lang="en-US" dirty="0" smtClean="0"/>
              <a:t>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secventa</a:t>
            </a:r>
            <a:r>
              <a:rPr lang="en-US" dirty="0"/>
              <a:t> de </a:t>
            </a:r>
            <a:r>
              <a:rPr lang="en-US" dirty="0" err="1"/>
              <a:t>comenzi</a:t>
            </a:r>
            <a:r>
              <a:rPr lang="en-US" dirty="0"/>
              <a:t> de </a:t>
            </a:r>
            <a:r>
              <a:rPr lang="en-US" dirty="0" err="1"/>
              <a:t>executie</a:t>
            </a:r>
            <a:r>
              <a:rPr lang="en-US" dirty="0"/>
              <a:t>: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  <a:p>
            <a:pPr marL="91440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050" y="2464800"/>
            <a:ext cx="4517899" cy="225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712" y="96425"/>
            <a:ext cx="13811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735434" y="252939"/>
            <a:ext cx="6314699" cy="45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Makefile 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07150" y="1387500"/>
            <a:ext cx="3336300" cy="29577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5B0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>
                <a:solidFill>
                  <a:srgbClr val="F3F3F3"/>
                </a:solidFill>
              </a:rPr>
              <a:t>prog: main.o foo.o bar.o</a:t>
            </a:r>
            <a:br>
              <a:rPr lang="en-US" sz="1400">
                <a:solidFill>
                  <a:srgbClr val="F3F3F3"/>
                </a:solidFill>
              </a:rPr>
            </a:br>
            <a:r>
              <a:rPr lang="en-US" sz="1400">
                <a:solidFill>
                  <a:srgbClr val="F3F3F3"/>
                </a:solidFill>
              </a:rPr>
              <a:t>	gcc -o prog main.o foo.o bar.o</a:t>
            </a:r>
            <a:br>
              <a:rPr lang="en-US" sz="1400">
                <a:solidFill>
                  <a:srgbClr val="F3F3F3"/>
                </a:solidFill>
              </a:rPr>
            </a:br>
            <a:r>
              <a:rPr lang="en-US" sz="1400">
                <a:solidFill>
                  <a:srgbClr val="F3F3F3"/>
                </a:solidFill>
              </a:rPr>
              <a:t/>
            </a:r>
            <a:br>
              <a:rPr lang="en-US" sz="1400">
                <a:solidFill>
                  <a:srgbClr val="F3F3F3"/>
                </a:solidFill>
              </a:rPr>
            </a:br>
            <a:r>
              <a:rPr lang="en-US" sz="1400">
                <a:solidFill>
                  <a:srgbClr val="F3F3F3"/>
                </a:solidFill>
              </a:rPr>
              <a:t>main.o: main.c</a:t>
            </a:r>
            <a:br>
              <a:rPr lang="en-US" sz="1400">
                <a:solidFill>
                  <a:srgbClr val="F3F3F3"/>
                </a:solidFill>
              </a:rPr>
            </a:br>
            <a:r>
              <a:rPr lang="en-US" sz="1400">
                <a:solidFill>
                  <a:srgbClr val="F3F3F3"/>
                </a:solidFill>
              </a:rPr>
              <a:t>	gcc -c main.c</a:t>
            </a:r>
            <a:br>
              <a:rPr lang="en-US" sz="1400">
                <a:solidFill>
                  <a:srgbClr val="F3F3F3"/>
                </a:solidFill>
              </a:rPr>
            </a:br>
            <a:r>
              <a:rPr lang="en-US" sz="1400">
                <a:solidFill>
                  <a:srgbClr val="F3F3F3"/>
                </a:solidFill>
              </a:rPr>
              <a:t/>
            </a:r>
            <a:br>
              <a:rPr lang="en-US" sz="1400">
                <a:solidFill>
                  <a:srgbClr val="F3F3F3"/>
                </a:solidFill>
              </a:rPr>
            </a:br>
            <a:r>
              <a:rPr lang="en-US" sz="1400">
                <a:solidFill>
                  <a:srgbClr val="F3F3F3"/>
                </a:solidFill>
              </a:rPr>
              <a:t>foo.o: foo.c</a:t>
            </a:r>
            <a:br>
              <a:rPr lang="en-US" sz="1400">
                <a:solidFill>
                  <a:srgbClr val="F3F3F3"/>
                </a:solidFill>
              </a:rPr>
            </a:br>
            <a:r>
              <a:rPr lang="en-US" sz="1400">
                <a:solidFill>
                  <a:srgbClr val="F3F3F3"/>
                </a:solidFill>
              </a:rPr>
              <a:t>	gcc -c foo.c</a:t>
            </a:r>
            <a:br>
              <a:rPr lang="en-US" sz="1400">
                <a:solidFill>
                  <a:srgbClr val="F3F3F3"/>
                </a:solidFill>
              </a:rPr>
            </a:br>
            <a:r>
              <a:rPr lang="en-US" sz="1400">
                <a:solidFill>
                  <a:srgbClr val="F3F3F3"/>
                </a:solidFill>
              </a:rPr>
              <a:t>	</a:t>
            </a:r>
            <a:br>
              <a:rPr lang="en-US" sz="1400">
                <a:solidFill>
                  <a:srgbClr val="F3F3F3"/>
                </a:solidFill>
              </a:rPr>
            </a:br>
            <a:r>
              <a:rPr lang="en-US" sz="1400">
                <a:solidFill>
                  <a:srgbClr val="F3F3F3"/>
                </a:solidFill>
              </a:rPr>
              <a:t>bar.o: bar.c</a:t>
            </a:r>
            <a:br>
              <a:rPr lang="en-US" sz="1400">
                <a:solidFill>
                  <a:srgbClr val="F3F3F3"/>
                </a:solidFill>
              </a:rPr>
            </a:br>
            <a:r>
              <a:rPr lang="en-US" sz="1400">
                <a:solidFill>
                  <a:srgbClr val="F3F3F3"/>
                </a:solidFill>
              </a:rPr>
              <a:t>	gcc -c bar.c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350" y="1387500"/>
            <a:ext cx="5032923" cy="2957700"/>
          </a:xfrm>
          <a:prstGeom prst="rect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574184" y="316289"/>
            <a:ext cx="6314699" cy="45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Makefile - calculator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84125" y="1213900"/>
            <a:ext cx="5893200" cy="33582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all: compile run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compile: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	gcc -Wall -o calculator calculator.c add.c substract.c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run: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	./calculator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clean:</a:t>
            </a:r>
          </a:p>
          <a:p>
            <a:pPr marL="457200" lvl="0" indent="-6985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	rm -f calculator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6652900" y="2125450"/>
            <a:ext cx="1866000" cy="15351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❖"/>
            </a:pPr>
            <a:r>
              <a:rPr lang="en-US"/>
              <a:t>make compile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❖"/>
            </a:pPr>
            <a:r>
              <a:rPr lang="en-US"/>
              <a:t>make run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❖"/>
            </a:pPr>
            <a:r>
              <a:rPr lang="en-US"/>
              <a:t>make clean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Char char="❖"/>
            </a:pPr>
            <a:r>
              <a:rPr lang="en-US"/>
              <a:t>make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04547" y="407150"/>
            <a:ext cx="8140799" cy="45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Gradle – Open Source Build Automation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1320975" y="1105000"/>
            <a:ext cx="6563700" cy="313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1000"/>
              </a:spcBef>
              <a:buChar char="●"/>
            </a:pPr>
            <a:r>
              <a:rPr lang="en-US"/>
              <a:t>Construit utilizând conceptele Apache Ant și Apache Maven</a:t>
            </a:r>
          </a:p>
          <a:p>
            <a:pPr marL="457200" lvl="0" indent="-228600" rtl="0">
              <a:lnSpc>
                <a:spcPct val="115000"/>
              </a:lnSpc>
              <a:spcBef>
                <a:spcPts val="1000"/>
              </a:spcBef>
              <a:buChar char="●"/>
            </a:pPr>
            <a:r>
              <a:rPr lang="en-US"/>
              <a:t>Folosește limbajul Groovy, înlocuind fișierele XML (build.xml, pom.xml) - cu scopul de a ușura utilizatorilor umani înțelegerea build.gradle</a:t>
            </a:r>
          </a:p>
          <a:p>
            <a:pPr marL="457200" lvl="0" indent="-228600" rtl="0">
              <a:lnSpc>
                <a:spcPct val="115000"/>
              </a:lnSpc>
              <a:spcBef>
                <a:spcPts val="1000"/>
              </a:spcBef>
              <a:buChar char="●"/>
            </a:pPr>
            <a:r>
              <a:rPr lang="en-US"/>
              <a:t>Compatibilitate cu fisierele Ant build.xml</a:t>
            </a:r>
          </a:p>
          <a:p>
            <a:pPr marL="914400" lvl="1" indent="-228600" rtl="0">
              <a:lnSpc>
                <a:spcPct val="115000"/>
              </a:lnSpc>
              <a:spcBef>
                <a:spcPts val="1000"/>
              </a:spcBef>
              <a:buChar char="○"/>
            </a:pPr>
            <a:r>
              <a:rPr lang="en-US"/>
              <a:t>ant.importBuild 'build.xml'</a:t>
            </a:r>
          </a:p>
          <a:p>
            <a:pPr marL="914400" lvl="1" indent="-228600" rtl="0">
              <a:lnSpc>
                <a:spcPct val="115000"/>
              </a:lnSpc>
              <a:spcBef>
                <a:spcPts val="1000"/>
              </a:spcBef>
              <a:buChar char="○"/>
            </a:pPr>
            <a:r>
              <a:rPr lang="en-US"/>
              <a:t>gradle ant.target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45720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680400" y="433900"/>
            <a:ext cx="8463599" cy="45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b="0" i="0" u="none" strike="noStrike" cap="non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Sisteme de versionare - </a:t>
            </a:r>
            <a:r>
              <a:rPr lang="en-US" sz="2400" b="0" i="1" u="none" strike="noStrike" cap="non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version control systems (VCS)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260775" y="1257675"/>
            <a:ext cx="8781000" cy="363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indent="457200" algn="l" rtl="0">
              <a:spcBef>
                <a:spcPts val="0"/>
              </a:spcBef>
              <a:buNone/>
            </a:pPr>
            <a:r>
              <a:rPr lang="en-US" sz="1800" b="0" i="0" u="none" strike="noStrike" cap="none" dirty="0" err="1">
                <a:solidFill>
                  <a:srgbClr val="FFFFFF"/>
                </a:solidFill>
              </a:rPr>
              <a:t>Defini</a:t>
            </a:r>
            <a:r>
              <a:rPr lang="en-US" sz="1800" dirty="0" err="1">
                <a:solidFill>
                  <a:srgbClr val="FFFFFF"/>
                </a:solidFill>
              </a:rPr>
              <a:t>ț</a:t>
            </a:r>
            <a:r>
              <a:rPr lang="en-US" sz="1800" b="0" i="0" u="none" strike="noStrike" cap="none" dirty="0" err="1">
                <a:solidFill>
                  <a:srgbClr val="FFFFFF"/>
                </a:solidFill>
              </a:rPr>
              <a:t>ie</a:t>
            </a:r>
            <a:endParaRPr lang="en-US" sz="1800" b="0" i="0" u="none" strike="noStrike" cap="none" dirty="0">
              <a:solidFill>
                <a:srgbClr val="FFFFFF"/>
              </a:solidFill>
            </a:endParaRPr>
          </a:p>
          <a:p>
            <a:pPr marL="1371600" marR="0" lvl="2" indent="-342900" algn="l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US" sz="1800" dirty="0">
                <a:solidFill>
                  <a:srgbClr val="FFFFFF"/>
                </a:solidFill>
              </a:rPr>
              <a:t>Instrument de </a:t>
            </a:r>
            <a:r>
              <a:rPr lang="en-US" sz="1800" dirty="0" err="1">
                <a:solidFill>
                  <a:srgbClr val="FFFFFF"/>
                </a:solidFill>
              </a:rPr>
              <a:t>dezvoltare</a:t>
            </a:r>
            <a:r>
              <a:rPr lang="en-US" sz="1800" dirty="0">
                <a:solidFill>
                  <a:srgbClr val="FFFFFF"/>
                </a:solidFill>
              </a:rPr>
              <a:t> software </a:t>
            </a:r>
            <a:r>
              <a:rPr lang="en-US" sz="1800" dirty="0" err="1">
                <a:solidFill>
                  <a:srgbClr val="FFFFFF"/>
                </a:solidFill>
              </a:rPr>
              <a:t>utilizat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în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gestionarea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multiplelor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versiuni</a:t>
            </a:r>
            <a:r>
              <a:rPr lang="en-US" sz="1800" dirty="0">
                <a:solidFill>
                  <a:srgbClr val="FFFFFF"/>
                </a:solidFill>
              </a:rPr>
              <a:t> ale </a:t>
            </a:r>
            <a:r>
              <a:rPr lang="en-US" sz="1800" dirty="0" err="1">
                <a:solidFill>
                  <a:srgbClr val="FFFFFF"/>
                </a:solidFill>
              </a:rPr>
              <a:t>fișierelor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și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dependențelor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unei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aplicații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înregistrând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toate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stările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acestora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inclusiv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modificări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autori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și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comentarii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privind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fiecare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modificare</a:t>
            </a:r>
            <a:r>
              <a:rPr lang="en-US" sz="1800" dirty="0">
                <a:solidFill>
                  <a:srgbClr val="FFFFFF"/>
                </a:solidFill>
              </a:rPr>
              <a:t>.</a:t>
            </a:r>
          </a:p>
          <a:p>
            <a:pPr marL="914400" marR="0" lvl="0" indent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marR="0" lvl="0" indent="457200" algn="l" rtl="0">
              <a:spcBef>
                <a:spcPts val="0"/>
              </a:spcBef>
              <a:buNone/>
            </a:pPr>
            <a:r>
              <a:rPr lang="en-US" sz="1800" b="0" i="0" u="none" strike="noStrike" cap="none" dirty="0" err="1">
                <a:solidFill>
                  <a:srgbClr val="FFFFFF"/>
                </a:solidFill>
              </a:rPr>
              <a:t>Necesitatea</a:t>
            </a:r>
            <a:r>
              <a:rPr lang="en-US" sz="1800" b="0" i="0" u="none" strike="noStrike" cap="none" dirty="0">
                <a:solidFill>
                  <a:srgbClr val="FFFFFF"/>
                </a:solidFill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</a:rPr>
              <a:t>unui</a:t>
            </a:r>
            <a:r>
              <a:rPr lang="en-US" sz="1800" b="0" i="0" u="none" strike="noStrike" cap="none" dirty="0">
                <a:solidFill>
                  <a:srgbClr val="FFFFFF"/>
                </a:solidFill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</a:rPr>
              <a:t>sistem</a:t>
            </a:r>
            <a:r>
              <a:rPr lang="en-US" sz="1800" b="0" i="0" u="none" strike="noStrike" cap="none" dirty="0">
                <a:solidFill>
                  <a:srgbClr val="FFFFFF"/>
                </a:solidFill>
              </a:rPr>
              <a:t> de </a:t>
            </a:r>
            <a:r>
              <a:rPr lang="en-US" sz="1800" b="0" i="0" u="none" strike="noStrike" cap="none" dirty="0" err="1">
                <a:solidFill>
                  <a:srgbClr val="FFFFFF"/>
                </a:solidFill>
              </a:rPr>
              <a:t>versionare</a:t>
            </a:r>
            <a:r>
              <a:rPr lang="en-US" sz="1800" b="0" i="0" u="none" strike="noStrike" cap="none" dirty="0">
                <a:solidFill>
                  <a:srgbClr val="FFFFFF"/>
                </a:solidFill>
              </a:rPr>
              <a:t> al </a:t>
            </a:r>
            <a:r>
              <a:rPr lang="en-US" sz="1800" b="0" i="0" u="none" strike="noStrike" cap="none" dirty="0" err="1">
                <a:solidFill>
                  <a:srgbClr val="FFFFFF"/>
                </a:solidFill>
              </a:rPr>
              <a:t>proiectului</a:t>
            </a:r>
            <a:endParaRPr lang="en-US" sz="1800" b="0" i="0" u="none" strike="noStrike" cap="none" dirty="0">
              <a:solidFill>
                <a:srgbClr val="FFFFFF"/>
              </a:solidFill>
            </a:endParaRPr>
          </a:p>
          <a:p>
            <a:pPr marL="1371600" marR="0" lvl="2" indent="-342900" algn="l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US" sz="1800" b="0" i="0" u="none" strike="noStrike" cap="none" dirty="0">
                <a:solidFill>
                  <a:srgbClr val="FFFFFF"/>
                </a:solidFill>
              </a:rPr>
              <a:t>Securitate - </a:t>
            </a:r>
            <a:r>
              <a:rPr lang="en-US" sz="1800" i="1" dirty="0">
                <a:solidFill>
                  <a:srgbClr val="FFFFFF"/>
                </a:solidFill>
              </a:rPr>
              <a:t>repository</a:t>
            </a:r>
            <a:r>
              <a:rPr lang="en-US" sz="1800" b="0" i="0" u="none" strike="noStrike" cap="none" dirty="0">
                <a:solidFill>
                  <a:srgbClr val="FFFFFF"/>
                </a:solidFill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</a:rPr>
              <a:t>securizat</a:t>
            </a:r>
            <a:r>
              <a:rPr lang="en-US" sz="1800" b="0" i="0" u="none" strike="noStrike" cap="none" dirty="0">
                <a:solidFill>
                  <a:srgbClr val="FFFFFF"/>
                </a:solidFill>
              </a:rPr>
              <a:t>, backup;</a:t>
            </a:r>
          </a:p>
          <a:p>
            <a:pPr marL="1371600" marR="0" lvl="2" indent="-342900" algn="l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US" sz="1800" b="0" i="0" u="none" strike="noStrike" cap="none" dirty="0" err="1">
                <a:solidFill>
                  <a:srgbClr val="FFFFFF"/>
                </a:solidFill>
              </a:rPr>
              <a:t>Lucrul</a:t>
            </a:r>
            <a:r>
              <a:rPr lang="en-US" sz="1800" b="0" i="0" u="none" strike="noStrike" cap="none" dirty="0">
                <a:solidFill>
                  <a:srgbClr val="FFFFFF"/>
                </a:solidFill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</a:rPr>
              <a:t>în</a:t>
            </a:r>
            <a:r>
              <a:rPr lang="en-US" sz="1800" b="0" i="0" u="none" strike="noStrike" cap="none" dirty="0">
                <a:solidFill>
                  <a:srgbClr val="FFFFFF"/>
                </a:solidFill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</a:rPr>
              <a:t>echip</a:t>
            </a:r>
            <a:r>
              <a:rPr lang="en-US" sz="1800" dirty="0" err="1">
                <a:solidFill>
                  <a:srgbClr val="FFFFFF"/>
                </a:solidFill>
              </a:rPr>
              <a:t>ă</a:t>
            </a:r>
            <a:r>
              <a:rPr lang="en-US" sz="1800" b="0" i="0" u="none" strike="noStrike" cap="none" dirty="0">
                <a:solidFill>
                  <a:srgbClr val="FFFFFF"/>
                </a:solidFill>
              </a:rPr>
              <a:t> - </a:t>
            </a:r>
            <a:r>
              <a:rPr lang="en-US" sz="1800" b="0" i="0" u="none" strike="noStrike" cap="none" dirty="0" err="1">
                <a:solidFill>
                  <a:srgbClr val="FFFFFF"/>
                </a:solidFill>
              </a:rPr>
              <a:t>permite</a:t>
            </a:r>
            <a:r>
              <a:rPr lang="en-US" sz="1800" b="0" i="0" u="none" strike="noStrike" cap="none" dirty="0">
                <a:solidFill>
                  <a:srgbClr val="FFFFFF"/>
                </a:solidFill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</a:rPr>
              <a:t>colaborarea</a:t>
            </a:r>
            <a:r>
              <a:rPr lang="en-US" sz="1800" b="0" i="0" u="none" strike="noStrike" cap="none" dirty="0">
                <a:solidFill>
                  <a:srgbClr val="FFFFFF"/>
                </a:solidFill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</a:rPr>
              <a:t>prin</a:t>
            </a:r>
            <a:r>
              <a:rPr lang="en-US" sz="1800" b="0" i="0" u="none" strike="noStrike" cap="none" dirty="0">
                <a:solidFill>
                  <a:srgbClr val="FFFFFF"/>
                </a:solidFill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</a:rPr>
              <a:t>distribuirea</a:t>
            </a:r>
            <a:r>
              <a:rPr lang="en-US" sz="1800" b="0" i="0" u="none" strike="noStrike" cap="none" dirty="0">
                <a:solidFill>
                  <a:srgbClr val="FFFFFF"/>
                </a:solidFill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</a:rPr>
              <a:t>modificărilor</a:t>
            </a:r>
            <a:r>
              <a:rPr lang="en-US" sz="1800" b="0" i="0" u="none" strike="noStrike" cap="none" dirty="0">
                <a:solidFill>
                  <a:srgbClr val="FFFFFF"/>
                </a:solidFill>
              </a:rPr>
              <a:t>;</a:t>
            </a:r>
          </a:p>
          <a:p>
            <a:pPr marL="1371600" marR="0" lvl="2" indent="-342900" algn="l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US" sz="1800" b="0" i="0" u="none" strike="noStrike" cap="none" dirty="0" err="1">
                <a:solidFill>
                  <a:srgbClr val="FFFFFF"/>
                </a:solidFill>
              </a:rPr>
              <a:t>Istoria</a:t>
            </a:r>
            <a:r>
              <a:rPr lang="en-US" sz="1800" b="0" i="0" u="none" strike="noStrike" cap="none" dirty="0">
                <a:solidFill>
                  <a:srgbClr val="FFFFFF"/>
                </a:solidFill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</a:rPr>
              <a:t>proiectului</a:t>
            </a:r>
            <a:r>
              <a:rPr lang="en-US" sz="1800" b="0" i="0" u="none" strike="noStrike" cap="none" dirty="0">
                <a:solidFill>
                  <a:srgbClr val="FFFFFF"/>
                </a:solidFill>
              </a:rPr>
              <a:t> - </a:t>
            </a:r>
            <a:r>
              <a:rPr lang="en-US" sz="1800" b="0" i="0" u="none" strike="noStrike" cap="none" dirty="0" err="1">
                <a:solidFill>
                  <a:srgbClr val="FFFFFF"/>
                </a:solidFill>
              </a:rPr>
              <a:t>permite</a:t>
            </a:r>
            <a:r>
              <a:rPr lang="en-US" sz="1800" b="0" i="0" u="none" strike="noStrike" cap="none" dirty="0">
                <a:solidFill>
                  <a:srgbClr val="FFFFFF"/>
                </a:solidFill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</a:rPr>
              <a:t>revizuirea</a:t>
            </a:r>
            <a:r>
              <a:rPr lang="en-US" sz="1800" b="0" i="0" u="none" strike="noStrike" cap="none" dirty="0">
                <a:solidFill>
                  <a:srgbClr val="FFFFFF"/>
                </a:solidFill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</a:rPr>
              <a:t>st</a:t>
            </a:r>
            <a:r>
              <a:rPr lang="en-US" sz="1800" dirty="0" err="1">
                <a:solidFill>
                  <a:srgbClr val="FFFFFF"/>
                </a:solidFill>
              </a:rPr>
              <a:t>ă</a:t>
            </a:r>
            <a:r>
              <a:rPr lang="en-US" sz="1800" b="0" i="0" u="none" strike="noStrike" cap="none" dirty="0" err="1">
                <a:solidFill>
                  <a:srgbClr val="FFFFFF"/>
                </a:solidFill>
              </a:rPr>
              <a:t>rilor</a:t>
            </a:r>
            <a:r>
              <a:rPr lang="en-US" sz="1800" b="0" i="0" u="none" strike="noStrike" cap="none" dirty="0">
                <a:solidFill>
                  <a:srgbClr val="FFFFFF"/>
                </a:solidFill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</a:rPr>
              <a:t>anterioare</a:t>
            </a:r>
            <a:r>
              <a:rPr lang="en-US" sz="1800" b="0" i="0" u="none" strike="noStrike" cap="none" dirty="0">
                <a:solidFill>
                  <a:srgbClr val="FFFFFF"/>
                </a:solidFill>
              </a:rPr>
              <a:t> ale </a:t>
            </a:r>
            <a:r>
              <a:rPr lang="en-US" sz="1800" b="0" i="0" u="none" strike="noStrike" cap="none" dirty="0" err="1">
                <a:solidFill>
                  <a:srgbClr val="FFFFFF"/>
                </a:solidFill>
              </a:rPr>
              <a:t>proiectului</a:t>
            </a:r>
            <a:r>
              <a:rPr lang="en-US" sz="1800" b="0" i="0" u="none" strike="noStrike" cap="none" dirty="0">
                <a:solidFill>
                  <a:srgbClr val="FFFFFF"/>
                </a:solidFill>
              </a:rPr>
              <a:t>;</a:t>
            </a:r>
          </a:p>
          <a:p>
            <a:pPr marL="1371600" marR="0" lvl="2" indent="-342900" algn="l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US" sz="1800" b="0" i="0" u="none" strike="noStrike" cap="none" dirty="0" err="1">
                <a:solidFill>
                  <a:srgbClr val="FFFFFF"/>
                </a:solidFill>
              </a:rPr>
              <a:t>Integrare</a:t>
            </a:r>
            <a:r>
              <a:rPr lang="en-US" sz="1800" b="0" i="0" u="none" strike="noStrike" cap="none" dirty="0">
                <a:solidFill>
                  <a:srgbClr val="FFFFFF"/>
                </a:solidFill>
              </a:rPr>
              <a:t> cu project trackers - </a:t>
            </a:r>
            <a:r>
              <a:rPr lang="en-US" sz="1800" b="0" i="0" u="none" strike="noStrike" cap="none" dirty="0" err="1">
                <a:solidFill>
                  <a:srgbClr val="FFFFFF"/>
                </a:solidFill>
              </a:rPr>
              <a:t>modific</a:t>
            </a:r>
            <a:r>
              <a:rPr lang="en-US" sz="1800" dirty="0" err="1">
                <a:solidFill>
                  <a:srgbClr val="FFFFFF"/>
                </a:solidFill>
              </a:rPr>
              <a:t>ă</a:t>
            </a:r>
            <a:r>
              <a:rPr lang="en-US" sz="1800" b="0" i="0" u="none" strike="noStrike" cap="none" dirty="0" err="1">
                <a:solidFill>
                  <a:srgbClr val="FFFFFF"/>
                </a:solidFill>
              </a:rPr>
              <a:t>rile</a:t>
            </a:r>
            <a:r>
              <a:rPr lang="en-US" sz="1800" b="0" i="0" u="none" strike="noStrike" cap="none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ș</a:t>
            </a:r>
            <a:r>
              <a:rPr lang="en-US" sz="1800" b="0" i="0" u="none" strike="noStrike" cap="none" dirty="0" err="1">
                <a:solidFill>
                  <a:srgbClr val="FFFFFF"/>
                </a:solidFill>
              </a:rPr>
              <a:t>i</a:t>
            </a:r>
            <a:r>
              <a:rPr lang="en-US" sz="1800" b="0" i="0" u="none" strike="noStrike" cap="none" dirty="0">
                <a:solidFill>
                  <a:srgbClr val="FFFFFF"/>
                </a:solidFill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</a:rPr>
              <a:t>comentariile</a:t>
            </a:r>
            <a:r>
              <a:rPr lang="en-US" sz="1800" b="0" i="0" u="none" strike="noStrike" cap="none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vor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apare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în</a:t>
            </a:r>
            <a:r>
              <a:rPr lang="en-US" sz="1800" dirty="0">
                <a:solidFill>
                  <a:srgbClr val="FFFFFF"/>
                </a:solidFill>
              </a:rPr>
              <a:t> tracker.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480048" y="342900"/>
            <a:ext cx="7253700" cy="45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Gradle – Open Source Build Automation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99322" y="1165856"/>
            <a:ext cx="8346600" cy="2606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solidFill>
                  <a:srgbClr val="EFEFEF"/>
                </a:solidFill>
              </a:rPr>
              <a:t>	</a:t>
            </a:r>
            <a:r>
              <a:rPr lang="en-US">
                <a:solidFill>
                  <a:srgbClr val="EFEFEF"/>
                </a:solidFill>
              </a:rPr>
              <a:t>Task-urile uzuale sunt deja definite in plug-ins:</a:t>
            </a:r>
          </a:p>
          <a:p>
            <a:pPr marR="0" lvl="0" algn="l" rtl="0">
              <a:spcBef>
                <a:spcPts val="0"/>
              </a:spcBef>
              <a:buNone/>
            </a:pPr>
            <a:endParaRPr>
              <a:solidFill>
                <a:srgbClr val="EFEFEF"/>
              </a:solidFill>
            </a:endParaRPr>
          </a:p>
          <a:p>
            <a:pPr marL="1371600" marR="0" lvl="0" indent="-228600" algn="l" rtl="0">
              <a:lnSpc>
                <a:spcPct val="115000"/>
              </a:lnSpc>
              <a:spcBef>
                <a:spcPts val="0"/>
              </a:spcBef>
              <a:buClr>
                <a:srgbClr val="EFEFEF"/>
              </a:buClr>
              <a:buChar char="❖"/>
            </a:pPr>
            <a:r>
              <a:rPr lang="en-US" i="1">
                <a:solidFill>
                  <a:srgbClr val="EFEFEF"/>
                </a:solidFill>
              </a:rPr>
              <a:t>Language plugins</a:t>
            </a:r>
            <a:r>
              <a:rPr lang="en-US">
                <a:solidFill>
                  <a:srgbClr val="EFEFEF"/>
                </a:solidFill>
              </a:rPr>
              <a:t> (Java, Groovy, Scala, Antrl) - executate în JVM</a:t>
            </a:r>
          </a:p>
          <a:p>
            <a:pPr marL="1371600" marR="0" lvl="0" indent="-228600" algn="l" rtl="0">
              <a:lnSpc>
                <a:spcPct val="115000"/>
              </a:lnSpc>
              <a:spcBef>
                <a:spcPts val="0"/>
              </a:spcBef>
              <a:buClr>
                <a:srgbClr val="EFEFEF"/>
              </a:buClr>
              <a:buChar char="❖"/>
            </a:pPr>
            <a:r>
              <a:rPr lang="en-US" i="1">
                <a:solidFill>
                  <a:srgbClr val="EFEFEF"/>
                </a:solidFill>
              </a:rPr>
              <a:t>Incubating language plugins</a:t>
            </a:r>
            <a:r>
              <a:rPr lang="en-US">
                <a:solidFill>
                  <a:srgbClr val="EFEFEF"/>
                </a:solidFill>
              </a:rPr>
              <a:t> (Assembler, C, C++, Objective-C, Windows-resources)</a:t>
            </a:r>
          </a:p>
          <a:p>
            <a:pPr marL="1371600" marR="0" lvl="0" indent="-228600" algn="l" rtl="0">
              <a:lnSpc>
                <a:spcPct val="115000"/>
              </a:lnSpc>
              <a:spcBef>
                <a:spcPts val="0"/>
              </a:spcBef>
              <a:buClr>
                <a:srgbClr val="EFEFEF"/>
              </a:buClr>
              <a:buChar char="❖"/>
            </a:pPr>
            <a:r>
              <a:rPr lang="en-US" i="1">
                <a:solidFill>
                  <a:srgbClr val="EFEFEF"/>
                </a:solidFill>
              </a:rPr>
              <a:t>Integration plugins</a:t>
            </a:r>
            <a:r>
              <a:rPr lang="en-US">
                <a:solidFill>
                  <a:srgbClr val="EFEFEF"/>
                </a:solidFill>
              </a:rPr>
              <a:t> (application, ear, jetty, maven, war)</a:t>
            </a:r>
          </a:p>
          <a:p>
            <a:pPr marL="1371600" marR="0" lvl="0" indent="-228600" algn="l" rtl="0">
              <a:lnSpc>
                <a:spcPct val="115000"/>
              </a:lnSpc>
              <a:spcBef>
                <a:spcPts val="0"/>
              </a:spcBef>
              <a:buClr>
                <a:srgbClr val="EFEFEF"/>
              </a:buClr>
              <a:buChar char="❖"/>
            </a:pPr>
            <a:r>
              <a:rPr lang="en-US" i="1">
                <a:solidFill>
                  <a:srgbClr val="EFEFEF"/>
                </a:solidFill>
              </a:rPr>
              <a:t>IDE plugins</a:t>
            </a:r>
            <a:r>
              <a:rPr lang="en-US">
                <a:solidFill>
                  <a:srgbClr val="EFEFEF"/>
                </a:solidFill>
              </a:rPr>
              <a:t> (eclipse, idea, sonar)</a:t>
            </a:r>
          </a:p>
          <a:p>
            <a:pPr marL="1371600" marR="0" lvl="0" indent="-228600" algn="l" rtl="0">
              <a:lnSpc>
                <a:spcPct val="115000"/>
              </a:lnSpc>
              <a:spcBef>
                <a:spcPts val="0"/>
              </a:spcBef>
              <a:buClr>
                <a:srgbClr val="EFEFEF"/>
              </a:buClr>
              <a:buChar char="❖"/>
            </a:pPr>
            <a:r>
              <a:rPr lang="en-US" i="1">
                <a:solidFill>
                  <a:srgbClr val="EFEFEF"/>
                </a:solidFill>
              </a:rPr>
              <a:t>Third party plugins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endParaRPr>
              <a:solidFill>
                <a:srgbClr val="EFEFEF"/>
              </a:solidFill>
            </a:endParaRPr>
          </a:p>
          <a:p>
            <a:pPr marR="0" lvl="0" indent="457200" algn="l" rtl="0">
              <a:spcBef>
                <a:spcPts val="0"/>
              </a:spcBef>
              <a:buNone/>
            </a:pPr>
            <a:r>
              <a:rPr lang="en-US">
                <a:solidFill>
                  <a:srgbClr val="EFEFEF"/>
                </a:solidFill>
              </a:rPr>
              <a:t>Documentație: </a:t>
            </a:r>
            <a:r>
              <a:rPr lang="en-US" u="sng">
                <a:solidFill>
                  <a:srgbClr val="FFD966"/>
                </a:solidFill>
                <a:hlinkClick r:id="rId3"/>
              </a:rPr>
              <a:t>http://gradle.org/getting-started-gradle-java/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solidFill>
                <a:srgbClr val="EFEFEF"/>
              </a:solidFill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solidFill>
                  <a:srgbClr val="EFEFEF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806784" y="290239"/>
            <a:ext cx="6314699" cy="45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Gradle lifecycle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2598525" y="3746503"/>
            <a:ext cx="2731199" cy="53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gradle -q viewLifecycle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37" y="1131350"/>
            <a:ext cx="7437125" cy="24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548640" y="502470"/>
            <a:ext cx="6314699" cy="45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Let's have fun!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1360934" y="1252505"/>
            <a:ext cx="5893200" cy="314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b="0" i="0" u="none" strike="noStrike" cap="none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Gradle build automation tool</a:t>
            </a:r>
          </a:p>
          <a:p>
            <a:pPr marR="0" lvl="0" algn="l" rtl="0">
              <a:spcBef>
                <a:spcPts val="0"/>
              </a:spcBef>
              <a:buNone/>
            </a:pP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04800" algn="l" rtl="0">
              <a:spcBef>
                <a:spcPts val="0"/>
              </a:spcBef>
              <a:buClr>
                <a:srgbClr val="EFEFEF"/>
              </a:buClr>
              <a:buSzPct val="100000"/>
              <a:buFont typeface="Lato"/>
              <a:buChar char="●"/>
            </a:pPr>
            <a:r>
              <a:rPr lang="en-US" sz="12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gradle init</a:t>
            </a:r>
          </a:p>
          <a:p>
            <a:pPr marL="457200" marR="0" lvl="0" indent="-304800" algn="l" rtl="0">
              <a:spcBef>
                <a:spcPts val="0"/>
              </a:spcBef>
              <a:buClr>
                <a:srgbClr val="EFEFEF"/>
              </a:buClr>
              <a:buSzPct val="100000"/>
              <a:buFont typeface="Lato"/>
              <a:buChar char="●"/>
            </a:pPr>
            <a:r>
              <a:rPr lang="en-US" sz="12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gradle init --type java-library</a:t>
            </a:r>
          </a:p>
          <a:p>
            <a:pPr marR="0" lvl="0" algn="l" rtl="0">
              <a:spcBef>
                <a:spcPts val="0"/>
              </a:spcBef>
              <a:buNone/>
            </a:pPr>
            <a:endParaRPr sz="12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04800" algn="l" rtl="0">
              <a:spcBef>
                <a:spcPts val="0"/>
              </a:spcBef>
              <a:buClr>
                <a:srgbClr val="EFEFEF"/>
              </a:buClr>
              <a:buSzPct val="100000"/>
              <a:buFont typeface="Lato"/>
              <a:buChar char="●"/>
            </a:pPr>
            <a:r>
              <a:rPr lang="en-US" sz="12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gradle tasks</a:t>
            </a:r>
          </a:p>
          <a:p>
            <a:pPr marL="457200" marR="0" lvl="0" indent="-304800" algn="l" rtl="0">
              <a:spcBef>
                <a:spcPts val="0"/>
              </a:spcBef>
              <a:buClr>
                <a:srgbClr val="EFEFEF"/>
              </a:buClr>
              <a:buSzPct val="100000"/>
              <a:buFont typeface="Lato"/>
              <a:buChar char="●"/>
            </a:pPr>
            <a:r>
              <a:rPr lang="en-US" sz="12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gradle clean build</a:t>
            </a:r>
          </a:p>
          <a:p>
            <a:pPr marR="0" lvl="0" algn="l" rtl="0">
              <a:spcBef>
                <a:spcPts val="0"/>
              </a:spcBef>
              <a:buNone/>
            </a:pPr>
            <a:endParaRPr sz="12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04800" algn="l" rtl="0">
              <a:spcBef>
                <a:spcPts val="0"/>
              </a:spcBef>
              <a:buClr>
                <a:srgbClr val="EFEFEF"/>
              </a:buClr>
              <a:buSzPct val="100000"/>
              <a:buFont typeface="Lato"/>
              <a:buChar char="●"/>
            </a:pPr>
            <a:r>
              <a:rPr lang="en-US" sz="12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apply plugin: ‘java’</a:t>
            </a:r>
          </a:p>
          <a:p>
            <a:pPr marL="457200" marR="0" lvl="0" indent="-304800" algn="l" rtl="0">
              <a:spcBef>
                <a:spcPts val="0"/>
              </a:spcBef>
              <a:buClr>
                <a:srgbClr val="EFEFEF"/>
              </a:buClr>
              <a:buSzPct val="100000"/>
              <a:buFont typeface="Lato"/>
              <a:buChar char="●"/>
            </a:pPr>
            <a:r>
              <a:rPr lang="en-US" sz="12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apply plugin: ‘maven’</a:t>
            </a:r>
          </a:p>
          <a:p>
            <a:pPr marL="457200" marR="0" lvl="0" indent="-304800" algn="l" rtl="0">
              <a:spcBef>
                <a:spcPts val="0"/>
              </a:spcBef>
              <a:buClr>
                <a:srgbClr val="EFEFEF"/>
              </a:buClr>
              <a:buSzPct val="100000"/>
              <a:buFont typeface="Lato"/>
              <a:buChar char="●"/>
            </a:pPr>
            <a:r>
              <a:rPr lang="en-US" sz="12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gradle clean install</a:t>
            </a:r>
          </a:p>
          <a:p>
            <a:pPr marR="0" lvl="0" algn="l" rtl="0">
              <a:spcBef>
                <a:spcPts val="0"/>
              </a:spcBef>
              <a:buNone/>
            </a:pP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	Gradle Netbeans Example</a:t>
            </a:r>
          </a:p>
          <a:p>
            <a:pPr marR="0" lvl="0" indent="457200" algn="l" rtl="0">
              <a:spcBef>
                <a:spcPts val="0"/>
              </a:spcBef>
              <a:buNone/>
            </a:pPr>
            <a:r>
              <a:rPr lang="en-US" sz="1200" u="sng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http://examples.javacodegeeks.com/core-java/gradle/gradle-netbeans-example/</a:t>
            </a:r>
          </a:p>
          <a:p>
            <a:pPr marR="0" lvl="0" algn="l" rtl="0">
              <a:spcBef>
                <a:spcPts val="0"/>
              </a:spcBef>
              <a:buNone/>
            </a:pP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spcBef>
                <a:spcPts val="0"/>
              </a:spcBef>
              <a:buNone/>
            </a:pP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480047" y="296725"/>
            <a:ext cx="8139600" cy="45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Exemple de sisteme de versionare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170450" y="1165850"/>
            <a:ext cx="7449299" cy="2194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Apache Subversion (SVN) - </a:t>
            </a:r>
            <a:r>
              <a:rPr lang="en-US" sz="2000" u="sng">
                <a:solidFill>
                  <a:srgbClr val="F1C232"/>
                </a:solidFill>
                <a:hlinkClick r:id="rId3"/>
              </a:rPr>
              <a:t>https://subversion.apache.org/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n-US" sz="20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CVS - </a:t>
            </a:r>
            <a:r>
              <a:rPr lang="en-US" sz="2000" u="sng">
                <a:solidFill>
                  <a:srgbClr val="F1C232"/>
                </a:solidFill>
                <a:hlinkClick r:id="rId4"/>
              </a:rPr>
              <a:t>http://www.nongnu.org/cvs/</a:t>
            </a:r>
          </a:p>
          <a:p>
            <a:pPr marL="457200" marR="0" lvl="0" indent="-355600" algn="l" rtl="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 - </a:t>
            </a:r>
            <a:r>
              <a:rPr lang="en-US" sz="2000" u="sng">
                <a:solidFill>
                  <a:srgbClr val="F1C232"/>
                </a:solidFill>
                <a:hlinkClick r:id="rId5"/>
              </a:rPr>
              <a:t>https://git-scm.com/</a:t>
            </a:r>
          </a:p>
          <a:p>
            <a:pPr marL="457200" marR="0" lvl="0" indent="-355600" algn="l" rtl="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Mercurial - </a:t>
            </a:r>
            <a:r>
              <a:rPr lang="en-US" sz="2000" u="sng">
                <a:solidFill>
                  <a:srgbClr val="F1C232"/>
                </a:solidFill>
                <a:hlinkClick r:id="rId6"/>
              </a:rPr>
              <a:t>https://www.mercurial-scm.org/</a:t>
            </a:r>
          </a:p>
          <a:p>
            <a:pPr marL="457200" marR="0" lvl="0" indent="-355600" algn="l" rtl="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Perforce - </a:t>
            </a:r>
            <a:r>
              <a:rPr lang="en-US" sz="2000" u="sng">
                <a:solidFill>
                  <a:srgbClr val="F1C232"/>
                </a:solidFill>
                <a:hlinkClick r:id="rId7"/>
              </a:rPr>
              <a:t>http://www.perforce.com/</a:t>
            </a:r>
            <a:r>
              <a:rPr lang="en-US" sz="2000" u="sng">
                <a:solidFill>
                  <a:srgbClr val="F1C232"/>
                </a:solidFill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Font typeface="Noto Symbol"/>
              <a:buNone/>
            </a:pPr>
            <a:endParaRPr sz="1800" b="0" i="0" u="none" strike="noStrike" cap="none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532209" y="330939"/>
            <a:ext cx="6314699" cy="45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Concepte VCS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407150" y="1117000"/>
            <a:ext cx="8475900" cy="319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>
                <a:solidFill>
                  <a:srgbClr val="FFFFFF"/>
                </a:solidFill>
              </a:rPr>
              <a:t>Repository</a:t>
            </a:r>
            <a:r>
              <a:rPr lang="en-US"/>
              <a:t> - server de fișiere (bază de date) unde sunt stocate datele proiectului software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b="1">
                <a:solidFill>
                  <a:srgbClr val="FFFFFF"/>
                </a:solidFill>
              </a:rPr>
              <a:t>Working copy</a:t>
            </a:r>
            <a:r>
              <a:rPr lang="en-US"/>
              <a:t> - versiunea curentă a proiectului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b="1">
                <a:solidFill>
                  <a:srgbClr val="FFFFFF"/>
                </a:solidFill>
              </a:rPr>
              <a:t>Commit</a:t>
            </a:r>
            <a:r>
              <a:rPr lang="en-US"/>
              <a:t> - modificări efectuate asupra unor fișiere, publicate în </a:t>
            </a:r>
            <a:r>
              <a:rPr lang="en-US" i="1"/>
              <a:t>repository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b="1">
                <a:solidFill>
                  <a:srgbClr val="FFFFFF"/>
                </a:solidFill>
              </a:rPr>
              <a:t>Revision</a:t>
            </a:r>
            <a:r>
              <a:rPr lang="en-US"/>
              <a:t> - versiune a unui fișier, ca urmare a unui commit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b="1">
                <a:solidFill>
                  <a:srgbClr val="FFFFFF"/>
                </a:solidFill>
              </a:rPr>
              <a:t>Branch</a:t>
            </a:r>
            <a:r>
              <a:rPr lang="en-US"/>
              <a:t> - copie separată a proiectului, ce poate conține modificări individuale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b="1">
                <a:solidFill>
                  <a:srgbClr val="FFFFFF"/>
                </a:solidFill>
              </a:rPr>
              <a:t>Merge</a:t>
            </a:r>
            <a:r>
              <a:rPr lang="en-US"/>
              <a:t> - operație de combinare a modificărilor din </a:t>
            </a:r>
            <a:r>
              <a:rPr lang="en-US" i="1"/>
              <a:t>branch</a:t>
            </a:r>
            <a:r>
              <a:rPr lang="en-US"/>
              <a:t>-uri separate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b="1">
                <a:solidFill>
                  <a:srgbClr val="FFFFFF"/>
                </a:solidFill>
              </a:rPr>
              <a:t>Checkout</a:t>
            </a:r>
            <a:r>
              <a:rPr lang="en-US" b="1"/>
              <a:t> / </a:t>
            </a:r>
            <a:r>
              <a:rPr lang="en-US" b="1">
                <a:solidFill>
                  <a:srgbClr val="FFFFFF"/>
                </a:solidFill>
              </a:rPr>
              <a:t>fetch</a:t>
            </a:r>
            <a:r>
              <a:rPr lang="en-US" b="1"/>
              <a:t> / </a:t>
            </a:r>
            <a:r>
              <a:rPr lang="en-US" b="1">
                <a:solidFill>
                  <a:srgbClr val="FFFFFF"/>
                </a:solidFill>
              </a:rPr>
              <a:t>pull</a:t>
            </a:r>
            <a:r>
              <a:rPr lang="en-US"/>
              <a:t> - descărcare modificări de pe </a:t>
            </a:r>
            <a:r>
              <a:rPr lang="en-US" i="1"/>
              <a:t>repository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b="1">
                <a:solidFill>
                  <a:srgbClr val="FFFFFF"/>
                </a:solidFill>
              </a:rPr>
              <a:t>Push</a:t>
            </a:r>
            <a:r>
              <a:rPr lang="en-US"/>
              <a:t> - încărcare a modificărilor de pe un </a:t>
            </a:r>
            <a:r>
              <a:rPr lang="en-US" i="1"/>
              <a:t>repository</a:t>
            </a:r>
            <a:r>
              <a:rPr lang="en-US"/>
              <a:t> local pe un </a:t>
            </a:r>
            <a:r>
              <a:rPr lang="en-US" i="1"/>
              <a:t>repository</a:t>
            </a:r>
            <a:r>
              <a:rPr lang="en-US"/>
              <a:t> remote.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87659" y="168371"/>
            <a:ext cx="6314699" cy="45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Arhitecturi ale sistemelor de versionare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00" y="1470128"/>
            <a:ext cx="3618175" cy="25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675" y="1198925"/>
            <a:ext cx="3827699" cy="297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963500" y="411475"/>
            <a:ext cx="6186000" cy="45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 – Source Control Management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20675" y="975350"/>
            <a:ext cx="8028300" cy="4118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914400" marR="0" lvl="0" indent="0" algn="l" rtl="0">
              <a:spcBef>
                <a:spcPts val="0"/>
              </a:spcBef>
              <a:buNone/>
            </a:pPr>
            <a:r>
              <a:rPr lang="en-US"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Sistem open source, descentralizat</a:t>
            </a:r>
            <a:r>
              <a:rPr lang="en-US" sz="1800">
                <a:solidFill>
                  <a:srgbClr val="D9D9D9"/>
                </a:solidFill>
              </a:rPr>
              <a:t>, dezvoltat de Linus Torvalds (autorul Linux kernel).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solidFill>
                <a:srgbClr val="D9D9D9"/>
              </a:solidFill>
            </a:endParaRPr>
          </a:p>
          <a:p>
            <a:pPr marL="457200" marR="0" lvl="0" indent="457200" algn="l" rtl="0">
              <a:spcBef>
                <a:spcPts val="0"/>
              </a:spcBef>
              <a:buNone/>
            </a:pPr>
            <a:r>
              <a:rPr lang="en-US"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Particularit</a:t>
            </a:r>
            <a:r>
              <a:rPr lang="en-US" sz="1800">
                <a:solidFill>
                  <a:srgbClr val="D9D9D9"/>
                </a:solidFill>
              </a:rPr>
              <a:t>ă</a:t>
            </a:r>
            <a:r>
              <a:rPr lang="en-US"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ti:</a:t>
            </a:r>
          </a:p>
          <a:p>
            <a:pPr marL="1371600" marR="0" lvl="2" indent="-228600" algn="l" rtl="0">
              <a:spcBef>
                <a:spcPts val="0"/>
              </a:spcBef>
              <a:buClr>
                <a:srgbClr val="D9D9D9"/>
              </a:buClr>
              <a:buFont typeface="Noto Symbol"/>
            </a:pPr>
            <a:r>
              <a:rPr lang="en-US">
                <a:solidFill>
                  <a:srgbClr val="D9D9D9"/>
                </a:solidFill>
              </a:rPr>
              <a:t>Salveaza</a:t>
            </a:r>
            <a:r>
              <a:rPr lang="en-US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 patches (diferente) pentru fiecare commit</a:t>
            </a:r>
          </a:p>
          <a:p>
            <a:pPr marL="1371600" marR="0" lvl="2" indent="-228600" algn="l" rtl="0">
              <a:spcBef>
                <a:spcPts val="0"/>
              </a:spcBef>
              <a:buClr>
                <a:srgbClr val="D9D9D9"/>
              </a:buClr>
              <a:buFont typeface="Noto Symbol"/>
            </a:pPr>
            <a:r>
              <a:rPr lang="en-US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Local branches folosite intensiv</a:t>
            </a:r>
          </a:p>
          <a:p>
            <a:pPr marL="1371600" marR="0" lvl="2" indent="-228600" algn="l" rtl="0">
              <a:spcBef>
                <a:spcPts val="0"/>
              </a:spcBef>
              <a:buClr>
                <a:srgbClr val="D9D9D9"/>
              </a:buClr>
              <a:buFont typeface="Noto Symbol"/>
            </a:pPr>
            <a:r>
              <a:rPr lang="en-US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Operatiuni de merge, rebase, fork mult mai facile decat in SVN</a:t>
            </a:r>
          </a:p>
          <a:p>
            <a:pPr marL="1371600" marR="0" lvl="2" indent="-228600" algn="l" rtl="0">
              <a:spcBef>
                <a:spcPts val="0"/>
              </a:spcBef>
              <a:buClr>
                <a:srgbClr val="D9D9D9"/>
              </a:buClr>
              <a:buFont typeface="Noto Symbol"/>
            </a:pPr>
            <a:r>
              <a:rPr lang="en-US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Repository principal poate fi schimbat</a:t>
            </a:r>
          </a:p>
          <a:p>
            <a:pPr marL="1371600" marR="0" lvl="2" indent="-228600" algn="l" rtl="0">
              <a:spcBef>
                <a:spcPts val="0"/>
              </a:spcBef>
              <a:buClr>
                <a:srgbClr val="D9D9D9"/>
              </a:buClr>
              <a:buFont typeface="Noto Symbol"/>
            </a:pPr>
            <a:r>
              <a:rPr lang="en-US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Fork &amp; pull request 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endParaRPr sz="2200">
              <a:solidFill>
                <a:srgbClr val="D9D9D9"/>
              </a:solidFill>
            </a:endParaRPr>
          </a:p>
          <a:p>
            <a:pPr marL="457200" marR="0" lvl="0" indent="457200" algn="l" rtl="0">
              <a:spcBef>
                <a:spcPts val="0"/>
              </a:spcBef>
              <a:buNone/>
            </a:pPr>
            <a:r>
              <a:rPr lang="en-US" sz="1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Documentatie: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https://git-scm.com/doc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919" y="259569"/>
            <a:ext cx="1482099" cy="9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617219" y="411479"/>
            <a:ext cx="6314699" cy="45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 – Source Control Management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-67715" y="1130891"/>
            <a:ext cx="5893200" cy="308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indent="457200" algn="l" rtl="0">
              <a:spcBef>
                <a:spcPts val="0"/>
              </a:spcBef>
              <a:buNone/>
            </a:pPr>
            <a:r>
              <a:rPr lang="en-US" sz="1800" b="0" i="0" u="none" strike="noStrike" cap="none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Comenzi uzuale:</a:t>
            </a:r>
          </a:p>
          <a:p>
            <a:pPr marR="0" lvl="0" indent="457200" algn="l" rtl="0">
              <a:spcBef>
                <a:spcPts val="0"/>
              </a:spcBef>
              <a:buNone/>
            </a:pPr>
            <a:endParaRPr sz="24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marR="0" lvl="2" indent="-228600" algn="l" rtl="0">
              <a:spcBef>
                <a:spcPts val="0"/>
              </a:spcBef>
              <a:buClr>
                <a:srgbClr val="EFEFEF"/>
              </a:buClr>
              <a:buFont typeface="Noto Symbol"/>
              <a:buChar char="■"/>
            </a:pPr>
            <a:r>
              <a:rPr lang="en-US" b="0" i="0" u="none" strike="noStrike" cap="none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git config user.name / user.email</a:t>
            </a:r>
          </a:p>
          <a:p>
            <a:pPr marL="914400" marR="0" lvl="0" indent="0" algn="l" rtl="0">
              <a:spcBef>
                <a:spcPts val="0"/>
              </a:spcBef>
              <a:buNone/>
            </a:pP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marR="0" lvl="2" indent="-228600" algn="l" rtl="0">
              <a:spcBef>
                <a:spcPts val="0"/>
              </a:spcBef>
              <a:buClr>
                <a:srgbClr val="EFEFEF"/>
              </a:buClr>
              <a:buFont typeface="Noto Symbol"/>
              <a:buChar char="■"/>
            </a:pPr>
            <a:r>
              <a:rPr lang="en-US" b="0" i="0" u="none" strike="noStrike" cap="none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git init</a:t>
            </a:r>
          </a:p>
          <a:p>
            <a:pPr marL="1371600" marR="0" lvl="2" indent="-228600" algn="l" rtl="0">
              <a:spcBef>
                <a:spcPts val="0"/>
              </a:spcBef>
              <a:buClr>
                <a:srgbClr val="EFEFEF"/>
              </a:buClr>
              <a:buFont typeface="Noto Symbol"/>
              <a:buChar char="■"/>
            </a:pPr>
            <a:r>
              <a:rPr lang="en-US" b="0" i="0" u="none" strike="noStrike" cap="none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git add [file1, file2...]</a:t>
            </a:r>
          </a:p>
          <a:p>
            <a:pPr marL="1371600" marR="0" lvl="2" indent="-228600" algn="l" rtl="0">
              <a:spcBef>
                <a:spcPts val="0"/>
              </a:spcBef>
              <a:buClr>
                <a:srgbClr val="EFEFEF"/>
              </a:buClr>
              <a:buFont typeface="Noto Symbol"/>
              <a:buChar char="■"/>
            </a:pPr>
            <a:r>
              <a:rPr lang="en-US" b="0" i="0" u="none" strike="noStrike" cap="none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git commit -m “First commit”</a:t>
            </a:r>
          </a:p>
          <a:p>
            <a:pPr marL="1371600" marR="0" lvl="2" indent="-228600" algn="l" rtl="0">
              <a:spcBef>
                <a:spcPts val="0"/>
              </a:spcBef>
              <a:buClr>
                <a:srgbClr val="EFEFEF"/>
              </a:buClr>
              <a:buFont typeface="Noto Symbol"/>
              <a:buChar char="■"/>
            </a:pPr>
            <a:r>
              <a:rPr lang="en-US" b="0" i="0" u="none" strike="noStrike" cap="none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git remote add origin url.git</a:t>
            </a:r>
          </a:p>
          <a:p>
            <a:pPr marL="1371600" marR="0" lvl="2" indent="-228600" algn="l" rtl="0">
              <a:spcBef>
                <a:spcPts val="0"/>
              </a:spcBef>
              <a:buClr>
                <a:srgbClr val="EFEFEF"/>
              </a:buClr>
              <a:buFont typeface="Noto Symbol"/>
              <a:buChar char="■"/>
            </a:pPr>
            <a:r>
              <a:rPr lang="en-US" b="0" i="0" u="none" strike="noStrike" cap="none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git push origin master</a:t>
            </a:r>
          </a:p>
          <a:p>
            <a:pPr marL="914400" marR="0" lvl="0" indent="0" algn="l" rtl="0">
              <a:spcBef>
                <a:spcPts val="0"/>
              </a:spcBef>
              <a:buNone/>
            </a:pP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marR="0" lvl="2" indent="-228600" algn="l" rtl="0">
              <a:spcBef>
                <a:spcPts val="0"/>
              </a:spcBef>
              <a:buClr>
                <a:srgbClr val="EFEFEF"/>
              </a:buClr>
              <a:buFont typeface="Noto Symbol"/>
              <a:buChar char="■"/>
            </a:pPr>
            <a:r>
              <a:rPr lang="en-US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git clone url.git</a:t>
            </a:r>
          </a:p>
          <a:p>
            <a: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Noto Symbol"/>
              <a:buChar char="■"/>
            </a:pPr>
            <a:r>
              <a:rPr lang="en-US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git pull origin master</a:t>
            </a:r>
          </a:p>
          <a:p>
            <a: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Noto Symbol"/>
              <a:buChar char="■"/>
            </a:pPr>
            <a:r>
              <a:rPr lang="en-US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git rebase origin master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18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926" y="1130899"/>
            <a:ext cx="3849492" cy="36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363612" y="1"/>
            <a:ext cx="6314700" cy="60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Git GUI tools - gitk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l="10545" t="5520" r="9925" b="7135"/>
          <a:stretch/>
        </p:blipFill>
        <p:spPr>
          <a:xfrm>
            <a:off x="884925" y="589925"/>
            <a:ext cx="7272076" cy="449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548640" y="299270"/>
            <a:ext cx="6314699" cy="45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Let's have fun! 								</a:t>
            </a: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(part 1)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38100" y="848300"/>
            <a:ext cx="5466300" cy="333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1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Noto Symbol"/>
              <a:buChar char="➢"/>
            </a:pPr>
            <a:r>
              <a:rPr lang="en-US">
                <a:solidFill>
                  <a:srgbClr val="EFEFEF"/>
                </a:solidFill>
              </a:rPr>
              <a:t>Creați-vă un cont pe BitBucket ( </a:t>
            </a:r>
            <a:r>
              <a:rPr lang="en-US" u="sng">
                <a:solidFill>
                  <a:srgbClr val="EFEFEF"/>
                </a:solidFill>
                <a:hlinkClick r:id="rId3"/>
              </a:rPr>
              <a:t>http://bitbucket.org</a:t>
            </a:r>
            <a:r>
              <a:rPr lang="en-US">
                <a:solidFill>
                  <a:srgbClr val="EFEFEF"/>
                </a:solidFill>
              </a:rPr>
              <a:t> 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marR="0" lvl="1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Noto Symbol"/>
              <a:buChar char="➢"/>
            </a:pPr>
            <a:r>
              <a:rPr lang="en-US">
                <a:solidFill>
                  <a:srgbClr val="EFEFEF"/>
                </a:solidFill>
              </a:rPr>
              <a:t>Configurați git local:</a:t>
            </a:r>
          </a:p>
          <a:p>
            <a:pPr marL="1371600" marR="0" lvl="2" indent="-228600" algn="l" rtl="0">
              <a:spcBef>
                <a:spcPts val="0"/>
              </a:spcBef>
              <a:buClr>
                <a:srgbClr val="EFEFEF"/>
              </a:buClr>
              <a:buFont typeface="Noto Symbol"/>
              <a:buChar char="■"/>
            </a:pPr>
            <a:r>
              <a:rPr lang="en-US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git config --global user.name john-doe</a:t>
            </a:r>
          </a:p>
          <a:p>
            <a:pPr marL="1371600" marR="0" lvl="2" indent="-228600" algn="l" rtl="0">
              <a:spcBef>
                <a:spcPts val="0"/>
              </a:spcBef>
              <a:buClr>
                <a:srgbClr val="EFEFEF"/>
              </a:buClr>
              <a:buFont typeface="Noto Symbol"/>
              <a:buChar char="■"/>
            </a:pPr>
            <a:r>
              <a:rPr lang="en-US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git config --global user.email </a:t>
            </a:r>
            <a:r>
              <a:rPr lang="en-US" u="sng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johndoe@example.com</a:t>
            </a:r>
          </a:p>
          <a:p>
            <a:pPr marL="1371600" marR="0" lvl="2" indent="-228600" algn="l" rtl="0">
              <a:spcBef>
                <a:spcPts val="0"/>
              </a:spcBef>
              <a:buClr>
                <a:srgbClr val="EFEFEF"/>
              </a:buClr>
              <a:buChar char="■"/>
            </a:pPr>
            <a:r>
              <a:rPr lang="en-US">
                <a:solidFill>
                  <a:srgbClr val="EFEFEF"/>
                </a:solidFill>
              </a:rPr>
              <a:t>Comunicați user.name către repository Administrator pentru a vă acorda acces la proiect.</a:t>
            </a:r>
          </a:p>
          <a:p>
            <a:pPr marL="914400" marR="0" lvl="0" indent="0" algn="l" rtl="0">
              <a:spcBef>
                <a:spcPts val="0"/>
              </a:spcBef>
              <a:buNone/>
            </a:pPr>
            <a:endParaRPr>
              <a:solidFill>
                <a:srgbClr val="EFEFEF"/>
              </a:solidFill>
            </a:endParaRPr>
          </a:p>
          <a:p>
            <a:pPr marR="0" lvl="1" indent="25400" algn="l" rtl="0">
              <a:spcBef>
                <a:spcPts val="0"/>
              </a:spcBef>
              <a:buClr>
                <a:srgbClr val="EFEFEF"/>
              </a:buClr>
              <a:buFont typeface="Noto Symbol"/>
              <a:buChar char="➢"/>
            </a:pPr>
            <a:r>
              <a:rPr lang="en-US">
                <a:solidFill>
                  <a:srgbClr val="EFEFEF"/>
                </a:solidFill>
              </a:rPr>
              <a:t>Descărcăți proiectul de test:</a:t>
            </a:r>
          </a:p>
          <a:p>
            <a:pPr marL="1371600" marR="0" lvl="2" indent="-228600" algn="l" rtl="0">
              <a:spcBef>
                <a:spcPts val="0"/>
              </a:spcBef>
              <a:buClr>
                <a:srgbClr val="EFEFEF"/>
              </a:buClr>
              <a:buChar char="■"/>
            </a:pPr>
            <a:r>
              <a:rPr lang="en-US">
                <a:solidFill>
                  <a:srgbClr val="EFEFEF"/>
                </a:solidFill>
              </a:rPr>
              <a:t>git clone https://bitbucket.org/george-popa/calculator.git</a:t>
            </a:r>
          </a:p>
          <a:p>
            <a:pPr marL="1371600" marR="0" lvl="2" indent="-228600" algn="l" rtl="0">
              <a:spcBef>
                <a:spcPts val="0"/>
              </a:spcBef>
              <a:buClr>
                <a:srgbClr val="EFEFEF"/>
              </a:buClr>
              <a:buChar char="■"/>
            </a:pPr>
            <a:r>
              <a:rPr lang="en-US">
                <a:solidFill>
                  <a:srgbClr val="EFEFEF"/>
                </a:solidFill>
              </a:rPr>
              <a:t>git status</a:t>
            </a:r>
          </a:p>
          <a:p>
            <a:pPr marL="914400" marR="0" lvl="0" indent="0" algn="l" rtl="0">
              <a:spcBef>
                <a:spcPts val="0"/>
              </a:spcBef>
              <a:buNone/>
            </a:pPr>
            <a:endParaRPr>
              <a:solidFill>
                <a:srgbClr val="EFEFEF"/>
              </a:solidFill>
            </a:endParaRPr>
          </a:p>
          <a:p>
            <a:pPr marR="0" lvl="1" indent="25400" algn="l" rtl="0">
              <a:spcBef>
                <a:spcPts val="0"/>
              </a:spcBef>
              <a:buClr>
                <a:srgbClr val="EFEFEF"/>
              </a:buClr>
              <a:buFont typeface="Noto Symbol"/>
              <a:buChar char="➢"/>
            </a:pPr>
            <a:r>
              <a:rPr lang="en-US">
                <a:solidFill>
                  <a:srgbClr val="EFEFEF"/>
                </a:solidFill>
              </a:rPr>
              <a:t>Compilați și executați proiectul:</a:t>
            </a:r>
          </a:p>
          <a:p>
            <a:pPr marL="1371600" marR="0" lvl="2" indent="-228600" algn="l" rtl="0">
              <a:spcBef>
                <a:spcPts val="0"/>
              </a:spcBef>
              <a:buClr>
                <a:srgbClr val="EFEFEF"/>
              </a:buClr>
              <a:buChar char="■"/>
            </a:pPr>
            <a:r>
              <a:rPr lang="en-US">
                <a:solidFill>
                  <a:srgbClr val="EFEFEF"/>
                </a:solidFill>
              </a:rPr>
              <a:t>gcc -Wall -o calculator calculator.c add.c substract.c</a:t>
            </a:r>
          </a:p>
          <a:p>
            <a:pPr marL="1371600" marR="0" lvl="2" indent="-228600" algn="l" rtl="0">
              <a:spcBef>
                <a:spcPts val="0"/>
              </a:spcBef>
              <a:buClr>
                <a:srgbClr val="EFEFEF"/>
              </a:buClr>
              <a:buChar char="■"/>
            </a:pPr>
            <a:r>
              <a:rPr lang="en-US">
                <a:solidFill>
                  <a:srgbClr val="EFEFEF"/>
                </a:solidFill>
              </a:rPr>
              <a:t>./calculator</a:t>
            </a:r>
          </a:p>
          <a:p>
            <a:pPr marL="91440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EFEFEF"/>
              </a:solidFill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0850" y="2654700"/>
            <a:ext cx="3263149" cy="27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930</Words>
  <Application>Microsoft Macintosh PowerPoint</Application>
  <PresentationFormat>On-screen Show (16:9)</PresentationFormat>
  <Paragraphs>187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Lato</vt:lpstr>
      <vt:lpstr>Arial</vt:lpstr>
      <vt:lpstr>Average</vt:lpstr>
      <vt:lpstr>Oswald</vt:lpstr>
      <vt:lpstr>Calibri</vt:lpstr>
      <vt:lpstr>Noto Symbol</vt:lpstr>
      <vt:lpstr>slate</vt:lpstr>
      <vt:lpstr>PowerPoint Presentation</vt:lpstr>
      <vt:lpstr>PowerPoint Presentation</vt:lpstr>
      <vt:lpstr>PowerPoint Presentation</vt:lpstr>
      <vt:lpstr>Concepte VCS</vt:lpstr>
      <vt:lpstr>Arhitecturi ale sistemelor de versionare</vt:lpstr>
      <vt:lpstr>PowerPoint Presentation</vt:lpstr>
      <vt:lpstr>PowerPoint Presentation</vt:lpstr>
      <vt:lpstr>Git GUI tools - gitk</vt:lpstr>
      <vt:lpstr>PowerPoint Presentation</vt:lpstr>
      <vt:lpstr>PowerPoint Presentation</vt:lpstr>
      <vt:lpstr>Git conflicts</vt:lpstr>
      <vt:lpstr>PowerPoint Presentation</vt:lpstr>
      <vt:lpstr>Git branches</vt:lpstr>
      <vt:lpstr>PowerPoint Presentation</vt:lpstr>
      <vt:lpstr>PowerPoint Presentation</vt:lpstr>
      <vt:lpstr>GNU Make</vt:lpstr>
      <vt:lpstr>Makefile </vt:lpstr>
      <vt:lpstr>Makefile - calculator</vt:lpstr>
      <vt:lpstr>Gradle – Open Source Build Automation</vt:lpstr>
      <vt:lpstr>PowerPoint Presentation</vt:lpstr>
      <vt:lpstr>Gradle lifecycle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Alin Stefanescu</cp:lastModifiedBy>
  <cp:revision>2</cp:revision>
  <dcterms:modified xsi:type="dcterms:W3CDTF">2017-03-21T09:37:34Z</dcterms:modified>
</cp:coreProperties>
</file>