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1" r:id="rId4"/>
    <p:sldId id="268" r:id="rId5"/>
    <p:sldId id="273" r:id="rId6"/>
    <p:sldId id="258" r:id="rId7"/>
    <p:sldId id="260" r:id="rId8"/>
    <p:sldId id="264" r:id="rId9"/>
    <p:sldId id="271" r:id="rId10"/>
    <p:sldId id="265" r:id="rId11"/>
    <p:sldId id="266" r:id="rId12"/>
    <p:sldId id="269" r:id="rId13"/>
    <p:sldId id="267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0"/>
    <p:restoredTop sz="94292"/>
  </p:normalViewPr>
  <p:slideViewPr>
    <p:cSldViewPr snapToGrid="0">
      <p:cViewPr varScale="1">
        <p:scale>
          <a:sx n="65" d="100"/>
          <a:sy n="65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4B1F98-A43C-439B-A75F-37DBC47FD54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2203F8-09F8-49A9-98F4-C16B95CD5046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Proposed model: </a:t>
          </a:r>
        </a:p>
      </dgm:t>
    </dgm:pt>
    <dgm:pt modelId="{D250609A-94F4-455E-B864-5BDC8C464934}" type="parTrans" cxnId="{E394D325-6080-47F1-BD6B-6C1E81110C70}">
      <dgm:prSet/>
      <dgm:spPr/>
      <dgm:t>
        <a:bodyPr/>
        <a:lstStyle/>
        <a:p>
          <a:endParaRPr lang="en-US"/>
        </a:p>
      </dgm:t>
    </dgm:pt>
    <dgm:pt modelId="{E1B854AD-B413-4597-84F7-2FE2F818665C}" type="sibTrans" cxnId="{E394D325-6080-47F1-BD6B-6C1E81110C70}">
      <dgm:prSet/>
      <dgm:spPr/>
      <dgm:t>
        <a:bodyPr/>
        <a:lstStyle/>
        <a:p>
          <a:endParaRPr lang="en-US"/>
        </a:p>
      </dgm:t>
    </dgm:pt>
    <dgm:pt modelId="{64F50449-36E8-445E-A0E5-96A573DA1818}">
      <dgm:prSet/>
      <dgm:spPr/>
      <dgm:t>
        <a:bodyPr/>
        <a:lstStyle/>
        <a:p>
          <a:r>
            <a:rPr lang="en-US"/>
            <a:t>Accuracy rates between 94-100% </a:t>
          </a:r>
        </a:p>
      </dgm:t>
    </dgm:pt>
    <dgm:pt modelId="{2F8D8C68-F5B8-4B8E-9D85-E657FB6BDCFC}" type="parTrans" cxnId="{131D99F3-B665-443C-BD40-3D78A3845602}">
      <dgm:prSet/>
      <dgm:spPr/>
      <dgm:t>
        <a:bodyPr/>
        <a:lstStyle/>
        <a:p>
          <a:endParaRPr lang="en-US"/>
        </a:p>
      </dgm:t>
    </dgm:pt>
    <dgm:pt modelId="{9529B2A2-19C4-4F6E-B5AC-34393CB7223E}" type="sibTrans" cxnId="{131D99F3-B665-443C-BD40-3D78A3845602}">
      <dgm:prSet/>
      <dgm:spPr/>
      <dgm:t>
        <a:bodyPr/>
        <a:lstStyle/>
        <a:p>
          <a:endParaRPr lang="en-US"/>
        </a:p>
      </dgm:t>
    </dgm:pt>
    <dgm:pt modelId="{3EC50B27-5772-4C6F-9888-F7D21ECA40DA}">
      <dgm:prSet/>
      <dgm:spPr/>
      <dgm:t>
        <a:bodyPr/>
        <a:lstStyle/>
        <a:p>
          <a:r>
            <a:rPr lang="en-US"/>
            <a:t>15 different content makeups in 6 different fabric groups</a:t>
          </a:r>
        </a:p>
      </dgm:t>
    </dgm:pt>
    <dgm:pt modelId="{89FF154E-DF99-47BA-B71F-DF943B41BC28}" type="parTrans" cxnId="{83333426-9ACE-4A65-B8A2-8C94F0773000}">
      <dgm:prSet/>
      <dgm:spPr/>
      <dgm:t>
        <a:bodyPr/>
        <a:lstStyle/>
        <a:p>
          <a:endParaRPr lang="en-US"/>
        </a:p>
      </dgm:t>
    </dgm:pt>
    <dgm:pt modelId="{7185C143-823C-4A74-90AF-326655BF79D5}" type="sibTrans" cxnId="{83333426-9ACE-4A65-B8A2-8C94F0773000}">
      <dgm:prSet/>
      <dgm:spPr/>
      <dgm:t>
        <a:bodyPr/>
        <a:lstStyle/>
        <a:p>
          <a:endParaRPr lang="en-US"/>
        </a:p>
      </dgm:t>
    </dgm:pt>
    <dgm:pt modelId="{9615DD2D-FB25-4344-BB3D-4D3FA7A07103}">
      <dgm:prSet/>
      <dgm:spPr>
        <a:solidFill>
          <a:schemeClr val="accent2"/>
        </a:solidFill>
      </dgm:spPr>
      <dgm:t>
        <a:bodyPr/>
        <a:lstStyle/>
        <a:p>
          <a:r>
            <a:rPr lang="en-US"/>
            <a:t>Limitations: </a:t>
          </a:r>
        </a:p>
      </dgm:t>
    </dgm:pt>
    <dgm:pt modelId="{E77124E1-06DA-4C72-B6B4-70B7EC3BA161}" type="parTrans" cxnId="{B30B65C1-17A2-467C-9874-00F2A9EB9064}">
      <dgm:prSet/>
      <dgm:spPr/>
      <dgm:t>
        <a:bodyPr/>
        <a:lstStyle/>
        <a:p>
          <a:endParaRPr lang="en-US"/>
        </a:p>
      </dgm:t>
    </dgm:pt>
    <dgm:pt modelId="{A3EFFEB6-1FC8-4B5B-8BAD-AD69D9717749}" type="sibTrans" cxnId="{B30B65C1-17A2-467C-9874-00F2A9EB9064}">
      <dgm:prSet/>
      <dgm:spPr/>
      <dgm:t>
        <a:bodyPr/>
        <a:lstStyle/>
        <a:p>
          <a:endParaRPr lang="en-US"/>
        </a:p>
      </dgm:t>
    </dgm:pt>
    <dgm:pt modelId="{8C624DCD-9B64-4D3E-87EC-1BAC56AE8141}">
      <dgm:prSet/>
      <dgm:spPr/>
      <dgm:t>
        <a:bodyPr/>
        <a:lstStyle/>
        <a:p>
          <a:r>
            <a:rPr lang="en-US"/>
            <a:t>Tedious labeling process </a:t>
          </a:r>
        </a:p>
      </dgm:t>
    </dgm:pt>
    <dgm:pt modelId="{652C9FDF-A0C0-472B-8D16-920E4DDAE967}" type="parTrans" cxnId="{08F5A945-E6BD-4E67-92ED-99B106B34356}">
      <dgm:prSet/>
      <dgm:spPr/>
      <dgm:t>
        <a:bodyPr/>
        <a:lstStyle/>
        <a:p>
          <a:endParaRPr lang="en-US"/>
        </a:p>
      </dgm:t>
    </dgm:pt>
    <dgm:pt modelId="{589C22D0-2E48-4559-9BC2-37EB7D455C7A}" type="sibTrans" cxnId="{08F5A945-E6BD-4E67-92ED-99B106B34356}">
      <dgm:prSet/>
      <dgm:spPr/>
      <dgm:t>
        <a:bodyPr/>
        <a:lstStyle/>
        <a:p>
          <a:endParaRPr lang="en-US"/>
        </a:p>
      </dgm:t>
    </dgm:pt>
    <dgm:pt modelId="{45F3BFA3-F258-40A2-89EB-734245AE7474}">
      <dgm:prSet/>
      <dgm:spPr/>
      <dgm:t>
        <a:bodyPr/>
        <a:lstStyle/>
        <a:p>
          <a:r>
            <a:rPr lang="en-US"/>
            <a:t>Limited data and variance</a:t>
          </a:r>
        </a:p>
      </dgm:t>
    </dgm:pt>
    <dgm:pt modelId="{F9DEB529-4A1B-45C0-AB1A-3D086514791C}" type="parTrans" cxnId="{4B8F079B-FDE2-48DA-9F5A-49E0321C920A}">
      <dgm:prSet/>
      <dgm:spPr/>
      <dgm:t>
        <a:bodyPr/>
        <a:lstStyle/>
        <a:p>
          <a:endParaRPr lang="en-US"/>
        </a:p>
      </dgm:t>
    </dgm:pt>
    <dgm:pt modelId="{389E1618-B73B-4329-B3CE-DBC92A26BBD2}" type="sibTrans" cxnId="{4B8F079B-FDE2-48DA-9F5A-49E0321C920A}">
      <dgm:prSet/>
      <dgm:spPr/>
      <dgm:t>
        <a:bodyPr/>
        <a:lstStyle/>
        <a:p>
          <a:endParaRPr lang="en-US"/>
        </a:p>
      </dgm:t>
    </dgm:pt>
    <dgm:pt modelId="{BF233A58-FBCC-47B7-9AC6-54A0776911E9}">
      <dgm:prSet/>
      <dgm:spPr>
        <a:solidFill>
          <a:schemeClr val="accent2"/>
        </a:solidFill>
      </dgm:spPr>
      <dgm:t>
        <a:bodyPr/>
        <a:lstStyle/>
        <a:p>
          <a:r>
            <a:rPr lang="en-US"/>
            <a:t>Future Work:</a:t>
          </a:r>
        </a:p>
      </dgm:t>
    </dgm:pt>
    <dgm:pt modelId="{6DB25590-2BF5-4E0A-B93A-68EF85952E5E}" type="parTrans" cxnId="{FE33FCCB-2835-46FA-AFA5-7EBC03619C69}">
      <dgm:prSet/>
      <dgm:spPr/>
      <dgm:t>
        <a:bodyPr/>
        <a:lstStyle/>
        <a:p>
          <a:endParaRPr lang="en-US"/>
        </a:p>
      </dgm:t>
    </dgm:pt>
    <dgm:pt modelId="{E6BEFBB1-46BF-47AE-AA34-211326831341}" type="sibTrans" cxnId="{FE33FCCB-2835-46FA-AFA5-7EBC03619C69}">
      <dgm:prSet/>
      <dgm:spPr/>
      <dgm:t>
        <a:bodyPr/>
        <a:lstStyle/>
        <a:p>
          <a:endParaRPr lang="en-US"/>
        </a:p>
      </dgm:t>
    </dgm:pt>
    <dgm:pt modelId="{DCB32636-D4E4-4898-865F-844A2607C429}">
      <dgm:prSet/>
      <dgm:spPr/>
      <dgm:t>
        <a:bodyPr/>
        <a:lstStyle/>
        <a:p>
          <a:r>
            <a:rPr lang="en-US"/>
            <a:t>Clustering </a:t>
          </a:r>
        </a:p>
      </dgm:t>
    </dgm:pt>
    <dgm:pt modelId="{D7752AF0-829D-43AE-AF3F-CE90F6BC98D8}" type="parTrans" cxnId="{544D6661-8E76-4DE8-80E5-DF22C186C9A3}">
      <dgm:prSet/>
      <dgm:spPr/>
      <dgm:t>
        <a:bodyPr/>
        <a:lstStyle/>
        <a:p>
          <a:endParaRPr lang="en-US"/>
        </a:p>
      </dgm:t>
    </dgm:pt>
    <dgm:pt modelId="{1C0D042B-7F2E-41EA-A346-1791E0F47EA3}" type="sibTrans" cxnId="{544D6661-8E76-4DE8-80E5-DF22C186C9A3}">
      <dgm:prSet/>
      <dgm:spPr/>
      <dgm:t>
        <a:bodyPr/>
        <a:lstStyle/>
        <a:p>
          <a:endParaRPr lang="en-US"/>
        </a:p>
      </dgm:t>
    </dgm:pt>
    <dgm:pt modelId="{0728889A-0B00-48F5-9179-14154FD319D8}">
      <dgm:prSet/>
      <dgm:spPr/>
      <dgm:t>
        <a:bodyPr/>
        <a:lstStyle/>
        <a:p>
          <a:r>
            <a:rPr lang="en-US"/>
            <a:t>CNN architecture for more complex fabric samples </a:t>
          </a:r>
        </a:p>
      </dgm:t>
    </dgm:pt>
    <dgm:pt modelId="{20F0D8EA-10C5-4101-89CB-A5A5880B10A1}" type="parTrans" cxnId="{9BCC6363-EC06-4518-902B-959F04B9BF72}">
      <dgm:prSet/>
      <dgm:spPr/>
      <dgm:t>
        <a:bodyPr/>
        <a:lstStyle/>
        <a:p>
          <a:endParaRPr lang="en-US"/>
        </a:p>
      </dgm:t>
    </dgm:pt>
    <dgm:pt modelId="{9C13D8ED-DA78-441E-9C5B-B871AE1723D8}" type="sibTrans" cxnId="{9BCC6363-EC06-4518-902B-959F04B9BF72}">
      <dgm:prSet/>
      <dgm:spPr/>
      <dgm:t>
        <a:bodyPr/>
        <a:lstStyle/>
        <a:p>
          <a:endParaRPr lang="en-US"/>
        </a:p>
      </dgm:t>
    </dgm:pt>
    <dgm:pt modelId="{1405E395-5FFA-4B08-9265-9E82D386F97D}">
      <dgm:prSet/>
      <dgm:spPr/>
      <dgm:t>
        <a:bodyPr/>
        <a:lstStyle/>
        <a:p>
          <a:r>
            <a:rPr lang="en-US"/>
            <a:t>combining methods </a:t>
          </a:r>
        </a:p>
      </dgm:t>
    </dgm:pt>
    <dgm:pt modelId="{C7C3955F-D072-4ED9-AA5A-61FEC075660D}" type="parTrans" cxnId="{21554E22-787C-4D17-AC54-208A49B8E0D8}">
      <dgm:prSet/>
      <dgm:spPr/>
      <dgm:t>
        <a:bodyPr/>
        <a:lstStyle/>
        <a:p>
          <a:endParaRPr lang="en-US"/>
        </a:p>
      </dgm:t>
    </dgm:pt>
    <dgm:pt modelId="{E062971C-4D56-4204-8A50-5D4EA292FCDF}" type="sibTrans" cxnId="{21554E22-787C-4D17-AC54-208A49B8E0D8}">
      <dgm:prSet/>
      <dgm:spPr/>
      <dgm:t>
        <a:bodyPr/>
        <a:lstStyle/>
        <a:p>
          <a:endParaRPr lang="en-US"/>
        </a:p>
      </dgm:t>
    </dgm:pt>
    <dgm:pt modelId="{308B39E4-1B2C-024A-9976-B447C229C480}" type="pres">
      <dgm:prSet presAssocID="{264B1F98-A43C-439B-A75F-37DBC47FD547}" presName="linear" presStyleCnt="0">
        <dgm:presLayoutVars>
          <dgm:dir/>
          <dgm:animLvl val="lvl"/>
          <dgm:resizeHandles val="exact"/>
        </dgm:presLayoutVars>
      </dgm:prSet>
      <dgm:spPr/>
    </dgm:pt>
    <dgm:pt modelId="{FB55CD04-8571-BF4A-BA56-B6145AB4BE58}" type="pres">
      <dgm:prSet presAssocID="{292203F8-09F8-49A9-98F4-C16B95CD5046}" presName="parentLin" presStyleCnt="0"/>
      <dgm:spPr/>
    </dgm:pt>
    <dgm:pt modelId="{C629BF38-61E0-4042-8DBB-EA774BEC0377}" type="pres">
      <dgm:prSet presAssocID="{292203F8-09F8-49A9-98F4-C16B95CD5046}" presName="parentLeftMargin" presStyleLbl="node1" presStyleIdx="0" presStyleCnt="3"/>
      <dgm:spPr/>
    </dgm:pt>
    <dgm:pt modelId="{CBB29688-7CB9-384D-9644-48DFA8E562D7}" type="pres">
      <dgm:prSet presAssocID="{292203F8-09F8-49A9-98F4-C16B95CD504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6361F03-046E-B142-A5AF-BAD396BB74CC}" type="pres">
      <dgm:prSet presAssocID="{292203F8-09F8-49A9-98F4-C16B95CD5046}" presName="negativeSpace" presStyleCnt="0"/>
      <dgm:spPr/>
    </dgm:pt>
    <dgm:pt modelId="{1E8FD9F1-C275-BB48-92CA-4118BE9DC30C}" type="pres">
      <dgm:prSet presAssocID="{292203F8-09F8-49A9-98F4-C16B95CD5046}" presName="childText" presStyleLbl="conFgAcc1" presStyleIdx="0" presStyleCnt="3">
        <dgm:presLayoutVars>
          <dgm:bulletEnabled val="1"/>
        </dgm:presLayoutVars>
      </dgm:prSet>
      <dgm:spPr/>
    </dgm:pt>
    <dgm:pt modelId="{2DBC76FE-6FF5-1D4B-AD8E-C1EBDF10866E}" type="pres">
      <dgm:prSet presAssocID="{E1B854AD-B413-4597-84F7-2FE2F818665C}" presName="spaceBetweenRectangles" presStyleCnt="0"/>
      <dgm:spPr/>
    </dgm:pt>
    <dgm:pt modelId="{F0039BA5-72C0-174E-8C37-E3C432394572}" type="pres">
      <dgm:prSet presAssocID="{9615DD2D-FB25-4344-BB3D-4D3FA7A07103}" presName="parentLin" presStyleCnt="0"/>
      <dgm:spPr/>
    </dgm:pt>
    <dgm:pt modelId="{72440F2A-54AE-B346-8D25-3FDF4AB0F005}" type="pres">
      <dgm:prSet presAssocID="{9615DD2D-FB25-4344-BB3D-4D3FA7A07103}" presName="parentLeftMargin" presStyleLbl="node1" presStyleIdx="0" presStyleCnt="3"/>
      <dgm:spPr/>
    </dgm:pt>
    <dgm:pt modelId="{64EE1F23-1727-8142-95AC-3E948833C6F6}" type="pres">
      <dgm:prSet presAssocID="{9615DD2D-FB25-4344-BB3D-4D3FA7A0710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76FD3FA-3292-A748-ABF0-8E6882E7BC97}" type="pres">
      <dgm:prSet presAssocID="{9615DD2D-FB25-4344-BB3D-4D3FA7A07103}" presName="negativeSpace" presStyleCnt="0"/>
      <dgm:spPr/>
    </dgm:pt>
    <dgm:pt modelId="{D5D2B0AA-B2EF-5740-85A8-F4E756FE64FF}" type="pres">
      <dgm:prSet presAssocID="{9615DD2D-FB25-4344-BB3D-4D3FA7A07103}" presName="childText" presStyleLbl="conFgAcc1" presStyleIdx="1" presStyleCnt="3">
        <dgm:presLayoutVars>
          <dgm:bulletEnabled val="1"/>
        </dgm:presLayoutVars>
      </dgm:prSet>
      <dgm:spPr/>
    </dgm:pt>
    <dgm:pt modelId="{9C70AD6A-A3F9-AF4E-9C1E-2E66BEB78630}" type="pres">
      <dgm:prSet presAssocID="{A3EFFEB6-1FC8-4B5B-8BAD-AD69D9717749}" presName="spaceBetweenRectangles" presStyleCnt="0"/>
      <dgm:spPr/>
    </dgm:pt>
    <dgm:pt modelId="{384815CC-B4BF-8C4B-B142-249023E354F4}" type="pres">
      <dgm:prSet presAssocID="{BF233A58-FBCC-47B7-9AC6-54A0776911E9}" presName="parentLin" presStyleCnt="0"/>
      <dgm:spPr/>
    </dgm:pt>
    <dgm:pt modelId="{AA4C3681-965C-C44E-B2A7-936731638888}" type="pres">
      <dgm:prSet presAssocID="{BF233A58-FBCC-47B7-9AC6-54A0776911E9}" presName="parentLeftMargin" presStyleLbl="node1" presStyleIdx="1" presStyleCnt="3"/>
      <dgm:spPr/>
    </dgm:pt>
    <dgm:pt modelId="{25557B4B-CE65-ED4E-A4AB-BB7D8CC99E0E}" type="pres">
      <dgm:prSet presAssocID="{BF233A58-FBCC-47B7-9AC6-54A0776911E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AA70889-A7FF-B240-A034-444F76042E0C}" type="pres">
      <dgm:prSet presAssocID="{BF233A58-FBCC-47B7-9AC6-54A0776911E9}" presName="negativeSpace" presStyleCnt="0"/>
      <dgm:spPr/>
    </dgm:pt>
    <dgm:pt modelId="{E8056FDA-34E2-614F-BB7E-1F8954AD3DA3}" type="pres">
      <dgm:prSet presAssocID="{BF233A58-FBCC-47B7-9AC6-54A0776911E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7F33618-9C45-3F4D-A667-894736D83234}" type="presOf" srcId="{DCB32636-D4E4-4898-865F-844A2607C429}" destId="{E8056FDA-34E2-614F-BB7E-1F8954AD3DA3}" srcOrd="0" destOrd="0" presId="urn:microsoft.com/office/officeart/2005/8/layout/list1"/>
    <dgm:cxn modelId="{21554E22-787C-4D17-AC54-208A49B8E0D8}" srcId="{BF233A58-FBCC-47B7-9AC6-54A0776911E9}" destId="{1405E395-5FFA-4B08-9265-9E82D386F97D}" srcOrd="2" destOrd="0" parTransId="{C7C3955F-D072-4ED9-AA5A-61FEC075660D}" sibTransId="{E062971C-4D56-4204-8A50-5D4EA292FCDF}"/>
    <dgm:cxn modelId="{E394D325-6080-47F1-BD6B-6C1E81110C70}" srcId="{264B1F98-A43C-439B-A75F-37DBC47FD547}" destId="{292203F8-09F8-49A9-98F4-C16B95CD5046}" srcOrd="0" destOrd="0" parTransId="{D250609A-94F4-455E-B864-5BDC8C464934}" sibTransId="{E1B854AD-B413-4597-84F7-2FE2F818665C}"/>
    <dgm:cxn modelId="{83333426-9ACE-4A65-B8A2-8C94F0773000}" srcId="{292203F8-09F8-49A9-98F4-C16B95CD5046}" destId="{3EC50B27-5772-4C6F-9888-F7D21ECA40DA}" srcOrd="1" destOrd="0" parTransId="{89FF154E-DF99-47BA-B71F-DF943B41BC28}" sibTransId="{7185C143-823C-4A74-90AF-326655BF79D5}"/>
    <dgm:cxn modelId="{416A502B-C456-2A43-B14D-BC58D1297B3D}" type="presOf" srcId="{BF233A58-FBCC-47B7-9AC6-54A0776911E9}" destId="{AA4C3681-965C-C44E-B2A7-936731638888}" srcOrd="0" destOrd="0" presId="urn:microsoft.com/office/officeart/2005/8/layout/list1"/>
    <dgm:cxn modelId="{BE1F4D32-7245-7049-A934-A965A6434542}" type="presOf" srcId="{292203F8-09F8-49A9-98F4-C16B95CD5046}" destId="{CBB29688-7CB9-384D-9644-48DFA8E562D7}" srcOrd="1" destOrd="0" presId="urn:microsoft.com/office/officeart/2005/8/layout/list1"/>
    <dgm:cxn modelId="{6F2A3B37-40BA-DE43-BBB9-5314892ADC2D}" type="presOf" srcId="{45F3BFA3-F258-40A2-89EB-734245AE7474}" destId="{D5D2B0AA-B2EF-5740-85A8-F4E756FE64FF}" srcOrd="0" destOrd="1" presId="urn:microsoft.com/office/officeart/2005/8/layout/list1"/>
    <dgm:cxn modelId="{88BD2F43-DE7B-9048-98C0-0BA8A42751FF}" type="presOf" srcId="{264B1F98-A43C-439B-A75F-37DBC47FD547}" destId="{308B39E4-1B2C-024A-9976-B447C229C480}" srcOrd="0" destOrd="0" presId="urn:microsoft.com/office/officeart/2005/8/layout/list1"/>
    <dgm:cxn modelId="{08F5A945-E6BD-4E67-92ED-99B106B34356}" srcId="{9615DD2D-FB25-4344-BB3D-4D3FA7A07103}" destId="{8C624DCD-9B64-4D3E-87EC-1BAC56AE8141}" srcOrd="0" destOrd="0" parTransId="{652C9FDF-A0C0-472B-8D16-920E4DDAE967}" sibTransId="{589C22D0-2E48-4559-9BC2-37EB7D455C7A}"/>
    <dgm:cxn modelId="{33D2A54D-BC8A-1243-8CEA-698324F95107}" type="presOf" srcId="{9615DD2D-FB25-4344-BB3D-4D3FA7A07103}" destId="{64EE1F23-1727-8142-95AC-3E948833C6F6}" srcOrd="1" destOrd="0" presId="urn:microsoft.com/office/officeart/2005/8/layout/list1"/>
    <dgm:cxn modelId="{544D6661-8E76-4DE8-80E5-DF22C186C9A3}" srcId="{BF233A58-FBCC-47B7-9AC6-54A0776911E9}" destId="{DCB32636-D4E4-4898-865F-844A2607C429}" srcOrd="0" destOrd="0" parTransId="{D7752AF0-829D-43AE-AF3F-CE90F6BC98D8}" sibTransId="{1C0D042B-7F2E-41EA-A346-1791E0F47EA3}"/>
    <dgm:cxn modelId="{9BCC6363-EC06-4518-902B-959F04B9BF72}" srcId="{BF233A58-FBCC-47B7-9AC6-54A0776911E9}" destId="{0728889A-0B00-48F5-9179-14154FD319D8}" srcOrd="1" destOrd="0" parTransId="{20F0D8EA-10C5-4101-89CB-A5A5880B10A1}" sibTransId="{9C13D8ED-DA78-441E-9C5B-B871AE1723D8}"/>
    <dgm:cxn modelId="{4B8F079B-FDE2-48DA-9F5A-49E0321C920A}" srcId="{9615DD2D-FB25-4344-BB3D-4D3FA7A07103}" destId="{45F3BFA3-F258-40A2-89EB-734245AE7474}" srcOrd="1" destOrd="0" parTransId="{F9DEB529-4A1B-45C0-AB1A-3D086514791C}" sibTransId="{389E1618-B73B-4329-B3CE-DBC92A26BBD2}"/>
    <dgm:cxn modelId="{2CA1DAA2-2DFF-6F4A-B257-FC2BA68522C7}" type="presOf" srcId="{8C624DCD-9B64-4D3E-87EC-1BAC56AE8141}" destId="{D5D2B0AA-B2EF-5740-85A8-F4E756FE64FF}" srcOrd="0" destOrd="0" presId="urn:microsoft.com/office/officeart/2005/8/layout/list1"/>
    <dgm:cxn modelId="{68EF8DB7-1705-FD41-B373-D777BF81817F}" type="presOf" srcId="{3EC50B27-5772-4C6F-9888-F7D21ECA40DA}" destId="{1E8FD9F1-C275-BB48-92CA-4118BE9DC30C}" srcOrd="0" destOrd="1" presId="urn:microsoft.com/office/officeart/2005/8/layout/list1"/>
    <dgm:cxn modelId="{B30B65C1-17A2-467C-9874-00F2A9EB9064}" srcId="{264B1F98-A43C-439B-A75F-37DBC47FD547}" destId="{9615DD2D-FB25-4344-BB3D-4D3FA7A07103}" srcOrd="1" destOrd="0" parTransId="{E77124E1-06DA-4C72-B6B4-70B7EC3BA161}" sibTransId="{A3EFFEB6-1FC8-4B5B-8BAD-AD69D9717749}"/>
    <dgm:cxn modelId="{82C6EFC4-5176-4C4C-B781-CB2F9917ECED}" type="presOf" srcId="{0728889A-0B00-48F5-9179-14154FD319D8}" destId="{E8056FDA-34E2-614F-BB7E-1F8954AD3DA3}" srcOrd="0" destOrd="1" presId="urn:microsoft.com/office/officeart/2005/8/layout/list1"/>
    <dgm:cxn modelId="{FE33FCCB-2835-46FA-AFA5-7EBC03619C69}" srcId="{264B1F98-A43C-439B-A75F-37DBC47FD547}" destId="{BF233A58-FBCC-47B7-9AC6-54A0776911E9}" srcOrd="2" destOrd="0" parTransId="{6DB25590-2BF5-4E0A-B93A-68EF85952E5E}" sibTransId="{E6BEFBB1-46BF-47AE-AA34-211326831341}"/>
    <dgm:cxn modelId="{F7D8C5D3-56AA-EA48-B71B-C5F3283C40CB}" type="presOf" srcId="{BF233A58-FBCC-47B7-9AC6-54A0776911E9}" destId="{25557B4B-CE65-ED4E-A4AB-BB7D8CC99E0E}" srcOrd="1" destOrd="0" presId="urn:microsoft.com/office/officeart/2005/8/layout/list1"/>
    <dgm:cxn modelId="{BA5633D5-6D56-6646-B485-0F342F705D34}" type="presOf" srcId="{1405E395-5FFA-4B08-9265-9E82D386F97D}" destId="{E8056FDA-34E2-614F-BB7E-1F8954AD3DA3}" srcOrd="0" destOrd="2" presId="urn:microsoft.com/office/officeart/2005/8/layout/list1"/>
    <dgm:cxn modelId="{88C40CE3-9EE1-6A46-97CD-3B714ADB3F68}" type="presOf" srcId="{9615DD2D-FB25-4344-BB3D-4D3FA7A07103}" destId="{72440F2A-54AE-B346-8D25-3FDF4AB0F005}" srcOrd="0" destOrd="0" presId="urn:microsoft.com/office/officeart/2005/8/layout/list1"/>
    <dgm:cxn modelId="{131D99F3-B665-443C-BD40-3D78A3845602}" srcId="{292203F8-09F8-49A9-98F4-C16B95CD5046}" destId="{64F50449-36E8-445E-A0E5-96A573DA1818}" srcOrd="0" destOrd="0" parTransId="{2F8D8C68-F5B8-4B8E-9D85-E657FB6BDCFC}" sibTransId="{9529B2A2-19C4-4F6E-B5AC-34393CB7223E}"/>
    <dgm:cxn modelId="{3BB54EF4-EBDE-C44D-83E8-9B51B4142327}" type="presOf" srcId="{64F50449-36E8-445E-A0E5-96A573DA1818}" destId="{1E8FD9F1-C275-BB48-92CA-4118BE9DC30C}" srcOrd="0" destOrd="0" presId="urn:microsoft.com/office/officeart/2005/8/layout/list1"/>
    <dgm:cxn modelId="{CD78E4F4-2313-444B-874E-10869BF54C9A}" type="presOf" srcId="{292203F8-09F8-49A9-98F4-C16B95CD5046}" destId="{C629BF38-61E0-4042-8DBB-EA774BEC0377}" srcOrd="0" destOrd="0" presId="urn:microsoft.com/office/officeart/2005/8/layout/list1"/>
    <dgm:cxn modelId="{10A60AB8-5CAE-B24A-BBF1-C4467939CB83}" type="presParOf" srcId="{308B39E4-1B2C-024A-9976-B447C229C480}" destId="{FB55CD04-8571-BF4A-BA56-B6145AB4BE58}" srcOrd="0" destOrd="0" presId="urn:microsoft.com/office/officeart/2005/8/layout/list1"/>
    <dgm:cxn modelId="{4DA062CF-1D86-2D44-9CA4-391EE6ED7B64}" type="presParOf" srcId="{FB55CD04-8571-BF4A-BA56-B6145AB4BE58}" destId="{C629BF38-61E0-4042-8DBB-EA774BEC0377}" srcOrd="0" destOrd="0" presId="urn:microsoft.com/office/officeart/2005/8/layout/list1"/>
    <dgm:cxn modelId="{D9AA7DC3-24C7-3E4C-BD30-2A0DB623FBB0}" type="presParOf" srcId="{FB55CD04-8571-BF4A-BA56-B6145AB4BE58}" destId="{CBB29688-7CB9-384D-9644-48DFA8E562D7}" srcOrd="1" destOrd="0" presId="urn:microsoft.com/office/officeart/2005/8/layout/list1"/>
    <dgm:cxn modelId="{5E78ACF0-6552-C04D-A9C2-012BCD56E2B2}" type="presParOf" srcId="{308B39E4-1B2C-024A-9976-B447C229C480}" destId="{26361F03-046E-B142-A5AF-BAD396BB74CC}" srcOrd="1" destOrd="0" presId="urn:microsoft.com/office/officeart/2005/8/layout/list1"/>
    <dgm:cxn modelId="{A6F356A6-04A6-7344-A730-FD172D07060B}" type="presParOf" srcId="{308B39E4-1B2C-024A-9976-B447C229C480}" destId="{1E8FD9F1-C275-BB48-92CA-4118BE9DC30C}" srcOrd="2" destOrd="0" presId="urn:microsoft.com/office/officeart/2005/8/layout/list1"/>
    <dgm:cxn modelId="{70B2FD5F-4044-AF41-9EB5-58EA890C92A4}" type="presParOf" srcId="{308B39E4-1B2C-024A-9976-B447C229C480}" destId="{2DBC76FE-6FF5-1D4B-AD8E-C1EBDF10866E}" srcOrd="3" destOrd="0" presId="urn:microsoft.com/office/officeart/2005/8/layout/list1"/>
    <dgm:cxn modelId="{B63EE8F1-F3A8-C147-A240-6AED35840489}" type="presParOf" srcId="{308B39E4-1B2C-024A-9976-B447C229C480}" destId="{F0039BA5-72C0-174E-8C37-E3C432394572}" srcOrd="4" destOrd="0" presId="urn:microsoft.com/office/officeart/2005/8/layout/list1"/>
    <dgm:cxn modelId="{576A1937-1631-304C-84A4-504FD3B1BD1A}" type="presParOf" srcId="{F0039BA5-72C0-174E-8C37-E3C432394572}" destId="{72440F2A-54AE-B346-8D25-3FDF4AB0F005}" srcOrd="0" destOrd="0" presId="urn:microsoft.com/office/officeart/2005/8/layout/list1"/>
    <dgm:cxn modelId="{AF604867-2BEC-B046-AA70-34486B93595C}" type="presParOf" srcId="{F0039BA5-72C0-174E-8C37-E3C432394572}" destId="{64EE1F23-1727-8142-95AC-3E948833C6F6}" srcOrd="1" destOrd="0" presId="urn:microsoft.com/office/officeart/2005/8/layout/list1"/>
    <dgm:cxn modelId="{833CEA63-DFC6-994D-8495-E33978DC966A}" type="presParOf" srcId="{308B39E4-1B2C-024A-9976-B447C229C480}" destId="{D76FD3FA-3292-A748-ABF0-8E6882E7BC97}" srcOrd="5" destOrd="0" presId="urn:microsoft.com/office/officeart/2005/8/layout/list1"/>
    <dgm:cxn modelId="{84B4A58C-CCC7-344E-9932-4CD181096C79}" type="presParOf" srcId="{308B39E4-1B2C-024A-9976-B447C229C480}" destId="{D5D2B0AA-B2EF-5740-85A8-F4E756FE64FF}" srcOrd="6" destOrd="0" presId="urn:microsoft.com/office/officeart/2005/8/layout/list1"/>
    <dgm:cxn modelId="{83ED6BE7-BD0E-E74C-92D7-44FD2F9B23A9}" type="presParOf" srcId="{308B39E4-1B2C-024A-9976-B447C229C480}" destId="{9C70AD6A-A3F9-AF4E-9C1E-2E66BEB78630}" srcOrd="7" destOrd="0" presId="urn:microsoft.com/office/officeart/2005/8/layout/list1"/>
    <dgm:cxn modelId="{A25E121C-0B19-574F-AD02-01164606EE69}" type="presParOf" srcId="{308B39E4-1B2C-024A-9976-B447C229C480}" destId="{384815CC-B4BF-8C4B-B142-249023E354F4}" srcOrd="8" destOrd="0" presId="urn:microsoft.com/office/officeart/2005/8/layout/list1"/>
    <dgm:cxn modelId="{7C5ACC32-A37D-E146-91FB-9D0CA3AEAD0D}" type="presParOf" srcId="{384815CC-B4BF-8C4B-B142-249023E354F4}" destId="{AA4C3681-965C-C44E-B2A7-936731638888}" srcOrd="0" destOrd="0" presId="urn:microsoft.com/office/officeart/2005/8/layout/list1"/>
    <dgm:cxn modelId="{E4AAEF19-8D77-EB45-AC3B-6EA745E01B9D}" type="presParOf" srcId="{384815CC-B4BF-8C4B-B142-249023E354F4}" destId="{25557B4B-CE65-ED4E-A4AB-BB7D8CC99E0E}" srcOrd="1" destOrd="0" presId="urn:microsoft.com/office/officeart/2005/8/layout/list1"/>
    <dgm:cxn modelId="{B2BCE46B-19B6-5042-8283-7033066FCF0F}" type="presParOf" srcId="{308B39E4-1B2C-024A-9976-B447C229C480}" destId="{9AA70889-A7FF-B240-A034-444F76042E0C}" srcOrd="9" destOrd="0" presId="urn:microsoft.com/office/officeart/2005/8/layout/list1"/>
    <dgm:cxn modelId="{57964776-C706-0F4C-A8B9-DDC521A31CC0}" type="presParOf" srcId="{308B39E4-1B2C-024A-9976-B447C229C480}" destId="{E8056FDA-34E2-614F-BB7E-1F8954AD3DA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FD9F1-C275-BB48-92CA-4118BE9DC30C}">
      <dsp:nvSpPr>
        <dsp:cNvPr id="0" name=""/>
        <dsp:cNvSpPr/>
      </dsp:nvSpPr>
      <dsp:spPr>
        <a:xfrm>
          <a:off x="0" y="325134"/>
          <a:ext cx="10515600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54076" rIns="81612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Accuracy rates between 94-100%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15 different content makeups in 6 different fabric groups</a:t>
          </a:r>
        </a:p>
      </dsp:txBody>
      <dsp:txXfrm>
        <a:off x="0" y="325134"/>
        <a:ext cx="10515600" cy="990675"/>
      </dsp:txXfrm>
    </dsp:sp>
    <dsp:sp modelId="{CBB29688-7CB9-384D-9644-48DFA8E562D7}">
      <dsp:nvSpPr>
        <dsp:cNvPr id="0" name=""/>
        <dsp:cNvSpPr/>
      </dsp:nvSpPr>
      <dsp:spPr>
        <a:xfrm>
          <a:off x="525780" y="74214"/>
          <a:ext cx="7360920" cy="50184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Proposed model: </a:t>
          </a:r>
        </a:p>
      </dsp:txBody>
      <dsp:txXfrm>
        <a:off x="550278" y="98712"/>
        <a:ext cx="7311924" cy="452844"/>
      </dsp:txXfrm>
    </dsp:sp>
    <dsp:sp modelId="{D5D2B0AA-B2EF-5740-85A8-F4E756FE64FF}">
      <dsp:nvSpPr>
        <dsp:cNvPr id="0" name=""/>
        <dsp:cNvSpPr/>
      </dsp:nvSpPr>
      <dsp:spPr>
        <a:xfrm>
          <a:off x="0" y="1658529"/>
          <a:ext cx="10515600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54076" rIns="81612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Tedious labeling process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Limited data and variance</a:t>
          </a:r>
        </a:p>
      </dsp:txBody>
      <dsp:txXfrm>
        <a:off x="0" y="1658529"/>
        <a:ext cx="10515600" cy="990675"/>
      </dsp:txXfrm>
    </dsp:sp>
    <dsp:sp modelId="{64EE1F23-1727-8142-95AC-3E948833C6F6}">
      <dsp:nvSpPr>
        <dsp:cNvPr id="0" name=""/>
        <dsp:cNvSpPr/>
      </dsp:nvSpPr>
      <dsp:spPr>
        <a:xfrm>
          <a:off x="525780" y="1407609"/>
          <a:ext cx="7360920" cy="50184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Limitations: </a:t>
          </a:r>
        </a:p>
      </dsp:txBody>
      <dsp:txXfrm>
        <a:off x="550278" y="1432107"/>
        <a:ext cx="7311924" cy="452844"/>
      </dsp:txXfrm>
    </dsp:sp>
    <dsp:sp modelId="{E8056FDA-34E2-614F-BB7E-1F8954AD3DA3}">
      <dsp:nvSpPr>
        <dsp:cNvPr id="0" name=""/>
        <dsp:cNvSpPr/>
      </dsp:nvSpPr>
      <dsp:spPr>
        <a:xfrm>
          <a:off x="0" y="2991924"/>
          <a:ext cx="1051560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54076" rIns="81612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Clustering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CNN architecture for more complex fabric samples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combining methods </a:t>
          </a:r>
        </a:p>
      </dsp:txBody>
      <dsp:txXfrm>
        <a:off x="0" y="2991924"/>
        <a:ext cx="10515600" cy="1285199"/>
      </dsp:txXfrm>
    </dsp:sp>
    <dsp:sp modelId="{25557B4B-CE65-ED4E-A4AB-BB7D8CC99E0E}">
      <dsp:nvSpPr>
        <dsp:cNvPr id="0" name=""/>
        <dsp:cNvSpPr/>
      </dsp:nvSpPr>
      <dsp:spPr>
        <a:xfrm>
          <a:off x="525780" y="2741004"/>
          <a:ext cx="7360920" cy="50184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Future Work:</a:t>
          </a:r>
        </a:p>
      </dsp:txBody>
      <dsp:txXfrm>
        <a:off x="550278" y="2765502"/>
        <a:ext cx="731192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80A68-785C-B248-8969-1C15E5403636}" type="datetimeFigureOut">
              <a:rPr lang="en-US" smtClean="0"/>
              <a:t>4/26/23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68E66-2FAF-9841-B3C2-6F2C5C8DD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75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effectLst/>
                <a:latin typeface="Google Sans"/>
              </a:rPr>
              <a:t>Fiber content cot is a major contributor to the appearance, comfort, durability, costs, and care characteristics of fabrics. Fibers present in percentages above 1% must be labeled by percentage as a required component of your product's label. The current process can cost upwards of tens of thousands of dollars for </a:t>
            </a:r>
            <a:r>
              <a:rPr lang="en-US" b="0" i="0" u="none" strike="noStrike" dirty="0" err="1">
                <a:effectLst/>
                <a:latin typeface="Google Sans"/>
              </a:rPr>
              <a:t>manufactuerers</a:t>
            </a:r>
            <a:r>
              <a:rPr lang="en-US" b="0" i="0" u="none" strike="noStrike" dirty="0">
                <a:effectLst/>
                <a:latin typeface="Google Sans"/>
              </a:rPr>
              <a:t>. It can also takes weeks at a time.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68E66-2FAF-9841-B3C2-6F2C5C8DDE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87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68E66-2FAF-9841-B3C2-6F2C5C8DDE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24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68E66-2FAF-9841-B3C2-6F2C5C8DDE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98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3637-7C89-8E22-E35C-9F807FB81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82132-D573-F516-6AFE-C60EA9996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D3975-D23D-8D03-3DCE-8B6DB6A1B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BDC9-B3FE-9D4B-8A4A-C89109E3E9C6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CAFD4-9DB0-9350-E8AB-47DEBDE7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5FF05-1858-B287-981B-F74B9285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8A30-D8F0-E243-A530-4D4FA767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5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3137-BE43-2C98-D0AB-F9C7CFC9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E599C-CA8D-D0DB-87EF-8785764D8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EACFA-53C3-8693-7453-4425AD7A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BDC9-B3FE-9D4B-8A4A-C89109E3E9C6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DD2EC-2400-A870-FC19-0600C817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894C2-0006-6C7E-85AF-65547D22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8A30-D8F0-E243-A530-4D4FA767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5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5C50DE-13BB-8C23-77A8-8DA7B9708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A8D88-0017-E2D3-EC81-E927F70BC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AE309-5B18-D114-CC0F-06DDC1AF3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BDC9-B3FE-9D4B-8A4A-C89109E3E9C6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BB090-F266-30ED-31AA-C4C94F57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67383-B1E7-05AA-318A-43ED4501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8A30-D8F0-E243-A530-4D4FA767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5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146C-0D03-B218-6100-84422021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C3813-D88A-B888-48BB-581E920DA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869A8-A7A7-5D26-4332-3445DFDA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BDC9-B3FE-9D4B-8A4A-C89109E3E9C6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E6188-B244-3319-7B1B-A49EC0A6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9807C-EE2E-E04D-5442-8576416B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8A30-D8F0-E243-A530-4D4FA767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7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B3D6-6D7D-C462-43AF-63B71551C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56338-89E7-FC70-BE35-243436FD9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E6437-331C-6A4C-CDAB-BAC7831C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BDC9-B3FE-9D4B-8A4A-C89109E3E9C6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0F9D3-3940-88D6-7189-B3DE5D62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3D807-0D09-8853-E178-0570E3CB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8A30-D8F0-E243-A530-4D4FA767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4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4198-EB1C-DB04-BD95-B39B4D7B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53CC2-97F9-C977-F705-CD038F136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60C73-9AEF-8FE2-63B1-7DAB8ECAC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8823F-F268-0A5B-816D-2987DEAF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BDC9-B3FE-9D4B-8A4A-C89109E3E9C6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36088-0216-C4B3-2750-37CB20D6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7592E-BC50-0607-0AFE-A506A6C7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8A30-D8F0-E243-A530-4D4FA767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CB3A-E647-0772-8D9B-C239FFCF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0C39E-97D0-27CE-CFCE-5FDD593CA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428D1-E383-1AE8-23B1-BCB9D32B3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ECE8B-B43F-0424-CDF0-9AA5EB289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61604-82F4-3F01-9238-97CDCA258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BDCA44-F17A-ED11-2F2D-A03A7D9B2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BDC9-B3FE-9D4B-8A4A-C89109E3E9C6}" type="datetimeFigureOut">
              <a:rPr lang="en-US" smtClean="0"/>
              <a:t>4/26/23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3F6A1-3EAA-BF86-7A99-69D6C298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8981D-A2F9-3857-BE55-9C6150E0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8A30-D8F0-E243-A530-4D4FA767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5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841D-955C-0C6D-972A-314F3ED7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EE7C5E-927B-6FB4-D737-0A9BF896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BDC9-B3FE-9D4B-8A4A-C89109E3E9C6}" type="datetimeFigureOut">
              <a:rPr lang="en-US" smtClean="0"/>
              <a:t>4/26/23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CE9FE-88DA-3C20-2BAB-20964095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34A06-77E0-9FA9-6F1B-862935BD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8A30-D8F0-E243-A530-4D4FA767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5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043FE-435A-4BB8-78F4-B9D3262C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BDC9-B3FE-9D4B-8A4A-C89109E3E9C6}" type="datetimeFigureOut">
              <a:rPr lang="en-US" smtClean="0"/>
              <a:t>4/26/23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1E279-FC63-90CD-BC56-66D15A349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CC0D1-DA67-62C3-798E-6F3878E86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8A30-D8F0-E243-A530-4D4FA767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5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B1317-EB36-825D-419D-AE1F51682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FCDCC-1CB3-FB2F-9DDD-E6F64BBDE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9262D-EB66-C94B-6880-04BC1066A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2CD94-D387-2623-834C-88172F83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BDC9-B3FE-9D4B-8A4A-C89109E3E9C6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C4772-0274-029A-5468-AB1DC2F0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C404F-C96F-1992-DC0E-E69068915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8A30-D8F0-E243-A530-4D4FA767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3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5808-0ADC-707C-D66D-71D323DA2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8BC825-F99A-4BFD-C3A0-A15525DE8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A8257-08C8-16F0-26B8-7D5C46DBD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A4E85-4AFA-9DF7-B1AB-9E9214EF9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BDC9-B3FE-9D4B-8A4A-C89109E3E9C6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9C8BB-9CBD-89FB-F0D9-D8FE2A14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875C0-E40C-4198-2AD3-644CD0C1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8A30-D8F0-E243-A530-4D4FA767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3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B6A155-376E-084A-840B-D8E1031B5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3FA1E-5AC8-E5E9-1225-1788FA6C0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DD6D3-92CA-AAFB-5119-D320BFF04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4BDC9-B3FE-9D4B-8A4A-C89109E3E9C6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2D7A9-0CD3-EC46-D4DC-31C26466A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7480C-1470-55DA-8E21-2DD889227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B8A30-D8F0-E243-A530-4D4FA767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4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nuj_shah/through-the-eyes-of-gabor-filter-17d1fdb3ac97" TargetMode="Externa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orpachter.wordpress.com/2014/05/26/what-is-principal-component-analysis/" TargetMode="External"/><Relationship Id="rId5" Type="http://schemas.openxmlformats.org/officeDocument/2006/relationships/image" Target="../media/image38.jpe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g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Lab%20testing%20for%20fiber%20identification%20(source:%20https:/www.textileschool.com/321/fiber-identification-tests-to-identify-a-fibre/%20)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arious Examples Of Textiles Patterns Drawing by Mary Evans Picture Library  - Fine Art America">
            <a:extLst>
              <a:ext uri="{FF2B5EF4-FFF2-40B4-BE49-F238E27FC236}">
                <a16:creationId xmlns:a16="http://schemas.microsoft.com/office/drawing/2014/main" id="{8D7B96D9-8BB4-C949-E2DE-6AF7212073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84" r="9090" b="1885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43E22D-F857-F20D-016E-4104FF1CB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3700">
                <a:effectLst/>
                <a:latin typeface="TimesNewRomanPSMT"/>
              </a:rPr>
              <a:t>Fabric Content Classification Using Textural Properties </a:t>
            </a:r>
            <a:br>
              <a:rPr lang="en-US" sz="3700"/>
            </a:br>
            <a:br>
              <a:rPr lang="en-US" sz="3700"/>
            </a:br>
            <a:endParaRPr lang="en-US" sz="37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1EE99-AAF7-E66A-3B4B-0F150F0B3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By: Catalina Murray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45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85FA6-5279-3846-63A4-8FC4471EB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/>
              <a:t>Experimental Design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C3BDF6A-4EE8-FF0F-5B9F-92F18CBA0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Feature Extraction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94F50B5A-EE7E-FF42-36EF-52DBCF0DD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444" y="2721810"/>
            <a:ext cx="3284257" cy="3639312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33354EE-7102-849E-09C7-03DC0AD0D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957" y="2599364"/>
            <a:ext cx="4270188" cy="2306725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ED9202A9-5110-770D-2DAA-4807A1489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99" y="4124124"/>
            <a:ext cx="3584448" cy="12366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F8C878-3B64-B70F-824F-1BA723D69A8A}"/>
              </a:ext>
            </a:extLst>
          </p:cNvPr>
          <p:cNvSpPr txBox="1"/>
          <p:nvPr/>
        </p:nvSpPr>
        <p:spPr>
          <a:xfrm>
            <a:off x="359395" y="3533092"/>
            <a:ext cx="328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Gray Level Co-occurrence Matrix</a:t>
            </a:r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C0F27B45-B395-47B3-B725-2748EA88F6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0649"/>
          <a:stretch/>
        </p:blipFill>
        <p:spPr>
          <a:xfrm>
            <a:off x="4561827" y="5240464"/>
            <a:ext cx="3584447" cy="885111"/>
          </a:xfrm>
          <a:prstGeom prst="rect">
            <a:avLst/>
          </a:prstGeom>
        </p:spPr>
      </p:pic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327B3D76-BCE2-2572-0350-DB5E8387A5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1966"/>
          <a:stretch/>
        </p:blipFill>
        <p:spPr>
          <a:xfrm>
            <a:off x="4581143" y="6128956"/>
            <a:ext cx="3479800" cy="4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73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6111B-1E29-8B74-0525-CF79B7E3E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en-US" sz="3200" dirty="0"/>
              <a:t>Saliency, Gabor Filters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6605461-EEC9-1985-0148-31E31D3FE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Feature Extraction</a:t>
            </a:r>
          </a:p>
        </p:txBody>
      </p:sp>
      <p:pic>
        <p:nvPicPr>
          <p:cNvPr id="5" name="Content Placeholder 4" descr="A picture containing text, fabric&#10;&#10;Description automatically generated">
            <a:extLst>
              <a:ext uri="{FF2B5EF4-FFF2-40B4-BE49-F238E27FC236}">
                <a16:creationId xmlns:a16="http://schemas.microsoft.com/office/drawing/2014/main" id="{77982CDC-BC0B-8808-1400-CBE95B4B9F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63" b="-2"/>
          <a:stretch/>
        </p:blipFill>
        <p:spPr>
          <a:xfrm>
            <a:off x="351691" y="3520197"/>
            <a:ext cx="5661371" cy="17667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4DD351-5D28-06CA-E4DF-8139A1D88E7B}"/>
              </a:ext>
            </a:extLst>
          </p:cNvPr>
          <p:cNvSpPr txBox="1"/>
          <p:nvPr/>
        </p:nvSpPr>
        <p:spPr>
          <a:xfrm>
            <a:off x="618424" y="5289315"/>
            <a:ext cx="125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Saliency map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C9463-4A1A-EAAA-6935-301E83C58D3D}"/>
              </a:ext>
            </a:extLst>
          </p:cNvPr>
          <p:cNvSpPr txBox="1"/>
          <p:nvPr/>
        </p:nvSpPr>
        <p:spPr>
          <a:xfrm>
            <a:off x="2557141" y="5312400"/>
            <a:ext cx="125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Original image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D7C6A5-3DA2-76C5-51A8-164B9723D7C8}"/>
              </a:ext>
            </a:extLst>
          </p:cNvPr>
          <p:cNvSpPr txBox="1"/>
          <p:nvPr/>
        </p:nvSpPr>
        <p:spPr>
          <a:xfrm>
            <a:off x="4480953" y="5312400"/>
            <a:ext cx="153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Overlayed image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209632-1859-2105-B2A3-A8A33A8E2315}"/>
              </a:ext>
            </a:extLst>
          </p:cNvPr>
          <p:cNvSpPr txBox="1"/>
          <p:nvPr/>
        </p:nvSpPr>
        <p:spPr>
          <a:xfrm>
            <a:off x="9600173" y="3040591"/>
            <a:ext cx="376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(1)</a:t>
            </a:r>
            <a:endParaRPr lang="en-US" sz="1000" dirty="0"/>
          </a:p>
        </p:txBody>
      </p:sp>
      <p:pic>
        <p:nvPicPr>
          <p:cNvPr id="24" name="Picture 23" descr="Diagram&#10;&#10;Description automatically generated">
            <a:extLst>
              <a:ext uri="{FF2B5EF4-FFF2-40B4-BE49-F238E27FC236}">
                <a16:creationId xmlns:a16="http://schemas.microsoft.com/office/drawing/2014/main" id="{DF17F657-CDE6-123A-CBE0-A41B1F23D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484" y="3334208"/>
            <a:ext cx="3885161" cy="3158667"/>
          </a:xfrm>
          <a:prstGeom prst="rect">
            <a:avLst/>
          </a:prstGeom>
        </p:spPr>
      </p:pic>
      <p:pic>
        <p:nvPicPr>
          <p:cNvPr id="19" name="Picture 18" descr="Qr code, square&#10;&#10;Description automatically generated">
            <a:extLst>
              <a:ext uri="{FF2B5EF4-FFF2-40B4-BE49-F238E27FC236}">
                <a16:creationId xmlns:a16="http://schemas.microsoft.com/office/drawing/2014/main" id="{69D084E3-6732-F2B1-8903-700653E16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8398" y="3429000"/>
            <a:ext cx="910793" cy="81682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5E8F2B4-991A-1B40-74BC-1A88F2740AB2}"/>
              </a:ext>
            </a:extLst>
          </p:cNvPr>
          <p:cNvSpPr txBox="1"/>
          <p:nvPr/>
        </p:nvSpPr>
        <p:spPr>
          <a:xfrm>
            <a:off x="8327220" y="2979035"/>
            <a:ext cx="149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Gabor Filters </a:t>
            </a:r>
          </a:p>
        </p:txBody>
      </p:sp>
    </p:spTree>
    <p:extLst>
      <p:ext uri="{BB962C8B-B14F-4D97-AF65-F5344CB8AC3E}">
        <p14:creationId xmlns:p14="http://schemas.microsoft.com/office/powerpoint/2010/main" val="3141990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AE2A0-4347-483E-69D7-F5E282F3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PCA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54C7B400-E568-4C3E-C1CF-32E377665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6692" y="2487185"/>
            <a:ext cx="4082539" cy="3695700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E72CA255-F9E8-F85B-D7A0-7618A361B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380" y="3750835"/>
            <a:ext cx="3937000" cy="1168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9DBE40-F3B3-8C64-7712-8D082AC220B3}"/>
                  </a:ext>
                </a:extLst>
              </p:cNvPr>
              <p:cNvSpPr txBox="1"/>
              <p:nvPr/>
            </p:nvSpPr>
            <p:spPr>
              <a:xfrm>
                <a:off x="-13481" y="4167714"/>
                <a:ext cx="3716550" cy="3346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𝑓𝑒𝑎𝑡𝑢𝑟𝑒𝑠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64 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𝑏𝑖𝑛𝑠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∗16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𝑠𝑢𝑏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𝑖𝑚𝑔𝑠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16 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𝑠𝑢𝑏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𝑖𝑚𝑔𝑠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∗6</m:t>
                          </m:r>
                        </m:e>
                      </m:d>
                    </m:oMath>
                  </m:oMathPara>
                </a14:m>
                <a:endParaRPr lang="en-US" sz="1100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9DBE40-F3B3-8C64-7712-8D082AC22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481" y="4167714"/>
                <a:ext cx="3716550" cy="334643"/>
              </a:xfrm>
              <a:prstGeom prst="rect">
                <a:avLst/>
              </a:prstGeom>
              <a:blipFill>
                <a:blip r:embed="rId4"/>
                <a:stretch>
                  <a:fillRect t="-7407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F831B70-D5E8-A313-3C97-BC0C01472B99}"/>
              </a:ext>
            </a:extLst>
          </p:cNvPr>
          <p:cNvSpPr txBox="1"/>
          <p:nvPr/>
        </p:nvSpPr>
        <p:spPr>
          <a:xfrm>
            <a:off x="56857" y="2606820"/>
            <a:ext cx="36462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Principle Component Analysis: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Dimensionality reduction technique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Reduce overfitting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Limited by the number of images per class </a:t>
            </a:r>
          </a:p>
        </p:txBody>
      </p:sp>
      <p:sp>
        <p:nvSpPr>
          <p:cNvPr id="13" name="AutoShape 2" descr="What is principal component analysis? | Bits of DNA">
            <a:extLst>
              <a:ext uri="{FF2B5EF4-FFF2-40B4-BE49-F238E27FC236}">
                <a16:creationId xmlns:a16="http://schemas.microsoft.com/office/drawing/2014/main" id="{D8F54C4B-5CE5-F740-3AE8-2E6E08DF1C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9000" y="2032000"/>
            <a:ext cx="2794000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What is principal component analysis? | Bits of DNA">
            <a:extLst>
              <a:ext uri="{FF2B5EF4-FFF2-40B4-BE49-F238E27FC236}">
                <a16:creationId xmlns:a16="http://schemas.microsoft.com/office/drawing/2014/main" id="{E9B6D3AC-244B-9313-8480-6B2B8A5F5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15" y="4502357"/>
            <a:ext cx="2018806" cy="201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1120B92-3ACB-300F-4338-206BE20391BB}"/>
              </a:ext>
            </a:extLst>
          </p:cNvPr>
          <p:cNvSpPr txBox="1"/>
          <p:nvPr/>
        </p:nvSpPr>
        <p:spPr>
          <a:xfrm>
            <a:off x="907885" y="6410121"/>
            <a:ext cx="2190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Principal Component Analysis </a:t>
            </a:r>
            <a:r>
              <a:rPr lang="en-US" sz="1050" dirty="0">
                <a:hlinkClick r:id="rId6"/>
              </a:rPr>
              <a:t>(3) 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22290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7119A-3DA3-64F0-26DF-53661823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Model Evaluation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9957D16-378E-A240-2BA4-8AD01B74C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8602" y="2900477"/>
            <a:ext cx="4114800" cy="1143000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838E4C78-4A8E-038C-7C19-1EF97DFE1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902" y="4043477"/>
            <a:ext cx="4165600" cy="1130300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FCE002FF-C154-EA2E-202A-8BD8B4F14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216" y="5223076"/>
            <a:ext cx="3896171" cy="861653"/>
          </a:xfrm>
          <a:prstGeom prst="rect">
            <a:avLst/>
          </a:prstGeom>
        </p:spPr>
      </p:pic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34F4AC1F-2EF2-4D89-E647-CEF656F503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1502" y="3560877"/>
            <a:ext cx="4089400" cy="1612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4CD7ED0-9B5D-2299-BB41-E061E02EBC15}"/>
              </a:ext>
            </a:extLst>
          </p:cNvPr>
          <p:cNvSpPr txBox="1"/>
          <p:nvPr/>
        </p:nvSpPr>
        <p:spPr>
          <a:xfrm>
            <a:off x="281354" y="2497015"/>
            <a:ext cx="35972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C: inversely proportional to the  penalty term (squared L2)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Kernel: linear, polynomial(9), RBF(10), sigmoid(11)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8" name="Picture 17" descr="Text, letter&#10;&#10;Description automatically generated">
            <a:extLst>
              <a:ext uri="{FF2B5EF4-FFF2-40B4-BE49-F238E27FC236}">
                <a16:creationId xmlns:a16="http://schemas.microsoft.com/office/drawing/2014/main" id="{906877CD-4BEB-640F-916E-F53C2E4550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608" y="3546711"/>
            <a:ext cx="2483828" cy="99353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03A9656-4B14-06EB-9187-FD214226742C}"/>
              </a:ext>
            </a:extLst>
          </p:cNvPr>
          <p:cNvSpPr txBox="1"/>
          <p:nvPr/>
        </p:nvSpPr>
        <p:spPr>
          <a:xfrm>
            <a:off x="271042" y="4823344"/>
            <a:ext cx="347296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solver: L-BFGS, </a:t>
            </a:r>
            <a:r>
              <a:rPr lang="en-US" sz="1100" dirty="0" err="1"/>
              <a:t>liblinear</a:t>
            </a:r>
            <a:r>
              <a:rPr lang="en-US" sz="1100" dirty="0"/>
              <a:t>, newton-cg, saga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penalty: no penalty, L1, L2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EF52C4-418F-050D-2B7F-EBDC455D9DBA}"/>
              </a:ext>
            </a:extLst>
          </p:cNvPr>
          <p:cNvSpPr txBox="1"/>
          <p:nvPr/>
        </p:nvSpPr>
        <p:spPr>
          <a:xfrm>
            <a:off x="271042" y="5912895"/>
            <a:ext cx="347296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K: number of neighboring points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48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924D5C-085B-87ED-249D-52D3771B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Other evaluations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D33EE-43BE-1248-2DB9-CB44843C4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4077" y="2391508"/>
            <a:ext cx="2535643" cy="4237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CNN: </a:t>
            </a:r>
          </a:p>
          <a:p>
            <a:pPr>
              <a:buFontTx/>
              <a:buChar char="-"/>
            </a:pPr>
            <a:r>
              <a:rPr lang="en-US" sz="2200" dirty="0"/>
              <a:t>Resnet 18 </a:t>
            </a:r>
          </a:p>
          <a:p>
            <a:pPr>
              <a:buFontTx/>
              <a:buChar char="-"/>
            </a:pPr>
            <a:r>
              <a:rPr lang="en-US" sz="2200" dirty="0"/>
              <a:t>Resnet 50 </a:t>
            </a:r>
          </a:p>
          <a:p>
            <a:pPr>
              <a:buFontTx/>
              <a:buChar char="-"/>
            </a:pPr>
            <a:r>
              <a:rPr lang="en-US" sz="2200" dirty="0"/>
              <a:t>MobileNetV2 </a:t>
            </a:r>
          </a:p>
          <a:p>
            <a:pPr lvl="1">
              <a:buFontTx/>
              <a:buChar char="-"/>
            </a:pPr>
            <a:r>
              <a:rPr lang="en-US" sz="1100" dirty="0"/>
              <a:t>Highest test accuracy around 82% 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ED6220-ECAB-365D-A9ED-F44BFD528847}"/>
              </a:ext>
            </a:extLst>
          </p:cNvPr>
          <p:cNvSpPr txBox="1">
            <a:spLocks/>
          </p:cNvSpPr>
          <p:nvPr/>
        </p:nvSpPr>
        <p:spPr>
          <a:xfrm>
            <a:off x="7767516" y="2391508"/>
            <a:ext cx="1847440" cy="3934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Clustering:</a:t>
            </a:r>
          </a:p>
          <a:p>
            <a:r>
              <a:rPr lang="en-US" sz="1400" dirty="0"/>
              <a:t>Rand index </a:t>
            </a:r>
          </a:p>
          <a:p>
            <a:pPr marL="0" indent="0">
              <a:buNone/>
            </a:pPr>
            <a:r>
              <a:rPr lang="en-US" sz="2200" dirty="0"/>
              <a:t>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95B9F1-87F4-5883-AB12-CB0B7FDE7E69}"/>
              </a:ext>
            </a:extLst>
          </p:cNvPr>
          <p:cNvSpPr txBox="1">
            <a:spLocks/>
          </p:cNvSpPr>
          <p:nvPr/>
        </p:nvSpPr>
        <p:spPr>
          <a:xfrm>
            <a:off x="246184" y="2391508"/>
            <a:ext cx="2839427" cy="42906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Combined classes: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Test accuracy </a:t>
            </a:r>
          </a:p>
          <a:p>
            <a:pPr marL="0" indent="0">
              <a:buNone/>
            </a:pPr>
            <a:r>
              <a:rPr lang="en-US" sz="1200" dirty="0"/>
              <a:t>KNN: 80%</a:t>
            </a:r>
          </a:p>
          <a:p>
            <a:pPr marL="0" indent="0">
              <a:buNone/>
            </a:pPr>
            <a:r>
              <a:rPr lang="en-US" sz="1200" dirty="0"/>
              <a:t>SVM: 76%</a:t>
            </a:r>
          </a:p>
          <a:p>
            <a:pPr marL="0" indent="0">
              <a:buNone/>
            </a:pPr>
            <a:r>
              <a:rPr lang="en-US" sz="1200" dirty="0"/>
              <a:t>Logistic Regression: 77%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887AD217-739C-61CD-C71A-ED275F26A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75" y="2891696"/>
            <a:ext cx="2839427" cy="2313126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644A5D22-57ED-DA52-E374-BE402201C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516" y="4671422"/>
            <a:ext cx="4178300" cy="1066800"/>
          </a:xfrm>
          <a:prstGeom prst="rect">
            <a:avLst/>
          </a:prstGeom>
        </p:spPr>
      </p:pic>
      <p:pic>
        <p:nvPicPr>
          <p:cNvPr id="1026" name="Picture 2" descr="clustering - Rand index calculation - Cross Validated">
            <a:extLst>
              <a:ext uri="{FF2B5EF4-FFF2-40B4-BE49-F238E27FC236}">
                <a16:creationId xmlns:a16="http://schemas.microsoft.com/office/drawing/2014/main" id="{8367FBCE-CEF5-C52E-7ED7-9B06A754E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223" y="3495073"/>
            <a:ext cx="4068885" cy="75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725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3278-998C-D8A9-E016-AFEB8C8AD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F6E735-B703-F246-4A6C-843AE5363A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3841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760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795F1-1627-7027-8D0E-EDD702D2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The Problem Under Study  </a:t>
            </a:r>
          </a:p>
        </p:txBody>
      </p:sp>
      <p:sp>
        <p:nvSpPr>
          <p:cNvPr id="13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0B105-50E7-3D77-0521-4C96AF460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sz="1700" b="0" i="0" u="none" strike="noStrike" dirty="0">
                <a:effectLst/>
                <a:latin typeface="Google Sans"/>
              </a:rPr>
              <a:t>Fiber content affects several properties about clothing including its appearance, structure, and  durability </a:t>
            </a:r>
          </a:p>
          <a:p>
            <a:r>
              <a:rPr lang="en-US" sz="1700" dirty="0">
                <a:latin typeface="Google Sans"/>
              </a:rPr>
              <a:t>It is required by law to include any fiber content greater than 1% on each label</a:t>
            </a:r>
            <a:endParaRPr lang="en-US" sz="1700" b="0" i="0" u="none" strike="noStrike" dirty="0">
              <a:effectLst/>
              <a:latin typeface="Google Sans"/>
            </a:endParaRPr>
          </a:p>
          <a:p>
            <a:r>
              <a:rPr lang="en-US" sz="1700" dirty="0">
                <a:latin typeface="Google Sans"/>
              </a:rPr>
              <a:t>Testing is expensive and costly </a:t>
            </a:r>
          </a:p>
          <a:p>
            <a:r>
              <a:rPr lang="en-US" sz="1700" dirty="0">
                <a:latin typeface="Google Sans"/>
              </a:rPr>
              <a:t>A hurdle for both manufacturers and designers </a:t>
            </a:r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E17C44-2640-9F9E-8D51-982400DD61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25" r="9" b="-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E79669-F285-6E26-C510-62C3B1689945}"/>
              </a:ext>
            </a:extLst>
          </p:cNvPr>
          <p:cNvSpPr txBox="1"/>
          <p:nvPr/>
        </p:nvSpPr>
        <p:spPr>
          <a:xfrm>
            <a:off x="8927840" y="6129544"/>
            <a:ext cx="38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(1)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9B5181-4968-4892-FF19-FDF9937844EC}"/>
              </a:ext>
            </a:extLst>
          </p:cNvPr>
          <p:cNvSpPr txBox="1"/>
          <p:nvPr/>
        </p:nvSpPr>
        <p:spPr>
          <a:xfrm>
            <a:off x="7033846" y="6129544"/>
            <a:ext cx="1987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Lab Testing for Fiber Content</a:t>
            </a:r>
          </a:p>
        </p:txBody>
      </p:sp>
    </p:spTree>
    <p:extLst>
      <p:ext uri="{BB962C8B-B14F-4D97-AF65-F5344CB8AC3E}">
        <p14:creationId xmlns:p14="http://schemas.microsoft.com/office/powerpoint/2010/main" val="995325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39018-F9BE-DF3B-47BD-5BC5B26B4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Existing Approaches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E5DDF-067F-C218-F334-805B084BA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Spectroscopy 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9ED9700-9B59-C3C3-90D0-E1927817B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67" y="3038896"/>
            <a:ext cx="2978703" cy="34838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3BF513-E145-2400-C5D0-1CD6576329EB}"/>
              </a:ext>
            </a:extLst>
          </p:cNvPr>
          <p:cNvSpPr txBox="1"/>
          <p:nvPr/>
        </p:nvSpPr>
        <p:spPr>
          <a:xfrm>
            <a:off x="1046746" y="2669564"/>
            <a:ext cx="193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NIR spectroscopy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1F40F7-6EE0-C626-39BF-CB0AFE2FE117}"/>
              </a:ext>
            </a:extLst>
          </p:cNvPr>
          <p:cNvSpPr txBox="1"/>
          <p:nvPr/>
        </p:nvSpPr>
        <p:spPr>
          <a:xfrm>
            <a:off x="3973625" y="2705426"/>
            <a:ext cx="1726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LS-SVM </a:t>
            </a:r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8E951FB4-5BD1-24D1-FC27-E6D781338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205" y="2985966"/>
            <a:ext cx="2984500" cy="596900"/>
          </a:xfrm>
          <a:prstGeom prst="rect">
            <a:avLst/>
          </a:prstGeom>
        </p:spPr>
      </p:pic>
      <p:pic>
        <p:nvPicPr>
          <p:cNvPr id="13" name="Picture 12" descr="Diagram, schematic&#10;&#10;Description automatically generated">
            <a:extLst>
              <a:ext uri="{FF2B5EF4-FFF2-40B4-BE49-F238E27FC236}">
                <a16:creationId xmlns:a16="http://schemas.microsoft.com/office/drawing/2014/main" id="{3E1F3123-8925-EFAA-A7AD-E6D4BDFD8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705" y="3889011"/>
            <a:ext cx="3302000" cy="685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F80399-DA64-CC5B-D08C-7B6318A20A04}"/>
              </a:ext>
            </a:extLst>
          </p:cNvPr>
          <p:cNvSpPr txBox="1"/>
          <p:nvPr/>
        </p:nvSpPr>
        <p:spPr>
          <a:xfrm>
            <a:off x="4032986" y="3648538"/>
            <a:ext cx="1726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Linear (2) , RBF (3)</a:t>
            </a:r>
          </a:p>
        </p:txBody>
      </p:sp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4F901C-7EDB-904B-CA73-4998452CA6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3625" y="4991563"/>
            <a:ext cx="1684129" cy="15013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0B9F2F3-04E4-9B46-F207-C0F38CDE1162}"/>
              </a:ext>
            </a:extLst>
          </p:cNvPr>
          <p:cNvSpPr txBox="1"/>
          <p:nvPr/>
        </p:nvSpPr>
        <p:spPr>
          <a:xfrm>
            <a:off x="3973625" y="4678881"/>
            <a:ext cx="1726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ELM </a:t>
            </a:r>
          </a:p>
        </p:txBody>
      </p:sp>
      <p:pic>
        <p:nvPicPr>
          <p:cNvPr id="21" name="Picture 20" descr="Table&#10;&#10;Description automatically generated">
            <a:extLst>
              <a:ext uri="{FF2B5EF4-FFF2-40B4-BE49-F238E27FC236}">
                <a16:creationId xmlns:a16="http://schemas.microsoft.com/office/drawing/2014/main" id="{73A719C3-D626-E48F-780E-396795388E9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832"/>
          <a:stretch/>
        </p:blipFill>
        <p:spPr>
          <a:xfrm>
            <a:off x="7759700" y="5459160"/>
            <a:ext cx="3886200" cy="1063599"/>
          </a:xfrm>
          <a:prstGeom prst="rect">
            <a:avLst/>
          </a:prstGeom>
        </p:spPr>
      </p:pic>
      <p:pic>
        <p:nvPicPr>
          <p:cNvPr id="23" name="Picture 22" descr="Chart, scatter chart&#10;&#10;Description automatically generated">
            <a:extLst>
              <a:ext uri="{FF2B5EF4-FFF2-40B4-BE49-F238E27FC236}">
                <a16:creationId xmlns:a16="http://schemas.microsoft.com/office/drawing/2014/main" id="{E5B84B09-82FA-05C6-CD90-6FD84329B7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148" y="3038896"/>
            <a:ext cx="2226104" cy="187536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AB19276-3FBA-9F71-FFA5-73D80915BAC2}"/>
              </a:ext>
            </a:extLst>
          </p:cNvPr>
          <p:cNvSpPr txBox="1"/>
          <p:nvPr/>
        </p:nvSpPr>
        <p:spPr>
          <a:xfrm>
            <a:off x="9359041" y="2699162"/>
            <a:ext cx="687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PCA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FAE11B-9727-8B8D-E9A3-1CC3D213CAC3}"/>
              </a:ext>
            </a:extLst>
          </p:cNvPr>
          <p:cNvSpPr txBox="1"/>
          <p:nvPr/>
        </p:nvSpPr>
        <p:spPr>
          <a:xfrm>
            <a:off x="9359041" y="5017435"/>
            <a:ext cx="1110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Results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EB5523-A25D-01AE-B1E6-D115A98E77EB}"/>
              </a:ext>
            </a:extLst>
          </p:cNvPr>
          <p:cNvSpPr txBox="1"/>
          <p:nvPr/>
        </p:nvSpPr>
        <p:spPr>
          <a:xfrm>
            <a:off x="8866078" y="6573146"/>
            <a:ext cx="167344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LS-SVM, ELM *, SIMCA +  </a:t>
            </a:r>
          </a:p>
        </p:txBody>
      </p:sp>
    </p:spTree>
    <p:extLst>
      <p:ext uri="{BB962C8B-B14F-4D97-AF65-F5344CB8AC3E}">
        <p14:creationId xmlns:p14="http://schemas.microsoft.com/office/powerpoint/2010/main" val="221331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14141FC-8189-47F8-821A-FC9A4E91E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845C4-1D4E-175C-2B3C-DB9209FC7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/>
              <a:t>Existing Approaches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981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9AF0C-7385-57A7-398D-18CDE7CDB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Miro-geometry and reflectance </a:t>
            </a:r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7" name="Picture 6" descr="A picture containing electronics, camera&#10;&#10;Description automatically generated">
            <a:extLst>
              <a:ext uri="{FF2B5EF4-FFF2-40B4-BE49-F238E27FC236}">
                <a16:creationId xmlns:a16="http://schemas.microsoft.com/office/drawing/2014/main" id="{36B32151-B6A3-E941-3A3A-C7B814A2FD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43" r="8458"/>
          <a:stretch/>
        </p:blipFill>
        <p:spPr>
          <a:xfrm>
            <a:off x="337269" y="3337076"/>
            <a:ext cx="1484006" cy="1506720"/>
          </a:xfrm>
          <a:prstGeom prst="rect">
            <a:avLst/>
          </a:prstGeom>
        </p:spPr>
      </p:pic>
      <p:pic>
        <p:nvPicPr>
          <p:cNvPr id="5" name="Picture 4" descr="A picture containing text, bedclothes, fabric&#10;&#10;Description automatically generated">
            <a:extLst>
              <a:ext uri="{FF2B5EF4-FFF2-40B4-BE49-F238E27FC236}">
                <a16:creationId xmlns:a16="http://schemas.microsoft.com/office/drawing/2014/main" id="{3EEB3599-0549-B10C-47A2-DDD3797079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399" r="7345" b="2360"/>
          <a:stretch/>
        </p:blipFill>
        <p:spPr>
          <a:xfrm>
            <a:off x="2435736" y="3271274"/>
            <a:ext cx="2644929" cy="1620016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2873BBA5-4C4D-BD21-7B2E-444FB973DF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50" r="4343"/>
          <a:stretch/>
        </p:blipFill>
        <p:spPr>
          <a:xfrm>
            <a:off x="490408" y="5296576"/>
            <a:ext cx="4016129" cy="8880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640AAE-545A-739B-278A-2406AA225004}"/>
              </a:ext>
            </a:extLst>
          </p:cNvPr>
          <p:cNvSpPr txBox="1"/>
          <p:nvPr/>
        </p:nvSpPr>
        <p:spPr>
          <a:xfrm>
            <a:off x="128840" y="2731998"/>
            <a:ext cx="202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Photometric Stereo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1C3F25-D6AF-61ED-56B6-34C2ED865106}"/>
              </a:ext>
            </a:extLst>
          </p:cNvPr>
          <p:cNvSpPr txBox="1"/>
          <p:nvPr/>
        </p:nvSpPr>
        <p:spPr>
          <a:xfrm>
            <a:off x="5443617" y="2860388"/>
            <a:ext cx="29972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extraction: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Dense SIFT features,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VGG-M pre-trained neural network (8 layers)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Original images in different lights,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Albedo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Normals</a:t>
            </a:r>
            <a:r>
              <a:rPr lang="en-US" sz="12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Fusing normal and albedo, </a:t>
            </a:r>
          </a:p>
        </p:txBody>
      </p:sp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535A7E17-DE8B-E8FF-E928-3D9358EF71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0818" y="3727963"/>
            <a:ext cx="3622342" cy="16646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490910F-4D86-05DF-3D8B-3402B879352F}"/>
              </a:ext>
            </a:extLst>
          </p:cNvPr>
          <p:cNvSpPr txBox="1"/>
          <p:nvPr/>
        </p:nvSpPr>
        <p:spPr>
          <a:xfrm>
            <a:off x="5594325" y="5169005"/>
            <a:ext cx="21161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encoding: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BoVW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VLAD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FV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F3BA58-15ED-D5E1-4812-A4BFA4EB66C8}"/>
              </a:ext>
            </a:extLst>
          </p:cNvPr>
          <p:cNvSpPr txBox="1"/>
          <p:nvPr/>
        </p:nvSpPr>
        <p:spPr>
          <a:xfrm>
            <a:off x="2557610" y="2681135"/>
            <a:ext cx="20235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images: </a:t>
            </a:r>
            <a:r>
              <a:rPr lang="en-US" sz="1200" dirty="0"/>
              <a:t>(original, albedo, 3D shape)</a:t>
            </a:r>
          </a:p>
        </p:txBody>
      </p:sp>
    </p:spTree>
    <p:extLst>
      <p:ext uri="{BB962C8B-B14F-4D97-AF65-F5344CB8AC3E}">
        <p14:creationId xmlns:p14="http://schemas.microsoft.com/office/powerpoint/2010/main" val="145066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DB7206-FF03-5542-43F6-CC6347F2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Existing Approaches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AE471-3ED4-53B7-DDED-53E848C9E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Other </a:t>
            </a:r>
          </a:p>
          <a:p>
            <a:pPr lvl="1"/>
            <a:r>
              <a:rPr lang="en-US" sz="1800"/>
              <a:t>Weave type </a:t>
            </a:r>
          </a:p>
          <a:p>
            <a:pPr lvl="2"/>
            <a:r>
              <a:rPr lang="en-US" sz="1800"/>
              <a:t>Clustering methods </a:t>
            </a:r>
          </a:p>
          <a:p>
            <a:pPr lvl="2"/>
            <a:r>
              <a:rPr lang="en-US" sz="1800"/>
              <a:t>CNN </a:t>
            </a:r>
          </a:p>
          <a:p>
            <a:pPr lvl="1"/>
            <a:r>
              <a:rPr lang="en-US" sz="1800"/>
              <a:t>Fabric defect detection</a:t>
            </a:r>
          </a:p>
          <a:p>
            <a:pPr lvl="2"/>
            <a:r>
              <a:rPr lang="en-US" sz="1800"/>
              <a:t>Histogram-based approaches</a:t>
            </a:r>
          </a:p>
          <a:p>
            <a:pPr lvl="2"/>
            <a:r>
              <a:rPr lang="en-US" sz="1800"/>
              <a:t>LBP</a:t>
            </a:r>
          </a:p>
          <a:p>
            <a:pPr lvl="2"/>
            <a:r>
              <a:rPr lang="en-US" sz="1800"/>
              <a:t>GLCM </a:t>
            </a:r>
          </a:p>
          <a:p>
            <a:pPr lvl="2"/>
            <a:r>
              <a:rPr lang="en-US" sz="1800"/>
              <a:t>Gabor filters </a:t>
            </a:r>
          </a:p>
          <a:p>
            <a:pPr lvl="2"/>
            <a:r>
              <a:rPr lang="en-US" sz="1800"/>
              <a:t>Color-based approaches </a:t>
            </a:r>
          </a:p>
          <a:p>
            <a:pPr lvl="2"/>
            <a:r>
              <a:rPr lang="en-US" sz="1800"/>
              <a:t>Dictionary-based approaches 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E4F6B1C7-E64D-C14B-288B-3B78B711E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340387"/>
            <a:ext cx="6440424" cy="412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8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8ED5D-AEDA-2094-9039-1936881C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63" y="132867"/>
            <a:ext cx="10515600" cy="1325563"/>
          </a:xfrm>
        </p:spPr>
        <p:txBody>
          <a:bodyPr/>
          <a:lstStyle/>
          <a:p>
            <a:r>
              <a:rPr lang="en-US" dirty="0"/>
              <a:t>Proposed  Approach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86F8056-F35F-87DE-C3A1-DCB31CBE6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642" y="1212574"/>
            <a:ext cx="10008716" cy="5061640"/>
          </a:xfrm>
        </p:spPr>
      </p:pic>
    </p:spTree>
    <p:extLst>
      <p:ext uri="{BB962C8B-B14F-4D97-AF65-F5344CB8AC3E}">
        <p14:creationId xmlns:p14="http://schemas.microsoft.com/office/powerpoint/2010/main" val="342758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28CE1-77E1-21EA-0A0F-4A7B0619D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Experimental Design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280985D-02D3-0AA0-5B86-C4838EE13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Data Collection </a:t>
            </a:r>
          </a:p>
          <a:p>
            <a:pPr lvl="1"/>
            <a:r>
              <a:rPr lang="en-US" sz="1400" dirty="0"/>
              <a:t>I-bug data set </a:t>
            </a:r>
          </a:p>
          <a:p>
            <a:pPr lvl="1"/>
            <a:r>
              <a:rPr lang="en-US" sz="1400" dirty="0"/>
              <a:t>TILDA data set  </a:t>
            </a:r>
          </a:p>
          <a:p>
            <a:pPr lvl="1"/>
            <a:endParaRPr lang="en-US" sz="1400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F2C240D5-E6B0-6462-1D20-5B3665152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80" y="2993177"/>
            <a:ext cx="4747925" cy="3326087"/>
          </a:xfrm>
          <a:prstGeom prst="rect">
            <a:avLst/>
          </a:prstGeom>
        </p:spPr>
      </p:pic>
      <p:pic>
        <p:nvPicPr>
          <p:cNvPr id="5" name="Content Placeholder 4" descr="A collage of different colored squares&#10;&#10;Description automatically generated with low confidence">
            <a:extLst>
              <a:ext uri="{FF2B5EF4-FFF2-40B4-BE49-F238E27FC236}">
                <a16:creationId xmlns:a16="http://schemas.microsoft.com/office/drawing/2014/main" id="{895AB17A-FD81-63F4-39F5-B1B40378E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218" y="2875302"/>
            <a:ext cx="7076782" cy="332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4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28CE1-77E1-21EA-0A0F-4A7B0619D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Experimental Design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280985D-02D3-0AA0-5B86-C4838EE13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Image pre-processing</a:t>
            </a:r>
          </a:p>
          <a:p>
            <a:pPr lvl="1"/>
            <a:endParaRPr lang="en-US" sz="1800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3597F94-7D1A-FA6E-9F3F-313955860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1779" y="3736169"/>
            <a:ext cx="2130084" cy="2089317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2F819C5F-8A93-BC39-B62E-D42A4B4EC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816" y="3543246"/>
            <a:ext cx="4959825" cy="23142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777571-DAF8-5FC4-FE96-00A7B3E68472}"/>
              </a:ext>
            </a:extLst>
          </p:cNvPr>
          <p:cNvSpPr txBox="1"/>
          <p:nvPr/>
        </p:nvSpPr>
        <p:spPr>
          <a:xfrm>
            <a:off x="4984205" y="3059668"/>
            <a:ext cx="373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Adaptive Histogram equalization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CCFED3-DA10-CB2D-56EF-49EA18AB3149}"/>
              </a:ext>
            </a:extLst>
          </p:cNvPr>
          <p:cNvSpPr txBox="1"/>
          <p:nvPr/>
        </p:nvSpPr>
        <p:spPr>
          <a:xfrm>
            <a:off x="9839681" y="3244334"/>
            <a:ext cx="16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Augmentation</a:t>
            </a:r>
          </a:p>
        </p:txBody>
      </p: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E03278C7-A7CE-8E73-67E9-F32CB44CD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37" y="4979759"/>
            <a:ext cx="1544772" cy="1453903"/>
          </a:xfrm>
          <a:prstGeom prst="rect">
            <a:avLst/>
          </a:prstGeom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BC5A0DD3-C4F5-3CD4-38B9-57E096949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4061" y="4979758"/>
            <a:ext cx="1540703" cy="145390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0715072-C8D6-2D99-C16D-3EC68F46872F}"/>
              </a:ext>
            </a:extLst>
          </p:cNvPr>
          <p:cNvSpPr txBox="1"/>
          <p:nvPr/>
        </p:nvSpPr>
        <p:spPr>
          <a:xfrm>
            <a:off x="215852" y="4471555"/>
            <a:ext cx="373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Binarization with Otsu’s Thresholding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4A530-0D85-7AD0-5E65-2CE620C14DF7}"/>
              </a:ext>
            </a:extLst>
          </p:cNvPr>
          <p:cNvSpPr txBox="1"/>
          <p:nvPr/>
        </p:nvSpPr>
        <p:spPr>
          <a:xfrm>
            <a:off x="357913" y="3017124"/>
            <a:ext cx="3085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characteristics: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size and 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224x224x3 </a:t>
            </a:r>
          </a:p>
        </p:txBody>
      </p:sp>
    </p:spTree>
    <p:extLst>
      <p:ext uri="{BB962C8B-B14F-4D97-AF65-F5344CB8AC3E}">
        <p14:creationId xmlns:p14="http://schemas.microsoft.com/office/powerpoint/2010/main" val="3115982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28CE1-77E1-21EA-0A0F-4A7B0619D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Experimental Design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314A4FD2-E724-66FA-CA03-BDE03C3DF1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621"/>
          <a:stretch/>
        </p:blipFill>
        <p:spPr>
          <a:xfrm>
            <a:off x="4967668" y="2050120"/>
            <a:ext cx="1937574" cy="1908443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14B4FF2B-9AAB-A9D7-39B6-F0BE1A76A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524" y="2050121"/>
            <a:ext cx="3973132" cy="1580012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A7E4DFDA-D5F6-C07C-2570-BCC221AF99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205"/>
          <a:stretch/>
        </p:blipFill>
        <p:spPr>
          <a:xfrm>
            <a:off x="7710657" y="4051581"/>
            <a:ext cx="3633999" cy="812986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C4F55C58-5DCF-A432-628C-F2288D538B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000"/>
          <a:stretch/>
        </p:blipFill>
        <p:spPr>
          <a:xfrm>
            <a:off x="7728518" y="4864567"/>
            <a:ext cx="3616138" cy="936670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55623156-C749-CCBC-F76D-0C8E1E4061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539673"/>
            <a:ext cx="3896327" cy="929336"/>
          </a:xfrm>
          <a:prstGeom prst="rect">
            <a:avLst/>
          </a:prstGeom>
        </p:spPr>
      </p:pic>
      <p:pic>
        <p:nvPicPr>
          <p:cNvPr id="23" name="Picture 22" descr="A picture containing text&#10;&#10;Description automatically generated">
            <a:extLst>
              <a:ext uri="{FF2B5EF4-FFF2-40B4-BE49-F238E27FC236}">
                <a16:creationId xmlns:a16="http://schemas.microsoft.com/office/drawing/2014/main" id="{5CD5D02D-558F-475C-3423-F4657181EB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79"/>
          <a:stretch/>
        </p:blipFill>
        <p:spPr>
          <a:xfrm>
            <a:off x="4918967" y="4051581"/>
            <a:ext cx="1986275" cy="19084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9786533-351A-EDFA-23B2-3A83F7376FAE}"/>
              </a:ext>
            </a:extLst>
          </p:cNvPr>
          <p:cNvSpPr txBox="1"/>
          <p:nvPr/>
        </p:nvSpPr>
        <p:spPr>
          <a:xfrm>
            <a:off x="1806944" y="2141444"/>
            <a:ext cx="2029436" cy="346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en-US" sz="16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 Binary Pattern </a:t>
            </a:r>
            <a:endParaRPr lang="en-US"/>
          </a:p>
        </p:txBody>
      </p:sp>
      <p:pic>
        <p:nvPicPr>
          <p:cNvPr id="4" name="Picture 3" descr="A picture containing text, shoji, clock, clipart&#10;&#10;Description automatically generated">
            <a:extLst>
              <a:ext uri="{FF2B5EF4-FFF2-40B4-BE49-F238E27FC236}">
                <a16:creationId xmlns:a16="http://schemas.microsoft.com/office/drawing/2014/main" id="{D9203D37-6BE2-9524-31F4-94704C0E298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2433"/>
          <a:stretch/>
        </p:blipFill>
        <p:spPr>
          <a:xfrm>
            <a:off x="838200" y="4458073"/>
            <a:ext cx="3807196" cy="11063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9BC3F5-C540-D5AA-ED7D-7D2F5447E01C}"/>
              </a:ext>
            </a:extLst>
          </p:cNvPr>
          <p:cNvSpPr txBox="1"/>
          <p:nvPr/>
        </p:nvSpPr>
        <p:spPr>
          <a:xfrm>
            <a:off x="945573" y="4173051"/>
            <a:ext cx="3788954" cy="347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en-US" sz="16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radius and neighboring points 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888A27-1E71-C211-25E7-5E85A633B88D}"/>
              </a:ext>
            </a:extLst>
          </p:cNvPr>
          <p:cNvSpPr txBox="1"/>
          <p:nvPr/>
        </p:nvSpPr>
        <p:spPr>
          <a:xfrm>
            <a:off x="6766081" y="699577"/>
            <a:ext cx="311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2742069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475</Words>
  <Application>Microsoft Macintosh PowerPoint</Application>
  <PresentationFormat>Widescreen</PresentationFormat>
  <Paragraphs>127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Google Sans</vt:lpstr>
      <vt:lpstr>TimesNewRomanPSMT</vt:lpstr>
      <vt:lpstr>Office Theme</vt:lpstr>
      <vt:lpstr>Fabric Content Classification Using Textural Properties   </vt:lpstr>
      <vt:lpstr>The Problem Under Study  </vt:lpstr>
      <vt:lpstr>Existing Approaches </vt:lpstr>
      <vt:lpstr>Existing Approaches </vt:lpstr>
      <vt:lpstr>Existing Approaches </vt:lpstr>
      <vt:lpstr>Proposed  Approach </vt:lpstr>
      <vt:lpstr>Experimental Design</vt:lpstr>
      <vt:lpstr>Experimental Design</vt:lpstr>
      <vt:lpstr>Experimental Design</vt:lpstr>
      <vt:lpstr>Experimental Design </vt:lpstr>
      <vt:lpstr>Saliency, Gabor Filters</vt:lpstr>
      <vt:lpstr>PCA </vt:lpstr>
      <vt:lpstr>Model Evaluation </vt:lpstr>
      <vt:lpstr>Other evaluations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Fabric Content Classification Using Textural Properties   </dc:title>
  <dc:creator>Catalina Murray</dc:creator>
  <cp:lastModifiedBy>Catalina Murray</cp:lastModifiedBy>
  <cp:revision>2</cp:revision>
  <dcterms:created xsi:type="dcterms:W3CDTF">2023-04-26T03:59:44Z</dcterms:created>
  <dcterms:modified xsi:type="dcterms:W3CDTF">2023-04-26T21:12:24Z</dcterms:modified>
</cp:coreProperties>
</file>