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6" r:id="rId6"/>
    <p:sldId id="267" r:id="rId7"/>
    <p:sldId id="270" r:id="rId8"/>
    <p:sldId id="271" r:id="rId9"/>
    <p:sldId id="272" r:id="rId10"/>
    <p:sldId id="273" r:id="rId11"/>
    <p:sldId id="274" r:id="rId12"/>
    <p:sldId id="275" r:id="rId13"/>
    <p:sldId id="261" r:id="rId14"/>
    <p:sldId id="262" r:id="rId15"/>
    <p:sldId id="263" r:id="rId16"/>
    <p:sldId id="264"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94660"/>
  </p:normalViewPr>
  <p:slideViewPr>
    <p:cSldViewPr>
      <p:cViewPr varScale="1">
        <p:scale>
          <a:sx n="70" d="100"/>
          <a:sy n="70" d="100"/>
        </p:scale>
        <p:origin x="15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a:solidFill>
            <a:srgbClr val="FFFFFF">
              <a:alpha val="80000"/>
            </a:srgbClr>
          </a:solidFill>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a:solidFill>
            <a:srgbClr val="FFFFFF">
              <a:alpha val="80000"/>
            </a:srgbClr>
          </a:solid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t>21/10/2018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196712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t>21/10/2018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332792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t>21/10/2018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397244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t>21/10/2018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279759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2104E-8A37-4561-90C1-E2A2FA2C4A6E}" type="datetimeFigureOut">
              <a:rPr lang="en-GB" smtClean="0"/>
              <a:t>21/10/2018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138422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C22104E-8A37-4561-90C1-E2A2FA2C4A6E}" type="datetimeFigureOut">
              <a:rPr lang="en-GB" smtClean="0"/>
              <a:t>21/10/2018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365664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C22104E-8A37-4561-90C1-E2A2FA2C4A6E}" type="datetimeFigureOut">
              <a:rPr lang="en-GB" smtClean="0"/>
              <a:t>21/10/2018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9605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C22104E-8A37-4561-90C1-E2A2FA2C4A6E}" type="datetimeFigureOut">
              <a:rPr lang="en-GB" smtClean="0"/>
              <a:t>21/10/2018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151560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2104E-8A37-4561-90C1-E2A2FA2C4A6E}" type="datetimeFigureOut">
              <a:rPr lang="en-GB" smtClean="0"/>
              <a:t>21/10/2018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267510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2104E-8A37-4561-90C1-E2A2FA2C4A6E}" type="datetimeFigureOut">
              <a:rPr lang="en-GB" smtClean="0"/>
              <a:t>21/10/2018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122358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2104E-8A37-4561-90C1-E2A2FA2C4A6E}" type="datetimeFigureOut">
              <a:rPr lang="en-GB" smtClean="0"/>
              <a:t>21/10/2018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50275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2104E-8A37-4561-90C1-E2A2FA2C4A6E}" type="datetimeFigureOut">
              <a:rPr lang="en-GB" smtClean="0"/>
              <a:t>21/10/2018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700D2-071F-440E-A3FF-180D34BA4EC8}" type="slidenum">
              <a:rPr lang="en-GB" smtClean="0"/>
              <a:t>‹#›</a:t>
            </a:fld>
            <a:endParaRPr lang="en-GB"/>
          </a:p>
        </p:txBody>
      </p:sp>
    </p:spTree>
    <p:extLst>
      <p:ext uri="{BB962C8B-B14F-4D97-AF65-F5344CB8AC3E}">
        <p14:creationId xmlns:p14="http://schemas.microsoft.com/office/powerpoint/2010/main" val="1768917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2132856"/>
            <a:ext cx="8281115" cy="2554545"/>
          </a:xfrm>
          <a:prstGeom prst="rect">
            <a:avLst/>
          </a:prstGeom>
          <a:noFill/>
        </p:spPr>
        <p:txBody>
          <a:bodyPr wrap="square" rtlCol="0">
            <a:spAutoFit/>
          </a:bodyPr>
          <a:lstStyle/>
          <a:p>
            <a:pPr algn="ctr"/>
            <a:r>
              <a:rPr lang="en-US" sz="8000" b="1" i="1" dirty="0" err="1" smtClean="0">
                <a:effectLst>
                  <a:outerShdw blurRad="38100" dist="38100" dir="2700000" algn="tl">
                    <a:srgbClr val="000000">
                      <a:alpha val="43137"/>
                    </a:srgbClr>
                  </a:outerShdw>
                </a:effectLst>
              </a:rPr>
              <a:t>Reputa</a:t>
            </a:r>
            <a:r>
              <a:rPr lang="ro-RO" sz="8000" b="1" i="1" dirty="0">
                <a:effectLst>
                  <a:outerShdw blurRad="38100" dist="38100" dir="2700000" algn="tl">
                    <a:srgbClr val="000000">
                      <a:alpha val="43137"/>
                    </a:srgbClr>
                  </a:outerShdw>
                </a:effectLst>
              </a:rPr>
              <a:t>ț</a:t>
            </a:r>
            <a:r>
              <a:rPr lang="en-US" sz="8000" b="1" i="1" dirty="0" err="1" smtClean="0">
                <a:effectLst>
                  <a:outerShdw blurRad="38100" dist="38100" dir="2700000" algn="tl">
                    <a:srgbClr val="000000">
                      <a:alpha val="43137"/>
                    </a:srgbClr>
                  </a:outerShdw>
                </a:effectLst>
              </a:rPr>
              <a:t>ia</a:t>
            </a:r>
            <a:endParaRPr lang="ro-RO" sz="8000" b="1" i="1" dirty="0" smtClean="0">
              <a:effectLst>
                <a:outerShdw blurRad="38100" dist="38100" dir="2700000" algn="tl">
                  <a:srgbClr val="000000">
                    <a:alpha val="43137"/>
                  </a:srgbClr>
                </a:outerShdw>
              </a:effectLst>
            </a:endParaRPr>
          </a:p>
          <a:p>
            <a:pPr algn="ctr"/>
            <a:r>
              <a:rPr lang="en-US" sz="8000" b="1" i="1" dirty="0" smtClean="0">
                <a:effectLst>
                  <a:outerShdw blurRad="38100" dist="38100" dir="2700000" algn="tl">
                    <a:srgbClr val="000000">
                      <a:alpha val="43137"/>
                    </a:srgbClr>
                  </a:outerShdw>
                </a:effectLst>
              </a:rPr>
              <a:t> online</a:t>
            </a:r>
            <a:r>
              <a:rPr lang="ro-RO" sz="8000" b="1" i="1" dirty="0" smtClean="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5612221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ini pentru picture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ini pentru video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75486">
            <a:off x="5704485" y="241595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date persona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47234">
            <a:off x="1823593" y="3857721"/>
            <a:ext cx="338567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970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2852936"/>
            <a:ext cx="4603568" cy="1015663"/>
          </a:xfrm>
          <a:prstGeom prst="rect">
            <a:avLst/>
          </a:prstGeom>
          <a:noFill/>
        </p:spPr>
        <p:txBody>
          <a:bodyPr wrap="none" rtlCol="0">
            <a:spAutoFit/>
          </a:bodyPr>
          <a:lstStyle/>
          <a:p>
            <a:r>
              <a:rPr lang="ro-RO" sz="6000" dirty="0" smtClean="0"/>
              <a:t>Ce e de făcut?</a:t>
            </a:r>
            <a:endParaRPr lang="en-US" sz="6000" dirty="0"/>
          </a:p>
        </p:txBody>
      </p:sp>
    </p:spTree>
    <p:extLst>
      <p:ext uri="{BB962C8B-B14F-4D97-AF65-F5344CB8AC3E}">
        <p14:creationId xmlns:p14="http://schemas.microsoft.com/office/powerpoint/2010/main" val="33929800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403648" y="836712"/>
            <a:ext cx="6840760" cy="5078313"/>
          </a:xfrm>
          <a:prstGeom prst="rect">
            <a:avLst/>
          </a:prstGeom>
        </p:spPr>
        <p:txBody>
          <a:bodyPr wrap="square">
            <a:spAutoFit/>
          </a:bodyPr>
          <a:lstStyle/>
          <a:p>
            <a:r>
              <a:rPr lang="en-US" sz="3200" b="1" i="1" dirty="0"/>
              <a:t>Cum </a:t>
            </a:r>
            <a:r>
              <a:rPr lang="en-US" sz="3200" b="1" i="1" dirty="0" err="1"/>
              <a:t>îți</a:t>
            </a:r>
            <a:r>
              <a:rPr lang="en-US" sz="3200" b="1" i="1" dirty="0"/>
              <a:t> </a:t>
            </a:r>
            <a:r>
              <a:rPr lang="en-US" sz="3200" b="1" i="1" dirty="0" err="1"/>
              <a:t>construiești</a:t>
            </a:r>
            <a:r>
              <a:rPr lang="en-US" sz="3200" b="1" i="1" dirty="0"/>
              <a:t> </a:t>
            </a:r>
            <a:r>
              <a:rPr lang="en-US" sz="3200" b="1" i="1" dirty="0" err="1"/>
              <a:t>reputatia</a:t>
            </a:r>
            <a:r>
              <a:rPr lang="en-US" sz="3200" b="1" i="1" dirty="0"/>
              <a:t> </a:t>
            </a:r>
            <a:r>
              <a:rPr lang="en-US" sz="3200" b="1" i="1" dirty="0" smtClean="0"/>
              <a:t>online</a:t>
            </a:r>
            <a:r>
              <a:rPr lang="ro-RO" sz="3200" b="1" i="1" dirty="0" smtClean="0"/>
              <a:t>:</a:t>
            </a:r>
          </a:p>
          <a:p>
            <a:endParaRPr lang="en-US" sz="3200" b="1" i="1" dirty="0"/>
          </a:p>
          <a:p>
            <a:r>
              <a:rPr lang="en-US" sz="2400" b="1" i="1" dirty="0" err="1"/>
              <a:t>Pasul</a:t>
            </a:r>
            <a:r>
              <a:rPr lang="en-US" sz="2400" b="1" i="1" dirty="0"/>
              <a:t> 1: </a:t>
            </a:r>
            <a:r>
              <a:rPr lang="en-US" sz="2000" dirty="0" err="1"/>
              <a:t>Analizează-ți</a:t>
            </a:r>
            <a:r>
              <a:rPr lang="en-US" sz="2000" dirty="0"/>
              <a:t> </a:t>
            </a:r>
            <a:r>
              <a:rPr lang="en-US" sz="2000" dirty="0" err="1"/>
              <a:t>reputația</a:t>
            </a:r>
            <a:r>
              <a:rPr lang="en-US" sz="2000" dirty="0"/>
              <a:t> </a:t>
            </a:r>
            <a:r>
              <a:rPr lang="en-US" sz="2000" dirty="0" err="1"/>
              <a:t>actuală</a:t>
            </a:r>
            <a:r>
              <a:rPr lang="en-US" sz="2000" dirty="0"/>
              <a:t> </a:t>
            </a:r>
            <a:r>
              <a:rPr lang="ro-RO" sz="2000" dirty="0" smtClean="0"/>
              <a:t>;</a:t>
            </a:r>
          </a:p>
          <a:p>
            <a:endParaRPr lang="ro-RO" sz="2000" dirty="0" smtClean="0"/>
          </a:p>
          <a:p>
            <a:r>
              <a:rPr lang="ro-RO" sz="2400" b="1" i="1" dirty="0"/>
              <a:t>Pasul 2: </a:t>
            </a:r>
            <a:r>
              <a:rPr lang="ro-RO" sz="2400" b="1" i="1" dirty="0" smtClean="0"/>
              <a:t> </a:t>
            </a:r>
            <a:r>
              <a:rPr lang="ro-RO" sz="2000" dirty="0" smtClean="0"/>
              <a:t>Identifică </a:t>
            </a:r>
            <a:r>
              <a:rPr lang="ro-RO" sz="2000" dirty="0"/>
              <a:t>punctele </a:t>
            </a:r>
            <a:r>
              <a:rPr lang="ro-RO" sz="2000" dirty="0" smtClean="0"/>
              <a:t>slabe;</a:t>
            </a:r>
          </a:p>
          <a:p>
            <a:endParaRPr lang="ro-RO" sz="2000" dirty="0"/>
          </a:p>
          <a:p>
            <a:r>
              <a:rPr lang="ro-RO" sz="2400" b="1" i="1" dirty="0"/>
              <a:t>Pasul 3: </a:t>
            </a:r>
            <a:r>
              <a:rPr lang="ro-RO" sz="2400" b="1" i="1" dirty="0" smtClean="0"/>
              <a:t> </a:t>
            </a:r>
            <a:r>
              <a:rPr lang="ro-RO" sz="2000" dirty="0" smtClean="0"/>
              <a:t>Identifică </a:t>
            </a:r>
            <a:r>
              <a:rPr lang="ro-RO" sz="2000" dirty="0"/>
              <a:t>punctele </a:t>
            </a:r>
            <a:r>
              <a:rPr lang="ro-RO" sz="2000" dirty="0" smtClean="0"/>
              <a:t>tari;</a:t>
            </a:r>
          </a:p>
          <a:p>
            <a:endParaRPr lang="ro-RO" sz="2000" dirty="0"/>
          </a:p>
          <a:p>
            <a:r>
              <a:rPr lang="ro-RO" sz="2400" b="1" i="1" dirty="0"/>
              <a:t>Pasul 4: </a:t>
            </a:r>
            <a:r>
              <a:rPr lang="ro-RO" sz="2000" dirty="0"/>
              <a:t>Construiește-ți strategia de comunicare </a:t>
            </a:r>
            <a:r>
              <a:rPr lang="ro-RO" sz="2000" dirty="0" smtClean="0"/>
              <a:t>online;</a:t>
            </a:r>
          </a:p>
          <a:p>
            <a:endParaRPr lang="ro-RO" sz="2000" dirty="0"/>
          </a:p>
          <a:p>
            <a:r>
              <a:rPr lang="ro-RO" sz="2400" b="1" i="1" dirty="0"/>
              <a:t>Pasul 5:</a:t>
            </a:r>
            <a:r>
              <a:rPr lang="ro-RO" sz="2400" i="1" dirty="0"/>
              <a:t> </a:t>
            </a:r>
            <a:r>
              <a:rPr lang="ro-RO" sz="2000" dirty="0"/>
              <a:t>Construiește-ți </a:t>
            </a:r>
            <a:r>
              <a:rPr lang="ro-RO" sz="2000" dirty="0" smtClean="0"/>
              <a:t>reputația </a:t>
            </a:r>
            <a:r>
              <a:rPr lang="ro-RO" sz="2000" dirty="0"/>
              <a:t>online!</a:t>
            </a:r>
            <a:endParaRPr lang="en-US" sz="2000" dirty="0"/>
          </a:p>
          <a:p>
            <a:endParaRPr lang="en-US" sz="2000" dirty="0"/>
          </a:p>
          <a:p>
            <a:endParaRPr lang="en-US" sz="2000" dirty="0"/>
          </a:p>
          <a:p>
            <a:endParaRPr lang="ro-RO" sz="2000" dirty="0" smtClean="0"/>
          </a:p>
        </p:txBody>
      </p:sp>
    </p:spTree>
    <p:extLst>
      <p:ext uri="{BB962C8B-B14F-4D97-AF65-F5344CB8AC3E}">
        <p14:creationId xmlns:p14="http://schemas.microsoft.com/office/powerpoint/2010/main" val="413223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924944"/>
            <a:ext cx="8229600" cy="1143000"/>
          </a:xfrm>
        </p:spPr>
        <p:txBody>
          <a:bodyPr>
            <a:normAutofit fontScale="90000"/>
          </a:bodyPr>
          <a:lstStyle/>
          <a:p>
            <a:r>
              <a:rPr lang="ro-RO" dirty="0"/>
              <a:t>Evitați să </a:t>
            </a:r>
            <a:r>
              <a:rPr lang="ro-RO" dirty="0" smtClean="0"/>
              <a:t>abordați </a:t>
            </a:r>
            <a:r>
              <a:rPr lang="ro-RO" b="1" dirty="0" smtClean="0"/>
              <a:t>părerea</a:t>
            </a:r>
            <a:r>
              <a:rPr lang="ro-RO" dirty="0" smtClean="0"/>
              <a:t> </a:t>
            </a:r>
            <a:r>
              <a:rPr lang="ro-RO" b="1" dirty="0"/>
              <a:t>personală</a:t>
            </a:r>
            <a:r>
              <a:rPr lang="ro-RO" dirty="0"/>
              <a:t> în prezența întregii clase</a:t>
            </a:r>
            <a:endParaRPr lang="en-US" dirty="0"/>
          </a:p>
        </p:txBody>
      </p:sp>
      <p:sp>
        <p:nvSpPr>
          <p:cNvPr id="4" name="TextBox 3"/>
          <p:cNvSpPr txBox="1"/>
          <p:nvPr/>
        </p:nvSpPr>
        <p:spPr>
          <a:xfrm>
            <a:off x="1043608" y="1124744"/>
            <a:ext cx="7056784" cy="646331"/>
          </a:xfrm>
          <a:prstGeom prst="rect">
            <a:avLst/>
          </a:prstGeom>
          <a:noFill/>
        </p:spPr>
        <p:txBody>
          <a:bodyPr wrap="square" rtlCol="0">
            <a:spAutoFit/>
          </a:bodyPr>
          <a:lstStyle/>
          <a:p>
            <a:pPr algn="ctr"/>
            <a:r>
              <a:rPr lang="ro-RO" sz="3600" b="1" i="1" dirty="0" smtClean="0"/>
              <a:t>Este important!!!</a:t>
            </a:r>
            <a:endParaRPr lang="en-US" sz="3600" b="1" i="1" dirty="0"/>
          </a:p>
        </p:txBody>
      </p:sp>
    </p:spTree>
    <p:extLst>
      <p:ext uri="{BB962C8B-B14F-4D97-AF65-F5344CB8AC3E}">
        <p14:creationId xmlns:p14="http://schemas.microsoft.com/office/powerpoint/2010/main" val="1114330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467544" y="1988840"/>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o-RO" sz="3200" dirty="0"/>
              <a:t>Vorbiți-le mai curând despre </a:t>
            </a:r>
            <a:r>
              <a:rPr lang="ro-RO" sz="3200" b="1" dirty="0"/>
              <a:t>consecințele</a:t>
            </a:r>
            <a:r>
              <a:rPr lang="ro-RO" sz="3200" dirty="0"/>
              <a:t> acestor acțiuni și </a:t>
            </a:r>
            <a:r>
              <a:rPr lang="ro-RO" sz="3200" b="1" dirty="0"/>
              <a:t>riscurile</a:t>
            </a:r>
            <a:r>
              <a:rPr lang="ro-RO" sz="3200" dirty="0"/>
              <a:t> la care se supun atunci când un hărțuitor, abuzator sau altă persoană cu intenții răuvoitoare caută informații despre ei în mediul online.</a:t>
            </a:r>
            <a:endParaRPr lang="en-US" sz="3200" dirty="0"/>
          </a:p>
        </p:txBody>
      </p:sp>
    </p:spTree>
    <p:extLst>
      <p:ext uri="{BB962C8B-B14F-4D97-AF65-F5344CB8AC3E}">
        <p14:creationId xmlns:p14="http://schemas.microsoft.com/office/powerpoint/2010/main" val="8025807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467544" y="1988840"/>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o-RO" sz="3200" dirty="0" smtClean="0"/>
              <a:t>Dacă </a:t>
            </a:r>
            <a:r>
              <a:rPr lang="ro-RO" sz="3200" dirty="0"/>
              <a:t>acum există ceva care le pare foarte mișto și merită să fie postat, distribuit, comentat, peste ceva timp poate deveni foarte neinteresant sau chiar contrar intereselor și părerilor pe care le împărtășesc.</a:t>
            </a:r>
            <a:endParaRPr lang="en-US" sz="3200" dirty="0"/>
          </a:p>
        </p:txBody>
      </p:sp>
    </p:spTree>
    <p:extLst>
      <p:ext uri="{BB962C8B-B14F-4D97-AF65-F5344CB8AC3E}">
        <p14:creationId xmlns:p14="http://schemas.microsoft.com/office/powerpoint/2010/main" val="525450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467544" y="1988840"/>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o-RO" sz="3200" dirty="0"/>
              <a:t>Organizați </a:t>
            </a:r>
            <a:r>
              <a:rPr lang="ro-RO" sz="3200" b="1" dirty="0"/>
              <a:t>ședințe</a:t>
            </a:r>
            <a:r>
              <a:rPr lang="ro-RO" sz="3200" dirty="0"/>
              <a:t> </a:t>
            </a:r>
            <a:r>
              <a:rPr lang="ro-RO" sz="3200" b="1" dirty="0"/>
              <a:t>tematice</a:t>
            </a:r>
            <a:r>
              <a:rPr lang="ro-RO" sz="3200" dirty="0"/>
              <a:t> cu </a:t>
            </a:r>
            <a:r>
              <a:rPr lang="ro-RO" sz="3200" dirty="0" smtClean="0"/>
              <a:t>părinții</a:t>
            </a:r>
            <a:r>
              <a:rPr lang="ro-RO" sz="3200" dirty="0"/>
              <a:t> </a:t>
            </a:r>
            <a:r>
              <a:rPr lang="ro-RO" sz="3200" dirty="0" smtClean="0"/>
              <a:t>și informații </a:t>
            </a:r>
            <a:r>
              <a:rPr lang="ro-RO" sz="3200" dirty="0"/>
              <a:t>că ei ar trebui să monitorizeze într-o manieră prietenoasă activitățile copiilor în mediul online și imaginea pe care aceștia și-o creează.</a:t>
            </a:r>
            <a:endParaRPr lang="en-US" sz="3200" dirty="0"/>
          </a:p>
        </p:txBody>
      </p:sp>
    </p:spTree>
    <p:extLst>
      <p:ext uri="{BB962C8B-B14F-4D97-AF65-F5344CB8AC3E}">
        <p14:creationId xmlns:p14="http://schemas.microsoft.com/office/powerpoint/2010/main" val="6923270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619944" y="2141240"/>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o-RO" sz="3200" b="1" dirty="0">
                <a:latin typeface="+mn-lt"/>
              </a:rPr>
              <a:t>I</a:t>
            </a:r>
            <a:r>
              <a:rPr lang="ro-RO" sz="3200" b="1" dirty="0" smtClean="0">
                <a:latin typeface="+mn-lt"/>
              </a:rPr>
              <a:t>maginea</a:t>
            </a:r>
            <a:r>
              <a:rPr lang="ro-RO" sz="3200" dirty="0" smtClean="0">
                <a:latin typeface="+mn-lt"/>
              </a:rPr>
              <a:t> </a:t>
            </a:r>
            <a:r>
              <a:rPr lang="ro-RO" sz="3200" b="1" dirty="0" smtClean="0">
                <a:latin typeface="+mn-lt"/>
              </a:rPr>
              <a:t>virtuală</a:t>
            </a:r>
            <a:r>
              <a:rPr lang="ro-RO" sz="3200" dirty="0" smtClean="0">
                <a:latin typeface="+mn-lt"/>
              </a:rPr>
              <a:t> </a:t>
            </a:r>
            <a:r>
              <a:rPr lang="ro-RO" sz="3200" dirty="0">
                <a:latin typeface="+mn-lt"/>
              </a:rPr>
              <a:t>este foarte importantă în primul rând pentru o bună stimă de sine</a:t>
            </a:r>
            <a:r>
              <a:rPr lang="ro-RO" sz="3200" dirty="0" smtClean="0">
                <a:latin typeface="+mn-lt"/>
              </a:rPr>
              <a:t>.</a:t>
            </a:r>
          </a:p>
          <a:p>
            <a:pPr lvl="0"/>
            <a:r>
              <a:rPr lang="ro-RO" sz="3200" dirty="0"/>
              <a:t>Mediul online devine </a:t>
            </a:r>
            <a:r>
              <a:rPr lang="ro-RO" sz="3200" dirty="0" smtClean="0"/>
              <a:t>cartea </a:t>
            </a:r>
            <a:r>
              <a:rPr lang="ro-RO" sz="3200" dirty="0"/>
              <a:t>de vizită care păstrează toate schimbările, exact cum ar fi istoricul căutărilor în spațiul online.</a:t>
            </a:r>
            <a:endParaRPr lang="en-US" sz="3200" dirty="0"/>
          </a:p>
          <a:p>
            <a:r>
              <a:rPr lang="ro-RO" sz="3200" dirty="0"/>
              <a:t> </a:t>
            </a:r>
            <a:endParaRPr lang="en-US" sz="3200" dirty="0"/>
          </a:p>
          <a:p>
            <a:endParaRPr lang="en-US" sz="3200" dirty="0"/>
          </a:p>
        </p:txBody>
      </p:sp>
    </p:spTree>
    <p:extLst>
      <p:ext uri="{BB962C8B-B14F-4D97-AF65-F5344CB8AC3E}">
        <p14:creationId xmlns:p14="http://schemas.microsoft.com/office/powerpoint/2010/main" val="1403735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ini pentru comments faceboo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234" y="1173476"/>
            <a:ext cx="2284791" cy="30105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ini pentru lik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7783" y="764704"/>
            <a:ext cx="3126527" cy="25012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e similarÄ"/>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48527">
            <a:off x="1836959" y="3862246"/>
            <a:ext cx="1842261" cy="1704092"/>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p:cNvPicPr>
            <a:picLocks noChangeAspect="1"/>
          </p:cNvPicPr>
          <p:nvPr/>
        </p:nvPicPr>
        <p:blipFill>
          <a:blip r:embed="rId5"/>
          <a:stretch>
            <a:fillRect/>
          </a:stretch>
        </p:blipFill>
        <p:spPr>
          <a:xfrm>
            <a:off x="4974315" y="3881514"/>
            <a:ext cx="3464719" cy="1843088"/>
          </a:xfrm>
          <a:prstGeom prst="rect">
            <a:avLst/>
          </a:prstGeom>
        </p:spPr>
      </p:pic>
      <p:pic>
        <p:nvPicPr>
          <p:cNvPr id="1032" name="Picture 8" descr="Imagini pentru images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796028">
            <a:off x="3192604" y="1474928"/>
            <a:ext cx="1927601" cy="192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8253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59832" y="1124744"/>
            <a:ext cx="2748125" cy="523220"/>
          </a:xfrm>
          <a:prstGeom prst="rect">
            <a:avLst/>
          </a:prstGeom>
          <a:noFill/>
        </p:spPr>
        <p:txBody>
          <a:bodyPr wrap="none" rtlCol="0">
            <a:spAutoFit/>
          </a:bodyPr>
          <a:lstStyle/>
          <a:p>
            <a:r>
              <a:rPr lang="ro-RO" sz="2800" dirty="0" smtClean="0"/>
              <a:t>Nu există butonul</a:t>
            </a:r>
            <a:endParaRPr lang="en-US" sz="2800" dirty="0"/>
          </a:p>
        </p:txBody>
      </p:sp>
      <p:pic>
        <p:nvPicPr>
          <p:cNvPr id="8" name="Рисунок 7"/>
          <p:cNvPicPr>
            <a:picLocks noChangeAspect="1"/>
          </p:cNvPicPr>
          <p:nvPr/>
        </p:nvPicPr>
        <p:blipFill>
          <a:blip r:embed="rId2"/>
          <a:stretch>
            <a:fillRect/>
          </a:stretch>
        </p:blipFill>
        <p:spPr>
          <a:xfrm>
            <a:off x="1331640" y="2420888"/>
            <a:ext cx="6381750" cy="3190875"/>
          </a:xfrm>
          <a:prstGeom prst="rect">
            <a:avLst/>
          </a:prstGeom>
          <a:solidFill>
            <a:srgbClr val="FF0000"/>
          </a:solidFill>
        </p:spPr>
      </p:pic>
      <p:cxnSp>
        <p:nvCxnSpPr>
          <p:cNvPr id="10" name="Прямая соединительная линия 9"/>
          <p:cNvCxnSpPr/>
          <p:nvPr/>
        </p:nvCxnSpPr>
        <p:spPr>
          <a:xfrm>
            <a:off x="755576" y="2060848"/>
            <a:ext cx="7416824" cy="374441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3" name="Прямая соединительная линия 12"/>
          <p:cNvCxnSpPr/>
          <p:nvPr/>
        </p:nvCxnSpPr>
        <p:spPr>
          <a:xfrm flipH="1">
            <a:off x="755576" y="2276872"/>
            <a:ext cx="7272808" cy="352839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48018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sz="half" idx="1"/>
          </p:nvPr>
        </p:nvSpPr>
        <p:spPr>
          <a:xfrm>
            <a:off x="642392" y="1988840"/>
            <a:ext cx="7787208" cy="4525963"/>
          </a:xfrm>
        </p:spPr>
        <p:txBody>
          <a:bodyPr>
            <a:normAutofit/>
          </a:bodyPr>
          <a:lstStyle/>
          <a:p>
            <a:pPr>
              <a:buFont typeface="Wingdings" panose="05000000000000000000" pitchFamily="2" charset="2"/>
              <a:buChar char="Ø"/>
            </a:pPr>
            <a:r>
              <a:rPr lang="ro-RO" sz="2000" dirty="0"/>
              <a:t>fie în scopul evitării riscului de a deveni victima hărțuirii în mediul online, ținta unor persoane cu intenții răuvoitoare</a:t>
            </a:r>
            <a:r>
              <a:rPr lang="ro-RO" sz="2000" dirty="0" smtClean="0"/>
              <a:t>,</a:t>
            </a:r>
          </a:p>
          <a:p>
            <a:pPr>
              <a:buFont typeface="Wingdings" panose="05000000000000000000" pitchFamily="2" charset="2"/>
              <a:buChar char="Ø"/>
            </a:pPr>
            <a:r>
              <a:rPr lang="ro-RO" sz="2000" dirty="0" smtClean="0"/>
              <a:t> </a:t>
            </a:r>
            <a:r>
              <a:rPr lang="ro-RO" sz="2000" dirty="0"/>
              <a:t>fie pentru succesul ulterior la admitere într-o instituție, </a:t>
            </a:r>
            <a:endParaRPr lang="ro-RO" sz="2000" dirty="0" smtClean="0"/>
          </a:p>
          <a:p>
            <a:pPr>
              <a:buFont typeface="Wingdings" panose="05000000000000000000" pitchFamily="2" charset="2"/>
              <a:buChar char="Ø"/>
            </a:pPr>
            <a:r>
              <a:rPr lang="ro-RO" sz="2000" dirty="0" smtClean="0"/>
              <a:t>acceptarea </a:t>
            </a:r>
            <a:r>
              <a:rPr lang="ro-RO" sz="2000" dirty="0"/>
              <a:t>sa în activități de voluntariat </a:t>
            </a:r>
            <a:endParaRPr lang="ro-RO" sz="2000" dirty="0" smtClean="0"/>
          </a:p>
          <a:p>
            <a:pPr>
              <a:buFont typeface="Wingdings" panose="05000000000000000000" pitchFamily="2" charset="2"/>
              <a:buChar char="Ø"/>
            </a:pPr>
            <a:r>
              <a:rPr lang="ro-RO" sz="2000" dirty="0" smtClean="0"/>
              <a:t>găsirea </a:t>
            </a:r>
            <a:r>
              <a:rPr lang="ro-RO" sz="2000" dirty="0"/>
              <a:t>unui loc de muncă, unde tot mai frecvent un criteriu neoficial de analiză a candidatului sunt informațiile despre el obținute prin motoare de căutare în Internet.</a:t>
            </a:r>
            <a:endParaRPr lang="en-US" sz="2000" dirty="0"/>
          </a:p>
        </p:txBody>
      </p:sp>
      <p:sp>
        <p:nvSpPr>
          <p:cNvPr id="8" name="TextBox 7"/>
          <p:cNvSpPr txBox="1"/>
          <p:nvPr/>
        </p:nvSpPr>
        <p:spPr>
          <a:xfrm>
            <a:off x="1115616" y="692696"/>
            <a:ext cx="6840760" cy="954107"/>
          </a:xfrm>
          <a:prstGeom prst="rect">
            <a:avLst/>
          </a:prstGeom>
          <a:noFill/>
        </p:spPr>
        <p:txBody>
          <a:bodyPr wrap="square" rtlCol="0">
            <a:spAutoFit/>
          </a:bodyPr>
          <a:lstStyle/>
          <a:p>
            <a:r>
              <a:rPr lang="ro-RO" sz="2800" dirty="0"/>
              <a:t>Imaginea virtuală trebuie să fie una corectă </a:t>
            </a:r>
            <a:endParaRPr lang="en-US" sz="2800" dirty="0"/>
          </a:p>
          <a:p>
            <a:endParaRPr lang="en-US" sz="2800" dirty="0"/>
          </a:p>
        </p:txBody>
      </p:sp>
    </p:spTree>
    <p:extLst>
      <p:ext uri="{BB962C8B-B14F-4D97-AF65-F5344CB8AC3E}">
        <p14:creationId xmlns:p14="http://schemas.microsoft.com/office/powerpoint/2010/main" val="29033452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2420888"/>
            <a:ext cx="6552728" cy="1569660"/>
          </a:xfrm>
          <a:prstGeom prst="rect">
            <a:avLst/>
          </a:prstGeom>
          <a:noFill/>
        </p:spPr>
        <p:txBody>
          <a:bodyPr wrap="square" rtlCol="0">
            <a:spAutoFit/>
          </a:bodyPr>
          <a:lstStyle/>
          <a:p>
            <a:r>
              <a:rPr lang="ro-RO" sz="9600" dirty="0" smtClean="0"/>
              <a:t>Reputația</a:t>
            </a:r>
            <a:endParaRPr lang="en-US" sz="9600" dirty="0"/>
          </a:p>
        </p:txBody>
      </p:sp>
    </p:spTree>
    <p:extLst>
      <p:ext uri="{BB962C8B-B14F-4D97-AF65-F5344CB8AC3E}">
        <p14:creationId xmlns:p14="http://schemas.microsoft.com/office/powerpoint/2010/main" val="12867026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67544" y="476672"/>
            <a:ext cx="3744416" cy="2629058"/>
          </a:xfrm>
          <a:prstGeom prst="rect">
            <a:avLst/>
          </a:prstGeom>
        </p:spPr>
      </p:pic>
      <p:pic>
        <p:nvPicPr>
          <p:cNvPr id="3" name="Рисунок 2"/>
          <p:cNvPicPr>
            <a:picLocks noChangeAspect="1"/>
          </p:cNvPicPr>
          <p:nvPr/>
        </p:nvPicPr>
        <p:blipFill>
          <a:blip r:embed="rId3"/>
          <a:stretch>
            <a:fillRect/>
          </a:stretch>
        </p:blipFill>
        <p:spPr>
          <a:xfrm>
            <a:off x="4860032" y="1412776"/>
            <a:ext cx="3558028" cy="2370105"/>
          </a:xfrm>
          <a:prstGeom prst="rect">
            <a:avLst/>
          </a:prstGeom>
        </p:spPr>
      </p:pic>
      <p:pic>
        <p:nvPicPr>
          <p:cNvPr id="4" name="Рисунок 3"/>
          <p:cNvPicPr>
            <a:picLocks noChangeAspect="1"/>
          </p:cNvPicPr>
          <p:nvPr/>
        </p:nvPicPr>
        <p:blipFill>
          <a:blip r:embed="rId4"/>
          <a:stretch>
            <a:fillRect/>
          </a:stretch>
        </p:blipFill>
        <p:spPr>
          <a:xfrm>
            <a:off x="1979712" y="3356992"/>
            <a:ext cx="2667000" cy="3000375"/>
          </a:xfrm>
          <a:prstGeom prst="rect">
            <a:avLst/>
          </a:prstGeom>
        </p:spPr>
      </p:pic>
    </p:spTree>
    <p:extLst>
      <p:ext uri="{BB962C8B-B14F-4D97-AF65-F5344CB8AC3E}">
        <p14:creationId xmlns:p14="http://schemas.microsoft.com/office/powerpoint/2010/main" val="4144255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2924944"/>
            <a:ext cx="7560840" cy="1015663"/>
          </a:xfrm>
          <a:prstGeom prst="rect">
            <a:avLst/>
          </a:prstGeom>
          <a:noFill/>
        </p:spPr>
        <p:txBody>
          <a:bodyPr wrap="square" rtlCol="0">
            <a:spAutoFit/>
          </a:bodyPr>
          <a:lstStyle/>
          <a:p>
            <a:pPr algn="ctr"/>
            <a:r>
              <a:rPr lang="ro-RO" sz="6000" dirty="0" smtClean="0"/>
              <a:t>De ce este un bun?</a:t>
            </a:r>
            <a:endParaRPr lang="en-US" sz="6000" dirty="0"/>
          </a:p>
        </p:txBody>
      </p:sp>
    </p:spTree>
    <p:extLst>
      <p:ext uri="{BB962C8B-B14F-4D97-AF65-F5344CB8AC3E}">
        <p14:creationId xmlns:p14="http://schemas.microsoft.com/office/powerpoint/2010/main" val="19170560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827584" y="692696"/>
            <a:ext cx="3219450" cy="3219450"/>
          </a:xfrm>
          <a:prstGeom prst="rect">
            <a:avLst/>
          </a:prstGeom>
        </p:spPr>
      </p:pic>
      <p:pic>
        <p:nvPicPr>
          <p:cNvPr id="3" name="Рисунок 2"/>
          <p:cNvPicPr>
            <a:picLocks noChangeAspect="1"/>
          </p:cNvPicPr>
          <p:nvPr/>
        </p:nvPicPr>
        <p:blipFill>
          <a:blip r:embed="rId3"/>
          <a:stretch>
            <a:fillRect/>
          </a:stretch>
        </p:blipFill>
        <p:spPr>
          <a:xfrm>
            <a:off x="4211960" y="3284984"/>
            <a:ext cx="4360118" cy="2893533"/>
          </a:xfrm>
          <a:prstGeom prst="rect">
            <a:avLst/>
          </a:prstGeom>
        </p:spPr>
      </p:pic>
    </p:spTree>
    <p:extLst>
      <p:ext uri="{BB962C8B-B14F-4D97-AF65-F5344CB8AC3E}">
        <p14:creationId xmlns:p14="http://schemas.microsoft.com/office/powerpoint/2010/main" val="35415763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3068960"/>
            <a:ext cx="7160999" cy="830997"/>
          </a:xfrm>
          <a:prstGeom prst="rect">
            <a:avLst/>
          </a:prstGeom>
          <a:noFill/>
        </p:spPr>
        <p:txBody>
          <a:bodyPr wrap="none" rtlCol="0">
            <a:spAutoFit/>
          </a:bodyPr>
          <a:lstStyle/>
          <a:p>
            <a:r>
              <a:rPr lang="ro-RO" sz="4800" dirty="0" smtClean="0"/>
              <a:t>Care sunt aceste informații?</a:t>
            </a:r>
            <a:endParaRPr lang="en-US" sz="4800" dirty="0"/>
          </a:p>
        </p:txBody>
      </p:sp>
    </p:spTree>
    <p:extLst>
      <p:ext uri="{BB962C8B-B14F-4D97-AF65-F5344CB8AC3E}">
        <p14:creationId xmlns:p14="http://schemas.microsoft.com/office/powerpoint/2010/main" val="33752065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4C2C2"/>
      </a:accent1>
      <a:accent2>
        <a:srgbClr val="C9FFE5"/>
      </a:accent2>
      <a:accent3>
        <a:srgbClr val="C9FFE5"/>
      </a:accent3>
      <a:accent4>
        <a:srgbClr val="BCD4E6"/>
      </a:accent4>
      <a:accent5>
        <a:srgbClr val="EFDECD"/>
      </a:accent5>
      <a:accent6>
        <a:srgbClr val="FFBCD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289</Words>
  <Application>Microsoft Office PowerPoint</Application>
  <PresentationFormat>Экран (4:3)</PresentationFormat>
  <Paragraphs>32</Paragraphs>
  <Slides>17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17</vt:i4>
      </vt:variant>
    </vt:vector>
  </HeadingPairs>
  <TitlesOfParts>
    <vt:vector size="21" baseType="lpstr">
      <vt:lpstr>Arial</vt:lpstr>
      <vt:lpstr>Calibri</vt:lpstr>
      <vt:lpstr>Wingdings</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Evitați să abordați părerea personală în prezența întregii clase</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jontypearce</dc:creator>
  <cp:lastModifiedBy>Gabi_Cata</cp:lastModifiedBy>
  <cp:revision>16</cp:revision>
  <dcterms:created xsi:type="dcterms:W3CDTF">2012-04-28T17:18:27Z</dcterms:created>
  <dcterms:modified xsi:type="dcterms:W3CDTF">2018-10-21T12:34:55Z</dcterms:modified>
</cp:coreProperties>
</file>