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9" r:id="rId4"/>
    <p:sldId id="258" r:id="rId5"/>
    <p:sldId id="261" r:id="rId6"/>
    <p:sldId id="262" r:id="rId7"/>
    <p:sldId id="263" r:id="rId8"/>
    <p:sldId id="265" r:id="rId9"/>
    <p:sldId id="266" r:id="rId10"/>
    <p:sldId id="268" r:id="rId11"/>
    <p:sldId id="278" r:id="rId12"/>
    <p:sldId id="269" r:id="rId13"/>
    <p:sldId id="270" r:id="rId14"/>
    <p:sldId id="271" r:id="rId15"/>
    <p:sldId id="273" r:id="rId16"/>
    <p:sldId id="279" r:id="rId17"/>
    <p:sldId id="274" r:id="rId18"/>
    <p:sldId id="275" r:id="rId19"/>
    <p:sldId id="276" r:id="rId20"/>
    <p:sldId id="277" r:id="rId21"/>
    <p:sldId id="280" r:id="rId22"/>
    <p:sldId id="281" r:id="rId23"/>
    <p:sldId id="282" r:id="rId24"/>
    <p:sldId id="283" r:id="rId25"/>
    <p:sldId id="284" r:id="rId26"/>
    <p:sldId id="285" r:id="rId27"/>
    <p:sldId id="286" r:id="rId2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DC29D817-2BA3-4F4F-9990-2E5DE11B2966}">
          <p14:sldIdLst>
            <p14:sldId id="256"/>
            <p14:sldId id="257"/>
            <p14:sldId id="259"/>
            <p14:sldId id="258"/>
            <p14:sldId id="261"/>
            <p14:sldId id="262"/>
            <p14:sldId id="263"/>
            <p14:sldId id="265"/>
            <p14:sldId id="266"/>
            <p14:sldId id="268"/>
            <p14:sldId id="278"/>
            <p14:sldId id="269"/>
            <p14:sldId id="270"/>
            <p14:sldId id="271"/>
            <p14:sldId id="273"/>
            <p14:sldId id="279"/>
            <p14:sldId id="274"/>
            <p14:sldId id="275"/>
            <p14:sldId id="276"/>
            <p14:sldId id="277"/>
            <p14:sldId id="280"/>
            <p14:sldId id="281"/>
            <p14:sldId id="282"/>
            <p14:sldId id="283"/>
            <p14:sldId id="284"/>
            <p14:sldId id="285"/>
            <p14:sldId id="28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9900CC"/>
    <a:srgbClr val="D99B01"/>
    <a:srgbClr val="FF66CC"/>
    <a:srgbClr val="FF67AC"/>
    <a:srgbClr val="CC0099"/>
    <a:srgbClr val="FFDC47"/>
    <a:srgbClr val="5EEC3C"/>
    <a:srgbClr val="CCCC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726" y="-1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46E3B-A185-49EC-BD23-FC5AD632A67D}" type="datetimeFigureOut">
              <a:rPr lang="en-US" smtClean="0"/>
              <a:t>11/11/2018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433392-EC22-4965-B076-23A7D57FD726}" type="slidenum">
              <a:rPr lang="en-US" smtClean="0"/>
              <a:t>‹#›</a:t>
            </a:fld>
            <a:endParaRPr lang="en-US"/>
          </a:p>
        </p:txBody>
      </p:sp>
    </p:spTree>
    <p:extLst>
      <p:ext uri="{BB962C8B-B14F-4D97-AF65-F5344CB8AC3E}">
        <p14:creationId xmlns:p14="http://schemas.microsoft.com/office/powerpoint/2010/main" val="3447765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F2433392-EC22-4965-B076-23A7D57FD726}" type="slidenum">
              <a:rPr lang="en-US" smtClean="0"/>
              <a:t>15</a:t>
            </a:fld>
            <a:endParaRPr lang="en-US"/>
          </a:p>
        </p:txBody>
      </p:sp>
    </p:spTree>
    <p:extLst>
      <p:ext uri="{BB962C8B-B14F-4D97-AF65-F5344CB8AC3E}">
        <p14:creationId xmlns:p14="http://schemas.microsoft.com/office/powerpoint/2010/main" val="1879995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F2433392-EC22-4965-B076-23A7D57FD726}" type="slidenum">
              <a:rPr lang="en-US" smtClean="0"/>
              <a:t>21</a:t>
            </a:fld>
            <a:endParaRPr lang="en-US"/>
          </a:p>
        </p:txBody>
      </p:sp>
    </p:spTree>
    <p:extLst>
      <p:ext uri="{BB962C8B-B14F-4D97-AF65-F5344CB8AC3E}">
        <p14:creationId xmlns:p14="http://schemas.microsoft.com/office/powerpoint/2010/main" val="16688754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2877160"/>
            <a:ext cx="8093364" cy="1383822"/>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4251505"/>
            <a:ext cx="8093366" cy="610819"/>
          </a:xfrm>
        </p:spPr>
        <p:txBody>
          <a:bodyPr>
            <a:normAutofit/>
          </a:bodyPr>
          <a:lstStyle>
            <a:lvl1pPr marL="0" indent="0" algn="r">
              <a:buNone/>
              <a:defRPr sz="2800" b="0" i="0">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11/11/2018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66FC56D1-8073-4407-A0CD-FEE80F2A351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292133"/>
            <a:ext cx="8246070" cy="763525"/>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2113635"/>
            <a:ext cx="8246070" cy="259598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39539" y="433880"/>
            <a:ext cx="5955495" cy="572644"/>
          </a:xfrm>
        </p:spPr>
        <p:txBody>
          <a:bodyPr>
            <a:normAutofit/>
          </a:bodyPr>
          <a:lstStyle>
            <a:lvl1pPr algn="l">
              <a:defRPr sz="3600">
                <a:solidFill>
                  <a:srgbClr val="FF99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739539" y="1198559"/>
            <a:ext cx="5955495" cy="3511061"/>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11/11/2018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1197405"/>
            <a:ext cx="8246071" cy="610820"/>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834819"/>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39"/>
            <a:ext cx="4040188"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34819"/>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39"/>
            <a:ext cx="4041775"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11/11/2018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 xmlns:a16="http://schemas.microsoft.com/office/drawing/2014/main" id="{F3052C3F-D348-4F5F-9957-2DA4939E311F}"/>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latin typeface="Dubai" panose="020B0503030403030204" pitchFamily="34" charset="-78"/>
              </a:rPr>
              <a:t>This presentation uses a free template provided by FPPT.com</a:t>
            </a:r>
          </a:p>
          <a:p>
            <a:r>
              <a:rPr lang="en-US" sz="1400">
                <a:solidFill>
                  <a:schemeClr val="bg1">
                    <a:lumMod val="65000"/>
                  </a:schemeClr>
                </a:solidFill>
                <a:latin typeface="Dubai" panose="020B0503030403030204" pitchFamily="34" charset="-78"/>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0636" y="3029865"/>
            <a:ext cx="8093364" cy="1383822"/>
          </a:xfrm>
        </p:spPr>
        <p:txBody>
          <a:bodyPr>
            <a:normAutofit fontScale="90000"/>
          </a:bodyPr>
          <a:lstStyle/>
          <a:p>
            <a:r>
              <a:rPr lang="en-US" dirty="0" err="1" smtClean="0"/>
              <a:t>Rezolvarea</a:t>
            </a:r>
            <a:r>
              <a:rPr lang="en-US" dirty="0" smtClean="0"/>
              <a:t> numeric</a:t>
            </a:r>
            <a:r>
              <a:rPr lang="ro-RO" dirty="0" smtClean="0"/>
              <a:t>ă </a:t>
            </a:r>
            <a:br>
              <a:rPr lang="ro-RO" dirty="0" smtClean="0"/>
            </a:br>
            <a:r>
              <a:rPr lang="ro-RO" dirty="0" smtClean="0"/>
              <a:t>a ecuațiilor</a:t>
            </a:r>
            <a:r>
              <a:rPr lang="ro-RO" dirty="0"/>
              <a:t> </a:t>
            </a:r>
            <a:r>
              <a:rPr lang="ro-RO" dirty="0" smtClean="0"/>
              <a:t>algebrice</a:t>
            </a:r>
            <a:br>
              <a:rPr lang="ro-RO" dirty="0" smtClean="0"/>
            </a:br>
            <a:r>
              <a:rPr lang="ro-RO" dirty="0" smtClean="0"/>
              <a:t>și transcendente</a:t>
            </a:r>
            <a:endParaRPr lang="en-US" dirty="0"/>
          </a:p>
        </p:txBody>
      </p:sp>
      <p:sp>
        <p:nvSpPr>
          <p:cNvPr id="4" name="TextBox 3"/>
          <p:cNvSpPr txBox="1"/>
          <p:nvPr/>
        </p:nvSpPr>
        <p:spPr>
          <a:xfrm>
            <a:off x="6251755" y="4556915"/>
            <a:ext cx="4428445" cy="369332"/>
          </a:xfrm>
          <a:prstGeom prst="rect">
            <a:avLst/>
          </a:prstGeom>
          <a:noFill/>
        </p:spPr>
        <p:txBody>
          <a:bodyPr wrap="square" rtlCol="0">
            <a:spAutoFit/>
          </a:bodyPr>
          <a:lstStyle/>
          <a:p>
            <a:r>
              <a:rPr lang="ro-RO" dirty="0" smtClean="0"/>
              <a:t>Vartic Cătălina, clasa a 12-a</a:t>
            </a:r>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8966" y="128470"/>
            <a:ext cx="8246070" cy="763525"/>
          </a:xfrm>
        </p:spPr>
        <p:txBody>
          <a:bodyPr/>
          <a:lstStyle/>
          <a:p>
            <a:pPr algn="ctr"/>
            <a:r>
              <a:rPr lang="ro-RO" dirty="0" smtClean="0">
                <a:solidFill>
                  <a:schemeClr val="bg1"/>
                </a:solidFill>
              </a:rPr>
              <a:t>Metoda bisecției</a:t>
            </a:r>
            <a:endParaRPr lang="en-US" dirty="0">
              <a:solidFill>
                <a:schemeClr val="bg1"/>
              </a:solidFill>
            </a:endParaRPr>
          </a:p>
        </p:txBody>
      </p:sp>
      <p:sp>
        <p:nvSpPr>
          <p:cNvPr id="3" name="Объект 2"/>
          <p:cNvSpPr>
            <a:spLocks noGrp="1"/>
          </p:cNvSpPr>
          <p:nvPr>
            <p:ph idx="1"/>
          </p:nvPr>
        </p:nvSpPr>
        <p:spPr>
          <a:xfrm>
            <a:off x="296261" y="1350110"/>
            <a:ext cx="8729758" cy="791052"/>
          </a:xfrm>
        </p:spPr>
        <p:txBody>
          <a:bodyPr>
            <a:normAutofit fontScale="85000" lnSpcReduction="10000"/>
          </a:bodyPr>
          <a:lstStyle/>
          <a:p>
            <a:pPr marL="0" indent="0">
              <a:buNone/>
            </a:pPr>
            <a:r>
              <a:rPr lang="en-US" sz="2000" dirty="0" err="1"/>
              <a:t>Una</a:t>
            </a:r>
            <a:r>
              <a:rPr lang="en-US" sz="2000" dirty="0"/>
              <a:t> </a:t>
            </a:r>
            <a:r>
              <a:rPr lang="en-US" sz="2000" dirty="0" err="1"/>
              <a:t>dintre</a:t>
            </a:r>
            <a:r>
              <a:rPr lang="en-US" sz="2000" dirty="0"/>
              <a:t> </a:t>
            </a:r>
            <a:r>
              <a:rPr lang="en-US" sz="2000" dirty="0" err="1"/>
              <a:t>cele</a:t>
            </a:r>
            <a:r>
              <a:rPr lang="en-US" sz="2000" dirty="0"/>
              <a:t> </a:t>
            </a:r>
            <a:r>
              <a:rPr lang="en-US" sz="2000" dirty="0" err="1"/>
              <a:t>mai</a:t>
            </a:r>
            <a:r>
              <a:rPr lang="en-US" sz="2000" dirty="0"/>
              <a:t> simple </a:t>
            </a:r>
            <a:r>
              <a:rPr lang="en-US" sz="2000" dirty="0" err="1"/>
              <a:t>metode</a:t>
            </a:r>
            <a:r>
              <a:rPr lang="en-US" sz="2000" dirty="0"/>
              <a:t> de </a:t>
            </a:r>
            <a:r>
              <a:rPr lang="en-US" sz="2000" dirty="0" err="1"/>
              <a:t>determinare</a:t>
            </a:r>
            <a:r>
              <a:rPr lang="en-US" sz="2000" dirty="0"/>
              <a:t> a </a:t>
            </a:r>
            <a:r>
              <a:rPr lang="en-US" sz="2000" dirty="0" err="1"/>
              <a:t>unei</a:t>
            </a:r>
            <a:r>
              <a:rPr lang="en-US" sz="2000" dirty="0"/>
              <a:t> </a:t>
            </a:r>
            <a:r>
              <a:rPr lang="en-US" sz="2000" dirty="0" err="1"/>
              <a:t>soluţii</a:t>
            </a:r>
            <a:r>
              <a:rPr lang="en-US" sz="2000" dirty="0"/>
              <a:t> a </a:t>
            </a:r>
            <a:r>
              <a:rPr lang="en-US" sz="2000" dirty="0" err="1"/>
              <a:t>ecuaţiei</a:t>
            </a:r>
            <a:r>
              <a:rPr lang="en-US" sz="2000" dirty="0"/>
              <a:t> f(x) = 0 </a:t>
            </a:r>
            <a:r>
              <a:rPr lang="en-US" sz="2000" dirty="0" err="1"/>
              <a:t>este</a:t>
            </a:r>
            <a:r>
              <a:rPr lang="en-US" sz="2000" dirty="0"/>
              <a:t> </a:t>
            </a:r>
            <a:r>
              <a:rPr lang="en-US" sz="2000" b="1" i="1" dirty="0" err="1"/>
              <a:t>metoda</a:t>
            </a:r>
            <a:r>
              <a:rPr lang="en-US" sz="2000" b="1" i="1" dirty="0"/>
              <a:t> </a:t>
            </a:r>
            <a:r>
              <a:rPr lang="en-US" sz="2000" b="1" i="1" dirty="0" err="1"/>
              <a:t>bisecţiei</a:t>
            </a:r>
            <a:r>
              <a:rPr lang="en-US" sz="2000" dirty="0"/>
              <a:t>. </a:t>
            </a:r>
            <a:r>
              <a:rPr lang="en-US" sz="2000" dirty="0" err="1"/>
              <a:t>Metoda</a:t>
            </a:r>
            <a:r>
              <a:rPr lang="en-US" sz="2000" dirty="0"/>
              <a:t> </a:t>
            </a:r>
            <a:r>
              <a:rPr lang="en-US" sz="2000" dirty="0" err="1"/>
              <a:t>presupune</a:t>
            </a:r>
            <a:r>
              <a:rPr lang="en-US" sz="2000" dirty="0"/>
              <a:t> </a:t>
            </a:r>
            <a:r>
              <a:rPr lang="en-US" sz="2000" dirty="0" err="1"/>
              <a:t>determinarea</a:t>
            </a:r>
            <a:r>
              <a:rPr lang="en-US" sz="2000" dirty="0"/>
              <a:t> </a:t>
            </a:r>
            <a:r>
              <a:rPr lang="en-US" sz="2000" dirty="0" err="1"/>
              <a:t>punctului</a:t>
            </a:r>
            <a:r>
              <a:rPr lang="en-US" sz="2000" dirty="0"/>
              <a:t> de </a:t>
            </a:r>
            <a:r>
              <a:rPr lang="en-US" sz="2000" dirty="0" err="1"/>
              <a:t>mijloc</a:t>
            </a:r>
            <a:r>
              <a:rPr lang="en-US" sz="2000" dirty="0"/>
              <a:t> c al </a:t>
            </a:r>
            <a:r>
              <a:rPr lang="en-US" sz="2000" dirty="0" err="1"/>
              <a:t>segmentului</a:t>
            </a:r>
            <a:r>
              <a:rPr lang="en-US" sz="2000" dirty="0"/>
              <a:t> [a, b], </a:t>
            </a:r>
            <a:r>
              <a:rPr lang="en-US" sz="2000" dirty="0" err="1"/>
              <a:t>apoi</a:t>
            </a:r>
            <a:r>
              <a:rPr lang="en-US" sz="2000" dirty="0"/>
              <a:t> </a:t>
            </a:r>
            <a:r>
              <a:rPr lang="en-US" sz="2000" dirty="0" err="1"/>
              <a:t>calculul</a:t>
            </a:r>
            <a:r>
              <a:rPr lang="en-US" sz="2000" dirty="0"/>
              <a:t> </a:t>
            </a:r>
            <a:r>
              <a:rPr lang="en-US" sz="2000" dirty="0" err="1"/>
              <a:t>valorii</a:t>
            </a:r>
            <a:r>
              <a:rPr lang="en-US" sz="2000" dirty="0"/>
              <a:t> f(c). </a:t>
            </a:r>
            <a:r>
              <a:rPr lang="en-US" sz="2000" dirty="0" err="1"/>
              <a:t>Dacă</a:t>
            </a:r>
            <a:r>
              <a:rPr lang="en-US" sz="2000" dirty="0"/>
              <a:t> f(c) = 0, </a:t>
            </a:r>
            <a:r>
              <a:rPr lang="en-US" sz="2000" dirty="0" err="1"/>
              <a:t>atunci</a:t>
            </a:r>
            <a:r>
              <a:rPr lang="en-US" sz="2000" dirty="0"/>
              <a:t> c </a:t>
            </a:r>
            <a:r>
              <a:rPr lang="en-US" sz="2000" dirty="0" err="1"/>
              <a:t>este</a:t>
            </a:r>
            <a:r>
              <a:rPr lang="en-US" sz="2000" dirty="0"/>
              <a:t> </a:t>
            </a:r>
            <a:r>
              <a:rPr lang="en-US" sz="2000" dirty="0" err="1"/>
              <a:t>soluţia</a:t>
            </a:r>
            <a:r>
              <a:rPr lang="en-US" sz="2000" dirty="0"/>
              <a:t> </a:t>
            </a:r>
            <a:r>
              <a:rPr lang="en-US" sz="2000" dirty="0" err="1"/>
              <a:t>exactă</a:t>
            </a:r>
            <a:r>
              <a:rPr lang="en-US" sz="2000" dirty="0"/>
              <a:t> a </a:t>
            </a:r>
            <a:r>
              <a:rPr lang="en-US" sz="2000" dirty="0" err="1"/>
              <a:t>ecuaţiei</a:t>
            </a:r>
            <a:r>
              <a:rPr lang="en-US" sz="2000" dirty="0"/>
              <a:t>. </a:t>
            </a:r>
            <a:endParaRPr lang="ro-RO" sz="2000" dirty="0" smtClean="0"/>
          </a:p>
        </p:txBody>
      </p:sp>
      <p:pic>
        <p:nvPicPr>
          <p:cNvPr id="4" name="Рисунок 3"/>
          <p:cNvPicPr>
            <a:picLocks noChangeAspect="1"/>
          </p:cNvPicPr>
          <p:nvPr/>
        </p:nvPicPr>
        <p:blipFill>
          <a:blip r:embed="rId2"/>
          <a:stretch>
            <a:fillRect/>
          </a:stretch>
        </p:blipFill>
        <p:spPr>
          <a:xfrm>
            <a:off x="5640374" y="2141162"/>
            <a:ext cx="3385645" cy="2855830"/>
          </a:xfrm>
          <a:prstGeom prst="rect">
            <a:avLst/>
          </a:prstGeom>
        </p:spPr>
      </p:pic>
      <p:sp>
        <p:nvSpPr>
          <p:cNvPr id="5" name="TextBox 4"/>
          <p:cNvSpPr txBox="1"/>
          <p:nvPr/>
        </p:nvSpPr>
        <p:spPr>
          <a:xfrm>
            <a:off x="296261" y="2113635"/>
            <a:ext cx="5191970" cy="3022366"/>
          </a:xfrm>
          <a:prstGeom prst="rect">
            <a:avLst/>
          </a:prstGeom>
          <a:noFill/>
        </p:spPr>
        <p:txBody>
          <a:bodyPr wrap="square" rtlCol="0">
            <a:spAutoFit/>
          </a:bodyPr>
          <a:lstStyle/>
          <a:p>
            <a:pPr lvl="0">
              <a:spcBef>
                <a:spcPct val="20000"/>
              </a:spcBef>
            </a:pPr>
            <a:r>
              <a:rPr lang="en-US" sz="1700" dirty="0" err="1">
                <a:solidFill>
                  <a:prstClr val="white"/>
                </a:solidFill>
              </a:rPr>
              <a:t>În</a:t>
            </a:r>
            <a:r>
              <a:rPr lang="en-US" sz="1700" dirty="0">
                <a:solidFill>
                  <a:prstClr val="white"/>
                </a:solidFill>
              </a:rPr>
              <a:t> </a:t>
            </a:r>
            <a:r>
              <a:rPr lang="en-US" sz="1700" dirty="0" err="1">
                <a:solidFill>
                  <a:prstClr val="white"/>
                </a:solidFill>
              </a:rPr>
              <a:t>caz</a:t>
            </a:r>
            <a:r>
              <a:rPr lang="en-US" sz="1700" dirty="0">
                <a:solidFill>
                  <a:prstClr val="white"/>
                </a:solidFill>
              </a:rPr>
              <a:t> </a:t>
            </a:r>
            <a:r>
              <a:rPr lang="en-US" sz="1700" dirty="0" err="1">
                <a:solidFill>
                  <a:prstClr val="white"/>
                </a:solidFill>
              </a:rPr>
              <a:t>contrar</a:t>
            </a:r>
            <a:r>
              <a:rPr lang="en-US" sz="1700" dirty="0">
                <a:solidFill>
                  <a:prstClr val="white"/>
                </a:solidFill>
              </a:rPr>
              <a:t>, </a:t>
            </a:r>
            <a:r>
              <a:rPr lang="en-US" sz="1700" dirty="0" err="1">
                <a:solidFill>
                  <a:prstClr val="white"/>
                </a:solidFill>
              </a:rPr>
              <a:t>soluţia</a:t>
            </a:r>
            <a:r>
              <a:rPr lang="en-US" sz="1700" dirty="0">
                <a:solidFill>
                  <a:prstClr val="white"/>
                </a:solidFill>
              </a:rPr>
              <a:t> </a:t>
            </a:r>
            <a:r>
              <a:rPr lang="en-US" sz="1700" dirty="0" err="1">
                <a:solidFill>
                  <a:prstClr val="white"/>
                </a:solidFill>
              </a:rPr>
              <a:t>este</a:t>
            </a:r>
            <a:r>
              <a:rPr lang="en-US" sz="1700" dirty="0">
                <a:solidFill>
                  <a:prstClr val="white"/>
                </a:solidFill>
              </a:rPr>
              <a:t> </a:t>
            </a:r>
            <a:r>
              <a:rPr lang="en-US" sz="1700" dirty="0" err="1">
                <a:solidFill>
                  <a:prstClr val="white"/>
                </a:solidFill>
              </a:rPr>
              <a:t>căutată</a:t>
            </a:r>
            <a:r>
              <a:rPr lang="en-US" sz="1700" dirty="0">
                <a:solidFill>
                  <a:prstClr val="white"/>
                </a:solidFill>
              </a:rPr>
              <a:t> </a:t>
            </a:r>
            <a:r>
              <a:rPr lang="en-US" sz="1700" dirty="0" err="1">
                <a:solidFill>
                  <a:prstClr val="white"/>
                </a:solidFill>
              </a:rPr>
              <a:t>pe</a:t>
            </a:r>
            <a:r>
              <a:rPr lang="en-US" sz="1700" dirty="0">
                <a:solidFill>
                  <a:prstClr val="white"/>
                </a:solidFill>
              </a:rPr>
              <a:t> </a:t>
            </a:r>
            <a:r>
              <a:rPr lang="en-US" sz="1700" dirty="0" err="1">
                <a:solidFill>
                  <a:prstClr val="white"/>
                </a:solidFill>
              </a:rPr>
              <a:t>unul</a:t>
            </a:r>
            <a:r>
              <a:rPr lang="en-US" sz="1700" dirty="0">
                <a:solidFill>
                  <a:prstClr val="white"/>
                </a:solidFill>
              </a:rPr>
              <a:t> </a:t>
            </a:r>
            <a:r>
              <a:rPr lang="en-US" sz="1700" dirty="0" err="1">
                <a:solidFill>
                  <a:prstClr val="white"/>
                </a:solidFill>
              </a:rPr>
              <a:t>dintre</a:t>
            </a:r>
            <a:r>
              <a:rPr lang="en-US" sz="1700" dirty="0">
                <a:solidFill>
                  <a:prstClr val="white"/>
                </a:solidFill>
              </a:rPr>
              <a:t> </a:t>
            </a:r>
            <a:r>
              <a:rPr lang="en-US" sz="1700" dirty="0" err="1">
                <a:solidFill>
                  <a:prstClr val="white"/>
                </a:solidFill>
              </a:rPr>
              <a:t>segmentele</a:t>
            </a:r>
            <a:r>
              <a:rPr lang="en-US" sz="1700" dirty="0">
                <a:solidFill>
                  <a:prstClr val="white"/>
                </a:solidFill>
              </a:rPr>
              <a:t> [a, c] </a:t>
            </a:r>
            <a:r>
              <a:rPr lang="en-US" sz="1700" dirty="0" err="1">
                <a:solidFill>
                  <a:prstClr val="white"/>
                </a:solidFill>
              </a:rPr>
              <a:t>şi</a:t>
            </a:r>
            <a:r>
              <a:rPr lang="en-US" sz="1700" dirty="0">
                <a:solidFill>
                  <a:prstClr val="white"/>
                </a:solidFill>
              </a:rPr>
              <a:t> [c, b]. </a:t>
            </a:r>
            <a:r>
              <a:rPr lang="en-US" sz="1700" dirty="0" err="1">
                <a:solidFill>
                  <a:prstClr val="white"/>
                </a:solidFill>
              </a:rPr>
              <a:t>Ea</a:t>
            </a:r>
            <a:r>
              <a:rPr lang="en-US" sz="1700" dirty="0">
                <a:solidFill>
                  <a:prstClr val="white"/>
                </a:solidFill>
              </a:rPr>
              <a:t> </a:t>
            </a:r>
            <a:r>
              <a:rPr lang="en-US" sz="1700" dirty="0" err="1">
                <a:solidFill>
                  <a:prstClr val="white"/>
                </a:solidFill>
              </a:rPr>
              <a:t>va</a:t>
            </a:r>
            <a:r>
              <a:rPr lang="en-US" sz="1700" dirty="0">
                <a:solidFill>
                  <a:prstClr val="white"/>
                </a:solidFill>
              </a:rPr>
              <a:t> </a:t>
            </a:r>
            <a:r>
              <a:rPr lang="en-US" sz="1700" dirty="0" err="1">
                <a:solidFill>
                  <a:prstClr val="white"/>
                </a:solidFill>
              </a:rPr>
              <a:t>aparţine</a:t>
            </a:r>
            <a:endParaRPr lang="en-US" sz="1700" dirty="0">
              <a:solidFill>
                <a:prstClr val="white"/>
              </a:solidFill>
            </a:endParaRPr>
          </a:p>
          <a:p>
            <a:pPr lvl="0">
              <a:spcBef>
                <a:spcPct val="20000"/>
              </a:spcBef>
            </a:pPr>
            <a:r>
              <a:rPr lang="en-US" sz="1700" dirty="0" err="1">
                <a:solidFill>
                  <a:prstClr val="white"/>
                </a:solidFill>
              </a:rPr>
              <a:t>segmentului</a:t>
            </a:r>
            <a:r>
              <a:rPr lang="en-US" sz="1700" dirty="0">
                <a:solidFill>
                  <a:prstClr val="white"/>
                </a:solidFill>
              </a:rPr>
              <a:t> </a:t>
            </a:r>
            <a:r>
              <a:rPr lang="en-US" sz="1700" dirty="0" err="1">
                <a:solidFill>
                  <a:prstClr val="white"/>
                </a:solidFill>
              </a:rPr>
              <a:t>pentru</a:t>
            </a:r>
            <a:r>
              <a:rPr lang="en-US" sz="1700" dirty="0">
                <a:solidFill>
                  <a:prstClr val="white"/>
                </a:solidFill>
              </a:rPr>
              <a:t> care </a:t>
            </a:r>
            <a:r>
              <a:rPr lang="en-US" sz="1700" dirty="0" err="1">
                <a:solidFill>
                  <a:prstClr val="white"/>
                </a:solidFill>
              </a:rPr>
              <a:t>semnul</a:t>
            </a:r>
            <a:r>
              <a:rPr lang="en-US" sz="1700" dirty="0">
                <a:solidFill>
                  <a:prstClr val="white"/>
                </a:solidFill>
              </a:rPr>
              <a:t> </a:t>
            </a:r>
            <a:r>
              <a:rPr lang="en-US" sz="1700" dirty="0" err="1">
                <a:solidFill>
                  <a:prstClr val="white"/>
                </a:solidFill>
              </a:rPr>
              <a:t>funcţiei</a:t>
            </a:r>
            <a:r>
              <a:rPr lang="en-US" sz="1700" dirty="0">
                <a:solidFill>
                  <a:prstClr val="white"/>
                </a:solidFill>
              </a:rPr>
              <a:t> </a:t>
            </a:r>
            <a:r>
              <a:rPr lang="en-US" sz="1700" dirty="0" err="1">
                <a:solidFill>
                  <a:prstClr val="white"/>
                </a:solidFill>
              </a:rPr>
              <a:t>în</a:t>
            </a:r>
            <a:r>
              <a:rPr lang="en-US" sz="1700" dirty="0">
                <a:solidFill>
                  <a:prstClr val="white"/>
                </a:solidFill>
              </a:rPr>
              <a:t> </a:t>
            </a:r>
            <a:r>
              <a:rPr lang="en-US" sz="1700" dirty="0" err="1">
                <a:solidFill>
                  <a:prstClr val="white"/>
                </a:solidFill>
              </a:rPr>
              <a:t>extremităţi</a:t>
            </a:r>
            <a:r>
              <a:rPr lang="en-US" sz="1700" dirty="0">
                <a:solidFill>
                  <a:prstClr val="white"/>
                </a:solidFill>
              </a:rPr>
              <a:t> </a:t>
            </a:r>
            <a:r>
              <a:rPr lang="en-US" sz="1700" dirty="0" err="1">
                <a:solidFill>
                  <a:prstClr val="white"/>
                </a:solidFill>
              </a:rPr>
              <a:t>este</a:t>
            </a:r>
            <a:r>
              <a:rPr lang="en-US" sz="1700" dirty="0">
                <a:solidFill>
                  <a:prstClr val="white"/>
                </a:solidFill>
              </a:rPr>
              <a:t> </a:t>
            </a:r>
            <a:r>
              <a:rPr lang="en-US" sz="1700" dirty="0" err="1" smtClean="0">
                <a:solidFill>
                  <a:prstClr val="white"/>
                </a:solidFill>
              </a:rPr>
              <a:t>diferit</a:t>
            </a:r>
            <a:r>
              <a:rPr lang="ro-RO" sz="1700" dirty="0" smtClean="0">
                <a:solidFill>
                  <a:prstClr val="white"/>
                </a:solidFill>
              </a:rPr>
              <a:t>. </a:t>
            </a:r>
            <a:r>
              <a:rPr lang="en-US" sz="1700" dirty="0" err="1" smtClean="0">
                <a:solidFill>
                  <a:prstClr val="white"/>
                </a:solidFill>
              </a:rPr>
              <a:t>Dacă</a:t>
            </a:r>
            <a:r>
              <a:rPr lang="en-US" sz="1700" dirty="0" smtClean="0">
                <a:solidFill>
                  <a:prstClr val="white"/>
                </a:solidFill>
              </a:rPr>
              <a:t> </a:t>
            </a:r>
            <a:r>
              <a:rPr lang="en-US" sz="1700" dirty="0">
                <a:solidFill>
                  <a:prstClr val="white"/>
                </a:solidFill>
              </a:rPr>
              <a:t>f(a) × f(c) &gt; 0, </a:t>
            </a:r>
            <a:r>
              <a:rPr lang="en-US" sz="1700" dirty="0" err="1">
                <a:solidFill>
                  <a:prstClr val="white"/>
                </a:solidFill>
              </a:rPr>
              <a:t>atunci</a:t>
            </a:r>
            <a:r>
              <a:rPr lang="en-US" sz="1700" dirty="0">
                <a:solidFill>
                  <a:prstClr val="white"/>
                </a:solidFill>
              </a:rPr>
              <a:t> </a:t>
            </a:r>
            <a:r>
              <a:rPr lang="en-US" sz="1700" dirty="0" err="1">
                <a:solidFill>
                  <a:prstClr val="white"/>
                </a:solidFill>
              </a:rPr>
              <a:t>soluţia</a:t>
            </a:r>
            <a:r>
              <a:rPr lang="en-US" sz="1700" dirty="0">
                <a:solidFill>
                  <a:prstClr val="white"/>
                </a:solidFill>
              </a:rPr>
              <a:t> e </a:t>
            </a:r>
            <a:r>
              <a:rPr lang="en-US" sz="1700" dirty="0" err="1">
                <a:solidFill>
                  <a:prstClr val="white"/>
                </a:solidFill>
              </a:rPr>
              <a:t>căutată</a:t>
            </a:r>
            <a:r>
              <a:rPr lang="en-US" sz="1700" dirty="0">
                <a:solidFill>
                  <a:prstClr val="white"/>
                </a:solidFill>
              </a:rPr>
              <a:t> </a:t>
            </a:r>
            <a:r>
              <a:rPr lang="en-US" sz="1700" dirty="0" err="1">
                <a:solidFill>
                  <a:prstClr val="white"/>
                </a:solidFill>
              </a:rPr>
              <a:t>în</a:t>
            </a:r>
            <a:r>
              <a:rPr lang="en-US" sz="1700" dirty="0">
                <a:solidFill>
                  <a:prstClr val="white"/>
                </a:solidFill>
              </a:rPr>
              <a:t> </a:t>
            </a:r>
            <a:r>
              <a:rPr lang="en-US" sz="1700" dirty="0" err="1">
                <a:solidFill>
                  <a:prstClr val="white"/>
                </a:solidFill>
              </a:rPr>
              <a:t>continuare</a:t>
            </a:r>
            <a:r>
              <a:rPr lang="en-US" sz="1700" dirty="0">
                <a:solidFill>
                  <a:prstClr val="white"/>
                </a:solidFill>
              </a:rPr>
              <a:t> </a:t>
            </a:r>
            <a:r>
              <a:rPr lang="en-US" sz="1700" dirty="0" err="1">
                <a:solidFill>
                  <a:prstClr val="white"/>
                </a:solidFill>
              </a:rPr>
              <a:t>pe</a:t>
            </a:r>
            <a:r>
              <a:rPr lang="en-US" sz="1700" dirty="0">
                <a:solidFill>
                  <a:prstClr val="white"/>
                </a:solidFill>
              </a:rPr>
              <a:t> </a:t>
            </a:r>
            <a:r>
              <a:rPr lang="en-US" sz="1700" dirty="0" err="1">
                <a:solidFill>
                  <a:prstClr val="white"/>
                </a:solidFill>
              </a:rPr>
              <a:t>segmentul</a:t>
            </a:r>
            <a:r>
              <a:rPr lang="en-US" sz="1700" dirty="0">
                <a:solidFill>
                  <a:prstClr val="white"/>
                </a:solidFill>
              </a:rPr>
              <a:t> [a1, b1], </a:t>
            </a:r>
            <a:r>
              <a:rPr lang="en-US" sz="1700" dirty="0" err="1">
                <a:solidFill>
                  <a:prstClr val="white"/>
                </a:solidFill>
              </a:rPr>
              <a:t>unde</a:t>
            </a:r>
            <a:r>
              <a:rPr lang="en-US" sz="1700" dirty="0">
                <a:solidFill>
                  <a:prstClr val="white"/>
                </a:solidFill>
              </a:rPr>
              <a:t> a1 </a:t>
            </a:r>
            <a:r>
              <a:rPr lang="en-US" sz="1700" dirty="0" err="1">
                <a:solidFill>
                  <a:prstClr val="white"/>
                </a:solidFill>
              </a:rPr>
              <a:t>primeşte</a:t>
            </a:r>
            <a:r>
              <a:rPr lang="en-US" sz="1700" dirty="0">
                <a:solidFill>
                  <a:prstClr val="white"/>
                </a:solidFill>
              </a:rPr>
              <a:t> </a:t>
            </a:r>
            <a:r>
              <a:rPr lang="en-US" sz="1700" dirty="0" err="1">
                <a:solidFill>
                  <a:prstClr val="white"/>
                </a:solidFill>
              </a:rPr>
              <a:t>valoarea</a:t>
            </a:r>
            <a:r>
              <a:rPr lang="en-US" sz="1700" dirty="0">
                <a:solidFill>
                  <a:prstClr val="white"/>
                </a:solidFill>
              </a:rPr>
              <a:t> c, </a:t>
            </a:r>
            <a:r>
              <a:rPr lang="en-US" sz="1700" dirty="0" err="1">
                <a:solidFill>
                  <a:prstClr val="white"/>
                </a:solidFill>
              </a:rPr>
              <a:t>iar</a:t>
            </a:r>
            <a:r>
              <a:rPr lang="en-US" sz="1700" dirty="0">
                <a:solidFill>
                  <a:prstClr val="white"/>
                </a:solidFill>
              </a:rPr>
              <a:t> b1 – </a:t>
            </a:r>
            <a:r>
              <a:rPr lang="en-US" sz="1700" dirty="0" err="1">
                <a:solidFill>
                  <a:prstClr val="white"/>
                </a:solidFill>
              </a:rPr>
              <a:t>valoarea</a:t>
            </a:r>
            <a:r>
              <a:rPr lang="en-US" sz="1700" dirty="0">
                <a:solidFill>
                  <a:prstClr val="white"/>
                </a:solidFill>
              </a:rPr>
              <a:t> b. </a:t>
            </a:r>
            <a:r>
              <a:rPr lang="en-US" sz="1700" dirty="0" err="1">
                <a:solidFill>
                  <a:prstClr val="white"/>
                </a:solidFill>
              </a:rPr>
              <a:t>În</a:t>
            </a:r>
            <a:r>
              <a:rPr lang="en-US" sz="1700" dirty="0">
                <a:solidFill>
                  <a:prstClr val="white"/>
                </a:solidFill>
              </a:rPr>
              <a:t> </a:t>
            </a:r>
            <a:r>
              <a:rPr lang="en-US" sz="1700" dirty="0" err="1">
                <a:solidFill>
                  <a:prstClr val="white"/>
                </a:solidFill>
              </a:rPr>
              <a:t>caz</a:t>
            </a:r>
            <a:r>
              <a:rPr lang="en-US" sz="1700" dirty="0">
                <a:solidFill>
                  <a:prstClr val="white"/>
                </a:solidFill>
              </a:rPr>
              <a:t> </a:t>
            </a:r>
            <a:r>
              <a:rPr lang="en-US" sz="1700" dirty="0" err="1">
                <a:solidFill>
                  <a:prstClr val="white"/>
                </a:solidFill>
              </a:rPr>
              <a:t>contrar</a:t>
            </a:r>
            <a:r>
              <a:rPr lang="en-US" sz="1700" dirty="0">
                <a:solidFill>
                  <a:prstClr val="white"/>
                </a:solidFill>
              </a:rPr>
              <a:t>, a1 </a:t>
            </a:r>
            <a:r>
              <a:rPr lang="en-US" sz="1700" dirty="0" err="1">
                <a:solidFill>
                  <a:prstClr val="white"/>
                </a:solidFill>
              </a:rPr>
              <a:t>primeşte</a:t>
            </a:r>
            <a:r>
              <a:rPr lang="en-US" sz="1700" dirty="0">
                <a:solidFill>
                  <a:prstClr val="white"/>
                </a:solidFill>
              </a:rPr>
              <a:t> </a:t>
            </a:r>
            <a:r>
              <a:rPr lang="en-US" sz="1700" dirty="0" err="1">
                <a:solidFill>
                  <a:prstClr val="white"/>
                </a:solidFill>
              </a:rPr>
              <a:t>valoarea</a:t>
            </a:r>
            <a:r>
              <a:rPr lang="en-US" sz="1700" dirty="0">
                <a:solidFill>
                  <a:prstClr val="white"/>
                </a:solidFill>
              </a:rPr>
              <a:t> a, </a:t>
            </a:r>
            <a:r>
              <a:rPr lang="en-US" sz="1700" dirty="0" err="1">
                <a:solidFill>
                  <a:prstClr val="white"/>
                </a:solidFill>
              </a:rPr>
              <a:t>iar</a:t>
            </a:r>
            <a:r>
              <a:rPr lang="en-US" sz="1700" dirty="0">
                <a:solidFill>
                  <a:prstClr val="white"/>
                </a:solidFill>
              </a:rPr>
              <a:t> b1 – </a:t>
            </a:r>
            <a:r>
              <a:rPr lang="en-US" sz="1700" dirty="0" err="1">
                <a:solidFill>
                  <a:prstClr val="white"/>
                </a:solidFill>
              </a:rPr>
              <a:t>valoarea</a:t>
            </a:r>
            <a:r>
              <a:rPr lang="en-US" sz="1700" dirty="0">
                <a:solidFill>
                  <a:prstClr val="white"/>
                </a:solidFill>
              </a:rPr>
              <a:t> c. </a:t>
            </a:r>
            <a:r>
              <a:rPr lang="en-US" sz="1700" dirty="0" err="1">
                <a:solidFill>
                  <a:prstClr val="white"/>
                </a:solidFill>
              </a:rPr>
              <a:t>Procesul</a:t>
            </a:r>
            <a:r>
              <a:rPr lang="en-US" sz="1700" dirty="0">
                <a:solidFill>
                  <a:prstClr val="white"/>
                </a:solidFill>
              </a:rPr>
              <a:t> de </a:t>
            </a:r>
            <a:r>
              <a:rPr lang="en-US" sz="1700" dirty="0" err="1">
                <a:solidFill>
                  <a:prstClr val="white"/>
                </a:solidFill>
              </a:rPr>
              <a:t>divizare</a:t>
            </a:r>
            <a:r>
              <a:rPr lang="en-US" sz="1700" dirty="0">
                <a:solidFill>
                  <a:prstClr val="white"/>
                </a:solidFill>
              </a:rPr>
              <a:t> se </a:t>
            </a:r>
            <a:r>
              <a:rPr lang="en-US" sz="1700" dirty="0" err="1">
                <a:solidFill>
                  <a:prstClr val="white"/>
                </a:solidFill>
              </a:rPr>
              <a:t>reia</a:t>
            </a:r>
            <a:r>
              <a:rPr lang="en-US" sz="1700" dirty="0">
                <a:solidFill>
                  <a:prstClr val="white"/>
                </a:solidFill>
              </a:rPr>
              <a:t> </a:t>
            </a:r>
            <a:r>
              <a:rPr lang="en-US" sz="1700" dirty="0" err="1">
                <a:solidFill>
                  <a:prstClr val="white"/>
                </a:solidFill>
              </a:rPr>
              <a:t>pe</a:t>
            </a:r>
            <a:r>
              <a:rPr lang="en-US" sz="1700" dirty="0">
                <a:solidFill>
                  <a:prstClr val="white"/>
                </a:solidFill>
              </a:rPr>
              <a:t> </a:t>
            </a:r>
            <a:r>
              <a:rPr lang="en-US" sz="1700" dirty="0" err="1">
                <a:solidFill>
                  <a:prstClr val="white"/>
                </a:solidFill>
              </a:rPr>
              <a:t>segmentul</a:t>
            </a:r>
            <a:r>
              <a:rPr lang="en-US" sz="1700" dirty="0">
                <a:solidFill>
                  <a:prstClr val="white"/>
                </a:solidFill>
              </a:rPr>
              <a:t> [a1, b1], </a:t>
            </a:r>
            <a:r>
              <a:rPr lang="en-US" sz="1700" dirty="0" err="1">
                <a:solidFill>
                  <a:prstClr val="white"/>
                </a:solidFill>
              </a:rPr>
              <a:t>repetîndu</a:t>
            </a:r>
            <a:r>
              <a:rPr lang="en-US" sz="1700" dirty="0">
                <a:solidFill>
                  <a:prstClr val="white"/>
                </a:solidFill>
              </a:rPr>
              <a:t>-se </a:t>
            </a:r>
            <a:r>
              <a:rPr lang="en-US" sz="1700" dirty="0" err="1">
                <a:solidFill>
                  <a:prstClr val="white"/>
                </a:solidFill>
              </a:rPr>
              <a:t>pînă</a:t>
            </a:r>
            <a:r>
              <a:rPr lang="en-US" sz="1700" dirty="0">
                <a:solidFill>
                  <a:prstClr val="white"/>
                </a:solidFill>
              </a:rPr>
              <a:t> </a:t>
            </a:r>
            <a:r>
              <a:rPr lang="en-US" sz="1700" dirty="0" err="1">
                <a:solidFill>
                  <a:prstClr val="white"/>
                </a:solidFill>
              </a:rPr>
              <a:t>cînd</a:t>
            </a:r>
            <a:r>
              <a:rPr lang="en-US" sz="1700" dirty="0">
                <a:solidFill>
                  <a:prstClr val="white"/>
                </a:solidFill>
              </a:rPr>
              <a:t> nu se </a:t>
            </a:r>
            <a:r>
              <a:rPr lang="en-US" sz="1700" dirty="0" err="1">
                <a:solidFill>
                  <a:prstClr val="white"/>
                </a:solidFill>
              </a:rPr>
              <a:t>obţine</a:t>
            </a:r>
            <a:r>
              <a:rPr lang="en-US" sz="1700" dirty="0">
                <a:solidFill>
                  <a:prstClr val="white"/>
                </a:solidFill>
              </a:rPr>
              <a:t> </a:t>
            </a:r>
            <a:r>
              <a:rPr lang="en-US" sz="1700" dirty="0" err="1">
                <a:solidFill>
                  <a:prstClr val="white"/>
                </a:solidFill>
              </a:rPr>
              <a:t>soluţia</a:t>
            </a:r>
            <a:r>
              <a:rPr lang="en-US" sz="1700" dirty="0">
                <a:solidFill>
                  <a:prstClr val="white"/>
                </a:solidFill>
              </a:rPr>
              <a:t> </a:t>
            </a:r>
            <a:r>
              <a:rPr lang="en-US" sz="1700" dirty="0" err="1">
                <a:solidFill>
                  <a:prstClr val="white"/>
                </a:solidFill>
              </a:rPr>
              <a:t>exactă</a:t>
            </a:r>
            <a:r>
              <a:rPr lang="en-US" sz="1700" dirty="0">
                <a:solidFill>
                  <a:prstClr val="white"/>
                </a:solidFill>
              </a:rPr>
              <a:t> </a:t>
            </a:r>
            <a:r>
              <a:rPr lang="en-US" sz="1700" dirty="0" err="1">
                <a:solidFill>
                  <a:prstClr val="white"/>
                </a:solidFill>
              </a:rPr>
              <a:t>sau</a:t>
            </a:r>
            <a:r>
              <a:rPr lang="en-US" sz="1700" dirty="0">
                <a:solidFill>
                  <a:prstClr val="white"/>
                </a:solidFill>
              </a:rPr>
              <a:t> </a:t>
            </a:r>
            <a:r>
              <a:rPr lang="en-US" sz="1700" dirty="0" err="1" smtClean="0">
                <a:solidFill>
                  <a:prstClr val="white"/>
                </a:solidFill>
              </a:rPr>
              <a:t>devierea</a:t>
            </a:r>
            <a:r>
              <a:rPr lang="en-US" sz="1700" dirty="0" smtClean="0">
                <a:solidFill>
                  <a:prstClr val="white"/>
                </a:solidFill>
              </a:rPr>
              <a:t> </a:t>
            </a:r>
            <a:r>
              <a:rPr lang="en-US" sz="1700" dirty="0" err="1">
                <a:solidFill>
                  <a:prstClr val="white"/>
                </a:solidFill>
              </a:rPr>
              <a:t>soluţiei</a:t>
            </a:r>
            <a:r>
              <a:rPr lang="en-US" sz="1700" dirty="0">
                <a:solidFill>
                  <a:prstClr val="white"/>
                </a:solidFill>
              </a:rPr>
              <a:t> calculate </a:t>
            </a:r>
            <a:r>
              <a:rPr lang="en-US" sz="1700" dirty="0" smtClean="0">
                <a:solidFill>
                  <a:prstClr val="white"/>
                </a:solidFill>
              </a:rPr>
              <a:t>c</a:t>
            </a:r>
            <a:r>
              <a:rPr lang="ro-RO" sz="1200" i="1" dirty="0" smtClean="0">
                <a:solidFill>
                  <a:prstClr val="white"/>
                </a:solidFill>
              </a:rPr>
              <a:t>i</a:t>
            </a:r>
            <a:r>
              <a:rPr lang="en-US" sz="1700" dirty="0" smtClean="0">
                <a:solidFill>
                  <a:prstClr val="white"/>
                </a:solidFill>
              </a:rPr>
              <a:t> </a:t>
            </a:r>
            <a:r>
              <a:rPr lang="en-US" sz="1700" dirty="0">
                <a:solidFill>
                  <a:prstClr val="white"/>
                </a:solidFill>
              </a:rPr>
              <a:t>de la </a:t>
            </a:r>
            <a:r>
              <a:rPr lang="en-US" sz="1700" dirty="0" err="1">
                <a:solidFill>
                  <a:prstClr val="white"/>
                </a:solidFill>
              </a:rPr>
              <a:t>cea</a:t>
            </a:r>
            <a:r>
              <a:rPr lang="en-US" sz="1700" dirty="0">
                <a:solidFill>
                  <a:prstClr val="white"/>
                </a:solidFill>
              </a:rPr>
              <a:t> </a:t>
            </a:r>
            <a:r>
              <a:rPr lang="en-US" sz="1700" dirty="0" err="1">
                <a:solidFill>
                  <a:prstClr val="white"/>
                </a:solidFill>
              </a:rPr>
              <a:t>exactă</a:t>
            </a:r>
            <a:r>
              <a:rPr lang="en-US" sz="1700" dirty="0">
                <a:solidFill>
                  <a:prstClr val="white"/>
                </a:solidFill>
              </a:rPr>
              <a:t> nu </a:t>
            </a:r>
            <a:r>
              <a:rPr lang="en-US" sz="1700" dirty="0" err="1">
                <a:solidFill>
                  <a:prstClr val="white"/>
                </a:solidFill>
              </a:rPr>
              <a:t>devine</a:t>
            </a:r>
            <a:r>
              <a:rPr lang="en-US" sz="1700" dirty="0">
                <a:solidFill>
                  <a:prstClr val="white"/>
                </a:solidFill>
              </a:rPr>
              <a:t> </a:t>
            </a:r>
            <a:r>
              <a:rPr lang="en-US" sz="1700" dirty="0" err="1">
                <a:solidFill>
                  <a:prstClr val="white"/>
                </a:solidFill>
              </a:rPr>
              <a:t>suficient</a:t>
            </a:r>
            <a:r>
              <a:rPr lang="en-US" sz="1700" dirty="0">
                <a:solidFill>
                  <a:prstClr val="white"/>
                </a:solidFill>
              </a:rPr>
              <a:t> de </a:t>
            </a:r>
            <a:r>
              <a:rPr lang="en-US" sz="1700" dirty="0" err="1">
                <a:solidFill>
                  <a:prstClr val="white"/>
                </a:solidFill>
              </a:rPr>
              <a:t>mică</a:t>
            </a:r>
            <a:r>
              <a:rPr lang="en-US" sz="1700" dirty="0">
                <a:solidFill>
                  <a:prstClr val="white"/>
                </a:solidFill>
              </a:rPr>
              <a:t>.</a:t>
            </a:r>
            <a:endParaRPr lang="ro-RO" sz="1700" dirty="0">
              <a:solidFill>
                <a:prstClr val="white"/>
              </a:solidFill>
            </a:endParaRPr>
          </a:p>
          <a:p>
            <a:endParaRPr lang="en-US" sz="1700" dirty="0"/>
          </a:p>
        </p:txBody>
      </p:sp>
    </p:spTree>
    <p:extLst>
      <p:ext uri="{BB962C8B-B14F-4D97-AF65-F5344CB8AC3E}">
        <p14:creationId xmlns:p14="http://schemas.microsoft.com/office/powerpoint/2010/main" val="17384449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8965" y="128470"/>
            <a:ext cx="8229600" cy="857250"/>
          </a:xfrm>
        </p:spPr>
        <p:txBody>
          <a:bodyPr/>
          <a:lstStyle/>
          <a:p>
            <a:r>
              <a:rPr lang="en-US" dirty="0" err="1" smtClean="0">
                <a:solidFill>
                  <a:schemeClr val="bg1"/>
                </a:solidFill>
              </a:rPr>
              <a:t>Eroarea</a:t>
            </a:r>
            <a:r>
              <a:rPr lang="en-US" dirty="0" smtClean="0">
                <a:solidFill>
                  <a:schemeClr val="bg1"/>
                </a:solidFill>
              </a:rPr>
              <a:t> </a:t>
            </a:r>
            <a:r>
              <a:rPr lang="en-US" dirty="0" err="1" smtClean="0">
                <a:solidFill>
                  <a:schemeClr val="bg1"/>
                </a:solidFill>
              </a:rPr>
              <a:t>metodei</a:t>
            </a:r>
            <a:endParaRPr lang="en-US" dirty="0">
              <a:solidFill>
                <a:schemeClr val="bg1"/>
              </a:solidFill>
            </a:endParaRPr>
          </a:p>
        </p:txBody>
      </p:sp>
      <p:pic>
        <p:nvPicPr>
          <p:cNvPr id="4" name="Рисунок 3"/>
          <p:cNvPicPr>
            <a:picLocks noChangeAspect="1"/>
          </p:cNvPicPr>
          <p:nvPr/>
        </p:nvPicPr>
        <p:blipFill>
          <a:blip r:embed="rId2"/>
          <a:stretch>
            <a:fillRect/>
          </a:stretch>
        </p:blipFill>
        <p:spPr>
          <a:xfrm>
            <a:off x="620979" y="2113635"/>
            <a:ext cx="8057586" cy="1750278"/>
          </a:xfrm>
          <a:prstGeom prst="rect">
            <a:avLst/>
          </a:prstGeom>
        </p:spPr>
      </p:pic>
    </p:spTree>
    <p:extLst>
      <p:ext uri="{BB962C8B-B14F-4D97-AF65-F5344CB8AC3E}">
        <p14:creationId xmlns:p14="http://schemas.microsoft.com/office/powerpoint/2010/main" val="15217107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739538" y="128470"/>
            <a:ext cx="5955495" cy="572644"/>
          </a:xfrm>
        </p:spPr>
        <p:txBody>
          <a:bodyPr>
            <a:normAutofit fontScale="90000"/>
          </a:bodyPr>
          <a:lstStyle/>
          <a:p>
            <a:r>
              <a:rPr lang="ro-RO" dirty="0" smtClean="0"/>
              <a:t>Algoritmizarea metodei</a:t>
            </a:r>
            <a:endParaRPr lang="en-US" dirty="0"/>
          </a:p>
        </p:txBody>
      </p:sp>
      <p:sp>
        <p:nvSpPr>
          <p:cNvPr id="3" name="Объект 2"/>
          <p:cNvSpPr>
            <a:spLocks noGrp="1"/>
          </p:cNvSpPr>
          <p:nvPr>
            <p:ph idx="1"/>
          </p:nvPr>
        </p:nvSpPr>
        <p:spPr>
          <a:xfrm>
            <a:off x="2711953" y="701114"/>
            <a:ext cx="5955495" cy="3511061"/>
          </a:xfrm>
        </p:spPr>
        <p:txBody>
          <a:bodyPr>
            <a:noAutofit/>
          </a:bodyPr>
          <a:lstStyle/>
          <a:p>
            <a:pPr marL="0" indent="0">
              <a:buNone/>
            </a:pPr>
            <a:r>
              <a:rPr lang="en-US" sz="1700" dirty="0" err="1" smtClean="0"/>
              <a:t>Pornind</a:t>
            </a:r>
            <a:r>
              <a:rPr lang="en-US" sz="1700" dirty="0" smtClean="0"/>
              <a:t> </a:t>
            </a:r>
            <a:r>
              <a:rPr lang="en-US" sz="1700" dirty="0"/>
              <a:t>de la </a:t>
            </a:r>
            <a:r>
              <a:rPr lang="en-US" sz="1700" dirty="0" err="1"/>
              <a:t>descrierea</a:t>
            </a:r>
            <a:r>
              <a:rPr lang="en-US" sz="1700" dirty="0"/>
              <a:t> </a:t>
            </a:r>
            <a:r>
              <a:rPr lang="en-US" sz="1700" dirty="0" err="1"/>
              <a:t>matematică</a:t>
            </a:r>
            <a:r>
              <a:rPr lang="en-US" sz="1700" dirty="0"/>
              <a:t> a </a:t>
            </a:r>
            <a:r>
              <a:rPr lang="en-US" sz="1700" dirty="0" err="1"/>
              <a:t>metodei</a:t>
            </a:r>
            <a:r>
              <a:rPr lang="en-US" sz="1700" dirty="0"/>
              <a:t>, </a:t>
            </a:r>
            <a:r>
              <a:rPr lang="en-US" sz="1700" dirty="0" err="1"/>
              <a:t>putem</a:t>
            </a:r>
            <a:r>
              <a:rPr lang="en-US" sz="1700" dirty="0"/>
              <a:t> </a:t>
            </a:r>
            <a:r>
              <a:rPr lang="en-US" sz="1700" dirty="0" err="1"/>
              <a:t>separa</a:t>
            </a:r>
            <a:r>
              <a:rPr lang="en-US" sz="1700" dirty="0"/>
              <a:t> </a:t>
            </a:r>
            <a:r>
              <a:rPr lang="en-US" sz="1700" dirty="0" err="1"/>
              <a:t>două</a:t>
            </a:r>
            <a:r>
              <a:rPr lang="en-US" sz="1700" dirty="0"/>
              <a:t> </a:t>
            </a:r>
            <a:r>
              <a:rPr lang="en-US" sz="1700" dirty="0" err="1"/>
              <a:t>cazuri</a:t>
            </a:r>
            <a:r>
              <a:rPr lang="en-US" sz="1700" dirty="0"/>
              <a:t> </a:t>
            </a:r>
            <a:r>
              <a:rPr lang="en-US" sz="1700" dirty="0" err="1"/>
              <a:t>distincte</a:t>
            </a:r>
            <a:r>
              <a:rPr lang="en-US" sz="1700" dirty="0"/>
              <a:t> de </a:t>
            </a:r>
            <a:r>
              <a:rPr lang="en-US" sz="1700" dirty="0" err="1"/>
              <a:t>oprire</a:t>
            </a:r>
            <a:r>
              <a:rPr lang="en-US" sz="1700" dirty="0"/>
              <a:t> a </a:t>
            </a:r>
            <a:r>
              <a:rPr lang="en-US" sz="1700" dirty="0" err="1"/>
              <a:t>procesului</a:t>
            </a:r>
            <a:r>
              <a:rPr lang="en-US" sz="1700" dirty="0"/>
              <a:t> de </a:t>
            </a:r>
            <a:r>
              <a:rPr lang="en-US" sz="1700" dirty="0" err="1"/>
              <a:t>calcul</a:t>
            </a:r>
            <a:r>
              <a:rPr lang="en-US" sz="1700" dirty="0"/>
              <a:t> al </a:t>
            </a:r>
            <a:r>
              <a:rPr lang="en-US" sz="1700" dirty="0" err="1"/>
              <a:t>soluţiei</a:t>
            </a:r>
            <a:r>
              <a:rPr lang="en-US" sz="1700" dirty="0"/>
              <a:t> </a:t>
            </a:r>
            <a:r>
              <a:rPr lang="en-US" sz="1700" dirty="0" err="1"/>
              <a:t>ecuaţiei</a:t>
            </a:r>
            <a:r>
              <a:rPr lang="en-US" sz="1700" dirty="0"/>
              <a:t> f(x</a:t>
            </a:r>
            <a:r>
              <a:rPr lang="en-US" sz="1700" dirty="0" smtClean="0"/>
              <a:t>)=0 </a:t>
            </a:r>
            <a:r>
              <a:rPr lang="en-US" sz="1700" dirty="0" err="1"/>
              <a:t>pentru</a:t>
            </a:r>
            <a:r>
              <a:rPr lang="en-US" sz="1700" dirty="0"/>
              <a:t> </a:t>
            </a:r>
            <a:r>
              <a:rPr lang="en-US" sz="1700" dirty="0" err="1"/>
              <a:t>metoda</a:t>
            </a:r>
            <a:r>
              <a:rPr lang="en-US" sz="1700" dirty="0"/>
              <a:t> </a:t>
            </a:r>
            <a:r>
              <a:rPr lang="en-US" sz="1700" dirty="0" err="1"/>
              <a:t>bisecţiei</a:t>
            </a:r>
            <a:r>
              <a:rPr lang="en-US" sz="1700" dirty="0" smtClean="0"/>
              <a:t>:</a:t>
            </a:r>
            <a:endParaRPr lang="ro-RO" sz="1700" dirty="0" smtClean="0"/>
          </a:p>
          <a:p>
            <a:pPr marL="0" indent="0">
              <a:buNone/>
            </a:pPr>
            <a:r>
              <a:rPr lang="en-US" sz="1700" dirty="0" smtClean="0"/>
              <a:t>A1</a:t>
            </a:r>
            <a:r>
              <a:rPr lang="en-US" sz="1700" dirty="0"/>
              <a:t>. </a:t>
            </a:r>
            <a:r>
              <a:rPr lang="en-US" sz="1700" dirty="0" err="1"/>
              <a:t>Algoritmul</a:t>
            </a:r>
            <a:r>
              <a:rPr lang="en-US" sz="1700" dirty="0"/>
              <a:t> de </a:t>
            </a:r>
            <a:r>
              <a:rPr lang="en-US" sz="1700" dirty="0" err="1"/>
              <a:t>calcul</a:t>
            </a:r>
            <a:r>
              <a:rPr lang="en-US" sz="1700" dirty="0"/>
              <a:t> </a:t>
            </a:r>
            <a:r>
              <a:rPr lang="en-US" sz="1700" dirty="0" err="1"/>
              <a:t>pentru</a:t>
            </a:r>
            <a:r>
              <a:rPr lang="en-US" sz="1700" dirty="0"/>
              <a:t> un </a:t>
            </a:r>
            <a:r>
              <a:rPr lang="en-US" sz="1700" dirty="0" err="1"/>
              <a:t>număr</a:t>
            </a:r>
            <a:r>
              <a:rPr lang="en-US" sz="1700" dirty="0"/>
              <a:t> </a:t>
            </a:r>
            <a:r>
              <a:rPr lang="en-US" sz="1700" dirty="0" err="1"/>
              <a:t>prestabilit</a:t>
            </a:r>
            <a:r>
              <a:rPr lang="en-US" sz="1700" dirty="0"/>
              <a:t> n de </a:t>
            </a:r>
            <a:r>
              <a:rPr lang="en-US" sz="1700" dirty="0" err="1"/>
              <a:t>divizări</a:t>
            </a:r>
            <a:r>
              <a:rPr lang="en-US" sz="1700" dirty="0"/>
              <a:t> consecutive: </a:t>
            </a:r>
            <a:endParaRPr lang="ro-RO" sz="1700" dirty="0" smtClean="0"/>
          </a:p>
          <a:p>
            <a:pPr marL="0" indent="0">
              <a:buNone/>
            </a:pPr>
            <a:r>
              <a:rPr lang="en-US" sz="1700" dirty="0" err="1" smtClean="0"/>
              <a:t>Pasul</a:t>
            </a:r>
            <a:r>
              <a:rPr lang="en-US" sz="1700" dirty="0" smtClean="0"/>
              <a:t> </a:t>
            </a:r>
            <a:r>
              <a:rPr lang="en-US" sz="1700" dirty="0"/>
              <a:t>0. </a:t>
            </a:r>
            <a:r>
              <a:rPr lang="en-US" sz="1700" dirty="0" err="1"/>
              <a:t>Iniţializare</a:t>
            </a:r>
            <a:r>
              <a:rPr lang="en-US" sz="1700" dirty="0"/>
              <a:t>: </a:t>
            </a:r>
            <a:r>
              <a:rPr lang="en-US" sz="1700" dirty="0" err="1"/>
              <a:t>i</a:t>
            </a:r>
            <a:r>
              <a:rPr lang="en-US" sz="1700" dirty="0"/>
              <a:t> ⇐ 0. </a:t>
            </a:r>
            <a:endParaRPr lang="ro-RO" sz="1700" dirty="0" smtClean="0"/>
          </a:p>
          <a:p>
            <a:pPr marL="0" indent="0">
              <a:buNone/>
            </a:pPr>
            <a:r>
              <a:rPr lang="en-US" sz="1700" dirty="0" err="1" smtClean="0"/>
              <a:t>Pasul</a:t>
            </a:r>
            <a:r>
              <a:rPr lang="en-US" sz="1700" dirty="0" smtClean="0"/>
              <a:t> </a:t>
            </a:r>
            <a:r>
              <a:rPr lang="en-US" sz="1700" dirty="0"/>
              <a:t>1. </a:t>
            </a:r>
            <a:r>
              <a:rPr lang="en-US" sz="1700" dirty="0" err="1"/>
              <a:t>Determinarea</a:t>
            </a:r>
            <a:r>
              <a:rPr lang="en-US" sz="1700" dirty="0"/>
              <a:t> </a:t>
            </a:r>
            <a:r>
              <a:rPr lang="en-US" sz="1700" dirty="0" err="1"/>
              <a:t>mijlocului</a:t>
            </a:r>
            <a:r>
              <a:rPr lang="en-US" sz="1700" dirty="0"/>
              <a:t> </a:t>
            </a:r>
            <a:r>
              <a:rPr lang="en-US" sz="1700" dirty="0" err="1" smtClean="0"/>
              <a:t>segmentului</a:t>
            </a:r>
            <a:r>
              <a:rPr lang="ro-RO" sz="1700" dirty="0" smtClean="0"/>
              <a:t> c</a:t>
            </a:r>
            <a:r>
              <a:rPr lang="ro-RO" sz="1700" dirty="0"/>
              <a:t> </a:t>
            </a:r>
            <a:r>
              <a:rPr lang="en-US" sz="1700" dirty="0"/>
              <a:t>⇐</a:t>
            </a:r>
            <a:r>
              <a:rPr lang="ro-RO" sz="1700" dirty="0" smtClean="0"/>
              <a:t>(</a:t>
            </a:r>
            <a:r>
              <a:rPr lang="ro-RO" sz="1700" dirty="0" err="1" smtClean="0"/>
              <a:t>a+b</a:t>
            </a:r>
            <a:r>
              <a:rPr lang="ro-RO" sz="1700" dirty="0" smtClean="0"/>
              <a:t>)/2.</a:t>
            </a:r>
          </a:p>
          <a:p>
            <a:pPr marL="0" indent="0">
              <a:buNone/>
            </a:pPr>
            <a:r>
              <a:rPr lang="en-US" sz="1700" dirty="0" err="1" smtClean="0"/>
              <a:t>Pasul</a:t>
            </a:r>
            <a:r>
              <a:rPr lang="en-US" sz="1700" dirty="0" smtClean="0"/>
              <a:t> </a:t>
            </a:r>
            <a:r>
              <a:rPr lang="en-US" sz="1700" dirty="0"/>
              <a:t>2. </a:t>
            </a:r>
            <a:r>
              <a:rPr lang="en-US" sz="1700" dirty="0" err="1"/>
              <a:t>Reducerea</a:t>
            </a:r>
            <a:r>
              <a:rPr lang="en-US" sz="1700" dirty="0"/>
              <a:t> </a:t>
            </a:r>
            <a:r>
              <a:rPr lang="en-US" sz="1700" dirty="0" err="1"/>
              <a:t>segmentului</a:t>
            </a:r>
            <a:r>
              <a:rPr lang="en-US" sz="1700" dirty="0"/>
              <a:t> </a:t>
            </a:r>
            <a:r>
              <a:rPr lang="en-US" sz="1700" dirty="0" err="1"/>
              <a:t>ce</a:t>
            </a:r>
            <a:r>
              <a:rPr lang="en-US" sz="1700" dirty="0"/>
              <a:t> </a:t>
            </a:r>
            <a:r>
              <a:rPr lang="en-US" sz="1700" dirty="0" err="1"/>
              <a:t>conţine</a:t>
            </a:r>
            <a:r>
              <a:rPr lang="en-US" sz="1700" dirty="0"/>
              <a:t> </a:t>
            </a:r>
            <a:r>
              <a:rPr lang="en-US" sz="1700" dirty="0" err="1"/>
              <a:t>soluţia</a:t>
            </a:r>
            <a:r>
              <a:rPr lang="en-US" sz="1700" dirty="0"/>
              <a:t>: </a:t>
            </a:r>
            <a:r>
              <a:rPr lang="en-US" sz="1700" dirty="0" err="1"/>
              <a:t>dacă</a:t>
            </a:r>
            <a:r>
              <a:rPr lang="en-US" sz="1700" dirty="0"/>
              <a:t> f(c) = 0, </a:t>
            </a:r>
            <a:r>
              <a:rPr lang="en-US" sz="1700" dirty="0" err="1"/>
              <a:t>atunci</a:t>
            </a:r>
            <a:r>
              <a:rPr lang="en-US" sz="1700" dirty="0"/>
              <a:t> </a:t>
            </a:r>
            <a:r>
              <a:rPr lang="en-US" sz="1700" dirty="0" err="1"/>
              <a:t>soluţia</a:t>
            </a:r>
            <a:r>
              <a:rPr lang="en-US" sz="1700" dirty="0"/>
              <a:t> </a:t>
            </a:r>
            <a:r>
              <a:rPr lang="en-US" sz="1700" dirty="0" err="1"/>
              <a:t>calculată</a:t>
            </a:r>
            <a:r>
              <a:rPr lang="en-US" sz="1700" dirty="0"/>
              <a:t> </a:t>
            </a:r>
            <a:r>
              <a:rPr lang="en-US" sz="1700" dirty="0" err="1"/>
              <a:t>este</a:t>
            </a:r>
            <a:r>
              <a:rPr lang="en-US" sz="1700" dirty="0"/>
              <a:t> x = </a:t>
            </a:r>
            <a:r>
              <a:rPr lang="en-US" sz="1700" dirty="0" smtClean="0"/>
              <a:t>c. SFÎRŞIT. </a:t>
            </a:r>
            <a:endParaRPr lang="ro-RO" sz="1700" dirty="0" smtClean="0"/>
          </a:p>
          <a:p>
            <a:pPr marL="0" indent="0">
              <a:buNone/>
            </a:pPr>
            <a:r>
              <a:rPr lang="en-US" sz="1700" dirty="0" err="1" smtClean="0"/>
              <a:t>În</a:t>
            </a:r>
            <a:r>
              <a:rPr lang="en-US" sz="1700" dirty="0" smtClean="0"/>
              <a:t> </a:t>
            </a:r>
            <a:r>
              <a:rPr lang="en-US" sz="1700" dirty="0" err="1"/>
              <a:t>caz</a:t>
            </a:r>
            <a:r>
              <a:rPr lang="en-US" sz="1700" dirty="0"/>
              <a:t> </a:t>
            </a:r>
            <a:r>
              <a:rPr lang="en-US" sz="1700" dirty="0" err="1"/>
              <a:t>contrar</a:t>
            </a:r>
            <a:r>
              <a:rPr lang="en-US" sz="1700" dirty="0"/>
              <a:t>, </a:t>
            </a:r>
            <a:r>
              <a:rPr lang="en-US" sz="1700" dirty="0" err="1"/>
              <a:t>dacă</a:t>
            </a:r>
            <a:r>
              <a:rPr lang="en-US" sz="1700" dirty="0"/>
              <a:t> f(a) × f(c) &gt; 0, </a:t>
            </a:r>
            <a:r>
              <a:rPr lang="en-US" sz="1700" dirty="0" err="1"/>
              <a:t>atunci</a:t>
            </a:r>
            <a:r>
              <a:rPr lang="en-US" sz="1700" dirty="0"/>
              <a:t> a ⇐ c; b ⇐ b, </a:t>
            </a:r>
            <a:r>
              <a:rPr lang="en-US" sz="1700" dirty="0" err="1"/>
              <a:t>altfel</a:t>
            </a:r>
            <a:r>
              <a:rPr lang="en-US" sz="1700" dirty="0"/>
              <a:t> a ⇐ a; </a:t>
            </a:r>
            <a:r>
              <a:rPr lang="en-US" sz="1700" dirty="0" err="1" smtClean="0"/>
              <a:t>b⇐c</a:t>
            </a:r>
            <a:r>
              <a:rPr lang="en-US" sz="1700" dirty="0"/>
              <a:t>. </a:t>
            </a:r>
            <a:endParaRPr lang="ro-RO" sz="1700" dirty="0" smtClean="0"/>
          </a:p>
          <a:p>
            <a:pPr marL="0" indent="0">
              <a:buNone/>
            </a:pPr>
            <a:r>
              <a:rPr lang="en-US" sz="1700" dirty="0" err="1" smtClean="0"/>
              <a:t>Pasul</a:t>
            </a:r>
            <a:r>
              <a:rPr lang="en-US" sz="1700" dirty="0" smtClean="0"/>
              <a:t> </a:t>
            </a:r>
            <a:r>
              <a:rPr lang="en-US" sz="1700" dirty="0"/>
              <a:t>3. </a:t>
            </a:r>
            <a:r>
              <a:rPr lang="en-US" sz="1700" dirty="0" err="1"/>
              <a:t>i</a:t>
            </a:r>
            <a:r>
              <a:rPr lang="en-US" sz="1700" dirty="0"/>
              <a:t> ⇐ </a:t>
            </a:r>
            <a:r>
              <a:rPr lang="en-US" sz="1700" dirty="0" err="1"/>
              <a:t>i</a:t>
            </a:r>
            <a:r>
              <a:rPr lang="en-US" sz="1700" dirty="0"/>
              <a:t> + 1. </a:t>
            </a:r>
            <a:r>
              <a:rPr lang="en-US" sz="1700" dirty="0" err="1"/>
              <a:t>Dacă</a:t>
            </a:r>
            <a:r>
              <a:rPr lang="en-US" sz="1700" dirty="0"/>
              <a:t> </a:t>
            </a:r>
            <a:r>
              <a:rPr lang="en-US" sz="1700" dirty="0" err="1"/>
              <a:t>i</a:t>
            </a:r>
            <a:r>
              <a:rPr lang="en-US" sz="1700" dirty="0"/>
              <a:t> = n, </a:t>
            </a:r>
            <a:r>
              <a:rPr lang="en-US" sz="1700" dirty="0" err="1"/>
              <a:t>atunci</a:t>
            </a:r>
            <a:r>
              <a:rPr lang="en-US" sz="1700" dirty="0"/>
              <a:t> </a:t>
            </a:r>
            <a:r>
              <a:rPr lang="en-US" sz="1700" dirty="0" err="1"/>
              <a:t>soluţia</a:t>
            </a:r>
            <a:r>
              <a:rPr lang="en-US" sz="1700" dirty="0"/>
              <a:t> </a:t>
            </a:r>
            <a:r>
              <a:rPr lang="en-US" sz="1700" dirty="0" err="1"/>
              <a:t>calculată</a:t>
            </a:r>
            <a:r>
              <a:rPr lang="en-US" sz="1700" dirty="0"/>
              <a:t> </a:t>
            </a:r>
            <a:r>
              <a:rPr lang="en-US" sz="1700" dirty="0" err="1" smtClean="0"/>
              <a:t>este</a:t>
            </a:r>
            <a:r>
              <a:rPr lang="ro-RO" sz="1700" dirty="0" smtClean="0"/>
              <a:t> x=(</a:t>
            </a:r>
            <a:r>
              <a:rPr lang="ro-RO" sz="1700" dirty="0" err="1" smtClean="0"/>
              <a:t>a+b</a:t>
            </a:r>
            <a:r>
              <a:rPr lang="ro-RO" sz="1700" dirty="0" smtClean="0"/>
              <a:t>)/2</a:t>
            </a:r>
            <a:r>
              <a:rPr lang="en-US" sz="1700" dirty="0" smtClean="0"/>
              <a:t>.</a:t>
            </a:r>
            <a:r>
              <a:rPr lang="ro-RO" sz="1700" dirty="0" smtClean="0"/>
              <a:t> </a:t>
            </a:r>
            <a:r>
              <a:rPr lang="en-US" sz="1700" dirty="0" smtClean="0"/>
              <a:t>SFÎRŞIT</a:t>
            </a:r>
            <a:r>
              <a:rPr lang="en-US" sz="1700" dirty="0"/>
              <a:t>. </a:t>
            </a:r>
            <a:endParaRPr lang="ro-RO" sz="1700" dirty="0" smtClean="0"/>
          </a:p>
          <a:p>
            <a:pPr marL="0" indent="0">
              <a:buNone/>
            </a:pPr>
            <a:r>
              <a:rPr lang="en-US" sz="1700" dirty="0" err="1" smtClean="0"/>
              <a:t>În</a:t>
            </a:r>
            <a:r>
              <a:rPr lang="en-US" sz="1700" dirty="0" smtClean="0"/>
              <a:t> </a:t>
            </a:r>
            <a:r>
              <a:rPr lang="en-US" sz="1700" dirty="0" err="1"/>
              <a:t>caz</a:t>
            </a:r>
            <a:r>
              <a:rPr lang="en-US" sz="1700" dirty="0"/>
              <a:t> </a:t>
            </a:r>
            <a:r>
              <a:rPr lang="en-US" sz="1700" dirty="0" err="1"/>
              <a:t>contrar</a:t>
            </a:r>
            <a:r>
              <a:rPr lang="en-US" sz="1700" dirty="0"/>
              <a:t>, se </a:t>
            </a:r>
            <a:r>
              <a:rPr lang="en-US" sz="1700" dirty="0" err="1"/>
              <a:t>revine</a:t>
            </a:r>
            <a:r>
              <a:rPr lang="en-US" sz="1700" dirty="0"/>
              <a:t> la </a:t>
            </a:r>
            <a:r>
              <a:rPr lang="en-US" sz="1700" dirty="0" err="1"/>
              <a:t>pasul</a:t>
            </a:r>
            <a:r>
              <a:rPr lang="en-US" sz="1700" dirty="0"/>
              <a:t> 1.</a:t>
            </a:r>
          </a:p>
        </p:txBody>
      </p:sp>
    </p:spTree>
    <p:extLst>
      <p:ext uri="{BB962C8B-B14F-4D97-AF65-F5344CB8AC3E}">
        <p14:creationId xmlns:p14="http://schemas.microsoft.com/office/powerpoint/2010/main" val="30118105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739540" y="433880"/>
            <a:ext cx="5955495" cy="572644"/>
          </a:xfrm>
        </p:spPr>
        <p:txBody>
          <a:bodyPr>
            <a:normAutofit fontScale="90000"/>
          </a:bodyPr>
          <a:lstStyle/>
          <a:p>
            <a:r>
              <a:rPr lang="ro-RO" dirty="0" smtClean="0"/>
              <a:t>Algoritmizarea metodei</a:t>
            </a:r>
            <a:endParaRPr lang="en-US" dirty="0"/>
          </a:p>
        </p:txBody>
      </p:sp>
      <p:sp>
        <p:nvSpPr>
          <p:cNvPr id="3" name="Объект 2"/>
          <p:cNvSpPr>
            <a:spLocks noGrp="1"/>
          </p:cNvSpPr>
          <p:nvPr>
            <p:ph idx="1"/>
          </p:nvPr>
        </p:nvSpPr>
        <p:spPr>
          <a:xfrm>
            <a:off x="2739539" y="1044700"/>
            <a:ext cx="5955495" cy="3511061"/>
          </a:xfrm>
        </p:spPr>
        <p:txBody>
          <a:bodyPr>
            <a:noAutofit/>
          </a:bodyPr>
          <a:lstStyle/>
          <a:p>
            <a:pPr marL="0" indent="0">
              <a:buNone/>
            </a:pPr>
            <a:r>
              <a:rPr lang="en-US" sz="2000" dirty="0"/>
              <a:t>A2. </a:t>
            </a:r>
            <a:r>
              <a:rPr lang="en-US" sz="2000" dirty="0" err="1"/>
              <a:t>Algoritmul</a:t>
            </a:r>
            <a:r>
              <a:rPr lang="en-US" sz="2000" dirty="0"/>
              <a:t> de </a:t>
            </a:r>
            <a:r>
              <a:rPr lang="en-US" sz="2000" dirty="0" err="1"/>
              <a:t>calcul</a:t>
            </a:r>
            <a:r>
              <a:rPr lang="en-US" sz="2000" dirty="0"/>
              <a:t> </a:t>
            </a:r>
            <a:r>
              <a:rPr lang="en-US" sz="2000" dirty="0" err="1"/>
              <a:t>pentru</a:t>
            </a:r>
            <a:r>
              <a:rPr lang="en-US" sz="2000" dirty="0"/>
              <a:t> o precizie2 </a:t>
            </a:r>
            <a:r>
              <a:rPr lang="el-GR" sz="2000" dirty="0"/>
              <a:t>ε </a:t>
            </a:r>
            <a:r>
              <a:rPr lang="en-US" sz="2000" dirty="0" err="1"/>
              <a:t>dată</a:t>
            </a:r>
            <a:r>
              <a:rPr lang="en-US" sz="2000" dirty="0"/>
              <a:t>: </a:t>
            </a:r>
            <a:endParaRPr lang="ro-RO" sz="2000" dirty="0" smtClean="0"/>
          </a:p>
          <a:p>
            <a:pPr marL="0" indent="0">
              <a:buNone/>
            </a:pPr>
            <a:r>
              <a:rPr lang="en-US" sz="2000" dirty="0" err="1" smtClean="0"/>
              <a:t>Pasul</a:t>
            </a:r>
            <a:r>
              <a:rPr lang="en-US" sz="2000" dirty="0" smtClean="0"/>
              <a:t> </a:t>
            </a:r>
            <a:r>
              <a:rPr lang="en-US" sz="2000" dirty="0"/>
              <a:t>1. </a:t>
            </a:r>
            <a:r>
              <a:rPr lang="en-US" sz="2000" dirty="0" err="1"/>
              <a:t>Determinarea</a:t>
            </a:r>
            <a:r>
              <a:rPr lang="en-US" sz="2000" dirty="0"/>
              <a:t> </a:t>
            </a:r>
            <a:r>
              <a:rPr lang="en-US" sz="2000" dirty="0" err="1"/>
              <a:t>mijlocului</a:t>
            </a:r>
            <a:r>
              <a:rPr lang="en-US" sz="2000" dirty="0"/>
              <a:t> </a:t>
            </a:r>
            <a:r>
              <a:rPr lang="en-US" sz="2000" dirty="0" err="1"/>
              <a:t>segmentului</a:t>
            </a:r>
            <a:r>
              <a:rPr lang="en-US" sz="2000" dirty="0"/>
              <a:t> </a:t>
            </a:r>
            <a:r>
              <a:rPr lang="ro-RO" sz="2000" dirty="0"/>
              <a:t>c </a:t>
            </a:r>
            <a:r>
              <a:rPr lang="en-US" sz="2000" dirty="0"/>
              <a:t>⇐</a:t>
            </a:r>
            <a:r>
              <a:rPr lang="ro-RO" sz="2000" dirty="0"/>
              <a:t>(</a:t>
            </a:r>
            <a:r>
              <a:rPr lang="ro-RO" sz="2000" dirty="0" err="1"/>
              <a:t>a+b</a:t>
            </a:r>
            <a:r>
              <a:rPr lang="ro-RO" sz="2000" dirty="0"/>
              <a:t>)/2</a:t>
            </a:r>
            <a:r>
              <a:rPr lang="ro-RO" sz="2000" dirty="0" smtClean="0"/>
              <a:t>.</a:t>
            </a:r>
          </a:p>
          <a:p>
            <a:pPr marL="0" indent="0">
              <a:buNone/>
            </a:pPr>
            <a:r>
              <a:rPr lang="en-US" sz="2000" dirty="0" err="1" smtClean="0"/>
              <a:t>Pasul</a:t>
            </a:r>
            <a:r>
              <a:rPr lang="en-US" sz="2000" dirty="0" smtClean="0"/>
              <a:t> </a:t>
            </a:r>
            <a:r>
              <a:rPr lang="en-US" sz="2000" dirty="0"/>
              <a:t>2. </a:t>
            </a:r>
            <a:r>
              <a:rPr lang="en-US" sz="2000" dirty="0" err="1"/>
              <a:t>Dacă</a:t>
            </a:r>
            <a:r>
              <a:rPr lang="en-US" sz="2000" dirty="0"/>
              <a:t> f(c) = 0, </a:t>
            </a:r>
            <a:r>
              <a:rPr lang="en-US" sz="2000" dirty="0" err="1"/>
              <a:t>atunci</a:t>
            </a:r>
            <a:r>
              <a:rPr lang="en-US" sz="2000" dirty="0"/>
              <a:t> </a:t>
            </a:r>
            <a:r>
              <a:rPr lang="en-US" sz="2000" dirty="0" err="1"/>
              <a:t>soluţia</a:t>
            </a:r>
            <a:r>
              <a:rPr lang="en-US" sz="2000" dirty="0"/>
              <a:t> </a:t>
            </a:r>
            <a:r>
              <a:rPr lang="en-US" sz="2000" dirty="0" err="1"/>
              <a:t>calculată</a:t>
            </a:r>
            <a:r>
              <a:rPr lang="en-US" sz="2000" dirty="0"/>
              <a:t> </a:t>
            </a:r>
            <a:r>
              <a:rPr lang="en-US" sz="2000" dirty="0" err="1"/>
              <a:t>este</a:t>
            </a:r>
            <a:r>
              <a:rPr lang="en-US" sz="2000" dirty="0"/>
              <a:t> x = c. SFÎRŞIT. </a:t>
            </a:r>
            <a:endParaRPr lang="ro-RO" sz="2000" dirty="0" smtClean="0"/>
          </a:p>
          <a:p>
            <a:pPr marL="0" indent="0">
              <a:buNone/>
            </a:pPr>
            <a:r>
              <a:rPr lang="en-US" sz="2000" dirty="0" err="1" smtClean="0"/>
              <a:t>În</a:t>
            </a:r>
            <a:r>
              <a:rPr lang="en-US" sz="2000" dirty="0" smtClean="0"/>
              <a:t> </a:t>
            </a:r>
            <a:r>
              <a:rPr lang="en-US" sz="2000" dirty="0" err="1"/>
              <a:t>caz</a:t>
            </a:r>
            <a:r>
              <a:rPr lang="en-US" sz="2000" dirty="0"/>
              <a:t> </a:t>
            </a:r>
            <a:r>
              <a:rPr lang="en-US" sz="2000" dirty="0" err="1"/>
              <a:t>contrar</a:t>
            </a:r>
            <a:r>
              <a:rPr lang="en-US" sz="2000" dirty="0"/>
              <a:t>, </a:t>
            </a:r>
            <a:r>
              <a:rPr lang="en-US" sz="2000" dirty="0" err="1"/>
              <a:t>dacă</a:t>
            </a:r>
            <a:r>
              <a:rPr lang="en-US" sz="2000" dirty="0"/>
              <a:t> f(a) × f(c) &gt; 0, </a:t>
            </a:r>
            <a:r>
              <a:rPr lang="en-US" sz="2000" dirty="0" err="1"/>
              <a:t>atunci</a:t>
            </a:r>
            <a:r>
              <a:rPr lang="en-US" sz="2000" dirty="0"/>
              <a:t> a ⇐ c; b ⇐ b, </a:t>
            </a:r>
            <a:r>
              <a:rPr lang="en-US" sz="2000" dirty="0" err="1"/>
              <a:t>altfel</a:t>
            </a:r>
            <a:r>
              <a:rPr lang="en-US" sz="2000" dirty="0"/>
              <a:t> a </a:t>
            </a:r>
            <a:r>
              <a:rPr lang="en-US" sz="2000" dirty="0" smtClean="0"/>
              <a:t>⇐a</a:t>
            </a:r>
            <a:r>
              <a:rPr lang="en-US" sz="2000" dirty="0"/>
              <a:t>; b ⇐ c. </a:t>
            </a:r>
            <a:endParaRPr lang="ro-RO" sz="2000" dirty="0" smtClean="0"/>
          </a:p>
          <a:p>
            <a:pPr marL="0" indent="0">
              <a:buNone/>
            </a:pPr>
            <a:r>
              <a:rPr lang="en-US" sz="2000" dirty="0" err="1" smtClean="0"/>
              <a:t>Pasul</a:t>
            </a:r>
            <a:r>
              <a:rPr lang="en-US" sz="2000" dirty="0" smtClean="0"/>
              <a:t> </a:t>
            </a:r>
            <a:r>
              <a:rPr lang="en-US" sz="2000" dirty="0"/>
              <a:t>3. </a:t>
            </a:r>
            <a:r>
              <a:rPr lang="en-US" sz="2000" dirty="0" err="1"/>
              <a:t>Dacă</a:t>
            </a:r>
            <a:r>
              <a:rPr lang="en-US" sz="2000" dirty="0"/>
              <a:t> |b – a|&lt; </a:t>
            </a:r>
            <a:r>
              <a:rPr lang="el-GR" sz="2000" dirty="0"/>
              <a:t>ε, </a:t>
            </a:r>
            <a:r>
              <a:rPr lang="en-US" sz="2000" dirty="0" err="1"/>
              <a:t>atunci</a:t>
            </a:r>
            <a:r>
              <a:rPr lang="en-US" sz="2000" dirty="0"/>
              <a:t> </a:t>
            </a:r>
            <a:r>
              <a:rPr lang="en-US" sz="2000" dirty="0" err="1"/>
              <a:t>soluţia</a:t>
            </a:r>
            <a:r>
              <a:rPr lang="en-US" sz="2000" dirty="0"/>
              <a:t> </a:t>
            </a:r>
            <a:r>
              <a:rPr lang="en-US" sz="2000" dirty="0" err="1"/>
              <a:t>calculată</a:t>
            </a:r>
            <a:r>
              <a:rPr lang="en-US" sz="2000" dirty="0"/>
              <a:t> </a:t>
            </a:r>
            <a:r>
              <a:rPr lang="en-US" sz="2000" dirty="0" err="1"/>
              <a:t>este</a:t>
            </a:r>
            <a:r>
              <a:rPr lang="en-US" sz="2000" dirty="0"/>
              <a:t> </a:t>
            </a:r>
            <a:r>
              <a:rPr lang="ro-RO" sz="2000" dirty="0"/>
              <a:t>x=(</a:t>
            </a:r>
            <a:r>
              <a:rPr lang="ro-RO" sz="2000" dirty="0" err="1"/>
              <a:t>a+b</a:t>
            </a:r>
            <a:r>
              <a:rPr lang="ro-RO" sz="2000" dirty="0"/>
              <a:t>)/2</a:t>
            </a:r>
            <a:r>
              <a:rPr lang="en-US" sz="2000" dirty="0" smtClean="0"/>
              <a:t>.</a:t>
            </a:r>
            <a:endParaRPr lang="ro-RO" sz="2000" dirty="0" smtClean="0"/>
          </a:p>
          <a:p>
            <a:pPr marL="0" indent="0">
              <a:buNone/>
            </a:pPr>
            <a:r>
              <a:rPr lang="en-US" sz="2000" dirty="0" smtClean="0"/>
              <a:t>SFÎRŞIT</a:t>
            </a:r>
            <a:r>
              <a:rPr lang="en-US" sz="2000" dirty="0"/>
              <a:t>. </a:t>
            </a:r>
            <a:endParaRPr lang="ro-RO" sz="2000" dirty="0" smtClean="0"/>
          </a:p>
          <a:p>
            <a:pPr marL="0" indent="0">
              <a:buNone/>
            </a:pPr>
            <a:r>
              <a:rPr lang="en-US" sz="2000" dirty="0" err="1" smtClean="0"/>
              <a:t>În</a:t>
            </a:r>
            <a:r>
              <a:rPr lang="en-US" sz="2000" dirty="0" smtClean="0"/>
              <a:t> </a:t>
            </a:r>
            <a:r>
              <a:rPr lang="en-US" sz="2000" dirty="0" err="1"/>
              <a:t>caz</a:t>
            </a:r>
            <a:r>
              <a:rPr lang="en-US" sz="2000" dirty="0"/>
              <a:t> </a:t>
            </a:r>
            <a:r>
              <a:rPr lang="en-US" sz="2000" dirty="0" err="1"/>
              <a:t>contrar</a:t>
            </a:r>
            <a:r>
              <a:rPr lang="en-US" sz="2000" dirty="0"/>
              <a:t>, se </a:t>
            </a:r>
            <a:r>
              <a:rPr lang="en-US" sz="2000" dirty="0" err="1"/>
              <a:t>revine</a:t>
            </a:r>
            <a:r>
              <a:rPr lang="en-US" sz="2000" dirty="0"/>
              <a:t> la </a:t>
            </a:r>
            <a:r>
              <a:rPr lang="en-US" sz="2000" dirty="0" err="1"/>
              <a:t>pasul</a:t>
            </a:r>
            <a:r>
              <a:rPr lang="en-US" sz="2000" dirty="0"/>
              <a:t> 1.</a:t>
            </a:r>
          </a:p>
        </p:txBody>
      </p:sp>
    </p:spTree>
    <p:extLst>
      <p:ext uri="{BB962C8B-B14F-4D97-AF65-F5344CB8AC3E}">
        <p14:creationId xmlns:p14="http://schemas.microsoft.com/office/powerpoint/2010/main" val="18779153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8966" y="128470"/>
            <a:ext cx="8246070" cy="763525"/>
          </a:xfrm>
        </p:spPr>
        <p:txBody>
          <a:bodyPr/>
          <a:lstStyle/>
          <a:p>
            <a:pPr algn="ctr"/>
            <a:r>
              <a:rPr lang="ro-RO" dirty="0" smtClean="0">
                <a:solidFill>
                  <a:schemeClr val="bg1"/>
                </a:solidFill>
              </a:rPr>
              <a:t>Metoda bisecției</a:t>
            </a:r>
            <a:endParaRPr lang="en-US" dirty="0">
              <a:solidFill>
                <a:schemeClr val="bg1"/>
              </a:solidFill>
            </a:endParaRPr>
          </a:p>
        </p:txBody>
      </p:sp>
      <p:sp>
        <p:nvSpPr>
          <p:cNvPr id="3" name="Объект 2"/>
          <p:cNvSpPr>
            <a:spLocks noGrp="1"/>
          </p:cNvSpPr>
          <p:nvPr>
            <p:ph idx="1"/>
          </p:nvPr>
        </p:nvSpPr>
        <p:spPr>
          <a:xfrm>
            <a:off x="448966" y="1197405"/>
            <a:ext cx="8246070" cy="3646882"/>
          </a:xfrm>
        </p:spPr>
        <p:txBody>
          <a:bodyPr>
            <a:normAutofit/>
          </a:bodyPr>
          <a:lstStyle/>
          <a:p>
            <a:r>
              <a:rPr lang="en-US" sz="2000" b="1" u="sng" dirty="0" err="1"/>
              <a:t>Exemplul</a:t>
            </a:r>
            <a:r>
              <a:rPr lang="en-US" sz="2000" b="1" u="sng" dirty="0"/>
              <a:t> </a:t>
            </a:r>
            <a:r>
              <a:rPr lang="en-US" sz="2000" b="1" u="sng" dirty="0" smtClean="0"/>
              <a:t>1</a:t>
            </a:r>
            <a:r>
              <a:rPr lang="ro-RO" sz="2000" b="1" u="sng" dirty="0" smtClean="0"/>
              <a:t> </a:t>
            </a:r>
            <a:r>
              <a:rPr lang="en-US" sz="2000" b="1" u="sng" dirty="0" smtClean="0"/>
              <a:t> </a:t>
            </a:r>
            <a:r>
              <a:rPr lang="en-US" sz="2000" dirty="0" err="1"/>
              <a:t>Să</a:t>
            </a:r>
            <a:r>
              <a:rPr lang="en-US" sz="2000" dirty="0"/>
              <a:t> se determine o </a:t>
            </a:r>
            <a:r>
              <a:rPr lang="en-US" sz="2000" dirty="0" err="1"/>
              <a:t>rădăcină</a:t>
            </a:r>
            <a:r>
              <a:rPr lang="en-US" sz="2000" dirty="0"/>
              <a:t> a </a:t>
            </a:r>
            <a:r>
              <a:rPr lang="en-US" sz="2000" dirty="0" err="1"/>
              <a:t>ecuaţiei</a:t>
            </a:r>
            <a:r>
              <a:rPr lang="en-US" sz="2000" dirty="0"/>
              <a:t> x4 + 2x3 – x –1 = 0 </a:t>
            </a:r>
            <a:r>
              <a:rPr lang="en-US" sz="2000" dirty="0" err="1"/>
              <a:t>pe</a:t>
            </a:r>
            <a:r>
              <a:rPr lang="en-US" sz="2000" dirty="0"/>
              <a:t> </a:t>
            </a:r>
            <a:r>
              <a:rPr lang="en-US" sz="2000" dirty="0" err="1"/>
              <a:t>segmentul</a:t>
            </a:r>
            <a:r>
              <a:rPr lang="en-US" sz="2000" dirty="0"/>
              <a:t> [0, 1] </a:t>
            </a:r>
            <a:r>
              <a:rPr lang="en-US" sz="2000" dirty="0" err="1"/>
              <a:t>pentru</a:t>
            </a:r>
            <a:r>
              <a:rPr lang="en-US" sz="2000" dirty="0"/>
              <a:t> 16 </a:t>
            </a:r>
            <a:r>
              <a:rPr lang="en-US" sz="2000" dirty="0" err="1"/>
              <a:t>divizări</a:t>
            </a:r>
            <a:r>
              <a:rPr lang="en-US" sz="2000" dirty="0"/>
              <a:t> consecutive</a:t>
            </a:r>
            <a:r>
              <a:rPr lang="en-US" sz="2000" dirty="0" smtClean="0"/>
              <a:t>.</a:t>
            </a:r>
            <a:endParaRPr lang="ro-RO" sz="2000" dirty="0" smtClean="0"/>
          </a:p>
        </p:txBody>
      </p:sp>
      <p:pic>
        <p:nvPicPr>
          <p:cNvPr id="4" name="Рисунок 3"/>
          <p:cNvPicPr>
            <a:picLocks noChangeAspect="1"/>
          </p:cNvPicPr>
          <p:nvPr/>
        </p:nvPicPr>
        <p:blipFill>
          <a:blip r:embed="rId2"/>
          <a:stretch>
            <a:fillRect/>
          </a:stretch>
        </p:blipFill>
        <p:spPr>
          <a:xfrm>
            <a:off x="1365196" y="1929264"/>
            <a:ext cx="6413610" cy="2451534"/>
          </a:xfrm>
          <a:prstGeom prst="rect">
            <a:avLst/>
          </a:prstGeom>
        </p:spPr>
      </p:pic>
      <p:pic>
        <p:nvPicPr>
          <p:cNvPr id="6" name="Рисунок 5"/>
          <p:cNvPicPr>
            <a:picLocks noChangeAspect="1"/>
          </p:cNvPicPr>
          <p:nvPr/>
        </p:nvPicPr>
        <p:blipFill>
          <a:blip r:embed="rId3"/>
          <a:stretch>
            <a:fillRect/>
          </a:stretch>
        </p:blipFill>
        <p:spPr>
          <a:xfrm>
            <a:off x="3076576" y="4425797"/>
            <a:ext cx="2990850" cy="723900"/>
          </a:xfrm>
          <a:prstGeom prst="rect">
            <a:avLst/>
          </a:prstGeom>
        </p:spPr>
      </p:pic>
      <p:sp>
        <p:nvSpPr>
          <p:cNvPr id="7" name="TextBox 6"/>
          <p:cNvSpPr txBox="1"/>
          <p:nvPr/>
        </p:nvSpPr>
        <p:spPr>
          <a:xfrm>
            <a:off x="754375" y="4425797"/>
            <a:ext cx="2137870" cy="369332"/>
          </a:xfrm>
          <a:prstGeom prst="rect">
            <a:avLst/>
          </a:prstGeom>
          <a:noFill/>
        </p:spPr>
        <p:txBody>
          <a:bodyPr wrap="square" rtlCol="0">
            <a:spAutoFit/>
          </a:bodyPr>
          <a:lstStyle/>
          <a:p>
            <a:r>
              <a:rPr lang="ro-RO" b="1" dirty="0" smtClean="0">
                <a:solidFill>
                  <a:schemeClr val="bg1"/>
                </a:solidFill>
              </a:rPr>
              <a:t>Rezultate</a:t>
            </a:r>
            <a:endParaRPr lang="en-US" b="1" dirty="0">
              <a:solidFill>
                <a:schemeClr val="bg1"/>
              </a:solidFill>
            </a:endParaRPr>
          </a:p>
        </p:txBody>
      </p:sp>
    </p:spTree>
    <p:extLst>
      <p:ext uri="{BB962C8B-B14F-4D97-AF65-F5344CB8AC3E}">
        <p14:creationId xmlns:p14="http://schemas.microsoft.com/office/powerpoint/2010/main" val="4079478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8966" y="128470"/>
            <a:ext cx="8246070" cy="763525"/>
          </a:xfrm>
        </p:spPr>
        <p:txBody>
          <a:bodyPr/>
          <a:lstStyle/>
          <a:p>
            <a:pPr algn="ctr"/>
            <a:r>
              <a:rPr lang="ro-RO" dirty="0" smtClean="0">
                <a:solidFill>
                  <a:schemeClr val="bg1"/>
                </a:solidFill>
              </a:rPr>
              <a:t>Metoda coardelor</a:t>
            </a:r>
            <a:endParaRPr lang="en-US" dirty="0">
              <a:solidFill>
                <a:schemeClr val="bg1"/>
              </a:solidFill>
            </a:endParaRPr>
          </a:p>
        </p:txBody>
      </p:sp>
      <p:sp>
        <p:nvSpPr>
          <p:cNvPr id="3" name="Объект 2"/>
          <p:cNvSpPr>
            <a:spLocks noGrp="1"/>
          </p:cNvSpPr>
          <p:nvPr>
            <p:ph idx="1"/>
          </p:nvPr>
        </p:nvSpPr>
        <p:spPr>
          <a:xfrm>
            <a:off x="296261" y="1350109"/>
            <a:ext cx="6159466" cy="3512215"/>
          </a:xfrm>
        </p:spPr>
        <p:txBody>
          <a:bodyPr>
            <a:normAutofit lnSpcReduction="10000"/>
          </a:bodyPr>
          <a:lstStyle/>
          <a:p>
            <a:pPr marL="0" indent="0">
              <a:buNone/>
            </a:pPr>
            <a:r>
              <a:rPr lang="ro-RO" sz="2000" dirty="0" smtClean="0"/>
              <a:t>Fie dată funcția f(x), care posedă următoarele proprietăți:</a:t>
            </a:r>
          </a:p>
          <a:p>
            <a:pPr marL="457200" indent="-457200">
              <a:buFont typeface="+mj-lt"/>
              <a:buAutoNum type="arabicPeriod"/>
            </a:pPr>
            <a:r>
              <a:rPr lang="ro-RO" sz="2000" dirty="0"/>
              <a:t>f</a:t>
            </a:r>
            <a:r>
              <a:rPr lang="ro-RO" sz="2000" dirty="0" smtClean="0"/>
              <a:t>(x) continuă pe segmentul </a:t>
            </a:r>
            <a:r>
              <a:rPr lang="en-US" sz="2000" dirty="0" smtClean="0"/>
              <a:t>[</a:t>
            </a:r>
            <a:r>
              <a:rPr lang="en-US" sz="2000" dirty="0" err="1" smtClean="0"/>
              <a:t>a,b</a:t>
            </a:r>
            <a:r>
              <a:rPr lang="en-US" sz="2000" dirty="0" smtClean="0"/>
              <a:t>] </a:t>
            </a:r>
            <a:r>
              <a:rPr lang="ro-RO" sz="2000" dirty="0" smtClean="0"/>
              <a:t>și f(a)*f(b)</a:t>
            </a:r>
            <a:r>
              <a:rPr lang="en-US" sz="2000" dirty="0" smtClean="0"/>
              <a:t>&lt;0;</a:t>
            </a:r>
          </a:p>
          <a:p>
            <a:pPr marL="457200" indent="-457200">
              <a:buFont typeface="+mj-lt"/>
              <a:buAutoNum type="arabicPeriod"/>
            </a:pPr>
            <a:r>
              <a:rPr lang="ro-RO" sz="2000" dirty="0" err="1"/>
              <a:t>p</a:t>
            </a:r>
            <a:r>
              <a:rPr lang="en-US" sz="2000" dirty="0" smtClean="0"/>
              <a:t>e </a:t>
            </a:r>
            <a:r>
              <a:rPr lang="en-US" sz="2000" dirty="0" err="1" smtClean="0"/>
              <a:t>segmentul</a:t>
            </a:r>
            <a:r>
              <a:rPr lang="en-US" sz="2000" dirty="0" smtClean="0"/>
              <a:t> [</a:t>
            </a:r>
            <a:r>
              <a:rPr lang="en-US" sz="2000" dirty="0" err="1" smtClean="0"/>
              <a:t>a,b</a:t>
            </a:r>
            <a:r>
              <a:rPr lang="en-US" sz="2000" dirty="0" smtClean="0"/>
              <a:t>] exist</a:t>
            </a:r>
            <a:r>
              <a:rPr lang="ro-RO" sz="2000" dirty="0" smtClean="0"/>
              <a:t>ă </a:t>
            </a:r>
            <a:r>
              <a:rPr lang="ro-RO" sz="2000" dirty="0"/>
              <a:t>f</a:t>
            </a:r>
            <a:r>
              <a:rPr lang="en-US" sz="2000" dirty="0"/>
              <a:t>’</a:t>
            </a:r>
            <a:r>
              <a:rPr lang="ru-RU" sz="2000" dirty="0"/>
              <a:t>(</a:t>
            </a:r>
            <a:r>
              <a:rPr lang="ro-RO" sz="2000" dirty="0"/>
              <a:t>x</a:t>
            </a:r>
            <a:r>
              <a:rPr lang="ro-RO" sz="2000" dirty="0" smtClean="0"/>
              <a:t>) diferit de zero și </a:t>
            </a:r>
            <a:r>
              <a:rPr lang="ro-RO" sz="2000" dirty="0"/>
              <a:t>f</a:t>
            </a:r>
            <a:r>
              <a:rPr lang="en-US" sz="2000" dirty="0" smtClean="0"/>
              <a:t>’’</a:t>
            </a:r>
            <a:r>
              <a:rPr lang="ru-RU" sz="2000" dirty="0" smtClean="0"/>
              <a:t>(</a:t>
            </a:r>
            <a:r>
              <a:rPr lang="ro-RO" sz="2000" dirty="0"/>
              <a:t>x</a:t>
            </a:r>
            <a:r>
              <a:rPr lang="ro-RO" sz="2000" dirty="0" smtClean="0"/>
              <a:t>) diferit de zero.</a:t>
            </a:r>
          </a:p>
          <a:p>
            <a:pPr marL="0" indent="0">
              <a:buNone/>
            </a:pPr>
            <a:r>
              <a:rPr lang="ro-RO" sz="2000" dirty="0" smtClean="0"/>
              <a:t> </a:t>
            </a:r>
            <a:r>
              <a:rPr lang="ro-RO" sz="2000" b="1" i="1" dirty="0" smtClean="0"/>
              <a:t>Metoda coardelor </a:t>
            </a:r>
            <a:r>
              <a:rPr lang="ro-RO" sz="2000" dirty="0" smtClean="0"/>
              <a:t>presupune alegerea în calitate de aproximare a soluției punctului determinat de intersecția dreptei ce trece prin punctele (</a:t>
            </a:r>
            <a:r>
              <a:rPr lang="ro-RO" sz="2000" dirty="0" err="1" smtClean="0"/>
              <a:t>a,f</a:t>
            </a:r>
            <a:r>
              <a:rPr lang="ro-RO" sz="2000" dirty="0" smtClean="0"/>
              <a:t>(a)) și (</a:t>
            </a:r>
            <a:r>
              <a:rPr lang="ro-RO" sz="2000" dirty="0" err="1" smtClean="0"/>
              <a:t>b,f</a:t>
            </a:r>
            <a:r>
              <a:rPr lang="ro-RO" sz="2000" dirty="0" smtClean="0"/>
              <a:t>(b)) cu axa </a:t>
            </a:r>
            <a:r>
              <a:rPr lang="ro-RO" sz="2000" dirty="0" err="1" smtClean="0"/>
              <a:t>Ox</a:t>
            </a:r>
            <a:r>
              <a:rPr lang="ro-RO" sz="2000" dirty="0" smtClean="0"/>
              <a:t>.</a:t>
            </a:r>
          </a:p>
          <a:p>
            <a:pPr marL="0" indent="0">
              <a:buNone/>
            </a:pPr>
            <a:r>
              <a:rPr lang="ro-RO" sz="2000" i="1" dirty="0" smtClean="0"/>
              <a:t>Primul grafic </a:t>
            </a:r>
            <a:r>
              <a:rPr lang="ro-RO" sz="2000" dirty="0" smtClean="0"/>
              <a:t>- Apropierea succesivă de soluția ecuației. Extremitatea fixă – b.</a:t>
            </a:r>
          </a:p>
          <a:p>
            <a:pPr marL="0" indent="0">
              <a:buNone/>
            </a:pPr>
            <a:r>
              <a:rPr lang="ro-RO" sz="2000" i="1" dirty="0" smtClean="0"/>
              <a:t>Al doilea grafic </a:t>
            </a:r>
            <a:r>
              <a:rPr lang="ro-RO" sz="2000" dirty="0" smtClean="0"/>
              <a:t>- Apropierea succesivă de </a:t>
            </a:r>
            <a:r>
              <a:rPr lang="ro-RO" sz="2000" dirty="0"/>
              <a:t>soluția ecuației. Extremitatea fixă – a.</a:t>
            </a:r>
          </a:p>
          <a:p>
            <a:pPr marL="0" indent="0">
              <a:buNone/>
            </a:pPr>
            <a:endParaRPr lang="ro-RO" sz="2000" dirty="0" smtClean="0"/>
          </a:p>
          <a:p>
            <a:pPr marL="0" indent="0">
              <a:buNone/>
            </a:pPr>
            <a:endParaRPr lang="ro-RO" sz="2000" dirty="0" smtClean="0"/>
          </a:p>
          <a:p>
            <a:pPr marL="0" indent="0">
              <a:buNone/>
            </a:pPr>
            <a:endParaRPr lang="ro-RO" sz="2000" dirty="0" smtClean="0"/>
          </a:p>
        </p:txBody>
      </p:sp>
      <p:pic>
        <p:nvPicPr>
          <p:cNvPr id="6" name="Рисунок 5"/>
          <p:cNvPicPr>
            <a:picLocks noChangeAspect="1"/>
          </p:cNvPicPr>
          <p:nvPr/>
        </p:nvPicPr>
        <p:blipFill>
          <a:blip r:embed="rId3"/>
          <a:stretch>
            <a:fillRect/>
          </a:stretch>
        </p:blipFill>
        <p:spPr>
          <a:xfrm>
            <a:off x="6442499" y="1426461"/>
            <a:ext cx="2570292" cy="3359510"/>
          </a:xfrm>
          <a:prstGeom prst="rect">
            <a:avLst/>
          </a:prstGeom>
        </p:spPr>
      </p:pic>
    </p:spTree>
    <p:extLst>
      <p:ext uri="{BB962C8B-B14F-4D97-AF65-F5344CB8AC3E}">
        <p14:creationId xmlns:p14="http://schemas.microsoft.com/office/powerpoint/2010/main" val="39139291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solidFill>
                  <a:schemeClr val="bg1"/>
                </a:solidFill>
              </a:rPr>
              <a:t>Eroarea</a:t>
            </a:r>
            <a:r>
              <a:rPr lang="en-US" dirty="0" smtClean="0">
                <a:solidFill>
                  <a:schemeClr val="bg1"/>
                </a:solidFill>
              </a:rPr>
              <a:t> </a:t>
            </a:r>
            <a:r>
              <a:rPr lang="en-US" dirty="0" err="1" smtClean="0">
                <a:solidFill>
                  <a:schemeClr val="bg1"/>
                </a:solidFill>
              </a:rPr>
              <a:t>metodei</a:t>
            </a:r>
            <a:endParaRPr lang="en-US" dirty="0">
              <a:solidFill>
                <a:schemeClr val="bg1"/>
              </a:solidFill>
            </a:endParaRPr>
          </a:p>
        </p:txBody>
      </p:sp>
      <p:pic>
        <p:nvPicPr>
          <p:cNvPr id="4" name="Рисунок 3"/>
          <p:cNvPicPr>
            <a:picLocks noChangeAspect="1"/>
          </p:cNvPicPr>
          <p:nvPr/>
        </p:nvPicPr>
        <p:blipFill>
          <a:blip r:embed="rId2"/>
          <a:stretch>
            <a:fillRect/>
          </a:stretch>
        </p:blipFill>
        <p:spPr>
          <a:xfrm>
            <a:off x="296260" y="1402176"/>
            <a:ext cx="5219700" cy="1438275"/>
          </a:xfrm>
          <a:prstGeom prst="rect">
            <a:avLst/>
          </a:prstGeom>
        </p:spPr>
      </p:pic>
      <p:sp>
        <p:nvSpPr>
          <p:cNvPr id="5" name="TextBox 4"/>
          <p:cNvSpPr txBox="1"/>
          <p:nvPr/>
        </p:nvSpPr>
        <p:spPr>
          <a:xfrm>
            <a:off x="2295290" y="3068549"/>
            <a:ext cx="1221640" cy="369332"/>
          </a:xfrm>
          <a:prstGeom prst="rect">
            <a:avLst/>
          </a:prstGeom>
          <a:noFill/>
        </p:spPr>
        <p:txBody>
          <a:bodyPr wrap="square" rtlCol="0">
            <a:spAutoFit/>
          </a:bodyPr>
          <a:lstStyle/>
          <a:p>
            <a:pPr algn="ctr"/>
            <a:r>
              <a:rPr lang="en-US" dirty="0" smtClean="0"/>
              <a:t>SAU</a:t>
            </a:r>
            <a:endParaRPr lang="en-US" dirty="0"/>
          </a:p>
        </p:txBody>
      </p:sp>
      <p:pic>
        <p:nvPicPr>
          <p:cNvPr id="6" name="Рисунок 5"/>
          <p:cNvPicPr>
            <a:picLocks noChangeAspect="1"/>
          </p:cNvPicPr>
          <p:nvPr/>
        </p:nvPicPr>
        <p:blipFill>
          <a:blip r:embed="rId3"/>
          <a:stretch>
            <a:fillRect/>
          </a:stretch>
        </p:blipFill>
        <p:spPr>
          <a:xfrm>
            <a:off x="801085" y="3565237"/>
            <a:ext cx="4210050" cy="1457325"/>
          </a:xfrm>
          <a:prstGeom prst="rect">
            <a:avLst/>
          </a:prstGeom>
        </p:spPr>
      </p:pic>
      <p:sp>
        <p:nvSpPr>
          <p:cNvPr id="7" name="Прямоугольник 6"/>
          <p:cNvSpPr/>
          <p:nvPr/>
        </p:nvSpPr>
        <p:spPr>
          <a:xfrm>
            <a:off x="5640935" y="2699217"/>
            <a:ext cx="3359510" cy="1477328"/>
          </a:xfrm>
          <a:prstGeom prst="rect">
            <a:avLst/>
          </a:prstGeom>
        </p:spPr>
        <p:txBody>
          <a:bodyPr wrap="square">
            <a:spAutoFit/>
          </a:bodyPr>
          <a:lstStyle/>
          <a:p>
            <a:r>
              <a:rPr lang="el-GR" dirty="0">
                <a:solidFill>
                  <a:schemeClr val="bg1"/>
                </a:solidFill>
              </a:rPr>
              <a:t>ξ – </a:t>
            </a:r>
            <a:r>
              <a:rPr lang="en-US" dirty="0" err="1">
                <a:solidFill>
                  <a:schemeClr val="bg1"/>
                </a:solidFill>
              </a:rPr>
              <a:t>soluţia</a:t>
            </a:r>
            <a:r>
              <a:rPr lang="en-US" dirty="0">
                <a:solidFill>
                  <a:schemeClr val="bg1"/>
                </a:solidFill>
              </a:rPr>
              <a:t> </a:t>
            </a:r>
            <a:r>
              <a:rPr lang="en-US" dirty="0" err="1">
                <a:solidFill>
                  <a:schemeClr val="bg1"/>
                </a:solidFill>
              </a:rPr>
              <a:t>exactă</a:t>
            </a:r>
            <a:r>
              <a:rPr lang="en-US" dirty="0">
                <a:solidFill>
                  <a:schemeClr val="bg1"/>
                </a:solidFill>
              </a:rPr>
              <a:t> a </a:t>
            </a:r>
            <a:r>
              <a:rPr lang="en-US" dirty="0" err="1">
                <a:solidFill>
                  <a:schemeClr val="bg1"/>
                </a:solidFill>
              </a:rPr>
              <a:t>ecuaţiei</a:t>
            </a:r>
            <a:r>
              <a:rPr lang="en-US" dirty="0">
                <a:solidFill>
                  <a:schemeClr val="bg1"/>
                </a:solidFill>
              </a:rPr>
              <a:t> f(x) </a:t>
            </a:r>
            <a:r>
              <a:rPr lang="en-US" dirty="0" smtClean="0">
                <a:solidFill>
                  <a:schemeClr val="bg1"/>
                </a:solidFill>
              </a:rPr>
              <a:t>=0 </a:t>
            </a:r>
            <a:r>
              <a:rPr lang="en-US" dirty="0" err="1">
                <a:solidFill>
                  <a:schemeClr val="bg1"/>
                </a:solidFill>
              </a:rPr>
              <a:t>pe</a:t>
            </a:r>
            <a:r>
              <a:rPr lang="en-US" dirty="0">
                <a:solidFill>
                  <a:schemeClr val="bg1"/>
                </a:solidFill>
              </a:rPr>
              <a:t> </a:t>
            </a:r>
            <a:r>
              <a:rPr lang="en-US" dirty="0" err="1">
                <a:solidFill>
                  <a:schemeClr val="bg1"/>
                </a:solidFill>
              </a:rPr>
              <a:t>segmentul</a:t>
            </a:r>
            <a:r>
              <a:rPr lang="en-US" dirty="0">
                <a:solidFill>
                  <a:schemeClr val="bg1"/>
                </a:solidFill>
              </a:rPr>
              <a:t> [a, b], </a:t>
            </a:r>
            <a:endParaRPr lang="ro-RO" dirty="0">
              <a:solidFill>
                <a:schemeClr val="bg1"/>
              </a:solidFill>
            </a:endParaRPr>
          </a:p>
          <a:p>
            <a:r>
              <a:rPr lang="en-US" dirty="0" smtClean="0">
                <a:solidFill>
                  <a:schemeClr val="bg1"/>
                </a:solidFill>
              </a:rPr>
              <a:t>M1 </a:t>
            </a:r>
            <a:r>
              <a:rPr lang="en-US" dirty="0" err="1">
                <a:solidFill>
                  <a:schemeClr val="bg1"/>
                </a:solidFill>
              </a:rPr>
              <a:t>şi</a:t>
            </a:r>
            <a:r>
              <a:rPr lang="en-US" dirty="0">
                <a:solidFill>
                  <a:schemeClr val="bg1"/>
                </a:solidFill>
              </a:rPr>
              <a:t> m1 – </a:t>
            </a:r>
            <a:r>
              <a:rPr lang="en-US" dirty="0" err="1">
                <a:solidFill>
                  <a:schemeClr val="bg1"/>
                </a:solidFill>
              </a:rPr>
              <a:t>marginea</a:t>
            </a:r>
            <a:r>
              <a:rPr lang="en-US" dirty="0">
                <a:solidFill>
                  <a:schemeClr val="bg1"/>
                </a:solidFill>
              </a:rPr>
              <a:t> </a:t>
            </a:r>
            <a:r>
              <a:rPr lang="en-US" dirty="0" err="1">
                <a:solidFill>
                  <a:schemeClr val="bg1"/>
                </a:solidFill>
              </a:rPr>
              <a:t>superioară</a:t>
            </a:r>
            <a:r>
              <a:rPr lang="en-US" dirty="0">
                <a:solidFill>
                  <a:schemeClr val="bg1"/>
                </a:solidFill>
              </a:rPr>
              <a:t> </a:t>
            </a:r>
            <a:r>
              <a:rPr lang="en-US" dirty="0" err="1">
                <a:solidFill>
                  <a:schemeClr val="bg1"/>
                </a:solidFill>
              </a:rPr>
              <a:t>şi</a:t>
            </a:r>
            <a:r>
              <a:rPr lang="en-US" dirty="0">
                <a:solidFill>
                  <a:schemeClr val="bg1"/>
                </a:solidFill>
              </a:rPr>
              <a:t> </a:t>
            </a:r>
            <a:r>
              <a:rPr lang="en-US" dirty="0" err="1">
                <a:solidFill>
                  <a:schemeClr val="bg1"/>
                </a:solidFill>
              </a:rPr>
              <a:t>inferioară</a:t>
            </a:r>
            <a:r>
              <a:rPr lang="en-US" dirty="0">
                <a:solidFill>
                  <a:schemeClr val="bg1"/>
                </a:solidFill>
              </a:rPr>
              <a:t> a f ′(x) </a:t>
            </a:r>
            <a:r>
              <a:rPr lang="en-US" dirty="0" err="1">
                <a:solidFill>
                  <a:schemeClr val="bg1"/>
                </a:solidFill>
              </a:rPr>
              <a:t>pe</a:t>
            </a:r>
            <a:r>
              <a:rPr lang="en-US" dirty="0">
                <a:solidFill>
                  <a:schemeClr val="bg1"/>
                </a:solidFill>
              </a:rPr>
              <a:t> </a:t>
            </a:r>
            <a:r>
              <a:rPr lang="en-US" dirty="0" err="1">
                <a:solidFill>
                  <a:schemeClr val="bg1"/>
                </a:solidFill>
              </a:rPr>
              <a:t>acelaşi</a:t>
            </a:r>
            <a:r>
              <a:rPr lang="en-US" dirty="0">
                <a:solidFill>
                  <a:schemeClr val="bg1"/>
                </a:solidFill>
              </a:rPr>
              <a:t> segment</a:t>
            </a:r>
          </a:p>
        </p:txBody>
      </p:sp>
    </p:spTree>
    <p:extLst>
      <p:ext uri="{BB962C8B-B14F-4D97-AF65-F5344CB8AC3E}">
        <p14:creationId xmlns:p14="http://schemas.microsoft.com/office/powerpoint/2010/main" val="33075842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739539" y="1198559"/>
            <a:ext cx="6260906" cy="3511061"/>
          </a:xfrm>
        </p:spPr>
        <p:txBody>
          <a:bodyPr>
            <a:normAutofit fontScale="77500" lnSpcReduction="20000"/>
          </a:bodyPr>
          <a:lstStyle/>
          <a:p>
            <a:pPr marL="0" indent="0">
              <a:buNone/>
            </a:pPr>
            <a:r>
              <a:rPr lang="en-US" dirty="0"/>
              <a:t>A1. </a:t>
            </a:r>
            <a:r>
              <a:rPr lang="en-US" dirty="0" err="1"/>
              <a:t>Algoritmul</a:t>
            </a:r>
            <a:r>
              <a:rPr lang="en-US" dirty="0"/>
              <a:t> de </a:t>
            </a:r>
            <a:r>
              <a:rPr lang="en-US" dirty="0" err="1"/>
              <a:t>calcul</a:t>
            </a:r>
            <a:r>
              <a:rPr lang="en-US" dirty="0"/>
              <a:t> </a:t>
            </a:r>
            <a:r>
              <a:rPr lang="en-US" dirty="0" err="1"/>
              <a:t>pentru</a:t>
            </a:r>
            <a:r>
              <a:rPr lang="en-US" dirty="0"/>
              <a:t> un </a:t>
            </a:r>
            <a:r>
              <a:rPr lang="en-US" dirty="0" err="1"/>
              <a:t>număr</a:t>
            </a:r>
            <a:r>
              <a:rPr lang="en-US" dirty="0"/>
              <a:t> </a:t>
            </a:r>
            <a:r>
              <a:rPr lang="en-US" dirty="0" err="1"/>
              <a:t>prestabilit</a:t>
            </a:r>
            <a:r>
              <a:rPr lang="en-US" dirty="0"/>
              <a:t> n de </a:t>
            </a:r>
            <a:r>
              <a:rPr lang="en-US" dirty="0" err="1"/>
              <a:t>aproximări</a:t>
            </a:r>
            <a:r>
              <a:rPr lang="en-US" dirty="0"/>
              <a:t> </a:t>
            </a:r>
            <a:r>
              <a:rPr lang="en-US" dirty="0" err="1"/>
              <a:t>succesive</a:t>
            </a:r>
            <a:r>
              <a:rPr lang="en-US" dirty="0"/>
              <a:t>: </a:t>
            </a:r>
            <a:endParaRPr lang="ro-RO" dirty="0" smtClean="0"/>
          </a:p>
          <a:p>
            <a:pPr marL="0" indent="0">
              <a:buNone/>
            </a:pPr>
            <a:r>
              <a:rPr lang="en-US" dirty="0" err="1" smtClean="0"/>
              <a:t>Pasul</a:t>
            </a:r>
            <a:r>
              <a:rPr lang="en-US" dirty="0" smtClean="0"/>
              <a:t> 1.Determinarea </a:t>
            </a:r>
            <a:r>
              <a:rPr lang="en-US" dirty="0" err="1"/>
              <a:t>extremităţii</a:t>
            </a:r>
            <a:r>
              <a:rPr lang="en-US" dirty="0"/>
              <a:t> fixe e </a:t>
            </a:r>
            <a:r>
              <a:rPr lang="en-US" dirty="0" err="1"/>
              <a:t>şi</a:t>
            </a:r>
            <a:r>
              <a:rPr lang="en-US" dirty="0"/>
              <a:t> a </a:t>
            </a:r>
            <a:r>
              <a:rPr lang="en-US" dirty="0" err="1"/>
              <a:t>aproximării</a:t>
            </a:r>
            <a:r>
              <a:rPr lang="en-US" dirty="0"/>
              <a:t> </a:t>
            </a:r>
            <a:r>
              <a:rPr lang="en-US" dirty="0" smtClean="0"/>
              <a:t>x</a:t>
            </a:r>
            <a:r>
              <a:rPr lang="ro-RO" sz="1400" dirty="0" smtClean="0"/>
              <a:t>0</a:t>
            </a:r>
            <a:r>
              <a:rPr lang="en-US" dirty="0" smtClean="0"/>
              <a:t> </a:t>
            </a:r>
            <a:r>
              <a:rPr lang="en-US" dirty="0"/>
              <a:t>: </a:t>
            </a:r>
            <a:r>
              <a:rPr lang="ro-RO" dirty="0" smtClean="0"/>
              <a:t>                        </a:t>
            </a:r>
          </a:p>
          <a:p>
            <a:pPr marL="0" indent="0">
              <a:buNone/>
            </a:pPr>
            <a:r>
              <a:rPr lang="en-US" dirty="0" err="1" smtClean="0"/>
              <a:t>dacă</a:t>
            </a:r>
            <a:r>
              <a:rPr lang="en-US" dirty="0" smtClean="0"/>
              <a:t> </a:t>
            </a:r>
            <a:r>
              <a:rPr lang="en-US" dirty="0"/>
              <a:t>f(c) × f(a) &lt; 0, </a:t>
            </a:r>
            <a:r>
              <a:rPr lang="en-US" dirty="0" err="1"/>
              <a:t>atunci</a:t>
            </a:r>
            <a:r>
              <a:rPr lang="en-US" dirty="0"/>
              <a:t> e ⇐ a, x</a:t>
            </a:r>
            <a:r>
              <a:rPr lang="ro-RO" sz="1400" dirty="0"/>
              <a:t>0</a:t>
            </a:r>
            <a:r>
              <a:rPr lang="en-US" dirty="0" smtClean="0"/>
              <a:t> </a:t>
            </a:r>
            <a:r>
              <a:rPr lang="en-US" dirty="0"/>
              <a:t>⇐ b, </a:t>
            </a:r>
            <a:r>
              <a:rPr lang="en-US" dirty="0" err="1"/>
              <a:t>altfel</a:t>
            </a:r>
            <a:r>
              <a:rPr lang="en-US" dirty="0"/>
              <a:t> </a:t>
            </a:r>
            <a:r>
              <a:rPr lang="en-US" dirty="0" err="1" smtClean="0"/>
              <a:t>e⇐b</a:t>
            </a:r>
            <a:r>
              <a:rPr lang="en-US" dirty="0"/>
              <a:t>, x</a:t>
            </a:r>
            <a:r>
              <a:rPr lang="ro-RO" sz="1400" dirty="0"/>
              <a:t>0</a:t>
            </a:r>
            <a:r>
              <a:rPr lang="en-US" dirty="0" smtClean="0"/>
              <a:t> </a:t>
            </a:r>
            <a:r>
              <a:rPr lang="en-US" dirty="0"/>
              <a:t>⇐ a; </a:t>
            </a:r>
            <a:r>
              <a:rPr lang="en-US" dirty="0" err="1"/>
              <a:t>i</a:t>
            </a:r>
            <a:r>
              <a:rPr lang="en-US" dirty="0"/>
              <a:t> ⇐ 0. </a:t>
            </a:r>
            <a:endParaRPr lang="ro-RO" dirty="0" smtClean="0"/>
          </a:p>
          <a:p>
            <a:pPr marL="0" indent="0">
              <a:buNone/>
            </a:pPr>
            <a:r>
              <a:rPr lang="en-US" dirty="0" err="1" smtClean="0"/>
              <a:t>Pasul</a:t>
            </a:r>
            <a:r>
              <a:rPr lang="en-US" dirty="0" smtClean="0"/>
              <a:t> 2.Calculul </a:t>
            </a:r>
            <a:r>
              <a:rPr lang="en-US" dirty="0"/>
              <a:t>x</a:t>
            </a:r>
            <a:r>
              <a:rPr lang="en-US" sz="1400" dirty="0"/>
              <a:t>i</a:t>
            </a:r>
            <a:r>
              <a:rPr lang="en-US" sz="1400" dirty="0" smtClean="0"/>
              <a:t> +</a:t>
            </a:r>
            <a:r>
              <a:rPr lang="en-US" sz="1400" dirty="0"/>
              <a:t>1 </a:t>
            </a:r>
            <a:r>
              <a:rPr lang="en-US" dirty="0"/>
              <a:t>conform </a:t>
            </a:r>
            <a:r>
              <a:rPr lang="en-US" dirty="0" err="1" smtClean="0"/>
              <a:t>formulei</a:t>
            </a:r>
            <a:endParaRPr lang="ro-RO" dirty="0"/>
          </a:p>
          <a:p>
            <a:pPr marL="0" indent="0">
              <a:buNone/>
            </a:pPr>
            <a:r>
              <a:rPr lang="ro-RO" dirty="0" smtClean="0"/>
              <a:t>                      </a:t>
            </a:r>
            <a:endParaRPr lang="en-US" dirty="0" smtClean="0"/>
          </a:p>
          <a:p>
            <a:pPr marL="0" indent="0">
              <a:buNone/>
            </a:pPr>
            <a:r>
              <a:rPr lang="en-US" dirty="0" err="1" smtClean="0"/>
              <a:t>Pasul</a:t>
            </a:r>
            <a:r>
              <a:rPr lang="en-US" dirty="0" smtClean="0"/>
              <a:t> 3.Dacă </a:t>
            </a:r>
            <a:r>
              <a:rPr lang="en-US" dirty="0" err="1"/>
              <a:t>i</a:t>
            </a:r>
            <a:r>
              <a:rPr lang="en-US" dirty="0"/>
              <a:t> + 1 = n, </a:t>
            </a:r>
            <a:r>
              <a:rPr lang="en-US" dirty="0" err="1"/>
              <a:t>atunci</a:t>
            </a:r>
            <a:r>
              <a:rPr lang="en-US" dirty="0"/>
              <a:t> </a:t>
            </a:r>
            <a:r>
              <a:rPr lang="en-US" dirty="0" err="1"/>
              <a:t>soluţia</a:t>
            </a:r>
            <a:r>
              <a:rPr lang="en-US" dirty="0"/>
              <a:t> </a:t>
            </a:r>
            <a:r>
              <a:rPr lang="en-US" dirty="0" err="1"/>
              <a:t>calculată</a:t>
            </a:r>
            <a:r>
              <a:rPr lang="en-US" dirty="0"/>
              <a:t> </a:t>
            </a:r>
            <a:r>
              <a:rPr lang="en-US" dirty="0" err="1" smtClean="0"/>
              <a:t>x⇐x</a:t>
            </a:r>
            <a:r>
              <a:rPr lang="en-US" sz="1400" dirty="0" err="1" smtClean="0"/>
              <a:t>i</a:t>
            </a:r>
            <a:r>
              <a:rPr lang="en-US" dirty="0" smtClean="0"/>
              <a:t>.  </a:t>
            </a:r>
            <a:r>
              <a:rPr lang="en-US" dirty="0"/>
              <a:t>SFÎRŞIT. </a:t>
            </a:r>
            <a:endParaRPr lang="ro-RO" dirty="0" smtClean="0"/>
          </a:p>
          <a:p>
            <a:pPr marL="0" indent="0">
              <a:buNone/>
            </a:pPr>
            <a:r>
              <a:rPr lang="en-US" dirty="0" err="1" smtClean="0"/>
              <a:t>În</a:t>
            </a:r>
            <a:r>
              <a:rPr lang="en-US" dirty="0" smtClean="0"/>
              <a:t> </a:t>
            </a:r>
            <a:r>
              <a:rPr lang="en-US" dirty="0" err="1"/>
              <a:t>caz</a:t>
            </a:r>
            <a:r>
              <a:rPr lang="en-US" dirty="0"/>
              <a:t> </a:t>
            </a:r>
            <a:r>
              <a:rPr lang="en-US" dirty="0" err="1"/>
              <a:t>contrar</a:t>
            </a:r>
            <a:r>
              <a:rPr lang="en-US" dirty="0"/>
              <a:t>, </a:t>
            </a:r>
            <a:r>
              <a:rPr lang="en-US" dirty="0" err="1"/>
              <a:t>i</a:t>
            </a:r>
            <a:r>
              <a:rPr lang="en-US" dirty="0"/>
              <a:t> ⇐ i+1 </a:t>
            </a:r>
            <a:r>
              <a:rPr lang="en-US" dirty="0" err="1"/>
              <a:t>şi</a:t>
            </a:r>
            <a:r>
              <a:rPr lang="en-US" dirty="0"/>
              <a:t> se </a:t>
            </a:r>
            <a:r>
              <a:rPr lang="en-US" dirty="0" err="1"/>
              <a:t>revine</a:t>
            </a:r>
            <a:r>
              <a:rPr lang="en-US" dirty="0"/>
              <a:t> la </a:t>
            </a:r>
            <a:r>
              <a:rPr lang="en-US" dirty="0" err="1"/>
              <a:t>pasul</a:t>
            </a:r>
            <a:r>
              <a:rPr lang="en-US" dirty="0"/>
              <a:t> 2.</a:t>
            </a:r>
          </a:p>
        </p:txBody>
      </p:sp>
      <p:sp>
        <p:nvSpPr>
          <p:cNvPr id="4" name="Заголовок 1"/>
          <p:cNvSpPr>
            <a:spLocks noGrp="1"/>
          </p:cNvSpPr>
          <p:nvPr>
            <p:ph type="title"/>
          </p:nvPr>
        </p:nvSpPr>
        <p:spPr>
          <a:xfrm>
            <a:off x="2739539" y="281175"/>
            <a:ext cx="5955495" cy="572644"/>
          </a:xfrm>
        </p:spPr>
        <p:txBody>
          <a:bodyPr>
            <a:normAutofit fontScale="90000"/>
          </a:bodyPr>
          <a:lstStyle/>
          <a:p>
            <a:r>
              <a:rPr lang="ro-RO" dirty="0" smtClean="0"/>
              <a:t>Algoritmizarea metodei</a:t>
            </a:r>
            <a:endParaRPr lang="en-US" dirty="0"/>
          </a:p>
        </p:txBody>
      </p:sp>
      <p:pic>
        <p:nvPicPr>
          <p:cNvPr id="5" name="Рисунок 4"/>
          <p:cNvPicPr>
            <a:picLocks noChangeAspect="1"/>
          </p:cNvPicPr>
          <p:nvPr/>
        </p:nvPicPr>
        <p:blipFill>
          <a:blip r:embed="rId2"/>
          <a:stretch>
            <a:fillRect/>
          </a:stretch>
        </p:blipFill>
        <p:spPr>
          <a:xfrm>
            <a:off x="4572000" y="2113635"/>
            <a:ext cx="1527050" cy="331342"/>
          </a:xfrm>
          <a:prstGeom prst="rect">
            <a:avLst/>
          </a:prstGeom>
        </p:spPr>
      </p:pic>
      <p:pic>
        <p:nvPicPr>
          <p:cNvPr id="6" name="Рисунок 5"/>
          <p:cNvPicPr>
            <a:picLocks noChangeAspect="1"/>
          </p:cNvPicPr>
          <p:nvPr/>
        </p:nvPicPr>
        <p:blipFill>
          <a:blip r:embed="rId3"/>
          <a:stretch>
            <a:fillRect/>
          </a:stretch>
        </p:blipFill>
        <p:spPr>
          <a:xfrm>
            <a:off x="7015280" y="2954089"/>
            <a:ext cx="1923521" cy="393974"/>
          </a:xfrm>
          <a:prstGeom prst="rect">
            <a:avLst/>
          </a:prstGeom>
        </p:spPr>
      </p:pic>
    </p:spTree>
    <p:extLst>
      <p:ext uri="{BB962C8B-B14F-4D97-AF65-F5344CB8AC3E}">
        <p14:creationId xmlns:p14="http://schemas.microsoft.com/office/powerpoint/2010/main" val="41554652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705899" y="281175"/>
            <a:ext cx="5955495" cy="572644"/>
          </a:xfrm>
        </p:spPr>
        <p:txBody>
          <a:bodyPr>
            <a:normAutofit fontScale="90000"/>
          </a:bodyPr>
          <a:lstStyle/>
          <a:p>
            <a:r>
              <a:rPr lang="ro-RO" dirty="0" smtClean="0"/>
              <a:t>Algoritmizarea metodei</a:t>
            </a:r>
            <a:endParaRPr lang="en-US" dirty="0"/>
          </a:p>
        </p:txBody>
      </p:sp>
      <p:sp>
        <p:nvSpPr>
          <p:cNvPr id="3" name="Объект 2"/>
          <p:cNvSpPr>
            <a:spLocks noGrp="1"/>
          </p:cNvSpPr>
          <p:nvPr>
            <p:ph idx="1"/>
          </p:nvPr>
        </p:nvSpPr>
        <p:spPr>
          <a:xfrm>
            <a:off x="2705899" y="1044700"/>
            <a:ext cx="6294546" cy="4619326"/>
          </a:xfrm>
        </p:spPr>
        <p:txBody>
          <a:bodyPr>
            <a:noAutofit/>
          </a:bodyPr>
          <a:lstStyle/>
          <a:p>
            <a:pPr marL="0" indent="0">
              <a:buNone/>
            </a:pPr>
            <a:r>
              <a:rPr lang="en-US" sz="1800" dirty="0"/>
              <a:t>A2. </a:t>
            </a:r>
            <a:r>
              <a:rPr lang="en-US" sz="1800" dirty="0" err="1"/>
              <a:t>Algoritmul</a:t>
            </a:r>
            <a:r>
              <a:rPr lang="en-US" sz="1800" dirty="0"/>
              <a:t> de </a:t>
            </a:r>
            <a:r>
              <a:rPr lang="en-US" sz="1800" dirty="0" err="1"/>
              <a:t>calcul</a:t>
            </a:r>
            <a:r>
              <a:rPr lang="en-US" sz="1800" dirty="0"/>
              <a:t> </a:t>
            </a:r>
            <a:r>
              <a:rPr lang="en-US" sz="1800" dirty="0" err="1"/>
              <a:t>pentru</a:t>
            </a:r>
            <a:r>
              <a:rPr lang="en-US" sz="1800" dirty="0"/>
              <a:t> o </a:t>
            </a:r>
            <a:r>
              <a:rPr lang="en-US" sz="1800" dirty="0" err="1"/>
              <a:t>exactitate</a:t>
            </a:r>
            <a:r>
              <a:rPr lang="en-US" sz="1800" dirty="0"/>
              <a:t> </a:t>
            </a:r>
            <a:r>
              <a:rPr lang="el-GR" sz="1800" dirty="0"/>
              <a:t>ε </a:t>
            </a:r>
            <a:r>
              <a:rPr lang="en-US" sz="1800" dirty="0" err="1"/>
              <a:t>dată</a:t>
            </a:r>
            <a:r>
              <a:rPr lang="en-US" sz="1800" dirty="0"/>
              <a:t>: </a:t>
            </a:r>
            <a:endParaRPr lang="en-US" sz="1800" dirty="0" smtClean="0"/>
          </a:p>
          <a:p>
            <a:pPr marL="0" indent="0">
              <a:buNone/>
            </a:pPr>
            <a:r>
              <a:rPr lang="en-US" sz="1800" dirty="0" err="1" smtClean="0"/>
              <a:t>Deoarece</a:t>
            </a:r>
            <a:r>
              <a:rPr lang="en-US" sz="1800" dirty="0" smtClean="0"/>
              <a:t> </a:t>
            </a:r>
            <a:r>
              <a:rPr lang="en-US" sz="1800" dirty="0" err="1"/>
              <a:t>în</a:t>
            </a:r>
            <a:r>
              <a:rPr lang="en-US" sz="1800" dirty="0"/>
              <a:t> formula de </a:t>
            </a:r>
            <a:r>
              <a:rPr lang="en-US" sz="1800" dirty="0" err="1"/>
              <a:t>estimare</a:t>
            </a:r>
            <a:r>
              <a:rPr lang="en-US" sz="1800" dirty="0"/>
              <a:t> a </a:t>
            </a:r>
            <a:r>
              <a:rPr lang="en-US" sz="1800" dirty="0" err="1"/>
              <a:t>erorii</a:t>
            </a:r>
            <a:r>
              <a:rPr lang="en-US" sz="1800" dirty="0"/>
              <a:t> </a:t>
            </a:r>
            <a:r>
              <a:rPr lang="en-US" sz="1800" dirty="0" err="1"/>
              <a:t>figurează</a:t>
            </a:r>
            <a:r>
              <a:rPr lang="en-US" sz="1800" dirty="0"/>
              <a:t> </a:t>
            </a:r>
            <a:r>
              <a:rPr lang="en-US" sz="1800" dirty="0" err="1"/>
              <a:t>mărimile</a:t>
            </a:r>
            <a:r>
              <a:rPr lang="en-US" sz="1800" dirty="0"/>
              <a:t> M1 </a:t>
            </a:r>
            <a:r>
              <a:rPr lang="en-US" sz="1800" dirty="0" err="1"/>
              <a:t>şi</a:t>
            </a:r>
            <a:r>
              <a:rPr lang="en-US" sz="1800" dirty="0"/>
              <a:t> m1 , </a:t>
            </a:r>
            <a:r>
              <a:rPr lang="en-US" sz="1800" dirty="0" err="1"/>
              <a:t>atunci</a:t>
            </a:r>
            <a:r>
              <a:rPr lang="en-US" sz="1800" dirty="0"/>
              <a:t> </a:t>
            </a:r>
            <a:r>
              <a:rPr lang="en-US" sz="1800" dirty="0" err="1"/>
              <a:t>cînd</a:t>
            </a:r>
            <a:r>
              <a:rPr lang="en-US" sz="1800" dirty="0"/>
              <a:t> </a:t>
            </a:r>
            <a:r>
              <a:rPr lang="en-US" sz="1800" dirty="0" err="1"/>
              <a:t>valorile</a:t>
            </a:r>
            <a:r>
              <a:rPr lang="en-US" sz="1800" dirty="0"/>
              <a:t> </a:t>
            </a:r>
            <a:r>
              <a:rPr lang="en-US" sz="1800" dirty="0" err="1"/>
              <a:t>lor</a:t>
            </a:r>
            <a:r>
              <a:rPr lang="en-US" sz="1800" dirty="0"/>
              <a:t> nu </a:t>
            </a:r>
            <a:r>
              <a:rPr lang="en-US" sz="1800" dirty="0" err="1"/>
              <a:t>sînt</a:t>
            </a:r>
            <a:r>
              <a:rPr lang="en-US" sz="1800" dirty="0"/>
              <a:t> indicate </a:t>
            </a:r>
            <a:r>
              <a:rPr lang="en-US" sz="1800" dirty="0" err="1"/>
              <a:t>în</a:t>
            </a:r>
            <a:r>
              <a:rPr lang="en-US" sz="1800" dirty="0"/>
              <a:t> </a:t>
            </a:r>
            <a:r>
              <a:rPr lang="en-US" sz="1800" dirty="0" err="1"/>
              <a:t>enunţul</a:t>
            </a:r>
            <a:r>
              <a:rPr lang="en-US" sz="1800" dirty="0"/>
              <a:t> </a:t>
            </a:r>
            <a:r>
              <a:rPr lang="en-US" sz="1800" dirty="0" err="1"/>
              <a:t>problemei</a:t>
            </a:r>
            <a:r>
              <a:rPr lang="en-US" sz="1800" dirty="0"/>
              <a:t>, </a:t>
            </a:r>
            <a:r>
              <a:rPr lang="en-US" sz="1800" dirty="0" err="1"/>
              <a:t>este</a:t>
            </a:r>
            <a:r>
              <a:rPr lang="en-US" sz="1800" dirty="0"/>
              <a:t> </a:t>
            </a:r>
            <a:r>
              <a:rPr lang="en-US" sz="1800" dirty="0" err="1"/>
              <a:t>necesară</a:t>
            </a:r>
            <a:r>
              <a:rPr lang="en-US" sz="1800" dirty="0"/>
              <a:t> </a:t>
            </a:r>
            <a:r>
              <a:rPr lang="en-US" sz="1800" dirty="0" err="1"/>
              <a:t>descrierea</a:t>
            </a:r>
            <a:r>
              <a:rPr lang="en-US" sz="1800" dirty="0"/>
              <a:t> </a:t>
            </a:r>
            <a:r>
              <a:rPr lang="en-US" sz="1800" dirty="0" err="1"/>
              <a:t>analitică</a:t>
            </a:r>
            <a:r>
              <a:rPr lang="en-US" sz="1800" dirty="0"/>
              <a:t> a f ′(x) </a:t>
            </a:r>
            <a:r>
              <a:rPr lang="en-US" sz="1800" dirty="0" err="1"/>
              <a:t>şi</a:t>
            </a:r>
            <a:r>
              <a:rPr lang="en-US" sz="1800" dirty="0"/>
              <a:t> </a:t>
            </a:r>
            <a:r>
              <a:rPr lang="en-US" sz="1800" dirty="0" err="1"/>
              <a:t>calcularea</a:t>
            </a:r>
            <a:r>
              <a:rPr lang="en-US" sz="1800" dirty="0"/>
              <a:t> M1 </a:t>
            </a:r>
            <a:r>
              <a:rPr lang="en-US" sz="1800" dirty="0" err="1"/>
              <a:t>şi</a:t>
            </a:r>
            <a:r>
              <a:rPr lang="en-US" sz="1800" dirty="0"/>
              <a:t> m1 . </a:t>
            </a:r>
            <a:endParaRPr lang="en-US" sz="1800" dirty="0" smtClean="0"/>
          </a:p>
          <a:p>
            <a:pPr marL="0" indent="0">
              <a:buNone/>
            </a:pPr>
            <a:r>
              <a:rPr lang="en-US" sz="1800" dirty="0" err="1" smtClean="0"/>
              <a:t>Pasul</a:t>
            </a:r>
            <a:r>
              <a:rPr lang="en-US" sz="1800" dirty="0" smtClean="0"/>
              <a:t> </a:t>
            </a:r>
            <a:r>
              <a:rPr lang="en-US" sz="1800" dirty="0"/>
              <a:t>1. </a:t>
            </a:r>
            <a:r>
              <a:rPr lang="en-US" sz="1800" dirty="0" err="1"/>
              <a:t>Determinarea</a:t>
            </a:r>
            <a:r>
              <a:rPr lang="en-US" sz="1800" dirty="0"/>
              <a:t> </a:t>
            </a:r>
            <a:r>
              <a:rPr lang="en-US" sz="1800" dirty="0" err="1"/>
              <a:t>extremităţii</a:t>
            </a:r>
            <a:r>
              <a:rPr lang="en-US" sz="1800" dirty="0"/>
              <a:t> fixe e </a:t>
            </a:r>
            <a:r>
              <a:rPr lang="en-US" sz="1800" dirty="0" err="1"/>
              <a:t>şi</a:t>
            </a:r>
            <a:r>
              <a:rPr lang="en-US" sz="1800" dirty="0"/>
              <a:t> a </a:t>
            </a:r>
            <a:r>
              <a:rPr lang="en-US" sz="1800" dirty="0" err="1"/>
              <a:t>aproximării</a:t>
            </a:r>
            <a:r>
              <a:rPr lang="en-US" sz="1800" dirty="0"/>
              <a:t> x</a:t>
            </a:r>
            <a:r>
              <a:rPr lang="ro-RO" sz="1050" dirty="0"/>
              <a:t>0</a:t>
            </a:r>
            <a:r>
              <a:rPr lang="en-US" sz="1800" dirty="0"/>
              <a:t> </a:t>
            </a:r>
            <a:r>
              <a:rPr lang="en-US" sz="1800" dirty="0" smtClean="0"/>
              <a:t>: </a:t>
            </a:r>
            <a:endParaRPr lang="ro-RO" sz="1800" dirty="0" smtClean="0"/>
          </a:p>
          <a:p>
            <a:pPr marL="0" indent="0">
              <a:buNone/>
            </a:pPr>
            <a:r>
              <a:rPr lang="ro-RO" sz="1800" dirty="0" smtClean="0"/>
              <a:t>                                           </a:t>
            </a:r>
            <a:r>
              <a:rPr lang="en-US" sz="1800" dirty="0" err="1" smtClean="0"/>
              <a:t>dacă</a:t>
            </a:r>
            <a:r>
              <a:rPr lang="en-US" sz="1800" dirty="0" smtClean="0"/>
              <a:t> </a:t>
            </a:r>
            <a:r>
              <a:rPr lang="en-US" sz="1800" dirty="0"/>
              <a:t>f(c) × f(a) &lt; 0, </a:t>
            </a:r>
            <a:r>
              <a:rPr lang="en-US" sz="1800" dirty="0" err="1"/>
              <a:t>atunci</a:t>
            </a:r>
            <a:r>
              <a:rPr lang="en-US" sz="1800" dirty="0"/>
              <a:t> e ⇐ a, x</a:t>
            </a:r>
            <a:r>
              <a:rPr lang="ro-RO" sz="1050" dirty="0"/>
              <a:t>0</a:t>
            </a:r>
            <a:r>
              <a:rPr lang="en-US" sz="1800" dirty="0"/>
              <a:t> </a:t>
            </a:r>
            <a:r>
              <a:rPr lang="en-US" sz="1800" dirty="0" smtClean="0"/>
              <a:t>⇐ </a:t>
            </a:r>
            <a:r>
              <a:rPr lang="en-US" sz="1800" dirty="0"/>
              <a:t>b, </a:t>
            </a:r>
            <a:r>
              <a:rPr lang="en-US" sz="1800" dirty="0" err="1"/>
              <a:t>altfel</a:t>
            </a:r>
            <a:r>
              <a:rPr lang="en-US" sz="1800" dirty="0"/>
              <a:t> e ⇐ b, x</a:t>
            </a:r>
            <a:r>
              <a:rPr lang="ro-RO" sz="1050" dirty="0"/>
              <a:t>0</a:t>
            </a:r>
            <a:r>
              <a:rPr lang="en-US" sz="1800" dirty="0"/>
              <a:t> </a:t>
            </a:r>
            <a:r>
              <a:rPr lang="en-US" sz="1800" dirty="0" smtClean="0"/>
              <a:t>⇐ </a:t>
            </a:r>
            <a:r>
              <a:rPr lang="en-US" sz="1800" dirty="0"/>
              <a:t>a; </a:t>
            </a:r>
            <a:r>
              <a:rPr lang="en-US" sz="1800" dirty="0" smtClean="0"/>
              <a:t>i⇐0</a:t>
            </a:r>
            <a:r>
              <a:rPr lang="en-US" sz="1800" dirty="0"/>
              <a:t>. </a:t>
            </a:r>
            <a:endParaRPr lang="en-US" sz="1800" dirty="0" smtClean="0"/>
          </a:p>
          <a:p>
            <a:pPr marL="0" indent="0">
              <a:buNone/>
            </a:pPr>
            <a:r>
              <a:rPr lang="en-US" sz="1800" dirty="0" err="1" smtClean="0"/>
              <a:t>Pasul</a:t>
            </a:r>
            <a:r>
              <a:rPr lang="en-US" sz="1800" dirty="0" smtClean="0"/>
              <a:t> </a:t>
            </a:r>
            <a:r>
              <a:rPr lang="en-US" sz="1800" dirty="0"/>
              <a:t>2. </a:t>
            </a:r>
            <a:r>
              <a:rPr lang="en-US" sz="1800" dirty="0" err="1"/>
              <a:t>Calculul</a:t>
            </a:r>
            <a:r>
              <a:rPr lang="en-US" sz="1800" dirty="0"/>
              <a:t> x</a:t>
            </a:r>
            <a:r>
              <a:rPr lang="en-US" sz="1200" dirty="0"/>
              <a:t>i+1</a:t>
            </a:r>
            <a:r>
              <a:rPr lang="en-US" sz="1800" dirty="0"/>
              <a:t> conform </a:t>
            </a:r>
            <a:r>
              <a:rPr lang="en-US" sz="1800" dirty="0" err="1"/>
              <a:t>formulei</a:t>
            </a:r>
            <a:r>
              <a:rPr lang="en-US" sz="1800" dirty="0"/>
              <a:t> </a:t>
            </a:r>
            <a:endParaRPr lang="en-US" sz="1800" dirty="0" smtClean="0"/>
          </a:p>
          <a:p>
            <a:pPr marL="0" indent="0">
              <a:buNone/>
            </a:pPr>
            <a:r>
              <a:rPr lang="en-US" sz="1800" dirty="0" err="1" smtClean="0"/>
              <a:t>Pasul</a:t>
            </a:r>
            <a:r>
              <a:rPr lang="en-US" sz="1800" dirty="0" smtClean="0"/>
              <a:t> </a:t>
            </a:r>
            <a:r>
              <a:rPr lang="en-US" sz="1800" dirty="0"/>
              <a:t>3. </a:t>
            </a:r>
            <a:r>
              <a:rPr lang="en-US" sz="1800" dirty="0" err="1" smtClean="0"/>
              <a:t>Dacă</a:t>
            </a:r>
            <a:r>
              <a:rPr lang="ro-RO" sz="1800" dirty="0" smtClean="0"/>
              <a:t>                                </a:t>
            </a:r>
            <a:r>
              <a:rPr lang="en-US" sz="1800" dirty="0" smtClean="0"/>
              <a:t>, </a:t>
            </a:r>
            <a:r>
              <a:rPr lang="en-US" sz="1800" dirty="0" err="1"/>
              <a:t>atunci</a:t>
            </a:r>
            <a:r>
              <a:rPr lang="en-US" sz="1800" dirty="0"/>
              <a:t> </a:t>
            </a:r>
            <a:r>
              <a:rPr lang="en-US" sz="1800" dirty="0" err="1"/>
              <a:t>soluţia</a:t>
            </a:r>
            <a:r>
              <a:rPr lang="en-US" sz="1800" dirty="0"/>
              <a:t> </a:t>
            </a:r>
            <a:r>
              <a:rPr lang="en-US" sz="1800" dirty="0" err="1"/>
              <a:t>calculată</a:t>
            </a:r>
            <a:r>
              <a:rPr lang="en-US" sz="1800" dirty="0"/>
              <a:t> x ⇐ xi . SFÎRŞIT. </a:t>
            </a:r>
            <a:endParaRPr lang="en-US" sz="1800" dirty="0" smtClean="0"/>
          </a:p>
          <a:p>
            <a:pPr marL="0" indent="0">
              <a:buNone/>
            </a:pPr>
            <a:r>
              <a:rPr lang="en-US" sz="1800" dirty="0" err="1" smtClean="0"/>
              <a:t>În</a:t>
            </a:r>
            <a:r>
              <a:rPr lang="en-US" sz="1800" dirty="0" smtClean="0"/>
              <a:t> </a:t>
            </a:r>
            <a:r>
              <a:rPr lang="en-US" sz="1800" dirty="0" err="1"/>
              <a:t>caz</a:t>
            </a:r>
            <a:r>
              <a:rPr lang="en-US" sz="1800" dirty="0"/>
              <a:t> </a:t>
            </a:r>
            <a:r>
              <a:rPr lang="en-US" sz="1800" dirty="0" err="1"/>
              <a:t>contrar</a:t>
            </a:r>
            <a:r>
              <a:rPr lang="en-US" sz="1800" dirty="0"/>
              <a:t>, </a:t>
            </a:r>
            <a:r>
              <a:rPr lang="en-US" sz="1800" dirty="0" err="1"/>
              <a:t>i</a:t>
            </a:r>
            <a:r>
              <a:rPr lang="en-US" sz="1800" dirty="0"/>
              <a:t> ⇐ i+1 </a:t>
            </a:r>
            <a:r>
              <a:rPr lang="en-US" sz="1800" dirty="0" err="1"/>
              <a:t>şi</a:t>
            </a:r>
            <a:r>
              <a:rPr lang="en-US" sz="1800" dirty="0"/>
              <a:t> se </a:t>
            </a:r>
            <a:r>
              <a:rPr lang="en-US" sz="1800" dirty="0" err="1"/>
              <a:t>revine</a:t>
            </a:r>
            <a:r>
              <a:rPr lang="en-US" sz="1800" dirty="0"/>
              <a:t> la </a:t>
            </a:r>
            <a:r>
              <a:rPr lang="en-US" sz="1800" dirty="0" err="1"/>
              <a:t>pasul</a:t>
            </a:r>
            <a:r>
              <a:rPr lang="en-US" sz="1800" dirty="0"/>
              <a:t> 2.</a:t>
            </a:r>
            <a:endParaRPr lang="en-US" sz="1600" dirty="0"/>
          </a:p>
        </p:txBody>
      </p:sp>
      <p:pic>
        <p:nvPicPr>
          <p:cNvPr id="9" name="Рисунок 8"/>
          <p:cNvPicPr>
            <a:picLocks noChangeAspect="1"/>
          </p:cNvPicPr>
          <p:nvPr/>
        </p:nvPicPr>
        <p:blipFill>
          <a:blip r:embed="rId2"/>
          <a:stretch>
            <a:fillRect/>
          </a:stretch>
        </p:blipFill>
        <p:spPr>
          <a:xfrm>
            <a:off x="3044950" y="2571750"/>
            <a:ext cx="1796997" cy="389915"/>
          </a:xfrm>
          <a:prstGeom prst="rect">
            <a:avLst/>
          </a:prstGeom>
        </p:spPr>
      </p:pic>
      <p:pic>
        <p:nvPicPr>
          <p:cNvPr id="10" name="Рисунок 9"/>
          <p:cNvPicPr>
            <a:picLocks noChangeAspect="1"/>
          </p:cNvPicPr>
          <p:nvPr/>
        </p:nvPicPr>
        <p:blipFill>
          <a:blip r:embed="rId3"/>
          <a:stretch>
            <a:fillRect/>
          </a:stretch>
        </p:blipFill>
        <p:spPr>
          <a:xfrm>
            <a:off x="6406596" y="3123450"/>
            <a:ext cx="2254798" cy="461826"/>
          </a:xfrm>
          <a:prstGeom prst="rect">
            <a:avLst/>
          </a:prstGeom>
        </p:spPr>
      </p:pic>
      <p:pic>
        <p:nvPicPr>
          <p:cNvPr id="11" name="Рисунок 10"/>
          <p:cNvPicPr>
            <a:picLocks noChangeAspect="1"/>
          </p:cNvPicPr>
          <p:nvPr/>
        </p:nvPicPr>
        <p:blipFill>
          <a:blip r:embed="rId4"/>
          <a:stretch>
            <a:fillRect/>
          </a:stretch>
        </p:blipFill>
        <p:spPr>
          <a:xfrm>
            <a:off x="4078840" y="3502960"/>
            <a:ext cx="1503085" cy="495236"/>
          </a:xfrm>
          <a:prstGeom prst="rect">
            <a:avLst/>
          </a:prstGeom>
        </p:spPr>
      </p:pic>
    </p:spTree>
    <p:extLst>
      <p:ext uri="{BB962C8B-B14F-4D97-AF65-F5344CB8AC3E}">
        <p14:creationId xmlns:p14="http://schemas.microsoft.com/office/powerpoint/2010/main" val="28031859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8966" y="128470"/>
            <a:ext cx="8246070" cy="763525"/>
          </a:xfrm>
        </p:spPr>
        <p:txBody>
          <a:bodyPr/>
          <a:lstStyle/>
          <a:p>
            <a:pPr algn="ctr"/>
            <a:r>
              <a:rPr lang="ro-RO" dirty="0" smtClean="0">
                <a:solidFill>
                  <a:schemeClr val="bg1"/>
                </a:solidFill>
              </a:rPr>
              <a:t>Metoda </a:t>
            </a:r>
            <a:r>
              <a:rPr lang="en-US" dirty="0" err="1" smtClean="0">
                <a:solidFill>
                  <a:schemeClr val="bg1"/>
                </a:solidFill>
              </a:rPr>
              <a:t>coardelor</a:t>
            </a:r>
            <a:endParaRPr lang="en-US" dirty="0">
              <a:solidFill>
                <a:schemeClr val="bg1"/>
              </a:solidFill>
            </a:endParaRPr>
          </a:p>
        </p:txBody>
      </p:sp>
      <p:sp>
        <p:nvSpPr>
          <p:cNvPr id="3" name="Объект 2"/>
          <p:cNvSpPr>
            <a:spLocks noGrp="1"/>
          </p:cNvSpPr>
          <p:nvPr>
            <p:ph idx="1"/>
          </p:nvPr>
        </p:nvSpPr>
        <p:spPr>
          <a:xfrm>
            <a:off x="143555" y="1153850"/>
            <a:ext cx="8856890" cy="3646882"/>
          </a:xfrm>
        </p:spPr>
        <p:txBody>
          <a:bodyPr>
            <a:normAutofit/>
          </a:bodyPr>
          <a:lstStyle/>
          <a:p>
            <a:pPr marL="0" indent="0">
              <a:buNone/>
            </a:pPr>
            <a:r>
              <a:rPr lang="en-US" sz="2000" b="1" u="sng" dirty="0" err="1"/>
              <a:t>Exemplul</a:t>
            </a:r>
            <a:r>
              <a:rPr lang="en-US" sz="2000" b="1" u="sng" dirty="0"/>
              <a:t> </a:t>
            </a:r>
            <a:r>
              <a:rPr lang="en-US" sz="2000" b="1" u="sng" dirty="0" smtClean="0"/>
              <a:t>1 </a:t>
            </a:r>
            <a:r>
              <a:rPr lang="en-US" sz="2000" dirty="0"/>
              <a:t>Fie </a:t>
            </a:r>
            <a:r>
              <a:rPr lang="en-US" sz="2000" dirty="0" err="1"/>
              <a:t>dată</a:t>
            </a:r>
            <a:r>
              <a:rPr lang="en-US" sz="2000" dirty="0"/>
              <a:t> </a:t>
            </a:r>
            <a:r>
              <a:rPr lang="en-US" sz="2000" dirty="0" err="1"/>
              <a:t>funcţia</a:t>
            </a:r>
            <a:r>
              <a:rPr lang="en-US" sz="2000" dirty="0"/>
              <a:t> f(x) = </a:t>
            </a:r>
            <a:r>
              <a:rPr lang="en-US" sz="2000" dirty="0" err="1"/>
              <a:t>ln</a:t>
            </a:r>
            <a:r>
              <a:rPr lang="en-US" sz="2000" dirty="0"/>
              <a:t>(</a:t>
            </a:r>
            <a:r>
              <a:rPr lang="en-US" sz="2000" dirty="0" err="1"/>
              <a:t>xsinx</a:t>
            </a:r>
            <a:r>
              <a:rPr lang="en-US" sz="2000" dirty="0"/>
              <a:t>). </a:t>
            </a:r>
            <a:r>
              <a:rPr lang="en-US" sz="2000" dirty="0" err="1"/>
              <a:t>Să</a:t>
            </a:r>
            <a:r>
              <a:rPr lang="en-US" sz="2000" dirty="0"/>
              <a:t> se </a:t>
            </a:r>
            <a:r>
              <a:rPr lang="en-US" sz="2000" dirty="0" err="1"/>
              <a:t>calculeze</a:t>
            </a:r>
            <a:r>
              <a:rPr lang="en-US" sz="2000" dirty="0"/>
              <a:t> </a:t>
            </a:r>
            <a:r>
              <a:rPr lang="en-US" sz="2000" dirty="0" err="1"/>
              <a:t>soluţia</a:t>
            </a:r>
            <a:r>
              <a:rPr lang="en-US" sz="2000" dirty="0"/>
              <a:t> </a:t>
            </a:r>
            <a:r>
              <a:rPr lang="en-US" sz="2000" dirty="0" err="1"/>
              <a:t>aproximativă</a:t>
            </a:r>
            <a:r>
              <a:rPr lang="en-US" sz="2000" dirty="0"/>
              <a:t> a </a:t>
            </a:r>
            <a:r>
              <a:rPr lang="en-US" sz="2000" dirty="0" err="1"/>
              <a:t>ecuaţiei</a:t>
            </a:r>
            <a:r>
              <a:rPr lang="en-US" sz="2000" dirty="0"/>
              <a:t> f(x) = 0 </a:t>
            </a:r>
            <a:r>
              <a:rPr lang="en-US" sz="2000" dirty="0" err="1"/>
              <a:t>pe</a:t>
            </a:r>
            <a:r>
              <a:rPr lang="en-US" sz="2000" dirty="0"/>
              <a:t> </a:t>
            </a:r>
            <a:r>
              <a:rPr lang="en-US" sz="2000" dirty="0" err="1"/>
              <a:t>segmentul</a:t>
            </a:r>
            <a:r>
              <a:rPr lang="en-US" sz="2000" dirty="0"/>
              <a:t> [0,5; 1,5] </a:t>
            </a:r>
            <a:r>
              <a:rPr lang="en-US" sz="2000" dirty="0" err="1"/>
              <a:t>pentru</a:t>
            </a:r>
            <a:r>
              <a:rPr lang="en-US" sz="2000" dirty="0"/>
              <a:t> 10 </a:t>
            </a:r>
            <a:r>
              <a:rPr lang="en-US" sz="2000" dirty="0" err="1"/>
              <a:t>aproximări</a:t>
            </a:r>
            <a:r>
              <a:rPr lang="en-US" sz="2000" dirty="0"/>
              <a:t> </a:t>
            </a:r>
            <a:r>
              <a:rPr lang="en-US" sz="2000" dirty="0" err="1"/>
              <a:t>succesive</a:t>
            </a:r>
            <a:r>
              <a:rPr lang="en-US" sz="2000" dirty="0"/>
              <a:t>, </a:t>
            </a:r>
            <a:r>
              <a:rPr lang="en-US" sz="2000" dirty="0" err="1"/>
              <a:t>utilizînd</a:t>
            </a:r>
            <a:r>
              <a:rPr lang="en-US" sz="2000" dirty="0"/>
              <a:t> </a:t>
            </a:r>
            <a:r>
              <a:rPr lang="en-US" sz="2000" dirty="0" err="1"/>
              <a:t>metoda</a:t>
            </a:r>
            <a:r>
              <a:rPr lang="en-US" sz="2000" dirty="0"/>
              <a:t> </a:t>
            </a:r>
            <a:r>
              <a:rPr lang="en-US" sz="2000" dirty="0" err="1"/>
              <a:t>coardelor</a:t>
            </a:r>
            <a:r>
              <a:rPr lang="en-US" sz="2000" dirty="0"/>
              <a:t>.</a:t>
            </a:r>
            <a:endParaRPr lang="ro-RO" sz="2000" dirty="0" smtClean="0"/>
          </a:p>
        </p:txBody>
      </p:sp>
      <p:sp>
        <p:nvSpPr>
          <p:cNvPr id="7" name="TextBox 6"/>
          <p:cNvSpPr txBox="1"/>
          <p:nvPr/>
        </p:nvSpPr>
        <p:spPr>
          <a:xfrm>
            <a:off x="754375" y="4425797"/>
            <a:ext cx="2137870" cy="369332"/>
          </a:xfrm>
          <a:prstGeom prst="rect">
            <a:avLst/>
          </a:prstGeom>
          <a:noFill/>
        </p:spPr>
        <p:txBody>
          <a:bodyPr wrap="square" rtlCol="0">
            <a:spAutoFit/>
          </a:bodyPr>
          <a:lstStyle/>
          <a:p>
            <a:r>
              <a:rPr lang="ro-RO" b="1" dirty="0" smtClean="0">
                <a:solidFill>
                  <a:schemeClr val="bg1"/>
                </a:solidFill>
              </a:rPr>
              <a:t>Rezultate</a:t>
            </a:r>
            <a:endParaRPr lang="en-US" b="1" dirty="0">
              <a:solidFill>
                <a:schemeClr val="bg1"/>
              </a:solidFill>
            </a:endParaRPr>
          </a:p>
        </p:txBody>
      </p:sp>
      <p:pic>
        <p:nvPicPr>
          <p:cNvPr id="5" name="Рисунок 4"/>
          <p:cNvPicPr>
            <a:picLocks noChangeAspect="1"/>
          </p:cNvPicPr>
          <p:nvPr/>
        </p:nvPicPr>
        <p:blipFill>
          <a:blip r:embed="rId2"/>
          <a:stretch>
            <a:fillRect/>
          </a:stretch>
        </p:blipFill>
        <p:spPr>
          <a:xfrm>
            <a:off x="2281425" y="1856672"/>
            <a:ext cx="4924425" cy="895350"/>
          </a:xfrm>
          <a:prstGeom prst="rect">
            <a:avLst/>
          </a:prstGeom>
        </p:spPr>
      </p:pic>
      <p:pic>
        <p:nvPicPr>
          <p:cNvPr id="8" name="Рисунок 7"/>
          <p:cNvPicPr>
            <a:picLocks noChangeAspect="1"/>
          </p:cNvPicPr>
          <p:nvPr/>
        </p:nvPicPr>
        <p:blipFill>
          <a:blip r:embed="rId3"/>
          <a:stretch>
            <a:fillRect/>
          </a:stretch>
        </p:blipFill>
        <p:spPr>
          <a:xfrm>
            <a:off x="2281424" y="2746712"/>
            <a:ext cx="4924425" cy="1571625"/>
          </a:xfrm>
          <a:prstGeom prst="rect">
            <a:avLst/>
          </a:prstGeom>
        </p:spPr>
      </p:pic>
      <p:pic>
        <p:nvPicPr>
          <p:cNvPr id="9" name="Рисунок 8"/>
          <p:cNvPicPr>
            <a:picLocks noChangeAspect="1"/>
          </p:cNvPicPr>
          <p:nvPr/>
        </p:nvPicPr>
        <p:blipFill>
          <a:blip r:embed="rId4"/>
          <a:stretch>
            <a:fillRect/>
          </a:stretch>
        </p:blipFill>
        <p:spPr>
          <a:xfrm>
            <a:off x="3272023" y="4391025"/>
            <a:ext cx="2943225" cy="752475"/>
          </a:xfrm>
          <a:prstGeom prst="rect">
            <a:avLst/>
          </a:prstGeom>
        </p:spPr>
      </p:pic>
    </p:spTree>
    <p:extLst>
      <p:ext uri="{BB962C8B-B14F-4D97-AF65-F5344CB8AC3E}">
        <p14:creationId xmlns:p14="http://schemas.microsoft.com/office/powerpoint/2010/main" val="22095910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dirty="0" smtClean="0"/>
              <a:t>Obiectivele proiectului:</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 </a:t>
            </a:r>
            <a:r>
              <a:rPr lang="en-US" dirty="0" err="1" smtClean="0"/>
              <a:t>recunoaşte</a:t>
            </a:r>
            <a:r>
              <a:rPr lang="en-US" dirty="0" smtClean="0"/>
              <a:t> </a:t>
            </a:r>
            <a:r>
              <a:rPr lang="en-US" dirty="0" err="1"/>
              <a:t>prezenţa</a:t>
            </a:r>
            <a:r>
              <a:rPr lang="en-US" dirty="0"/>
              <a:t> </a:t>
            </a:r>
            <a:r>
              <a:rPr lang="en-US" dirty="0" err="1"/>
              <a:t>soluţiilor</a:t>
            </a:r>
            <a:r>
              <a:rPr lang="en-US" dirty="0"/>
              <a:t> </a:t>
            </a:r>
            <a:r>
              <a:rPr lang="en-US" dirty="0" err="1"/>
              <a:t>unei</a:t>
            </a:r>
            <a:r>
              <a:rPr lang="en-US" dirty="0"/>
              <a:t> </a:t>
            </a:r>
            <a:r>
              <a:rPr lang="en-US" dirty="0" err="1"/>
              <a:t>ecuaţii</a:t>
            </a:r>
            <a:r>
              <a:rPr lang="en-US" dirty="0"/>
              <a:t> </a:t>
            </a:r>
            <a:r>
              <a:rPr lang="en-US" dirty="0" err="1"/>
              <a:t>algebrice</a:t>
            </a:r>
            <a:r>
              <a:rPr lang="en-US" dirty="0"/>
              <a:t> </a:t>
            </a:r>
            <a:r>
              <a:rPr lang="en-US" dirty="0" err="1"/>
              <a:t>sau</a:t>
            </a:r>
            <a:r>
              <a:rPr lang="en-US" dirty="0"/>
              <a:t> </a:t>
            </a:r>
            <a:r>
              <a:rPr lang="en-US" dirty="0" err="1"/>
              <a:t>transcendente</a:t>
            </a:r>
            <a:r>
              <a:rPr lang="en-US" dirty="0"/>
              <a:t> </a:t>
            </a:r>
            <a:r>
              <a:rPr lang="en-US" dirty="0" err="1"/>
              <a:t>pe</a:t>
            </a:r>
            <a:r>
              <a:rPr lang="en-US" dirty="0"/>
              <a:t> un interval </a:t>
            </a:r>
            <a:r>
              <a:rPr lang="en-US" dirty="0" err="1"/>
              <a:t>dat</a:t>
            </a:r>
            <a:r>
              <a:rPr lang="en-US" dirty="0"/>
              <a:t>; </a:t>
            </a:r>
            <a:endParaRPr lang="ro-RO" dirty="0" smtClean="0"/>
          </a:p>
          <a:p>
            <a:pPr marL="0" indent="0">
              <a:buNone/>
            </a:pPr>
            <a:r>
              <a:rPr lang="en-US" dirty="0" smtClean="0"/>
              <a:t>• </a:t>
            </a:r>
            <a:r>
              <a:rPr lang="en-US" dirty="0" err="1" smtClean="0"/>
              <a:t>separa</a:t>
            </a:r>
            <a:r>
              <a:rPr lang="ro-RO" dirty="0" smtClean="0"/>
              <a:t> </a:t>
            </a:r>
            <a:r>
              <a:rPr lang="en-US" dirty="0" err="1" smtClean="0"/>
              <a:t>intervalele</a:t>
            </a:r>
            <a:r>
              <a:rPr lang="en-US" dirty="0" smtClean="0"/>
              <a:t> </a:t>
            </a:r>
            <a:r>
              <a:rPr lang="en-US" dirty="0" err="1"/>
              <a:t>domeniului</a:t>
            </a:r>
            <a:r>
              <a:rPr lang="en-US" dirty="0"/>
              <a:t> de </a:t>
            </a:r>
            <a:r>
              <a:rPr lang="en-US" dirty="0" err="1"/>
              <a:t>definiţie</a:t>
            </a:r>
            <a:r>
              <a:rPr lang="en-US" dirty="0"/>
              <a:t> a </a:t>
            </a:r>
            <a:r>
              <a:rPr lang="en-US" dirty="0" err="1"/>
              <a:t>unei</a:t>
            </a:r>
            <a:r>
              <a:rPr lang="en-US" dirty="0"/>
              <a:t> </a:t>
            </a:r>
            <a:r>
              <a:rPr lang="en-US" dirty="0" err="1"/>
              <a:t>funcţii</a:t>
            </a:r>
            <a:r>
              <a:rPr lang="en-US" dirty="0"/>
              <a:t> f(x), care </a:t>
            </a:r>
            <a:r>
              <a:rPr lang="en-US" dirty="0" err="1"/>
              <a:t>vor</a:t>
            </a:r>
            <a:r>
              <a:rPr lang="en-US" dirty="0"/>
              <a:t> </a:t>
            </a:r>
            <a:r>
              <a:rPr lang="en-US" dirty="0" err="1"/>
              <a:t>conţine</a:t>
            </a:r>
            <a:r>
              <a:rPr lang="en-US" dirty="0"/>
              <a:t> exact o </a:t>
            </a:r>
            <a:r>
              <a:rPr lang="en-US" dirty="0" err="1"/>
              <a:t>soluţie</a:t>
            </a:r>
            <a:r>
              <a:rPr lang="en-US" dirty="0"/>
              <a:t> a </a:t>
            </a:r>
            <a:r>
              <a:rPr lang="en-US" dirty="0" err="1"/>
              <a:t>ecuaţiei</a:t>
            </a:r>
            <a:r>
              <a:rPr lang="en-US" dirty="0"/>
              <a:t> f(x) = 0; </a:t>
            </a:r>
            <a:endParaRPr lang="ro-RO" dirty="0" smtClean="0"/>
          </a:p>
          <a:p>
            <a:pPr marL="0" indent="0">
              <a:buNone/>
            </a:pPr>
            <a:r>
              <a:rPr lang="en-US" dirty="0" smtClean="0"/>
              <a:t>• </a:t>
            </a:r>
            <a:r>
              <a:rPr lang="en-US" dirty="0" err="1" smtClean="0"/>
              <a:t>utiliza</a:t>
            </a:r>
            <a:r>
              <a:rPr lang="en-US" dirty="0" smtClean="0"/>
              <a:t> </a:t>
            </a:r>
            <a:r>
              <a:rPr lang="en-US" dirty="0" err="1"/>
              <a:t>algoritmii</a:t>
            </a:r>
            <a:r>
              <a:rPr lang="en-US" dirty="0"/>
              <a:t> de </a:t>
            </a:r>
            <a:r>
              <a:rPr lang="en-US" dirty="0" err="1"/>
              <a:t>rezolvare</a:t>
            </a:r>
            <a:r>
              <a:rPr lang="en-US" dirty="0"/>
              <a:t> a </a:t>
            </a:r>
            <a:r>
              <a:rPr lang="en-US" dirty="0" err="1"/>
              <a:t>ecuaţiilor</a:t>
            </a:r>
            <a:r>
              <a:rPr lang="en-US" dirty="0"/>
              <a:t> </a:t>
            </a:r>
            <a:r>
              <a:rPr lang="en-US" dirty="0" err="1"/>
              <a:t>algebrice</a:t>
            </a:r>
            <a:r>
              <a:rPr lang="en-US" dirty="0"/>
              <a:t> </a:t>
            </a:r>
            <a:r>
              <a:rPr lang="en-US" dirty="0" err="1"/>
              <a:t>şi</a:t>
            </a:r>
            <a:r>
              <a:rPr lang="en-US" dirty="0"/>
              <a:t> </a:t>
            </a:r>
            <a:r>
              <a:rPr lang="en-US" dirty="0" err="1"/>
              <a:t>transcendente</a:t>
            </a:r>
            <a:r>
              <a:rPr lang="en-US" dirty="0"/>
              <a:t> </a:t>
            </a:r>
            <a:r>
              <a:rPr lang="en-US" dirty="0" err="1"/>
              <a:t>prin</a:t>
            </a:r>
            <a:r>
              <a:rPr lang="en-US" dirty="0"/>
              <a:t> </a:t>
            </a:r>
            <a:r>
              <a:rPr lang="en-US" dirty="0" err="1"/>
              <a:t>metoda</a:t>
            </a:r>
            <a:r>
              <a:rPr lang="en-US" dirty="0"/>
              <a:t> </a:t>
            </a:r>
            <a:r>
              <a:rPr lang="en-US" dirty="0" err="1"/>
              <a:t>bisecţiei</a:t>
            </a:r>
            <a:r>
              <a:rPr lang="en-US" dirty="0"/>
              <a:t>, </a:t>
            </a:r>
            <a:r>
              <a:rPr lang="en-US" dirty="0" err="1"/>
              <a:t>metoda</a:t>
            </a:r>
            <a:r>
              <a:rPr lang="en-US" dirty="0"/>
              <a:t> </a:t>
            </a:r>
            <a:r>
              <a:rPr lang="en-US" dirty="0" err="1"/>
              <a:t>coardelor</a:t>
            </a:r>
            <a:r>
              <a:rPr lang="en-US" dirty="0"/>
              <a:t> </a:t>
            </a:r>
            <a:r>
              <a:rPr lang="en-US" dirty="0" err="1"/>
              <a:t>şi</a:t>
            </a:r>
            <a:r>
              <a:rPr lang="en-US" dirty="0"/>
              <a:t> </a:t>
            </a:r>
            <a:r>
              <a:rPr lang="en-US" dirty="0" err="1"/>
              <a:t>metoda</a:t>
            </a:r>
            <a:r>
              <a:rPr lang="en-US" dirty="0"/>
              <a:t> </a:t>
            </a:r>
            <a:r>
              <a:rPr lang="en-US" dirty="0" err="1"/>
              <a:t>tangentelor</a:t>
            </a:r>
            <a:r>
              <a:rPr lang="en-US" dirty="0"/>
              <a:t>; </a:t>
            </a:r>
            <a:endParaRPr lang="ro-RO" dirty="0" smtClean="0"/>
          </a:p>
          <a:p>
            <a:pPr marL="0" indent="0">
              <a:buNone/>
            </a:pPr>
            <a:r>
              <a:rPr lang="en-US" dirty="0" smtClean="0"/>
              <a:t>• </a:t>
            </a:r>
            <a:r>
              <a:rPr lang="en-US" dirty="0" err="1" smtClean="0"/>
              <a:t>elabora</a:t>
            </a:r>
            <a:r>
              <a:rPr lang="en-US" dirty="0" smtClean="0"/>
              <a:t> </a:t>
            </a:r>
            <a:r>
              <a:rPr lang="en-US" dirty="0" err="1"/>
              <a:t>programe</a:t>
            </a:r>
            <a:r>
              <a:rPr lang="en-US" dirty="0"/>
              <a:t> de </a:t>
            </a:r>
            <a:r>
              <a:rPr lang="en-US" dirty="0" err="1"/>
              <a:t>rezolvare</a:t>
            </a:r>
            <a:r>
              <a:rPr lang="en-US" dirty="0"/>
              <a:t> a </a:t>
            </a:r>
            <a:r>
              <a:rPr lang="en-US" dirty="0" err="1"/>
              <a:t>ecuaţiilor</a:t>
            </a:r>
            <a:r>
              <a:rPr lang="en-US" dirty="0"/>
              <a:t> </a:t>
            </a:r>
            <a:r>
              <a:rPr lang="en-US" dirty="0" err="1"/>
              <a:t>algebrice</a:t>
            </a:r>
            <a:r>
              <a:rPr lang="en-US" dirty="0"/>
              <a:t> </a:t>
            </a:r>
            <a:r>
              <a:rPr lang="en-US" dirty="0" err="1"/>
              <a:t>şi</a:t>
            </a:r>
            <a:r>
              <a:rPr lang="en-US" dirty="0"/>
              <a:t> </a:t>
            </a:r>
            <a:r>
              <a:rPr lang="en-US" dirty="0" err="1"/>
              <a:t>transcendente</a:t>
            </a:r>
            <a:r>
              <a:rPr lang="en-US" dirty="0"/>
              <a:t> </a:t>
            </a:r>
            <a:r>
              <a:rPr lang="en-US" dirty="0" err="1"/>
              <a:t>prin</a:t>
            </a:r>
            <a:r>
              <a:rPr lang="en-US" dirty="0"/>
              <a:t> </a:t>
            </a:r>
            <a:r>
              <a:rPr lang="en-US" dirty="0" err="1"/>
              <a:t>metoda</a:t>
            </a:r>
            <a:r>
              <a:rPr lang="en-US" dirty="0"/>
              <a:t> </a:t>
            </a:r>
            <a:r>
              <a:rPr lang="en-US" dirty="0" err="1"/>
              <a:t>bisecţiei</a:t>
            </a:r>
            <a:r>
              <a:rPr lang="en-US" dirty="0"/>
              <a:t>, </a:t>
            </a:r>
            <a:r>
              <a:rPr lang="en-US" dirty="0" err="1"/>
              <a:t>metoda</a:t>
            </a:r>
            <a:r>
              <a:rPr lang="en-US" dirty="0"/>
              <a:t> </a:t>
            </a:r>
            <a:r>
              <a:rPr lang="en-US" dirty="0" err="1"/>
              <a:t>coardelor</a:t>
            </a:r>
            <a:r>
              <a:rPr lang="en-US" dirty="0"/>
              <a:t> </a:t>
            </a:r>
            <a:r>
              <a:rPr lang="en-US" dirty="0" err="1"/>
              <a:t>şi</a:t>
            </a:r>
            <a:r>
              <a:rPr lang="en-US" dirty="0"/>
              <a:t> </a:t>
            </a:r>
            <a:r>
              <a:rPr lang="en-US" dirty="0" err="1"/>
              <a:t>metoda</a:t>
            </a:r>
            <a:r>
              <a:rPr lang="en-US" dirty="0"/>
              <a:t> </a:t>
            </a:r>
            <a:r>
              <a:rPr lang="ro-RO" dirty="0" smtClean="0"/>
              <a:t>Newton</a:t>
            </a:r>
            <a:r>
              <a:rPr lang="en-US" dirty="0" smtClean="0"/>
              <a:t>; </a:t>
            </a:r>
            <a:endParaRPr lang="en-US" dirty="0"/>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8966" y="128470"/>
            <a:ext cx="8246070" cy="763525"/>
          </a:xfrm>
        </p:spPr>
        <p:txBody>
          <a:bodyPr/>
          <a:lstStyle/>
          <a:p>
            <a:pPr algn="ctr"/>
            <a:r>
              <a:rPr lang="ro-RO" dirty="0" smtClean="0">
                <a:solidFill>
                  <a:schemeClr val="bg1"/>
                </a:solidFill>
              </a:rPr>
              <a:t>Metoda </a:t>
            </a:r>
            <a:r>
              <a:rPr lang="en-US" dirty="0" err="1">
                <a:solidFill>
                  <a:schemeClr val="bg1"/>
                </a:solidFill>
              </a:rPr>
              <a:t>c</a:t>
            </a:r>
            <a:r>
              <a:rPr lang="en-US" dirty="0" err="1" smtClean="0">
                <a:solidFill>
                  <a:schemeClr val="bg1"/>
                </a:solidFill>
              </a:rPr>
              <a:t>oardelor</a:t>
            </a:r>
            <a:endParaRPr lang="en-US" dirty="0">
              <a:solidFill>
                <a:schemeClr val="bg1"/>
              </a:solidFill>
            </a:endParaRPr>
          </a:p>
        </p:txBody>
      </p:sp>
      <p:sp>
        <p:nvSpPr>
          <p:cNvPr id="3" name="Объект 2"/>
          <p:cNvSpPr>
            <a:spLocks noGrp="1"/>
          </p:cNvSpPr>
          <p:nvPr>
            <p:ph idx="1"/>
          </p:nvPr>
        </p:nvSpPr>
        <p:spPr>
          <a:xfrm>
            <a:off x="448965" y="1197405"/>
            <a:ext cx="8551479" cy="3646882"/>
          </a:xfrm>
        </p:spPr>
        <p:txBody>
          <a:bodyPr>
            <a:normAutofit/>
          </a:bodyPr>
          <a:lstStyle/>
          <a:p>
            <a:pPr marL="0" indent="0">
              <a:buNone/>
            </a:pPr>
            <a:r>
              <a:rPr lang="en-US" sz="1800" b="1" u="sng" dirty="0" err="1"/>
              <a:t>Exemplul</a:t>
            </a:r>
            <a:r>
              <a:rPr lang="en-US" sz="1800" b="1" u="sng" dirty="0"/>
              <a:t> </a:t>
            </a:r>
            <a:r>
              <a:rPr lang="en-US" sz="1800" b="1" u="sng" dirty="0" smtClean="0"/>
              <a:t>2</a:t>
            </a:r>
            <a:r>
              <a:rPr lang="en-US" sz="1800" dirty="0"/>
              <a:t>: Fie </a:t>
            </a:r>
            <a:r>
              <a:rPr lang="en-US" sz="1800" dirty="0" err="1"/>
              <a:t>dată</a:t>
            </a:r>
            <a:r>
              <a:rPr lang="en-US" sz="1800" dirty="0"/>
              <a:t> </a:t>
            </a:r>
            <a:r>
              <a:rPr lang="en-US" sz="1800" dirty="0" err="1"/>
              <a:t>funcţia</a:t>
            </a:r>
            <a:r>
              <a:rPr lang="en-US" sz="1800" dirty="0"/>
              <a:t> f(x) = x4 – 3x2 + 7,5x – 1. </a:t>
            </a:r>
            <a:r>
              <a:rPr lang="en-US" sz="1800" dirty="0" err="1"/>
              <a:t>Să</a:t>
            </a:r>
            <a:r>
              <a:rPr lang="en-US" sz="1800" dirty="0"/>
              <a:t> se </a:t>
            </a:r>
            <a:r>
              <a:rPr lang="en-US" sz="1800" dirty="0" err="1"/>
              <a:t>calculeze</a:t>
            </a:r>
            <a:r>
              <a:rPr lang="en-US" sz="1800" dirty="0"/>
              <a:t> </a:t>
            </a:r>
            <a:r>
              <a:rPr lang="en-US" sz="1800" dirty="0" err="1"/>
              <a:t>soluţia</a:t>
            </a:r>
            <a:r>
              <a:rPr lang="en-US" sz="1800" dirty="0"/>
              <a:t> </a:t>
            </a:r>
            <a:r>
              <a:rPr lang="en-US" sz="1800" dirty="0" err="1"/>
              <a:t>aproximativă</a:t>
            </a:r>
            <a:r>
              <a:rPr lang="en-US" sz="1800" dirty="0"/>
              <a:t> a </a:t>
            </a:r>
            <a:r>
              <a:rPr lang="en-US" sz="1800" dirty="0" err="1"/>
              <a:t>ecuaţiei</a:t>
            </a:r>
            <a:r>
              <a:rPr lang="en-US" sz="1800" dirty="0"/>
              <a:t> f(x) = 0 </a:t>
            </a:r>
            <a:r>
              <a:rPr lang="en-US" sz="1800" dirty="0" err="1"/>
              <a:t>pe</a:t>
            </a:r>
            <a:r>
              <a:rPr lang="en-US" sz="1800" dirty="0"/>
              <a:t> </a:t>
            </a:r>
            <a:r>
              <a:rPr lang="en-US" sz="1800" dirty="0" err="1"/>
              <a:t>segmentul</a:t>
            </a:r>
            <a:r>
              <a:rPr lang="en-US" sz="1800" dirty="0"/>
              <a:t> [–0,5; 0,5] cu </a:t>
            </a:r>
            <a:r>
              <a:rPr lang="en-US" sz="1800" dirty="0" err="1"/>
              <a:t>exactitatea</a:t>
            </a:r>
            <a:r>
              <a:rPr lang="en-US" sz="1800" dirty="0"/>
              <a:t> </a:t>
            </a:r>
            <a:r>
              <a:rPr lang="el-GR" sz="1800" dirty="0"/>
              <a:t>ε = 0,0001, </a:t>
            </a:r>
            <a:r>
              <a:rPr lang="en-US" sz="1800" dirty="0" err="1"/>
              <a:t>utilizînd</a:t>
            </a:r>
            <a:r>
              <a:rPr lang="en-US" sz="1800" dirty="0"/>
              <a:t> </a:t>
            </a:r>
            <a:r>
              <a:rPr lang="en-US" sz="1800" dirty="0" err="1"/>
              <a:t>metoda</a:t>
            </a:r>
            <a:r>
              <a:rPr lang="en-US" sz="1800" dirty="0"/>
              <a:t> </a:t>
            </a:r>
            <a:r>
              <a:rPr lang="en-US" sz="1800" dirty="0" err="1"/>
              <a:t>coardelor</a:t>
            </a:r>
            <a:r>
              <a:rPr lang="en-US" sz="1800" dirty="0"/>
              <a:t>. </a:t>
            </a:r>
            <a:r>
              <a:rPr lang="en-US" sz="1800" dirty="0" err="1"/>
              <a:t>Pentru</a:t>
            </a:r>
            <a:r>
              <a:rPr lang="en-US" sz="1800" dirty="0"/>
              <a:t> </a:t>
            </a:r>
            <a:r>
              <a:rPr lang="en-US" sz="1800" dirty="0" err="1"/>
              <a:t>funcţia</a:t>
            </a:r>
            <a:r>
              <a:rPr lang="en-US" sz="1800" dirty="0"/>
              <a:t> </a:t>
            </a:r>
            <a:r>
              <a:rPr lang="en-US" sz="1800" dirty="0" err="1"/>
              <a:t>dată</a:t>
            </a:r>
            <a:r>
              <a:rPr lang="en-US" sz="1800" dirty="0"/>
              <a:t> </a:t>
            </a:r>
            <a:r>
              <a:rPr lang="en-US" sz="1800" dirty="0" err="1"/>
              <a:t>pe</a:t>
            </a:r>
            <a:r>
              <a:rPr lang="en-US" sz="1800" dirty="0"/>
              <a:t> [–0,5; 0,5] M1 </a:t>
            </a:r>
            <a:r>
              <a:rPr lang="en-US" sz="1800" dirty="0" err="1"/>
              <a:t>şi</a:t>
            </a:r>
            <a:r>
              <a:rPr lang="en-US" sz="1800" dirty="0"/>
              <a:t> m1 </a:t>
            </a:r>
            <a:r>
              <a:rPr lang="en-US" sz="1800" dirty="0" err="1"/>
              <a:t>sînt</a:t>
            </a:r>
            <a:r>
              <a:rPr lang="en-US" sz="1800" dirty="0"/>
              <a:t>, </a:t>
            </a:r>
            <a:r>
              <a:rPr lang="en-US" sz="1800" dirty="0" err="1"/>
              <a:t>respectiv</a:t>
            </a:r>
            <a:r>
              <a:rPr lang="en-US" sz="1800" dirty="0"/>
              <a:t>, </a:t>
            </a:r>
            <a:r>
              <a:rPr lang="en-US" sz="1800" dirty="0" err="1"/>
              <a:t>egale</a:t>
            </a:r>
            <a:r>
              <a:rPr lang="en-US" sz="1800" dirty="0"/>
              <a:t> cu 10 </a:t>
            </a:r>
            <a:r>
              <a:rPr lang="en-US" sz="1800" dirty="0" err="1"/>
              <a:t>şi</a:t>
            </a:r>
            <a:r>
              <a:rPr lang="en-US" sz="1800" dirty="0"/>
              <a:t> 5.</a:t>
            </a:r>
            <a:endParaRPr lang="ro-RO" sz="1800" dirty="0" smtClean="0"/>
          </a:p>
        </p:txBody>
      </p:sp>
      <p:sp>
        <p:nvSpPr>
          <p:cNvPr id="7" name="TextBox 6"/>
          <p:cNvSpPr txBox="1"/>
          <p:nvPr/>
        </p:nvSpPr>
        <p:spPr>
          <a:xfrm>
            <a:off x="5640935" y="3206390"/>
            <a:ext cx="2137870" cy="369332"/>
          </a:xfrm>
          <a:prstGeom prst="rect">
            <a:avLst/>
          </a:prstGeom>
          <a:noFill/>
        </p:spPr>
        <p:txBody>
          <a:bodyPr wrap="square" rtlCol="0">
            <a:spAutoFit/>
          </a:bodyPr>
          <a:lstStyle/>
          <a:p>
            <a:r>
              <a:rPr lang="ro-RO" b="1" dirty="0" smtClean="0">
                <a:solidFill>
                  <a:schemeClr val="bg1"/>
                </a:solidFill>
              </a:rPr>
              <a:t>Rezultate</a:t>
            </a:r>
            <a:endParaRPr lang="en-US" b="1" dirty="0">
              <a:solidFill>
                <a:schemeClr val="bg1"/>
              </a:solidFill>
            </a:endParaRPr>
          </a:p>
        </p:txBody>
      </p:sp>
      <p:pic>
        <p:nvPicPr>
          <p:cNvPr id="5" name="Рисунок 4"/>
          <p:cNvPicPr>
            <a:picLocks noChangeAspect="1"/>
          </p:cNvPicPr>
          <p:nvPr/>
        </p:nvPicPr>
        <p:blipFill>
          <a:blip r:embed="rId2"/>
          <a:stretch>
            <a:fillRect/>
          </a:stretch>
        </p:blipFill>
        <p:spPr>
          <a:xfrm>
            <a:off x="448966" y="2113635"/>
            <a:ext cx="4857750" cy="2924175"/>
          </a:xfrm>
          <a:prstGeom prst="rect">
            <a:avLst/>
          </a:prstGeom>
        </p:spPr>
      </p:pic>
      <p:pic>
        <p:nvPicPr>
          <p:cNvPr id="8" name="Рисунок 7"/>
          <p:cNvPicPr>
            <a:picLocks noChangeAspect="1"/>
          </p:cNvPicPr>
          <p:nvPr/>
        </p:nvPicPr>
        <p:blipFill>
          <a:blip r:embed="rId3"/>
          <a:stretch>
            <a:fillRect/>
          </a:stretch>
        </p:blipFill>
        <p:spPr>
          <a:xfrm>
            <a:off x="5683129" y="3881132"/>
            <a:ext cx="2943225" cy="742950"/>
          </a:xfrm>
          <a:prstGeom prst="rect">
            <a:avLst/>
          </a:prstGeom>
        </p:spPr>
      </p:pic>
    </p:spTree>
    <p:extLst>
      <p:ext uri="{BB962C8B-B14F-4D97-AF65-F5344CB8AC3E}">
        <p14:creationId xmlns:p14="http://schemas.microsoft.com/office/powerpoint/2010/main" val="8829215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8966" y="128470"/>
            <a:ext cx="8246070" cy="763525"/>
          </a:xfrm>
        </p:spPr>
        <p:txBody>
          <a:bodyPr/>
          <a:lstStyle/>
          <a:p>
            <a:pPr algn="ctr"/>
            <a:r>
              <a:rPr lang="ro-RO" dirty="0" smtClean="0">
                <a:solidFill>
                  <a:schemeClr val="bg1"/>
                </a:solidFill>
              </a:rPr>
              <a:t>Metoda Newton</a:t>
            </a:r>
            <a:endParaRPr lang="en-US" dirty="0">
              <a:solidFill>
                <a:schemeClr val="bg1"/>
              </a:solidFill>
            </a:endParaRPr>
          </a:p>
        </p:txBody>
      </p:sp>
      <p:sp>
        <p:nvSpPr>
          <p:cNvPr id="3" name="Объект 2"/>
          <p:cNvSpPr>
            <a:spLocks noGrp="1"/>
          </p:cNvSpPr>
          <p:nvPr>
            <p:ph idx="1"/>
          </p:nvPr>
        </p:nvSpPr>
        <p:spPr>
          <a:xfrm>
            <a:off x="140038" y="3456960"/>
            <a:ext cx="8771598" cy="3512215"/>
          </a:xfrm>
        </p:spPr>
        <p:txBody>
          <a:bodyPr>
            <a:normAutofit/>
          </a:bodyPr>
          <a:lstStyle/>
          <a:p>
            <a:pPr marL="0" indent="0">
              <a:buNone/>
            </a:pPr>
            <a:r>
              <a:rPr lang="en-US" sz="1700" dirty="0" smtClean="0"/>
              <a:t>Fie </a:t>
            </a:r>
            <a:r>
              <a:rPr lang="en-US" sz="1700" dirty="0" err="1" smtClean="0"/>
              <a:t>că</a:t>
            </a:r>
            <a:r>
              <a:rPr lang="en-US" sz="1700" dirty="0" smtClean="0"/>
              <a:t> </a:t>
            </a:r>
            <a:r>
              <a:rPr lang="en-US" sz="1700" dirty="0" err="1" smtClean="0"/>
              <a:t>tangenta</a:t>
            </a:r>
            <a:r>
              <a:rPr lang="en-US" sz="1700" dirty="0" smtClean="0"/>
              <a:t> cu </a:t>
            </a:r>
            <a:r>
              <a:rPr lang="en-US" sz="1700" dirty="0" err="1" smtClean="0"/>
              <a:t>numărul</a:t>
            </a:r>
            <a:r>
              <a:rPr lang="en-US" sz="1700" dirty="0" smtClean="0"/>
              <a:t> </a:t>
            </a:r>
            <a:r>
              <a:rPr lang="en-US" sz="1700" dirty="0" err="1" smtClean="0"/>
              <a:t>i</a:t>
            </a:r>
            <a:r>
              <a:rPr lang="en-US" sz="1700" dirty="0" smtClean="0"/>
              <a:t> </a:t>
            </a:r>
            <a:r>
              <a:rPr lang="en-US" sz="1700" dirty="0" err="1" smtClean="0"/>
              <a:t>intersectează</a:t>
            </a:r>
            <a:r>
              <a:rPr lang="en-US" sz="1700" dirty="0" smtClean="0"/>
              <a:t> </a:t>
            </a:r>
            <a:r>
              <a:rPr lang="en-US" sz="1700" dirty="0" err="1" smtClean="0"/>
              <a:t>axa</a:t>
            </a:r>
            <a:r>
              <a:rPr lang="en-US" sz="1700" dirty="0" smtClean="0"/>
              <a:t> 0x </a:t>
            </a:r>
            <a:r>
              <a:rPr lang="en-US" sz="1700" dirty="0" err="1" smtClean="0"/>
              <a:t>în</a:t>
            </a:r>
            <a:r>
              <a:rPr lang="en-US" sz="1700" dirty="0" smtClean="0"/>
              <a:t> </a:t>
            </a:r>
            <a:r>
              <a:rPr lang="en-US" sz="1700" dirty="0" err="1" smtClean="0"/>
              <a:t>punctul</a:t>
            </a:r>
            <a:r>
              <a:rPr lang="en-US" sz="1700" dirty="0" smtClean="0"/>
              <a:t> xi</a:t>
            </a:r>
            <a:r>
              <a:rPr lang="ro-RO" sz="1700" dirty="0" smtClean="0"/>
              <a:t>.</a:t>
            </a:r>
            <a:r>
              <a:rPr lang="en-US" sz="1700" dirty="0" smtClean="0"/>
              <a:t> </a:t>
            </a:r>
            <a:r>
              <a:rPr lang="en-US" sz="1700" dirty="0" err="1" smtClean="0"/>
              <a:t>Următoarea</a:t>
            </a:r>
            <a:r>
              <a:rPr lang="en-US" sz="1700" dirty="0" smtClean="0"/>
              <a:t> </a:t>
            </a:r>
            <a:r>
              <a:rPr lang="en-US" sz="1700" dirty="0" err="1" smtClean="0"/>
              <a:t>tangentă</a:t>
            </a:r>
            <a:r>
              <a:rPr lang="en-US" sz="1700" dirty="0" smtClean="0"/>
              <a:t> (i+1) </a:t>
            </a:r>
            <a:r>
              <a:rPr lang="en-US" sz="1700" dirty="0" err="1" smtClean="0"/>
              <a:t>va</a:t>
            </a:r>
            <a:r>
              <a:rPr lang="en-US" sz="1700" dirty="0" smtClean="0"/>
              <a:t> fi </a:t>
            </a:r>
            <a:r>
              <a:rPr lang="en-US" sz="1700" dirty="0" err="1" smtClean="0"/>
              <a:t>trasată</a:t>
            </a:r>
            <a:r>
              <a:rPr lang="en-US" sz="1700" dirty="0" smtClean="0"/>
              <a:t> </a:t>
            </a:r>
            <a:r>
              <a:rPr lang="en-US" sz="1700" dirty="0" err="1" smtClean="0"/>
              <a:t>prin</a:t>
            </a:r>
            <a:r>
              <a:rPr lang="en-US" sz="1700" dirty="0" smtClean="0"/>
              <a:t> </a:t>
            </a:r>
            <a:r>
              <a:rPr lang="en-US" sz="1700" dirty="0" err="1" smtClean="0"/>
              <a:t>punctul</a:t>
            </a:r>
            <a:r>
              <a:rPr lang="en-US" sz="1700" dirty="0" smtClean="0"/>
              <a:t> E</a:t>
            </a:r>
            <a:r>
              <a:rPr lang="en-US" sz="1200" dirty="0" smtClean="0"/>
              <a:t>i+1</a:t>
            </a:r>
            <a:r>
              <a:rPr lang="en-US" sz="1700" dirty="0" smtClean="0"/>
              <a:t> cu </a:t>
            </a:r>
            <a:r>
              <a:rPr lang="en-US" sz="1700" dirty="0" err="1" smtClean="0"/>
              <a:t>coordonatele</a:t>
            </a:r>
            <a:r>
              <a:rPr lang="en-US" sz="1700" dirty="0" smtClean="0"/>
              <a:t> (xi, f (xi)) </a:t>
            </a:r>
            <a:r>
              <a:rPr lang="en-US" sz="1700" dirty="0" err="1" smtClean="0"/>
              <a:t>şi</a:t>
            </a:r>
            <a:r>
              <a:rPr lang="en-US" sz="1700" dirty="0" smtClean="0"/>
              <a:t> </a:t>
            </a:r>
            <a:r>
              <a:rPr lang="en-US" sz="1700" dirty="0" err="1" smtClean="0"/>
              <a:t>va</a:t>
            </a:r>
            <a:r>
              <a:rPr lang="en-US" sz="1700" dirty="0" smtClean="0"/>
              <a:t> </a:t>
            </a:r>
            <a:r>
              <a:rPr lang="en-US" sz="1700" dirty="0" err="1" smtClean="0"/>
              <a:t>intersecta</a:t>
            </a:r>
            <a:r>
              <a:rPr lang="en-US" sz="1700" dirty="0" smtClean="0"/>
              <a:t> </a:t>
            </a:r>
            <a:r>
              <a:rPr lang="en-US" sz="1700" dirty="0" err="1" smtClean="0"/>
              <a:t>axa</a:t>
            </a:r>
            <a:r>
              <a:rPr lang="en-US" sz="1700" dirty="0" smtClean="0"/>
              <a:t> </a:t>
            </a:r>
            <a:r>
              <a:rPr lang="en-US" sz="1700" dirty="0" err="1" smtClean="0"/>
              <a:t>absciselor</a:t>
            </a:r>
            <a:r>
              <a:rPr lang="en-US" sz="1700" dirty="0" smtClean="0"/>
              <a:t> </a:t>
            </a:r>
            <a:r>
              <a:rPr lang="en-US" sz="1700" dirty="0" err="1" smtClean="0"/>
              <a:t>în</a:t>
            </a:r>
            <a:r>
              <a:rPr lang="en-US" sz="1700" dirty="0" smtClean="0"/>
              <a:t> </a:t>
            </a:r>
            <a:r>
              <a:rPr lang="en-US" sz="1700" dirty="0" err="1" smtClean="0"/>
              <a:t>punctul</a:t>
            </a:r>
            <a:r>
              <a:rPr lang="en-US" sz="1700" dirty="0" smtClean="0"/>
              <a:t> x</a:t>
            </a:r>
            <a:r>
              <a:rPr lang="en-US" sz="1200" dirty="0" smtClean="0"/>
              <a:t>i+1</a:t>
            </a:r>
            <a:r>
              <a:rPr lang="en-US" sz="1700" dirty="0" smtClean="0"/>
              <a:t>. </a:t>
            </a:r>
            <a:r>
              <a:rPr lang="en-US" sz="1700" dirty="0" err="1" smtClean="0"/>
              <a:t>Şirul</a:t>
            </a:r>
            <a:r>
              <a:rPr lang="en-US" sz="1700" dirty="0" smtClean="0"/>
              <a:t> de </a:t>
            </a:r>
            <a:r>
              <a:rPr lang="en-US" sz="1700" dirty="0" err="1" smtClean="0"/>
              <a:t>valori</a:t>
            </a:r>
            <a:r>
              <a:rPr lang="en-US" sz="1700" dirty="0" smtClean="0"/>
              <a:t> x</a:t>
            </a:r>
            <a:r>
              <a:rPr lang="en-US" sz="1200" dirty="0" smtClean="0"/>
              <a:t>0</a:t>
            </a:r>
            <a:r>
              <a:rPr lang="en-US" sz="1700" dirty="0" smtClean="0"/>
              <a:t>, x</a:t>
            </a:r>
            <a:r>
              <a:rPr lang="en-US" sz="1400" dirty="0" smtClean="0"/>
              <a:t>1</a:t>
            </a:r>
            <a:r>
              <a:rPr lang="en-US" sz="1700" dirty="0" smtClean="0"/>
              <a:t>, x</a:t>
            </a:r>
            <a:r>
              <a:rPr lang="en-US" sz="1400" dirty="0" smtClean="0"/>
              <a:t>2</a:t>
            </a:r>
            <a:r>
              <a:rPr lang="en-US" sz="1700" dirty="0" smtClean="0"/>
              <a:t>, ..., x</a:t>
            </a:r>
            <a:r>
              <a:rPr lang="en-US" sz="1200" dirty="0" smtClean="0"/>
              <a:t>i</a:t>
            </a:r>
            <a:r>
              <a:rPr lang="en-US" sz="1700" dirty="0" smtClean="0"/>
              <a:t>, x</a:t>
            </a:r>
            <a:r>
              <a:rPr lang="en-US" sz="1200" dirty="0" smtClean="0"/>
              <a:t>i+1</a:t>
            </a:r>
            <a:r>
              <a:rPr lang="en-US" sz="1700" dirty="0" smtClean="0"/>
              <a:t>, ... </a:t>
            </a:r>
            <a:r>
              <a:rPr lang="en-US" sz="1700" dirty="0" err="1" smtClean="0"/>
              <a:t>va</a:t>
            </a:r>
            <a:r>
              <a:rPr lang="en-US" sz="1700" dirty="0" smtClean="0"/>
              <a:t> converge </a:t>
            </a:r>
            <a:r>
              <a:rPr lang="en-US" sz="1700" dirty="0" err="1" smtClean="0"/>
              <a:t>către</a:t>
            </a:r>
            <a:r>
              <a:rPr lang="en-US" sz="1700" dirty="0" smtClean="0"/>
              <a:t> </a:t>
            </a:r>
            <a:r>
              <a:rPr lang="en-US" sz="1700" dirty="0" err="1" smtClean="0"/>
              <a:t>soluţia</a:t>
            </a:r>
            <a:r>
              <a:rPr lang="en-US" sz="1700" dirty="0" smtClean="0"/>
              <a:t> </a:t>
            </a:r>
            <a:r>
              <a:rPr lang="en-US" sz="1700" dirty="0" err="1" smtClean="0"/>
              <a:t>ecuaţiei</a:t>
            </a:r>
            <a:r>
              <a:rPr lang="en-US" sz="1700" dirty="0" smtClean="0"/>
              <a:t> f (x) = 0. </a:t>
            </a:r>
            <a:r>
              <a:rPr lang="en-US" sz="1700" dirty="0" err="1" smtClean="0"/>
              <a:t>Această</a:t>
            </a:r>
            <a:r>
              <a:rPr lang="en-US" sz="1700" dirty="0" smtClean="0"/>
              <a:t> </a:t>
            </a:r>
            <a:r>
              <a:rPr lang="en-US" sz="1700" dirty="0" err="1" smtClean="0"/>
              <a:t>metodă</a:t>
            </a:r>
            <a:r>
              <a:rPr lang="en-US" sz="1700" dirty="0" smtClean="0"/>
              <a:t> de </a:t>
            </a:r>
            <a:r>
              <a:rPr lang="en-US" sz="1700" dirty="0" err="1" smtClean="0"/>
              <a:t>calcul</a:t>
            </a:r>
            <a:r>
              <a:rPr lang="en-US" sz="1700" dirty="0" smtClean="0"/>
              <a:t> al </a:t>
            </a:r>
            <a:r>
              <a:rPr lang="en-US" sz="1700" dirty="0" err="1" smtClean="0"/>
              <a:t>soluţiei</a:t>
            </a:r>
            <a:r>
              <a:rPr lang="en-US" sz="1700" dirty="0" smtClean="0"/>
              <a:t> </a:t>
            </a:r>
            <a:r>
              <a:rPr lang="en-US" sz="1700" dirty="0" err="1" smtClean="0"/>
              <a:t>ecuaţiei</a:t>
            </a:r>
            <a:r>
              <a:rPr lang="en-US" sz="1700" dirty="0" smtClean="0"/>
              <a:t> f (x)=0 </a:t>
            </a:r>
            <a:r>
              <a:rPr lang="en-US" sz="1700" dirty="0" err="1" smtClean="0"/>
              <a:t>este</a:t>
            </a:r>
            <a:r>
              <a:rPr lang="en-US" sz="1700" dirty="0" smtClean="0"/>
              <a:t> </a:t>
            </a:r>
            <a:r>
              <a:rPr lang="en-US" sz="1700" dirty="0" err="1" smtClean="0"/>
              <a:t>numită</a:t>
            </a:r>
            <a:r>
              <a:rPr lang="en-US" sz="1700" dirty="0" smtClean="0"/>
              <a:t> </a:t>
            </a:r>
            <a:r>
              <a:rPr lang="en-US" sz="1700" dirty="0" err="1" smtClean="0"/>
              <a:t>metoda</a:t>
            </a:r>
            <a:r>
              <a:rPr lang="en-US" sz="1700" dirty="0" smtClean="0"/>
              <a:t> </a:t>
            </a:r>
            <a:r>
              <a:rPr lang="en-US" sz="1700" dirty="0" err="1" smtClean="0"/>
              <a:t>tangentelor</a:t>
            </a:r>
            <a:r>
              <a:rPr lang="en-US" sz="1700" dirty="0" smtClean="0"/>
              <a:t> </a:t>
            </a:r>
            <a:r>
              <a:rPr lang="en-US" sz="1700" dirty="0" err="1" smtClean="0"/>
              <a:t>sau</a:t>
            </a:r>
            <a:r>
              <a:rPr lang="en-US" sz="1700" dirty="0" smtClean="0"/>
              <a:t> Newton</a:t>
            </a:r>
            <a:r>
              <a:rPr lang="ro-RO" sz="1700" dirty="0" smtClean="0"/>
              <a:t>.</a:t>
            </a:r>
          </a:p>
          <a:p>
            <a:pPr marL="0" indent="0">
              <a:buNone/>
            </a:pPr>
            <a:endParaRPr lang="ro-RO" sz="1700" dirty="0" smtClean="0"/>
          </a:p>
          <a:p>
            <a:pPr marL="0" indent="0">
              <a:buNone/>
            </a:pPr>
            <a:endParaRPr lang="ro-RO" sz="2000" dirty="0" smtClean="0"/>
          </a:p>
        </p:txBody>
      </p:sp>
      <p:pic>
        <p:nvPicPr>
          <p:cNvPr id="4" name="Рисунок 3"/>
          <p:cNvPicPr>
            <a:picLocks noChangeAspect="1"/>
          </p:cNvPicPr>
          <p:nvPr/>
        </p:nvPicPr>
        <p:blipFill>
          <a:blip r:embed="rId3"/>
          <a:stretch>
            <a:fillRect/>
          </a:stretch>
        </p:blipFill>
        <p:spPr>
          <a:xfrm>
            <a:off x="6236012" y="1329535"/>
            <a:ext cx="2924175" cy="2038350"/>
          </a:xfrm>
          <a:prstGeom prst="rect">
            <a:avLst/>
          </a:prstGeom>
        </p:spPr>
      </p:pic>
      <p:sp>
        <p:nvSpPr>
          <p:cNvPr id="5" name="TextBox 4"/>
          <p:cNvSpPr txBox="1"/>
          <p:nvPr/>
        </p:nvSpPr>
        <p:spPr>
          <a:xfrm>
            <a:off x="140038" y="1350110"/>
            <a:ext cx="6260905" cy="2477601"/>
          </a:xfrm>
          <a:prstGeom prst="rect">
            <a:avLst/>
          </a:prstGeom>
          <a:noFill/>
        </p:spPr>
        <p:txBody>
          <a:bodyPr wrap="square" rtlCol="0">
            <a:spAutoFit/>
          </a:bodyPr>
          <a:lstStyle/>
          <a:p>
            <a:r>
              <a:rPr lang="ro-RO" dirty="0">
                <a:solidFill>
                  <a:schemeClr val="bg1"/>
                </a:solidFill>
              </a:rPr>
              <a:t>Fie dată funcția f(x), care posedă următoarele proprietăți:</a:t>
            </a:r>
          </a:p>
          <a:p>
            <a:pPr marL="457200" indent="-457200">
              <a:buFont typeface="+mj-lt"/>
              <a:buAutoNum type="arabicPeriod"/>
            </a:pPr>
            <a:r>
              <a:rPr lang="ro-RO" sz="1700" dirty="0">
                <a:solidFill>
                  <a:schemeClr val="bg1"/>
                </a:solidFill>
              </a:rPr>
              <a:t>f(x) continuă pe segmentul </a:t>
            </a:r>
            <a:r>
              <a:rPr lang="en-US" sz="1700" dirty="0">
                <a:solidFill>
                  <a:schemeClr val="bg1"/>
                </a:solidFill>
              </a:rPr>
              <a:t>[</a:t>
            </a:r>
            <a:r>
              <a:rPr lang="en-US" sz="1700" dirty="0" err="1">
                <a:solidFill>
                  <a:schemeClr val="bg1"/>
                </a:solidFill>
              </a:rPr>
              <a:t>a,b</a:t>
            </a:r>
            <a:r>
              <a:rPr lang="en-US" sz="1700" dirty="0">
                <a:solidFill>
                  <a:schemeClr val="bg1"/>
                </a:solidFill>
              </a:rPr>
              <a:t>] </a:t>
            </a:r>
            <a:r>
              <a:rPr lang="ro-RO" sz="1700" dirty="0">
                <a:solidFill>
                  <a:schemeClr val="bg1"/>
                </a:solidFill>
              </a:rPr>
              <a:t>și f(a)*f(b)</a:t>
            </a:r>
            <a:r>
              <a:rPr lang="en-US" sz="1700" dirty="0">
                <a:solidFill>
                  <a:schemeClr val="bg1"/>
                </a:solidFill>
              </a:rPr>
              <a:t>&lt;0;</a:t>
            </a:r>
          </a:p>
          <a:p>
            <a:pPr marL="457200" indent="-457200">
              <a:buFont typeface="+mj-lt"/>
              <a:buAutoNum type="arabicPeriod"/>
            </a:pPr>
            <a:r>
              <a:rPr lang="ro-RO" sz="1700" dirty="0">
                <a:solidFill>
                  <a:schemeClr val="bg1"/>
                </a:solidFill>
              </a:rPr>
              <a:t>p</a:t>
            </a:r>
            <a:r>
              <a:rPr lang="en-US" sz="1700" dirty="0">
                <a:solidFill>
                  <a:schemeClr val="bg1"/>
                </a:solidFill>
              </a:rPr>
              <a:t>e </a:t>
            </a:r>
            <a:r>
              <a:rPr lang="en-US" sz="1700" dirty="0" err="1">
                <a:solidFill>
                  <a:schemeClr val="bg1"/>
                </a:solidFill>
              </a:rPr>
              <a:t>segmentul</a:t>
            </a:r>
            <a:r>
              <a:rPr lang="en-US" sz="1700" dirty="0">
                <a:solidFill>
                  <a:schemeClr val="bg1"/>
                </a:solidFill>
              </a:rPr>
              <a:t> [</a:t>
            </a:r>
            <a:r>
              <a:rPr lang="en-US" sz="1700" dirty="0" err="1">
                <a:solidFill>
                  <a:schemeClr val="bg1"/>
                </a:solidFill>
              </a:rPr>
              <a:t>a,b</a:t>
            </a:r>
            <a:r>
              <a:rPr lang="en-US" sz="1700" dirty="0">
                <a:solidFill>
                  <a:schemeClr val="bg1"/>
                </a:solidFill>
              </a:rPr>
              <a:t>] exist</a:t>
            </a:r>
            <a:r>
              <a:rPr lang="ro-RO" sz="1700" dirty="0">
                <a:solidFill>
                  <a:schemeClr val="bg1"/>
                </a:solidFill>
              </a:rPr>
              <a:t>ă f</a:t>
            </a:r>
            <a:r>
              <a:rPr lang="en-US" sz="1700" dirty="0">
                <a:solidFill>
                  <a:schemeClr val="bg1"/>
                </a:solidFill>
              </a:rPr>
              <a:t>’</a:t>
            </a:r>
            <a:r>
              <a:rPr lang="ru-RU" sz="1700" dirty="0">
                <a:solidFill>
                  <a:schemeClr val="bg1"/>
                </a:solidFill>
              </a:rPr>
              <a:t>(</a:t>
            </a:r>
            <a:r>
              <a:rPr lang="ro-RO" sz="1700" dirty="0">
                <a:solidFill>
                  <a:schemeClr val="bg1"/>
                </a:solidFill>
              </a:rPr>
              <a:t>x) diferit de zero și f</a:t>
            </a:r>
            <a:r>
              <a:rPr lang="en-US" sz="1700" dirty="0">
                <a:solidFill>
                  <a:schemeClr val="bg1"/>
                </a:solidFill>
              </a:rPr>
              <a:t>’’</a:t>
            </a:r>
            <a:r>
              <a:rPr lang="ru-RU" sz="1700" dirty="0">
                <a:solidFill>
                  <a:schemeClr val="bg1"/>
                </a:solidFill>
              </a:rPr>
              <a:t>(</a:t>
            </a:r>
            <a:r>
              <a:rPr lang="ro-RO" sz="1700" dirty="0">
                <a:solidFill>
                  <a:schemeClr val="bg1"/>
                </a:solidFill>
              </a:rPr>
              <a:t>x) diferit de zero</a:t>
            </a:r>
            <a:r>
              <a:rPr lang="en-US" sz="1700" dirty="0">
                <a:solidFill>
                  <a:schemeClr val="bg1"/>
                </a:solidFill>
              </a:rPr>
              <a:t>, </a:t>
            </a:r>
            <a:r>
              <a:rPr lang="en-US" sz="1700" dirty="0" err="1">
                <a:solidFill>
                  <a:schemeClr val="bg1"/>
                </a:solidFill>
              </a:rPr>
              <a:t>continui</a:t>
            </a:r>
            <a:r>
              <a:rPr lang="en-US" sz="1700" dirty="0">
                <a:solidFill>
                  <a:schemeClr val="bg1"/>
                </a:solidFill>
              </a:rPr>
              <a:t>, </a:t>
            </a:r>
            <a:r>
              <a:rPr lang="ro-RO" sz="1700" dirty="0">
                <a:solidFill>
                  <a:schemeClr val="bg1"/>
                </a:solidFill>
              </a:rPr>
              <a:t>și semnul lor pe </a:t>
            </a:r>
            <a:r>
              <a:rPr lang="en-US" sz="1700" dirty="0">
                <a:solidFill>
                  <a:schemeClr val="bg1"/>
                </a:solidFill>
              </a:rPr>
              <a:t>[</a:t>
            </a:r>
            <a:r>
              <a:rPr lang="en-US" sz="1700" dirty="0" err="1">
                <a:solidFill>
                  <a:schemeClr val="bg1"/>
                </a:solidFill>
              </a:rPr>
              <a:t>a,b</a:t>
            </a:r>
            <a:r>
              <a:rPr lang="en-US" sz="1700" dirty="0">
                <a:solidFill>
                  <a:schemeClr val="bg1"/>
                </a:solidFill>
              </a:rPr>
              <a:t>]</a:t>
            </a:r>
            <a:r>
              <a:rPr lang="ro-RO" sz="1700" dirty="0">
                <a:solidFill>
                  <a:schemeClr val="bg1"/>
                </a:solidFill>
              </a:rPr>
              <a:t> este constant</a:t>
            </a:r>
            <a:r>
              <a:rPr lang="ro-RO" sz="1700" dirty="0" smtClean="0">
                <a:solidFill>
                  <a:schemeClr val="bg1"/>
                </a:solidFill>
              </a:rPr>
              <a:t>.</a:t>
            </a:r>
          </a:p>
          <a:p>
            <a:r>
              <a:rPr lang="en-US" sz="1700" dirty="0">
                <a:solidFill>
                  <a:prstClr val="white"/>
                </a:solidFill>
              </a:rPr>
              <a:t>Se </a:t>
            </a:r>
            <a:r>
              <a:rPr lang="en-US" sz="1700" dirty="0" err="1">
                <a:solidFill>
                  <a:prstClr val="white"/>
                </a:solidFill>
              </a:rPr>
              <a:t>va</a:t>
            </a:r>
            <a:r>
              <a:rPr lang="en-US" sz="1700" dirty="0">
                <a:solidFill>
                  <a:prstClr val="white"/>
                </a:solidFill>
              </a:rPr>
              <a:t> </a:t>
            </a:r>
            <a:r>
              <a:rPr lang="en-US" sz="1700" dirty="0" err="1">
                <a:solidFill>
                  <a:prstClr val="white"/>
                </a:solidFill>
              </a:rPr>
              <a:t>încerca</a:t>
            </a:r>
            <a:r>
              <a:rPr lang="en-US" sz="1700" dirty="0">
                <a:solidFill>
                  <a:prstClr val="white"/>
                </a:solidFill>
              </a:rPr>
              <a:t> </a:t>
            </a:r>
            <a:r>
              <a:rPr lang="en-US" sz="1700" dirty="0" err="1">
                <a:solidFill>
                  <a:prstClr val="white"/>
                </a:solidFill>
              </a:rPr>
              <a:t>rezolvarea</a:t>
            </a:r>
            <a:r>
              <a:rPr lang="en-US" sz="1700" dirty="0">
                <a:solidFill>
                  <a:prstClr val="white"/>
                </a:solidFill>
              </a:rPr>
              <a:t> </a:t>
            </a:r>
            <a:r>
              <a:rPr lang="en-US" sz="1700" dirty="0" err="1">
                <a:solidFill>
                  <a:prstClr val="white"/>
                </a:solidFill>
              </a:rPr>
              <a:t>problemei</a:t>
            </a:r>
            <a:r>
              <a:rPr lang="en-US" sz="1700" dirty="0">
                <a:solidFill>
                  <a:prstClr val="white"/>
                </a:solidFill>
              </a:rPr>
              <a:t> </a:t>
            </a:r>
            <a:r>
              <a:rPr lang="en-US" sz="1700" dirty="0" err="1">
                <a:solidFill>
                  <a:prstClr val="white"/>
                </a:solidFill>
              </a:rPr>
              <a:t>prin</a:t>
            </a:r>
            <a:r>
              <a:rPr lang="en-US" sz="1700" dirty="0">
                <a:solidFill>
                  <a:prstClr val="white"/>
                </a:solidFill>
              </a:rPr>
              <a:t> </a:t>
            </a:r>
            <a:r>
              <a:rPr lang="en-US" sz="1700" dirty="0" err="1">
                <a:solidFill>
                  <a:prstClr val="white"/>
                </a:solidFill>
              </a:rPr>
              <a:t>trasarea</a:t>
            </a:r>
            <a:r>
              <a:rPr lang="en-US" sz="1700" dirty="0">
                <a:solidFill>
                  <a:prstClr val="white"/>
                </a:solidFill>
              </a:rPr>
              <a:t> </a:t>
            </a:r>
            <a:r>
              <a:rPr lang="en-US" sz="1700" dirty="0" err="1">
                <a:solidFill>
                  <a:prstClr val="white"/>
                </a:solidFill>
              </a:rPr>
              <a:t>consecutivă</a:t>
            </a:r>
            <a:r>
              <a:rPr lang="en-US" sz="1700" dirty="0">
                <a:solidFill>
                  <a:prstClr val="white"/>
                </a:solidFill>
              </a:rPr>
              <a:t> a </a:t>
            </a:r>
            <a:r>
              <a:rPr lang="en-US" sz="1700" dirty="0" err="1">
                <a:solidFill>
                  <a:prstClr val="white"/>
                </a:solidFill>
              </a:rPr>
              <a:t>unor</a:t>
            </a:r>
            <a:r>
              <a:rPr lang="en-US" sz="1700" dirty="0">
                <a:solidFill>
                  <a:prstClr val="white"/>
                </a:solidFill>
              </a:rPr>
              <a:t> </a:t>
            </a:r>
            <a:r>
              <a:rPr lang="en-US" sz="1700" dirty="0" err="1">
                <a:solidFill>
                  <a:prstClr val="white"/>
                </a:solidFill>
              </a:rPr>
              <a:t>tangente</a:t>
            </a:r>
            <a:r>
              <a:rPr lang="en-US" sz="1700" dirty="0">
                <a:solidFill>
                  <a:prstClr val="white"/>
                </a:solidFill>
              </a:rPr>
              <a:t> la </a:t>
            </a:r>
            <a:r>
              <a:rPr lang="en-US" sz="1700" dirty="0" err="1">
                <a:solidFill>
                  <a:prstClr val="white"/>
                </a:solidFill>
              </a:rPr>
              <a:t>graficul</a:t>
            </a:r>
            <a:r>
              <a:rPr lang="en-US" sz="1700" dirty="0">
                <a:solidFill>
                  <a:prstClr val="white"/>
                </a:solidFill>
              </a:rPr>
              <a:t> </a:t>
            </a:r>
            <a:r>
              <a:rPr lang="en-US" sz="1700" dirty="0" err="1">
                <a:solidFill>
                  <a:prstClr val="white"/>
                </a:solidFill>
              </a:rPr>
              <a:t>funcţiei</a:t>
            </a:r>
            <a:r>
              <a:rPr lang="en-US" sz="1700" dirty="0">
                <a:solidFill>
                  <a:prstClr val="white"/>
                </a:solidFill>
              </a:rPr>
              <a:t>, prima </a:t>
            </a:r>
            <a:r>
              <a:rPr lang="en-US" sz="1700" dirty="0" err="1">
                <a:solidFill>
                  <a:prstClr val="white"/>
                </a:solidFill>
              </a:rPr>
              <a:t>dintre</a:t>
            </a:r>
            <a:r>
              <a:rPr lang="en-US" sz="1700" dirty="0">
                <a:solidFill>
                  <a:prstClr val="white"/>
                </a:solidFill>
              </a:rPr>
              <a:t> </a:t>
            </a:r>
            <a:r>
              <a:rPr lang="en-US" sz="1700" dirty="0" err="1">
                <a:solidFill>
                  <a:prstClr val="white"/>
                </a:solidFill>
              </a:rPr>
              <a:t>ele</a:t>
            </a:r>
            <a:r>
              <a:rPr lang="en-US" sz="1700" dirty="0">
                <a:solidFill>
                  <a:prstClr val="white"/>
                </a:solidFill>
              </a:rPr>
              <a:t> </a:t>
            </a:r>
            <a:r>
              <a:rPr lang="en-US" sz="1700" dirty="0" err="1">
                <a:solidFill>
                  <a:prstClr val="white"/>
                </a:solidFill>
              </a:rPr>
              <a:t>fiind</a:t>
            </a:r>
            <a:r>
              <a:rPr lang="en-US" sz="1700" dirty="0">
                <a:solidFill>
                  <a:prstClr val="white"/>
                </a:solidFill>
              </a:rPr>
              <a:t> </a:t>
            </a:r>
            <a:r>
              <a:rPr lang="en-US" sz="1700" dirty="0" err="1">
                <a:solidFill>
                  <a:prstClr val="white"/>
                </a:solidFill>
              </a:rPr>
              <a:t>construită</a:t>
            </a:r>
            <a:r>
              <a:rPr lang="en-US" sz="1700" dirty="0">
                <a:solidFill>
                  <a:prstClr val="white"/>
                </a:solidFill>
              </a:rPr>
              <a:t> </a:t>
            </a:r>
            <a:r>
              <a:rPr lang="en-US" sz="1700" dirty="0" err="1">
                <a:solidFill>
                  <a:prstClr val="white"/>
                </a:solidFill>
              </a:rPr>
              <a:t>prin</a:t>
            </a:r>
            <a:r>
              <a:rPr lang="en-US" sz="1700" dirty="0">
                <a:solidFill>
                  <a:prstClr val="white"/>
                </a:solidFill>
              </a:rPr>
              <a:t> </a:t>
            </a:r>
            <a:r>
              <a:rPr lang="en-US" sz="1700" dirty="0" err="1">
                <a:solidFill>
                  <a:prstClr val="white"/>
                </a:solidFill>
              </a:rPr>
              <a:t>extremitatea</a:t>
            </a:r>
            <a:r>
              <a:rPr lang="en-US" sz="1700" dirty="0">
                <a:solidFill>
                  <a:prstClr val="white"/>
                </a:solidFill>
              </a:rPr>
              <a:t> E</a:t>
            </a:r>
            <a:r>
              <a:rPr lang="en-US" sz="1200" dirty="0">
                <a:solidFill>
                  <a:prstClr val="white"/>
                </a:solidFill>
              </a:rPr>
              <a:t>0</a:t>
            </a:r>
            <a:r>
              <a:rPr lang="en-US" sz="1700" dirty="0">
                <a:solidFill>
                  <a:prstClr val="white"/>
                </a:solidFill>
              </a:rPr>
              <a:t> (x</a:t>
            </a:r>
            <a:r>
              <a:rPr lang="en-US" sz="1100" dirty="0">
                <a:solidFill>
                  <a:prstClr val="white"/>
                </a:solidFill>
              </a:rPr>
              <a:t>0</a:t>
            </a:r>
            <a:r>
              <a:rPr lang="en-US" sz="1700" dirty="0">
                <a:solidFill>
                  <a:prstClr val="white"/>
                </a:solidFill>
              </a:rPr>
              <a:t> , y</a:t>
            </a:r>
            <a:r>
              <a:rPr lang="en-US" sz="1100" dirty="0">
                <a:solidFill>
                  <a:prstClr val="white"/>
                </a:solidFill>
              </a:rPr>
              <a:t>0</a:t>
            </a:r>
            <a:r>
              <a:rPr lang="en-US" sz="1700" dirty="0">
                <a:solidFill>
                  <a:prstClr val="white"/>
                </a:solidFill>
              </a:rPr>
              <a:t>) a </a:t>
            </a:r>
            <a:r>
              <a:rPr lang="en-US" sz="1700" dirty="0" err="1">
                <a:solidFill>
                  <a:prstClr val="white"/>
                </a:solidFill>
              </a:rPr>
              <a:t>segmentului</a:t>
            </a:r>
            <a:r>
              <a:rPr lang="en-US" sz="1700" dirty="0">
                <a:solidFill>
                  <a:prstClr val="white"/>
                </a:solidFill>
              </a:rPr>
              <a:t> [a, b], </a:t>
            </a:r>
            <a:r>
              <a:rPr lang="en-US" sz="1700" dirty="0" err="1">
                <a:solidFill>
                  <a:prstClr val="white"/>
                </a:solidFill>
              </a:rPr>
              <a:t>extremitate</a:t>
            </a:r>
            <a:r>
              <a:rPr lang="en-US" sz="1700" dirty="0">
                <a:solidFill>
                  <a:prstClr val="white"/>
                </a:solidFill>
              </a:rPr>
              <a:t> </a:t>
            </a:r>
            <a:r>
              <a:rPr lang="en-US" sz="1700" dirty="0" err="1">
                <a:solidFill>
                  <a:prstClr val="white"/>
                </a:solidFill>
              </a:rPr>
              <a:t>pentru</a:t>
            </a:r>
            <a:r>
              <a:rPr lang="en-US" sz="1700" dirty="0">
                <a:solidFill>
                  <a:prstClr val="white"/>
                </a:solidFill>
              </a:rPr>
              <a:t> care se </a:t>
            </a:r>
            <a:r>
              <a:rPr lang="en-US" sz="1700" dirty="0" err="1">
                <a:solidFill>
                  <a:prstClr val="white"/>
                </a:solidFill>
              </a:rPr>
              <a:t>respectă</a:t>
            </a:r>
            <a:r>
              <a:rPr lang="en-US" sz="1700" dirty="0">
                <a:solidFill>
                  <a:prstClr val="white"/>
                </a:solidFill>
              </a:rPr>
              <a:t> </a:t>
            </a:r>
            <a:r>
              <a:rPr lang="en-US" sz="1700" dirty="0" err="1">
                <a:solidFill>
                  <a:prstClr val="white"/>
                </a:solidFill>
              </a:rPr>
              <a:t>condiţia</a:t>
            </a:r>
            <a:r>
              <a:rPr lang="en-US" sz="1700" dirty="0">
                <a:solidFill>
                  <a:prstClr val="white"/>
                </a:solidFill>
              </a:rPr>
              <a:t>: f (x</a:t>
            </a:r>
            <a:r>
              <a:rPr lang="en-US" sz="1200" dirty="0">
                <a:solidFill>
                  <a:prstClr val="white"/>
                </a:solidFill>
              </a:rPr>
              <a:t>0</a:t>
            </a:r>
            <a:r>
              <a:rPr lang="en-US" sz="1700" dirty="0">
                <a:solidFill>
                  <a:prstClr val="white"/>
                </a:solidFill>
              </a:rPr>
              <a:t>) × f ˝(x</a:t>
            </a:r>
            <a:r>
              <a:rPr lang="en-US" sz="1200" dirty="0">
                <a:solidFill>
                  <a:prstClr val="white"/>
                </a:solidFill>
              </a:rPr>
              <a:t>0</a:t>
            </a:r>
            <a:r>
              <a:rPr lang="en-US" sz="1700" dirty="0">
                <a:solidFill>
                  <a:prstClr val="white"/>
                </a:solidFill>
              </a:rPr>
              <a:t>) &gt; 0.</a:t>
            </a:r>
            <a:endParaRPr lang="ro-RO" sz="17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3354876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8965" y="128470"/>
            <a:ext cx="8229600" cy="857250"/>
          </a:xfrm>
        </p:spPr>
        <p:txBody>
          <a:bodyPr/>
          <a:lstStyle/>
          <a:p>
            <a:r>
              <a:rPr lang="en-US" dirty="0" err="1" smtClean="0">
                <a:solidFill>
                  <a:schemeClr val="bg1"/>
                </a:solidFill>
              </a:rPr>
              <a:t>Eroarea</a:t>
            </a:r>
            <a:r>
              <a:rPr lang="en-US" dirty="0" smtClean="0">
                <a:solidFill>
                  <a:schemeClr val="bg1"/>
                </a:solidFill>
              </a:rPr>
              <a:t> </a:t>
            </a:r>
            <a:r>
              <a:rPr lang="en-US" dirty="0" err="1" smtClean="0">
                <a:solidFill>
                  <a:schemeClr val="bg1"/>
                </a:solidFill>
              </a:rPr>
              <a:t>metodei</a:t>
            </a:r>
            <a:endParaRPr lang="en-US" dirty="0">
              <a:solidFill>
                <a:schemeClr val="bg1"/>
              </a:solidFill>
            </a:endParaRPr>
          </a:p>
        </p:txBody>
      </p:sp>
      <p:pic>
        <p:nvPicPr>
          <p:cNvPr id="3" name="Рисунок 2"/>
          <p:cNvPicPr>
            <a:picLocks noChangeAspect="1"/>
          </p:cNvPicPr>
          <p:nvPr/>
        </p:nvPicPr>
        <p:blipFill>
          <a:blip r:embed="rId2"/>
          <a:stretch>
            <a:fillRect/>
          </a:stretch>
        </p:blipFill>
        <p:spPr>
          <a:xfrm>
            <a:off x="999074" y="2113635"/>
            <a:ext cx="7129382" cy="1702348"/>
          </a:xfrm>
          <a:prstGeom prst="rect">
            <a:avLst/>
          </a:prstGeom>
        </p:spPr>
      </p:pic>
      <p:sp>
        <p:nvSpPr>
          <p:cNvPr id="5" name="Прямоугольник 4"/>
          <p:cNvSpPr/>
          <p:nvPr/>
        </p:nvSpPr>
        <p:spPr>
          <a:xfrm>
            <a:off x="999074" y="3946095"/>
            <a:ext cx="6168911" cy="923330"/>
          </a:xfrm>
          <a:prstGeom prst="rect">
            <a:avLst/>
          </a:prstGeom>
        </p:spPr>
        <p:txBody>
          <a:bodyPr wrap="square">
            <a:spAutoFit/>
          </a:bodyPr>
          <a:lstStyle/>
          <a:p>
            <a:r>
              <a:rPr lang="en-US" dirty="0" err="1">
                <a:solidFill>
                  <a:schemeClr val="bg1"/>
                </a:solidFill>
              </a:rPr>
              <a:t>unde</a:t>
            </a:r>
            <a:r>
              <a:rPr lang="en-US" dirty="0">
                <a:solidFill>
                  <a:schemeClr val="bg1"/>
                </a:solidFill>
              </a:rPr>
              <a:t> xi , xi+1 – </a:t>
            </a:r>
            <a:r>
              <a:rPr lang="en-US" dirty="0" err="1">
                <a:solidFill>
                  <a:schemeClr val="bg1"/>
                </a:solidFill>
              </a:rPr>
              <a:t>două</a:t>
            </a:r>
            <a:r>
              <a:rPr lang="en-US" dirty="0">
                <a:solidFill>
                  <a:schemeClr val="bg1"/>
                </a:solidFill>
              </a:rPr>
              <a:t> </a:t>
            </a:r>
            <a:r>
              <a:rPr lang="en-US" dirty="0" err="1">
                <a:solidFill>
                  <a:schemeClr val="bg1"/>
                </a:solidFill>
              </a:rPr>
              <a:t>aproximări</a:t>
            </a:r>
            <a:r>
              <a:rPr lang="en-US" dirty="0">
                <a:solidFill>
                  <a:schemeClr val="bg1"/>
                </a:solidFill>
              </a:rPr>
              <a:t> </a:t>
            </a:r>
            <a:r>
              <a:rPr lang="en-US" dirty="0" err="1">
                <a:solidFill>
                  <a:schemeClr val="bg1"/>
                </a:solidFill>
              </a:rPr>
              <a:t>succesive</a:t>
            </a:r>
            <a:r>
              <a:rPr lang="en-US" dirty="0">
                <a:solidFill>
                  <a:schemeClr val="bg1"/>
                </a:solidFill>
              </a:rPr>
              <a:t> ale </a:t>
            </a:r>
            <a:r>
              <a:rPr lang="en-US" dirty="0" err="1">
                <a:solidFill>
                  <a:schemeClr val="bg1"/>
                </a:solidFill>
              </a:rPr>
              <a:t>soluţiei</a:t>
            </a:r>
            <a:r>
              <a:rPr lang="en-US" dirty="0">
                <a:solidFill>
                  <a:schemeClr val="bg1"/>
                </a:solidFill>
              </a:rPr>
              <a:t> calculate, </a:t>
            </a:r>
            <a:endParaRPr lang="ro-RO" dirty="0" smtClean="0">
              <a:solidFill>
                <a:schemeClr val="bg1"/>
              </a:solidFill>
            </a:endParaRPr>
          </a:p>
          <a:p>
            <a:r>
              <a:rPr lang="en-US" dirty="0" smtClean="0">
                <a:solidFill>
                  <a:schemeClr val="bg1"/>
                </a:solidFill>
              </a:rPr>
              <a:t>M2 </a:t>
            </a:r>
            <a:r>
              <a:rPr lang="en-US" dirty="0">
                <a:solidFill>
                  <a:schemeClr val="bg1"/>
                </a:solidFill>
              </a:rPr>
              <a:t>– </a:t>
            </a:r>
            <a:r>
              <a:rPr lang="en-US" dirty="0" err="1">
                <a:solidFill>
                  <a:schemeClr val="bg1"/>
                </a:solidFill>
              </a:rPr>
              <a:t>supremul</a:t>
            </a:r>
            <a:r>
              <a:rPr lang="en-US" dirty="0">
                <a:solidFill>
                  <a:schemeClr val="bg1"/>
                </a:solidFill>
              </a:rPr>
              <a:t> f ′′(x) </a:t>
            </a:r>
            <a:r>
              <a:rPr lang="en-US" dirty="0" err="1">
                <a:solidFill>
                  <a:schemeClr val="bg1"/>
                </a:solidFill>
              </a:rPr>
              <a:t>pe</a:t>
            </a:r>
            <a:r>
              <a:rPr lang="en-US" dirty="0">
                <a:solidFill>
                  <a:schemeClr val="bg1"/>
                </a:solidFill>
              </a:rPr>
              <a:t> [a, b], </a:t>
            </a:r>
            <a:endParaRPr lang="ro-RO" dirty="0" smtClean="0">
              <a:solidFill>
                <a:schemeClr val="bg1"/>
              </a:solidFill>
            </a:endParaRPr>
          </a:p>
          <a:p>
            <a:r>
              <a:rPr lang="en-US" dirty="0" smtClean="0">
                <a:solidFill>
                  <a:schemeClr val="bg1"/>
                </a:solidFill>
              </a:rPr>
              <a:t>m1 </a:t>
            </a:r>
            <a:r>
              <a:rPr lang="en-US" dirty="0">
                <a:solidFill>
                  <a:schemeClr val="bg1"/>
                </a:solidFill>
              </a:rPr>
              <a:t>– </a:t>
            </a:r>
            <a:r>
              <a:rPr lang="en-US" dirty="0" err="1">
                <a:solidFill>
                  <a:schemeClr val="bg1"/>
                </a:solidFill>
              </a:rPr>
              <a:t>infimul</a:t>
            </a:r>
            <a:r>
              <a:rPr lang="en-US" dirty="0">
                <a:solidFill>
                  <a:schemeClr val="bg1"/>
                </a:solidFill>
              </a:rPr>
              <a:t> f′(x) </a:t>
            </a:r>
            <a:r>
              <a:rPr lang="en-US" dirty="0" err="1">
                <a:solidFill>
                  <a:schemeClr val="bg1"/>
                </a:solidFill>
              </a:rPr>
              <a:t>pe</a:t>
            </a:r>
            <a:r>
              <a:rPr lang="en-US" dirty="0">
                <a:solidFill>
                  <a:schemeClr val="bg1"/>
                </a:solidFill>
              </a:rPr>
              <a:t> [a, b].</a:t>
            </a:r>
          </a:p>
        </p:txBody>
      </p:sp>
    </p:spTree>
    <p:extLst>
      <p:ext uri="{BB962C8B-B14F-4D97-AF65-F5344CB8AC3E}">
        <p14:creationId xmlns:p14="http://schemas.microsoft.com/office/powerpoint/2010/main" val="16661050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434128" y="859422"/>
            <a:ext cx="6260906" cy="4161211"/>
          </a:xfrm>
        </p:spPr>
        <p:txBody>
          <a:bodyPr>
            <a:normAutofit/>
          </a:bodyPr>
          <a:lstStyle/>
          <a:p>
            <a:pPr marL="0" indent="0">
              <a:buNone/>
            </a:pPr>
            <a:r>
              <a:rPr lang="en-US" sz="1800" dirty="0"/>
              <a:t>A1. </a:t>
            </a:r>
            <a:r>
              <a:rPr lang="en-US" sz="1800" dirty="0" err="1"/>
              <a:t>Algoritmul</a:t>
            </a:r>
            <a:r>
              <a:rPr lang="en-US" sz="1800" dirty="0"/>
              <a:t> de </a:t>
            </a:r>
            <a:r>
              <a:rPr lang="en-US" sz="1800" dirty="0" err="1"/>
              <a:t>calcul</a:t>
            </a:r>
            <a:r>
              <a:rPr lang="en-US" sz="1800" dirty="0"/>
              <a:t> </a:t>
            </a:r>
            <a:r>
              <a:rPr lang="en-US" sz="1800" dirty="0" err="1"/>
              <a:t>pentru</a:t>
            </a:r>
            <a:r>
              <a:rPr lang="en-US" sz="1800" dirty="0"/>
              <a:t> un </a:t>
            </a:r>
            <a:r>
              <a:rPr lang="en-US" sz="1800" dirty="0" err="1"/>
              <a:t>număr</a:t>
            </a:r>
            <a:r>
              <a:rPr lang="en-US" sz="1800" dirty="0"/>
              <a:t> </a:t>
            </a:r>
            <a:r>
              <a:rPr lang="en-US" sz="1800" dirty="0" err="1"/>
              <a:t>dat</a:t>
            </a:r>
            <a:r>
              <a:rPr lang="en-US" sz="1800" dirty="0"/>
              <a:t> de </a:t>
            </a:r>
            <a:r>
              <a:rPr lang="en-US" sz="1800" dirty="0" err="1"/>
              <a:t>aproximări</a:t>
            </a:r>
            <a:r>
              <a:rPr lang="en-US" sz="1800" dirty="0"/>
              <a:t> </a:t>
            </a:r>
            <a:r>
              <a:rPr lang="en-US" sz="1800" dirty="0" err="1"/>
              <a:t>succesive</a:t>
            </a:r>
            <a:r>
              <a:rPr lang="en-US" sz="1800" dirty="0"/>
              <a:t>: </a:t>
            </a:r>
            <a:endParaRPr lang="ro-RO" sz="1800" dirty="0" smtClean="0"/>
          </a:p>
          <a:p>
            <a:pPr marL="0" indent="0">
              <a:buNone/>
            </a:pPr>
            <a:r>
              <a:rPr lang="en-US" sz="1800" dirty="0" err="1" smtClean="0"/>
              <a:t>Pentru</a:t>
            </a:r>
            <a:r>
              <a:rPr lang="en-US" sz="1800" dirty="0" smtClean="0"/>
              <a:t> </a:t>
            </a:r>
            <a:r>
              <a:rPr lang="en-US" sz="1800" dirty="0"/>
              <a:t>a </a:t>
            </a:r>
            <a:r>
              <a:rPr lang="en-US" sz="1800" dirty="0" err="1"/>
              <a:t>realiza</a:t>
            </a:r>
            <a:r>
              <a:rPr lang="en-US" sz="1800" dirty="0"/>
              <a:t> </a:t>
            </a:r>
            <a:r>
              <a:rPr lang="en-US" sz="1800" dirty="0" err="1"/>
              <a:t>acest</a:t>
            </a:r>
            <a:r>
              <a:rPr lang="en-US" sz="1800" dirty="0"/>
              <a:t> </a:t>
            </a:r>
            <a:r>
              <a:rPr lang="en-US" sz="1800" dirty="0" err="1"/>
              <a:t>algoritm</a:t>
            </a:r>
            <a:r>
              <a:rPr lang="en-US" sz="1800" dirty="0"/>
              <a:t>, </a:t>
            </a:r>
            <a:r>
              <a:rPr lang="en-US" sz="1800" dirty="0" err="1"/>
              <a:t>este</a:t>
            </a:r>
            <a:r>
              <a:rPr lang="en-US" sz="1800" dirty="0"/>
              <a:t> </a:t>
            </a:r>
            <a:r>
              <a:rPr lang="en-US" sz="1800" dirty="0" err="1"/>
              <a:t>suficient</a:t>
            </a:r>
            <a:r>
              <a:rPr lang="en-US" sz="1800" dirty="0"/>
              <a:t> </a:t>
            </a:r>
            <a:r>
              <a:rPr lang="en-US" sz="1800" dirty="0" err="1"/>
              <a:t>să</a:t>
            </a:r>
            <a:r>
              <a:rPr lang="en-US" sz="1800" dirty="0"/>
              <a:t> fie </a:t>
            </a:r>
            <a:r>
              <a:rPr lang="en-US" sz="1800" dirty="0" err="1"/>
              <a:t>cunoscute</a:t>
            </a:r>
            <a:r>
              <a:rPr lang="en-US" sz="1800" dirty="0"/>
              <a:t> </a:t>
            </a:r>
            <a:r>
              <a:rPr lang="en-US" sz="1800" dirty="0" err="1"/>
              <a:t>descrierile</a:t>
            </a:r>
            <a:r>
              <a:rPr lang="en-US" sz="1800" dirty="0"/>
              <a:t> </a:t>
            </a:r>
            <a:r>
              <a:rPr lang="en-US" sz="1800" dirty="0" err="1"/>
              <a:t>analitice</a:t>
            </a:r>
            <a:r>
              <a:rPr lang="en-US" sz="1800" dirty="0"/>
              <a:t> </a:t>
            </a:r>
            <a:r>
              <a:rPr lang="en-US" sz="1800" dirty="0" err="1"/>
              <a:t>pentru</a:t>
            </a:r>
            <a:r>
              <a:rPr lang="en-US" sz="1800" dirty="0"/>
              <a:t> f (x) </a:t>
            </a:r>
            <a:r>
              <a:rPr lang="en-US" sz="1800" dirty="0" err="1"/>
              <a:t>şi</a:t>
            </a:r>
            <a:r>
              <a:rPr lang="en-US" sz="1800" dirty="0"/>
              <a:t> f ′(x). </a:t>
            </a:r>
            <a:r>
              <a:rPr lang="en-US" sz="1800" dirty="0" err="1"/>
              <a:t>Dacă</a:t>
            </a:r>
            <a:r>
              <a:rPr lang="en-US" sz="1800" dirty="0"/>
              <a:t> </a:t>
            </a:r>
            <a:r>
              <a:rPr lang="en-US" sz="1800" dirty="0" err="1"/>
              <a:t>descrierea</a:t>
            </a:r>
            <a:r>
              <a:rPr lang="en-US" sz="1800" dirty="0"/>
              <a:t> f ′(x) nu </a:t>
            </a:r>
            <a:r>
              <a:rPr lang="en-US" sz="1800" dirty="0" err="1"/>
              <a:t>este</a:t>
            </a:r>
            <a:r>
              <a:rPr lang="en-US" sz="1800" dirty="0"/>
              <a:t> </a:t>
            </a:r>
            <a:r>
              <a:rPr lang="en-US" sz="1800" dirty="0" err="1"/>
              <a:t>indicată</a:t>
            </a:r>
            <a:r>
              <a:rPr lang="en-US" sz="1800" dirty="0"/>
              <a:t> </a:t>
            </a:r>
            <a:r>
              <a:rPr lang="en-US" sz="1800" dirty="0" err="1"/>
              <a:t>în</a:t>
            </a:r>
            <a:r>
              <a:rPr lang="en-US" sz="1800" dirty="0"/>
              <a:t> </a:t>
            </a:r>
            <a:r>
              <a:rPr lang="en-US" sz="1800" dirty="0" err="1"/>
              <a:t>enunţ</a:t>
            </a:r>
            <a:r>
              <a:rPr lang="en-US" sz="1800" dirty="0"/>
              <a:t>, </a:t>
            </a:r>
            <a:r>
              <a:rPr lang="en-US" sz="1800" dirty="0" err="1"/>
              <a:t>urmează</a:t>
            </a:r>
            <a:r>
              <a:rPr lang="en-US" sz="1800" dirty="0"/>
              <a:t> </a:t>
            </a:r>
            <a:r>
              <a:rPr lang="en-US" sz="1800" dirty="0" err="1"/>
              <a:t>să</a:t>
            </a:r>
            <a:r>
              <a:rPr lang="en-US" sz="1800" dirty="0"/>
              <a:t> fie </a:t>
            </a:r>
            <a:r>
              <a:rPr lang="en-US" sz="1800" dirty="0" err="1"/>
              <a:t>calculată</a:t>
            </a:r>
            <a:r>
              <a:rPr lang="en-US" sz="1800" dirty="0"/>
              <a:t>. </a:t>
            </a:r>
            <a:r>
              <a:rPr lang="en-US" sz="1800" dirty="0" err="1" smtClean="0"/>
              <a:t>Aproximarea</a:t>
            </a:r>
            <a:r>
              <a:rPr lang="en-US" sz="1800" dirty="0" smtClean="0"/>
              <a:t> </a:t>
            </a:r>
            <a:r>
              <a:rPr lang="en-US" sz="1800" dirty="0" err="1" smtClean="0"/>
              <a:t>iniţială</a:t>
            </a:r>
            <a:r>
              <a:rPr lang="en-US" sz="1800" dirty="0" smtClean="0"/>
              <a:t> se deduce </a:t>
            </a:r>
            <a:r>
              <a:rPr lang="en-US" sz="1800" dirty="0" err="1" smtClean="0"/>
              <a:t>utilizînd</a:t>
            </a:r>
            <a:r>
              <a:rPr lang="en-US" sz="1800" dirty="0" smtClean="0"/>
              <a:t> </a:t>
            </a:r>
            <a:r>
              <a:rPr lang="en-US" sz="1800" dirty="0" err="1" smtClean="0"/>
              <a:t>procedeul</a:t>
            </a:r>
            <a:r>
              <a:rPr lang="en-US" sz="1800" dirty="0" smtClean="0"/>
              <a:t> similar </a:t>
            </a:r>
            <a:r>
              <a:rPr lang="en-US" sz="1800" dirty="0" err="1" smtClean="0"/>
              <a:t>determinării</a:t>
            </a:r>
            <a:r>
              <a:rPr lang="en-US" sz="1800" dirty="0" smtClean="0"/>
              <a:t> </a:t>
            </a:r>
            <a:r>
              <a:rPr lang="en-US" sz="1800" dirty="0" err="1" smtClean="0"/>
              <a:t>extremităţii</a:t>
            </a:r>
            <a:r>
              <a:rPr lang="en-US" sz="1800" dirty="0" smtClean="0"/>
              <a:t> fixe </a:t>
            </a:r>
            <a:r>
              <a:rPr lang="en-US" sz="1800" dirty="0" err="1" smtClean="0"/>
              <a:t>pentru</a:t>
            </a:r>
            <a:r>
              <a:rPr lang="en-US" sz="1800" dirty="0" smtClean="0"/>
              <a:t> </a:t>
            </a:r>
            <a:r>
              <a:rPr lang="en-US" sz="1800" dirty="0" err="1" smtClean="0"/>
              <a:t>metoda</a:t>
            </a:r>
            <a:r>
              <a:rPr lang="en-US" sz="1800" dirty="0" smtClean="0"/>
              <a:t> </a:t>
            </a:r>
            <a:r>
              <a:rPr lang="en-US" sz="1800" dirty="0" err="1" smtClean="0"/>
              <a:t>coardelor</a:t>
            </a:r>
            <a:r>
              <a:rPr lang="en-US" sz="1800" dirty="0" smtClean="0"/>
              <a:t>. </a:t>
            </a:r>
            <a:endParaRPr lang="ro-RO" sz="1800" dirty="0" smtClean="0"/>
          </a:p>
          <a:p>
            <a:pPr marL="0" indent="0">
              <a:buNone/>
            </a:pPr>
            <a:r>
              <a:rPr lang="en-US" sz="1800" dirty="0" err="1" smtClean="0"/>
              <a:t>Pasul</a:t>
            </a:r>
            <a:r>
              <a:rPr lang="en-US" sz="1800" dirty="0" smtClean="0"/>
              <a:t> 1.Determinarea </a:t>
            </a:r>
            <a:r>
              <a:rPr lang="en-US" sz="1800" dirty="0" err="1" smtClean="0"/>
              <a:t>aproximării</a:t>
            </a:r>
            <a:r>
              <a:rPr lang="en-US" sz="1800" dirty="0" smtClean="0"/>
              <a:t> </a:t>
            </a:r>
            <a:r>
              <a:rPr lang="en-US" sz="1800" dirty="0" err="1" smtClean="0"/>
              <a:t>iniţiale</a:t>
            </a:r>
            <a:r>
              <a:rPr lang="en-US" sz="1800" dirty="0" smtClean="0"/>
              <a:t> </a:t>
            </a:r>
            <a:r>
              <a:rPr lang="en-US" sz="1800" dirty="0"/>
              <a:t>x</a:t>
            </a:r>
            <a:r>
              <a:rPr lang="ro-RO" sz="900" dirty="0" smtClean="0"/>
              <a:t>0</a:t>
            </a:r>
            <a:r>
              <a:rPr lang="en-US" sz="1800" dirty="0" smtClean="0"/>
              <a:t>:</a:t>
            </a:r>
            <a:r>
              <a:rPr lang="ro-RO" sz="1800" dirty="0" smtClean="0"/>
              <a:t> </a:t>
            </a:r>
          </a:p>
          <a:p>
            <a:pPr marL="0" indent="0">
              <a:buNone/>
            </a:pPr>
            <a:r>
              <a:rPr lang="ro-RO" sz="1800" dirty="0" smtClean="0"/>
              <a:t> </a:t>
            </a:r>
            <a:r>
              <a:rPr lang="en-US" sz="1800" dirty="0" err="1" smtClean="0"/>
              <a:t>dacă</a:t>
            </a:r>
            <a:r>
              <a:rPr lang="en-US" sz="1800" dirty="0" smtClean="0"/>
              <a:t> f(c) × f(a) &lt; 0, </a:t>
            </a:r>
            <a:r>
              <a:rPr lang="en-US" sz="1800" dirty="0" err="1" smtClean="0"/>
              <a:t>atunci</a:t>
            </a:r>
            <a:r>
              <a:rPr lang="en-US" sz="1800" dirty="0" smtClean="0"/>
              <a:t> </a:t>
            </a:r>
            <a:r>
              <a:rPr lang="ro-RO" sz="1800" dirty="0" smtClean="0"/>
              <a:t>x</a:t>
            </a:r>
            <a:r>
              <a:rPr lang="ro-RO" sz="1100" dirty="0" smtClean="0"/>
              <a:t>0</a:t>
            </a:r>
            <a:r>
              <a:rPr lang="en-US" sz="1800" dirty="0" smtClean="0"/>
              <a:t>⇐ a, </a:t>
            </a:r>
            <a:r>
              <a:rPr lang="en-US" sz="1800" dirty="0" err="1" smtClean="0"/>
              <a:t>altfel</a:t>
            </a:r>
            <a:r>
              <a:rPr lang="en-US" sz="1800" dirty="0" smtClean="0"/>
              <a:t> x</a:t>
            </a:r>
            <a:r>
              <a:rPr lang="en-US" sz="1100" dirty="0" smtClean="0"/>
              <a:t>0</a:t>
            </a:r>
            <a:r>
              <a:rPr lang="en-US" sz="1800" dirty="0" smtClean="0"/>
              <a:t> ⇐ b; </a:t>
            </a:r>
            <a:r>
              <a:rPr lang="en-US" sz="1800" dirty="0" err="1" smtClean="0"/>
              <a:t>i</a:t>
            </a:r>
            <a:r>
              <a:rPr lang="en-US" sz="1800" dirty="0" smtClean="0"/>
              <a:t> ⇐ 0. </a:t>
            </a:r>
            <a:endParaRPr lang="ro-RO" sz="1800" dirty="0" smtClean="0"/>
          </a:p>
          <a:p>
            <a:pPr marL="0" indent="0">
              <a:buNone/>
            </a:pPr>
            <a:r>
              <a:rPr lang="en-US" sz="1800" dirty="0" err="1" smtClean="0"/>
              <a:t>Pasul</a:t>
            </a:r>
            <a:r>
              <a:rPr lang="en-US" sz="1800" dirty="0" smtClean="0"/>
              <a:t> </a:t>
            </a:r>
            <a:r>
              <a:rPr lang="en-US" sz="1800" dirty="0"/>
              <a:t>2. Se </a:t>
            </a:r>
            <a:r>
              <a:rPr lang="en-US" sz="1800" dirty="0" err="1"/>
              <a:t>calculează</a:t>
            </a:r>
            <a:r>
              <a:rPr lang="en-US" sz="1800" dirty="0"/>
              <a:t> x</a:t>
            </a:r>
            <a:r>
              <a:rPr lang="en-US" sz="1200" dirty="0"/>
              <a:t>i+1</a:t>
            </a:r>
            <a:r>
              <a:rPr lang="en-US" sz="1800" dirty="0"/>
              <a:t> conform </a:t>
            </a:r>
            <a:r>
              <a:rPr lang="en-US" sz="1800" dirty="0" err="1" smtClean="0"/>
              <a:t>formulei</a:t>
            </a:r>
            <a:endParaRPr lang="ro-RO" sz="1800" dirty="0" smtClean="0"/>
          </a:p>
          <a:p>
            <a:pPr marL="0" indent="0">
              <a:buNone/>
            </a:pPr>
            <a:r>
              <a:rPr lang="en-US" sz="1800" dirty="0" err="1" smtClean="0"/>
              <a:t>Pasul</a:t>
            </a:r>
            <a:r>
              <a:rPr lang="en-US" sz="1800" dirty="0" smtClean="0"/>
              <a:t> 3. </a:t>
            </a:r>
            <a:r>
              <a:rPr lang="en-US" sz="1800" dirty="0" err="1" smtClean="0"/>
              <a:t>Dacă</a:t>
            </a:r>
            <a:r>
              <a:rPr lang="en-US" sz="1800" dirty="0" smtClean="0"/>
              <a:t> i+1 = n, </a:t>
            </a:r>
            <a:r>
              <a:rPr lang="en-US" sz="1800" dirty="0" err="1" smtClean="0"/>
              <a:t>atunci</a:t>
            </a:r>
            <a:r>
              <a:rPr lang="en-US" sz="1800" dirty="0" smtClean="0"/>
              <a:t> </a:t>
            </a:r>
            <a:r>
              <a:rPr lang="en-US" sz="1800" dirty="0" err="1" smtClean="0"/>
              <a:t>soluţia</a:t>
            </a:r>
            <a:r>
              <a:rPr lang="en-US" sz="1800" dirty="0" smtClean="0"/>
              <a:t> </a:t>
            </a:r>
            <a:r>
              <a:rPr lang="en-US" sz="1800" dirty="0" err="1" smtClean="0"/>
              <a:t>calculată</a:t>
            </a:r>
            <a:r>
              <a:rPr lang="en-US" sz="1800" dirty="0" smtClean="0"/>
              <a:t> x ⇐ x</a:t>
            </a:r>
            <a:r>
              <a:rPr lang="en-US" sz="1200" dirty="0" smtClean="0"/>
              <a:t>i+1</a:t>
            </a:r>
            <a:r>
              <a:rPr lang="en-US" sz="1800" dirty="0" smtClean="0"/>
              <a:t>. SFÎRŞIT. </a:t>
            </a:r>
            <a:endParaRPr lang="ro-RO" sz="1800" dirty="0" smtClean="0"/>
          </a:p>
          <a:p>
            <a:pPr marL="0" indent="0">
              <a:buNone/>
            </a:pPr>
            <a:r>
              <a:rPr lang="en-US" sz="1800" dirty="0" err="1" smtClean="0"/>
              <a:t>În</a:t>
            </a:r>
            <a:r>
              <a:rPr lang="en-US" sz="1800" dirty="0" smtClean="0"/>
              <a:t> </a:t>
            </a:r>
            <a:r>
              <a:rPr lang="en-US" sz="1800" dirty="0" err="1"/>
              <a:t>caz</a:t>
            </a:r>
            <a:r>
              <a:rPr lang="en-US" sz="1800" dirty="0"/>
              <a:t> </a:t>
            </a:r>
            <a:r>
              <a:rPr lang="en-US" sz="1800" dirty="0" err="1"/>
              <a:t>contrar</a:t>
            </a:r>
            <a:r>
              <a:rPr lang="en-US" sz="1800" dirty="0"/>
              <a:t>, </a:t>
            </a:r>
            <a:r>
              <a:rPr lang="en-US" sz="1800" dirty="0" err="1"/>
              <a:t>i</a:t>
            </a:r>
            <a:r>
              <a:rPr lang="en-US" sz="1800" dirty="0"/>
              <a:t> ⇐ i+1, </a:t>
            </a:r>
            <a:r>
              <a:rPr lang="en-US" sz="1800" dirty="0" err="1"/>
              <a:t>apoi</a:t>
            </a:r>
            <a:r>
              <a:rPr lang="en-US" sz="1800" dirty="0"/>
              <a:t> se </a:t>
            </a:r>
            <a:r>
              <a:rPr lang="en-US" sz="1800" dirty="0" err="1"/>
              <a:t>revine</a:t>
            </a:r>
            <a:r>
              <a:rPr lang="en-US" sz="1800" dirty="0"/>
              <a:t> la </a:t>
            </a:r>
            <a:r>
              <a:rPr lang="en-US" sz="1800" dirty="0" err="1"/>
              <a:t>pasul</a:t>
            </a:r>
            <a:r>
              <a:rPr lang="en-US" sz="1800" dirty="0"/>
              <a:t> 2.</a:t>
            </a:r>
          </a:p>
        </p:txBody>
      </p:sp>
      <p:sp>
        <p:nvSpPr>
          <p:cNvPr id="4" name="Заголовок 1"/>
          <p:cNvSpPr>
            <a:spLocks noGrp="1"/>
          </p:cNvSpPr>
          <p:nvPr>
            <p:ph type="title"/>
          </p:nvPr>
        </p:nvSpPr>
        <p:spPr>
          <a:xfrm>
            <a:off x="2739539" y="281175"/>
            <a:ext cx="5955495" cy="572644"/>
          </a:xfrm>
        </p:spPr>
        <p:txBody>
          <a:bodyPr>
            <a:normAutofit fontScale="90000"/>
          </a:bodyPr>
          <a:lstStyle/>
          <a:p>
            <a:r>
              <a:rPr lang="ro-RO" dirty="0" smtClean="0"/>
              <a:t>Algoritmizarea metodei</a:t>
            </a:r>
            <a:endParaRPr lang="en-US" dirty="0"/>
          </a:p>
        </p:txBody>
      </p:sp>
      <p:pic>
        <p:nvPicPr>
          <p:cNvPr id="5" name="Рисунок 4"/>
          <p:cNvPicPr>
            <a:picLocks noChangeAspect="1"/>
          </p:cNvPicPr>
          <p:nvPr/>
        </p:nvPicPr>
        <p:blipFill>
          <a:blip r:embed="rId2"/>
          <a:stretch>
            <a:fillRect/>
          </a:stretch>
        </p:blipFill>
        <p:spPr>
          <a:xfrm>
            <a:off x="6569160" y="3487980"/>
            <a:ext cx="1390650" cy="495300"/>
          </a:xfrm>
          <a:prstGeom prst="rect">
            <a:avLst/>
          </a:prstGeom>
        </p:spPr>
      </p:pic>
      <p:pic>
        <p:nvPicPr>
          <p:cNvPr id="6" name="Рисунок 5"/>
          <p:cNvPicPr>
            <a:picLocks noChangeAspect="1"/>
          </p:cNvPicPr>
          <p:nvPr/>
        </p:nvPicPr>
        <p:blipFill>
          <a:blip r:embed="rId3"/>
          <a:stretch>
            <a:fillRect/>
          </a:stretch>
        </p:blipFill>
        <p:spPr>
          <a:xfrm>
            <a:off x="6569160" y="2877160"/>
            <a:ext cx="1926786" cy="453361"/>
          </a:xfrm>
          <a:prstGeom prst="rect">
            <a:avLst/>
          </a:prstGeom>
        </p:spPr>
      </p:pic>
    </p:spTree>
    <p:extLst>
      <p:ext uri="{BB962C8B-B14F-4D97-AF65-F5344CB8AC3E}">
        <p14:creationId xmlns:p14="http://schemas.microsoft.com/office/powerpoint/2010/main" val="33713766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705899" y="281175"/>
            <a:ext cx="5955495" cy="572644"/>
          </a:xfrm>
        </p:spPr>
        <p:txBody>
          <a:bodyPr>
            <a:normAutofit fontScale="90000"/>
          </a:bodyPr>
          <a:lstStyle/>
          <a:p>
            <a:r>
              <a:rPr lang="ro-RO" dirty="0" smtClean="0"/>
              <a:t>Algoritmizarea metodei</a:t>
            </a:r>
            <a:endParaRPr lang="en-US" dirty="0"/>
          </a:p>
        </p:txBody>
      </p:sp>
      <p:sp>
        <p:nvSpPr>
          <p:cNvPr id="3" name="Объект 2"/>
          <p:cNvSpPr>
            <a:spLocks noGrp="1"/>
          </p:cNvSpPr>
          <p:nvPr>
            <p:ph idx="1"/>
          </p:nvPr>
        </p:nvSpPr>
        <p:spPr>
          <a:xfrm>
            <a:off x="2586835" y="1044700"/>
            <a:ext cx="6413610" cy="4619326"/>
          </a:xfrm>
        </p:spPr>
        <p:txBody>
          <a:bodyPr>
            <a:noAutofit/>
          </a:bodyPr>
          <a:lstStyle/>
          <a:p>
            <a:pPr marL="0" indent="0">
              <a:buNone/>
            </a:pPr>
            <a:r>
              <a:rPr lang="en-US" sz="1800" dirty="0"/>
              <a:t>A2. </a:t>
            </a:r>
            <a:r>
              <a:rPr lang="en-US" sz="1800" dirty="0" err="1"/>
              <a:t>Algoritmul</a:t>
            </a:r>
            <a:r>
              <a:rPr lang="en-US" sz="1800" dirty="0"/>
              <a:t> de </a:t>
            </a:r>
            <a:r>
              <a:rPr lang="en-US" sz="1800" dirty="0" err="1"/>
              <a:t>calcul</a:t>
            </a:r>
            <a:r>
              <a:rPr lang="en-US" sz="1800" dirty="0"/>
              <a:t> </a:t>
            </a:r>
            <a:r>
              <a:rPr lang="en-US" sz="1800" dirty="0" err="1"/>
              <a:t>pentru</a:t>
            </a:r>
            <a:r>
              <a:rPr lang="en-US" sz="1800" dirty="0"/>
              <a:t> o </a:t>
            </a:r>
            <a:r>
              <a:rPr lang="en-US" sz="1800" dirty="0" err="1"/>
              <a:t>exactitate</a:t>
            </a:r>
            <a:r>
              <a:rPr lang="en-US" sz="1800" dirty="0"/>
              <a:t> </a:t>
            </a:r>
            <a:r>
              <a:rPr lang="el-GR" sz="1800" dirty="0"/>
              <a:t>ε </a:t>
            </a:r>
            <a:r>
              <a:rPr lang="en-US" sz="1800" dirty="0" err="1"/>
              <a:t>dată</a:t>
            </a:r>
            <a:r>
              <a:rPr lang="en-US" sz="1800" dirty="0"/>
              <a:t>: </a:t>
            </a:r>
            <a:endParaRPr lang="ro-RO" sz="1800" dirty="0" smtClean="0"/>
          </a:p>
          <a:p>
            <a:pPr marL="0" indent="0">
              <a:buNone/>
            </a:pPr>
            <a:r>
              <a:rPr lang="en-US" sz="1800" dirty="0" err="1" smtClean="0"/>
              <a:t>În</a:t>
            </a:r>
            <a:r>
              <a:rPr lang="en-US" sz="1800" dirty="0" smtClean="0"/>
              <a:t> </a:t>
            </a:r>
            <a:r>
              <a:rPr lang="en-US" sz="1800" dirty="0"/>
              <a:t>formula de </a:t>
            </a:r>
            <a:r>
              <a:rPr lang="en-US" sz="1800" dirty="0" err="1"/>
              <a:t>estimare</a:t>
            </a:r>
            <a:r>
              <a:rPr lang="en-US" sz="1800" dirty="0"/>
              <a:t> a </a:t>
            </a:r>
            <a:r>
              <a:rPr lang="en-US" sz="1800" dirty="0" err="1"/>
              <a:t>erorii</a:t>
            </a:r>
            <a:r>
              <a:rPr lang="en-US" sz="1800" dirty="0"/>
              <a:t> </a:t>
            </a:r>
            <a:r>
              <a:rPr lang="en-US" sz="1800" dirty="0" err="1"/>
              <a:t>figurează</a:t>
            </a:r>
            <a:r>
              <a:rPr lang="en-US" sz="1800" dirty="0"/>
              <a:t> </a:t>
            </a:r>
            <a:r>
              <a:rPr lang="en-US" sz="1800" dirty="0" err="1"/>
              <a:t>mărimile</a:t>
            </a:r>
            <a:r>
              <a:rPr lang="en-US" sz="1800" dirty="0"/>
              <a:t> M2 </a:t>
            </a:r>
            <a:r>
              <a:rPr lang="en-US" sz="1800" dirty="0" err="1"/>
              <a:t>şi</a:t>
            </a:r>
            <a:r>
              <a:rPr lang="en-US" sz="1800" dirty="0"/>
              <a:t> m1. </a:t>
            </a:r>
            <a:r>
              <a:rPr lang="en-US" sz="1800" dirty="0" err="1"/>
              <a:t>Atunci</a:t>
            </a:r>
            <a:r>
              <a:rPr lang="en-US" sz="1800" dirty="0"/>
              <a:t> </a:t>
            </a:r>
            <a:r>
              <a:rPr lang="en-US" sz="1800" dirty="0" err="1"/>
              <a:t>cînd</a:t>
            </a:r>
            <a:r>
              <a:rPr lang="en-US" sz="1800" dirty="0"/>
              <a:t> </a:t>
            </a:r>
            <a:r>
              <a:rPr lang="en-US" sz="1800" dirty="0" err="1"/>
              <a:t>valorile</a:t>
            </a:r>
            <a:r>
              <a:rPr lang="en-US" sz="1800" dirty="0"/>
              <a:t> </a:t>
            </a:r>
            <a:r>
              <a:rPr lang="en-US" sz="1800" dirty="0" err="1"/>
              <a:t>lor</a:t>
            </a:r>
            <a:r>
              <a:rPr lang="en-US" sz="1800" dirty="0"/>
              <a:t> nu </a:t>
            </a:r>
            <a:r>
              <a:rPr lang="en-US" sz="1800" dirty="0" err="1"/>
              <a:t>sînt</a:t>
            </a:r>
            <a:r>
              <a:rPr lang="en-US" sz="1800" dirty="0"/>
              <a:t> indicate </a:t>
            </a:r>
            <a:r>
              <a:rPr lang="en-US" sz="1800" dirty="0" err="1"/>
              <a:t>în</a:t>
            </a:r>
            <a:r>
              <a:rPr lang="en-US" sz="1800" dirty="0"/>
              <a:t> </a:t>
            </a:r>
            <a:r>
              <a:rPr lang="en-US" sz="1800" dirty="0" err="1"/>
              <a:t>enunţul</a:t>
            </a:r>
            <a:r>
              <a:rPr lang="en-US" sz="1800" dirty="0"/>
              <a:t> </a:t>
            </a:r>
            <a:r>
              <a:rPr lang="en-US" sz="1800" dirty="0" err="1"/>
              <a:t>problemei</a:t>
            </a:r>
            <a:r>
              <a:rPr lang="en-US" sz="1800" dirty="0"/>
              <a:t>, </a:t>
            </a:r>
            <a:r>
              <a:rPr lang="en-US" sz="1800" dirty="0" err="1"/>
              <a:t>este</a:t>
            </a:r>
            <a:r>
              <a:rPr lang="en-US" sz="1800" dirty="0"/>
              <a:t> </a:t>
            </a:r>
            <a:r>
              <a:rPr lang="en-US" sz="1800" dirty="0" err="1"/>
              <a:t>necesară</a:t>
            </a:r>
            <a:r>
              <a:rPr lang="en-US" sz="1800" dirty="0"/>
              <a:t> o </a:t>
            </a:r>
            <a:r>
              <a:rPr lang="en-US" sz="1800" dirty="0" err="1"/>
              <a:t>preprocesare</a:t>
            </a:r>
            <a:r>
              <a:rPr lang="en-US" sz="1800" dirty="0"/>
              <a:t> </a:t>
            </a:r>
            <a:r>
              <a:rPr lang="en-US" sz="1800" dirty="0" err="1"/>
              <a:t>matematică</a:t>
            </a:r>
            <a:r>
              <a:rPr lang="en-US" sz="1800" dirty="0"/>
              <a:t> </a:t>
            </a:r>
            <a:r>
              <a:rPr lang="en-US" sz="1800" dirty="0" err="1"/>
              <a:t>pentru</a:t>
            </a:r>
            <a:r>
              <a:rPr lang="en-US" sz="1800" dirty="0"/>
              <a:t> </a:t>
            </a:r>
            <a:r>
              <a:rPr lang="en-US" sz="1800" dirty="0" err="1"/>
              <a:t>stabilirea</a:t>
            </a:r>
            <a:r>
              <a:rPr lang="en-US" sz="1800" dirty="0"/>
              <a:t> M2 </a:t>
            </a:r>
            <a:r>
              <a:rPr lang="en-US" sz="1800" dirty="0" err="1"/>
              <a:t>şi</a:t>
            </a:r>
            <a:r>
              <a:rPr lang="en-US" sz="1800" dirty="0"/>
              <a:t> m1. </a:t>
            </a:r>
            <a:r>
              <a:rPr lang="en-US" sz="1800" dirty="0" err="1"/>
              <a:t>Suplimentar</a:t>
            </a:r>
            <a:r>
              <a:rPr lang="en-US" sz="1800" dirty="0"/>
              <a:t> </a:t>
            </a:r>
            <a:r>
              <a:rPr lang="en-US" sz="1800" dirty="0" err="1"/>
              <a:t>sînt</a:t>
            </a:r>
            <a:r>
              <a:rPr lang="en-US" sz="1800" dirty="0"/>
              <a:t> </a:t>
            </a:r>
            <a:r>
              <a:rPr lang="en-US" sz="1800" dirty="0" err="1"/>
              <a:t>necesare</a:t>
            </a:r>
            <a:r>
              <a:rPr lang="en-US" sz="1800" dirty="0"/>
              <a:t> </a:t>
            </a:r>
            <a:r>
              <a:rPr lang="en-US" sz="1800" dirty="0" err="1"/>
              <a:t>descrierile</a:t>
            </a:r>
            <a:r>
              <a:rPr lang="en-US" sz="1800" dirty="0"/>
              <a:t> </a:t>
            </a:r>
            <a:r>
              <a:rPr lang="en-US" sz="1800" dirty="0" err="1"/>
              <a:t>analitice</a:t>
            </a:r>
            <a:r>
              <a:rPr lang="en-US" sz="1800" dirty="0"/>
              <a:t> </a:t>
            </a:r>
            <a:r>
              <a:rPr lang="en-US" sz="1800" dirty="0" err="1"/>
              <a:t>pentru</a:t>
            </a:r>
            <a:r>
              <a:rPr lang="en-US" sz="1800" dirty="0"/>
              <a:t> f (x) </a:t>
            </a:r>
            <a:r>
              <a:rPr lang="en-US" sz="1800" dirty="0" err="1"/>
              <a:t>şi</a:t>
            </a:r>
            <a:r>
              <a:rPr lang="en-US" sz="1800" dirty="0"/>
              <a:t> f ′(x). </a:t>
            </a:r>
            <a:endParaRPr lang="ro-RO" sz="1800" dirty="0" smtClean="0"/>
          </a:p>
          <a:p>
            <a:pPr marL="0" indent="0">
              <a:buNone/>
            </a:pPr>
            <a:r>
              <a:rPr lang="en-US" sz="1800" dirty="0" err="1" smtClean="0"/>
              <a:t>Pasul</a:t>
            </a:r>
            <a:r>
              <a:rPr lang="en-US" sz="1800" dirty="0" smtClean="0"/>
              <a:t> </a:t>
            </a:r>
            <a:r>
              <a:rPr lang="en-US" sz="1800" dirty="0"/>
              <a:t>1. </a:t>
            </a:r>
            <a:r>
              <a:rPr lang="en-US" sz="1800" dirty="0" err="1"/>
              <a:t>Determinarea</a:t>
            </a:r>
            <a:r>
              <a:rPr lang="en-US" sz="1800" dirty="0"/>
              <a:t> </a:t>
            </a:r>
            <a:r>
              <a:rPr lang="en-US" sz="1800" dirty="0" err="1"/>
              <a:t>aproximării</a:t>
            </a:r>
            <a:r>
              <a:rPr lang="en-US" sz="1800" dirty="0"/>
              <a:t> </a:t>
            </a:r>
            <a:r>
              <a:rPr lang="en-US" sz="1800" dirty="0" err="1"/>
              <a:t>iniţiale</a:t>
            </a:r>
            <a:r>
              <a:rPr lang="en-US" sz="1800" dirty="0"/>
              <a:t> x</a:t>
            </a:r>
            <a:r>
              <a:rPr lang="ro-RO" sz="1050" dirty="0"/>
              <a:t>0</a:t>
            </a:r>
            <a:r>
              <a:rPr lang="en-US" sz="1800" dirty="0"/>
              <a:t>:</a:t>
            </a:r>
            <a:r>
              <a:rPr lang="ro-RO" sz="1800" dirty="0"/>
              <a:t> </a:t>
            </a:r>
            <a:endParaRPr lang="ro-RO" sz="1800" dirty="0" smtClean="0"/>
          </a:p>
          <a:p>
            <a:pPr marL="0" indent="0">
              <a:buNone/>
            </a:pPr>
            <a:r>
              <a:rPr lang="ro-RO" sz="1800" dirty="0" smtClean="0"/>
              <a:t> </a:t>
            </a:r>
            <a:r>
              <a:rPr lang="en-US" sz="1800" dirty="0" err="1" smtClean="0"/>
              <a:t>dacă</a:t>
            </a:r>
            <a:r>
              <a:rPr lang="en-US" sz="1800" dirty="0" smtClean="0"/>
              <a:t> </a:t>
            </a:r>
            <a:r>
              <a:rPr lang="en-US" sz="1800" dirty="0"/>
              <a:t>f(c) × f(a) &lt; 0, </a:t>
            </a:r>
            <a:r>
              <a:rPr lang="en-US" sz="1800" dirty="0" err="1"/>
              <a:t>atunci</a:t>
            </a:r>
            <a:r>
              <a:rPr lang="en-US" sz="1800" dirty="0"/>
              <a:t> </a:t>
            </a:r>
            <a:r>
              <a:rPr lang="ro-RO" sz="1800" dirty="0"/>
              <a:t>x</a:t>
            </a:r>
            <a:r>
              <a:rPr lang="ro-RO" sz="1200" dirty="0"/>
              <a:t>0</a:t>
            </a:r>
            <a:r>
              <a:rPr lang="en-US" sz="1800" dirty="0"/>
              <a:t>⇐ a, </a:t>
            </a:r>
            <a:r>
              <a:rPr lang="en-US" sz="1800" dirty="0" err="1"/>
              <a:t>altfel</a:t>
            </a:r>
            <a:r>
              <a:rPr lang="en-US" sz="1800" dirty="0"/>
              <a:t> x</a:t>
            </a:r>
            <a:r>
              <a:rPr lang="en-US" sz="1200" dirty="0"/>
              <a:t>0</a:t>
            </a:r>
            <a:r>
              <a:rPr lang="en-US" sz="1800" dirty="0"/>
              <a:t> ⇐ b; </a:t>
            </a:r>
            <a:r>
              <a:rPr lang="en-US" sz="1800" dirty="0" err="1"/>
              <a:t>i</a:t>
            </a:r>
            <a:r>
              <a:rPr lang="en-US" sz="1800" dirty="0"/>
              <a:t> ⇐ 0. </a:t>
            </a:r>
            <a:endParaRPr lang="ro-RO" sz="1800" dirty="0"/>
          </a:p>
          <a:p>
            <a:pPr marL="0" indent="0">
              <a:buNone/>
            </a:pPr>
            <a:r>
              <a:rPr lang="en-US" sz="1800" dirty="0" err="1" smtClean="0"/>
              <a:t>Pasul</a:t>
            </a:r>
            <a:r>
              <a:rPr lang="en-US" sz="1800" dirty="0" smtClean="0"/>
              <a:t> </a:t>
            </a:r>
            <a:r>
              <a:rPr lang="en-US" sz="1800" dirty="0"/>
              <a:t>2. Se </a:t>
            </a:r>
            <a:r>
              <a:rPr lang="en-US" sz="1800" dirty="0" err="1"/>
              <a:t>calculează</a:t>
            </a:r>
            <a:r>
              <a:rPr lang="en-US" sz="1800" dirty="0"/>
              <a:t> x</a:t>
            </a:r>
            <a:r>
              <a:rPr lang="en-US" sz="1200" dirty="0"/>
              <a:t>i+1</a:t>
            </a:r>
            <a:r>
              <a:rPr lang="en-US" sz="1800" dirty="0"/>
              <a:t> conform </a:t>
            </a:r>
            <a:r>
              <a:rPr lang="en-US" sz="1800" dirty="0" err="1"/>
              <a:t>formulei</a:t>
            </a:r>
            <a:r>
              <a:rPr lang="en-US" sz="1800" dirty="0"/>
              <a:t> </a:t>
            </a:r>
            <a:endParaRPr lang="ro-RO" sz="1800" dirty="0" smtClean="0"/>
          </a:p>
          <a:p>
            <a:pPr marL="0" indent="0">
              <a:buNone/>
            </a:pPr>
            <a:r>
              <a:rPr lang="en-US" sz="1800" dirty="0" err="1" smtClean="0"/>
              <a:t>Pasul</a:t>
            </a:r>
            <a:r>
              <a:rPr lang="en-US" sz="1800" dirty="0" smtClean="0"/>
              <a:t> </a:t>
            </a:r>
            <a:r>
              <a:rPr lang="en-US" sz="1800" dirty="0"/>
              <a:t>3. </a:t>
            </a:r>
            <a:r>
              <a:rPr lang="en-US" sz="1800" dirty="0" err="1" smtClean="0"/>
              <a:t>Dacă</a:t>
            </a:r>
            <a:r>
              <a:rPr lang="ro-RO" sz="1800" dirty="0" smtClean="0"/>
              <a:t>                                 </a:t>
            </a:r>
            <a:r>
              <a:rPr lang="en-US" sz="1800" dirty="0" smtClean="0"/>
              <a:t>, </a:t>
            </a:r>
            <a:r>
              <a:rPr lang="en-US" sz="1800" dirty="0" err="1"/>
              <a:t>atunci</a:t>
            </a:r>
            <a:r>
              <a:rPr lang="en-US" sz="1800" dirty="0"/>
              <a:t> </a:t>
            </a:r>
            <a:r>
              <a:rPr lang="en-US" sz="1800" dirty="0" err="1"/>
              <a:t>soluţia</a:t>
            </a:r>
            <a:r>
              <a:rPr lang="en-US" sz="1800" dirty="0"/>
              <a:t> </a:t>
            </a:r>
            <a:r>
              <a:rPr lang="en-US" sz="1800" dirty="0" err="1"/>
              <a:t>calculată</a:t>
            </a:r>
            <a:r>
              <a:rPr lang="en-US" sz="1800" dirty="0"/>
              <a:t> x ⇐ x</a:t>
            </a:r>
            <a:r>
              <a:rPr lang="en-US" sz="1200" dirty="0"/>
              <a:t>i+1</a:t>
            </a:r>
            <a:r>
              <a:rPr lang="en-US" sz="1800" dirty="0"/>
              <a:t>. SFÎRŞIT. </a:t>
            </a:r>
            <a:endParaRPr lang="ro-RO" sz="1800" dirty="0" smtClean="0"/>
          </a:p>
          <a:p>
            <a:pPr marL="0" indent="0">
              <a:buNone/>
            </a:pPr>
            <a:r>
              <a:rPr lang="en-US" sz="1800" dirty="0" err="1" smtClean="0"/>
              <a:t>În</a:t>
            </a:r>
            <a:r>
              <a:rPr lang="en-US" sz="1800" dirty="0" smtClean="0"/>
              <a:t> </a:t>
            </a:r>
            <a:r>
              <a:rPr lang="en-US" sz="1800" dirty="0" err="1"/>
              <a:t>caz</a:t>
            </a:r>
            <a:r>
              <a:rPr lang="en-US" sz="1800" dirty="0"/>
              <a:t> </a:t>
            </a:r>
            <a:r>
              <a:rPr lang="en-US" sz="1800" dirty="0" err="1"/>
              <a:t>contrar</a:t>
            </a:r>
            <a:r>
              <a:rPr lang="en-US" sz="1800" dirty="0"/>
              <a:t>, </a:t>
            </a:r>
            <a:r>
              <a:rPr lang="en-US" sz="1800" dirty="0" err="1"/>
              <a:t>i</a:t>
            </a:r>
            <a:r>
              <a:rPr lang="en-US" sz="1800" dirty="0"/>
              <a:t> ⇐ i+1 </a:t>
            </a:r>
            <a:r>
              <a:rPr lang="en-US" sz="1800" dirty="0" err="1"/>
              <a:t>şi</a:t>
            </a:r>
            <a:r>
              <a:rPr lang="en-US" sz="1800" dirty="0"/>
              <a:t> se </a:t>
            </a:r>
            <a:r>
              <a:rPr lang="en-US" sz="1800" dirty="0" err="1"/>
              <a:t>revine</a:t>
            </a:r>
            <a:r>
              <a:rPr lang="en-US" sz="1800" dirty="0"/>
              <a:t> la </a:t>
            </a:r>
            <a:r>
              <a:rPr lang="en-US" sz="1800" dirty="0" err="1"/>
              <a:t>pasul</a:t>
            </a:r>
            <a:r>
              <a:rPr lang="en-US" sz="1800" dirty="0"/>
              <a:t> 2.</a:t>
            </a:r>
            <a:endParaRPr lang="en-US" sz="1600" dirty="0"/>
          </a:p>
        </p:txBody>
      </p:sp>
      <p:pic>
        <p:nvPicPr>
          <p:cNvPr id="4" name="Рисунок 3"/>
          <p:cNvPicPr>
            <a:picLocks noChangeAspect="1"/>
          </p:cNvPicPr>
          <p:nvPr/>
        </p:nvPicPr>
        <p:blipFill>
          <a:blip r:embed="rId2"/>
          <a:stretch>
            <a:fillRect/>
          </a:stretch>
        </p:blipFill>
        <p:spPr>
          <a:xfrm>
            <a:off x="3961180" y="3487980"/>
            <a:ext cx="1590675" cy="485775"/>
          </a:xfrm>
          <a:prstGeom prst="rect">
            <a:avLst/>
          </a:prstGeom>
        </p:spPr>
      </p:pic>
      <p:pic>
        <p:nvPicPr>
          <p:cNvPr id="7" name="Рисунок 6"/>
          <p:cNvPicPr>
            <a:picLocks noChangeAspect="1"/>
          </p:cNvPicPr>
          <p:nvPr/>
        </p:nvPicPr>
        <p:blipFill>
          <a:blip r:embed="rId3"/>
          <a:stretch>
            <a:fillRect/>
          </a:stretch>
        </p:blipFill>
        <p:spPr>
          <a:xfrm>
            <a:off x="6884391" y="3120289"/>
            <a:ext cx="1352529" cy="481723"/>
          </a:xfrm>
          <a:prstGeom prst="rect">
            <a:avLst/>
          </a:prstGeom>
        </p:spPr>
      </p:pic>
      <p:pic>
        <p:nvPicPr>
          <p:cNvPr id="9" name="Рисунок 8"/>
          <p:cNvPicPr>
            <a:picLocks noChangeAspect="1"/>
          </p:cNvPicPr>
          <p:nvPr/>
        </p:nvPicPr>
        <p:blipFill>
          <a:blip r:embed="rId4"/>
          <a:stretch>
            <a:fillRect/>
          </a:stretch>
        </p:blipFill>
        <p:spPr>
          <a:xfrm>
            <a:off x="6884392" y="2546078"/>
            <a:ext cx="1810644" cy="392875"/>
          </a:xfrm>
          <a:prstGeom prst="rect">
            <a:avLst/>
          </a:prstGeom>
        </p:spPr>
      </p:pic>
    </p:spTree>
    <p:extLst>
      <p:ext uri="{BB962C8B-B14F-4D97-AF65-F5344CB8AC3E}">
        <p14:creationId xmlns:p14="http://schemas.microsoft.com/office/powerpoint/2010/main" val="5961490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8966" y="128470"/>
            <a:ext cx="8246070" cy="763525"/>
          </a:xfrm>
        </p:spPr>
        <p:txBody>
          <a:bodyPr/>
          <a:lstStyle/>
          <a:p>
            <a:pPr algn="ctr"/>
            <a:r>
              <a:rPr lang="ro-RO" dirty="0" smtClean="0">
                <a:solidFill>
                  <a:schemeClr val="bg1"/>
                </a:solidFill>
              </a:rPr>
              <a:t>Metoda </a:t>
            </a:r>
            <a:r>
              <a:rPr lang="en-US" dirty="0" smtClean="0">
                <a:solidFill>
                  <a:schemeClr val="bg1"/>
                </a:solidFill>
              </a:rPr>
              <a:t>Newton</a:t>
            </a:r>
            <a:endParaRPr lang="en-US" dirty="0">
              <a:solidFill>
                <a:schemeClr val="bg1"/>
              </a:solidFill>
            </a:endParaRPr>
          </a:p>
        </p:txBody>
      </p:sp>
      <p:sp>
        <p:nvSpPr>
          <p:cNvPr id="3" name="Объект 2"/>
          <p:cNvSpPr>
            <a:spLocks noGrp="1"/>
          </p:cNvSpPr>
          <p:nvPr>
            <p:ph idx="1"/>
          </p:nvPr>
        </p:nvSpPr>
        <p:spPr>
          <a:xfrm>
            <a:off x="448966" y="1197405"/>
            <a:ext cx="8246070" cy="3646882"/>
          </a:xfrm>
        </p:spPr>
        <p:txBody>
          <a:bodyPr>
            <a:normAutofit/>
          </a:bodyPr>
          <a:lstStyle/>
          <a:p>
            <a:pPr marL="0" indent="0">
              <a:buNone/>
            </a:pPr>
            <a:r>
              <a:rPr lang="en-US" sz="2000" b="1" u="sng" dirty="0" err="1"/>
              <a:t>Exemplul</a:t>
            </a:r>
            <a:r>
              <a:rPr lang="en-US" sz="2000" b="1" u="sng" dirty="0"/>
              <a:t> </a:t>
            </a:r>
            <a:r>
              <a:rPr lang="en-US" sz="2000" b="1" u="sng" dirty="0" smtClean="0"/>
              <a:t>1</a:t>
            </a:r>
            <a:r>
              <a:rPr lang="ro-RO" sz="2000" b="1" u="sng" dirty="0" smtClean="0"/>
              <a:t> </a:t>
            </a:r>
            <a:r>
              <a:rPr lang="en-US" sz="2000" b="1" u="sng" dirty="0" smtClean="0"/>
              <a:t> </a:t>
            </a:r>
            <a:r>
              <a:rPr lang="en-US" sz="2000" dirty="0" smtClean="0"/>
              <a:t>Fie </a:t>
            </a:r>
            <a:r>
              <a:rPr lang="en-US" sz="2000" dirty="0" err="1"/>
              <a:t>dată</a:t>
            </a:r>
            <a:r>
              <a:rPr lang="en-US" sz="2000" dirty="0"/>
              <a:t> </a:t>
            </a:r>
            <a:r>
              <a:rPr lang="en-US" sz="2000" dirty="0" err="1"/>
              <a:t>funcţia</a:t>
            </a:r>
            <a:r>
              <a:rPr lang="en-US" sz="2000" dirty="0"/>
              <a:t> f(x) = x3 – 2x2 + x – 3. </a:t>
            </a:r>
            <a:r>
              <a:rPr lang="en-US" sz="2000" dirty="0" err="1"/>
              <a:t>Să</a:t>
            </a:r>
            <a:r>
              <a:rPr lang="en-US" sz="2000" dirty="0"/>
              <a:t> se </a:t>
            </a:r>
            <a:r>
              <a:rPr lang="en-US" sz="2000" dirty="0" err="1"/>
              <a:t>scrie</a:t>
            </a:r>
            <a:r>
              <a:rPr lang="en-US" sz="2000" dirty="0"/>
              <a:t> un program care </a:t>
            </a:r>
            <a:r>
              <a:rPr lang="en-US" sz="2000" dirty="0" err="1"/>
              <a:t>va</a:t>
            </a:r>
            <a:r>
              <a:rPr lang="en-US" sz="2000" dirty="0"/>
              <a:t> </a:t>
            </a:r>
            <a:r>
              <a:rPr lang="en-US" sz="2000" dirty="0" err="1"/>
              <a:t>calcula</a:t>
            </a:r>
            <a:r>
              <a:rPr lang="en-US" sz="2000" dirty="0"/>
              <a:t> </a:t>
            </a:r>
            <a:r>
              <a:rPr lang="en-US" sz="2000" dirty="0" err="1"/>
              <a:t>soluţia</a:t>
            </a:r>
            <a:r>
              <a:rPr lang="en-US" sz="2000" dirty="0"/>
              <a:t> </a:t>
            </a:r>
            <a:r>
              <a:rPr lang="en-US" sz="2000" dirty="0" err="1"/>
              <a:t>ecuaţiei</a:t>
            </a:r>
            <a:r>
              <a:rPr lang="en-US" sz="2000" dirty="0"/>
              <a:t> f(x) = 0 </a:t>
            </a:r>
            <a:r>
              <a:rPr lang="en-US" sz="2000" dirty="0" err="1"/>
              <a:t>pe</a:t>
            </a:r>
            <a:r>
              <a:rPr lang="en-US" sz="2000" dirty="0"/>
              <a:t> </a:t>
            </a:r>
            <a:r>
              <a:rPr lang="en-US" sz="2000" dirty="0" err="1"/>
              <a:t>segmentul</a:t>
            </a:r>
            <a:r>
              <a:rPr lang="en-US" sz="2000" dirty="0"/>
              <a:t> [</a:t>
            </a:r>
            <a:r>
              <a:rPr lang="en-US" sz="2000" dirty="0" smtClean="0"/>
              <a:t>2</a:t>
            </a:r>
            <a:r>
              <a:rPr lang="ro-RO" sz="2000" dirty="0" smtClean="0"/>
              <a:t>,</a:t>
            </a:r>
            <a:r>
              <a:rPr lang="en-US" sz="2000" dirty="0" smtClean="0"/>
              <a:t> </a:t>
            </a:r>
            <a:r>
              <a:rPr lang="en-US" sz="2000" dirty="0"/>
              <a:t>15] </a:t>
            </a:r>
            <a:r>
              <a:rPr lang="en-US" sz="2000" dirty="0" err="1"/>
              <a:t>pentru</a:t>
            </a:r>
            <a:r>
              <a:rPr lang="en-US" sz="2000" dirty="0"/>
              <a:t> 10 </a:t>
            </a:r>
            <a:r>
              <a:rPr lang="en-US" sz="2000" dirty="0" err="1"/>
              <a:t>aproximări</a:t>
            </a:r>
            <a:r>
              <a:rPr lang="en-US" sz="2000" dirty="0"/>
              <a:t> </a:t>
            </a:r>
            <a:r>
              <a:rPr lang="en-US" sz="2000" dirty="0" err="1"/>
              <a:t>succesive</a:t>
            </a:r>
            <a:r>
              <a:rPr lang="en-US" sz="2000" dirty="0"/>
              <a:t>, </a:t>
            </a:r>
            <a:r>
              <a:rPr lang="en-US" sz="2000" dirty="0" err="1"/>
              <a:t>utilizînd</a:t>
            </a:r>
            <a:r>
              <a:rPr lang="en-US" sz="2000" dirty="0"/>
              <a:t> </a:t>
            </a:r>
            <a:r>
              <a:rPr lang="en-US" sz="2000" dirty="0" err="1"/>
              <a:t>metoda</a:t>
            </a:r>
            <a:r>
              <a:rPr lang="en-US" sz="2000" dirty="0"/>
              <a:t> Newton.</a:t>
            </a:r>
            <a:endParaRPr lang="ro-RO" sz="2000" dirty="0" smtClean="0"/>
          </a:p>
        </p:txBody>
      </p:sp>
      <p:sp>
        <p:nvSpPr>
          <p:cNvPr id="7" name="TextBox 6"/>
          <p:cNvSpPr txBox="1"/>
          <p:nvPr/>
        </p:nvSpPr>
        <p:spPr>
          <a:xfrm>
            <a:off x="6634187" y="3479647"/>
            <a:ext cx="2137870" cy="369332"/>
          </a:xfrm>
          <a:prstGeom prst="rect">
            <a:avLst/>
          </a:prstGeom>
          <a:noFill/>
        </p:spPr>
        <p:txBody>
          <a:bodyPr wrap="square" rtlCol="0">
            <a:spAutoFit/>
          </a:bodyPr>
          <a:lstStyle/>
          <a:p>
            <a:r>
              <a:rPr lang="ro-RO" b="1" dirty="0" smtClean="0">
                <a:solidFill>
                  <a:schemeClr val="bg1"/>
                </a:solidFill>
              </a:rPr>
              <a:t>Rezultate</a:t>
            </a:r>
            <a:endParaRPr lang="en-US" b="1" dirty="0">
              <a:solidFill>
                <a:schemeClr val="bg1"/>
              </a:solidFill>
            </a:endParaRPr>
          </a:p>
        </p:txBody>
      </p:sp>
      <p:pic>
        <p:nvPicPr>
          <p:cNvPr id="5" name="Рисунок 4"/>
          <p:cNvPicPr>
            <a:picLocks noChangeAspect="1"/>
          </p:cNvPicPr>
          <p:nvPr/>
        </p:nvPicPr>
        <p:blipFill>
          <a:blip r:embed="rId2"/>
          <a:stretch>
            <a:fillRect/>
          </a:stretch>
        </p:blipFill>
        <p:spPr>
          <a:xfrm>
            <a:off x="448966" y="2266340"/>
            <a:ext cx="5954157" cy="2795946"/>
          </a:xfrm>
          <a:prstGeom prst="rect">
            <a:avLst/>
          </a:prstGeom>
        </p:spPr>
      </p:pic>
      <p:pic>
        <p:nvPicPr>
          <p:cNvPr id="8" name="Рисунок 7"/>
          <p:cNvPicPr>
            <a:picLocks noChangeAspect="1"/>
          </p:cNvPicPr>
          <p:nvPr/>
        </p:nvPicPr>
        <p:blipFill>
          <a:blip r:embed="rId3"/>
          <a:stretch>
            <a:fillRect/>
          </a:stretch>
        </p:blipFill>
        <p:spPr>
          <a:xfrm>
            <a:off x="5784489" y="4281383"/>
            <a:ext cx="3359511" cy="780903"/>
          </a:xfrm>
          <a:prstGeom prst="rect">
            <a:avLst/>
          </a:prstGeom>
        </p:spPr>
      </p:pic>
    </p:spTree>
    <p:extLst>
      <p:ext uri="{BB962C8B-B14F-4D97-AF65-F5344CB8AC3E}">
        <p14:creationId xmlns:p14="http://schemas.microsoft.com/office/powerpoint/2010/main" val="753266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8966" y="128470"/>
            <a:ext cx="8246070" cy="763525"/>
          </a:xfrm>
        </p:spPr>
        <p:txBody>
          <a:bodyPr/>
          <a:lstStyle/>
          <a:p>
            <a:pPr algn="ctr"/>
            <a:r>
              <a:rPr lang="ro-RO" dirty="0" smtClean="0">
                <a:solidFill>
                  <a:schemeClr val="bg1"/>
                </a:solidFill>
              </a:rPr>
              <a:t>Metoda </a:t>
            </a:r>
            <a:r>
              <a:rPr lang="en-US" dirty="0" smtClean="0">
                <a:solidFill>
                  <a:schemeClr val="bg1"/>
                </a:solidFill>
              </a:rPr>
              <a:t>Newton</a:t>
            </a:r>
            <a:endParaRPr lang="en-US" dirty="0">
              <a:solidFill>
                <a:schemeClr val="bg1"/>
              </a:solidFill>
            </a:endParaRPr>
          </a:p>
        </p:txBody>
      </p:sp>
      <p:sp>
        <p:nvSpPr>
          <p:cNvPr id="3" name="Объект 2"/>
          <p:cNvSpPr>
            <a:spLocks noGrp="1"/>
          </p:cNvSpPr>
          <p:nvPr>
            <p:ph idx="1"/>
          </p:nvPr>
        </p:nvSpPr>
        <p:spPr>
          <a:xfrm>
            <a:off x="-50482" y="1153850"/>
            <a:ext cx="9143999" cy="3646882"/>
          </a:xfrm>
        </p:spPr>
        <p:txBody>
          <a:bodyPr>
            <a:normAutofit/>
          </a:bodyPr>
          <a:lstStyle/>
          <a:p>
            <a:pPr marL="0" indent="0">
              <a:buNone/>
            </a:pPr>
            <a:r>
              <a:rPr lang="en-US" sz="1800" b="1" u="sng" dirty="0" err="1"/>
              <a:t>Exemplul</a:t>
            </a:r>
            <a:r>
              <a:rPr lang="en-US" sz="1800" b="1" u="sng" dirty="0"/>
              <a:t> </a:t>
            </a:r>
            <a:r>
              <a:rPr lang="ro-RO" sz="1800" b="1" u="sng" dirty="0" smtClean="0"/>
              <a:t>2 </a:t>
            </a:r>
            <a:r>
              <a:rPr lang="en-US" sz="1800" dirty="0" smtClean="0"/>
              <a:t>Fie </a:t>
            </a:r>
            <a:r>
              <a:rPr lang="en-US" sz="1800" dirty="0" err="1"/>
              <a:t>dată</a:t>
            </a:r>
            <a:r>
              <a:rPr lang="en-US" sz="1800" dirty="0"/>
              <a:t> </a:t>
            </a:r>
            <a:r>
              <a:rPr lang="en-US" sz="1800" dirty="0" err="1"/>
              <a:t>funcţia</a:t>
            </a:r>
            <a:r>
              <a:rPr lang="en-US" sz="1800" dirty="0"/>
              <a:t> </a:t>
            </a:r>
            <a:r>
              <a:rPr lang="ro-RO" sz="1800" dirty="0" smtClean="0"/>
              <a:t>                         </a:t>
            </a:r>
            <a:r>
              <a:rPr lang="en-US" sz="1800" dirty="0" err="1" smtClean="0"/>
              <a:t>Să</a:t>
            </a:r>
            <a:r>
              <a:rPr lang="en-US" sz="1800" dirty="0" smtClean="0"/>
              <a:t> </a:t>
            </a:r>
            <a:r>
              <a:rPr lang="en-US" sz="1800" dirty="0"/>
              <a:t>se </a:t>
            </a:r>
            <a:r>
              <a:rPr lang="en-US" sz="1800" dirty="0" err="1"/>
              <a:t>scrie</a:t>
            </a:r>
            <a:r>
              <a:rPr lang="en-US" sz="1800" dirty="0"/>
              <a:t> un program care </a:t>
            </a:r>
            <a:r>
              <a:rPr lang="en-US" sz="1800" dirty="0" err="1"/>
              <a:t>va</a:t>
            </a:r>
            <a:r>
              <a:rPr lang="en-US" sz="1800" dirty="0"/>
              <a:t> </a:t>
            </a:r>
            <a:r>
              <a:rPr lang="en-US" sz="1800" dirty="0" err="1"/>
              <a:t>calcula</a:t>
            </a:r>
            <a:r>
              <a:rPr lang="en-US" sz="1800" dirty="0"/>
              <a:t> </a:t>
            </a:r>
            <a:r>
              <a:rPr lang="en-US" sz="1800" dirty="0" err="1"/>
              <a:t>soluţia</a:t>
            </a:r>
            <a:r>
              <a:rPr lang="en-US" sz="1800" dirty="0"/>
              <a:t> </a:t>
            </a:r>
            <a:r>
              <a:rPr lang="en-US" sz="1800" dirty="0" err="1"/>
              <a:t>aproximativă</a:t>
            </a:r>
            <a:r>
              <a:rPr lang="en-US" sz="1800" dirty="0"/>
              <a:t> a </a:t>
            </a:r>
            <a:r>
              <a:rPr lang="en-US" sz="1800" dirty="0" err="1"/>
              <a:t>ecuaţiei</a:t>
            </a:r>
            <a:r>
              <a:rPr lang="en-US" sz="1800" dirty="0"/>
              <a:t> f(x) = 0 </a:t>
            </a:r>
            <a:r>
              <a:rPr lang="en-US" sz="1800" dirty="0" err="1"/>
              <a:t>pe</a:t>
            </a:r>
            <a:r>
              <a:rPr lang="en-US" sz="1800" dirty="0"/>
              <a:t> </a:t>
            </a:r>
            <a:r>
              <a:rPr lang="en-US" sz="1800" dirty="0" err="1"/>
              <a:t>segmentul</a:t>
            </a:r>
            <a:r>
              <a:rPr lang="en-US" sz="1800" dirty="0"/>
              <a:t> [2,4; 3] cu </a:t>
            </a:r>
            <a:r>
              <a:rPr lang="en-US" sz="1800" dirty="0" err="1"/>
              <a:t>exactitatea</a:t>
            </a:r>
            <a:r>
              <a:rPr lang="en-US" sz="1800" dirty="0"/>
              <a:t> </a:t>
            </a:r>
            <a:r>
              <a:rPr lang="el-GR" sz="1800" dirty="0"/>
              <a:t>ε = 0,0001, </a:t>
            </a:r>
            <a:r>
              <a:rPr lang="en-US" sz="1800" dirty="0" err="1"/>
              <a:t>utilizînd</a:t>
            </a:r>
            <a:r>
              <a:rPr lang="en-US" sz="1800" dirty="0"/>
              <a:t> </a:t>
            </a:r>
            <a:r>
              <a:rPr lang="en-US" sz="1800" dirty="0" err="1"/>
              <a:t>metoda</a:t>
            </a:r>
            <a:r>
              <a:rPr lang="en-US" sz="1800" dirty="0"/>
              <a:t> Newton. </a:t>
            </a:r>
            <a:r>
              <a:rPr lang="en-US" sz="1800" dirty="0" err="1"/>
              <a:t>Pentru</a:t>
            </a:r>
            <a:r>
              <a:rPr lang="en-US" sz="1800" dirty="0"/>
              <a:t> </a:t>
            </a:r>
            <a:r>
              <a:rPr lang="en-US" sz="1800" dirty="0" err="1"/>
              <a:t>funcţia</a:t>
            </a:r>
            <a:r>
              <a:rPr lang="en-US" sz="1800" dirty="0"/>
              <a:t> </a:t>
            </a:r>
            <a:r>
              <a:rPr lang="en-US" sz="1800" dirty="0" err="1"/>
              <a:t>dată</a:t>
            </a:r>
            <a:r>
              <a:rPr lang="en-US" sz="1800" dirty="0"/>
              <a:t> </a:t>
            </a:r>
            <a:r>
              <a:rPr lang="en-US" sz="1800" dirty="0" err="1"/>
              <a:t>pe</a:t>
            </a:r>
            <a:r>
              <a:rPr lang="en-US" sz="1800" dirty="0"/>
              <a:t> </a:t>
            </a:r>
            <a:r>
              <a:rPr lang="en-US" sz="1800" dirty="0" err="1"/>
              <a:t>segmentul</a:t>
            </a:r>
            <a:r>
              <a:rPr lang="en-US" sz="1800" dirty="0"/>
              <a:t> [2,4; 3] M2 </a:t>
            </a:r>
            <a:r>
              <a:rPr lang="en-US" sz="1800" dirty="0" err="1"/>
              <a:t>şi</a:t>
            </a:r>
            <a:r>
              <a:rPr lang="en-US" sz="1800" dirty="0"/>
              <a:t> m1 </a:t>
            </a:r>
            <a:r>
              <a:rPr lang="en-US" sz="1800" dirty="0" err="1"/>
              <a:t>sînt</a:t>
            </a:r>
            <a:r>
              <a:rPr lang="en-US" sz="1800" dirty="0"/>
              <a:t>, </a:t>
            </a:r>
            <a:r>
              <a:rPr lang="en-US" sz="1800" dirty="0" err="1"/>
              <a:t>respectiv</a:t>
            </a:r>
            <a:r>
              <a:rPr lang="en-US" sz="1800" dirty="0"/>
              <a:t>, </a:t>
            </a:r>
            <a:r>
              <a:rPr lang="en-US" sz="1800" dirty="0" err="1"/>
              <a:t>egale</a:t>
            </a:r>
            <a:r>
              <a:rPr lang="en-US" sz="1800" dirty="0"/>
              <a:t> cu 2 </a:t>
            </a:r>
            <a:r>
              <a:rPr lang="en-US" sz="1800" dirty="0" err="1"/>
              <a:t>şi</a:t>
            </a:r>
            <a:r>
              <a:rPr lang="en-US" sz="1800" dirty="0"/>
              <a:t> 0,03.</a:t>
            </a:r>
            <a:endParaRPr lang="ro-RO" sz="1800" dirty="0" smtClean="0"/>
          </a:p>
        </p:txBody>
      </p:sp>
      <p:sp>
        <p:nvSpPr>
          <p:cNvPr id="7" name="TextBox 6"/>
          <p:cNvSpPr txBox="1"/>
          <p:nvPr/>
        </p:nvSpPr>
        <p:spPr>
          <a:xfrm>
            <a:off x="7320690" y="2977291"/>
            <a:ext cx="2137870" cy="369332"/>
          </a:xfrm>
          <a:prstGeom prst="rect">
            <a:avLst/>
          </a:prstGeom>
          <a:noFill/>
        </p:spPr>
        <p:txBody>
          <a:bodyPr wrap="square" rtlCol="0">
            <a:spAutoFit/>
          </a:bodyPr>
          <a:lstStyle/>
          <a:p>
            <a:r>
              <a:rPr lang="ro-RO" b="1" dirty="0" smtClean="0">
                <a:solidFill>
                  <a:schemeClr val="bg1"/>
                </a:solidFill>
              </a:rPr>
              <a:t>Rezultate</a:t>
            </a:r>
            <a:endParaRPr lang="en-US" b="1" dirty="0">
              <a:solidFill>
                <a:schemeClr val="bg1"/>
              </a:solidFill>
            </a:endParaRPr>
          </a:p>
        </p:txBody>
      </p:sp>
      <p:pic>
        <p:nvPicPr>
          <p:cNvPr id="4" name="Рисунок 3"/>
          <p:cNvPicPr>
            <a:picLocks noChangeAspect="1"/>
          </p:cNvPicPr>
          <p:nvPr/>
        </p:nvPicPr>
        <p:blipFill>
          <a:blip r:embed="rId2"/>
          <a:stretch>
            <a:fillRect/>
          </a:stretch>
        </p:blipFill>
        <p:spPr>
          <a:xfrm>
            <a:off x="2739540" y="1210763"/>
            <a:ext cx="1068935" cy="280135"/>
          </a:xfrm>
          <a:prstGeom prst="rect">
            <a:avLst/>
          </a:prstGeom>
        </p:spPr>
      </p:pic>
      <p:pic>
        <p:nvPicPr>
          <p:cNvPr id="11" name="Рисунок 10"/>
          <p:cNvPicPr>
            <a:picLocks noChangeAspect="1"/>
          </p:cNvPicPr>
          <p:nvPr/>
        </p:nvPicPr>
        <p:blipFill>
          <a:blip r:embed="rId3"/>
          <a:stretch>
            <a:fillRect/>
          </a:stretch>
        </p:blipFill>
        <p:spPr>
          <a:xfrm>
            <a:off x="-19050" y="2732474"/>
            <a:ext cx="6143625" cy="2486025"/>
          </a:xfrm>
          <a:prstGeom prst="rect">
            <a:avLst/>
          </a:prstGeom>
        </p:spPr>
      </p:pic>
      <p:pic>
        <p:nvPicPr>
          <p:cNvPr id="13" name="Рисунок 12"/>
          <p:cNvPicPr>
            <a:picLocks noChangeAspect="1"/>
          </p:cNvPicPr>
          <p:nvPr/>
        </p:nvPicPr>
        <p:blipFill>
          <a:blip r:embed="rId4"/>
          <a:stretch>
            <a:fillRect/>
          </a:stretch>
        </p:blipFill>
        <p:spPr>
          <a:xfrm>
            <a:off x="-9525" y="2041510"/>
            <a:ext cx="6134100" cy="733425"/>
          </a:xfrm>
          <a:prstGeom prst="rect">
            <a:avLst/>
          </a:prstGeom>
        </p:spPr>
      </p:pic>
      <p:pic>
        <p:nvPicPr>
          <p:cNvPr id="14" name="Рисунок 13"/>
          <p:cNvPicPr>
            <a:picLocks noChangeAspect="1"/>
          </p:cNvPicPr>
          <p:nvPr/>
        </p:nvPicPr>
        <p:blipFill>
          <a:blip r:embed="rId5"/>
          <a:stretch>
            <a:fillRect/>
          </a:stretch>
        </p:blipFill>
        <p:spPr>
          <a:xfrm>
            <a:off x="5924550" y="3972743"/>
            <a:ext cx="3219450" cy="590550"/>
          </a:xfrm>
          <a:prstGeom prst="rect">
            <a:avLst/>
          </a:prstGeom>
        </p:spPr>
      </p:pic>
    </p:spTree>
    <p:extLst>
      <p:ext uri="{BB962C8B-B14F-4D97-AF65-F5344CB8AC3E}">
        <p14:creationId xmlns:p14="http://schemas.microsoft.com/office/powerpoint/2010/main" val="38981060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o-RO" dirty="0" smtClean="0"/>
              <a:t>Bibliografie</a:t>
            </a:r>
            <a:endParaRPr lang="en-US" dirty="0"/>
          </a:p>
        </p:txBody>
      </p:sp>
      <p:sp>
        <p:nvSpPr>
          <p:cNvPr id="3" name="Объект 2"/>
          <p:cNvSpPr>
            <a:spLocks noGrp="1"/>
          </p:cNvSpPr>
          <p:nvPr>
            <p:ph idx="1"/>
          </p:nvPr>
        </p:nvSpPr>
        <p:spPr/>
        <p:txBody>
          <a:bodyPr/>
          <a:lstStyle/>
          <a:p>
            <a:r>
              <a:rPr lang="ro-RO" dirty="0" err="1" smtClean="0"/>
              <a:t>Botoșanu</a:t>
            </a:r>
            <a:r>
              <a:rPr lang="ro-RO" dirty="0" smtClean="0"/>
              <a:t> </a:t>
            </a:r>
            <a:r>
              <a:rPr lang="ro-RO" dirty="0" err="1" smtClean="0"/>
              <a:t>Mihail,Informatica</a:t>
            </a:r>
            <a:r>
              <a:rPr lang="ro-RO" dirty="0" smtClean="0"/>
              <a:t> manual pentru clasa a 12-a,Epigraf,2008</a:t>
            </a:r>
          </a:p>
          <a:p>
            <a:r>
              <a:rPr lang="ro-RO" dirty="0" err="1" smtClean="0"/>
              <a:t>Gremalschi</a:t>
            </a:r>
            <a:r>
              <a:rPr lang="ro-RO" dirty="0" smtClean="0"/>
              <a:t> </a:t>
            </a:r>
            <a:r>
              <a:rPr lang="ro-RO" dirty="0" err="1" smtClean="0"/>
              <a:t>Anatol,Informatică</a:t>
            </a:r>
            <a:r>
              <a:rPr lang="ro-RO" dirty="0" smtClean="0"/>
              <a:t> manual pentru  clasa a 12-a,Știința,2015</a:t>
            </a:r>
            <a:endParaRPr lang="en-US" dirty="0"/>
          </a:p>
        </p:txBody>
      </p:sp>
    </p:spTree>
    <p:extLst>
      <p:ext uri="{BB962C8B-B14F-4D97-AF65-F5344CB8AC3E}">
        <p14:creationId xmlns:p14="http://schemas.microsoft.com/office/powerpoint/2010/main" val="23912561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o-RO" dirty="0" smtClean="0"/>
              <a:t>Generalități</a:t>
            </a:r>
            <a:endParaRPr lang="en-US" dirty="0"/>
          </a:p>
        </p:txBody>
      </p:sp>
      <p:sp>
        <p:nvSpPr>
          <p:cNvPr id="5" name="Content Placeholder 4"/>
          <p:cNvSpPr>
            <a:spLocks noGrp="1"/>
          </p:cNvSpPr>
          <p:nvPr>
            <p:ph idx="1"/>
          </p:nvPr>
        </p:nvSpPr>
        <p:spPr>
          <a:xfrm>
            <a:off x="2434130" y="1044700"/>
            <a:ext cx="6566315" cy="4098800"/>
          </a:xfrm>
        </p:spPr>
        <p:txBody>
          <a:bodyPr>
            <a:normAutofit fontScale="92500" lnSpcReduction="20000"/>
          </a:bodyPr>
          <a:lstStyle/>
          <a:p>
            <a:pPr marL="0" indent="0">
              <a:buNone/>
            </a:pPr>
            <a:r>
              <a:rPr lang="ro-RO" dirty="0" smtClean="0"/>
              <a:t>Se consideră ecuația de forma f(x)=0, unde funcția f: I      R ,este continua pe intervalul I.</a:t>
            </a:r>
          </a:p>
          <a:p>
            <a:pPr>
              <a:buFont typeface="Wingdings" panose="05000000000000000000" pitchFamily="2" charset="2"/>
              <a:buChar char="v"/>
            </a:pPr>
            <a:r>
              <a:rPr lang="en-US" dirty="0" err="1"/>
              <a:t>Orice</a:t>
            </a:r>
            <a:r>
              <a:rPr lang="en-US" dirty="0"/>
              <a:t> </a:t>
            </a:r>
            <a:r>
              <a:rPr lang="en-US" dirty="0" err="1"/>
              <a:t>valoare</a:t>
            </a:r>
            <a:r>
              <a:rPr lang="en-US" dirty="0"/>
              <a:t> </a:t>
            </a:r>
            <a:r>
              <a:rPr lang="el-GR" dirty="0"/>
              <a:t>ξ, </a:t>
            </a:r>
            <a:r>
              <a:rPr lang="en-US" dirty="0" err="1"/>
              <a:t>pentru</a:t>
            </a:r>
            <a:r>
              <a:rPr lang="en-US" dirty="0"/>
              <a:t> care </a:t>
            </a:r>
            <a:r>
              <a:rPr lang="en-US" dirty="0" err="1"/>
              <a:t>expresia</a:t>
            </a:r>
            <a:r>
              <a:rPr lang="en-US" dirty="0"/>
              <a:t> f(</a:t>
            </a:r>
            <a:r>
              <a:rPr lang="el-GR" dirty="0"/>
              <a:t>ξ) = 0 </a:t>
            </a:r>
            <a:r>
              <a:rPr lang="en-US" dirty="0" err="1"/>
              <a:t>este</a:t>
            </a:r>
            <a:r>
              <a:rPr lang="en-US" dirty="0"/>
              <a:t> </a:t>
            </a:r>
            <a:r>
              <a:rPr lang="en-US" dirty="0" err="1"/>
              <a:t>adevărată</a:t>
            </a:r>
            <a:r>
              <a:rPr lang="en-US" dirty="0"/>
              <a:t>, se </a:t>
            </a:r>
            <a:r>
              <a:rPr lang="en-US" dirty="0" err="1"/>
              <a:t>numeşte</a:t>
            </a:r>
            <a:r>
              <a:rPr lang="en-US" dirty="0"/>
              <a:t> </a:t>
            </a:r>
            <a:r>
              <a:rPr lang="en-US" b="1" dirty="0" err="1"/>
              <a:t>zerou</a:t>
            </a:r>
            <a:r>
              <a:rPr lang="en-US" dirty="0"/>
              <a:t> al </a:t>
            </a:r>
            <a:r>
              <a:rPr lang="en-US" dirty="0" err="1"/>
              <a:t>funcţiei</a:t>
            </a:r>
            <a:r>
              <a:rPr lang="en-US" dirty="0"/>
              <a:t> f(x) </a:t>
            </a:r>
            <a:r>
              <a:rPr lang="en-US" dirty="0" err="1"/>
              <a:t>sau</a:t>
            </a:r>
            <a:r>
              <a:rPr lang="en-US" dirty="0"/>
              <a:t> </a:t>
            </a:r>
            <a:r>
              <a:rPr lang="en-US" b="1" dirty="0" err="1"/>
              <a:t>soluţie</a:t>
            </a:r>
            <a:r>
              <a:rPr lang="en-US" dirty="0"/>
              <a:t> a </a:t>
            </a:r>
            <a:r>
              <a:rPr lang="en-US" dirty="0" err="1"/>
              <a:t>ecuaţiei</a:t>
            </a:r>
            <a:r>
              <a:rPr lang="en-US" dirty="0"/>
              <a:t> f(x) = </a:t>
            </a:r>
            <a:r>
              <a:rPr lang="en-US" dirty="0" smtClean="0"/>
              <a:t>0</a:t>
            </a:r>
            <a:endParaRPr lang="ro-RO" dirty="0" smtClean="0"/>
          </a:p>
          <a:p>
            <a:pPr>
              <a:buFont typeface="Wingdings" panose="05000000000000000000" pitchFamily="2" charset="2"/>
              <a:buChar char="v"/>
            </a:pPr>
            <a:r>
              <a:rPr lang="ro-RO" dirty="0" smtClean="0"/>
              <a:t>Ecuația f(x)=0 se numește </a:t>
            </a:r>
            <a:r>
              <a:rPr lang="ro-RO" b="1" dirty="0" smtClean="0"/>
              <a:t>algebrică,</a:t>
            </a:r>
            <a:r>
              <a:rPr lang="ro-RO" dirty="0" smtClean="0"/>
              <a:t> dacă pentru calcularea valorii funcției f(x), după valoarea dată x, se folosesc doar operații aritmetice și cea de ridicare la putere cu exponent rațional. Ecuația are nu este algebrică se numește ecuație </a:t>
            </a:r>
            <a:r>
              <a:rPr lang="ro-RO" b="1" dirty="0" smtClean="0"/>
              <a:t>transcendentă</a:t>
            </a:r>
            <a:r>
              <a:rPr lang="ro-RO" dirty="0" smtClean="0"/>
              <a:t>.</a:t>
            </a:r>
            <a:endParaRPr lang="en-US" dirty="0"/>
          </a:p>
        </p:txBody>
      </p:sp>
      <p:cxnSp>
        <p:nvCxnSpPr>
          <p:cNvPr id="7" name="Прямая со стрелкой 6"/>
          <p:cNvCxnSpPr/>
          <p:nvPr/>
        </p:nvCxnSpPr>
        <p:spPr>
          <a:xfrm>
            <a:off x="3961180" y="1502815"/>
            <a:ext cx="30541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o-RO" dirty="0" smtClean="0"/>
              <a:t>Exemple </a:t>
            </a:r>
            <a:endParaRPr lang="en-US" dirty="0"/>
          </a:p>
        </p:txBody>
      </p:sp>
      <p:sp>
        <p:nvSpPr>
          <p:cNvPr id="5" name="Text Placeholder 4"/>
          <p:cNvSpPr>
            <a:spLocks noGrp="1"/>
          </p:cNvSpPr>
          <p:nvPr>
            <p:ph type="body" idx="1"/>
          </p:nvPr>
        </p:nvSpPr>
        <p:spPr/>
        <p:txBody>
          <a:bodyPr/>
          <a:lstStyle/>
          <a:p>
            <a:r>
              <a:rPr lang="ro-RO" dirty="0" smtClean="0"/>
              <a:t>Ecuații algebrice:</a:t>
            </a:r>
            <a:endParaRPr lang="en-US" dirty="0"/>
          </a:p>
        </p:txBody>
      </p:sp>
      <p:sp>
        <p:nvSpPr>
          <p:cNvPr id="6" name="Content Placeholder 5"/>
          <p:cNvSpPr>
            <a:spLocks noGrp="1"/>
          </p:cNvSpPr>
          <p:nvPr>
            <p:ph sz="half" idx="2"/>
          </p:nvPr>
        </p:nvSpPr>
        <p:spPr/>
        <p:txBody>
          <a:bodyPr/>
          <a:lstStyle/>
          <a:p>
            <a:r>
              <a:rPr lang="en-US" dirty="0" smtClean="0"/>
              <a:t>x</a:t>
            </a:r>
            <a:r>
              <a:rPr lang="ro-RO" dirty="0" smtClean="0"/>
              <a:t>^</a:t>
            </a:r>
            <a:r>
              <a:rPr lang="en-US" dirty="0" smtClean="0"/>
              <a:t>3 </a:t>
            </a:r>
            <a:r>
              <a:rPr lang="en-US" dirty="0"/>
              <a:t>– </a:t>
            </a:r>
            <a:r>
              <a:rPr lang="en-US" dirty="0" smtClean="0"/>
              <a:t>9</a:t>
            </a:r>
            <a:r>
              <a:rPr lang="ro-RO" dirty="0" smtClean="0"/>
              <a:t>*</a:t>
            </a:r>
            <a:r>
              <a:rPr lang="en-US" dirty="0" smtClean="0"/>
              <a:t>x</a:t>
            </a:r>
            <a:r>
              <a:rPr lang="ro-RO" dirty="0" smtClean="0"/>
              <a:t>^</a:t>
            </a:r>
            <a:r>
              <a:rPr lang="en-US" dirty="0" smtClean="0"/>
              <a:t>2 </a:t>
            </a:r>
            <a:r>
              <a:rPr lang="en-US" dirty="0"/>
              <a:t>+ </a:t>
            </a:r>
            <a:r>
              <a:rPr lang="en-US" dirty="0" smtClean="0"/>
              <a:t>24</a:t>
            </a:r>
            <a:r>
              <a:rPr lang="ro-RO" dirty="0" smtClean="0"/>
              <a:t>*</a:t>
            </a:r>
            <a:r>
              <a:rPr lang="en-US" dirty="0" smtClean="0"/>
              <a:t>x </a:t>
            </a:r>
            <a:r>
              <a:rPr lang="en-US" dirty="0"/>
              <a:t>– </a:t>
            </a:r>
            <a:r>
              <a:rPr lang="en-US" dirty="0" smtClean="0"/>
              <a:t>19</a:t>
            </a:r>
            <a:r>
              <a:rPr lang="ro-RO" dirty="0" smtClean="0"/>
              <a:t>;</a:t>
            </a:r>
          </a:p>
          <a:p>
            <a:r>
              <a:rPr lang="en-US" dirty="0" smtClean="0"/>
              <a:t>x</a:t>
            </a:r>
            <a:r>
              <a:rPr lang="ro-RO" dirty="0" smtClean="0"/>
              <a:t>^</a:t>
            </a:r>
            <a:r>
              <a:rPr lang="en-US" dirty="0" smtClean="0"/>
              <a:t>5 </a:t>
            </a:r>
            <a:r>
              <a:rPr lang="en-US" dirty="0"/>
              <a:t>– </a:t>
            </a:r>
            <a:r>
              <a:rPr lang="en-US" dirty="0" smtClean="0"/>
              <a:t>5</a:t>
            </a:r>
            <a:r>
              <a:rPr lang="ro-RO" dirty="0" smtClean="0"/>
              <a:t>*</a:t>
            </a:r>
            <a:r>
              <a:rPr lang="en-US" dirty="0" smtClean="0"/>
              <a:t>x </a:t>
            </a:r>
            <a:r>
              <a:rPr lang="en-US" dirty="0"/>
              <a:t>+ 7 </a:t>
            </a:r>
            <a:r>
              <a:rPr lang="ro-RO" dirty="0" smtClean="0"/>
              <a:t>;</a:t>
            </a:r>
          </a:p>
          <a:p>
            <a:r>
              <a:rPr lang="en-US" dirty="0" smtClean="0"/>
              <a:t>3x</a:t>
            </a:r>
            <a:r>
              <a:rPr lang="ro-RO" dirty="0" smtClean="0"/>
              <a:t>^</a:t>
            </a:r>
            <a:r>
              <a:rPr lang="en-US" dirty="0" smtClean="0"/>
              <a:t>2 </a:t>
            </a:r>
            <a:r>
              <a:rPr lang="en-US" dirty="0"/>
              <a:t>– </a:t>
            </a:r>
            <a:r>
              <a:rPr lang="en-US" dirty="0" smtClean="0"/>
              <a:t>18</a:t>
            </a:r>
            <a:r>
              <a:rPr lang="ro-RO" dirty="0" smtClean="0"/>
              <a:t>*</a:t>
            </a:r>
            <a:r>
              <a:rPr lang="en-US" dirty="0" smtClean="0"/>
              <a:t>x </a:t>
            </a:r>
            <a:r>
              <a:rPr lang="en-US" dirty="0"/>
              <a:t>+ </a:t>
            </a:r>
            <a:r>
              <a:rPr lang="en-US" dirty="0" smtClean="0"/>
              <a:t>24</a:t>
            </a:r>
            <a:r>
              <a:rPr lang="ro-RO" dirty="0" smtClean="0"/>
              <a:t>.</a:t>
            </a:r>
          </a:p>
          <a:p>
            <a:endParaRPr lang="en-US" dirty="0"/>
          </a:p>
        </p:txBody>
      </p:sp>
      <p:sp>
        <p:nvSpPr>
          <p:cNvPr id="7" name="Text Placeholder 6"/>
          <p:cNvSpPr>
            <a:spLocks noGrp="1"/>
          </p:cNvSpPr>
          <p:nvPr>
            <p:ph type="body" sz="quarter" idx="3"/>
          </p:nvPr>
        </p:nvSpPr>
        <p:spPr/>
        <p:txBody>
          <a:bodyPr/>
          <a:lstStyle/>
          <a:p>
            <a:r>
              <a:rPr lang="ro-RO" dirty="0" smtClean="0"/>
              <a:t>Ecuații transcendente:</a:t>
            </a:r>
            <a:endParaRPr lang="en-US" dirty="0"/>
          </a:p>
        </p:txBody>
      </p:sp>
      <p:sp>
        <p:nvSpPr>
          <p:cNvPr id="8" name="Content Placeholder 7"/>
          <p:cNvSpPr>
            <a:spLocks noGrp="1"/>
          </p:cNvSpPr>
          <p:nvPr>
            <p:ph sz="quarter" idx="4"/>
          </p:nvPr>
        </p:nvSpPr>
        <p:spPr/>
        <p:txBody>
          <a:bodyPr/>
          <a:lstStyle/>
          <a:p>
            <a:r>
              <a:rPr lang="ro-RO" dirty="0"/>
              <a:t>l</a:t>
            </a:r>
            <a:r>
              <a:rPr lang="ro-RO" dirty="0" smtClean="0"/>
              <a:t>g x +x^2-tg x +2;</a:t>
            </a:r>
          </a:p>
          <a:p>
            <a:r>
              <a:rPr lang="ro-RO" dirty="0" smtClean="0"/>
              <a:t>2^x-3*x+1/x;</a:t>
            </a:r>
          </a:p>
          <a:p>
            <a:r>
              <a:rPr lang="ro-RO" dirty="0" err="1" smtClean="0"/>
              <a:t>cosx</a:t>
            </a:r>
            <a:r>
              <a:rPr lang="ro-RO" dirty="0" smtClean="0"/>
              <a:t> + </a:t>
            </a:r>
            <a:r>
              <a:rPr lang="ro-RO" dirty="0" err="1" smtClean="0"/>
              <a:t>sinx</a:t>
            </a:r>
            <a:r>
              <a:rPr lang="ro-RO" dirty="0" smtClean="0"/>
              <a:t>.</a:t>
            </a:r>
          </a:p>
          <a:p>
            <a:endParaRPr lang="en-US" dirty="0"/>
          </a:p>
        </p:txBody>
      </p:sp>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457200" y="2113635"/>
            <a:ext cx="4038600" cy="3394472"/>
          </a:xfrm>
        </p:spPr>
        <p:txBody>
          <a:bodyPr>
            <a:normAutofit/>
          </a:bodyPr>
          <a:lstStyle/>
          <a:p>
            <a:pPr marL="514350" indent="-514350">
              <a:buFont typeface="+mj-lt"/>
              <a:buAutoNum type="arabicPeriod"/>
            </a:pPr>
            <a:r>
              <a:rPr lang="ro-RO" sz="2000" b="1" i="1" dirty="0" smtClean="0"/>
              <a:t>Izolarea (separarea, localizarea) rădăcinilor</a:t>
            </a:r>
            <a:r>
              <a:rPr lang="ro-RO" sz="2000" dirty="0" smtClean="0"/>
              <a:t>, adică determinarea unor intervale suficient de înguste, astfel încât fiecare din ele să conțină câte o singură rădăcină a ecuației f(x)=0</a:t>
            </a:r>
            <a:endParaRPr lang="en-US" sz="2000" i="1" dirty="0"/>
          </a:p>
        </p:txBody>
      </p:sp>
      <p:sp>
        <p:nvSpPr>
          <p:cNvPr id="4" name="Объект 3"/>
          <p:cNvSpPr>
            <a:spLocks noGrp="1"/>
          </p:cNvSpPr>
          <p:nvPr>
            <p:ph sz="half" idx="2"/>
          </p:nvPr>
        </p:nvSpPr>
        <p:spPr>
          <a:xfrm>
            <a:off x="4648200" y="2113635"/>
            <a:ext cx="4038600" cy="3394472"/>
          </a:xfrm>
        </p:spPr>
        <p:txBody>
          <a:bodyPr>
            <a:normAutofit/>
          </a:bodyPr>
          <a:lstStyle/>
          <a:p>
            <a:pPr marL="0" indent="0">
              <a:buNone/>
            </a:pPr>
            <a:r>
              <a:rPr lang="ro-RO" sz="2000" i="1" dirty="0" smtClean="0"/>
              <a:t>2. </a:t>
            </a:r>
            <a:r>
              <a:rPr lang="en-US" sz="2000" b="1" i="1" dirty="0" err="1"/>
              <a:t>Micşorarea</a:t>
            </a:r>
            <a:r>
              <a:rPr lang="en-US" sz="2000" dirty="0"/>
              <a:t> </a:t>
            </a:r>
            <a:r>
              <a:rPr lang="en-US" sz="2000" dirty="0" err="1"/>
              <a:t>pe</a:t>
            </a:r>
            <a:r>
              <a:rPr lang="en-US" sz="2000" dirty="0"/>
              <a:t> </a:t>
            </a:r>
            <a:r>
              <a:rPr lang="en-US" sz="2000" dirty="0" err="1"/>
              <a:t>cît</a:t>
            </a:r>
            <a:r>
              <a:rPr lang="en-US" sz="2000" dirty="0"/>
              <a:t> </a:t>
            </a:r>
            <a:r>
              <a:rPr lang="en-US" sz="2000" dirty="0" err="1"/>
              <a:t>mai</a:t>
            </a:r>
            <a:r>
              <a:rPr lang="en-US" sz="2000" dirty="0"/>
              <a:t> </a:t>
            </a:r>
            <a:r>
              <a:rPr lang="en-US" sz="2000" dirty="0" err="1"/>
              <a:t>mult</a:t>
            </a:r>
            <a:r>
              <a:rPr lang="en-US" sz="2000" dirty="0"/>
              <a:t> </a:t>
            </a:r>
            <a:r>
              <a:rPr lang="en-US" sz="2000" dirty="0" err="1"/>
              <a:t>posibil</a:t>
            </a:r>
            <a:r>
              <a:rPr lang="en-US" sz="2000" dirty="0"/>
              <a:t> a </a:t>
            </a:r>
            <a:r>
              <a:rPr lang="en-US" sz="2000" dirty="0" err="1"/>
              <a:t>fiecărui</a:t>
            </a:r>
            <a:r>
              <a:rPr lang="en-US" sz="2000" dirty="0"/>
              <a:t> din </a:t>
            </a:r>
            <a:r>
              <a:rPr lang="en-US" sz="2000" dirty="0" err="1"/>
              <a:t>aceste</a:t>
            </a:r>
            <a:r>
              <a:rPr lang="en-US" sz="2000" dirty="0"/>
              <a:t> </a:t>
            </a:r>
            <a:r>
              <a:rPr lang="en-US" sz="2000" dirty="0" err="1"/>
              <a:t>intervale</a:t>
            </a:r>
            <a:r>
              <a:rPr lang="en-US" sz="2000" dirty="0"/>
              <a:t> (</a:t>
            </a:r>
            <a:r>
              <a:rPr lang="en-US" sz="2000" dirty="0" err="1"/>
              <a:t>dacă</a:t>
            </a:r>
            <a:r>
              <a:rPr lang="en-US" sz="2000" dirty="0"/>
              <a:t> se </a:t>
            </a:r>
            <a:r>
              <a:rPr lang="en-US" sz="2000" dirty="0" err="1"/>
              <a:t>pune</a:t>
            </a:r>
            <a:r>
              <a:rPr lang="en-US" sz="2000" dirty="0"/>
              <a:t> </a:t>
            </a:r>
            <a:r>
              <a:rPr lang="en-US" sz="2000" dirty="0" err="1"/>
              <a:t>problema</a:t>
            </a:r>
            <a:r>
              <a:rPr lang="en-US" sz="2000" dirty="0"/>
              <a:t> </a:t>
            </a:r>
            <a:r>
              <a:rPr lang="en-US" sz="2000" dirty="0" err="1"/>
              <a:t>determinării</a:t>
            </a:r>
            <a:r>
              <a:rPr lang="en-US" sz="2000" dirty="0"/>
              <a:t> </a:t>
            </a:r>
            <a:r>
              <a:rPr lang="en-US" sz="2000" dirty="0" err="1"/>
              <a:t>tuturor</a:t>
            </a:r>
            <a:r>
              <a:rPr lang="en-US" sz="2000" dirty="0"/>
              <a:t> </a:t>
            </a:r>
            <a:r>
              <a:rPr lang="en-US" sz="2000" dirty="0" err="1"/>
              <a:t>soluţiilor</a:t>
            </a:r>
            <a:r>
              <a:rPr lang="en-US" sz="2000" dirty="0"/>
              <a:t>) </a:t>
            </a:r>
            <a:r>
              <a:rPr lang="en-US" sz="2000" dirty="0" err="1"/>
              <a:t>sau</a:t>
            </a:r>
            <a:r>
              <a:rPr lang="en-US" sz="2000" dirty="0"/>
              <a:t> a </a:t>
            </a:r>
            <a:r>
              <a:rPr lang="en-US" sz="2000" dirty="0" err="1"/>
              <a:t>unuia</a:t>
            </a:r>
            <a:r>
              <a:rPr lang="en-US" sz="2000" dirty="0"/>
              <a:t> din </a:t>
            </a:r>
            <a:r>
              <a:rPr lang="en-US" sz="2000" dirty="0" err="1"/>
              <a:t>ele</a:t>
            </a:r>
            <a:r>
              <a:rPr lang="en-US" sz="2000" dirty="0"/>
              <a:t> (</a:t>
            </a:r>
            <a:r>
              <a:rPr lang="en-US" sz="2000" dirty="0" err="1"/>
              <a:t>dacă</a:t>
            </a:r>
            <a:r>
              <a:rPr lang="en-US" sz="2000" dirty="0"/>
              <a:t> </a:t>
            </a:r>
            <a:r>
              <a:rPr lang="en-US" sz="2000" dirty="0" err="1"/>
              <a:t>trebuie</a:t>
            </a:r>
            <a:r>
              <a:rPr lang="en-US" sz="2000" dirty="0"/>
              <a:t> de </a:t>
            </a:r>
            <a:r>
              <a:rPr lang="en-US" sz="2000" dirty="0" err="1"/>
              <a:t>determinat</a:t>
            </a:r>
            <a:r>
              <a:rPr lang="en-US" sz="2000" dirty="0"/>
              <a:t> </a:t>
            </a:r>
            <a:r>
              <a:rPr lang="en-US" sz="2000" dirty="0" err="1"/>
              <a:t>doar</a:t>
            </a:r>
            <a:r>
              <a:rPr lang="en-US" sz="2000" dirty="0"/>
              <a:t> </a:t>
            </a:r>
            <a:r>
              <a:rPr lang="en-US" sz="2000" dirty="0" err="1"/>
              <a:t>una</a:t>
            </a:r>
            <a:r>
              <a:rPr lang="en-US" sz="2000" dirty="0"/>
              <a:t> din </a:t>
            </a:r>
            <a:r>
              <a:rPr lang="en-US" sz="2000" dirty="0" err="1"/>
              <a:t>soluţii</a:t>
            </a:r>
            <a:r>
              <a:rPr lang="en-US" sz="2000" dirty="0"/>
              <a:t>).</a:t>
            </a:r>
            <a:endParaRPr lang="en-US" sz="2000" i="1" dirty="0"/>
          </a:p>
        </p:txBody>
      </p:sp>
      <p:sp>
        <p:nvSpPr>
          <p:cNvPr id="5" name="TextBox 4"/>
          <p:cNvSpPr txBox="1"/>
          <p:nvPr/>
        </p:nvSpPr>
        <p:spPr>
          <a:xfrm>
            <a:off x="457200" y="1350110"/>
            <a:ext cx="8229600" cy="830997"/>
          </a:xfrm>
          <a:prstGeom prst="rect">
            <a:avLst/>
          </a:prstGeom>
          <a:noFill/>
        </p:spPr>
        <p:txBody>
          <a:bodyPr wrap="square" rtlCol="0">
            <a:spAutoFit/>
          </a:bodyPr>
          <a:lstStyle/>
          <a:p>
            <a:r>
              <a:rPr lang="ro-RO" sz="2400" i="1" dirty="0" smtClean="0"/>
              <a:t>Procesul de calcul numeric al rădăcinilor reale ale ecuațiilor de forma f(x)=0 se divizează </a:t>
            </a:r>
            <a:r>
              <a:rPr lang="ro-RO" sz="2400" i="1" dirty="0"/>
              <a:t>î</a:t>
            </a:r>
            <a:r>
              <a:rPr lang="ro-RO" sz="2400" i="1" dirty="0" smtClean="0"/>
              <a:t>n două etape principale:</a:t>
            </a:r>
            <a:endParaRPr lang="en-US" sz="2400" i="1" dirty="0"/>
          </a:p>
        </p:txBody>
      </p:sp>
    </p:spTree>
    <p:extLst>
      <p:ext uri="{BB962C8B-B14F-4D97-AF65-F5344CB8AC3E}">
        <p14:creationId xmlns:p14="http://schemas.microsoft.com/office/powerpoint/2010/main" val="18265074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269301" y="2894748"/>
            <a:ext cx="6605400" cy="2102684"/>
          </a:xfrm>
          <a:prstGeom prst="rect">
            <a:avLst/>
          </a:prstGeom>
        </p:spPr>
      </p:pic>
      <p:sp>
        <p:nvSpPr>
          <p:cNvPr id="2" name="Заголовок 1"/>
          <p:cNvSpPr>
            <a:spLocks noGrp="1"/>
          </p:cNvSpPr>
          <p:nvPr>
            <p:ph type="title"/>
          </p:nvPr>
        </p:nvSpPr>
        <p:spPr>
          <a:xfrm>
            <a:off x="448966" y="128470"/>
            <a:ext cx="8246070" cy="763525"/>
          </a:xfrm>
        </p:spPr>
        <p:txBody>
          <a:bodyPr/>
          <a:lstStyle/>
          <a:p>
            <a:pPr algn="ctr"/>
            <a:r>
              <a:rPr lang="ro-RO" dirty="0" smtClean="0">
                <a:solidFill>
                  <a:schemeClr val="bg1"/>
                </a:solidFill>
              </a:rPr>
              <a:t>Izolarea rădăcinilor</a:t>
            </a:r>
            <a:endParaRPr lang="en-US" dirty="0">
              <a:solidFill>
                <a:schemeClr val="bg1"/>
              </a:solidFill>
            </a:endParaRPr>
          </a:p>
        </p:txBody>
      </p:sp>
      <p:sp>
        <p:nvSpPr>
          <p:cNvPr id="3" name="Объект 2"/>
          <p:cNvSpPr>
            <a:spLocks noGrp="1"/>
          </p:cNvSpPr>
          <p:nvPr>
            <p:ph idx="1"/>
          </p:nvPr>
        </p:nvSpPr>
        <p:spPr>
          <a:xfrm>
            <a:off x="448966" y="1350110"/>
            <a:ext cx="8246070" cy="2595980"/>
          </a:xfrm>
        </p:spPr>
        <p:txBody>
          <a:bodyPr>
            <a:normAutofit/>
          </a:bodyPr>
          <a:lstStyle/>
          <a:p>
            <a:r>
              <a:rPr lang="ro-RO" sz="2000" dirty="0" smtClean="0"/>
              <a:t>Deseori, la izolarea rădăcinilor se aplică </a:t>
            </a:r>
            <a:r>
              <a:rPr lang="ro-RO" sz="2000" b="1" i="1" dirty="0" smtClean="0"/>
              <a:t>metoda grafică. </a:t>
            </a:r>
            <a:r>
              <a:rPr lang="ro-RO" sz="2000" dirty="0" smtClean="0"/>
              <a:t>Pentru aceasta se construiește graficul funcției y=f(x) și, dacă </a:t>
            </a:r>
            <a:r>
              <a:rPr lang="el-GR" sz="2000" dirty="0" smtClean="0"/>
              <a:t>ξ</a:t>
            </a:r>
            <a:r>
              <a:rPr lang="ro-RO" sz="2000" dirty="0" smtClean="0"/>
              <a:t> este abscisă </a:t>
            </a:r>
            <a:r>
              <a:rPr lang="ro-RO" sz="2000" dirty="0" err="1" smtClean="0"/>
              <a:t>puntului</a:t>
            </a:r>
            <a:r>
              <a:rPr lang="ro-RO" sz="2000" dirty="0" smtClean="0"/>
              <a:t> de intersecție a graficului cu axa </a:t>
            </a:r>
            <a:r>
              <a:rPr lang="ro-RO" sz="2000" b="1" dirty="0" err="1" smtClean="0"/>
              <a:t>Ox</a:t>
            </a:r>
            <a:r>
              <a:rPr lang="ro-RO" sz="2000" b="1" dirty="0" smtClean="0"/>
              <a:t>, atunci f(</a:t>
            </a:r>
            <a:r>
              <a:rPr lang="el-GR" sz="2000" dirty="0" smtClean="0"/>
              <a:t>ξ</a:t>
            </a:r>
            <a:r>
              <a:rPr lang="ro-RO" sz="2000" dirty="0" smtClean="0"/>
              <a:t>)=0. De exemplu, în figura 3.2.1, abscisele punctelor de intersecție(</a:t>
            </a:r>
            <a:r>
              <a:rPr lang="el-GR" sz="2000" dirty="0" smtClean="0"/>
              <a:t>ξ</a:t>
            </a:r>
            <a:r>
              <a:rPr lang="ro-RO" sz="2000" dirty="0" smtClean="0"/>
              <a:t>1,</a:t>
            </a:r>
            <a:r>
              <a:rPr lang="el-GR" sz="2000" dirty="0"/>
              <a:t> </a:t>
            </a:r>
            <a:r>
              <a:rPr lang="el-GR" sz="2000" dirty="0" smtClean="0"/>
              <a:t>ξ</a:t>
            </a:r>
            <a:r>
              <a:rPr lang="ro-RO" sz="2000" dirty="0" smtClean="0"/>
              <a:t>2,</a:t>
            </a:r>
            <a:r>
              <a:rPr lang="el-GR" sz="2000" dirty="0"/>
              <a:t> </a:t>
            </a:r>
            <a:r>
              <a:rPr lang="el-GR" sz="2000" dirty="0" smtClean="0"/>
              <a:t>ξ</a:t>
            </a:r>
            <a:r>
              <a:rPr lang="ro-RO" sz="2000" dirty="0" smtClean="0"/>
              <a:t>3) ale curbei y=f(x) cu axa </a:t>
            </a:r>
            <a:r>
              <a:rPr lang="ro-RO" sz="2000" dirty="0" err="1" smtClean="0"/>
              <a:t>Ox</a:t>
            </a:r>
            <a:r>
              <a:rPr lang="ro-RO" sz="2000" dirty="0" smtClean="0"/>
              <a:t> reprezintă </a:t>
            </a:r>
            <a:r>
              <a:rPr lang="ro-RO" sz="2000" dirty="0" err="1" smtClean="0"/>
              <a:t>rădăcinele</a:t>
            </a:r>
            <a:r>
              <a:rPr lang="ro-RO" sz="2000" dirty="0" smtClean="0"/>
              <a:t> ecuației f(x)=0</a:t>
            </a:r>
            <a:endParaRPr lang="en-US" sz="2000" b="1" dirty="0"/>
          </a:p>
        </p:txBody>
      </p:sp>
    </p:spTree>
    <p:extLst>
      <p:ext uri="{BB962C8B-B14F-4D97-AF65-F5344CB8AC3E}">
        <p14:creationId xmlns:p14="http://schemas.microsoft.com/office/powerpoint/2010/main" val="26635320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726450" y="128470"/>
            <a:ext cx="5955495" cy="572644"/>
          </a:xfrm>
        </p:spPr>
        <p:txBody>
          <a:bodyPr>
            <a:noAutofit/>
          </a:bodyPr>
          <a:lstStyle/>
          <a:p>
            <a:pPr algn="ctr"/>
            <a:r>
              <a:rPr lang="ro-RO" sz="3200" dirty="0" smtClean="0"/>
              <a:t>Izolarea rădăcinilor</a:t>
            </a:r>
            <a:endParaRPr lang="en-US" sz="3200" dirty="0"/>
          </a:p>
        </p:txBody>
      </p:sp>
      <p:sp>
        <p:nvSpPr>
          <p:cNvPr id="3" name="Объект 2"/>
          <p:cNvSpPr>
            <a:spLocks noGrp="1"/>
          </p:cNvSpPr>
          <p:nvPr>
            <p:ph idx="1"/>
          </p:nvPr>
        </p:nvSpPr>
        <p:spPr>
          <a:xfrm>
            <a:off x="2726450" y="737539"/>
            <a:ext cx="6121290" cy="3511061"/>
          </a:xfrm>
        </p:spPr>
        <p:txBody>
          <a:bodyPr>
            <a:noAutofit/>
          </a:bodyPr>
          <a:lstStyle/>
          <a:p>
            <a:pPr marL="0" indent="0">
              <a:buNone/>
            </a:pPr>
            <a:r>
              <a:rPr lang="ro-RO" sz="2400" dirty="0" smtClean="0"/>
              <a:t>Fie există f</a:t>
            </a:r>
            <a:r>
              <a:rPr lang="en-US" sz="2400" dirty="0" smtClean="0"/>
              <a:t>’</a:t>
            </a:r>
            <a:r>
              <a:rPr lang="ru-RU" sz="2400" dirty="0" smtClean="0"/>
              <a:t>(</a:t>
            </a:r>
            <a:r>
              <a:rPr lang="ro-RO" sz="2400" dirty="0" smtClean="0"/>
              <a:t>x) pe I. Atunci izolarea rădăcinilor poate fi realizată prin </a:t>
            </a:r>
            <a:r>
              <a:rPr lang="ro-RO" sz="2400" b="1" i="1" dirty="0" smtClean="0"/>
              <a:t>metoda analitică</a:t>
            </a:r>
            <a:r>
              <a:rPr lang="ro-RO" sz="2400" dirty="0" smtClean="0"/>
              <a:t>, care presupune următoarea succesiune de acțiuni:</a:t>
            </a:r>
          </a:p>
          <a:p>
            <a:pPr marL="457200" indent="-457200">
              <a:buFont typeface="+mj-lt"/>
              <a:buAutoNum type="arabicPeriod"/>
            </a:pPr>
            <a:r>
              <a:rPr lang="ro-RO" sz="2400" dirty="0" smtClean="0"/>
              <a:t>Se află derivata </a:t>
            </a:r>
            <a:r>
              <a:rPr lang="ro-RO" sz="2400" dirty="0"/>
              <a:t>f</a:t>
            </a:r>
            <a:r>
              <a:rPr lang="en-US" sz="2400" dirty="0"/>
              <a:t>’</a:t>
            </a:r>
            <a:r>
              <a:rPr lang="ru-RU" sz="2400" dirty="0"/>
              <a:t>(</a:t>
            </a:r>
            <a:r>
              <a:rPr lang="ro-RO" sz="2400" dirty="0"/>
              <a:t>x</a:t>
            </a:r>
            <a:r>
              <a:rPr lang="ro-RO" sz="2400" dirty="0" smtClean="0"/>
              <a:t>);</a:t>
            </a:r>
          </a:p>
          <a:p>
            <a:pPr marL="457200" indent="-457200">
              <a:buFont typeface="+mj-lt"/>
              <a:buAutoNum type="arabicPeriod"/>
            </a:pPr>
            <a:r>
              <a:rPr lang="ro-RO" sz="2400" dirty="0" smtClean="0"/>
              <a:t>Se rezolvă ecuația </a:t>
            </a:r>
            <a:r>
              <a:rPr lang="ro-RO" sz="2400" dirty="0"/>
              <a:t>f</a:t>
            </a:r>
            <a:r>
              <a:rPr lang="en-US" sz="2400" dirty="0"/>
              <a:t>’</a:t>
            </a:r>
            <a:r>
              <a:rPr lang="ru-RU" sz="2400" dirty="0"/>
              <a:t>(</a:t>
            </a:r>
            <a:r>
              <a:rPr lang="ro-RO" sz="2400" dirty="0"/>
              <a:t>x</a:t>
            </a:r>
            <a:r>
              <a:rPr lang="ro-RO" sz="2400" dirty="0" smtClean="0"/>
              <a:t>)=0;</a:t>
            </a:r>
          </a:p>
          <a:p>
            <a:pPr marL="457200" indent="-457200">
              <a:buFont typeface="+mj-lt"/>
              <a:buAutoNum type="arabicPeriod"/>
            </a:pPr>
            <a:r>
              <a:rPr lang="ro-RO" sz="2400" dirty="0" smtClean="0"/>
              <a:t>Se compune tabelul semnelor valorilor f</a:t>
            </a:r>
            <a:r>
              <a:rPr lang="ru-RU" sz="2400" dirty="0" smtClean="0"/>
              <a:t>(</a:t>
            </a:r>
            <a:r>
              <a:rPr lang="ro-RO" sz="2400" dirty="0"/>
              <a:t>x</a:t>
            </a:r>
            <a:r>
              <a:rPr lang="ro-RO" sz="2400" dirty="0" smtClean="0"/>
              <a:t>);</a:t>
            </a:r>
          </a:p>
          <a:p>
            <a:pPr marL="457200" indent="-457200">
              <a:buFont typeface="+mj-lt"/>
              <a:buAutoNum type="arabicPeriod"/>
            </a:pPr>
            <a:r>
              <a:rPr lang="ro-RO" sz="2400" dirty="0" smtClean="0"/>
              <a:t>Se selectează intervalele, la extremitățile cărora funcția are valori de semne opuse. Acestea conțin </a:t>
            </a:r>
            <a:r>
              <a:rPr lang="ro-RO" sz="2400" dirty="0" err="1" smtClean="0"/>
              <a:t>cîte</a:t>
            </a:r>
            <a:r>
              <a:rPr lang="ro-RO" sz="2400" dirty="0" smtClean="0"/>
              <a:t> o singură rădăcină a ecuației în studiu. </a:t>
            </a:r>
          </a:p>
          <a:p>
            <a:pPr marL="457200" indent="-457200">
              <a:buFont typeface="+mj-lt"/>
              <a:buAutoNum type="arabicPeriod"/>
            </a:pPr>
            <a:endParaRPr lang="ro-RO" sz="2400" dirty="0" smtClean="0"/>
          </a:p>
        </p:txBody>
      </p:sp>
    </p:spTree>
    <p:extLst>
      <p:ext uri="{BB962C8B-B14F-4D97-AF65-F5344CB8AC3E}">
        <p14:creationId xmlns:p14="http://schemas.microsoft.com/office/powerpoint/2010/main" val="23003959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8966" y="128470"/>
            <a:ext cx="8246070" cy="763525"/>
          </a:xfrm>
        </p:spPr>
        <p:txBody>
          <a:bodyPr/>
          <a:lstStyle/>
          <a:p>
            <a:pPr algn="ctr"/>
            <a:r>
              <a:rPr lang="ro-RO" dirty="0" smtClean="0">
                <a:solidFill>
                  <a:schemeClr val="bg1"/>
                </a:solidFill>
              </a:rPr>
              <a:t>Izolarea rădăcinilor</a:t>
            </a:r>
            <a:endParaRPr lang="en-US" dirty="0">
              <a:solidFill>
                <a:schemeClr val="bg1"/>
              </a:solidFill>
            </a:endParaRPr>
          </a:p>
        </p:txBody>
      </p:sp>
      <p:sp>
        <p:nvSpPr>
          <p:cNvPr id="3" name="Объект 2"/>
          <p:cNvSpPr>
            <a:spLocks noGrp="1"/>
          </p:cNvSpPr>
          <p:nvPr>
            <p:ph idx="1"/>
          </p:nvPr>
        </p:nvSpPr>
        <p:spPr>
          <a:xfrm>
            <a:off x="448966" y="1350110"/>
            <a:ext cx="5191970" cy="3646882"/>
          </a:xfrm>
        </p:spPr>
        <p:txBody>
          <a:bodyPr>
            <a:normAutofit/>
          </a:bodyPr>
          <a:lstStyle/>
          <a:p>
            <a:r>
              <a:rPr lang="ro-RO" sz="2000" b="1" u="sng" dirty="0" smtClean="0"/>
              <a:t>Exemplul 1 </a:t>
            </a:r>
            <a:r>
              <a:rPr lang="ro-RO" sz="2000" dirty="0" smtClean="0"/>
              <a:t>Să se izoleze grafic rădăcinile reale ale ecuației</a:t>
            </a:r>
            <a:r>
              <a:rPr lang="ro-RO" sz="2000" b="1" dirty="0" smtClean="0"/>
              <a:t> f(x)=3*x^2-1=0</a:t>
            </a:r>
          </a:p>
          <a:p>
            <a:r>
              <a:rPr lang="ro-RO" sz="2000" b="1" u="sng" dirty="0" smtClean="0"/>
              <a:t>Rezolvare. </a:t>
            </a:r>
            <a:r>
              <a:rPr lang="ro-RO" sz="2000" dirty="0" smtClean="0"/>
              <a:t>Construim graficul funcției y=3*x^2-1. Conform figurii, ecuația are doua rădăcini reale </a:t>
            </a:r>
            <a:r>
              <a:rPr lang="el-GR" sz="2000" dirty="0" smtClean="0"/>
              <a:t>ξ</a:t>
            </a:r>
            <a:r>
              <a:rPr lang="ro-RO" sz="2000" dirty="0" smtClean="0"/>
              <a:t>1, care aparține (-1,0) și </a:t>
            </a:r>
            <a:r>
              <a:rPr lang="el-GR" sz="2000" dirty="0" smtClean="0"/>
              <a:t>ξ</a:t>
            </a:r>
            <a:r>
              <a:rPr lang="ro-RO" sz="2000" dirty="0" smtClean="0"/>
              <a:t>2, care aparține (0,1). </a:t>
            </a:r>
            <a:r>
              <a:rPr lang="ro-RO" sz="2000" dirty="0" err="1" smtClean="0"/>
              <a:t>Întrucît</a:t>
            </a:r>
            <a:r>
              <a:rPr lang="ro-RO" sz="2000" dirty="0" smtClean="0"/>
              <a:t> o ecuație de gradul doi posedă exact 2 rădăcini, iar în </a:t>
            </a:r>
            <a:r>
              <a:rPr lang="ro-RO" sz="2000" dirty="0" err="1" smtClean="0"/>
              <a:t>azul</a:t>
            </a:r>
            <a:r>
              <a:rPr lang="ro-RO" sz="2000" dirty="0" smtClean="0"/>
              <a:t> dat toate doua sunt reale, decade necesitatea demonstrării </a:t>
            </a:r>
            <a:r>
              <a:rPr lang="ro-RO" sz="2000" dirty="0" err="1" smtClean="0"/>
              <a:t>uniității</a:t>
            </a:r>
            <a:r>
              <a:rPr lang="ro-RO" sz="2000" dirty="0" smtClean="0"/>
              <a:t> lor pe intervalele </a:t>
            </a:r>
            <a:r>
              <a:rPr lang="ro-RO" sz="2000" dirty="0" err="1" smtClean="0"/>
              <a:t>respetive</a:t>
            </a:r>
            <a:r>
              <a:rPr lang="ro-RO" sz="2000" dirty="0" smtClean="0"/>
              <a:t>.</a:t>
            </a:r>
          </a:p>
        </p:txBody>
      </p:sp>
      <p:pic>
        <p:nvPicPr>
          <p:cNvPr id="7" name="Рисунок 6"/>
          <p:cNvPicPr>
            <a:picLocks noChangeAspect="1"/>
          </p:cNvPicPr>
          <p:nvPr/>
        </p:nvPicPr>
        <p:blipFill>
          <a:blip r:embed="rId2"/>
          <a:stretch>
            <a:fillRect/>
          </a:stretch>
        </p:blipFill>
        <p:spPr>
          <a:xfrm>
            <a:off x="5690899" y="1461278"/>
            <a:ext cx="3207907" cy="3424545"/>
          </a:xfrm>
          <a:prstGeom prst="rect">
            <a:avLst/>
          </a:prstGeom>
        </p:spPr>
      </p:pic>
    </p:spTree>
    <p:extLst>
      <p:ext uri="{BB962C8B-B14F-4D97-AF65-F5344CB8AC3E}">
        <p14:creationId xmlns:p14="http://schemas.microsoft.com/office/powerpoint/2010/main" val="18757410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8966" y="128470"/>
            <a:ext cx="8246070" cy="763525"/>
          </a:xfrm>
        </p:spPr>
        <p:txBody>
          <a:bodyPr/>
          <a:lstStyle/>
          <a:p>
            <a:pPr algn="ctr"/>
            <a:r>
              <a:rPr lang="ro-RO" dirty="0" smtClean="0">
                <a:solidFill>
                  <a:schemeClr val="bg1"/>
                </a:solidFill>
              </a:rPr>
              <a:t>Izolarea rădăcinilor</a:t>
            </a:r>
            <a:endParaRPr lang="en-US" dirty="0">
              <a:solidFill>
                <a:schemeClr val="bg1"/>
              </a:solidFill>
            </a:endParaRPr>
          </a:p>
        </p:txBody>
      </p:sp>
      <p:sp>
        <p:nvSpPr>
          <p:cNvPr id="3" name="Объект 2"/>
          <p:cNvSpPr>
            <a:spLocks noGrp="1"/>
          </p:cNvSpPr>
          <p:nvPr>
            <p:ph idx="1"/>
          </p:nvPr>
        </p:nvSpPr>
        <p:spPr>
          <a:xfrm>
            <a:off x="448966" y="1350110"/>
            <a:ext cx="8246070" cy="3646882"/>
          </a:xfrm>
        </p:spPr>
        <p:txBody>
          <a:bodyPr>
            <a:normAutofit/>
          </a:bodyPr>
          <a:lstStyle/>
          <a:p>
            <a:r>
              <a:rPr lang="ro-RO" sz="2000" b="1" u="sng" dirty="0" smtClean="0"/>
              <a:t>Exemplul 2 </a:t>
            </a:r>
            <a:r>
              <a:rPr lang="ro-RO" sz="2000" dirty="0" smtClean="0"/>
              <a:t>Să se localizeze prin metoda </a:t>
            </a:r>
            <a:r>
              <a:rPr lang="ro-RO" sz="2000" dirty="0" err="1" smtClean="0"/>
              <a:t>analitiă</a:t>
            </a:r>
            <a:r>
              <a:rPr lang="ro-RO" sz="2000" dirty="0" smtClean="0"/>
              <a:t> rădăcinile reale ale ecuației</a:t>
            </a:r>
            <a:r>
              <a:rPr lang="ro-RO" sz="2000" b="1" dirty="0" smtClean="0"/>
              <a:t> f(x)=x^3+3*x^2-1=0, </a:t>
            </a:r>
            <a:r>
              <a:rPr lang="ro-RO" sz="2000" dirty="0" smtClean="0"/>
              <a:t>pe intervalul </a:t>
            </a:r>
            <a:r>
              <a:rPr lang="en-US" sz="2000" dirty="0"/>
              <a:t>[</a:t>
            </a:r>
            <a:r>
              <a:rPr lang="ro-RO" sz="2000" dirty="0" smtClean="0"/>
              <a:t>-3,2</a:t>
            </a:r>
            <a:r>
              <a:rPr lang="en-US" sz="2000" dirty="0" smtClean="0"/>
              <a:t>]</a:t>
            </a:r>
            <a:r>
              <a:rPr lang="ro-RO" sz="2000" dirty="0" smtClean="0"/>
              <a:t>.</a:t>
            </a:r>
            <a:endParaRPr lang="ro-RO" sz="2000" b="1" dirty="0" smtClean="0"/>
          </a:p>
          <a:p>
            <a:r>
              <a:rPr lang="ro-RO" sz="2000" b="1" u="sng" dirty="0" smtClean="0"/>
              <a:t>Rezolvare. </a:t>
            </a:r>
            <a:r>
              <a:rPr lang="ro-RO" sz="2000" dirty="0" smtClean="0"/>
              <a:t>Funcția f(x) este derivabilă pe </a:t>
            </a:r>
            <a:r>
              <a:rPr lang="ro-RO" sz="2000" dirty="0"/>
              <a:t>intervalul </a:t>
            </a:r>
            <a:r>
              <a:rPr lang="en-US" sz="2000" dirty="0"/>
              <a:t>[</a:t>
            </a:r>
            <a:r>
              <a:rPr lang="ro-RO" sz="2000" dirty="0"/>
              <a:t>-</a:t>
            </a:r>
            <a:r>
              <a:rPr lang="ro-RO" sz="2000" dirty="0" smtClean="0"/>
              <a:t>3,2</a:t>
            </a:r>
            <a:r>
              <a:rPr lang="en-US" sz="2000" dirty="0" smtClean="0"/>
              <a:t>]</a:t>
            </a:r>
            <a:r>
              <a:rPr lang="ro-RO" sz="2000" dirty="0" smtClean="0"/>
              <a:t>. Găsim f</a:t>
            </a:r>
            <a:r>
              <a:rPr lang="en-US" sz="2000" dirty="0"/>
              <a:t>’</a:t>
            </a:r>
            <a:r>
              <a:rPr lang="ru-RU" sz="2000" dirty="0"/>
              <a:t>(</a:t>
            </a:r>
            <a:r>
              <a:rPr lang="ro-RO" sz="2000" dirty="0"/>
              <a:t>x</a:t>
            </a:r>
            <a:r>
              <a:rPr lang="ro-RO" sz="2000" dirty="0" smtClean="0"/>
              <a:t>)=3*x^2+6*x. Rezolvăm ecuația </a:t>
            </a:r>
            <a:r>
              <a:rPr lang="ro-RO" sz="2000" dirty="0"/>
              <a:t>f</a:t>
            </a:r>
            <a:r>
              <a:rPr lang="en-US" sz="2000" dirty="0"/>
              <a:t>’</a:t>
            </a:r>
            <a:r>
              <a:rPr lang="ru-RU" sz="2000" dirty="0"/>
              <a:t>(</a:t>
            </a:r>
            <a:r>
              <a:rPr lang="ro-RO" sz="2000" dirty="0"/>
              <a:t>x</a:t>
            </a:r>
            <a:r>
              <a:rPr lang="ro-RO" sz="2000" dirty="0" smtClean="0"/>
              <a:t>)=0 : 3*x^2+6*x=0 ; x(x+2)=0;</a:t>
            </a:r>
            <a:r>
              <a:rPr lang="ro-RO" sz="2000" dirty="0"/>
              <a:t> </a:t>
            </a:r>
            <a:r>
              <a:rPr lang="ro-RO" sz="2000" dirty="0" smtClean="0"/>
              <a:t>x1=0; x2=-2. Alcătuim tabelul semnelor funcției:</a:t>
            </a:r>
          </a:p>
          <a:p>
            <a:endParaRPr lang="ro-RO" sz="2000" dirty="0" smtClean="0"/>
          </a:p>
          <a:p>
            <a:pPr marL="0" indent="0">
              <a:buNone/>
            </a:pPr>
            <a:endParaRPr lang="ro-RO" sz="2000" dirty="0" smtClean="0"/>
          </a:p>
          <a:p>
            <a:r>
              <a:rPr lang="ro-RO" sz="2000" dirty="0" smtClean="0"/>
              <a:t>Deoarece au loc 3 alternanțe de semne ale funcției f(x), conchidem că ecuația are 3 rădăcini reale în studiu, care se conțin </a:t>
            </a:r>
            <a:r>
              <a:rPr lang="ro-RO" sz="2000" dirty="0" err="1" smtClean="0"/>
              <a:t>respetiv</a:t>
            </a:r>
            <a:r>
              <a:rPr lang="ro-RO" sz="2000" dirty="0" smtClean="0"/>
              <a:t> în intervalele: (-3,-2); (-1,0); (0,1).</a:t>
            </a:r>
          </a:p>
        </p:txBody>
      </p:sp>
      <p:graphicFrame>
        <p:nvGraphicFramePr>
          <p:cNvPr id="5" name="Таблица 4"/>
          <p:cNvGraphicFramePr>
            <a:graphicFrameLocks noGrp="1"/>
          </p:cNvGraphicFramePr>
          <p:nvPr>
            <p:extLst>
              <p:ext uri="{D42A27DB-BD31-4B8C-83A1-F6EECF244321}">
                <p14:modId xmlns:p14="http://schemas.microsoft.com/office/powerpoint/2010/main" val="791854861"/>
              </p:ext>
            </p:extLst>
          </p:nvPr>
        </p:nvGraphicFramePr>
        <p:xfrm>
          <a:off x="1517900" y="3029865"/>
          <a:ext cx="6095999" cy="73660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171300">
                <a:tc>
                  <a:txBody>
                    <a:bodyPr/>
                    <a:lstStyle/>
                    <a:p>
                      <a:r>
                        <a:rPr lang="ro-RO" i="1" u="sng" dirty="0" smtClean="0">
                          <a:effectLst>
                            <a:outerShdw blurRad="38100" dist="38100" dir="2700000" algn="tl">
                              <a:srgbClr val="000000">
                                <a:alpha val="43137"/>
                              </a:srgbClr>
                            </a:outerShdw>
                          </a:effectLst>
                        </a:rPr>
                        <a:t>x</a:t>
                      </a:r>
                      <a:endParaRPr lang="en-US" i="1" u="sng" dirty="0">
                        <a:effectLst>
                          <a:outerShdw blurRad="38100" dist="38100" dir="2700000" algn="tl">
                            <a:srgbClr val="000000">
                              <a:alpha val="43137"/>
                            </a:srgbClr>
                          </a:outerShdw>
                        </a:effectLst>
                      </a:endParaRPr>
                    </a:p>
                  </a:txBody>
                  <a:tcPr/>
                </a:tc>
                <a:tc>
                  <a:txBody>
                    <a:bodyPr/>
                    <a:lstStyle/>
                    <a:p>
                      <a:r>
                        <a:rPr lang="ro-RO" dirty="0" smtClean="0"/>
                        <a:t>-3</a:t>
                      </a:r>
                      <a:endParaRPr lang="en-US" dirty="0"/>
                    </a:p>
                  </a:txBody>
                  <a:tcPr/>
                </a:tc>
                <a:tc>
                  <a:txBody>
                    <a:bodyPr/>
                    <a:lstStyle/>
                    <a:p>
                      <a:r>
                        <a:rPr lang="ro-RO" dirty="0" smtClean="0"/>
                        <a:t>-2</a:t>
                      </a:r>
                      <a:endParaRPr lang="en-US" dirty="0"/>
                    </a:p>
                  </a:txBody>
                  <a:tcPr/>
                </a:tc>
                <a:tc>
                  <a:txBody>
                    <a:bodyPr/>
                    <a:lstStyle/>
                    <a:p>
                      <a:r>
                        <a:rPr lang="ro-RO" dirty="0" smtClean="0"/>
                        <a:t>-1</a:t>
                      </a:r>
                      <a:endParaRPr lang="en-US" dirty="0"/>
                    </a:p>
                  </a:txBody>
                  <a:tcPr/>
                </a:tc>
                <a:tc>
                  <a:txBody>
                    <a:bodyPr/>
                    <a:lstStyle/>
                    <a:p>
                      <a:r>
                        <a:rPr lang="ro-RO" dirty="0" smtClean="0"/>
                        <a:t>0</a:t>
                      </a:r>
                      <a:endParaRPr lang="en-US" dirty="0"/>
                    </a:p>
                  </a:txBody>
                  <a:tcPr/>
                </a:tc>
                <a:tc>
                  <a:txBody>
                    <a:bodyPr/>
                    <a:lstStyle/>
                    <a:p>
                      <a:r>
                        <a:rPr lang="ro-RO" dirty="0" smtClean="0"/>
                        <a:t>1</a:t>
                      </a:r>
                      <a:endParaRPr lang="en-US" dirty="0"/>
                    </a:p>
                  </a:txBody>
                  <a:tcPr/>
                </a:tc>
                <a:tc>
                  <a:txBody>
                    <a:bodyPr/>
                    <a:lstStyle/>
                    <a:p>
                      <a:r>
                        <a:rPr lang="ro-RO" dirty="0" smtClean="0"/>
                        <a:t>2</a:t>
                      </a:r>
                      <a:endParaRPr lang="en-US" dirty="0"/>
                    </a:p>
                  </a:txBody>
                  <a:tcPr/>
                </a:tc>
              </a:tr>
              <a:tr h="370840">
                <a:tc>
                  <a:txBody>
                    <a:bodyPr/>
                    <a:lstStyle/>
                    <a:p>
                      <a:r>
                        <a:rPr lang="ro-RO" b="1" i="1" u="sng" dirty="0" smtClean="0">
                          <a:effectLst>
                            <a:outerShdw blurRad="38100" dist="38100" dir="2700000" algn="tl">
                              <a:srgbClr val="000000">
                                <a:alpha val="43137"/>
                              </a:srgbClr>
                            </a:outerShdw>
                          </a:effectLst>
                        </a:rPr>
                        <a:t>f(x)</a:t>
                      </a:r>
                      <a:endParaRPr lang="en-US" b="1" i="1" u="sng" dirty="0">
                        <a:effectLst>
                          <a:outerShdw blurRad="38100" dist="38100" dir="2700000" algn="tl">
                            <a:srgbClr val="000000">
                              <a:alpha val="43137"/>
                            </a:srgbClr>
                          </a:outerShdw>
                        </a:effectLst>
                      </a:endParaRPr>
                    </a:p>
                  </a:txBody>
                  <a:tcPr/>
                </a:tc>
                <a:tc>
                  <a:txBody>
                    <a:bodyPr/>
                    <a:lstStyle/>
                    <a:p>
                      <a:r>
                        <a:rPr lang="ro-RO" dirty="0" smtClean="0"/>
                        <a:t>-</a:t>
                      </a:r>
                      <a:endParaRPr lang="en-US" dirty="0"/>
                    </a:p>
                  </a:txBody>
                  <a:tcPr/>
                </a:tc>
                <a:tc>
                  <a:txBody>
                    <a:bodyPr/>
                    <a:lstStyle/>
                    <a:p>
                      <a:r>
                        <a:rPr lang="ro-RO" dirty="0" smtClean="0"/>
                        <a:t>+</a:t>
                      </a:r>
                      <a:endParaRPr lang="en-US" dirty="0"/>
                    </a:p>
                  </a:txBody>
                  <a:tcPr/>
                </a:tc>
                <a:tc>
                  <a:txBody>
                    <a:bodyPr/>
                    <a:lstStyle/>
                    <a:p>
                      <a:r>
                        <a:rPr lang="ro-RO" dirty="0" smtClean="0"/>
                        <a:t>+</a:t>
                      </a:r>
                      <a:endParaRPr lang="en-US" dirty="0"/>
                    </a:p>
                  </a:txBody>
                  <a:tcPr/>
                </a:tc>
                <a:tc>
                  <a:txBody>
                    <a:bodyPr/>
                    <a:lstStyle/>
                    <a:p>
                      <a:r>
                        <a:rPr lang="ro-RO" dirty="0" smtClean="0"/>
                        <a:t>-</a:t>
                      </a:r>
                      <a:endParaRPr lang="en-US" dirty="0"/>
                    </a:p>
                  </a:txBody>
                  <a:tcPr/>
                </a:tc>
                <a:tc>
                  <a:txBody>
                    <a:bodyPr/>
                    <a:lstStyle/>
                    <a:p>
                      <a:r>
                        <a:rPr lang="ro-RO" dirty="0" smtClean="0"/>
                        <a:t>+</a:t>
                      </a:r>
                      <a:endParaRPr lang="en-US" dirty="0"/>
                    </a:p>
                  </a:txBody>
                  <a:tcPr/>
                </a:tc>
                <a:tc>
                  <a:txBody>
                    <a:bodyPr/>
                    <a:lstStyle/>
                    <a:p>
                      <a:r>
                        <a:rPr lang="ro-RO" dirty="0" smtClean="0"/>
                        <a:t>+</a:t>
                      </a:r>
                      <a:endParaRPr lang="en-US" dirty="0"/>
                    </a:p>
                  </a:txBody>
                  <a:tcPr/>
                </a:tc>
              </a:tr>
            </a:tbl>
          </a:graphicData>
        </a:graphic>
      </p:graphicFrame>
    </p:spTree>
    <p:extLst>
      <p:ext uri="{BB962C8B-B14F-4D97-AF65-F5344CB8AC3E}">
        <p14:creationId xmlns:p14="http://schemas.microsoft.com/office/powerpoint/2010/main" val="32823873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1348</TotalTime>
  <Words>2257</Words>
  <Application>Microsoft Office PowerPoint</Application>
  <PresentationFormat>Экран (16:9)</PresentationFormat>
  <Paragraphs>150</Paragraphs>
  <Slides>27</Slides>
  <Notes>2</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27</vt:i4>
      </vt:variant>
    </vt:vector>
  </HeadingPairs>
  <TitlesOfParts>
    <vt:vector size="32" baseType="lpstr">
      <vt:lpstr>Arial</vt:lpstr>
      <vt:lpstr>Calibri</vt:lpstr>
      <vt:lpstr>Dubai</vt:lpstr>
      <vt:lpstr>Wingdings</vt:lpstr>
      <vt:lpstr>Office Theme</vt:lpstr>
      <vt:lpstr>Rezolvarea numerică  a ecuațiilor algebrice și transcendente</vt:lpstr>
      <vt:lpstr>Obiectivele proiectului:</vt:lpstr>
      <vt:lpstr>Generalități</vt:lpstr>
      <vt:lpstr>Exemple </vt:lpstr>
      <vt:lpstr>Презентация PowerPoint</vt:lpstr>
      <vt:lpstr>Izolarea rădăcinilor</vt:lpstr>
      <vt:lpstr>Izolarea rădăcinilor</vt:lpstr>
      <vt:lpstr>Izolarea rădăcinilor</vt:lpstr>
      <vt:lpstr>Izolarea rădăcinilor</vt:lpstr>
      <vt:lpstr>Metoda bisecției</vt:lpstr>
      <vt:lpstr>Eroarea metodei</vt:lpstr>
      <vt:lpstr>Algoritmizarea metodei</vt:lpstr>
      <vt:lpstr>Algoritmizarea metodei</vt:lpstr>
      <vt:lpstr>Metoda bisecției</vt:lpstr>
      <vt:lpstr>Metoda coardelor</vt:lpstr>
      <vt:lpstr>Eroarea metodei</vt:lpstr>
      <vt:lpstr>Algoritmizarea metodei</vt:lpstr>
      <vt:lpstr>Algoritmizarea metodei</vt:lpstr>
      <vt:lpstr>Metoda coardelor</vt:lpstr>
      <vt:lpstr>Metoda coardelor</vt:lpstr>
      <vt:lpstr>Metoda Newton</vt:lpstr>
      <vt:lpstr>Eroarea metodei</vt:lpstr>
      <vt:lpstr>Algoritmizarea metodei</vt:lpstr>
      <vt:lpstr>Algoritmizarea metodei</vt:lpstr>
      <vt:lpstr>Metoda Newton</vt:lpstr>
      <vt:lpstr>Metoda Newton</vt:lpstr>
      <vt:lpstr>Bibliografie</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Gabi_Cata</cp:lastModifiedBy>
  <cp:revision>174</cp:revision>
  <dcterms:created xsi:type="dcterms:W3CDTF">2013-08-21T19:17:07Z</dcterms:created>
  <dcterms:modified xsi:type="dcterms:W3CDTF">2018-11-11T17:23:53Z</dcterms:modified>
</cp:coreProperties>
</file>